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comments/modernComment_116_B41EDCB1.xml" ContentType="application/vnd.ms-powerpoint.comments+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omments/modernComment_14B_884AC25C.xml" ContentType="application/vnd.ms-powerpoint.comment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omments/modernComment_120_D89247B7.xml" ContentType="application/vnd.ms-powerpoint.comments+xml"/>
  <Override PartName="/ppt/comments/modernComment_13A_451EDE17.xml" ContentType="application/vnd.ms-powerpoint.comment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omments/modernComment_105_E01A259C.xml" ContentType="application/vnd.ms-powerpoint.comments+xml"/>
  <Override PartName="/ppt/comments/modernComment_11B_709D604E.xml" ContentType="application/vnd.ms-powerpoint.comment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comments/modernComment_124_6DCC794B.xml" ContentType="application/vnd.ms-powerpoint.comment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ink/ink1.xml" ContentType="application/inkml+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s/modernComment_134_9174861E.xml" ContentType="application/vnd.ms-powerpoint.comments+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7"/>
  </p:notesMasterIdLst>
  <p:handoutMasterIdLst>
    <p:handoutMasterId r:id="rId88"/>
  </p:handoutMasterIdLst>
  <p:sldIdLst>
    <p:sldId id="272" r:id="rId5"/>
    <p:sldId id="257" r:id="rId6"/>
    <p:sldId id="258" r:id="rId7"/>
    <p:sldId id="271" r:id="rId8"/>
    <p:sldId id="277" r:id="rId9"/>
    <p:sldId id="261" r:id="rId10"/>
    <p:sldId id="278" r:id="rId11"/>
    <p:sldId id="280" r:id="rId12"/>
    <p:sldId id="273" r:id="rId13"/>
    <p:sldId id="281" r:id="rId14"/>
    <p:sldId id="282" r:id="rId15"/>
    <p:sldId id="283" r:id="rId16"/>
    <p:sldId id="285" r:id="rId17"/>
    <p:sldId id="284"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274" r:id="rId42"/>
    <p:sldId id="309" r:id="rId43"/>
    <p:sldId id="310" r:id="rId44"/>
    <p:sldId id="311" r:id="rId45"/>
    <p:sldId id="312" r:id="rId46"/>
    <p:sldId id="313" r:id="rId47"/>
    <p:sldId id="314" r:id="rId48"/>
    <p:sldId id="315" r:id="rId49"/>
    <p:sldId id="316" r:id="rId50"/>
    <p:sldId id="317" r:id="rId51"/>
    <p:sldId id="318" r:id="rId52"/>
    <p:sldId id="319" r:id="rId53"/>
    <p:sldId id="321" r:id="rId54"/>
    <p:sldId id="322" r:id="rId55"/>
    <p:sldId id="323" r:id="rId56"/>
    <p:sldId id="324" r:id="rId57"/>
    <p:sldId id="325" r:id="rId58"/>
    <p:sldId id="326" r:id="rId59"/>
    <p:sldId id="327" r:id="rId60"/>
    <p:sldId id="328" r:id="rId61"/>
    <p:sldId id="329" r:id="rId62"/>
    <p:sldId id="275" r:id="rId63"/>
    <p:sldId id="344"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276" r:id="rId78"/>
    <p:sldId id="345" r:id="rId79"/>
    <p:sldId id="346" r:id="rId80"/>
    <p:sldId id="347" r:id="rId81"/>
    <p:sldId id="348" r:id="rId82"/>
    <p:sldId id="349" r:id="rId83"/>
    <p:sldId id="350" r:id="rId84"/>
    <p:sldId id="351" r:id="rId85"/>
    <p:sldId id="352" r:id="rId8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43" userDrawn="1">
          <p15:clr>
            <a:srgbClr val="A4A3A4"/>
          </p15:clr>
        </p15:guide>
        <p15:guide id="2" pos="2358" userDrawn="1">
          <p15:clr>
            <a:srgbClr val="A4A3A4"/>
          </p15:clr>
        </p15:guide>
      </p15:sldGuideLst>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FF42D734-FF52-3252-6BE2-349A7D613367}" name="HOJBERG Elvira" initials="EH" userId="S::Elvira.HOJBERG@centrepompidou.fr::3cb4e388-7f42-4256-95d2-c229d1b68e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62626"/>
    <a:srgbClr val="009AC1"/>
    <a:srgbClr val="74659A"/>
    <a:srgbClr val="00B6E6"/>
    <a:srgbClr val="24BAA2"/>
    <a:srgbClr val="010101"/>
    <a:srgbClr val="BC87B9"/>
    <a:srgbClr val="C3659A"/>
    <a:srgbClr val="7F3494"/>
    <a:srgbClr val="092E4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9881" autoAdjust="0"/>
    <p:restoredTop sz="94671"/>
  </p:normalViewPr>
  <p:slideViewPr>
    <p:cSldViewPr snapToGrid="0" snapToObjects="1">
      <p:cViewPr>
        <p:scale>
          <a:sx n="100" d="100"/>
          <a:sy n="100" d="100"/>
        </p:scale>
        <p:origin x="-906" y="3894"/>
      </p:cViewPr>
      <p:guideLst>
        <p:guide orient="horz" pos="3343"/>
        <p:guide pos="2358"/>
      </p:guideLst>
    </p:cSldViewPr>
  </p:slideViewPr>
  <p:notesTextViewPr>
    <p:cViewPr>
      <p:scale>
        <a:sx n="1" d="1"/>
        <a:sy n="1" d="1"/>
      </p:scale>
      <p:origin x="0" y="0"/>
    </p:cViewPr>
  </p:notesTextViewPr>
  <p:sorterViewPr>
    <p:cViewPr>
      <p:scale>
        <a:sx n="98" d="100"/>
        <a:sy n="98" d="100"/>
      </p:scale>
      <p:origin x="0" y="0"/>
    </p:cViewPr>
  </p:sorterViewPr>
  <p:notesViewPr>
    <p:cSldViewPr snapToGrid="0" snapToObjects="1" showGuides="1">
      <p:cViewPr varScale="1">
        <p:scale>
          <a:sx n="88" d="100"/>
          <a:sy n="88" d="100"/>
        </p:scale>
        <p:origin x="2664" y="17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05_E01A259C.xml><?xml version="1.0" encoding="utf-8"?>
<p188:cmLst xmlns:a="http://schemas.openxmlformats.org/drawingml/2006/main" xmlns:r="http://schemas.openxmlformats.org/officeDocument/2006/relationships" xmlns:p188="http://schemas.microsoft.com/office/powerpoint/2018/8/main">
  <p188:cm id="{1A9E6510-7093-E745-B1A3-5A3CEE0FBB29}" authorId="{FF42D734-FF52-3252-6BE2-349A7D613367}" created="2023-09-01T17:07:25.028">
    <pc:sldMkLst xmlns:pc="http://schemas.microsoft.com/office/powerpoint/2013/main/command">
      <pc:docMk/>
      <pc:sldMk cId="3759809948" sldId="261"/>
    </pc:sldMkLst>
    <p188:txBody>
      <a:bodyPr/>
      <a:lstStyle/>
      <a:p>
        <a:r>
          <a:rPr lang="en-FR"/>
          <a:t>Remove the underlining of ‘on’</a:t>
        </a:r>
      </a:p>
    </p188:txBody>
  </p188:cm>
</p188:cmLst>
</file>

<file path=ppt/comments/modernComment_116_B41EDCB1.xml><?xml version="1.0" encoding="utf-8"?>
<p188:cmLst xmlns:a="http://schemas.openxmlformats.org/drawingml/2006/main" xmlns:r="http://schemas.openxmlformats.org/officeDocument/2006/relationships" xmlns:p188="http://schemas.microsoft.com/office/powerpoint/2018/8/main">
  <p188:cm id="{2C0F3CBA-4C7B-9043-BCBA-127146301A19}" authorId="{FF42D734-FF52-3252-6BE2-349A7D613367}" created="2023-09-01T17:10:57.295">
    <pc:sldMkLst xmlns:pc="http://schemas.microsoft.com/office/powerpoint/2013/main/command">
      <pc:docMk/>
      <pc:sldMk cId="3021921457" sldId="278"/>
    </pc:sldMkLst>
    <p188:txBody>
      <a:bodyPr/>
      <a:lstStyle/>
      <a:p>
        <a:r>
          <a:rPr lang="en-FR"/>
          <a:t>Is it possible to make links in the pdf that takes the reader towards the chapters mentioned in the text?</a:t>
        </a:r>
      </a:p>
    </p188:txBody>
  </p188:cm>
</p188:cmLst>
</file>

<file path=ppt/comments/modernComment_11B_709D604E.xml><?xml version="1.0" encoding="utf-8"?>
<p188:cmLst xmlns:a="http://schemas.openxmlformats.org/drawingml/2006/main" xmlns:r="http://schemas.openxmlformats.org/officeDocument/2006/relationships" xmlns:p188="http://schemas.microsoft.com/office/powerpoint/2018/8/main">
  <p188:cm id="{17E15704-25B5-0645-9849-726F2ED1B0B3}" authorId="{FF42D734-FF52-3252-6BE2-349A7D613367}" created="2023-09-01T19:33:04.644">
    <pc:sldMkLst xmlns:pc="http://schemas.microsoft.com/office/powerpoint/2013/main/command">
      <pc:docMk/>
      <pc:sldMk cId="1889361998" sldId="283"/>
    </pc:sldMkLst>
    <p188:txBody>
      <a:bodyPr/>
      <a:lstStyle/>
      <a:p>
        <a:r>
          <a:rPr lang="en-FR"/>
          <a:t>The first paragraph here should go in the blue field. 
</a:t>
        </a:r>
      </a:p>
    </p188:txBody>
  </p188:cm>
</p188:cmLst>
</file>

<file path=ppt/comments/modernComment_120_D89247B7.xml><?xml version="1.0" encoding="utf-8"?>
<p188:cmLst xmlns:a="http://schemas.openxmlformats.org/drawingml/2006/main" xmlns:r="http://schemas.openxmlformats.org/officeDocument/2006/relationships" xmlns:p188="http://schemas.microsoft.com/office/powerpoint/2018/8/main">
  <p188:cm id="{E448785D-81EA-8546-A214-34503C9FF9FB}" authorId="{FF42D734-FF52-3252-6BE2-349A7D613367}" created="2023-09-01T19:33:33.717">
    <pc:sldMkLst xmlns:pc="http://schemas.microsoft.com/office/powerpoint/2013/main/command">
      <pc:docMk/>
      <pc:sldMk cId="3633465271" sldId="288"/>
    </pc:sldMkLst>
    <p188:txBody>
      <a:bodyPr/>
      <a:lstStyle/>
      <a:p>
        <a:r>
          <a:rPr lang="en-FR"/>
          <a:t>Is it possible to remove the underline here? I don’t seem to be able to do it myself. </a:t>
        </a:r>
      </a:p>
    </p188:txBody>
  </p188:cm>
</p188:cmLst>
</file>

<file path=ppt/comments/modernComment_124_6DCC794B.xml><?xml version="1.0" encoding="utf-8"?>
<p188:cmLst xmlns:a="http://schemas.openxmlformats.org/drawingml/2006/main" xmlns:r="http://schemas.openxmlformats.org/officeDocument/2006/relationships" xmlns:p188="http://schemas.microsoft.com/office/powerpoint/2018/8/main">
  <p188:cm id="{DDD6ABBE-C144-6C46-B882-26080F27C189}" authorId="{FF42D734-FF52-3252-6BE2-349A7D613367}" created="2023-09-01T21:40:04.097">
    <pc:sldMkLst xmlns:pc="http://schemas.microsoft.com/office/powerpoint/2013/main/command">
      <pc:docMk/>
      <pc:sldMk cId="1842116939" sldId="292"/>
    </pc:sldMkLst>
    <p188:txBody>
      <a:bodyPr/>
      <a:lstStyle/>
      <a:p>
        <a:r>
          <a:rPr lang="en-FR"/>
          <a:t>I don’t know if ‘below, we’ll look closer at these questions’ is the best part to highlight. Maybe just keep it in normal text?</a:t>
        </a:r>
      </a:p>
    </p188:txBody>
  </p188:cm>
  <p188:cm id="{80B3BA41-961E-4B4A-A6F0-3FAB4272E5EF}" authorId="{FF42D734-FF52-3252-6BE2-349A7D613367}" created="2023-09-01T21:40:50.269">
    <pc:sldMkLst xmlns:pc="http://schemas.microsoft.com/office/powerpoint/2013/main/command">
      <pc:docMk/>
      <pc:sldMk cId="1842116939" sldId="292"/>
    </pc:sldMkLst>
    <p188:txBody>
      <a:bodyPr/>
      <a:lstStyle/>
      <a:p>
        <a:r>
          <a:rPr lang="en-FR"/>
          <a:t>I don’t know why ‘prevail’ is underlined? The sentence ‘For infants and young children…’ should not be highlighted in purple</a:t>
        </a:r>
      </a:p>
    </p188:txBody>
  </p188:cm>
</p188:cmLst>
</file>

<file path=ppt/comments/modernComment_134_9174861E.xml><?xml version="1.0" encoding="utf-8"?>
<p188:cmLst xmlns:a="http://schemas.openxmlformats.org/drawingml/2006/main" xmlns:r="http://schemas.openxmlformats.org/officeDocument/2006/relationships" xmlns:p188="http://schemas.microsoft.com/office/powerpoint/2018/8/main">
  <p188:cm id="{6DC14349-2857-7744-8E1F-1336D8C30106}" authorId="{FF42D734-FF52-3252-6BE2-349A7D613367}" created="2023-09-01T22:58:12.028">
    <ac:deMkLst xmlns:ac="http://schemas.microsoft.com/office/drawing/2013/main/command">
      <pc:docMk xmlns:pc="http://schemas.microsoft.com/office/powerpoint/2013/main/command"/>
      <pc:sldMk xmlns:pc="http://schemas.microsoft.com/office/powerpoint/2013/main/command" cId="2440332830" sldId="308"/>
      <ac:spMk id="2" creationId="{7F15C130-4DAE-F061-CD65-5C0EE4D83D08}"/>
    </ac:deMkLst>
    <p188:txBody>
      <a:bodyPr/>
      <a:lstStyle/>
      <a:p>
        <a:r>
          <a:rPr lang="en-FR"/>
          <a:t>I think it would be better to have the questions written in the main text instead of the purple box (I personally find the ‘see below’) a little confusing</a:t>
        </a:r>
      </a:p>
    </p188:txBody>
  </p188:cm>
</p188:cmLst>
</file>

<file path=ppt/comments/modernComment_13A_451EDE17.xml><?xml version="1.0" encoding="utf-8"?>
<p188:cmLst xmlns:a="http://schemas.openxmlformats.org/drawingml/2006/main" xmlns:r="http://schemas.openxmlformats.org/officeDocument/2006/relationships" xmlns:p188="http://schemas.microsoft.com/office/powerpoint/2018/8/main">
  <p188:cm id="{07FE5786-F178-044C-8775-8CF4C7E000D5}" authorId="{FF42D734-FF52-3252-6BE2-349A7D613367}" created="2023-09-04T18:35:29.048">
    <pc:sldMkLst xmlns:pc="http://schemas.microsoft.com/office/powerpoint/2013/main/command">
      <pc:docMk/>
      <pc:sldMk cId="1159650839" sldId="314"/>
    </pc:sldMkLst>
    <p188:txBody>
      <a:bodyPr/>
      <a:lstStyle/>
      <a:p>
        <a:r>
          <a:rPr lang="en-FR"/>
          <a:t>Could the text highlighted in purple be integrated as a normal text? Thank you</a:t>
        </a:r>
      </a:p>
    </p188:txBody>
  </p188:cm>
</p188:cmLst>
</file>

<file path=ppt/comments/modernComment_14B_884AC25C.xml><?xml version="1.0" encoding="utf-8"?>
<p188:cmLst xmlns:a="http://schemas.openxmlformats.org/drawingml/2006/main" xmlns:r="http://schemas.openxmlformats.org/officeDocument/2006/relationships" xmlns:p188="http://schemas.microsoft.com/office/powerpoint/2018/8/main">
  <p188:cm id="{F1E4F4AC-84A9-A741-BC7E-C08D0F0748DA}" authorId="{FF42D734-FF52-3252-6BE2-349A7D613367}" created="2023-09-19T12:07:10.784">
    <pc:sldMkLst xmlns:pc="http://schemas.microsoft.com/office/powerpoint/2013/main/command">
      <pc:docMk/>
      <pc:sldMk cId="2286600796" sldId="331"/>
    </pc:sldMkLst>
    <p188:txBody>
      <a:bodyPr/>
      <a:lstStyle/>
      <a:p>
        <a:r>
          <a:rPr lang="en-FR"/>
          <a:t>There is a little e with violet background just above the bifurcate book that I can’t remove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pPr/>
              <a:t>10/18/2023</a:t>
            </a:fld>
            <a:endParaRPr lang="en-US" dirty="0"/>
          </a:p>
        </p:txBody>
      </p:sp>
      <p:sp>
        <p:nvSpPr>
          <p:cNvPr id="4" name="Footer Placeholder 3">
            <a:extLst>
              <a:ext uri="{FF2B5EF4-FFF2-40B4-BE49-F238E27FC236}">
                <a16:creationId xmlns:a16="http://schemas.microsoft.com/office/drawing/2014/main" xmlns=""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pPr/>
              <a:t>‹#›</a:t>
            </a:fld>
            <a:endParaRPr lang="en-US" dirty="0"/>
          </a:p>
        </p:txBody>
      </p:sp>
    </p:spTree>
    <p:extLst>
      <p:ext uri="{BB962C8B-B14F-4D97-AF65-F5344CB8AC3E}">
        <p14:creationId xmlns:p14="http://schemas.microsoft.com/office/powerpoint/2010/main" xmlns="" val="15289264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520" units="cm"/>
          <inkml:channel name="Y" type="integer" max="1080" units="cm"/>
        </inkml:traceFormat>
        <inkml:channelProperties>
          <inkml:channelProperty channel="X" name="resolution" value="113.91586" units="1/cm"/>
          <inkml:channelProperty channel="Y" name="resolution" value="62.06897" units="1/cm"/>
        </inkml:channelProperties>
      </inkml:inkSource>
      <inkml:timestamp xml:id="ts0" timeString="2023-09-21T12:47:21.946"/>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32C600DB-1D84-4567-943D-3CF7889928CE}" emma:medium="tactile" emma:mode="ink">
          <msink:context xmlns:msink="http://schemas.microsoft.com/ink/2010/main" type="writingRegion" rotatedBoundingBox="1348,20005 1381,20005 1381,20055 1348,20055"/>
        </emma:interpretation>
      </emma:emma>
    </inkml:annotationXML>
    <inkml:traceGroup>
      <inkml:annotationXML>
        <emma:emma xmlns:emma="http://www.w3.org/2003/04/emma" version="1.0">
          <emma:interpretation id="{A3DB30F4-6F01-40A1-8AF1-F4F0D79D38DA}" emma:medium="tactile" emma:mode="ink">
            <msink:context xmlns:msink="http://schemas.microsoft.com/ink/2010/main" type="paragraph" rotatedBoundingBox="1348,20005 1381,20005 1381,20055 1348,20055" alignmentLevel="1"/>
          </emma:interpretation>
        </emma:emma>
      </inkml:annotationXML>
      <inkml:traceGroup>
        <inkml:annotationXML>
          <emma:emma xmlns:emma="http://www.w3.org/2003/04/emma" version="1.0">
            <emma:interpretation id="{59C7F375-7338-41C2-AE6A-FB7D7DAD8EC6}" emma:medium="tactile" emma:mode="ink">
              <msink:context xmlns:msink="http://schemas.microsoft.com/ink/2010/main" type="line" rotatedBoundingBox="1348,20005 1381,20005 1381,20055 1348,20055"/>
            </emma:interpretation>
          </emma:emma>
        </inkml:annotationXML>
        <inkml:traceGroup>
          <inkml:annotationXML>
            <emma:emma xmlns:emma="http://www.w3.org/2003/04/emma" version="1.0">
              <emma:interpretation id="{24D68FF6-0F8A-4B8E-8615-2F7666F0B240}" emma:medium="tactile" emma:mode="ink">
                <msink:context xmlns:msink="http://schemas.microsoft.com/ink/2010/main" type="inkWord" rotatedBoundingBox="1348,20005 1381,20005 1381,20055 1348,20055"/>
              </emma:interpretation>
              <emma:one-of disjunction-type="recognition" id="oneOf0">
                <emma:interpretation id="interp0" emma:lang="fr-FR" emma:confidence="0">
                  <emma:literal>:</emma:literal>
                </emma:interpretation>
                <emma:interpretation id="interp1" emma:lang="fr-FR" emma:confidence="0">
                  <emma:literal>"</emma:literal>
                </emma:interpretation>
                <emma:interpretation id="interp2" emma:lang="fr-FR" emma:confidence="0">
                  <emma:literal>;</emma:literal>
                </emma:interpretation>
                <emma:interpretation id="interp3" emma:lang="fr-FR" emma:confidence="0">
                  <emma:literal>C</emma:literal>
                </emma:interpretation>
                <emma:interpretation id="interp4" emma:lang="fr-FR" emma:confidence="0">
                  <emma:literal>!</emma:literal>
                </emma:interpretation>
              </emma:one-of>
            </emma:emma>
          </inkml:annotationXML>
          <inkml:trace contextRef="#ctx0" brushRef="#br0">0 0</inkml:trace>
          <inkml:trace contextRef="#ctx0" brushRef="#br0" timeOffset="848.61">18 35</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pPr/>
              <a:t>10/18/2023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Επεξεργασία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pPr/>
              <a:t>‹#›</a:t>
            </a:fld>
            <a:endParaRPr lang="en-US" dirty="0"/>
          </a:p>
        </p:txBody>
      </p:sp>
    </p:spTree>
    <p:extLst>
      <p:ext uri="{BB962C8B-B14F-4D97-AF65-F5344CB8AC3E}">
        <p14:creationId xmlns:p14="http://schemas.microsoft.com/office/powerpoint/2010/main" xmlns=""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pPr/>
              <a:t>10</a:t>
            </a:fld>
            <a:endParaRPr lang="en-US" dirty="0"/>
          </a:p>
        </p:txBody>
      </p:sp>
    </p:spTree>
    <p:extLst>
      <p:ext uri="{BB962C8B-B14F-4D97-AF65-F5344CB8AC3E}">
        <p14:creationId xmlns:p14="http://schemas.microsoft.com/office/powerpoint/2010/main" xmlns="" val="107026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pPr/>
              <a:t>12</a:t>
            </a:fld>
            <a:endParaRPr lang="en-US" dirty="0"/>
          </a:p>
        </p:txBody>
      </p:sp>
    </p:spTree>
    <p:extLst>
      <p:ext uri="{BB962C8B-B14F-4D97-AF65-F5344CB8AC3E}">
        <p14:creationId xmlns:p14="http://schemas.microsoft.com/office/powerpoint/2010/main" xmlns="" val="415428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pPr/>
              <a:t>21</a:t>
            </a:fld>
            <a:endParaRPr lang="en-US" dirty="0"/>
          </a:p>
        </p:txBody>
      </p:sp>
    </p:spTree>
    <p:extLst>
      <p:ext uri="{BB962C8B-B14F-4D97-AF65-F5344CB8AC3E}">
        <p14:creationId xmlns:p14="http://schemas.microsoft.com/office/powerpoint/2010/main" xmlns="" val="244256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pPr/>
              <a:t>40</a:t>
            </a:fld>
            <a:endParaRPr lang="en-US" dirty="0"/>
          </a:p>
        </p:txBody>
      </p:sp>
    </p:spTree>
    <p:extLst>
      <p:ext uri="{BB962C8B-B14F-4D97-AF65-F5344CB8AC3E}">
        <p14:creationId xmlns:p14="http://schemas.microsoft.com/office/powerpoint/2010/main" xmlns="" val="3133484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75372A-F483-BF4C-A311-87AB670BD6E8}" type="slidenum">
              <a:rPr lang="en-US" smtClean="0"/>
              <a:pPr/>
              <a:t>68</a:t>
            </a:fld>
            <a:endParaRPr lang="en-US" dirty="0"/>
          </a:p>
        </p:txBody>
      </p:sp>
    </p:spTree>
    <p:extLst>
      <p:ext uri="{BB962C8B-B14F-4D97-AF65-F5344CB8AC3E}">
        <p14:creationId xmlns:p14="http://schemas.microsoft.com/office/powerpoint/2010/main" xmlns="" val="154551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xmlns="" id="{57F553F4-210F-D445-80C4-1685A71FF7AE}"/>
              </a:ext>
            </a:extLst>
          </p:cNvPr>
          <p:cNvSpPr/>
          <p:nvPr/>
        </p:nvSpPr>
        <p:spPr>
          <a:xfrm>
            <a:off x="-36182" y="5830232"/>
            <a:ext cx="7595857"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74659A"/>
          </a:solidFill>
          <a:ln w="3060" cap="flat">
            <a:noFill/>
            <a:prstDash val="solid"/>
            <a:miter/>
          </a:ln>
        </p:spPr>
        <p:txBody>
          <a:bodyPr rtlCol="0" anchor="ctr"/>
          <a:lstStyle/>
          <a:p>
            <a:endParaRPr lang="en-US" dirty="0"/>
          </a:p>
        </p:txBody>
      </p:sp>
      <p:pic>
        <p:nvPicPr>
          <p:cNvPr id="338" name="Picture 337">
            <a:extLst>
              <a:ext uri="{FF2B5EF4-FFF2-40B4-BE49-F238E27FC236}">
                <a16:creationId xmlns:a16="http://schemas.microsoft.com/office/drawing/2014/main" xmlns="" id="{1FF9B57A-A795-634B-A4AC-020F65665FB5}"/>
              </a:ext>
            </a:extLst>
          </p:cNvPr>
          <p:cNvPicPr>
            <a:picLocks noChangeAspect="1"/>
          </p:cNvPicPr>
          <p:nvPr userDrawn="1"/>
        </p:nvPicPr>
        <p:blipFill rotWithShape="1">
          <a:blip r:embed="rId2">
            <a:alphaModFix amt="29000"/>
          </a:blip>
          <a:srcRect l="67223" t="9864"/>
          <a:stretch/>
        </p:blipFill>
        <p:spPr>
          <a:xfrm>
            <a:off x="4500039" y="5830232"/>
            <a:ext cx="3127569" cy="4602411"/>
          </a:xfrm>
          <a:prstGeom prst="rect">
            <a:avLst/>
          </a:prstGeom>
        </p:spPr>
      </p:pic>
      <p:sp>
        <p:nvSpPr>
          <p:cNvPr id="1101" name="Graphic 6">
            <a:extLst>
              <a:ext uri="{FF2B5EF4-FFF2-40B4-BE49-F238E27FC236}">
                <a16:creationId xmlns:a16="http://schemas.microsoft.com/office/drawing/2014/main" xmlns="" id="{44A94AD3-A131-9441-82E4-9C561BFA098B}"/>
              </a:ext>
            </a:extLst>
          </p:cNvPr>
          <p:cNvSpPr/>
          <p:nvPr/>
        </p:nvSpPr>
        <p:spPr>
          <a:xfrm rot="5400000">
            <a:off x="5693241" y="7996035"/>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102" name="Text Placeholder 32">
            <a:extLst>
              <a:ext uri="{FF2B5EF4-FFF2-40B4-BE49-F238E27FC236}">
                <a16:creationId xmlns:a16="http://schemas.microsoft.com/office/drawing/2014/main" xmlns="" id="{69DBB5CE-9B20-F44B-9B06-0C67AB1E1193}"/>
              </a:ext>
            </a:extLst>
          </p:cNvPr>
          <p:cNvSpPr>
            <a:spLocks noGrp="1"/>
          </p:cNvSpPr>
          <p:nvPr>
            <p:ph type="body" sz="quarter" idx="42" hasCustomPrompt="1"/>
          </p:nvPr>
        </p:nvSpPr>
        <p:spPr>
          <a:xfrm>
            <a:off x="4290575" y="9391961"/>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1446" name="Picture 1445">
            <a:extLst>
              <a:ext uri="{FF2B5EF4-FFF2-40B4-BE49-F238E27FC236}">
                <a16:creationId xmlns:a16="http://schemas.microsoft.com/office/drawing/2014/main" xmlns="" id="{0F2457AE-783E-EC4E-AD25-380F9E121DAA}"/>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r="44449"/>
          <a:stretch/>
        </p:blipFill>
        <p:spPr bwMode="auto">
          <a:xfrm>
            <a:off x="5932648" y="10160564"/>
            <a:ext cx="1184829" cy="272079"/>
          </a:xfrm>
          <a:prstGeom prst="rect">
            <a:avLst/>
          </a:prstGeom>
          <a:ln>
            <a:noFill/>
          </a:ln>
          <a:extLst>
            <a:ext uri="{53640926-AAD7-44D8-BBD7-CCE9431645EC}">
              <a14:shadowObscured xmlns:a14="http://schemas.microsoft.com/office/drawing/2010/main" xmlns=""/>
            </a:ext>
          </a:extLst>
        </p:spPr>
      </p:pic>
      <p:grpSp>
        <p:nvGrpSpPr>
          <p:cNvPr id="1447" name="Graphic 95">
            <a:extLst>
              <a:ext uri="{FF2B5EF4-FFF2-40B4-BE49-F238E27FC236}">
                <a16:creationId xmlns:a16="http://schemas.microsoft.com/office/drawing/2014/main" xmlns="" id="{BCC9C07E-5BDA-894A-9F51-3A299FE07667}"/>
              </a:ext>
            </a:extLst>
          </p:cNvPr>
          <p:cNvGrpSpPr/>
          <p:nvPr/>
        </p:nvGrpSpPr>
        <p:grpSpPr>
          <a:xfrm>
            <a:off x="595642" y="9948603"/>
            <a:ext cx="1509109" cy="423922"/>
            <a:chOff x="584588" y="9078286"/>
            <a:chExt cx="1509109" cy="423922"/>
          </a:xfrm>
          <a:solidFill>
            <a:srgbClr val="000000"/>
          </a:solidFill>
        </p:grpSpPr>
        <p:sp>
          <p:nvSpPr>
            <p:cNvPr id="1448" name="Freeform 1447">
              <a:extLst>
                <a:ext uri="{FF2B5EF4-FFF2-40B4-BE49-F238E27FC236}">
                  <a16:creationId xmlns:a16="http://schemas.microsoft.com/office/drawing/2014/main" xmlns="" id="{EB5E03D8-30C7-E14C-AD59-B1475EF01B70}"/>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sp>
          <p:nvSpPr>
            <p:cNvPr id="1449" name="Freeform 1448">
              <a:extLst>
                <a:ext uri="{FF2B5EF4-FFF2-40B4-BE49-F238E27FC236}">
                  <a16:creationId xmlns:a16="http://schemas.microsoft.com/office/drawing/2014/main" xmlns="" id="{622F54C9-BCD4-1645-818F-C9645F64C4D0}"/>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grpSp>
      <p:sp>
        <p:nvSpPr>
          <p:cNvPr id="1450" name="Text Placeholder 23">
            <a:extLst>
              <a:ext uri="{FF2B5EF4-FFF2-40B4-BE49-F238E27FC236}">
                <a16:creationId xmlns:a16="http://schemas.microsoft.com/office/drawing/2014/main" xmlns="" id="{1F004F01-AFAA-8F4D-9CEC-94692E6F80C1}"/>
              </a:ext>
            </a:extLst>
          </p:cNvPr>
          <p:cNvSpPr>
            <a:spLocks noGrp="1"/>
          </p:cNvSpPr>
          <p:nvPr>
            <p:ph type="body" sz="quarter" idx="17" hasCustomPrompt="1"/>
          </p:nvPr>
        </p:nvSpPr>
        <p:spPr>
          <a:xfrm>
            <a:off x="639972" y="9987866"/>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51" name="Text Placeholder 23">
            <a:extLst>
              <a:ext uri="{FF2B5EF4-FFF2-40B4-BE49-F238E27FC236}">
                <a16:creationId xmlns:a16="http://schemas.microsoft.com/office/drawing/2014/main" xmlns="" id="{7878631D-194D-8942-AB2C-854D68456F82}"/>
              </a:ext>
            </a:extLst>
          </p:cNvPr>
          <p:cNvSpPr>
            <a:spLocks noGrp="1"/>
          </p:cNvSpPr>
          <p:nvPr>
            <p:ph type="body" sz="quarter" idx="18" hasCustomPrompt="1"/>
          </p:nvPr>
        </p:nvSpPr>
        <p:spPr>
          <a:xfrm>
            <a:off x="2204239" y="9981336"/>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53" name="Text Placeholder 23">
            <a:extLst>
              <a:ext uri="{FF2B5EF4-FFF2-40B4-BE49-F238E27FC236}">
                <a16:creationId xmlns:a16="http://schemas.microsoft.com/office/drawing/2014/main" xmlns="" id="{9D4FE07E-181F-6A48-AB3D-C5BAD0C4DADE}"/>
              </a:ext>
            </a:extLst>
          </p:cNvPr>
          <p:cNvSpPr>
            <a:spLocks noGrp="1"/>
          </p:cNvSpPr>
          <p:nvPr>
            <p:ph type="body" sz="quarter" idx="16" hasCustomPrompt="1"/>
          </p:nvPr>
        </p:nvSpPr>
        <p:spPr>
          <a:xfrm>
            <a:off x="605556" y="7156000"/>
            <a:ext cx="3685020" cy="1224685"/>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cs typeface="Calibri" panose="020F0502020204030204" pitchFamily="34" charset="0"/>
              </a:defRPr>
            </a:lvl1pPr>
          </a:lstStyle>
          <a:p>
            <a:pPr lvl="0"/>
            <a:r>
              <a:rPr lang="en-US" dirty="0"/>
              <a:t>Your guide to            surviving Digital</a:t>
            </a:r>
          </a:p>
        </p:txBody>
      </p:sp>
      <p:sp>
        <p:nvSpPr>
          <p:cNvPr id="146" name="Picture Placeholder 62">
            <a:extLst>
              <a:ext uri="{FF2B5EF4-FFF2-40B4-BE49-F238E27FC236}">
                <a16:creationId xmlns:a16="http://schemas.microsoft.com/office/drawing/2014/main" xmlns="" id="{B37FDE9C-FA01-494A-91FD-8E9061912265}"/>
              </a:ext>
            </a:extLst>
          </p:cNvPr>
          <p:cNvSpPr>
            <a:spLocks noGrp="1"/>
          </p:cNvSpPr>
          <p:nvPr>
            <p:ph type="pic" sz="quarter" idx="44" hasCustomPrompt="1"/>
          </p:nvPr>
        </p:nvSpPr>
        <p:spPr>
          <a:xfrm>
            <a:off x="474663" y="2271713"/>
            <a:ext cx="6642100" cy="4338637"/>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337" name="Picture 336">
            <a:extLst>
              <a:ext uri="{FF2B5EF4-FFF2-40B4-BE49-F238E27FC236}">
                <a16:creationId xmlns:a16="http://schemas.microsoft.com/office/drawing/2014/main" xmlns="" id="{95238677-8BA6-964C-A4E3-7DB92351E61D}"/>
              </a:ext>
            </a:extLst>
          </p:cNvPr>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605556" y="468040"/>
            <a:ext cx="3130393" cy="1675127"/>
          </a:xfrm>
          <a:prstGeom prst="rect">
            <a:avLst/>
          </a:prstGeom>
        </p:spPr>
      </p:pic>
    </p:spTree>
    <p:extLst>
      <p:ext uri="{BB962C8B-B14F-4D97-AF65-F5344CB8AC3E}">
        <p14:creationId xmlns:p14="http://schemas.microsoft.com/office/powerpoint/2010/main" xmlns="" val="795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xmlns=""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xmlns="" id="{95A0F11A-4C72-C94D-AB63-B75B1C74565F}"/>
              </a:ext>
            </a:extLst>
          </p:cNvPr>
          <p:cNvSpPr/>
          <p:nvPr userDrawn="1"/>
        </p:nvSpPr>
        <p:spPr>
          <a:xfrm flipV="1">
            <a:off x="470487" y="2711984"/>
            <a:ext cx="3162155" cy="240611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 name="Text Placeholder 32">
            <a:extLst>
              <a:ext uri="{FF2B5EF4-FFF2-40B4-BE49-F238E27FC236}">
                <a16:creationId xmlns:a16="http://schemas.microsoft.com/office/drawing/2014/main" xmlns="" id="{86A88A46-E61B-6540-920A-48F1C1274F3C}"/>
              </a:ext>
            </a:extLst>
          </p:cNvPr>
          <p:cNvSpPr>
            <a:spLocks noGrp="1"/>
          </p:cNvSpPr>
          <p:nvPr userDrawn="1">
            <p:ph type="body" sz="quarter" idx="30" hasCustomPrompt="1"/>
          </p:nvPr>
        </p:nvSpPr>
        <p:spPr>
          <a:xfrm>
            <a:off x="700479" y="3385180"/>
            <a:ext cx="2895713" cy="1966382"/>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xmlns="" id="{12FF88E7-F37D-4B4D-B65C-C01539E4E62C}"/>
              </a:ext>
            </a:extLst>
          </p:cNvPr>
          <p:cNvSpPr>
            <a:spLocks noGrp="1"/>
          </p:cNvSpPr>
          <p:nvPr userDrawn="1">
            <p:ph type="body" sz="quarter" idx="42" hasCustomPrompt="1"/>
          </p:nvPr>
        </p:nvSpPr>
        <p:spPr>
          <a:xfrm>
            <a:off x="577182"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xmlns="" id="{1CCE83F2-E8EC-754B-B93C-2CC0039DAB84}"/>
              </a:ext>
            </a:extLst>
          </p:cNvPr>
          <p:cNvSpPr>
            <a:spLocks noGrp="1"/>
          </p:cNvSpPr>
          <p:nvPr userDrawn="1">
            <p:ph type="body" sz="quarter" idx="43" hasCustomPrompt="1"/>
          </p:nvPr>
        </p:nvSpPr>
        <p:spPr>
          <a:xfrm>
            <a:off x="3927033" y="3276998"/>
            <a:ext cx="3019010" cy="6483387"/>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62" name="Rectangle 61">
            <a:extLst>
              <a:ext uri="{FF2B5EF4-FFF2-40B4-BE49-F238E27FC236}">
                <a16:creationId xmlns:a16="http://schemas.microsoft.com/office/drawing/2014/main" xmlns="" id="{FDE16685-169B-4A4B-AFA9-80E34A74037C}"/>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xmlns="" id="{64480DB6-8A5E-D84A-9E12-209BC6C761B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xmlns="" val="114589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xmlns="" id="{5C094913-F9C1-3546-A0D0-E1F25AE5CB6D}"/>
              </a:ext>
            </a:extLst>
          </p:cNvPr>
          <p:cNvSpPr/>
          <p:nvPr userDrawn="1"/>
        </p:nvSpPr>
        <p:spPr>
          <a:xfrm flipV="1">
            <a:off x="511317" y="-1"/>
            <a:ext cx="3194309" cy="957199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xmlns=""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xmlns=""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xmlns=""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xmlns=""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8" name="Picture Placeholder 34">
            <a:extLst>
              <a:ext uri="{FF2B5EF4-FFF2-40B4-BE49-F238E27FC236}">
                <a16:creationId xmlns:a16="http://schemas.microsoft.com/office/drawing/2014/main" xmlns="" id="{36A06401-592A-EA4A-AE31-4E6B716F2835}"/>
              </a:ext>
            </a:extLst>
          </p:cNvPr>
          <p:cNvSpPr>
            <a:spLocks noGrp="1"/>
          </p:cNvSpPr>
          <p:nvPr>
            <p:ph type="pic" sz="quarter" idx="41"/>
          </p:nvPr>
        </p:nvSpPr>
        <p:spPr>
          <a:xfrm>
            <a:off x="3711247" y="706439"/>
            <a:ext cx="3870325" cy="7731883"/>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8" name="Picture 7">
            <a:extLst>
              <a:ext uri="{FF2B5EF4-FFF2-40B4-BE49-F238E27FC236}">
                <a16:creationId xmlns:a16="http://schemas.microsoft.com/office/drawing/2014/main" xmlns="" id="{34010426-2E4E-824F-A02C-096DD7001ECC}"/>
              </a:ext>
            </a:extLst>
          </p:cNvPr>
          <p:cNvPicPr>
            <a:picLocks noChangeAspect="1"/>
          </p:cNvPicPr>
          <p:nvPr userDrawn="1"/>
        </p:nvPicPr>
        <p:blipFill rotWithShape="1">
          <a:blip r:embed="rId2">
            <a:alphaModFix amt="29000"/>
          </a:blip>
          <a:srcRect l="67223" t="-798" r="2146" b="27121"/>
          <a:stretch/>
        </p:blipFill>
        <p:spPr>
          <a:xfrm>
            <a:off x="601346" y="5810021"/>
            <a:ext cx="2922814" cy="3761972"/>
          </a:xfrm>
          <a:prstGeom prst="rect">
            <a:avLst/>
          </a:prstGeom>
        </p:spPr>
      </p:pic>
    </p:spTree>
    <p:extLst>
      <p:ext uri="{BB962C8B-B14F-4D97-AF65-F5344CB8AC3E}">
        <p14:creationId xmlns:p14="http://schemas.microsoft.com/office/powerpoint/2010/main" xmlns="" val="33222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A221E52-4ABB-5243-858B-F6B8CF1B5E34}"/>
              </a:ext>
            </a:extLst>
          </p:cNvPr>
          <p:cNvSpPr/>
          <p:nvPr userDrawn="1"/>
        </p:nvSpPr>
        <p:spPr>
          <a:xfrm flipV="1">
            <a:off x="-31255" y="-43150"/>
            <a:ext cx="7590930" cy="294648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5" name="Text Placeholder 23">
            <a:extLst>
              <a:ext uri="{FF2B5EF4-FFF2-40B4-BE49-F238E27FC236}">
                <a16:creationId xmlns:a16="http://schemas.microsoft.com/office/drawing/2014/main" xmlns="" id="{340BEDA7-1D61-1142-9E8F-1245ECF20B50}"/>
              </a:ext>
            </a:extLst>
          </p:cNvPr>
          <p:cNvSpPr>
            <a:spLocks noGrp="1"/>
          </p:cNvSpPr>
          <p:nvPr>
            <p:ph type="body" sz="quarter" idx="14" hasCustomPrompt="1"/>
          </p:nvPr>
        </p:nvSpPr>
        <p:spPr>
          <a:xfrm>
            <a:off x="4078145" y="161736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xmlns="" id="{B0544866-02E3-6243-827B-2990267CD762}"/>
              </a:ext>
            </a:extLst>
          </p:cNvPr>
          <p:cNvSpPr>
            <a:spLocks noGrp="1"/>
          </p:cNvSpPr>
          <p:nvPr>
            <p:ph type="body" sz="quarter" idx="13" hasCustomPrompt="1"/>
          </p:nvPr>
        </p:nvSpPr>
        <p:spPr>
          <a:xfrm>
            <a:off x="662171" y="587829"/>
            <a:ext cx="4056786" cy="1857541"/>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xmlns="" id="{29A06F91-3390-D94A-A77E-AD4E74125CDD}"/>
              </a:ext>
            </a:extLst>
          </p:cNvPr>
          <p:cNvSpPr>
            <a:spLocks noGrp="1"/>
          </p:cNvSpPr>
          <p:nvPr>
            <p:ph type="body" sz="quarter" idx="15" hasCustomPrompt="1"/>
          </p:nvPr>
        </p:nvSpPr>
        <p:spPr>
          <a:xfrm>
            <a:off x="653261" y="195020"/>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9" name="Text Placeholder 32">
            <a:extLst>
              <a:ext uri="{FF2B5EF4-FFF2-40B4-BE49-F238E27FC236}">
                <a16:creationId xmlns:a16="http://schemas.microsoft.com/office/drawing/2014/main" xmlns="" id="{CEDD8BBD-8C47-2147-BD5E-C2DCFBECE9A7}"/>
              </a:ext>
            </a:extLst>
          </p:cNvPr>
          <p:cNvSpPr>
            <a:spLocks noGrp="1"/>
          </p:cNvSpPr>
          <p:nvPr>
            <p:ph type="body" sz="quarter" idx="32" hasCustomPrompt="1"/>
          </p:nvPr>
        </p:nvSpPr>
        <p:spPr>
          <a:xfrm>
            <a:off x="752316" y="3373220"/>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60" name="Rectangle 59">
            <a:extLst>
              <a:ext uri="{FF2B5EF4-FFF2-40B4-BE49-F238E27FC236}">
                <a16:creationId xmlns:a16="http://schemas.microsoft.com/office/drawing/2014/main" xmlns="" id="{A3920EEC-F64E-D74B-8DBC-98E8D94D73FE}"/>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xmlns="" id="{574CE729-A95E-1844-B923-CC2E2C2EBED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9" name="Picture 8">
            <a:extLst>
              <a:ext uri="{FF2B5EF4-FFF2-40B4-BE49-F238E27FC236}">
                <a16:creationId xmlns:a16="http://schemas.microsoft.com/office/drawing/2014/main" xmlns="" id="{497D8773-34F2-3E4C-AB51-D9D7E7BEA79F}"/>
              </a:ext>
            </a:extLst>
          </p:cNvPr>
          <p:cNvPicPr>
            <a:picLocks noChangeAspect="1"/>
          </p:cNvPicPr>
          <p:nvPr userDrawn="1"/>
        </p:nvPicPr>
        <p:blipFill rotWithShape="1">
          <a:blip r:embed="rId2">
            <a:alphaModFix amt="29000"/>
          </a:blip>
          <a:srcRect l="63199" t="15173" r="6170" b="27121"/>
          <a:stretch/>
        </p:blipFill>
        <p:spPr>
          <a:xfrm>
            <a:off x="4667774" y="-43150"/>
            <a:ext cx="2922814" cy="2946483"/>
          </a:xfrm>
          <a:prstGeom prst="rect">
            <a:avLst/>
          </a:prstGeom>
        </p:spPr>
      </p:pic>
    </p:spTree>
    <p:extLst>
      <p:ext uri="{BB962C8B-B14F-4D97-AF65-F5344CB8AC3E}">
        <p14:creationId xmlns:p14="http://schemas.microsoft.com/office/powerpoint/2010/main" xmlns="" val="285934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74F5B6F1-1F70-8542-A18D-9BC642672EA0}"/>
              </a:ext>
            </a:extLst>
          </p:cNvPr>
          <p:cNvSpPr/>
          <p:nvPr userDrawn="1"/>
        </p:nvSpPr>
        <p:spPr>
          <a:xfrm flipV="1">
            <a:off x="-31255" y="323003"/>
            <a:ext cx="7590930" cy="574835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1" name="Text Placeholder 32">
            <a:extLst>
              <a:ext uri="{FF2B5EF4-FFF2-40B4-BE49-F238E27FC236}">
                <a16:creationId xmlns:a16="http://schemas.microsoft.com/office/drawing/2014/main" xmlns="" id="{D37EB16C-F26A-5148-9329-CE588D03DB78}"/>
              </a:ext>
            </a:extLst>
          </p:cNvPr>
          <p:cNvSpPr>
            <a:spLocks noGrp="1"/>
          </p:cNvSpPr>
          <p:nvPr>
            <p:ph type="body" sz="quarter" idx="32" hasCustomPrompt="1"/>
          </p:nvPr>
        </p:nvSpPr>
        <p:spPr>
          <a:xfrm>
            <a:off x="559613" y="2365515"/>
            <a:ext cx="6526988" cy="3412986"/>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xmlns=""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9" name="Text Placeholder 32">
            <a:extLst>
              <a:ext uri="{FF2B5EF4-FFF2-40B4-BE49-F238E27FC236}">
                <a16:creationId xmlns:a16="http://schemas.microsoft.com/office/drawing/2014/main" xmlns=""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xmlns="" id="{CDA9507A-5FC8-294C-A801-C924C61B745E}"/>
              </a:ext>
            </a:extLst>
          </p:cNvPr>
          <p:cNvSpPr>
            <a:spLocks noGrp="1"/>
          </p:cNvSpPr>
          <p:nvPr>
            <p:ph type="body" sz="quarter" idx="34" hasCustomPrompt="1"/>
          </p:nvPr>
        </p:nvSpPr>
        <p:spPr>
          <a:xfrm>
            <a:off x="3446038" y="6718314"/>
            <a:ext cx="3563248" cy="1992304"/>
          </a:xfrm>
          <a:prstGeom prst="rect">
            <a:avLst/>
          </a:prstGeom>
        </p:spPr>
        <p:txBody>
          <a:bodyPr>
            <a:noAutofit/>
          </a:bodyPr>
          <a:lstStyle>
            <a:lvl1pPr marL="0" indent="0" algn="l">
              <a:buNone/>
              <a:defRPr sz="16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1" name="Rectangle 60">
            <a:extLst>
              <a:ext uri="{FF2B5EF4-FFF2-40B4-BE49-F238E27FC236}">
                <a16:creationId xmlns:a16="http://schemas.microsoft.com/office/drawing/2014/main" xmlns=""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xmlns="" id="{B1576E16-CE46-5E4A-8CBB-716C41D40B1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xmlns="" val="24349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xmlns=""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xmlns=""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xmlns=""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xmlns=""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xmlns="" val="3666035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FDF7596-4722-5F4C-8FB6-5F0B1F9090FD}"/>
              </a:ext>
            </a:extLst>
          </p:cNvPr>
          <p:cNvSpPr/>
          <p:nvPr userDrawn="1"/>
        </p:nvSpPr>
        <p:spPr>
          <a:xfrm flipV="1">
            <a:off x="0" y="2099867"/>
            <a:ext cx="6918419" cy="793180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Graphic 4">
            <a:extLst>
              <a:ext uri="{FF2B5EF4-FFF2-40B4-BE49-F238E27FC236}">
                <a16:creationId xmlns:a16="http://schemas.microsoft.com/office/drawing/2014/main" xmlns="" id="{E6326417-986D-C845-A66A-9AFD38B1339D}"/>
              </a:ext>
            </a:extLst>
          </p:cNvPr>
          <p:cNvSpPr/>
          <p:nvPr userDrawn="1"/>
        </p:nvSpPr>
        <p:spPr>
          <a:xfrm rot="10800000">
            <a:off x="6811618" y="299141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41" name="Text Placeholder 32">
            <a:extLst>
              <a:ext uri="{FF2B5EF4-FFF2-40B4-BE49-F238E27FC236}">
                <a16:creationId xmlns:a16="http://schemas.microsoft.com/office/drawing/2014/main" xmlns="" id="{D37EB16C-F26A-5148-9329-CE588D03DB78}"/>
              </a:ext>
            </a:extLst>
          </p:cNvPr>
          <p:cNvSpPr>
            <a:spLocks noGrp="1"/>
          </p:cNvSpPr>
          <p:nvPr>
            <p:ph type="body" sz="quarter" idx="32" hasCustomPrompt="1"/>
          </p:nvPr>
        </p:nvSpPr>
        <p:spPr>
          <a:xfrm>
            <a:off x="559613" y="2432957"/>
            <a:ext cx="6076427" cy="736994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xmlns=""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xmlns=""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xmlns=""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xmlns="" val="46626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24" name="Text Placeholder 32">
            <a:extLst>
              <a:ext uri="{FF2B5EF4-FFF2-40B4-BE49-F238E27FC236}">
                <a16:creationId xmlns:a16="http://schemas.microsoft.com/office/drawing/2014/main" xmlns="" id="{7C801656-BA69-7E4B-AAE4-11C00F6A1E4A}"/>
              </a:ext>
            </a:extLst>
          </p:cNvPr>
          <p:cNvSpPr>
            <a:spLocks noGrp="1"/>
          </p:cNvSpPr>
          <p:nvPr>
            <p:ph type="body" sz="quarter" idx="42" hasCustomPrompt="1"/>
          </p:nvPr>
        </p:nvSpPr>
        <p:spPr>
          <a:xfrm>
            <a:off x="403869" y="1604734"/>
            <a:ext cx="2567034" cy="6850350"/>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877" name="Text Placeholder 32">
            <a:extLst>
              <a:ext uri="{FF2B5EF4-FFF2-40B4-BE49-F238E27FC236}">
                <a16:creationId xmlns:a16="http://schemas.microsoft.com/office/drawing/2014/main" xmlns="" id="{0C2466D6-1218-B641-99A6-661C3336C850}"/>
              </a:ext>
            </a:extLst>
          </p:cNvPr>
          <p:cNvSpPr>
            <a:spLocks noGrp="1"/>
          </p:cNvSpPr>
          <p:nvPr>
            <p:ph type="body" sz="quarter" idx="30" hasCustomPrompt="1"/>
          </p:nvPr>
        </p:nvSpPr>
        <p:spPr>
          <a:xfrm>
            <a:off x="452889" y="686094"/>
            <a:ext cx="2581124" cy="429543"/>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74" name="Text Placeholder 32">
            <a:extLst>
              <a:ext uri="{FF2B5EF4-FFF2-40B4-BE49-F238E27FC236}">
                <a16:creationId xmlns:a16="http://schemas.microsoft.com/office/drawing/2014/main" xmlns="" id="{D481FED3-11AF-6A4B-8C6F-B0AC58017497}"/>
              </a:ext>
            </a:extLst>
          </p:cNvPr>
          <p:cNvSpPr>
            <a:spLocks noGrp="1"/>
          </p:cNvSpPr>
          <p:nvPr>
            <p:ph type="body" sz="quarter" idx="44" hasCustomPrompt="1"/>
          </p:nvPr>
        </p:nvSpPr>
        <p:spPr>
          <a:xfrm>
            <a:off x="356278" y="8613073"/>
            <a:ext cx="2774345" cy="606265"/>
          </a:xfrm>
          <a:prstGeom prst="rect">
            <a:avLst/>
          </a:prstGeom>
        </p:spPr>
        <p:txBody>
          <a:bodyPr>
            <a:noAutofit/>
          </a:bodyPr>
          <a:lstStyle>
            <a:lvl1pPr marL="0" indent="0" algn="l">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17" name="Rectangle 316">
            <a:extLst>
              <a:ext uri="{FF2B5EF4-FFF2-40B4-BE49-F238E27FC236}">
                <a16:creationId xmlns:a16="http://schemas.microsoft.com/office/drawing/2014/main" xmlns="" id="{4D0494E1-0947-8543-BF98-FB072769EE52}"/>
              </a:ext>
            </a:extLst>
          </p:cNvPr>
          <p:cNvSpPr/>
          <p:nvPr userDrawn="1"/>
        </p:nvSpPr>
        <p:spPr>
          <a:xfrm flipH="1" flipV="1">
            <a:off x="7559675" y="178904"/>
            <a:ext cx="2203335" cy="1069181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xmlns="" val="358799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17" name="Graphic 4">
            <a:extLst>
              <a:ext uri="{FF2B5EF4-FFF2-40B4-BE49-F238E27FC236}">
                <a16:creationId xmlns:a16="http://schemas.microsoft.com/office/drawing/2014/main" xmlns="" id="{E3CCF1BA-572E-F44F-8F8C-CC649FECCA18}"/>
              </a:ext>
            </a:extLst>
          </p:cNvPr>
          <p:cNvSpPr/>
          <p:nvPr userDrawn="1"/>
        </p:nvSpPr>
        <p:spPr>
          <a:xfrm rot="10800000">
            <a:off x="3893444" y="0"/>
            <a:ext cx="3323487" cy="4019930"/>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74659A"/>
          </a:solidFill>
          <a:ln w="2370" cap="flat">
            <a:noFill/>
            <a:prstDash val="solid"/>
            <a:miter/>
          </a:ln>
        </p:spPr>
        <p:txBody>
          <a:bodyPr rtlCol="0" anchor="ctr"/>
          <a:lstStyle/>
          <a:p>
            <a:endParaRPr lang="en-US" dirty="0"/>
          </a:p>
        </p:txBody>
      </p:sp>
      <p:sp>
        <p:nvSpPr>
          <p:cNvPr id="18" name="Graphic 4">
            <a:extLst>
              <a:ext uri="{FF2B5EF4-FFF2-40B4-BE49-F238E27FC236}">
                <a16:creationId xmlns:a16="http://schemas.microsoft.com/office/drawing/2014/main" xmlns="" id="{946B774F-921B-0346-82EC-07096EBAD27A}"/>
              </a:ext>
            </a:extLst>
          </p:cNvPr>
          <p:cNvSpPr/>
          <p:nvPr userDrawn="1"/>
        </p:nvSpPr>
        <p:spPr>
          <a:xfrm rot="10800000">
            <a:off x="377022" y="450308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9" name="Picture Placeholder 1000">
            <a:extLst>
              <a:ext uri="{FF2B5EF4-FFF2-40B4-BE49-F238E27FC236}">
                <a16:creationId xmlns:a16="http://schemas.microsoft.com/office/drawing/2014/main" xmlns="" id="{B316D876-BBC7-D34A-A658-648DBAC06158}"/>
              </a:ext>
            </a:extLst>
          </p:cNvPr>
          <p:cNvSpPr>
            <a:spLocks noGrp="1"/>
          </p:cNvSpPr>
          <p:nvPr>
            <p:ph type="pic" sz="quarter" idx="10"/>
          </p:nvPr>
        </p:nvSpPr>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txBody>
          <a:bodyPr wrap="square">
            <a:noAutofit/>
          </a:bodyPr>
          <a:lstStyle>
            <a:lvl1pPr marL="0" indent="0">
              <a:buNone/>
              <a:defRPr sz="900"/>
            </a:lvl1pPr>
          </a:lstStyle>
          <a:p>
            <a:endParaRPr lang="en-US" dirty="0"/>
          </a:p>
        </p:txBody>
      </p:sp>
      <p:sp>
        <p:nvSpPr>
          <p:cNvPr id="20" name="Text Placeholder 32">
            <a:extLst>
              <a:ext uri="{FF2B5EF4-FFF2-40B4-BE49-F238E27FC236}">
                <a16:creationId xmlns:a16="http://schemas.microsoft.com/office/drawing/2014/main" xmlns="" id="{0C564F7E-4616-E548-B81C-390A9F5C7740}"/>
              </a:ext>
            </a:extLst>
          </p:cNvPr>
          <p:cNvSpPr>
            <a:spLocks noGrp="1"/>
          </p:cNvSpPr>
          <p:nvPr>
            <p:ph type="body" sz="quarter" idx="11" hasCustomPrompt="1"/>
          </p:nvPr>
        </p:nvSpPr>
        <p:spPr>
          <a:xfrm>
            <a:off x="4072852" y="856289"/>
            <a:ext cx="2951698" cy="574616"/>
          </a:xfrm>
          <a:prstGeom prst="rect">
            <a:avLst/>
          </a:prstGeom>
        </p:spPr>
        <p:txBody>
          <a:bodyP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21" name="Text Placeholder 32">
            <a:extLst>
              <a:ext uri="{FF2B5EF4-FFF2-40B4-BE49-F238E27FC236}">
                <a16:creationId xmlns:a16="http://schemas.microsoft.com/office/drawing/2014/main" xmlns="" id="{82FF7D0B-8D01-6749-9143-AF9B1238EDB8}"/>
              </a:ext>
            </a:extLst>
          </p:cNvPr>
          <p:cNvSpPr>
            <a:spLocks noGrp="1"/>
          </p:cNvSpPr>
          <p:nvPr>
            <p:ph type="body" sz="quarter" idx="16" hasCustomPrompt="1"/>
          </p:nvPr>
        </p:nvSpPr>
        <p:spPr>
          <a:xfrm>
            <a:off x="4072851" y="1703940"/>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pic>
        <p:nvPicPr>
          <p:cNvPr id="336" name="Picture 335">
            <a:extLst>
              <a:ext uri="{FF2B5EF4-FFF2-40B4-BE49-F238E27FC236}">
                <a16:creationId xmlns:a16="http://schemas.microsoft.com/office/drawing/2014/main" xmlns="" id="{F1E3BC1E-CF22-F44A-BFBA-708F906E09AD}"/>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89367" y="7006291"/>
            <a:ext cx="3433502" cy="1837325"/>
          </a:xfrm>
          <a:prstGeom prst="rect">
            <a:avLst/>
          </a:prstGeom>
        </p:spPr>
      </p:pic>
      <p:pic>
        <p:nvPicPr>
          <p:cNvPr id="337" name="Picture 336">
            <a:extLst>
              <a:ext uri="{FF2B5EF4-FFF2-40B4-BE49-F238E27FC236}">
                <a16:creationId xmlns:a16="http://schemas.microsoft.com/office/drawing/2014/main" xmlns="" id="{A3FE31FF-914B-1247-A0DC-D21A9E5C6ABE}"/>
              </a:ext>
            </a:extLst>
          </p:cNvPr>
          <p:cNvPicPr>
            <a:picLocks noChangeAspect="1"/>
          </p:cNvPicPr>
          <p:nvPr userDrawn="1"/>
        </p:nvPicPr>
        <p:blipFill rotWithShape="1">
          <a:blip r:embed="rId3">
            <a:alphaModFix amt="29000"/>
          </a:blip>
          <a:srcRect l="67223" t="9864" b="55652"/>
          <a:stretch/>
        </p:blipFill>
        <p:spPr>
          <a:xfrm>
            <a:off x="4089362" y="2259171"/>
            <a:ext cx="3127569" cy="1760759"/>
          </a:xfrm>
          <a:prstGeom prst="rect">
            <a:avLst/>
          </a:prstGeom>
        </p:spPr>
      </p:pic>
      <p:sp>
        <p:nvSpPr>
          <p:cNvPr id="338" name="Graphic 6">
            <a:extLst>
              <a:ext uri="{FF2B5EF4-FFF2-40B4-BE49-F238E27FC236}">
                <a16:creationId xmlns:a16="http://schemas.microsoft.com/office/drawing/2014/main" xmlns="" id="{590AD23A-592E-AC4A-B3FB-3F69D4017F88}"/>
              </a:ext>
            </a:extLst>
          </p:cNvPr>
          <p:cNvSpPr/>
          <p:nvPr userDrawn="1"/>
        </p:nvSpPr>
        <p:spPr>
          <a:xfrm rot="5400000">
            <a:off x="5674531" y="7965829"/>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39" name="Text Placeholder 32">
            <a:extLst>
              <a:ext uri="{FF2B5EF4-FFF2-40B4-BE49-F238E27FC236}">
                <a16:creationId xmlns:a16="http://schemas.microsoft.com/office/drawing/2014/main" xmlns="" id="{458950AF-8054-9040-A0C0-E7F3E54A2235}"/>
              </a:ext>
            </a:extLst>
          </p:cNvPr>
          <p:cNvSpPr>
            <a:spLocks noGrp="1"/>
          </p:cNvSpPr>
          <p:nvPr>
            <p:ph type="body" sz="quarter" idx="42" hasCustomPrompt="1"/>
          </p:nvPr>
        </p:nvSpPr>
        <p:spPr>
          <a:xfrm>
            <a:off x="4271866" y="9395550"/>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341" name="Picture 340">
            <a:extLst>
              <a:ext uri="{FF2B5EF4-FFF2-40B4-BE49-F238E27FC236}">
                <a16:creationId xmlns:a16="http://schemas.microsoft.com/office/drawing/2014/main" xmlns="" id="{A0E2DD9F-02D3-1C4D-8185-514E5E8B5ED1}"/>
              </a:ext>
            </a:extLst>
          </p:cNvPr>
          <p:cNvPicPr/>
          <p:nvPr userDrawn="1"/>
        </p:nvPicPr>
        <p:blipFill rotWithShape="1">
          <a:blip r:embed="rId4" cstate="screen">
            <a:extLst>
              <a:ext uri="{28A0092B-C50C-407E-A947-70E740481C1C}">
                <a14:useLocalDpi xmlns:a14="http://schemas.microsoft.com/office/drawing/2010/main" xmlns=""/>
              </a:ext>
            </a:extLst>
          </a:blip>
          <a:srcRect r="44449"/>
          <a:stretch/>
        </p:blipFill>
        <p:spPr bwMode="auto">
          <a:xfrm>
            <a:off x="5441391" y="8396052"/>
            <a:ext cx="1280061" cy="293943"/>
          </a:xfrm>
          <a:prstGeom prst="rect">
            <a:avLst/>
          </a:prstGeom>
          <a:ln>
            <a:noFill/>
          </a:ln>
          <a:extLst>
            <a:ext uri="{53640926-AAD7-44D8-BBD7-CCE9431645EC}">
              <a14:shadowObscured xmlns:a14="http://schemas.microsoft.com/office/drawing/2010/main" xmlns=""/>
            </a:ext>
          </a:extLst>
        </p:spPr>
      </p:pic>
      <p:grpSp>
        <p:nvGrpSpPr>
          <p:cNvPr id="342" name="Graphic 95">
            <a:extLst>
              <a:ext uri="{FF2B5EF4-FFF2-40B4-BE49-F238E27FC236}">
                <a16:creationId xmlns:a16="http://schemas.microsoft.com/office/drawing/2014/main" xmlns="" id="{78CB6730-FE3C-F64A-90C1-994A839C794C}"/>
              </a:ext>
            </a:extLst>
          </p:cNvPr>
          <p:cNvGrpSpPr/>
          <p:nvPr userDrawn="1"/>
        </p:nvGrpSpPr>
        <p:grpSpPr>
          <a:xfrm>
            <a:off x="789367" y="9472264"/>
            <a:ext cx="1509109" cy="423922"/>
            <a:chOff x="584588" y="9078286"/>
            <a:chExt cx="1509109" cy="423922"/>
          </a:xfrm>
          <a:solidFill>
            <a:srgbClr val="000000"/>
          </a:solidFill>
        </p:grpSpPr>
        <p:sp>
          <p:nvSpPr>
            <p:cNvPr id="343" name="Freeform 342">
              <a:extLst>
                <a:ext uri="{FF2B5EF4-FFF2-40B4-BE49-F238E27FC236}">
                  <a16:creationId xmlns:a16="http://schemas.microsoft.com/office/drawing/2014/main" xmlns="" id="{75C86EF1-E93B-B64C-8AD5-6287810B3402}"/>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sp>
          <p:nvSpPr>
            <p:cNvPr id="344" name="Freeform 343">
              <a:extLst>
                <a:ext uri="{FF2B5EF4-FFF2-40B4-BE49-F238E27FC236}">
                  <a16:creationId xmlns:a16="http://schemas.microsoft.com/office/drawing/2014/main" xmlns="" id="{350B8D3E-74BA-2142-A8F1-F9873C5820B9}"/>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dirty="0"/>
            </a:p>
          </p:txBody>
        </p:sp>
      </p:grpSp>
      <p:sp>
        <p:nvSpPr>
          <p:cNvPr id="345" name="Text Placeholder 23">
            <a:extLst>
              <a:ext uri="{FF2B5EF4-FFF2-40B4-BE49-F238E27FC236}">
                <a16:creationId xmlns:a16="http://schemas.microsoft.com/office/drawing/2014/main" xmlns="" id="{A9A3D5FF-2DEA-B148-BB15-C1284CA3F768}"/>
              </a:ext>
            </a:extLst>
          </p:cNvPr>
          <p:cNvSpPr>
            <a:spLocks noGrp="1"/>
          </p:cNvSpPr>
          <p:nvPr>
            <p:ph type="body" sz="quarter" idx="17" hasCustomPrompt="1"/>
          </p:nvPr>
        </p:nvSpPr>
        <p:spPr>
          <a:xfrm>
            <a:off x="833697" y="9511527"/>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46" name="Text Placeholder 23">
            <a:extLst>
              <a:ext uri="{FF2B5EF4-FFF2-40B4-BE49-F238E27FC236}">
                <a16:creationId xmlns:a16="http://schemas.microsoft.com/office/drawing/2014/main" xmlns="" id="{9B400FD6-846E-F34A-B9D5-58B417B72B0A}"/>
              </a:ext>
            </a:extLst>
          </p:cNvPr>
          <p:cNvSpPr>
            <a:spLocks noGrp="1"/>
          </p:cNvSpPr>
          <p:nvPr>
            <p:ph type="body" sz="quarter" idx="18" hasCustomPrompt="1"/>
          </p:nvPr>
        </p:nvSpPr>
        <p:spPr>
          <a:xfrm>
            <a:off x="2397964" y="9504997"/>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Tree>
    <p:extLst>
      <p:ext uri="{BB962C8B-B14F-4D97-AF65-F5344CB8AC3E}">
        <p14:creationId xmlns:p14="http://schemas.microsoft.com/office/powerpoint/2010/main" xmlns="" val="27845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692A70B7-4BF7-8F44-8AF5-5974702C7384}"/>
              </a:ext>
            </a:extLst>
          </p:cNvPr>
          <p:cNvSpPr/>
          <p:nvPr userDrawn="1"/>
        </p:nvSpPr>
        <p:spPr>
          <a:xfrm>
            <a:off x="0" y="-18821"/>
            <a:ext cx="7559675" cy="1423671"/>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p>
        </p:txBody>
      </p:sp>
      <p:sp>
        <p:nvSpPr>
          <p:cNvPr id="28" name="Graphic 4">
            <a:extLst>
              <a:ext uri="{FF2B5EF4-FFF2-40B4-BE49-F238E27FC236}">
                <a16:creationId xmlns:a16="http://schemas.microsoft.com/office/drawing/2014/main" xmlns="" id="{7045EC92-B290-D94E-8C45-4E74F8B812C4}"/>
              </a:ext>
            </a:extLst>
          </p:cNvPr>
          <p:cNvSpPr/>
          <p:nvPr userDrawn="1"/>
        </p:nvSpPr>
        <p:spPr>
          <a:xfrm rot="5400000">
            <a:off x="1851793" y="522475"/>
            <a:ext cx="791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solidFill>
              <a:srgbClr val="009AC1"/>
            </a:solidFill>
            <a:prstDash val="solid"/>
            <a:miter/>
          </a:ln>
        </p:spPr>
        <p:txBody>
          <a:bodyPr rtlCol="0" anchor="ctr"/>
          <a:lstStyle/>
          <a:p>
            <a:endParaRPr lang="en-US" dirty="0"/>
          </a:p>
        </p:txBody>
      </p:sp>
      <p:sp>
        <p:nvSpPr>
          <p:cNvPr id="330" name="Text Placeholder 32">
            <a:extLst>
              <a:ext uri="{FF2B5EF4-FFF2-40B4-BE49-F238E27FC236}">
                <a16:creationId xmlns:a16="http://schemas.microsoft.com/office/drawing/2014/main" xmlns="" id="{E5656F6E-37C8-074A-8E96-43D0F2FC50CE}"/>
              </a:ext>
            </a:extLst>
          </p:cNvPr>
          <p:cNvSpPr>
            <a:spLocks noGrp="1"/>
          </p:cNvSpPr>
          <p:nvPr>
            <p:ph type="body" sz="quarter" idx="11" hasCustomPrompt="1"/>
          </p:nvPr>
        </p:nvSpPr>
        <p:spPr>
          <a:xfrm>
            <a:off x="1124620" y="3561547"/>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xmlns="" id="{325D83A7-79C8-A548-BBC2-CA89723CA6CF}"/>
              </a:ext>
            </a:extLst>
          </p:cNvPr>
          <p:cNvSpPr>
            <a:spLocks noGrp="1"/>
          </p:cNvSpPr>
          <p:nvPr>
            <p:ph type="body" sz="quarter" idx="49" hasCustomPrompt="1"/>
          </p:nvPr>
        </p:nvSpPr>
        <p:spPr>
          <a:xfrm>
            <a:off x="1907586" y="3561547"/>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xmlns="" id="{9709ADB0-7EC7-7E4D-AB1C-AFDBEA20E333}"/>
              </a:ext>
            </a:extLst>
          </p:cNvPr>
          <p:cNvSpPr>
            <a:spLocks noGrp="1"/>
          </p:cNvSpPr>
          <p:nvPr>
            <p:ph type="body" sz="quarter" idx="13" hasCustomPrompt="1"/>
          </p:nvPr>
        </p:nvSpPr>
        <p:spPr>
          <a:xfrm>
            <a:off x="1124620" y="4036789"/>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xmlns="" id="{BD9CCF2E-E31B-F24B-AE3A-F3AD0C0D725D}"/>
              </a:ext>
            </a:extLst>
          </p:cNvPr>
          <p:cNvSpPr>
            <a:spLocks noGrp="1"/>
          </p:cNvSpPr>
          <p:nvPr>
            <p:ph type="body" sz="quarter" idx="14" hasCustomPrompt="1"/>
          </p:nvPr>
        </p:nvSpPr>
        <p:spPr>
          <a:xfrm>
            <a:off x="1907586" y="403678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xmlns="" id="{89761DE6-BA61-A040-9787-C409D41D3210}"/>
              </a:ext>
            </a:extLst>
          </p:cNvPr>
          <p:cNvSpPr>
            <a:spLocks noGrp="1"/>
          </p:cNvSpPr>
          <p:nvPr>
            <p:ph type="body" sz="quarter" idx="15" hasCustomPrompt="1"/>
          </p:nvPr>
        </p:nvSpPr>
        <p:spPr>
          <a:xfrm>
            <a:off x="1124620" y="4537923"/>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xmlns="" id="{D89BB1F5-7B63-824C-8677-757940098E1E}"/>
              </a:ext>
            </a:extLst>
          </p:cNvPr>
          <p:cNvSpPr>
            <a:spLocks noGrp="1"/>
          </p:cNvSpPr>
          <p:nvPr>
            <p:ph type="body" sz="quarter" idx="19" hasCustomPrompt="1"/>
          </p:nvPr>
        </p:nvSpPr>
        <p:spPr>
          <a:xfrm>
            <a:off x="1907586" y="4537923"/>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xmlns="" id="{57D38869-9F43-0F44-BFF1-2099B0C5644A}"/>
              </a:ext>
            </a:extLst>
          </p:cNvPr>
          <p:cNvSpPr>
            <a:spLocks noGrp="1"/>
          </p:cNvSpPr>
          <p:nvPr>
            <p:ph type="body" sz="quarter" idx="17" hasCustomPrompt="1"/>
          </p:nvPr>
        </p:nvSpPr>
        <p:spPr>
          <a:xfrm>
            <a:off x="1124620" y="503887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xmlns="" id="{B33A46CF-72DE-724E-A383-028E3C486710}"/>
              </a:ext>
            </a:extLst>
          </p:cNvPr>
          <p:cNvSpPr>
            <a:spLocks noGrp="1"/>
          </p:cNvSpPr>
          <p:nvPr>
            <p:ph type="body" sz="quarter" idx="20" hasCustomPrompt="1"/>
          </p:nvPr>
        </p:nvSpPr>
        <p:spPr>
          <a:xfrm>
            <a:off x="1907586" y="503887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xmlns="" id="{8AF90649-A83F-2F4A-B11F-76E0A49118C3}"/>
              </a:ext>
            </a:extLst>
          </p:cNvPr>
          <p:cNvSpPr>
            <a:spLocks noGrp="1"/>
          </p:cNvSpPr>
          <p:nvPr>
            <p:ph type="body" sz="quarter" idx="21" hasCustomPrompt="1"/>
          </p:nvPr>
        </p:nvSpPr>
        <p:spPr>
          <a:xfrm>
            <a:off x="1124620" y="554066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xmlns="" id="{EAB79600-A97B-F44A-B1F4-C908D7C2023F}"/>
              </a:ext>
            </a:extLst>
          </p:cNvPr>
          <p:cNvSpPr>
            <a:spLocks noGrp="1"/>
          </p:cNvSpPr>
          <p:nvPr>
            <p:ph type="body" sz="quarter" idx="22" hasCustomPrompt="1"/>
          </p:nvPr>
        </p:nvSpPr>
        <p:spPr>
          <a:xfrm>
            <a:off x="1907586" y="554066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xmlns="" id="{E3702C07-BBF5-8847-B222-966AEEFDB82F}"/>
              </a:ext>
            </a:extLst>
          </p:cNvPr>
          <p:cNvSpPr>
            <a:spLocks noGrp="1"/>
          </p:cNvSpPr>
          <p:nvPr>
            <p:ph type="body" sz="quarter" idx="51" hasCustomPrompt="1"/>
          </p:nvPr>
        </p:nvSpPr>
        <p:spPr>
          <a:xfrm>
            <a:off x="1134260" y="6069864"/>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xmlns="" id="{8A3DC48D-0CD9-464E-AE57-DF56AB5C501E}"/>
              </a:ext>
            </a:extLst>
          </p:cNvPr>
          <p:cNvSpPr>
            <a:spLocks noGrp="1"/>
          </p:cNvSpPr>
          <p:nvPr>
            <p:ph type="body" sz="quarter" idx="52" hasCustomPrompt="1"/>
          </p:nvPr>
        </p:nvSpPr>
        <p:spPr>
          <a:xfrm>
            <a:off x="1917226" y="6069864"/>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xmlns="" id="{2C434D2A-7E3F-AC4D-B388-864713FC0806}"/>
              </a:ext>
            </a:extLst>
          </p:cNvPr>
          <p:cNvSpPr>
            <a:spLocks noGrp="1"/>
          </p:cNvSpPr>
          <p:nvPr>
            <p:ph type="body" sz="quarter" idx="53" hasCustomPrompt="1"/>
          </p:nvPr>
        </p:nvSpPr>
        <p:spPr>
          <a:xfrm>
            <a:off x="1134260" y="6560096"/>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xmlns="" id="{B50D5349-F391-B64B-B3C2-DF37D4F2ABE7}"/>
              </a:ext>
            </a:extLst>
          </p:cNvPr>
          <p:cNvSpPr>
            <a:spLocks noGrp="1"/>
          </p:cNvSpPr>
          <p:nvPr>
            <p:ph type="body" sz="quarter" idx="54" hasCustomPrompt="1"/>
          </p:nvPr>
        </p:nvSpPr>
        <p:spPr>
          <a:xfrm>
            <a:off x="1917226" y="6560096"/>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xmlns="" id="{72F68190-18F9-DF4D-83C1-0EFA2EB257C4}"/>
              </a:ext>
            </a:extLst>
          </p:cNvPr>
          <p:cNvSpPr/>
          <p:nvPr userDrawn="1"/>
        </p:nvSpPr>
        <p:spPr>
          <a:xfrm>
            <a:off x="2734169" y="9366066"/>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46" name="Picture 345">
            <a:extLst>
              <a:ext uri="{FF2B5EF4-FFF2-40B4-BE49-F238E27FC236}">
                <a16:creationId xmlns:a16="http://schemas.microsoft.com/office/drawing/2014/main" xmlns="" id="{3FABE59E-0E11-C247-B506-7A46D17BD616}"/>
              </a:ext>
            </a:extLst>
          </p:cNvPr>
          <p:cNvPicPr/>
          <p:nvPr userDrawn="1"/>
        </p:nvPicPr>
        <p:blipFill rotWithShape="1">
          <a:blip r:embed="rId2" cstate="screen">
            <a:extLst>
              <a:ext uri="{28A0092B-C50C-407E-A947-70E740481C1C}">
                <a14:useLocalDpi xmlns:a14="http://schemas.microsoft.com/office/drawing/2010/main" xmlns=""/>
              </a:ext>
            </a:extLst>
          </a:blip>
          <a:srcRect r="44449"/>
          <a:stretch/>
        </p:blipFill>
        <p:spPr bwMode="auto">
          <a:xfrm>
            <a:off x="1120076" y="9453687"/>
            <a:ext cx="1280061" cy="293943"/>
          </a:xfrm>
          <a:prstGeom prst="rect">
            <a:avLst/>
          </a:prstGeom>
          <a:ln>
            <a:noFill/>
          </a:ln>
          <a:extLst>
            <a:ext uri="{53640926-AAD7-44D8-BBD7-CCE9431645EC}">
              <a14:shadowObscured xmlns:a14="http://schemas.microsoft.com/office/drawing/2010/main" xmlns=""/>
            </a:ext>
          </a:extLst>
        </p:spPr>
      </p:pic>
      <p:pic>
        <p:nvPicPr>
          <p:cNvPr id="24" name="Picture 23">
            <a:extLst>
              <a:ext uri="{FF2B5EF4-FFF2-40B4-BE49-F238E27FC236}">
                <a16:creationId xmlns:a16="http://schemas.microsoft.com/office/drawing/2014/main" xmlns="" id="{3F36D653-0074-5840-8E04-6E64CED51DCA}"/>
              </a:ext>
            </a:extLst>
          </p:cNvPr>
          <p:cNvPicPr>
            <a:picLocks noChangeAspect="1"/>
          </p:cNvPicPr>
          <p:nvPr userDrawn="1"/>
        </p:nvPicPr>
        <p:blipFill rotWithShape="1">
          <a:blip r:embed="rId3">
            <a:alphaModFix amt="29000"/>
          </a:blip>
          <a:srcRect l="67223" t="44758" r="2146" b="27121"/>
          <a:stretch/>
        </p:blipFill>
        <p:spPr>
          <a:xfrm>
            <a:off x="4691110" y="-18822"/>
            <a:ext cx="2922814" cy="1435853"/>
          </a:xfrm>
          <a:prstGeom prst="rect">
            <a:avLst/>
          </a:prstGeom>
        </p:spPr>
      </p:pic>
      <p:sp>
        <p:nvSpPr>
          <p:cNvPr id="25" name="Text Placeholder 32">
            <a:extLst>
              <a:ext uri="{FF2B5EF4-FFF2-40B4-BE49-F238E27FC236}">
                <a16:creationId xmlns:a16="http://schemas.microsoft.com/office/drawing/2014/main" xmlns="" id="{595667C2-CA92-D843-9BA4-3A0CC62BC0A6}"/>
              </a:ext>
            </a:extLst>
          </p:cNvPr>
          <p:cNvSpPr>
            <a:spLocks noGrp="1"/>
          </p:cNvSpPr>
          <p:nvPr>
            <p:ph type="body" sz="quarter" idx="47" hasCustomPrompt="1"/>
          </p:nvPr>
        </p:nvSpPr>
        <p:spPr>
          <a:xfrm>
            <a:off x="1102769" y="108021"/>
            <a:ext cx="4667603" cy="1910174"/>
          </a:xfrm>
          <a:prstGeom prst="rect">
            <a:avLst/>
          </a:prstGeom>
        </p:spPr>
        <p:txBody>
          <a:bodyPr>
            <a:noAutofit/>
          </a:bodyPr>
          <a:lstStyle>
            <a:lvl1pPr marL="0" indent="0" algn="l">
              <a:buNone/>
              <a:defRPr sz="65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xmlns="" val="48548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xmlns="" id="{79397152-26B0-F64F-AC2C-AA620D23B772}"/>
              </a:ext>
            </a:extLst>
          </p:cNvPr>
          <p:cNvSpPr/>
          <p:nvPr/>
        </p:nvSpPr>
        <p:spPr>
          <a:xfrm>
            <a:off x="2047780" y="1973356"/>
            <a:ext cx="5509099" cy="5814709"/>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4659A"/>
          </a:solidFill>
          <a:ln w="3060" cap="flat">
            <a:noFill/>
            <a:prstDash val="solid"/>
            <a:miter/>
          </a:ln>
        </p:spPr>
        <p:txBody>
          <a:bodyPr rtlCol="0" anchor="ctr"/>
          <a:lstStyle/>
          <a:p>
            <a:endParaRPr lang="en-US" dirty="0"/>
          </a:p>
        </p:txBody>
      </p:sp>
      <p:sp>
        <p:nvSpPr>
          <p:cNvPr id="68" name="Text Placeholder 32">
            <a:extLst>
              <a:ext uri="{FF2B5EF4-FFF2-40B4-BE49-F238E27FC236}">
                <a16:creationId xmlns:a16="http://schemas.microsoft.com/office/drawing/2014/main" xmlns="" id="{2454A188-BA78-E24C-8798-0C5A6A09D111}"/>
              </a:ext>
            </a:extLst>
          </p:cNvPr>
          <p:cNvSpPr>
            <a:spLocks noGrp="1"/>
          </p:cNvSpPr>
          <p:nvPr>
            <p:ph type="body" sz="quarter" idx="13" hasCustomPrompt="1"/>
          </p:nvPr>
        </p:nvSpPr>
        <p:spPr>
          <a:xfrm>
            <a:off x="449404" y="2470361"/>
            <a:ext cx="1829216" cy="1555732"/>
          </a:xfrm>
          <a:prstGeom prst="rect">
            <a:avLst/>
          </a:prstGeom>
        </p:spPr>
        <p:txBody>
          <a:bodyPr anchor="t">
            <a:noAutofit/>
          </a:bodyPr>
          <a:lstStyle>
            <a:lvl1pPr marL="0" indent="0" algn="l">
              <a:buNone/>
              <a:defRPr sz="72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xmlns="" id="{5C16A506-B1F9-D440-B712-AB9F9B7337DA}"/>
              </a:ext>
            </a:extLst>
          </p:cNvPr>
          <p:cNvSpPr>
            <a:spLocks noGrp="1"/>
          </p:cNvSpPr>
          <p:nvPr>
            <p:ph type="body" sz="quarter" idx="14" hasCustomPrompt="1"/>
          </p:nvPr>
        </p:nvSpPr>
        <p:spPr>
          <a:xfrm>
            <a:off x="3170993" y="3483706"/>
            <a:ext cx="3486126" cy="2574544"/>
          </a:xfrm>
          <a:prstGeom prst="rect">
            <a:avLst/>
          </a:prstGeom>
        </p:spPr>
        <p:txBody>
          <a:bodyPr anchor="t">
            <a:noAutofit/>
          </a:bodyPr>
          <a:lstStyle>
            <a:lvl1pPr marL="0" indent="0" algn="l">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xmlns=""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5" name="Freeform 64">
            <a:extLst>
              <a:ext uri="{FF2B5EF4-FFF2-40B4-BE49-F238E27FC236}">
                <a16:creationId xmlns:a16="http://schemas.microsoft.com/office/drawing/2014/main" xmlns="" id="{C0E97728-1EA5-EA41-8AAC-21AA33A5FC2A}"/>
              </a:ext>
            </a:extLst>
          </p:cNvPr>
          <p:cNvSpPr/>
          <p:nvPr userDrawn="1"/>
        </p:nvSpPr>
        <p:spPr>
          <a:xfrm>
            <a:off x="-7386" y="3631442"/>
            <a:ext cx="281305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09AC1"/>
          </a:solidFill>
          <a:ln w="3060" cap="flat">
            <a:solidFill>
              <a:srgbClr val="24BAA2"/>
            </a:solidFill>
            <a:prstDash val="solid"/>
            <a:miter/>
          </a:ln>
        </p:spPr>
        <p:txBody>
          <a:bodyPr rtlCol="0" anchor="ctr"/>
          <a:lstStyle/>
          <a:p>
            <a:endParaRPr lang="en-US" dirty="0"/>
          </a:p>
        </p:txBody>
      </p:sp>
      <p:pic>
        <p:nvPicPr>
          <p:cNvPr id="12" name="Picture 11">
            <a:extLst>
              <a:ext uri="{FF2B5EF4-FFF2-40B4-BE49-F238E27FC236}">
                <a16:creationId xmlns:a16="http://schemas.microsoft.com/office/drawing/2014/main" xmlns="" id="{51BD4318-82C1-6140-99CF-1E5F1905899A}"/>
              </a:ext>
            </a:extLst>
          </p:cNvPr>
          <p:cNvPicPr>
            <a:picLocks noChangeAspect="1"/>
          </p:cNvPicPr>
          <p:nvPr userDrawn="1"/>
        </p:nvPicPr>
        <p:blipFill rotWithShape="1">
          <a:blip r:embed="rId2">
            <a:alphaModFix amt="29000"/>
          </a:blip>
          <a:srcRect l="67223" t="-798" r="2146" b="27121"/>
          <a:stretch/>
        </p:blipFill>
        <p:spPr>
          <a:xfrm>
            <a:off x="4601953" y="4026093"/>
            <a:ext cx="2922814" cy="3761972"/>
          </a:xfrm>
          <a:prstGeom prst="rect">
            <a:avLst/>
          </a:prstGeom>
        </p:spPr>
      </p:pic>
    </p:spTree>
    <p:extLst>
      <p:ext uri="{BB962C8B-B14F-4D97-AF65-F5344CB8AC3E}">
        <p14:creationId xmlns:p14="http://schemas.microsoft.com/office/powerpoint/2010/main" xmlns="" val="23904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ewsletter Cover 1">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xmlns="" id="{28EF0E0B-4669-6046-9E0C-86FDC0F22AC9}"/>
              </a:ext>
            </a:extLst>
          </p:cNvPr>
          <p:cNvSpPr/>
          <p:nvPr userDrawn="1"/>
        </p:nvSpPr>
        <p:spPr>
          <a:xfrm>
            <a:off x="4361735" y="5663503"/>
            <a:ext cx="3197943" cy="3763398"/>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xmlns="" id="{8D8F631A-14D5-3B4C-882E-282DD5B3320F}"/>
              </a:ext>
            </a:extLst>
          </p:cNvPr>
          <p:cNvSpPr>
            <a:spLocks noGrp="1"/>
          </p:cNvSpPr>
          <p:nvPr userDrawn="1">
            <p:ph type="body" sz="quarter" idx="34" hasCustomPrompt="1"/>
          </p:nvPr>
        </p:nvSpPr>
        <p:spPr>
          <a:xfrm>
            <a:off x="5099008" y="1590272"/>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xmlns="" id="{E5D74D97-89B8-5A41-83C2-3E5D17A9AC38}"/>
              </a:ext>
            </a:extLst>
          </p:cNvPr>
          <p:cNvSpPr/>
          <p:nvPr userDrawn="1"/>
        </p:nvSpPr>
        <p:spPr>
          <a:xfrm>
            <a:off x="2447299" y="4415961"/>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xmlns="" id="{2AFAAACA-7971-3741-A456-5D913E2EA3D8}"/>
              </a:ext>
            </a:extLst>
          </p:cNvPr>
          <p:cNvSpPr>
            <a:spLocks noGrp="1"/>
          </p:cNvSpPr>
          <p:nvPr userDrawn="1">
            <p:ph type="body" sz="quarter" idx="14" hasCustomPrompt="1"/>
          </p:nvPr>
        </p:nvSpPr>
        <p:spPr>
          <a:xfrm>
            <a:off x="4613817" y="708516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xmlns="" id="{BF043842-7285-5643-8599-FCE081A22DD7}"/>
              </a:ext>
            </a:extLst>
          </p:cNvPr>
          <p:cNvSpPr>
            <a:spLocks noGrp="1"/>
          </p:cNvSpPr>
          <p:nvPr userDrawn="1">
            <p:ph type="body" sz="quarter" idx="15" hasCustomPrompt="1"/>
          </p:nvPr>
        </p:nvSpPr>
        <p:spPr>
          <a:xfrm>
            <a:off x="5080144" y="7075346"/>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xmlns="" id="{AA3A96B1-F3EF-4641-A5BD-DF90D4FD6257}"/>
              </a:ext>
            </a:extLst>
          </p:cNvPr>
          <p:cNvSpPr>
            <a:spLocks noGrp="1"/>
          </p:cNvSpPr>
          <p:nvPr userDrawn="1">
            <p:ph type="body" sz="quarter" idx="16" hasCustomPrompt="1"/>
          </p:nvPr>
        </p:nvSpPr>
        <p:spPr>
          <a:xfrm>
            <a:off x="4613817" y="7546068"/>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xmlns="" id="{29558AD5-958D-F44B-A2AD-1C2C65870890}"/>
              </a:ext>
            </a:extLst>
          </p:cNvPr>
          <p:cNvSpPr>
            <a:spLocks noGrp="1"/>
          </p:cNvSpPr>
          <p:nvPr userDrawn="1">
            <p:ph type="body" sz="quarter" idx="17" hasCustomPrompt="1"/>
          </p:nvPr>
        </p:nvSpPr>
        <p:spPr>
          <a:xfrm>
            <a:off x="5080144" y="7536251"/>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xmlns="" id="{A8B68939-D782-DC4D-9309-5BD5FB883152}"/>
              </a:ext>
            </a:extLst>
          </p:cNvPr>
          <p:cNvSpPr>
            <a:spLocks noGrp="1"/>
          </p:cNvSpPr>
          <p:nvPr userDrawn="1">
            <p:ph type="body" sz="quarter" idx="18" hasCustomPrompt="1"/>
          </p:nvPr>
        </p:nvSpPr>
        <p:spPr>
          <a:xfrm>
            <a:off x="4613817" y="798797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xmlns="" id="{0806C4AF-F5CD-B940-AB05-87670F0E33F6}"/>
              </a:ext>
            </a:extLst>
          </p:cNvPr>
          <p:cNvSpPr>
            <a:spLocks noGrp="1"/>
          </p:cNvSpPr>
          <p:nvPr userDrawn="1">
            <p:ph type="body" sz="quarter" idx="19" hasCustomPrompt="1"/>
          </p:nvPr>
        </p:nvSpPr>
        <p:spPr>
          <a:xfrm>
            <a:off x="5080144" y="7978155"/>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xmlns="" id="{6EC21094-B5A3-AE49-8969-A030851A3748}"/>
              </a:ext>
            </a:extLst>
          </p:cNvPr>
          <p:cNvSpPr>
            <a:spLocks noGrp="1"/>
          </p:cNvSpPr>
          <p:nvPr userDrawn="1">
            <p:ph type="body" sz="quarter" idx="20" hasCustomPrompt="1"/>
          </p:nvPr>
        </p:nvSpPr>
        <p:spPr>
          <a:xfrm>
            <a:off x="4613817" y="8447827"/>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xmlns="" id="{0D725BF1-0111-3349-A3AC-27BA633CBBD4}"/>
              </a:ext>
            </a:extLst>
          </p:cNvPr>
          <p:cNvSpPr>
            <a:spLocks noGrp="1"/>
          </p:cNvSpPr>
          <p:nvPr userDrawn="1">
            <p:ph type="body" sz="quarter" idx="21" hasCustomPrompt="1"/>
          </p:nvPr>
        </p:nvSpPr>
        <p:spPr>
          <a:xfrm>
            <a:off x="5080144" y="8438010"/>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xmlns="" id="{793B3313-6B70-1C41-BD02-3727E7D01BBD}"/>
              </a:ext>
            </a:extLst>
          </p:cNvPr>
          <p:cNvSpPr>
            <a:spLocks noGrp="1"/>
          </p:cNvSpPr>
          <p:nvPr userDrawn="1">
            <p:ph type="body" sz="quarter" idx="30" hasCustomPrompt="1"/>
          </p:nvPr>
        </p:nvSpPr>
        <p:spPr>
          <a:xfrm>
            <a:off x="443998" y="594955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xmlns="" id="{0586C484-C1B7-3A41-8380-69C218766A57}"/>
              </a:ext>
            </a:extLst>
          </p:cNvPr>
          <p:cNvSpPr>
            <a:spLocks noGrp="1"/>
          </p:cNvSpPr>
          <p:nvPr userDrawn="1">
            <p:ph type="body" sz="quarter" idx="31" hasCustomPrompt="1"/>
          </p:nvPr>
        </p:nvSpPr>
        <p:spPr>
          <a:xfrm>
            <a:off x="443999" y="6971768"/>
            <a:ext cx="3425391" cy="2983175"/>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xmlns="" id="{D8EC2B00-4B0A-6445-99C4-C894A24FA35C}"/>
              </a:ext>
            </a:extLst>
          </p:cNvPr>
          <p:cNvSpPr/>
          <p:nvPr/>
        </p:nvSpPr>
        <p:spPr>
          <a:xfrm rot="5400000">
            <a:off x="5893216" y="8005274"/>
            <a:ext cx="434928" cy="292427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4" name="Text Placeholder 32">
            <a:extLst>
              <a:ext uri="{FF2B5EF4-FFF2-40B4-BE49-F238E27FC236}">
                <a16:creationId xmlns:a16="http://schemas.microsoft.com/office/drawing/2014/main" xmlns="" id="{2968FB37-61FE-904E-9779-BCBD1D6648C9}"/>
              </a:ext>
            </a:extLst>
          </p:cNvPr>
          <p:cNvSpPr>
            <a:spLocks noGrp="1"/>
          </p:cNvSpPr>
          <p:nvPr>
            <p:ph type="body" sz="quarter" idx="13" hasCustomPrompt="1"/>
          </p:nvPr>
        </p:nvSpPr>
        <p:spPr>
          <a:xfrm>
            <a:off x="4573531" y="6106927"/>
            <a:ext cx="2774345" cy="606265"/>
          </a:xfrm>
          <a:prstGeom prst="rect">
            <a:avLst/>
          </a:prstGeom>
        </p:spPr>
        <p:txBody>
          <a:bodyPr>
            <a:noAutofit/>
          </a:bodyPr>
          <a:lstStyle>
            <a:lvl1pPr marL="0" indent="0" algn="l">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grpSp>
        <p:nvGrpSpPr>
          <p:cNvPr id="2" name="Group 1">
            <a:extLst>
              <a:ext uri="{FF2B5EF4-FFF2-40B4-BE49-F238E27FC236}">
                <a16:creationId xmlns:a16="http://schemas.microsoft.com/office/drawing/2014/main" xmlns="" id="{BEA27F8D-06F7-BA4A-907A-4407E3FDBD7B}"/>
              </a:ext>
            </a:extLst>
          </p:cNvPr>
          <p:cNvGrpSpPr/>
          <p:nvPr userDrawn="1"/>
        </p:nvGrpSpPr>
        <p:grpSpPr>
          <a:xfrm>
            <a:off x="4434011" y="7483811"/>
            <a:ext cx="2997386" cy="874798"/>
            <a:chOff x="4434011" y="7483811"/>
            <a:chExt cx="2704802" cy="874798"/>
          </a:xfrm>
        </p:grpSpPr>
        <p:cxnSp>
          <p:nvCxnSpPr>
            <p:cNvPr id="8" name="Straight Connector 7">
              <a:extLst>
                <a:ext uri="{FF2B5EF4-FFF2-40B4-BE49-F238E27FC236}">
                  <a16:creationId xmlns:a16="http://schemas.microsoft.com/office/drawing/2014/main" xmlns="" id="{D8D3C9F0-666A-7446-9730-936D1A841747}"/>
                </a:ext>
              </a:extLst>
            </p:cNvPr>
            <p:cNvCxnSpPr>
              <a:cxnSpLocks/>
            </p:cNvCxnSpPr>
            <p:nvPr userDrawn="1"/>
          </p:nvCxnSpPr>
          <p:spPr>
            <a:xfrm>
              <a:off x="4434011" y="7483811"/>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xmlns="" id="{8DD426BA-1B2F-D240-B651-47DDDCB9B170}"/>
                </a:ext>
              </a:extLst>
            </p:cNvPr>
            <p:cNvCxnSpPr>
              <a:cxnSpLocks/>
            </p:cNvCxnSpPr>
            <p:nvPr userDrawn="1"/>
          </p:nvCxnSpPr>
          <p:spPr>
            <a:xfrm>
              <a:off x="4434011" y="7920225"/>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xmlns="" id="{4F9D008A-20E2-9E47-B5EE-F7E0BAAB9A63}"/>
                </a:ext>
              </a:extLst>
            </p:cNvPr>
            <p:cNvCxnSpPr>
              <a:cxnSpLocks/>
            </p:cNvCxnSpPr>
            <p:nvPr userDrawn="1"/>
          </p:nvCxnSpPr>
          <p:spPr>
            <a:xfrm>
              <a:off x="4434011" y="8358609"/>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03" name="Text Placeholder 32">
            <a:extLst>
              <a:ext uri="{FF2B5EF4-FFF2-40B4-BE49-F238E27FC236}">
                <a16:creationId xmlns:a16="http://schemas.microsoft.com/office/drawing/2014/main" xmlns="" id="{C920BACB-B591-7646-87AD-605C33C4A319}"/>
              </a:ext>
            </a:extLst>
          </p:cNvPr>
          <p:cNvSpPr>
            <a:spLocks noGrp="1"/>
          </p:cNvSpPr>
          <p:nvPr>
            <p:ph type="body" sz="quarter" idx="42" hasCustomPrompt="1"/>
          </p:nvPr>
        </p:nvSpPr>
        <p:spPr>
          <a:xfrm>
            <a:off x="4657052" y="9277003"/>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85" name="Picture Placeholder 62">
            <a:extLst>
              <a:ext uri="{FF2B5EF4-FFF2-40B4-BE49-F238E27FC236}">
                <a16:creationId xmlns:a16="http://schemas.microsoft.com/office/drawing/2014/main" xmlns="" id="{FB978FCF-A40C-1C49-A1EE-504A3D800D38}"/>
              </a:ext>
            </a:extLst>
          </p:cNvPr>
          <p:cNvSpPr>
            <a:spLocks noGrp="1"/>
          </p:cNvSpPr>
          <p:nvPr>
            <p:ph type="pic" sz="quarter" idx="44" hasCustomPrompt="1"/>
          </p:nvPr>
        </p:nvSpPr>
        <p:spPr>
          <a:xfrm>
            <a:off x="-6328" y="2180039"/>
            <a:ext cx="7575789" cy="357112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87" name="Rectangle 386">
            <a:extLst>
              <a:ext uri="{FF2B5EF4-FFF2-40B4-BE49-F238E27FC236}">
                <a16:creationId xmlns:a16="http://schemas.microsoft.com/office/drawing/2014/main" xmlns="" id="{F9644B2F-CAC7-1A43-ACC4-35F1E729221A}"/>
              </a:ext>
            </a:extLst>
          </p:cNvPr>
          <p:cNvSpPr/>
          <p:nvPr userDrawn="1"/>
        </p:nvSpPr>
        <p:spPr>
          <a:xfrm>
            <a:off x="5574056" y="10109234"/>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88" name="Picture 387">
            <a:extLst>
              <a:ext uri="{FF2B5EF4-FFF2-40B4-BE49-F238E27FC236}">
                <a16:creationId xmlns:a16="http://schemas.microsoft.com/office/drawing/2014/main" xmlns="" id="{1B7A72BF-0940-0049-ACAE-4902D7EA2BD3}"/>
              </a:ext>
            </a:extLst>
          </p:cNvPr>
          <p:cNvPicPr/>
          <p:nvPr userDrawn="1"/>
        </p:nvPicPr>
        <p:blipFill rotWithShape="1">
          <a:blip r:embed="rId2" cstate="screen">
            <a:extLst>
              <a:ext uri="{28A0092B-C50C-407E-A947-70E740481C1C}">
                <a14:useLocalDpi xmlns:a14="http://schemas.microsoft.com/office/drawing/2010/main" xmlns=""/>
              </a:ext>
            </a:extLst>
          </a:blip>
          <a:srcRect r="44449"/>
          <a:stretch/>
        </p:blipFill>
        <p:spPr bwMode="auto">
          <a:xfrm>
            <a:off x="4293996" y="10151444"/>
            <a:ext cx="1280061" cy="293943"/>
          </a:xfrm>
          <a:prstGeom prst="rect">
            <a:avLst/>
          </a:prstGeom>
          <a:ln>
            <a:noFill/>
          </a:ln>
          <a:extLst>
            <a:ext uri="{53640926-AAD7-44D8-BBD7-CCE9431645EC}">
              <a14:shadowObscured xmlns:a14="http://schemas.microsoft.com/office/drawing/2010/main" xmlns=""/>
            </a:ext>
          </a:extLst>
        </p:spPr>
      </p:pic>
      <p:pic>
        <p:nvPicPr>
          <p:cNvPr id="26" name="Picture 25">
            <a:extLst>
              <a:ext uri="{FF2B5EF4-FFF2-40B4-BE49-F238E27FC236}">
                <a16:creationId xmlns:a16="http://schemas.microsoft.com/office/drawing/2014/main" xmlns="" id="{3ABD020C-F0FC-4741-8589-7BDD5FC8BC83}"/>
              </a:ext>
            </a:extLst>
          </p:cNvPr>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590955" y="434622"/>
            <a:ext cx="2891002" cy="1547025"/>
          </a:xfrm>
          <a:prstGeom prst="rect">
            <a:avLst/>
          </a:prstGeom>
        </p:spPr>
      </p:pic>
    </p:spTree>
    <p:extLst>
      <p:ext uri="{BB962C8B-B14F-4D97-AF65-F5344CB8AC3E}">
        <p14:creationId xmlns:p14="http://schemas.microsoft.com/office/powerpoint/2010/main" xmlns="" val="248430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wsletter Cover 2">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xmlns=""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xmlns="" id="{8D8F631A-14D5-3B4C-882E-282DD5B3320F}"/>
              </a:ext>
            </a:extLst>
          </p:cNvPr>
          <p:cNvSpPr>
            <a:spLocks noGrp="1"/>
          </p:cNvSpPr>
          <p:nvPr userDrawn="1">
            <p:ph type="body" sz="quarter" idx="34" hasCustomPrompt="1"/>
          </p:nvPr>
        </p:nvSpPr>
        <p:spPr>
          <a:xfrm>
            <a:off x="4982667" y="1400188"/>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xmlns=""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xmlns=""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xmlns=""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xmlns=""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xmlns=""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xmlns=""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xmlns=""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xmlns=""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xmlns=""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xmlns=""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xmlns=""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xmlns=""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xmlns=""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xmlns=""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xmlns=""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xmlns=""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xmlns=""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95000"/>
            </a:schemeClr>
          </a:solidFill>
        </p:spPr>
        <p:txBody>
          <a:bodyPr wrap="square">
            <a:noAutofit/>
          </a:bodyPr>
          <a:lstStyle>
            <a:lvl1pPr marL="0" indent="0">
              <a:buNone/>
              <a:defRPr sz="1101" b="0" i="0">
                <a:solidFill>
                  <a:srgbClr val="EBEBEB"/>
                </a:solidFill>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xmlns=""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xmlns=""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xmlns=""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67" name="Rectangle 366">
            <a:extLst>
              <a:ext uri="{FF2B5EF4-FFF2-40B4-BE49-F238E27FC236}">
                <a16:creationId xmlns:a16="http://schemas.microsoft.com/office/drawing/2014/main" xmlns="" id="{953D843E-4A89-EB40-811F-3D3CCA2D4DD1}"/>
              </a:ext>
            </a:extLst>
          </p:cNvPr>
          <p:cNvSpPr/>
          <p:nvPr userDrawn="1"/>
        </p:nvSpPr>
        <p:spPr>
          <a:xfrm>
            <a:off x="5336992" y="10153933"/>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68" name="Picture 367">
            <a:extLst>
              <a:ext uri="{FF2B5EF4-FFF2-40B4-BE49-F238E27FC236}">
                <a16:creationId xmlns:a16="http://schemas.microsoft.com/office/drawing/2014/main" xmlns="" id="{4F689F29-1B55-E546-BCF4-10C16A6FC606}"/>
              </a:ext>
            </a:extLst>
          </p:cNvPr>
          <p:cNvPicPr/>
          <p:nvPr userDrawn="1"/>
        </p:nvPicPr>
        <p:blipFill rotWithShape="1">
          <a:blip r:embed="rId2" cstate="screen">
            <a:extLst>
              <a:ext uri="{28A0092B-C50C-407E-A947-70E740481C1C}">
                <a14:useLocalDpi xmlns:a14="http://schemas.microsoft.com/office/drawing/2010/main" xmlns=""/>
              </a:ext>
            </a:extLst>
          </a:blip>
          <a:srcRect r="44449"/>
          <a:stretch/>
        </p:blipFill>
        <p:spPr bwMode="auto">
          <a:xfrm>
            <a:off x="4056932" y="10196143"/>
            <a:ext cx="1280061" cy="293943"/>
          </a:xfrm>
          <a:prstGeom prst="rect">
            <a:avLst/>
          </a:prstGeom>
          <a:ln>
            <a:noFill/>
          </a:ln>
          <a:extLst>
            <a:ext uri="{53640926-AAD7-44D8-BBD7-CCE9431645EC}">
              <a14:shadowObscured xmlns:a14="http://schemas.microsoft.com/office/drawing/2010/main" xmlns=""/>
            </a:ext>
          </a:extLst>
        </p:spPr>
      </p:pic>
      <p:pic>
        <p:nvPicPr>
          <p:cNvPr id="27" name="Picture 26">
            <a:extLst>
              <a:ext uri="{FF2B5EF4-FFF2-40B4-BE49-F238E27FC236}">
                <a16:creationId xmlns:a16="http://schemas.microsoft.com/office/drawing/2014/main" xmlns="" id="{4E1B0B95-7F85-6E4E-9DB3-B76511FE5EF4}"/>
              </a:ext>
            </a:extLst>
          </p:cNvPr>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15926" y="225699"/>
            <a:ext cx="2891002" cy="1547025"/>
          </a:xfrm>
          <a:prstGeom prst="rect">
            <a:avLst/>
          </a:prstGeom>
        </p:spPr>
      </p:pic>
    </p:spTree>
    <p:extLst>
      <p:ext uri="{BB962C8B-B14F-4D97-AF65-F5344CB8AC3E}">
        <p14:creationId xmlns:p14="http://schemas.microsoft.com/office/powerpoint/2010/main" xmlns="" val="379756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DF14A02-4548-1745-8865-6B85E2AFDC34}"/>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45" name="Text Placeholder 23">
            <a:extLst>
              <a:ext uri="{FF2B5EF4-FFF2-40B4-BE49-F238E27FC236}">
                <a16:creationId xmlns:a16="http://schemas.microsoft.com/office/drawing/2014/main" xmlns="" id="{BA327584-B30E-9B4F-95DA-4D66A91AD678}"/>
              </a:ext>
            </a:extLst>
          </p:cNvPr>
          <p:cNvSpPr>
            <a:spLocks noGrp="1"/>
          </p:cNvSpPr>
          <p:nvPr>
            <p:ph type="body" sz="quarter" idx="14" hasCustomPrompt="1"/>
          </p:nvPr>
        </p:nvSpPr>
        <p:spPr>
          <a:xfrm>
            <a:off x="3052135" y="2250592"/>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6" name="Text Placeholder 23">
            <a:extLst>
              <a:ext uri="{FF2B5EF4-FFF2-40B4-BE49-F238E27FC236}">
                <a16:creationId xmlns:a16="http://schemas.microsoft.com/office/drawing/2014/main" xmlns="" id="{F9E65192-907E-E74A-BD20-BF37AB78810F}"/>
              </a:ext>
            </a:extLst>
          </p:cNvPr>
          <p:cNvSpPr>
            <a:spLocks noGrp="1"/>
          </p:cNvSpPr>
          <p:nvPr>
            <p:ph type="body" sz="quarter" idx="13" hasCustomPrompt="1"/>
          </p:nvPr>
        </p:nvSpPr>
        <p:spPr>
          <a:xfrm>
            <a:off x="409853" y="695273"/>
            <a:ext cx="3418702" cy="2586284"/>
          </a:xfrm>
          <a:prstGeom prst="rect">
            <a:avLst/>
          </a:prstGeom>
        </p:spPr>
        <p:txBody>
          <a:bodyPr anchor="ctr">
            <a:normAutofit/>
          </a:bodyPr>
          <a:lstStyle>
            <a:lvl1pPr marL="0" indent="0" algn="ctr">
              <a:buNone/>
              <a:defRPr sz="1801" b="0" i="0"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147" name="Text Placeholder 23">
            <a:extLst>
              <a:ext uri="{FF2B5EF4-FFF2-40B4-BE49-F238E27FC236}">
                <a16:creationId xmlns:a16="http://schemas.microsoft.com/office/drawing/2014/main" xmlns="" id="{0567599A-5D55-DA45-ABCA-3584C81B7193}"/>
              </a:ext>
            </a:extLst>
          </p:cNvPr>
          <p:cNvSpPr>
            <a:spLocks noGrp="1"/>
          </p:cNvSpPr>
          <p:nvPr>
            <p:ph type="body" sz="quarter" idx="15" hasCustomPrompt="1"/>
          </p:nvPr>
        </p:nvSpPr>
        <p:spPr>
          <a:xfrm>
            <a:off x="400944" y="669253"/>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8" name="Slide Number Placeholder 5">
            <a:extLst>
              <a:ext uri="{FF2B5EF4-FFF2-40B4-BE49-F238E27FC236}">
                <a16:creationId xmlns:a16="http://schemas.microsoft.com/office/drawing/2014/main" xmlns="" id="{1AF94933-6438-514F-B237-A77B6DD98C2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2" name="Picture Placeholder 52">
            <a:extLst>
              <a:ext uri="{FF2B5EF4-FFF2-40B4-BE49-F238E27FC236}">
                <a16:creationId xmlns:a16="http://schemas.microsoft.com/office/drawing/2014/main" xmlns="" id="{79B37BBF-4F7E-FC49-9369-968208EDA452}"/>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xmlns="" val="384612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02EB74F8-7504-5043-A98F-4BB8D614AF07}"/>
              </a:ext>
            </a:extLst>
          </p:cNvPr>
          <p:cNvSpPr/>
          <p:nvPr userDrawn="1"/>
        </p:nvSpPr>
        <p:spPr>
          <a:xfrm>
            <a:off x="13749" y="1277646"/>
            <a:ext cx="4174526" cy="3690885"/>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1" name="Picture Placeholder 30">
            <a:extLst>
              <a:ext uri="{FF2B5EF4-FFF2-40B4-BE49-F238E27FC236}">
                <a16:creationId xmlns:a16="http://schemas.microsoft.com/office/drawing/2014/main" xmlns="" id="{3AAA4AAF-3F3F-7542-8530-5290EE77114B}"/>
              </a:ext>
            </a:extLst>
          </p:cNvPr>
          <p:cNvSpPr>
            <a:spLocks noGrp="1"/>
          </p:cNvSpPr>
          <p:nvPr>
            <p:ph type="pic" sz="quarter" idx="41"/>
          </p:nvPr>
        </p:nvSpPr>
        <p:spPr>
          <a:xfrm>
            <a:off x="424347" y="376445"/>
            <a:ext cx="6670451" cy="9583642"/>
          </a:xfrm>
          <a:custGeom>
            <a:avLst/>
            <a:gdLst>
              <a:gd name="connsiteX0" fmla="*/ 0 w 6670451"/>
              <a:gd name="connsiteY0" fmla="*/ 0 h 9583642"/>
              <a:gd name="connsiteX1" fmla="*/ 6667035 w 6670451"/>
              <a:gd name="connsiteY1" fmla="*/ 0 h 9583642"/>
              <a:gd name="connsiteX2" fmla="*/ 6667035 w 6670451"/>
              <a:gd name="connsiteY2" fmla="*/ 3666057 h 9583642"/>
              <a:gd name="connsiteX3" fmla="*/ 6670451 w 6670451"/>
              <a:gd name="connsiteY3" fmla="*/ 3666057 h 9583642"/>
              <a:gd name="connsiteX4" fmla="*/ 6670451 w 6670451"/>
              <a:gd name="connsiteY4" fmla="*/ 9230688 h 9583642"/>
              <a:gd name="connsiteX5" fmla="*/ 6667035 w 6670451"/>
              <a:gd name="connsiteY5" fmla="*/ 9230688 h 9583642"/>
              <a:gd name="connsiteX6" fmla="*/ 6667035 w 6670451"/>
              <a:gd name="connsiteY6" fmla="*/ 9583642 h 9583642"/>
              <a:gd name="connsiteX7" fmla="*/ 0 w 6670451"/>
              <a:gd name="connsiteY7" fmla="*/ 9583642 h 9583642"/>
              <a:gd name="connsiteX8" fmla="*/ 0 w 6670451"/>
              <a:gd name="connsiteY8" fmla="*/ 4592086 h 9583642"/>
              <a:gd name="connsiteX9" fmla="*/ 3763928 w 6670451"/>
              <a:gd name="connsiteY9" fmla="*/ 4592086 h 9583642"/>
              <a:gd name="connsiteX10" fmla="*/ 3763928 w 6670451"/>
              <a:gd name="connsiteY10" fmla="*/ 901201 h 9583642"/>
              <a:gd name="connsiteX11" fmla="*/ 0 w 6670451"/>
              <a:gd name="connsiteY11" fmla="*/ 901201 h 958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0451" h="9583642">
                <a:moveTo>
                  <a:pt x="0" y="0"/>
                </a:moveTo>
                <a:lnTo>
                  <a:pt x="6667035" y="0"/>
                </a:lnTo>
                <a:lnTo>
                  <a:pt x="6667035" y="3666057"/>
                </a:lnTo>
                <a:lnTo>
                  <a:pt x="6670451" y="3666057"/>
                </a:lnTo>
                <a:lnTo>
                  <a:pt x="6670451" y="9230688"/>
                </a:lnTo>
                <a:lnTo>
                  <a:pt x="6667035" y="9230688"/>
                </a:lnTo>
                <a:lnTo>
                  <a:pt x="6667035" y="9583642"/>
                </a:lnTo>
                <a:lnTo>
                  <a:pt x="0" y="9583642"/>
                </a:lnTo>
                <a:lnTo>
                  <a:pt x="0" y="4592086"/>
                </a:lnTo>
                <a:lnTo>
                  <a:pt x="3763928" y="4592086"/>
                </a:lnTo>
                <a:lnTo>
                  <a:pt x="3763928" y="901201"/>
                </a:lnTo>
                <a:lnTo>
                  <a:pt x="0" y="90120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xmlns="" id="{7DC7EF96-8108-0641-A4BF-5E7AB13B170D}"/>
              </a:ext>
            </a:extLst>
          </p:cNvPr>
          <p:cNvSpPr>
            <a:spLocks noGrp="1"/>
          </p:cNvSpPr>
          <p:nvPr>
            <p:ph type="body" sz="quarter" idx="14" hasCustomPrompt="1"/>
          </p:nvPr>
        </p:nvSpPr>
        <p:spPr>
          <a:xfrm>
            <a:off x="3106386" y="339385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xmlns="" id="{B4462BBB-3951-4F47-B7D8-693E7BC7334A}"/>
              </a:ext>
            </a:extLst>
          </p:cNvPr>
          <p:cNvSpPr>
            <a:spLocks noGrp="1"/>
          </p:cNvSpPr>
          <p:nvPr>
            <p:ph type="body" sz="quarter" idx="13" hasCustomPrompt="1"/>
          </p:nvPr>
        </p:nvSpPr>
        <p:spPr>
          <a:xfrm>
            <a:off x="464104" y="1838536"/>
            <a:ext cx="3418702" cy="2586284"/>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xmlns="" id="{EB3FD478-412D-C64F-85F3-3C0B522FCB9C}"/>
              </a:ext>
            </a:extLst>
          </p:cNvPr>
          <p:cNvSpPr>
            <a:spLocks noGrp="1"/>
          </p:cNvSpPr>
          <p:nvPr>
            <p:ph type="body" sz="quarter" idx="15" hasCustomPrompt="1"/>
          </p:nvPr>
        </p:nvSpPr>
        <p:spPr>
          <a:xfrm>
            <a:off x="455196" y="1812516"/>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00" name="Slide Number Placeholder 5">
            <a:extLst>
              <a:ext uri="{FF2B5EF4-FFF2-40B4-BE49-F238E27FC236}">
                <a16:creationId xmlns:a16="http://schemas.microsoft.com/office/drawing/2014/main" xmlns="" id="{83960161-A61D-6B4B-A296-0BCF95091095}"/>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xmlns="" val="35883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Slide 1">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xmlns="" id="{2B26CA4D-2206-644B-BD65-754E83CF460F}"/>
              </a:ext>
            </a:extLst>
          </p:cNvPr>
          <p:cNvSpPr/>
          <p:nvPr userDrawn="1"/>
        </p:nvSpPr>
        <p:spPr>
          <a:xfrm flipV="1">
            <a:off x="-79052" y="6920402"/>
            <a:ext cx="7149518" cy="310817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3" name="Text Placeholder 32">
            <a:extLst>
              <a:ext uri="{FF2B5EF4-FFF2-40B4-BE49-F238E27FC236}">
                <a16:creationId xmlns:a16="http://schemas.microsoft.com/office/drawing/2014/main" xmlns="" id="{A727C006-75BB-A447-8A65-530003183684}"/>
              </a:ext>
            </a:extLst>
          </p:cNvPr>
          <p:cNvSpPr>
            <a:spLocks noGrp="1"/>
          </p:cNvSpPr>
          <p:nvPr>
            <p:ph type="body" sz="quarter" idx="30" hasCustomPrompt="1"/>
          </p:nvPr>
        </p:nvSpPr>
        <p:spPr>
          <a:xfrm>
            <a:off x="485128" y="4947138"/>
            <a:ext cx="2251185" cy="172589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xmlns="" id="{3D2FCAC4-8FFC-9E44-A348-FCF3F5BFF6E9}"/>
              </a:ext>
            </a:extLst>
          </p:cNvPr>
          <p:cNvSpPr>
            <a:spLocks noGrp="1"/>
          </p:cNvSpPr>
          <p:nvPr>
            <p:ph type="body" sz="quarter" idx="32" hasCustomPrompt="1"/>
          </p:nvPr>
        </p:nvSpPr>
        <p:spPr>
          <a:xfrm>
            <a:off x="644057" y="7370042"/>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2" name="Text Placeholder 32">
            <a:extLst>
              <a:ext uri="{FF2B5EF4-FFF2-40B4-BE49-F238E27FC236}">
                <a16:creationId xmlns:a16="http://schemas.microsoft.com/office/drawing/2014/main" xmlns="" id="{B220C0F2-0730-3A43-ADC4-566F27A91B40}"/>
              </a:ext>
            </a:extLst>
          </p:cNvPr>
          <p:cNvSpPr>
            <a:spLocks noGrp="1"/>
          </p:cNvSpPr>
          <p:nvPr>
            <p:ph type="body" sz="quarter" idx="42" hasCustomPrompt="1"/>
          </p:nvPr>
        </p:nvSpPr>
        <p:spPr>
          <a:xfrm>
            <a:off x="2881961" y="4945328"/>
            <a:ext cx="3751180" cy="1725894"/>
          </a:xfrm>
          <a:prstGeom prst="rect">
            <a:avLst/>
          </a:prstGeom>
        </p:spPr>
        <p:txBody>
          <a:bodyPr>
            <a:noAutofit/>
          </a:bodyPr>
          <a:lstStyle>
            <a:lvl1pPr marL="0" indent="0" algn="l">
              <a:buNone/>
              <a:defRPr sz="18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US" dirty="0"/>
              <a:t>Sub-Heading</a:t>
            </a:r>
          </a:p>
        </p:txBody>
      </p:sp>
      <p:sp>
        <p:nvSpPr>
          <p:cNvPr id="121" name="Slide Number Placeholder 5">
            <a:extLst>
              <a:ext uri="{FF2B5EF4-FFF2-40B4-BE49-F238E27FC236}">
                <a16:creationId xmlns:a16="http://schemas.microsoft.com/office/drawing/2014/main" xmlns=""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52">
            <a:extLst>
              <a:ext uri="{FF2B5EF4-FFF2-40B4-BE49-F238E27FC236}">
                <a16:creationId xmlns:a16="http://schemas.microsoft.com/office/drawing/2014/main" xmlns="" id="{5F987C05-E057-D14D-8CAC-5145D1FEEE2A}"/>
              </a:ext>
            </a:extLst>
          </p:cNvPr>
          <p:cNvSpPr>
            <a:spLocks noGrp="1"/>
          </p:cNvSpPr>
          <p:nvPr>
            <p:ph type="pic" sz="quarter" idx="41"/>
          </p:nvPr>
        </p:nvSpPr>
        <p:spPr>
          <a:xfrm>
            <a:off x="0" y="0"/>
            <a:ext cx="7573499" cy="465760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xmlns="" val="415675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p14="http://schemas.microsoft.com/office/powerpoint/2010/main" xmlns="" id="{4F829583-E7A4-BF4F-96F5-CFB7A66A1010}"/>
              </a:ext>
            </a:extLst>
          </p:cNvPr>
          <p:cNvSpPr/>
          <p:nvPr userDrawn="1"/>
        </p:nvSpPr>
        <p:spPr>
          <a:xfrm>
            <a:off x="5556093" y="10341113"/>
            <a:ext cx="3173496" cy="230832"/>
          </a:xfrm>
          <a:prstGeom prst="rect">
            <a:avLst/>
          </a:prstGeom>
        </p:spPr>
        <p:txBody>
          <a:bodyPr wrap="square">
            <a:spAutoFit/>
          </a:bodyPr>
          <a:lstStyle/>
          <a:p>
            <a:r>
              <a:rPr lang="en-US" sz="900" b="0" i="0" spc="300" dirty="0">
                <a:solidFill>
                  <a:srgbClr val="262626"/>
                </a:solidFill>
                <a:effectLst/>
                <a:latin typeface="Calibri" panose="020F0502020204030204" pitchFamily="34" charset="0"/>
                <a:ea typeface="Open Sans" panose="020B0606030504020204" pitchFamily="34" charset="0"/>
                <a:cs typeface="Calibri" panose="020F0502020204030204" pitchFamily="34" charset="0"/>
              </a:rPr>
              <a:t>επιβίωση από την ψηφιακή τεχνολογία</a:t>
            </a:r>
          </a:p>
        </p:txBody>
      </p:sp>
      <p:cxnSp>
        <p:nvCxnSpPr>
          <p:cNvPr id="11" name="Straight Connector 10">
            <a:extLst>
              <a:ext uri="{FF2B5EF4-FFF2-40B4-BE49-F238E27FC236}">
                <a16:creationId xmlns:a16="http://schemas.microsoft.com/office/drawing/2014/main" xmlns:p14="http://schemas.microsoft.com/office/powerpoint/2010/main" xmlns="" id="{769CB0A1-37F2-4E42-AD20-1E07C50DAFF0}"/>
              </a:ext>
            </a:extLst>
          </p:cNvPr>
          <p:cNvCxnSpPr>
            <a:cxnSpLocks/>
          </p:cNvCxnSpPr>
          <p:nvPr userDrawn="1"/>
        </p:nvCxnSpPr>
        <p:spPr>
          <a:xfrm rot="16200000" flipH="1">
            <a:off x="7018304" y="10459871"/>
            <a:ext cx="224149" cy="0"/>
          </a:xfrm>
          <a:prstGeom prst="line">
            <a:avLst/>
          </a:prstGeom>
          <a:noFill/>
          <a:ln w="9525" cap="flat">
            <a:solidFill>
              <a:srgbClr val="00B6E6"/>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xmlns:p14="http://schemas.microsoft.com/office/powerpoint/2010/main" xmlns=""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262626"/>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xmlns:a16="http://schemas.microsoft.com/office/drawing/2014/main" xmlns="" val="430657063"/>
      </p:ext>
    </p:extLst>
  </p:cSld>
  <p:clrMap bg1="lt1" tx1="dk1" bg2="lt2" tx2="dk2" accent1="accent1" accent2="accent2" accent3="accent3" accent4="accent4" accent5="accent5" accent6="accent6" hlink="hlink" folHlink="folHlink"/>
  <p:sldLayoutIdLst>
    <p:sldLayoutId id="2147483690" r:id="rId1"/>
    <p:sldLayoutId id="2147483694" r:id="rId2"/>
    <p:sldLayoutId id="2147483691" r:id="rId3"/>
    <p:sldLayoutId id="2147483692" r:id="rId4"/>
    <p:sldLayoutId id="2147483661" r:id="rId5"/>
    <p:sldLayoutId id="2147483689" r:id="rId6"/>
    <p:sldLayoutId id="2147483672" r:id="rId7"/>
    <p:sldLayoutId id="2147483684" r:id="rId8"/>
    <p:sldLayoutId id="2147483681" r:id="rId9"/>
    <p:sldLayoutId id="2147483662" r:id="rId10"/>
    <p:sldLayoutId id="2147483682" r:id="rId11"/>
    <p:sldLayoutId id="2147483663" r:id="rId12"/>
    <p:sldLayoutId id="2147483664" r:id="rId13"/>
    <p:sldLayoutId id="2147483693" r:id="rId14"/>
    <p:sldLayoutId id="2147483695" r:id="rId15"/>
    <p:sldLayoutId id="2147483665" r:id="rId16"/>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survivingdigital.eu/"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4.xml"/><Relationship Id="rId5" Type="http://schemas.openxmlformats.org/officeDocument/2006/relationships/hyperlink" Target="https://www.wiley.com/en-au/The+Ecology+of+Attention-p-9781509503735" TargetMode="External"/><Relationship Id="rId4" Type="http://schemas.openxmlformats.org/officeDocument/2006/relationships/hyperlink" Target="https://www.un.org/sites/un2.un.org/files/attention_economy_feb.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microsoft.com/office/2018/10/relationships/comments" Target="../comments/modernComment_11B_709D604E.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png"/><Relationship Id="rId7" Type="http://schemas.openxmlformats.org/officeDocument/2006/relationships/slide" Target="slide18.xml"/><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 Id="rId9" Type="http://schemas.openxmlformats.org/officeDocument/2006/relationships/slide" Target="slide20.xml"/></Relationships>
</file>

<file path=ppt/slides/_rels/slide15.xml.rels><?xml version="1.0" encoding="UTF-8" standalone="yes"?>
<Relationships xmlns="http://schemas.openxmlformats.org/package/2006/relationships"><Relationship Id="rId8" Type="http://schemas.openxmlformats.org/officeDocument/2006/relationships/hyperlink" Target="https://www.hcsp.fr/explore.cgi/avisrapportsdomaine?clefr=759" TargetMode="External"/><Relationship Id="rId3" Type="http://schemas.openxmlformats.org/officeDocument/2006/relationships/image" Target="../media/image1.png"/><Relationship Id="rId7" Type="http://schemas.openxmlformats.org/officeDocument/2006/relationships/hyperlink" Target="https://jamanetwork.com/journals/jamapediatrics/article-abstract/570266" TargetMode="External"/><Relationship Id="rId2" Type="http://schemas.openxmlformats.org/officeDocument/2006/relationships/hyperlink" Target="https://www.educationalappstore.com/app-by-age/12-18-months" TargetMode="External"/><Relationship Id="rId1" Type="http://schemas.openxmlformats.org/officeDocument/2006/relationships/slideLayout" Target="../slideLayouts/slideLayout14.xml"/><Relationship Id="rId6" Type="http://schemas.openxmlformats.org/officeDocument/2006/relationships/hyperlink" Target="https://www.ncbi.nlm.nih.gov/pmc/articles/PMC2821208/" TargetMode="External"/><Relationship Id="rId5" Type="http://schemas.openxmlformats.org/officeDocument/2006/relationships/hyperlink" Target="https://jamanetwork.com/journals/jamapediatrics/fullarticle/384030" TargetMode="External"/><Relationship Id="rId4" Type="http://schemas.openxmlformats.org/officeDocument/2006/relationships/hyperlink" Target="https://cmhd.northwestern.edu/wp-content/uploads/2011/06/Kirkorian.Wartella.Anderson.2008.-Future-of-Children.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cbi.nlm.nih.gov/pmc/articles/PMC6382042/"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hyperlink" Target="https://www.turkishjournalpediatrics.org/uploads/pdf_TJP_1824.pdf" TargetMode="External"/></Relationships>
</file>

<file path=ppt/slides/_rels/slide17.xml.rels><?xml version="1.0" encoding="UTF-8" standalone="yes"?>
<Relationships xmlns="http://schemas.openxmlformats.org/package/2006/relationships"><Relationship Id="rId8" Type="http://schemas.microsoft.com/office/2018/10/relationships/comments" Target="../comments/modernComment_120_D89247B7.xml"/><Relationship Id="rId3" Type="http://schemas.openxmlformats.org/officeDocument/2006/relationships/image" Target="../media/image1.png"/><Relationship Id="rId7" Type="http://schemas.openxmlformats.org/officeDocument/2006/relationships/hyperlink" Target="https://onlinelibrary.wiley.com/doi/10.1002/aur.2696" TargetMode="External"/><Relationship Id="rId2" Type="http://schemas.openxmlformats.org/officeDocument/2006/relationships/hyperlink" Target="https://www.cdc.gov/ncbddd/adhd/timeline.html" TargetMode="External"/><Relationship Id="rId1" Type="http://schemas.openxmlformats.org/officeDocument/2006/relationships/slideLayout" Target="../slideLayouts/slideLayout14.xml"/><Relationship Id="rId6" Type="http://schemas.openxmlformats.org/officeDocument/2006/relationships/hyperlink" Target="https://doi.org/10.1371/journal.pone.0213995" TargetMode="External"/><Relationship Id="rId5" Type="http://schemas.openxmlformats.org/officeDocument/2006/relationships/hyperlink" Target="https://www.sciencedirect.com/science/article/pii/S0306987715002388" TargetMode="External"/><Relationship Id="rId4" Type="http://schemas.openxmlformats.org/officeDocument/2006/relationships/hyperlink" Target="https://www.pnas.org/doi/epdf/10.1073/pnas.1711548115"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371/journal.pone.0140419"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www.tandfonline.com/doi/full/10.1080/10410236.2017.1422102" TargetMode="External"/><Relationship Id="rId5" Type="http://schemas.openxmlformats.org/officeDocument/2006/relationships/hyperlink" Target="https://www.mdpi.com/1660-4601/17/3/1056" TargetMode="External"/><Relationship Id="rId4" Type="http://schemas.openxmlformats.org/officeDocument/2006/relationships/hyperlink" Target="https://journals.plos.org/plosone/article?id=10.1371/journal.pone.0140419"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mdpi.com/1648-9144/55/10/688"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www.cairn.info/revue-la-nouvelle-revue-education-et-societe-inclusives-2022-3-page-191.htm" TargetMode="External"/><Relationship Id="rId5" Type="http://schemas.openxmlformats.org/officeDocument/2006/relationships/hyperlink" Target="https://www.sciencedirect.com/science/article/pii/S2095254618301054" TargetMode="External"/><Relationship Id="rId4" Type="http://schemas.openxmlformats.org/officeDocument/2006/relationships/hyperlink" Target="https://www.ncbi.nlm.nih.gov/pmc/articles/PMC5769928/"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9.xml"/><Relationship Id="rId18" Type="http://schemas.openxmlformats.org/officeDocument/2006/relationships/slide" Target="slide75.xml"/><Relationship Id="rId3" Type="http://schemas.openxmlformats.org/officeDocument/2006/relationships/slide" Target="slide5.xml"/><Relationship Id="rId7" Type="http://schemas.openxmlformats.org/officeDocument/2006/relationships/slide" Target="slide12.xml"/><Relationship Id="rId12" Type="http://schemas.openxmlformats.org/officeDocument/2006/relationships/slide" Target="slide46.xml"/><Relationship Id="rId17" Type="http://schemas.openxmlformats.org/officeDocument/2006/relationships/slide" Target="slide70.xml"/><Relationship Id="rId2" Type="http://schemas.openxmlformats.org/officeDocument/2006/relationships/slide" Target="slide4.xml"/><Relationship Id="rId16" Type="http://schemas.openxmlformats.org/officeDocument/2006/relationships/slide" Target="slide62.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41.xml"/><Relationship Id="rId5" Type="http://schemas.openxmlformats.org/officeDocument/2006/relationships/slide" Target="slide8.xml"/><Relationship Id="rId15" Type="http://schemas.openxmlformats.org/officeDocument/2006/relationships/slide" Target="slide60.xml"/><Relationship Id="rId10" Type="http://schemas.openxmlformats.org/officeDocument/2006/relationships/slide" Target="slide39.xml"/><Relationship Id="rId19" Type="http://schemas.openxmlformats.org/officeDocument/2006/relationships/slide" Target="slide77.xml"/><Relationship Id="rId4" Type="http://schemas.openxmlformats.org/officeDocument/2006/relationships/slide" Target="slide7.xml"/><Relationship Id="rId9" Type="http://schemas.openxmlformats.org/officeDocument/2006/relationships/slide" Target="slide28.xml"/><Relationship Id="rId14" Type="http://schemas.openxmlformats.org/officeDocument/2006/relationships/slide" Target="slide54.xml"/></Relationships>
</file>

<file path=ppt/slides/_rels/slide20.xml.rels><?xml version="1.0" encoding="UTF-8" standalone="yes"?>
<Relationships xmlns="http://schemas.openxmlformats.org/package/2006/relationships"><Relationship Id="rId3" Type="http://schemas.openxmlformats.org/officeDocument/2006/relationships/hyperlink" Target="https://jamanetwork.com/journals/jamapediatrics/fullarticle/381618"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hyperlink" Target="https://www.cairn.info/revue-la-nouvelle-revue-education-et-societe-inclusives-2022-3-page-191.h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microsoft.com/office/2018/10/relationships/comments" Target="../comments/modernComment_124_6DCC794B.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01/archpedi.159.7.619" TargetMode="External"/><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www.sciencedirect.com/science/article/pii/S0306987715002388" TargetMode="External"/><Relationship Id="rId7" Type="http://schemas.openxmlformats.org/officeDocument/2006/relationships/hyperlink" Target="https://www.ncbi.nlm.nih.gov/pmc/articles/PMC2862999/" TargetMode="External"/><Relationship Id="rId2" Type="http://schemas.openxmlformats.org/officeDocument/2006/relationships/hyperlink" Target="https://www.sciencedirect.com/science/article/pii/S0747563220302144" TargetMode="External"/><Relationship Id="rId1" Type="http://schemas.openxmlformats.org/officeDocument/2006/relationships/slideLayout" Target="../slideLayouts/slideLayout14.xml"/><Relationship Id="rId6" Type="http://schemas.openxmlformats.org/officeDocument/2006/relationships/hyperlink" Target="https://www.sciencedirect.com/science/article/abs/pii/S0022096517304587" TargetMode="External"/><Relationship Id="rId5" Type="http://schemas.openxmlformats.org/officeDocument/2006/relationships/hyperlink" Target="https://link.springer.com/article/10.1186/s12966-019-0881-7" TargetMode="External"/><Relationship Id="rId4" Type="http://schemas.openxmlformats.org/officeDocument/2006/relationships/hyperlink" Target="https://ijbnpa.biomedcentral.com/articles/10.1186/1479-5868-9-152?report=read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boutique.arte.tv/detail/la-fabrique-de-lignorance" TargetMode="Externa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slide" Target="slide35.xml"/><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14.xml"/><Relationship Id="rId4" Type="http://schemas.microsoft.com/office/2018/10/relationships/comments" Target="../comments/modernComment_134_9174861E.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4.xml"/><Relationship Id="rId5" Type="http://schemas.openxmlformats.org/officeDocument/2006/relationships/image" Target="../media/image8.emf"/><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3A_451EDE17.xml"/><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18/10/relationships/comments" Target="../comments/modernComment_105_E01A259C.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18/10/relationships/comments" Target="../comments/modernComment_14B_884AC25C.xml"/><Relationship Id="rId2" Type="http://schemas.openxmlformats.org/officeDocument/2006/relationships/hyperlink" Target="http://www.openhumanitiespress.org/books/titles/bifurcate/" TargetMode="External"/><Relationship Id="rId1" Type="http://schemas.openxmlformats.org/officeDocument/2006/relationships/slideLayout" Target="../slideLayouts/slideLayout14.xml"/><Relationship Id="rId6" Type="http://schemas.openxmlformats.org/officeDocument/2006/relationships/hyperlink" Target="http://openhumanitiespress.org/books/download/Stiegler_2021_Bifurcate.pdf" TargetMode="External"/><Relationship Id="rId5" Type="http://schemas.openxmlformats.org/officeDocument/2006/relationships/hyperlink" Target="https://www.arts.ac.uk/subjects/curation-and-culture/postgraduate/ma-arts-and-cultural-enterprise-csm" TargetMode="Externa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63.xml"/><Relationship Id="rId7" Type="http://schemas.openxmlformats.org/officeDocument/2006/relationships/slide" Target="slide68.xm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 Target="slide67.xml"/><Relationship Id="rId5" Type="http://schemas.openxmlformats.org/officeDocument/2006/relationships/slide" Target="slide65.xml"/><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hyperlink" Target="https://library.pugetsound.edu/c.php?g=782488&amp;p=5607493"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hyperlink" Target="https://recherchecontributive.org/clinique-contributiv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hyperlink" Target="https://framalibre.org/alternatives"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6_B41EDCB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4.xml"/><Relationship Id="rId6" Type="http://schemas.openxmlformats.org/officeDocument/2006/relationships/slide" Target="slide72.xml"/><Relationship Id="rId5" Type="http://schemas.openxmlformats.org/officeDocument/2006/relationships/slide" Target="slide73.xml"/><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8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slide" Target="slide80.xml"/><Relationship Id="rId5" Type="http://schemas.openxmlformats.org/officeDocument/2006/relationships/slide" Target="slide79.xml"/><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oud.svc.iri-research.org/s/eJzg645w5AjPYaY"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oud.svc.iri-research.org/s/CDecF7coAidyopH" TargetMode="External"/><Relationship Id="rId1" Type="http://schemas.openxmlformats.org/officeDocument/2006/relationships/slideLayout" Target="../slideLayouts/slideLayout7.xml"/><Relationship Id="rId4" Type="http://schemas.openxmlformats.org/officeDocument/2006/relationships/hyperlink" Target="https://cloud.svc.iri-research.org/s/LZHMrTPEXKsB8mc"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rte.tv/fr/videos/RC-017841/dopamine/"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2.emf"/><Relationship Id="rId10" Type="http://schemas.openxmlformats.org/officeDocument/2006/relationships/image" Target="../media/image46.png"/><Relationship Id="rId4" Type="http://schemas.openxmlformats.org/officeDocument/2006/relationships/image" Target="../media/image41.svg"/><Relationship Id="rId9" Type="http://schemas.openxmlformats.org/officeDocument/2006/relationships/image" Target="../media/image45.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p14="http://schemas.microsoft.com/office/powerpoint/2010/main" xmlns:a14="http://schemas.microsoft.com/office/drawing/2010/main" xmlns="" id="{5CC3D78D-571C-3349-9B96-DC1B11CD436E}"/>
              </a:ext>
            </a:extLst>
          </p:cNvPr>
          <p:cNvSpPr>
            <a:spLocks noGrp="1"/>
          </p:cNvSpPr>
          <p:nvPr>
            <p:ph type="body" sz="quarter" idx="11"/>
          </p:nvPr>
        </p:nvSpPr>
        <p:spPr>
          <a:xfrm>
            <a:off x="4017494" y="1230035"/>
            <a:ext cx="2951698" cy="574616"/>
          </a:xfrm>
        </p:spPr>
        <p:txBody>
          <a:bodyPr/>
          <a:lstStyle/>
          <a:p>
            <a:r>
              <a:rPr lang="en-US" sz="3200" dirty="0"/>
              <a:t>Η μεθοδολογία</a:t>
            </a:r>
          </a:p>
          <a:p>
            <a:endParaRPr lang="en-US" sz="800" dirty="0"/>
          </a:p>
          <a:p>
            <a:r>
              <a:rPr lang="en-US" b="0" dirty="0" err="1"/>
              <a:t>Οδηγός</a:t>
            </a:r>
            <a:r>
              <a:rPr lang="en-US" b="0" dirty="0"/>
              <a:t> </a:t>
            </a:r>
            <a:r>
              <a:rPr lang="en-US" b="0" dirty="0" smtClean="0"/>
              <a:t>Surviving Digital </a:t>
            </a:r>
            <a:endParaRPr lang="en-US" b="0" dirty="0"/>
          </a:p>
        </p:txBody>
      </p:sp>
      <p:sp>
        <p:nvSpPr>
          <p:cNvPr id="2" name="Text Placeholder 1">
            <a:extLst>
              <a:ext uri="{FF2B5EF4-FFF2-40B4-BE49-F238E27FC236}">
                <a16:creationId xmlns:a16="http://schemas.microsoft.com/office/drawing/2014/main" xmlns:p14="http://schemas.microsoft.com/office/powerpoint/2010/main" xmlns:a14="http://schemas.microsoft.com/office/drawing/2010/main" xmlns="" id="{524B5A1F-049B-564C-BE87-AA6CA4BDAADF}"/>
              </a:ext>
            </a:extLst>
          </p:cNvPr>
          <p:cNvSpPr>
            <a:spLocks noGrp="1"/>
          </p:cNvSpPr>
          <p:nvPr>
            <p:ph type="body" sz="quarter" idx="42"/>
          </p:nvPr>
        </p:nvSpPr>
        <p:spPr/>
        <p:txBody>
          <a:bodyPr/>
          <a:lstStyle/>
          <a:p>
            <a:r>
              <a:rPr lang="en-US" b="1" dirty="0" smtClean="0">
                <a:hlinkClick r:id="rId2"/>
              </a:rPr>
              <a:t>www.survivingdigital.eu</a:t>
            </a:r>
            <a:r>
              <a:rPr lang="en-US" b="1" dirty="0" smtClean="0"/>
              <a:t> </a:t>
            </a:r>
            <a:endParaRPr lang="en-US" dirty="0"/>
          </a:p>
        </p:txBody>
      </p:sp>
      <p:sp>
        <p:nvSpPr>
          <p:cNvPr id="9" name="Text Placeholder 8">
            <a:extLst>
              <a:ext uri="{FF2B5EF4-FFF2-40B4-BE49-F238E27FC236}">
                <a16:creationId xmlns:a16="http://schemas.microsoft.com/office/drawing/2014/main" xmlns:p14="http://schemas.microsoft.com/office/powerpoint/2010/main" xmlns:a14="http://schemas.microsoft.com/office/drawing/2010/main" xmlns="" id="{66BF8509-8F0B-6D46-898D-B662022E8B4C}"/>
              </a:ext>
            </a:extLst>
          </p:cNvPr>
          <p:cNvSpPr>
            <a:spLocks noGrp="1"/>
          </p:cNvSpPr>
          <p:nvPr>
            <p:ph type="body" sz="quarter" idx="17"/>
          </p:nvPr>
        </p:nvSpPr>
        <p:spPr/>
        <p:txBody>
          <a:bodyPr/>
          <a:lstStyle/>
          <a:p>
            <a:r>
              <a:rPr lang="en-US" b="1" dirty="0"/>
              <a:t>Αύγουστος 2023</a:t>
            </a:r>
          </a:p>
          <a:p>
            <a:endParaRPr lang="en-US" dirty="0"/>
          </a:p>
          <a:p>
            <a:endParaRPr lang="en-US" dirty="0"/>
          </a:p>
        </p:txBody>
      </p:sp>
      <p:sp>
        <p:nvSpPr>
          <p:cNvPr id="10" name="Text Placeholder 9">
            <a:extLst>
              <a:ext uri="{FF2B5EF4-FFF2-40B4-BE49-F238E27FC236}">
                <a16:creationId xmlns:a16="http://schemas.microsoft.com/office/drawing/2014/main" xmlns:p14="http://schemas.microsoft.com/office/powerpoint/2010/main" xmlns:a14="http://schemas.microsoft.com/office/drawing/2010/main" xmlns="" id="{B2D735B4-2E07-DC4E-9A7D-96F0C99BBE23}"/>
              </a:ext>
            </a:extLst>
          </p:cNvPr>
          <p:cNvSpPr>
            <a:spLocks noGrp="1"/>
          </p:cNvSpPr>
          <p:nvPr>
            <p:ph type="body" sz="quarter" idx="18"/>
          </p:nvPr>
        </p:nvSpPr>
        <p:spPr/>
        <p:txBody>
          <a:bodyPr/>
          <a:lstStyle/>
          <a:p>
            <a:r>
              <a:rPr lang="en-US" b="1" dirty="0"/>
              <a:t>Με</a:t>
            </a:r>
          </a:p>
          <a:p>
            <a:r>
              <a:rPr lang="en-US" dirty="0"/>
              <a:t>Επιβίωση της ψηφιακής κοινοπραξίας</a:t>
            </a:r>
          </a:p>
        </p:txBody>
      </p:sp>
      <p:cxnSp>
        <p:nvCxnSpPr>
          <p:cNvPr id="11" name="Straight Connector 10">
            <a:extLst>
              <a:ext uri="{FF2B5EF4-FFF2-40B4-BE49-F238E27FC236}">
                <a16:creationId xmlns:a16="http://schemas.microsoft.com/office/drawing/2014/main" xmlns:p14="http://schemas.microsoft.com/office/powerpoint/2010/main" xmlns:a14="http://schemas.microsoft.com/office/drawing/2010/main" xmlns="" id="{41DDC510-F642-FC4D-81A7-DD4FD2713017}"/>
              </a:ext>
            </a:extLst>
          </p:cNvPr>
          <p:cNvCxnSpPr>
            <a:cxnSpLocks/>
          </p:cNvCxnSpPr>
          <p:nvPr/>
        </p:nvCxnSpPr>
        <p:spPr>
          <a:xfrm>
            <a:off x="4072852" y="2335471"/>
            <a:ext cx="532210" cy="0"/>
          </a:xfrm>
          <a:prstGeom prst="line">
            <a:avLst/>
          </a:prstGeom>
          <a:ln w="28575">
            <a:solidFill>
              <a:srgbClr val="00B6E6"/>
            </a:solidFill>
          </a:ln>
        </p:spPr>
        <p:style>
          <a:lnRef idx="1">
            <a:schemeClr val="accent1"/>
          </a:lnRef>
          <a:fillRef idx="0">
            <a:schemeClr val="accent1"/>
          </a:fillRef>
          <a:effectRef idx="0">
            <a:schemeClr val="accent1"/>
          </a:effectRef>
          <a:fontRef idx="minor">
            <a:schemeClr val="tx1"/>
          </a:fontRef>
        </p:style>
      </p:cxnSp>
      <p:pic>
        <p:nvPicPr>
          <p:cNvPr id="15" name="Picture Placeholder 14">
            <a:extLst>
              <a:ext uri="{FF2B5EF4-FFF2-40B4-BE49-F238E27FC236}">
                <a16:creationId xmlns:a16="http://schemas.microsoft.com/office/drawing/2014/main" xmlns:p14="http://schemas.microsoft.com/office/powerpoint/2010/main" xmlns:a14="http://schemas.microsoft.com/office/drawing/2010/main" xmlns="" id="{4614636E-A914-F262-AFAB-67FA94EBD5C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xmlns:p14="http://schemas.microsoft.com/office/powerpoint/2010/main" xmlns:a16="http://schemas.microsoft.com/office/drawing/2014/main" xmlns=""/>
              </a:ext>
            </a:extLst>
          </a:blip>
          <a:srcRect l="20119" t="30186" r="506" b="14031"/>
          <a:stretch/>
        </p:blipFill>
        <p:spPr>
          <a:xfrm>
            <a:off x="476524" y="0"/>
            <a:ext cx="6244928" cy="6575080"/>
          </a:xfrm>
        </p:spPr>
      </p:pic>
      <p:pic>
        <p:nvPicPr>
          <p:cNvPr id="16" name="Picture 15">
            <a:extLst>
              <a:ext uri="{FF2B5EF4-FFF2-40B4-BE49-F238E27FC236}">
                <a16:creationId xmlns:a16="http://schemas.microsoft.com/office/drawing/2014/main" xmlns:p14="http://schemas.microsoft.com/office/powerpoint/2010/main" xmlns:a14="http://schemas.microsoft.com/office/drawing/2010/main" xmlns="" id="{2EC59CB3-3B7E-ED59-20ED-3D5C9948D3F4}"/>
              </a:ext>
            </a:extLst>
          </p:cNvPr>
          <p:cNvPicPr>
            <a:picLocks noChangeAspect="1"/>
          </p:cNvPicPr>
          <p:nvPr/>
        </p:nvPicPr>
        <p:blipFill rotWithShape="1">
          <a:blip r:embed="rId4">
            <a:alphaModFix amt="29000"/>
          </a:blip>
          <a:srcRect l="67223" t="44481" b="7381"/>
          <a:stretch/>
        </p:blipFill>
        <p:spPr>
          <a:xfrm>
            <a:off x="4089362" y="4026715"/>
            <a:ext cx="3127569" cy="2457974"/>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3453125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p14="http://schemas.microsoft.com/office/powerpoint/2010/main" xmlns:a14="http://schemas.microsoft.com/office/drawing/2010/main" xmlns="" id="{E51BF7F6-401C-A51C-F13E-439F62CDCB80}"/>
              </a:ext>
            </a:extLst>
          </p:cNvPr>
          <p:cNvPicPr>
            <a:picLocks noChangeAspect="1"/>
          </p:cNvPicPr>
          <p:nvPr/>
        </p:nvPicPr>
        <p:blipFill rotWithShape="1">
          <a:blip r:embed="rId3" cstate="screen">
            <a:extLst>
              <a:ext uri="{28A0092B-C50C-407E-A947-70E740481C1C}">
                <a14:useLocalDpi xmlns:a14="http://schemas.microsoft.com/office/drawing/2010/main" xmlns:p14="http://schemas.microsoft.com/office/powerpoint/2010/main" xmlns:a16="http://schemas.microsoft.com/office/drawing/2014/main" xmlns=""/>
              </a:ext>
            </a:extLst>
          </a:blip>
          <a:srcRect t="4497" b="4497"/>
          <a:stretch/>
        </p:blipFill>
        <p:spPr>
          <a:xfrm>
            <a:off x="-4665" y="-1"/>
            <a:ext cx="7583003" cy="4928887"/>
          </a:xfrm>
          <a:prstGeom prst="rect">
            <a:avLst/>
          </a:prstGeom>
        </p:spPr>
      </p:pic>
      <p:sp>
        <p:nvSpPr>
          <p:cNvPr id="11" name="Rectangle 10">
            <a:extLst>
              <a:ext uri="{FF2B5EF4-FFF2-40B4-BE49-F238E27FC236}">
                <a16:creationId xmlns:a16="http://schemas.microsoft.com/office/drawing/2014/main" xmlns:p14="http://schemas.microsoft.com/office/powerpoint/2010/main" xmlns:a14="http://schemas.microsoft.com/office/drawing/2010/main" xmlns="" id="{F7ED47B4-C5E0-AB1F-A227-E35A30E6F39D}"/>
              </a:ext>
            </a:extLst>
          </p:cNvPr>
          <p:cNvSpPr/>
          <p:nvPr/>
        </p:nvSpPr>
        <p:spPr>
          <a:xfrm>
            <a:off x="0" y="4805234"/>
            <a:ext cx="7559675" cy="108134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xmlns:p14="http://schemas.microsoft.com/office/powerpoint/2010/main" xmlns:a14="http://schemas.microsoft.com/office/drawing/2010/main" xmlns="" id="{428B317D-2D08-3045-B095-5358A7C7BCC0}"/>
              </a:ext>
            </a:extLst>
          </p:cNvPr>
          <p:cNvSpPr>
            <a:spLocks noGrp="1"/>
          </p:cNvSpPr>
          <p:nvPr>
            <p:ph type="body" sz="quarter" idx="30"/>
          </p:nvPr>
        </p:nvSpPr>
        <p:spPr>
          <a:xfrm>
            <a:off x="521626" y="5276397"/>
            <a:ext cx="2469218" cy="1544944"/>
          </a:xfrm>
        </p:spPr>
        <p:txBody>
          <a:bodyPr/>
          <a:lstStyle/>
          <a:p>
            <a:pPr>
              <a:lnSpc>
                <a:spcPts val="2600"/>
              </a:lnSpc>
              <a:spcBef>
                <a:spcPts val="0"/>
              </a:spcBef>
            </a:pPr>
            <a:r>
              <a:rPr lang="en-IE" sz="2700" dirty="0">
                <a:solidFill>
                  <a:schemeClr val="bg1"/>
                </a:solidFill>
                <a:cs typeface="Calibri" panose="020F0502020204030204" pitchFamily="34" charset="0"/>
              </a:rPr>
              <a:t>Εισαγωγή</a:t>
            </a:r>
            <a:endParaRPr lang="en-US" dirty="0"/>
          </a:p>
        </p:txBody>
      </p:sp>
      <p:sp>
        <p:nvSpPr>
          <p:cNvPr id="2" name="Text Placeholder 17">
            <a:extLst>
              <a:ext uri="{FF2B5EF4-FFF2-40B4-BE49-F238E27FC236}">
                <a16:creationId xmlns:a16="http://schemas.microsoft.com/office/drawing/2014/main" xmlns:p14="http://schemas.microsoft.com/office/powerpoint/2010/main" xmlns:a14="http://schemas.microsoft.com/office/drawing/2010/main" xmlns="" id="{7F15C130-4DAE-F061-CD65-5C0EE4D83D08}"/>
              </a:ext>
            </a:extLst>
          </p:cNvPr>
          <p:cNvSpPr txBox="1">
            <a:spLocks/>
          </p:cNvSpPr>
          <p:nvPr/>
        </p:nvSpPr>
        <p:spPr>
          <a:xfrm>
            <a:off x="470323" y="7373369"/>
            <a:ext cx="6526988" cy="24841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Θα ξεκινήσουμε δίνοντάς σας μια επισκόπηση των εμπειρικών μελετών που μπορούν να μας διδάξουν κάτι για τις επιπτώσεις της υπερέκθεσης. Παρακολουθώντας μεγάλες κοόρτες βρεφών, οι επιστήμονες έχουν εκπονήσει τις τελευταίες δύο δεκαετίες μελέτες που μας δίνουν μια καλύτερη ιδέα για τις περιοχές που κινδυνεύουν περισσότερο να επηρεαστούν από την υπερβολική χρήση οθονών. Η συστηματική παρατήρηση του τρόπου με τον οποίο τα παιδιά αντιδρούν στις οθόνες είναι ένας καλός τρόπος για να κατανοήσουμε καλύτερα ορισμένες από τις διακριτές επιδράσεις της υπερέκθεσης και τους στατιστικούς κινδύνους που συνδέονται με την καθεμία. Οι εμπειρικές μελέτες αποτελούν επίσης πειστικά επιχειρήματα σε πολιτικά πλαίσια, τα οποία συχνά απαιτούν επιστημονικές αποδείξεις για την υιοθέτηση νέων κανονισμών. </a:t>
            </a:r>
          </a:p>
          <a:p>
            <a:pPr>
              <a:lnSpc>
                <a:spcPts val="1180"/>
              </a:lnSpc>
            </a:pPr>
            <a:endParaRPr lang="en-US" dirty="0"/>
          </a:p>
          <a:p>
            <a:pPr>
              <a:lnSpc>
                <a:spcPts val="1180"/>
              </a:lnSpc>
            </a:pPr>
            <a:r>
              <a:rPr lang="en-US" dirty="0"/>
              <a:t>Σήμερα, οι εμπειρικές μελέτες χρησιμοποιούνται για την προώθηση διαφορετικών - ενίοτε αντικρουόμενων - πολιτικών για τις οθόνες. Αυτό οφείλεται στο γεγονός ότι πολύπλοκα και πολύπλευρα προβλήματα, όπως οι επιπτώσεις των οθονών, είναι δύσκολο να διευθετηθούν στο πλαίσιο των εμπειρικών επιστημών. Στο δεύτερο μέρος αυτού του κεφαλαίου, θα ξεδιπλώσουμε ορισμένους από τους μηχανισμούς και τα όρια των μελετών που εξετάσαμε, ώστε να σας βοηθήσουμε να περιηγηθείτε στα αποτελέσματα των μελετών και να λάβετε και εσείς μια τεκμηριωμένη θέση επί του θέματος. </a:t>
            </a:r>
          </a:p>
          <a:p>
            <a:pPr>
              <a:lnSpc>
                <a:spcPts val="1180"/>
              </a:lnSpc>
            </a:pPr>
            <a:endParaRPr lang="en-US" dirty="0"/>
          </a:p>
          <a:p>
            <a:pPr>
              <a:lnSpc>
                <a:spcPts val="1180"/>
              </a:lnSpc>
            </a:pPr>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xmlns:p14="http://schemas.microsoft.com/office/powerpoint/2010/main" xmlns:a14="http://schemas.microsoft.com/office/drawing/2010/main" xmlns="" id="{1F025197-00C8-4269-6100-616F7746B30F}"/>
              </a:ext>
            </a:extLst>
          </p:cNvPr>
          <p:cNvPicPr>
            <a:picLocks noChangeAspect="1"/>
          </p:cNvPicPr>
          <p:nvPr/>
        </p:nvPicPr>
        <p:blipFill rotWithShape="1">
          <a:blip r:embed="rId4">
            <a:alphaModFix amt="35000"/>
          </a:blip>
          <a:srcRect l="67635" t="984" r="2330" b="31175"/>
          <a:stretch/>
        </p:blipFill>
        <p:spPr>
          <a:xfrm rot="10800000">
            <a:off x="18663" y="9344"/>
            <a:ext cx="2737789" cy="3309098"/>
          </a:xfrm>
          <a:prstGeom prst="rect">
            <a:avLst/>
          </a:prstGeom>
        </p:spPr>
      </p:pic>
      <p:sp>
        <p:nvSpPr>
          <p:cNvPr id="7" name="Graphic 4">
            <a:extLst>
              <a:ext uri="{FF2B5EF4-FFF2-40B4-BE49-F238E27FC236}">
                <a16:creationId xmlns:a16="http://schemas.microsoft.com/office/drawing/2014/main" xmlns:p14="http://schemas.microsoft.com/office/powerpoint/2010/main" xmlns:a14="http://schemas.microsoft.com/office/drawing/2010/main" xmlns="" id="{778C602B-C615-553F-D095-C776B49EC809}"/>
              </a:ext>
            </a:extLst>
          </p:cNvPr>
          <p:cNvSpPr/>
          <p:nvPr/>
        </p:nvSpPr>
        <p:spPr>
          <a:xfrm rot="16200000">
            <a:off x="1425814" y="3767277"/>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10</a:t>
            </a:fld>
            <a:endParaRPr lang="en-US" dirty="0"/>
          </a:p>
        </p:txBody>
      </p:sp>
      <p:sp>
        <p:nvSpPr>
          <p:cNvPr id="12" name="Rectangle 11">
            <a:extLst>
              <a:ext uri="{FF2B5EF4-FFF2-40B4-BE49-F238E27FC236}">
                <a16:creationId xmlns:a16="http://schemas.microsoft.com/office/drawing/2014/main" xmlns:p14="http://schemas.microsoft.com/office/powerpoint/2010/main" xmlns:a14="http://schemas.microsoft.com/office/drawing/2010/main" xmlns="" id="{256F3977-D255-EFDB-3EA1-D3D25DE3B004}"/>
              </a:ext>
            </a:extLst>
          </p:cNvPr>
          <p:cNvSpPr/>
          <p:nvPr/>
        </p:nvSpPr>
        <p:spPr>
          <a:xfrm>
            <a:off x="3512470" y="4121843"/>
            <a:ext cx="3741310" cy="2769288"/>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xmlns:p14="http://schemas.microsoft.com/office/powerpoint/2010/main" xmlns:a14="http://schemas.microsoft.com/office/drawing/2010/main" xmlns="" id="{B26AC8EC-F404-2D14-87A9-C2EC23B5858A}"/>
              </a:ext>
            </a:extLst>
          </p:cNvPr>
          <p:cNvSpPr txBox="1">
            <a:spLocks/>
          </p:cNvSpPr>
          <p:nvPr/>
        </p:nvSpPr>
        <p:spPr>
          <a:xfrm>
            <a:off x="3700160" y="4121843"/>
            <a:ext cx="3297151" cy="45965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Στο </a:t>
            </a:r>
            <a:r>
              <a:rPr lang="en-US" sz="1700" b="1" dirty="0">
                <a:solidFill>
                  <a:schemeClr val="bg1"/>
                </a:solidFill>
              </a:rPr>
              <a:t>πρώτο κεφάλαιο </a:t>
            </a:r>
            <a:r>
              <a:rPr lang="en-US" sz="1700" dirty="0">
                <a:solidFill>
                  <a:schemeClr val="bg1"/>
                </a:solidFill>
              </a:rPr>
              <a:t>παρουσιάζεται το επιχείρημα γιατί πρέπει να μας ενδιαφέρει ο αριθμός των ωρών που περνούν τα παιδιά μπροστά σε οθόνες. Ο στόχος είναι ότι στο τέλος του θα έχετε πιο ακριβή επιχειρήματα από το "οι οθόνες είναι κακές" όταν συζητάτε για την υπερβολική έκθεση με γονείς, συναδέλφους, τα παιδιά σας ή άλλα μέλη της οικογένειας. </a:t>
            </a:r>
          </a:p>
          <a:p>
            <a:pPr algn="ctr">
              <a:lnSpc>
                <a:spcPts val="1740"/>
              </a:lnSpc>
            </a:pPr>
            <a:endParaRPr lang="en-US" sz="1700" dirty="0">
              <a:solidFill>
                <a:schemeClr val="bg1"/>
              </a:solidFill>
            </a:endParaRPr>
          </a:p>
        </p:txBody>
      </p:sp>
    </p:spTree>
    <p:extLst>
      <p:ext uri="{BB962C8B-B14F-4D97-AF65-F5344CB8AC3E}">
        <p14:creationId xmlns:p14="http://schemas.microsoft.com/office/powerpoint/2010/main" xmlns:a14="http://schemas.microsoft.com/office/drawing/2010/main" xmlns:a16="http://schemas.microsoft.com/office/drawing/2014/main" xmlns="" val="350081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C4C2CEF-E686-39DE-ADAD-100BA81B206B}"/>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t="15549" b="22978"/>
          <a:stretch/>
        </p:blipFill>
        <p:spPr>
          <a:xfrm>
            <a:off x="0" y="7122369"/>
            <a:ext cx="7559675" cy="309803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
        <p:nvSpPr>
          <p:cNvPr id="2" name="Text Placeholder 1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F15C130-4DAE-F061-CD65-5C0EE4D83D08}"/>
              </a:ext>
            </a:extLst>
          </p:cNvPr>
          <p:cNvSpPr txBox="1">
            <a:spLocks/>
          </p:cNvSpPr>
          <p:nvPr/>
        </p:nvSpPr>
        <p:spPr>
          <a:xfrm>
            <a:off x="0" y="276225"/>
            <a:ext cx="7492153" cy="4460058"/>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Όπως θα γίνει σαφές, οι εμπειρικές μελέτες δεν αρκούν όταν θέλουμε να κατανοήσουμε τα </a:t>
            </a:r>
            <a:r>
              <a:rPr lang="en-US" i="1" dirty="0"/>
              <a:t>αίτια </a:t>
            </a:r>
            <a:r>
              <a:rPr lang="en-US" dirty="0"/>
              <a:t>των βλαβερών επιπτώσεων των οθονών. Γι' αυτό το τρίτο μέρος του κεφαλαίου θα στραφεί προς διάφορες αναπτυξιακές θεωρίες που μπορούν να μας βοηθήσουν να κατανοήσουμε τις συσχετίσεις που λαμβάνονται υπόψη στις μελέτες. Πολλά μπορούν να εξαχθούν σχετικά με τις επιπτώσεις της υπερβολικής έκθεσης με βάση όσα γνωρίζουμε ήδη για τα μικρά παιδιά και τις αλληλεπιδράσεις στις οποίες βασίζονται για να αναπτυχθούν. </a:t>
            </a:r>
          </a:p>
          <a:p>
            <a:pPr>
              <a:lnSpc>
                <a:spcPts val="1220"/>
              </a:lnSpc>
            </a:pPr>
            <a:endParaRPr lang="en-US" dirty="0"/>
          </a:p>
          <a:p>
            <a:pPr>
              <a:lnSpc>
                <a:spcPts val="1220"/>
              </a:lnSpc>
            </a:pPr>
            <a:r>
              <a:rPr lang="en-US" dirty="0"/>
              <a:t>Αυτές οι αλληλεπιδράσεις εξασφαλίζονται συχνότερα από τους γονείς όταν δεν αποσπούν την προσοχή τους από τα smartphones ή τα tablet τους. Ελπίζουμε ότι η εστίαση σε αυτές θα ανοίξει ένα διαφορετικό τρόπο σκέψης και συζήτησης για την υπερβολική έκθεση, που δεν θα επικεντρώνεται μόνο στην απαγόρευση, αλλά θα εστιάζει και στα είδη συμπεριφοράς που θέλουμε να προωθήσουμε στο μέλλον. </a:t>
            </a:r>
          </a:p>
          <a:p>
            <a:pPr>
              <a:lnSpc>
                <a:spcPts val="1220"/>
              </a:lnSpc>
            </a:pPr>
            <a:endParaRPr lang="en-US" dirty="0"/>
          </a:p>
          <a:p>
            <a:pPr>
              <a:lnSpc>
                <a:spcPts val="1220"/>
              </a:lnSpc>
            </a:pPr>
            <a:r>
              <a:rPr lang="en-US" dirty="0"/>
              <a:t>Επιπλέον, πιστεύουμε ότι η επισήμανση της σημασίας των γνώσεων των γονέων ως φροντιστών είναι ένας από τους καλύτερους τρόπους για να μην φανεί κανείς επικριτικός όταν συνεργάζεται μαζί τους για να επινοήσει στρατηγικές για τη μείωση του χρόνου που αφιερώνουν στην οθόνη στο σπίτι. Γενικά, πιστεύουμε ότι η πιο διαφοροποιημένη γνώση σχετικά με την υπερβολική έκθεση ευνοεί τις αλληλεπιδράσεις χωρίς επικρίσεις. </a:t>
            </a:r>
          </a:p>
          <a:p>
            <a:pPr>
              <a:lnSpc>
                <a:spcPts val="1220"/>
              </a:lnSpc>
            </a:pPr>
            <a:r>
              <a:rPr lang="en-US" dirty="0"/>
              <a:t> </a:t>
            </a:r>
          </a:p>
          <a:p>
            <a:pPr>
              <a:lnSpc>
                <a:spcPts val="1220"/>
              </a:lnSpc>
            </a:pPr>
            <a:r>
              <a:rPr lang="en-US" dirty="0"/>
              <a:t>Σύμφωνα με το σημείο αυτό, είναι σημαντικό να σημειωθεί ότι η βαθιά κατανόηση της υπερβολικής έκθεσης απαιτεί μια ανάλυση που υπερβαίνει τα άτομα ή ακόμη και τα μεμονωμένα νοικοκυριά. Οι οθόνες αποτελούν μέρος μιας ευρύτερης κοινωνικοοικονομικής πραγματικότητας. Αξίζει να αναφερθεί ότι ορισμένες από τις μεγαλύτερες σημερινές εταιρείες αποκτούν τα έσοδά τους από το να μας κρατούν συνδεδεμένους στο διαδίκτυο για όσο το δυνατόν μεγαλύτερο χρονικό διάστημα. Η επικράτηση αυτού του επιχειρηματικού μοντέλου έχει οδηγήσει τους ανθρώπους να αναγγείλουν την έλευση αυτού που αποκαλούν </a:t>
            </a:r>
            <a:r>
              <a:rPr lang="en-US" i="1" dirty="0"/>
              <a:t>Οικονομία της Προσοχής</a:t>
            </a:r>
            <a:r>
              <a:rPr lang="en-US" dirty="0"/>
              <a:t>: μια οικονομία στην οποία ο πιο πολύτιμος πόρος δεν είναι πλέον ο χρυσός ή το πετρέλαιο, αλλά η προσοχή μας. Δεν θα μπορέσουμε να καλύψουμε τις διάφορες πτυχές της Οικονομίας της Προσοχής σε αυτόν τον οδηγό, ούτε θα μπορέσουμε να </a:t>
            </a:r>
            <a:r>
              <a:rPr lang="en-US" dirty="0" err="1"/>
              <a:t>αναλύσουμε </a:t>
            </a:r>
            <a:r>
              <a:rPr lang="en-US" dirty="0"/>
              <a:t>άλλους κοινωνικοοικονομικούς παράγοντες που θα μπορούσαν διαφορετικά να κάνουν τους ανθρώπους να νιώθουν την τάση να βασίζονται υπερβολικά στις οθόνες. Αντ' αυτού, θα παραθέσουμε, στο τέλος αυτής της σελίδας, μια σειρά από πηγές που μπορείτε να συμβουλευτείτε αν θέλετε να μάθετε περισσότερα για το θέμα.</a:t>
            </a:r>
          </a:p>
          <a:p>
            <a:pPr>
              <a:lnSpc>
                <a:spcPts val="1220"/>
              </a:lnSpc>
            </a:pPr>
            <a:r>
              <a:rPr lang="en-US" dirty="0"/>
              <a:t> </a:t>
            </a:r>
          </a:p>
          <a:p>
            <a:pPr>
              <a:lnSpc>
                <a:spcPts val="1220"/>
              </a:lnSpc>
            </a:pPr>
            <a:r>
              <a:rPr lang="en-US" dirty="0"/>
              <a:t>Το πιο σημαντικό πράγμα που πρέπει να κρατήσουμε από αυτό το κεφάλαιο είναι ότι η υπερέκθεση στις οθόνες δεν είναι ένα μοναδικό, απομονωμένο πρόβλημα για το οποίο θα μπορούσαμε να βρούμε μια γρήγορη λύση. Οι οθόνες αποτελούν μέρος της κοινωνικής, οικονομικής και τεχνολογικής μας πραγματικότητας. Όπως λέει ο Maël Montévil, βιολόγος και μέλος της Contributory Clinic, σε συνέντευξη που περιλαμβάνεται στο PR1, "Η υπερβολική εξάρτηση από τις οθόνες είναι συχνά σύμπτωμα ενός υποκείμενου προβλήματος". </a:t>
            </a:r>
          </a:p>
          <a:p>
            <a:pPr>
              <a:lnSpc>
                <a:spcPts val="1220"/>
              </a:lnSpc>
            </a:pPr>
            <a:r>
              <a:rPr lang="en-US" dirty="0"/>
              <a:t> </a:t>
            </a:r>
          </a:p>
          <a:p>
            <a:pPr>
              <a:lnSpc>
                <a:spcPts val="1220"/>
              </a:lnSpc>
            </a:pPr>
            <a:r>
              <a:rPr lang="en-US" dirty="0"/>
              <a:t>Η εστίαση σε αυτά τα υποκείμενα προβλήματα δεν είναι το ίδιο πράγμα με το να λέμε ότι "δεν υπάρχει διέξοδος". Στην πραγματικότητα, πιστεύουμε ότι η αναγνώριση της πολυπλοκότητας της υπερέκθεσης είναι το πρώτο βήμα αν θέλουμε να την αντιμετωπίσουμε με περίσκεψη. Ως εκ τούτου, με αυτό το κεφάλαιο, η προσπάθειά μας να ωθήσουμε τη συζήτηση προς γύρω οθόνες μελετημένης δράσης.</a:t>
            </a:r>
          </a:p>
        </p:txBody>
      </p:sp>
      <p:pic>
        <p:nvPicPr>
          <p:cNvPr id="5" name="Picture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F025197-00C8-4269-6100-616F7746B30F}"/>
              </a:ext>
            </a:extLst>
          </p:cNvPr>
          <p:cNvPicPr>
            <a:picLocks noChangeAspect="1"/>
          </p:cNvPicPr>
          <p:nvPr/>
        </p:nvPicPr>
        <p:blipFill rotWithShape="1">
          <a:blip r:embed="rId3">
            <a:alphaModFix amt="35000"/>
          </a:blip>
          <a:srcRect l="62255" t="-878" r="5449" b="31174"/>
          <a:stretch/>
        </p:blipFill>
        <p:spPr>
          <a:xfrm rot="10800000" flipH="1">
            <a:off x="-1001581" y="7122369"/>
            <a:ext cx="2943808" cy="3399920"/>
          </a:xfrm>
          <a:prstGeom prst="rect">
            <a:avLst/>
          </a:prstGeom>
        </p:spPr>
      </p:pic>
      <p:sp>
        <p:nvSpPr>
          <p:cNvPr id="9" name="Slide Number Placeholder 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11</a:t>
            </a:fld>
            <a:endParaRPr lang="en-US" dirty="0"/>
          </a:p>
        </p:txBody>
      </p:sp>
      <p:sp>
        <p:nvSpPr>
          <p:cNvPr id="12" name="Rectangle 1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56F3977-D255-EFDB-3EA1-D3D25DE3B004}"/>
              </a:ext>
            </a:extLst>
          </p:cNvPr>
          <p:cNvSpPr/>
          <p:nvPr/>
        </p:nvSpPr>
        <p:spPr>
          <a:xfrm>
            <a:off x="0" y="5974740"/>
            <a:ext cx="7559675" cy="114762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26AC8EC-F404-2D14-87A9-C2EC23B5858A}"/>
              </a:ext>
            </a:extLst>
          </p:cNvPr>
          <p:cNvSpPr txBox="1">
            <a:spLocks/>
          </p:cNvSpPr>
          <p:nvPr/>
        </p:nvSpPr>
        <p:spPr>
          <a:xfrm>
            <a:off x="395367" y="6253993"/>
            <a:ext cx="6768939"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3838" indent="-223838" algn="l">
              <a:buClr>
                <a:srgbClr val="00B6E6"/>
              </a:buClr>
              <a:buFont typeface="Arial" panose="020B0604020202020204" pitchFamily="34" charset="0"/>
              <a:buChar char="•"/>
            </a:pPr>
            <a:r>
              <a:rPr lang="en-US" sz="1200" dirty="0">
                <a:solidFill>
                  <a:schemeClr val="bg1"/>
                </a:solidFill>
              </a:rPr>
              <a:t>Το κοινωνικό δίλημμα, Netflix. Διαθέσιμο στο Netflix. </a:t>
            </a:r>
          </a:p>
          <a:p>
            <a:pPr marL="223838" indent="-223838" algn="l">
              <a:buClr>
                <a:srgbClr val="00B6E6"/>
              </a:buClr>
              <a:buFont typeface="Arial" panose="020B0604020202020204" pitchFamily="34" charset="0"/>
              <a:buChar char="•"/>
            </a:pPr>
            <a:r>
              <a:rPr lang="en-US" sz="1200" dirty="0">
                <a:solidFill>
                  <a:schemeClr val="bg1"/>
                </a:solidFill>
              </a:rPr>
              <a:t>Η οικονομία της προσοχής, Δίκτυο Οικονομολόγων των Ηνωμένων Εθνών. Διαθέσιμο </a:t>
            </a:r>
            <a:r>
              <a:rPr lang="en-US" sz="1200" b="1" dirty="0">
                <a:solidFill>
                  <a:schemeClr val="bg1"/>
                </a:solidFill>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 </a:t>
            </a:r>
            <a:endParaRPr lang="en-US" sz="1200" b="1" dirty="0">
              <a:solidFill>
                <a:schemeClr val="bg1"/>
              </a:solidFill>
            </a:endParaRPr>
          </a:p>
          <a:p>
            <a:pPr marL="223838" indent="-223838" algn="l">
              <a:buClr>
                <a:srgbClr val="00B6E6"/>
              </a:buClr>
              <a:buFont typeface="Arial" panose="020B0604020202020204" pitchFamily="34" charset="0"/>
              <a:buChar char="•"/>
            </a:pPr>
            <a:r>
              <a:rPr lang="en-US" sz="1200" dirty="0">
                <a:solidFill>
                  <a:schemeClr val="bg1"/>
                </a:solidFill>
              </a:rPr>
              <a:t>Η οικολογία της προσοχής. Yves Citton. Διαθέσιμο </a:t>
            </a:r>
            <a:r>
              <a:rPr lang="en-US" sz="1200" b="1" dirty="0">
                <a:solidFill>
                  <a:schemeClr val="bg1"/>
                </a:solidFill>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en-US" sz="1200" dirty="0">
                <a:solidFill>
                  <a:schemeClr val="bg1"/>
                </a:solidFill>
              </a:rPr>
              <a:t>. </a:t>
            </a:r>
          </a:p>
          <a:p>
            <a:pPr marL="223838" indent="-223838" algn="l">
              <a:buClr>
                <a:srgbClr val="00B6E6"/>
              </a:buClr>
              <a:buFont typeface="Arial" panose="020B0604020202020204" pitchFamily="34" charset="0"/>
              <a:buChar char="•"/>
            </a:pPr>
            <a:endParaRPr lang="en-US" sz="1200" dirty="0">
              <a:solidFill>
                <a:schemeClr val="bg1"/>
              </a:solidFill>
            </a:endParaRPr>
          </a:p>
        </p:txBody>
      </p:sp>
      <p:sp>
        <p:nvSpPr>
          <p:cNvPr id="3" name="Text Placeholder 1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91B370B-202F-71DF-7413-E871AAB56CC2}"/>
              </a:ext>
            </a:extLst>
          </p:cNvPr>
          <p:cNvSpPr txBox="1">
            <a:spLocks/>
          </p:cNvSpPr>
          <p:nvPr/>
        </p:nvSpPr>
        <p:spPr>
          <a:xfrm>
            <a:off x="643017" y="5982531"/>
            <a:ext cx="5491083" cy="271462"/>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Μάθετε περισσότερα για την οικονομία της προσοχής</a:t>
            </a:r>
          </a:p>
        </p:txBody>
      </p:sp>
    </p:spTree>
    <p:extLst>
      <p:ext uri="{BB962C8B-B14F-4D97-AF65-F5344CB8AC3E}">
        <p14:creationId xmlns:p14="http://schemas.microsoft.com/office/powerpoint/2010/main" xmlns:ahyp="http://schemas.microsoft.com/office/drawing/2018/hyperlinkcolor" xmlns:a14="http://schemas.microsoft.com/office/drawing/2010/main" xmlns:a16="http://schemas.microsoft.com/office/drawing/2014/main" xmlns="" val="3794627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2766BD59-2B14-F4C6-ACD4-CFAF823AD95D}"/>
              </a:ext>
            </a:extLst>
          </p:cNvPr>
          <p:cNvSpPr/>
          <p:nvPr/>
        </p:nvSpPr>
        <p:spPr>
          <a:xfrm>
            <a:off x="-25247" y="-22463"/>
            <a:ext cx="7584922" cy="1590262"/>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7F15C130-4DAE-F061-CD65-5C0EE4D83D08}"/>
              </a:ext>
            </a:extLst>
          </p:cNvPr>
          <p:cNvSpPr txBox="1">
            <a:spLocks/>
          </p:cNvSpPr>
          <p:nvPr/>
        </p:nvSpPr>
        <p:spPr>
          <a:xfrm>
            <a:off x="371377" y="6625597"/>
            <a:ext cx="6763177" cy="353913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Οι επιστήμονες ενδιαφέρονται για τις επιπτώσεις που έχουν οι οθόνες στα παιδιά από την εποχή της ραγδαίας εξάπλωσης της τηλεόρασης στις αρχές της δεκαετίας του 1950. Με τα παιδιά να είναι ξαφνικά καθηλωμένα από την τηλεόραση για αρκετές ώρες την εβδομάδα, πολλοί άνθρωποι ανησυχούσαν για το πώς αυτό θα επηρέαζε τα ίδια. Σύμφωνα με άλλες μελέτες για τα μέσα μαζικής επικοινωνίας που διεξήχθησαν εκείνη την εποχή, υπήρχε ιδιαίτερο ενδιαφέρον για το πώς οι διάφοροι τύποι περιεχομένου θα επηρέαζαν τον ψυχισμό των παιδιών: τις επιθυμίες, τις διαθέσεις, την ιδιοσυγκρασία και την αυτοεικόνα τους.</a:t>
            </a:r>
          </a:p>
          <a:p>
            <a:pPr>
              <a:lnSpc>
                <a:spcPts val="1220"/>
              </a:lnSpc>
            </a:pPr>
            <a:endParaRPr lang="en-US" dirty="0"/>
          </a:p>
          <a:p>
            <a:pPr>
              <a:lnSpc>
                <a:spcPts val="1220"/>
              </a:lnSpc>
            </a:pPr>
            <a:r>
              <a:rPr lang="en-US" dirty="0"/>
              <a:t>Με τον κατακλυσμό των έξυπνων συσκευών από τις αρχές της δεκαετίας του 2010, αυτές οι ανησυχίες έχουν απλώς επιδεινωθεί. Σήμερα το μέσο νήπιο στη Γαλλία θα εκτίθεται σε οθόνες για περισσότερες από 2 ώρες κάθε μέρα. Πρόκειται για διπλασιασμό του χρόνου παραμονής στην οθόνη σε σχέση με το 1997. Θα εκτίθενται επίσης πολύ νωρίτερα από ό,τι πριν. Στις ΗΠΑ, η μέση ηλικία για την πρώτη έκθεση έχει αναφερθεί ότι μειώθηκε από 4 έτη το 1971 σε μόλις 5 μήνες το 2009 (Χρηστάκης, 2009). Μέχρι το 2020, το 17% όλων των παιδιών κάτω των 2 ετών στην Αυστραλία θα έχουν το δικό τους smartphone (Children Health Poll, 2017).  </a:t>
            </a:r>
          </a:p>
          <a:p>
            <a:pPr>
              <a:lnSpc>
                <a:spcPts val="1220"/>
              </a:lnSpc>
            </a:pPr>
            <a:r>
              <a:rPr lang="en-US" dirty="0"/>
              <a:t> </a:t>
            </a:r>
          </a:p>
          <a:p>
            <a:pPr>
              <a:lnSpc>
                <a:spcPts val="1220"/>
              </a:lnSpc>
            </a:pPr>
            <a:r>
              <a:rPr lang="en-US" dirty="0"/>
              <a:t>Με βάση τις παρατηρήσεις των κλινικών ιατρών, υπάρχει αυξανόμενη ανησυχία ότι αυτή η πρώιμη και υπερβολική έκθεση στις οθόνες έχει αρνητικές επιπτώσεις στην ανάπτυξη του παιδιού, </a:t>
            </a:r>
            <a:r>
              <a:rPr lang="en-US" i="1" dirty="0"/>
              <a:t>ανεξάρτητα από το περιεχόμενο που προβάλλεται. </a:t>
            </a:r>
          </a:p>
          <a:p>
            <a:pPr>
              <a:lnSpc>
                <a:spcPts val="1220"/>
              </a:lnSpc>
            </a:pPr>
            <a:endParaRPr lang="en-US" dirty="0"/>
          </a:p>
          <a:p>
            <a:pPr>
              <a:lnSpc>
                <a:spcPts val="1220"/>
              </a:lnSpc>
            </a:pPr>
            <a:r>
              <a:rPr lang="en-US" dirty="0"/>
              <a:t>Εμπειρικές μελέτες </a:t>
            </a:r>
            <a:r>
              <a:rPr lang="en-US" dirty="0">
                <a:solidFill>
                  <a:schemeClr val="tx1"/>
                </a:solidFill>
              </a:rPr>
              <a:t>επιβεβαιώνουν </a:t>
            </a:r>
            <a:r>
              <a:rPr lang="en-US" dirty="0"/>
              <a:t>τώρα αυτή την υπόθεση. Παρακάτω, θα βρείτε μια σύνθεση περισσότερων από 40 μελετών σχετικά με τις οθόνες που πραγματοποιήθηκαν μεταξύ 2004 και 2022. Όλες μαζί, αποτελούν ένα πειστικό επιχείρημα για τη σημαντική μείωση του χρόνου που αφιερώνουν τα παιδιά στις οθόνες. </a:t>
            </a:r>
          </a:p>
          <a:p>
            <a:pPr>
              <a:lnSpc>
                <a:spcPts val="1220"/>
              </a:lnSpc>
            </a:pPr>
            <a:endParaRPr lang="en-US" dirty="0"/>
          </a:p>
          <a:p>
            <a:pPr>
              <a:lnSpc>
                <a:spcPts val="1220"/>
              </a:lnSpc>
            </a:pPr>
            <a:r>
              <a:rPr lang="en-US" dirty="0"/>
              <a:t>Ταυτόχρονα, είναι σημαντικό να τονιστεί ότι δεν υπάρχει μια </a:t>
            </a:r>
            <a:r>
              <a:rPr lang="en-US" i="1" dirty="0"/>
              <a:t>μεγάλη επιστήμη που να </a:t>
            </a:r>
            <a:r>
              <a:rPr lang="en-US" dirty="0"/>
              <a:t>μιλάει με μια φωνή. Αντιθέτως, θα ανακαλύψετε, καθώς θα αρχίσετε να ασχολείστε με τις μελέτες, μια σταδιακή επιστήμη, η οποία καταλήγει σε συμπεράσματα με τη συνένωση πολλών διακριτών ευρημάτων, που οδηγούν σε ένα υποδηλωτικό και όχι σε ένα καταφατικό συμπέρασμα σχετικά με μια σχέση αιτίας-αποτελέσματος.</a:t>
            </a:r>
          </a:p>
          <a:p>
            <a:pPr>
              <a:lnSpc>
                <a:spcPts val="1220"/>
              </a:lnSpc>
            </a:pPr>
            <a:endParaRPr lang="en-US" dirty="0"/>
          </a:p>
          <a:p>
            <a:pPr>
              <a:lnSpc>
                <a:spcPts val="1220"/>
              </a:lnSpc>
            </a:pPr>
            <a:endParaRPr lang="en-US" dirty="0"/>
          </a:p>
          <a:p>
            <a:pPr>
              <a:lnSpc>
                <a:spcPts val="1220"/>
              </a:lnSpc>
            </a:pPr>
            <a:endParaRPr lang="en-US" dirty="0"/>
          </a:p>
        </p:txBody>
      </p:sp>
      <p:sp>
        <p:nvSpPr>
          <p:cNvPr id="9" name="Slide Number Placeholder 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12</a:t>
            </a:fld>
            <a:endParaRPr lang="en-US" dirty="0"/>
          </a:p>
        </p:txBody>
      </p:sp>
      <p:sp>
        <p:nvSpPr>
          <p:cNvPr id="4" name="Text Placeholder 16">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8FC30BE8-26A3-72E7-B6E6-BD13A42BCEC4}"/>
              </a:ext>
            </a:extLst>
          </p:cNvPr>
          <p:cNvSpPr txBox="1">
            <a:spLocks/>
          </p:cNvSpPr>
          <p:nvPr/>
        </p:nvSpPr>
        <p:spPr>
          <a:xfrm>
            <a:off x="371377" y="142993"/>
            <a:ext cx="3948832"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Υπερέκθεση στις οθόνες: η επιστήμη πίσω από αυτό </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932261D4-4C8D-D2D3-8F3D-84E1F30EC6A4}"/>
              </a:ext>
            </a:extLst>
          </p:cNvPr>
          <p:cNvPicPr>
            <a:picLocks noChangeAspect="1"/>
          </p:cNvPicPr>
          <p:nvPr/>
        </p:nvPicPr>
        <p:blipFill rotWithShape="1">
          <a:blip r:embed="rId3" cstate="screen">
            <a:extLst>
              <a:ext uri="{28A0092B-C50C-407E-A947-70E740481C1C}">
                <a14:useLocalDpi xmlns:a14="http://schemas.microsoft.com/office/drawing/2010/main" xmlns:p188="http://schemas.microsoft.com/office/powerpoint/2018/8/main" xmlns:p14="http://schemas.microsoft.com/office/powerpoint/2010/main" xmlns:a16="http://schemas.microsoft.com/office/drawing/2014/main" xmlns=""/>
              </a:ext>
            </a:extLst>
          </a:blip>
          <a:srcRect t="9871" b="9871"/>
          <a:stretch/>
        </p:blipFill>
        <p:spPr>
          <a:xfrm flipH="1">
            <a:off x="-1" y="1301113"/>
            <a:ext cx="7559675" cy="4044793"/>
          </a:xfrm>
          <a:prstGeom prst="rect">
            <a:avLst/>
          </a:prstGeom>
        </p:spPr>
      </p:pic>
      <p:pic>
        <p:nvPicPr>
          <p:cNvPr id="11" name="Picture 10">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61255BCE-F47C-6F67-D07D-97BF8A3C7F62}"/>
              </a:ext>
            </a:extLst>
          </p:cNvPr>
          <p:cNvPicPr>
            <a:picLocks noChangeAspect="1"/>
          </p:cNvPicPr>
          <p:nvPr/>
        </p:nvPicPr>
        <p:blipFill rotWithShape="1">
          <a:blip r:embed="rId4">
            <a:alphaModFix amt="52000"/>
          </a:blip>
          <a:srcRect l="67635" t="984" r="2330" b="31175"/>
          <a:stretch/>
        </p:blipFill>
        <p:spPr>
          <a:xfrm rot="10800000" flipH="1">
            <a:off x="5005044" y="-22463"/>
            <a:ext cx="2737789" cy="3309098"/>
          </a:xfrm>
          <a:prstGeom prst="rect">
            <a:avLst/>
          </a:prstGeom>
        </p:spPr>
      </p:pic>
      <p:sp>
        <p:nvSpPr>
          <p:cNvPr id="13" name="Graphic 4">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F45A8D7C-7B52-A678-B43A-2354EC9956F6}"/>
              </a:ext>
            </a:extLst>
          </p:cNvPr>
          <p:cNvSpPr/>
          <p:nvPr/>
        </p:nvSpPr>
        <p:spPr>
          <a:xfrm rot="16200000">
            <a:off x="2356594" y="-662894"/>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4" name="Rectangle 13">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8BF0784E-CB22-7EA9-AE2D-E6925A284893}"/>
              </a:ext>
            </a:extLst>
          </p:cNvPr>
          <p:cNvSpPr/>
          <p:nvPr/>
        </p:nvSpPr>
        <p:spPr>
          <a:xfrm>
            <a:off x="470322" y="4815342"/>
            <a:ext cx="6121449" cy="1590262"/>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81F1DBA5-671C-5CE5-8F3C-147245DBA1EF}"/>
              </a:ext>
            </a:extLst>
          </p:cNvPr>
          <p:cNvSpPr txBox="1">
            <a:spLocks/>
          </p:cNvSpPr>
          <p:nvPr/>
        </p:nvSpPr>
        <p:spPr>
          <a:xfrm>
            <a:off x="470322" y="4815342"/>
            <a:ext cx="6121449" cy="159026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600" b="1" dirty="0">
                <a:solidFill>
                  <a:schemeClr val="bg1"/>
                </a:solidFill>
              </a:rPr>
              <a:t>Η μελέτη των επιπτώσεων της υπερβολικής έκθεσης των παιδιών σε οθόνες είναι ένας ταχέως αναπτυσσόμενος τομέας</a:t>
            </a:r>
            <a:r>
              <a:rPr lang="en-US" sz="1600" dirty="0">
                <a:solidFill>
                  <a:schemeClr val="bg1"/>
                </a:solidFill>
              </a:rPr>
              <a:t>. Τα τελευταία δύο χρόνια, πολλαπλές μελέτες έχουν δείξει συσχετίσεις μεταξύ των υψηλών επιπέδων έκθεσης σε οθόνες και καθυστερήσεων στην απόκτηση της γλώσσας, των κινητικών δεξιοτήτων, της προσοχής, της νόησης και της συναισθηματικής ρύθμισης.</a:t>
            </a:r>
            <a:endParaRPr lang="en-US" sz="1600" dirty="0">
              <a:solidFill>
                <a:srgbClr val="FF0000"/>
              </a:solidFill>
            </a:endParaRPr>
          </a:p>
        </p:txBody>
      </p:sp>
    </p:spTree>
    <p:extLst>
      <p:ext uri="{BB962C8B-B14F-4D97-AF65-F5344CB8AC3E}">
        <p14:creationId xmlns:p14="http://schemas.microsoft.com/office/powerpoint/2010/main" xmlns:p188="http://schemas.microsoft.com/office/powerpoint/2018/8/main" xmlns:a14="http://schemas.microsoft.com/office/drawing/2010/main" xmlns:a16="http://schemas.microsoft.com/office/drawing/2014/main" xmlns="" val="1889361998"/>
      </p:ext>
    </p:extLst>
  </p:cSld>
  <p:clrMapOvr>
    <a:masterClrMapping/>
  </p:clrMapOvr>
  <p:extLst mod="1">
    <p:ext uri="{6950BFC3-D8DA-4A85-94F7-54DA5524770B}">
      <p188:commentRel xmlns:p188="http://schemas.microsoft.com/office/powerpoint/2018/8/main" xmlns:p14="http://schemas.microsoft.com/office/powerpoint/2010/main" xmlns:a14="http://schemas.microsoft.com/office/drawing/2010/main" xmlns:a16="http://schemas.microsoft.com/office/drawing/2014/main" xmlns=""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ext Placeholder 17">
            <a:extLst>
              <a:ext uri="{FF2B5EF4-FFF2-40B4-BE49-F238E27FC236}">
                <a16:creationId xmlns:a16="http://schemas.microsoft.com/office/drawing/2014/main" xmlns:p14="http://schemas.microsoft.com/office/powerpoint/2010/main" xmlns:a14="http://schemas.microsoft.com/office/drawing/2010/main" xmlns="" id="{1303EE0B-BC59-1897-48D9-D94D10E6DCD4}"/>
              </a:ext>
            </a:extLst>
          </p:cNvPr>
          <p:cNvSpPr txBox="1">
            <a:spLocks/>
          </p:cNvSpPr>
          <p:nvPr/>
        </p:nvSpPr>
        <p:spPr>
          <a:xfrm>
            <a:off x="516343" y="649356"/>
            <a:ext cx="6526988" cy="181261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Οι μελέτες που εξετάσαμε εξετάζουν συχνότερα τη συσχέτιση μεταξύ της έκθεσης στην οθόνη και μιας πτυχής της ανάπτυξης του παιδιού (</a:t>
            </a:r>
            <a:r>
              <a:rPr lang="en-US" dirty="0" err="1"/>
              <a:t>π.χ.</a:t>
            </a:r>
            <a:r>
              <a:rPr lang="en-US" dirty="0"/>
              <a:t>: έκθεση στην οθόνη και γλωσσική ανάπτυξη, έκθεση στην οθόνη και μοτίβα ύπνου). Στις σελίδες που ακολουθούν, αποφασίσαμε να τηρήσουμε αυτή τη λογική, </a:t>
            </a:r>
            <a:r>
              <a:rPr lang="en-US" dirty="0" err="1"/>
              <a:t>οργανώνοντας </a:t>
            </a:r>
            <a:r>
              <a:rPr lang="en-US" dirty="0"/>
              <a:t>τα αποτελέσματα των επιστημονικών πειραμάτων ανάλογα με τον τομέα που μελετήθηκε. Στην πραγματικότητα, οι επιπτώσεις της υπερβολικής έκθεσης δεν μπορούν να διαχωριστούν καθαρά με αυτόν τον τρόπο: συχνά θα είναι σωρευτικές (</a:t>
            </a:r>
            <a:r>
              <a:rPr lang="en-US" dirty="0" err="1"/>
              <a:t>π.χ.</a:t>
            </a:r>
            <a:r>
              <a:rPr lang="en-US" dirty="0"/>
              <a:t>: ένα παιδί που κοιμάται λιγότερο θα είναι συνήθως λιγότερο προσεκτικό κατά τη διάρκεια της ημέρας, ένα παιδί χωρίς γλώσσα θα δυσκολεύεται να συμμετάσχει σε κοινωνικές αλληλεπιδράσεις). </a:t>
            </a:r>
          </a:p>
          <a:p>
            <a:pPr>
              <a:lnSpc>
                <a:spcPts val="1220"/>
              </a:lnSpc>
            </a:pPr>
            <a:endParaRPr lang="en-US" dirty="0"/>
          </a:p>
          <a:p>
            <a:pPr>
              <a:lnSpc>
                <a:spcPts val="1220"/>
              </a:lnSpc>
            </a:pPr>
            <a:r>
              <a:rPr lang="en-US" dirty="0"/>
              <a:t>Στις παρακάτω ενότητες επισημαίνονται οι μελέτες στις οποίες οι συσχετίσεις είναι πιο ευανάγνωστες. Υπάρχουν και άλλες μελέτες, όπου οι συσχετίσεις είναι λιγότερο ευδιάκριτες. Ο καλύτερος τρόπος για να σχηματίσετε τη δική σας γνώμη σχετικά με την υπερέκθεση είναι να ασχοληθείτε ο ίδιος κριτικά με τα επιστημονικά άρθρα. Είναι επίσης ο καλύτερος τρόπος να ενημερώνεστε για τα νέα ευρήματα που μπορεί να αλλάξουν τον τρόπο που σκεφτόμαστε για τις οθόνες και τον τρόπο που οφείλουμε να τις χρησιμοποιούμε. </a:t>
            </a:r>
          </a:p>
          <a:p>
            <a:pPr>
              <a:lnSpc>
                <a:spcPts val="1220"/>
              </a:lnSpc>
            </a:pPr>
            <a:endParaRPr lang="en-US" dirty="0"/>
          </a:p>
          <a:p>
            <a:pPr>
              <a:lnSpc>
                <a:spcPts val="1220"/>
              </a:lnSpc>
            </a:pPr>
            <a:r>
              <a:rPr lang="en-US" dirty="0"/>
              <a:t>Για το σκοπό αυτό, κάτω από κάθε ενότητα έχουμε παραθέσει όλα τα άρθρα στα οποία παραπέμπουμε - ώστε να μπορείτε να τα αναζητήσετε μόνοι σας. Αν και τα επιστημονικά άρθρα μπορεί να φαίνονται τρομακτικά, προσφέρουν πάντα μικρές περιλήψεις των κύριων ευρημάτων, προσιτές σε όλους για να τις διαβάσουν. Ως άσκηση, σας ενθαρρύνουμε να εξετάσετε τον τρόπο με τον οποίο οι επιστήμονες παρουσιάζουν τα αποτελέσματα των μελετών τους. Πολλά επιστημονικά άρθρα σήμερα δημοσιεύονται με </a:t>
            </a:r>
            <a:r>
              <a:rPr lang="en-US" i="1" dirty="0"/>
              <a:t>άδεια ανοικτού κώδικα</a:t>
            </a:r>
            <a:r>
              <a:rPr lang="en-US" dirty="0"/>
              <a:t>, πράγμα που σημαίνει ότι μπορείτε να έχετε δωρεάν πρόσβαση στο άρθρο, ακόμη και αν δεν σχετίζεστε με κάποιο πανεπιστήμιο. Όλα τα άρθρα με άμεσο σύνδεσμο σε αυτόν τον οδηγό είναι ελεύθερης πρόσβασης. </a:t>
            </a:r>
          </a:p>
          <a:p>
            <a:pPr>
              <a:lnSpc>
                <a:spcPts val="1220"/>
              </a:lnSpc>
            </a:pPr>
            <a:r>
              <a:rPr lang="en-US" dirty="0"/>
              <a:t> </a:t>
            </a:r>
          </a:p>
          <a:p>
            <a:pPr>
              <a:lnSpc>
                <a:spcPts val="1220"/>
              </a:lnSpc>
            </a:pPr>
            <a:endParaRPr lang="en-US" dirty="0"/>
          </a:p>
        </p:txBody>
      </p:sp>
      <p:pic>
        <p:nvPicPr>
          <p:cNvPr id="548" name="Picture 547">
            <a:extLst>
              <a:ext uri="{FF2B5EF4-FFF2-40B4-BE49-F238E27FC236}">
                <a16:creationId xmlns:a16="http://schemas.microsoft.com/office/drawing/2014/main" xmlns:p14="http://schemas.microsoft.com/office/powerpoint/2010/main" xmlns:a14="http://schemas.microsoft.com/office/drawing/2010/main" xmlns="" id="{6F4AF1EB-AF52-B33E-79EF-B8DF111922E0}"/>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t="5351" b="5351"/>
          <a:stretch/>
        </p:blipFill>
        <p:spPr>
          <a:xfrm>
            <a:off x="0" y="5411535"/>
            <a:ext cx="7559675" cy="4506669"/>
          </a:xfrm>
          <a:prstGeom prst="rect">
            <a:avLst/>
          </a:prstGeom>
        </p:spPr>
      </p:pic>
      <p:sp>
        <p:nvSpPr>
          <p:cNvPr id="549" name="Slide Number Placeholder 5">
            <a:extLst>
              <a:ext uri="{FF2B5EF4-FFF2-40B4-BE49-F238E27FC236}">
                <a16:creationId xmlns:a16="http://schemas.microsoft.com/office/drawing/2014/main" xmlns:p14="http://schemas.microsoft.com/office/powerpoint/2010/main" xmlns:a14="http://schemas.microsoft.com/office/drawing/2010/main" xmlns="" id="{3B9BF7F2-45F6-C17B-7323-4475AA801CE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13</a:t>
            </a:fld>
            <a:endParaRPr lang="en-US" dirty="0"/>
          </a:p>
        </p:txBody>
      </p:sp>
    </p:spTree>
    <p:extLst>
      <p:ext uri="{BB962C8B-B14F-4D97-AF65-F5344CB8AC3E}">
        <p14:creationId xmlns:p14="http://schemas.microsoft.com/office/powerpoint/2010/main" xmlns:a14="http://schemas.microsoft.com/office/drawing/2010/main" xmlns:a16="http://schemas.microsoft.com/office/drawing/2014/main" xmlns="" val="162626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8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A8F8B9A-AB40-84F7-A77C-44E7930491A1}"/>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t="33454" b="28984"/>
          <a:stretch/>
        </p:blipFill>
        <p:spPr>
          <a:xfrm>
            <a:off x="29380" y="0"/>
            <a:ext cx="7500915" cy="4220921"/>
          </a:xfrm>
          <a:prstGeom prst="rect">
            <a:avLst/>
          </a:prstGeom>
        </p:spPr>
      </p:pic>
      <p:sp>
        <p:nvSpPr>
          <p:cNvPr id="177" name="Rectangle 17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6DA4E1A-A4E2-F2C3-3EF0-DC6E11AEB043}"/>
              </a:ext>
            </a:extLst>
          </p:cNvPr>
          <p:cNvSpPr/>
          <p:nvPr/>
        </p:nvSpPr>
        <p:spPr>
          <a:xfrm>
            <a:off x="0" y="335110"/>
            <a:ext cx="7559675" cy="9981191"/>
          </a:xfrm>
          <a:prstGeom prst="rect">
            <a:avLst/>
          </a:prstGeom>
          <a:gradFill>
            <a:gsLst>
              <a:gs pos="16000">
                <a:srgbClr val="74659A">
                  <a:alpha val="81000"/>
                </a:srgbClr>
              </a:gs>
              <a:gs pos="44000">
                <a:srgbClr val="7465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14</a:t>
            </a:fld>
            <a:endParaRPr lang="en-US" dirty="0"/>
          </a:p>
        </p:txBody>
      </p:sp>
      <p:pic>
        <p:nvPicPr>
          <p:cNvPr id="178" name="Picture 17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C0777F6-AAEE-0233-F728-BDE20BF15FE6}"/>
              </a:ext>
            </a:extLst>
          </p:cNvPr>
          <p:cNvPicPr>
            <a:picLocks noChangeAspect="1"/>
          </p:cNvPicPr>
          <p:nvPr/>
        </p:nvPicPr>
        <p:blipFill rotWithShape="1">
          <a:blip r:embed="rId3">
            <a:alphaModFix amt="52000"/>
          </a:blip>
          <a:srcRect l="67635" t="984" r="2330" b="31175"/>
          <a:stretch/>
        </p:blipFill>
        <p:spPr>
          <a:xfrm rot="10800000" flipH="1">
            <a:off x="4377926" y="1566"/>
            <a:ext cx="3350446" cy="4049601"/>
          </a:xfrm>
          <a:prstGeom prst="rect">
            <a:avLst/>
          </a:prstGeom>
        </p:spPr>
      </p:pic>
      <p:pic>
        <p:nvPicPr>
          <p:cNvPr id="179" name="Picture 17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4796562-9460-C9E1-10F8-4FBE3CF84628}"/>
              </a:ext>
            </a:extLst>
          </p:cNvPr>
          <p:cNvPicPr>
            <a:picLocks noChangeAspect="1"/>
          </p:cNvPicPr>
          <p:nvPr/>
        </p:nvPicPr>
        <p:blipFill rotWithShape="1">
          <a:blip r:embed="rId3">
            <a:alphaModFix amt="52000"/>
          </a:blip>
          <a:srcRect l="67635" t="984" r="5104" b="31175"/>
          <a:stretch/>
        </p:blipFill>
        <p:spPr>
          <a:xfrm flipH="1">
            <a:off x="29380" y="6094432"/>
            <a:ext cx="3040985" cy="4049601"/>
          </a:xfrm>
          <a:prstGeom prst="rect">
            <a:avLst/>
          </a:prstGeom>
        </p:spPr>
      </p:pic>
      <p:sp>
        <p:nvSpPr>
          <p:cNvPr id="288" name="Text Placeholder 1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580322E-266A-8A96-1396-C647DE860B14}"/>
              </a:ext>
            </a:extLst>
          </p:cNvPr>
          <p:cNvSpPr txBox="1">
            <a:spLocks/>
          </p:cNvSpPr>
          <p:nvPr/>
        </p:nvSpPr>
        <p:spPr>
          <a:xfrm>
            <a:off x="357799" y="1033567"/>
            <a:ext cx="4205106"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en-IE" sz="2700" b="1" dirty="0">
                <a:solidFill>
                  <a:schemeClr val="bg1"/>
                </a:solidFill>
                <a:latin typeface="Calibri" panose="020F0502020204030204" pitchFamily="34" charset="0"/>
                <a:ea typeface="Arial" panose="020B0604020202020204" pitchFamily="34" charset="0"/>
                <a:cs typeface="Calibri" panose="020F0502020204030204" pitchFamily="34" charset="0"/>
              </a:rPr>
              <a:t>Τι κάνει η υπερβολική έκθεση στις οθόνες στο μυαλό και το σώμα μας;</a:t>
            </a:r>
          </a:p>
        </p:txBody>
      </p:sp>
      <p:sp>
        <p:nvSpPr>
          <p:cNvPr id="302" name="Rectangle 30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25E5DC4-14E7-CB44-670B-F1588B4A5BFC}"/>
              </a:ext>
            </a:extLst>
          </p:cNvPr>
          <p:cNvSpPr/>
          <p:nvPr/>
        </p:nvSpPr>
        <p:spPr>
          <a:xfrm>
            <a:off x="490686" y="3172330"/>
            <a:ext cx="6643869" cy="61117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reeform 30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39216AC-0459-5649-FDD0-2B13B2455616}"/>
              </a:ext>
            </a:extLst>
          </p:cNvPr>
          <p:cNvSpPr/>
          <p:nvPr/>
        </p:nvSpPr>
        <p:spPr>
          <a:xfrm>
            <a:off x="1002687" y="3172329"/>
            <a:ext cx="5461371" cy="5122523"/>
          </a:xfrm>
          <a:custGeom>
            <a:avLst/>
            <a:gdLst>
              <a:gd name="connsiteX0" fmla="*/ 676670 w 5461371"/>
              <a:gd name="connsiteY0" fmla="*/ 0 h 5122523"/>
              <a:gd name="connsiteX1" fmla="*/ 676670 w 5461371"/>
              <a:gd name="connsiteY1" fmla="*/ 881118 h 5122523"/>
              <a:gd name="connsiteX2" fmla="*/ 5461372 w 5461371"/>
              <a:gd name="connsiteY2" fmla="*/ 881118 h 5122523"/>
              <a:gd name="connsiteX3" fmla="*/ 5461372 w 5461371"/>
              <a:gd name="connsiteY3" fmla="*/ 2298568 h 5122523"/>
              <a:gd name="connsiteX4" fmla="*/ 0 w 5461371"/>
              <a:gd name="connsiteY4" fmla="*/ 2298568 h 5122523"/>
              <a:gd name="connsiteX5" fmla="*/ 0 w 5461371"/>
              <a:gd name="connsiteY5" fmla="*/ 3710546 h 5122523"/>
              <a:gd name="connsiteX6" fmla="*/ 4497732 w 5461371"/>
              <a:gd name="connsiteY6" fmla="*/ 3710546 h 5122523"/>
              <a:gd name="connsiteX7" fmla="*/ 4497732 w 5461371"/>
              <a:gd name="connsiteY7" fmla="*/ 5122524 h 5122523"/>
              <a:gd name="connsiteX8" fmla="*/ 2782609 w 5461371"/>
              <a:gd name="connsiteY8" fmla="*/ 5122524 h 512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1371" h="5122523">
                <a:moveTo>
                  <a:pt x="676670" y="0"/>
                </a:moveTo>
                <a:lnTo>
                  <a:pt x="676670" y="881118"/>
                </a:lnTo>
                <a:lnTo>
                  <a:pt x="5461372" y="881118"/>
                </a:lnTo>
                <a:lnTo>
                  <a:pt x="5461372" y="2298568"/>
                </a:lnTo>
                <a:lnTo>
                  <a:pt x="0" y="2298568"/>
                </a:lnTo>
                <a:lnTo>
                  <a:pt x="0" y="3710546"/>
                </a:lnTo>
                <a:lnTo>
                  <a:pt x="4497732" y="3710546"/>
                </a:lnTo>
                <a:lnTo>
                  <a:pt x="4497732" y="5122524"/>
                </a:lnTo>
                <a:lnTo>
                  <a:pt x="2782609" y="5122524"/>
                </a:lnTo>
              </a:path>
            </a:pathLst>
          </a:custGeom>
          <a:noFill/>
          <a:ln w="11158" cap="flat">
            <a:solidFill>
              <a:srgbClr val="010101"/>
            </a:solidFill>
            <a:prstDash val="solid"/>
            <a:miter/>
          </a:ln>
        </p:spPr>
        <p:txBody>
          <a:bodyPr rtlCol="0" anchor="ctr"/>
          <a:lstStyle/>
          <a:p>
            <a:endParaRPr lang="en-US"/>
          </a:p>
        </p:txBody>
      </p:sp>
      <p:sp>
        <p:nvSpPr>
          <p:cNvPr id="304"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F662839-DFBD-56A4-0443-85194FA98DAC}"/>
              </a:ext>
            </a:extLst>
          </p:cNvPr>
          <p:cNvSpPr txBox="1">
            <a:spLocks/>
          </p:cNvSpPr>
          <p:nvPr/>
        </p:nvSpPr>
        <p:spPr>
          <a:xfrm>
            <a:off x="1714570" y="383802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305" name="TextBox 30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A6CCC348-0E93-93A2-970A-ABAB80B16499}"/>
              </a:ext>
            </a:extLst>
          </p:cNvPr>
          <p:cNvSpPr txBox="1"/>
          <p:nvPr/>
        </p:nvSpPr>
        <p:spPr>
          <a:xfrm>
            <a:off x="1878492" y="4308044"/>
            <a:ext cx="1366425"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Προσοχή και νόηση</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6"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5EC1695-7117-E8CE-9497-2A87FDBACA8A}"/>
              </a:ext>
            </a:extLst>
          </p:cNvPr>
          <p:cNvSpPr txBox="1">
            <a:spLocks/>
          </p:cNvSpPr>
          <p:nvPr/>
        </p:nvSpPr>
        <p:spPr>
          <a:xfrm>
            <a:off x="4298836" y="382295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 </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07" name="TextBox 30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AA0AD64-0A04-D0AA-2BEF-5FFAD613FA5A}"/>
              </a:ext>
            </a:extLst>
          </p:cNvPr>
          <p:cNvSpPr txBox="1"/>
          <p:nvPr/>
        </p:nvSpPr>
        <p:spPr>
          <a:xfrm>
            <a:off x="4462758" y="4292967"/>
            <a:ext cx="1366425" cy="310341"/>
          </a:xfrm>
          <a:prstGeom prst="rect">
            <a:avLst/>
          </a:prstGeom>
          <a:noFill/>
          <a:ln>
            <a:noFill/>
          </a:ln>
        </p:spPr>
        <p:txBody>
          <a:bodyPr wrap="square">
            <a:spAutoFit/>
          </a:bodyPr>
          <a:lstStyle/>
          <a:p>
            <a:pPr lvl="0">
              <a:lnSpc>
                <a:spcPts val="1680"/>
              </a:lnSpc>
            </a:pPr>
            <a:r>
              <a:rPr lang="fr-FR" sz="1600" b="1" dirty="0">
                <a:solidFill>
                  <a:srgbClr val="262626"/>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Γλώσσα</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8"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8B54552-5072-DBCF-F6DE-51AE532F5ABE}"/>
              </a:ext>
            </a:extLst>
          </p:cNvPr>
          <p:cNvSpPr txBox="1">
            <a:spLocks/>
          </p:cNvSpPr>
          <p:nvPr/>
        </p:nvSpPr>
        <p:spPr>
          <a:xfrm>
            <a:off x="5003307" y="528767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 </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09" name="TextBox 30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E40EC44-C9D0-FCDD-71D7-9CBADB3F454B}"/>
              </a:ext>
            </a:extLst>
          </p:cNvPr>
          <p:cNvSpPr txBox="1"/>
          <p:nvPr/>
        </p:nvSpPr>
        <p:spPr>
          <a:xfrm>
            <a:off x="5167229" y="5757686"/>
            <a:ext cx="1652671" cy="528350"/>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Συναισθηματική </a:t>
            </a:r>
            <a:r>
              <a:rPr lang="fr-FR" sz="1600" b="1" dirty="0" err="1">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ρύθμιση</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0"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C522B53-A443-F4E5-1AA4-EDA4660416E8}"/>
              </a:ext>
            </a:extLst>
          </p:cNvPr>
          <p:cNvSpPr txBox="1">
            <a:spLocks/>
          </p:cNvSpPr>
          <p:nvPr/>
        </p:nvSpPr>
        <p:spPr>
          <a:xfrm>
            <a:off x="2401546" y="528767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 </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11" name="TextBox 31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40B9260-E471-1184-60B4-02780EF217A0}"/>
              </a:ext>
            </a:extLst>
          </p:cNvPr>
          <p:cNvSpPr txBox="1"/>
          <p:nvPr/>
        </p:nvSpPr>
        <p:spPr>
          <a:xfrm>
            <a:off x="2565468" y="5757686"/>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Μυωπία</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2"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1DE19B2-C000-4BF5-518D-AC8D32D30D0F}"/>
              </a:ext>
            </a:extLst>
          </p:cNvPr>
          <p:cNvSpPr txBox="1">
            <a:spLocks/>
          </p:cNvSpPr>
          <p:nvPr/>
        </p:nvSpPr>
        <p:spPr>
          <a:xfrm>
            <a:off x="998912" y="6698494"/>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 </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13" name="TextBox 31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CF028E0-1056-03AE-80B1-A1ED1A5DC2D5}"/>
              </a:ext>
            </a:extLst>
          </p:cNvPr>
          <p:cNvSpPr txBox="1"/>
          <p:nvPr/>
        </p:nvSpPr>
        <p:spPr>
          <a:xfrm>
            <a:off x="1162834" y="7168509"/>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Ύπνος</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4"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514CBEC-BEA0-C625-8EC5-F5F722B60E2E}"/>
              </a:ext>
            </a:extLst>
          </p:cNvPr>
          <p:cNvSpPr txBox="1">
            <a:spLocks/>
          </p:cNvSpPr>
          <p:nvPr/>
        </p:nvSpPr>
        <p:spPr>
          <a:xfrm>
            <a:off x="3276997" y="6698494"/>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1200" b="1" dirty="0">
                <a:solidFill>
                  <a:srgbClr val="009AC1"/>
                </a:solidFill>
                <a:highlight>
                  <a:srgbClr val="009AC1"/>
                </a:highlight>
              </a:rPr>
              <a:t>.</a:t>
            </a:r>
            <a:r>
              <a:rPr lang="en-US" sz="1100" b="1" dirty="0">
                <a:solidFill>
                  <a:srgbClr val="009AC1"/>
                </a:solidFill>
                <a:highlight>
                  <a:srgbClr val="009AC1"/>
                </a:highlight>
              </a:rPr>
              <a:t>,</a:t>
            </a:r>
            <a:endParaRPr lang="en-US" dirty="0">
              <a:solidFill>
                <a:srgbClr val="009AC1"/>
              </a:solidFill>
              <a:highlight>
                <a:srgbClr val="009AC1"/>
              </a:highlight>
            </a:endParaRPr>
          </a:p>
        </p:txBody>
      </p:sp>
      <p:sp>
        <p:nvSpPr>
          <p:cNvPr id="315" name="TextBox 31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407D1E2-9591-A795-5D75-C27EAEC25E73}"/>
              </a:ext>
            </a:extLst>
          </p:cNvPr>
          <p:cNvSpPr txBox="1"/>
          <p:nvPr/>
        </p:nvSpPr>
        <p:spPr>
          <a:xfrm>
            <a:off x="3440919" y="7168509"/>
            <a:ext cx="1366425"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Παχυσαρκία και κινητικές δεξιότητες</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16"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986F2E3-3771-7825-628F-60773224364A}"/>
              </a:ext>
            </a:extLst>
          </p:cNvPr>
          <p:cNvSpPr txBox="1">
            <a:spLocks/>
          </p:cNvSpPr>
          <p:nvPr/>
        </p:nvSpPr>
        <p:spPr>
          <a:xfrm>
            <a:off x="4083925" y="818200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07</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317" name="TextBox 31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41EED4C-C7E2-6BF5-3CF5-848E5372414A}"/>
              </a:ext>
            </a:extLst>
          </p:cNvPr>
          <p:cNvSpPr txBox="1"/>
          <p:nvPr/>
        </p:nvSpPr>
        <p:spPr>
          <a:xfrm>
            <a:off x="4247847" y="8652024"/>
            <a:ext cx="1837493" cy="528350"/>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Διυποκειμενικές σχέσεις</a:t>
            </a:r>
            <a:endParaRPr lang="en-IE" sz="1600" b="1" dirty="0">
              <a:solidFill>
                <a:srgbClr val="262626"/>
              </a:solidFill>
              <a:effectLst/>
              <a:latin typeface="Calibri" panose="020F0502020204030204" pitchFamily="34" charset="0"/>
              <a:cs typeface="Calibri" panose="020F0502020204030204" pitchFamily="34" charset="0"/>
            </a:endParaRPr>
          </a:p>
        </p:txBody>
      </p:sp>
      <p:grpSp>
        <p:nvGrpSpPr>
          <p:cNvPr id="318" name="Group 31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40AB89C-5075-0F15-BDA0-CACBC3027A97}"/>
              </a:ext>
            </a:extLst>
          </p:cNvPr>
          <p:cNvGrpSpPr/>
          <p:nvPr/>
        </p:nvGrpSpPr>
        <p:grpSpPr>
          <a:xfrm>
            <a:off x="3199379" y="7975858"/>
            <a:ext cx="589305" cy="596222"/>
            <a:chOff x="7190753" y="5365577"/>
            <a:chExt cx="745522" cy="754273"/>
          </a:xfrm>
        </p:grpSpPr>
        <p:grpSp>
          <p:nvGrpSpPr>
            <p:cNvPr id="319" name="Graphic 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985C4F3-AA88-988C-4A86-D1A38E530C0C}"/>
                </a:ext>
              </a:extLst>
            </p:cNvPr>
            <p:cNvGrpSpPr/>
            <p:nvPr/>
          </p:nvGrpSpPr>
          <p:grpSpPr>
            <a:xfrm>
              <a:off x="7353351" y="5647412"/>
              <a:ext cx="420044" cy="75879"/>
              <a:chOff x="7353351" y="5647412"/>
              <a:chExt cx="420044" cy="75879"/>
            </a:xfrm>
            <a:solidFill>
              <a:srgbClr val="00BADE"/>
            </a:solidFill>
          </p:grpSpPr>
          <p:sp>
            <p:nvSpPr>
              <p:cNvPr id="330" name="Freeform 32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E68432C-965F-BAF5-18AE-219D1670F5C3}"/>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1" name="Freeform 33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247969D-B827-4033-1C9E-165A49588EC1}"/>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20" name="Graphic 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CA0A74B-F149-6818-BBB7-B172A382B6F2}"/>
                </a:ext>
              </a:extLst>
            </p:cNvPr>
            <p:cNvGrpSpPr/>
            <p:nvPr/>
          </p:nvGrpSpPr>
          <p:grpSpPr>
            <a:xfrm>
              <a:off x="7190753" y="5365577"/>
              <a:ext cx="745522" cy="754273"/>
              <a:chOff x="7190753" y="5365577"/>
              <a:chExt cx="745522" cy="754273"/>
            </a:xfrm>
            <a:solidFill>
              <a:srgbClr val="000000"/>
            </a:solidFill>
          </p:grpSpPr>
          <p:sp>
            <p:nvSpPr>
              <p:cNvPr id="321" name="Freeform 32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C52D7B0-BCA4-3B17-0C2F-8F3A72140DBF}"/>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2" name="Freeform 32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8FD2A82-07B0-2F12-9BA8-EA5812CC8E1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3" name="Freeform 32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23EB901-E250-A1D7-4F22-C0F424C5F989}"/>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4" name="Freeform 32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95C461F-AF5F-70B6-F124-FA4AD7F5E2AF}"/>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5" name="Freeform 32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58EEADC-AA0F-1D9A-1AB7-FF9B2DEA93F5}"/>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6" name="Freeform 32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722C760-A6B1-5DA9-F6F4-D37EF39BF1E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7" name="Freeform 32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A563985-EC89-9A01-4835-51F8CB4FD6D3}"/>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8" name="Freeform 32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0A3C3E8-0D77-EEC4-A44B-38CB455AAC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9" name="Freeform 32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FFD2EC7-8116-9D51-673E-1A5C6911C91D}"/>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32" name="Rectangle 33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4B9264E-BB06-D067-79A0-2CD4A80085F9}"/>
              </a:ext>
            </a:extLst>
          </p:cNvPr>
          <p:cNvSpPr/>
          <p:nvPr/>
        </p:nvSpPr>
        <p:spPr>
          <a:xfrm>
            <a:off x="3128476" y="4035574"/>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AFD4227-E541-E733-66BD-A1501ACC35B9}"/>
              </a:ext>
            </a:extLst>
          </p:cNvPr>
          <p:cNvSpPr/>
          <p:nvPr/>
        </p:nvSpPr>
        <p:spPr>
          <a:xfrm>
            <a:off x="5361555" y="400321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A421686B-AB38-2CD7-418D-24D9626559EF}"/>
              </a:ext>
            </a:extLst>
          </p:cNvPr>
          <p:cNvSpPr/>
          <p:nvPr/>
        </p:nvSpPr>
        <p:spPr>
          <a:xfrm>
            <a:off x="4110470" y="5428720"/>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4577818-0299-62BC-0A77-FB0682535DED}"/>
              </a:ext>
            </a:extLst>
          </p:cNvPr>
          <p:cNvSpPr/>
          <p:nvPr/>
        </p:nvSpPr>
        <p:spPr>
          <a:xfrm>
            <a:off x="1275525" y="5462483"/>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33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B49DA9C-07FE-DDC2-E5A9-409FAEF4FB61}"/>
              </a:ext>
            </a:extLst>
          </p:cNvPr>
          <p:cNvGrpSpPr/>
          <p:nvPr/>
        </p:nvGrpSpPr>
        <p:grpSpPr>
          <a:xfrm>
            <a:off x="3446266" y="3801455"/>
            <a:ext cx="618754" cy="691097"/>
            <a:chOff x="8865150" y="2423597"/>
            <a:chExt cx="667915" cy="746005"/>
          </a:xfrm>
        </p:grpSpPr>
        <p:sp>
          <p:nvSpPr>
            <p:cNvPr id="337" name="Freeform 33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77D537D-BAF7-2542-1E64-EDBDD240D37F}"/>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00B6E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38" name="Graphic 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9E12D6A-4DB6-45DE-43AA-E171368AC2B0}"/>
                </a:ext>
              </a:extLst>
            </p:cNvPr>
            <p:cNvGrpSpPr/>
            <p:nvPr/>
          </p:nvGrpSpPr>
          <p:grpSpPr>
            <a:xfrm>
              <a:off x="8865150" y="2423597"/>
              <a:ext cx="667915" cy="746005"/>
              <a:chOff x="8865150" y="2423597"/>
              <a:chExt cx="667915" cy="746005"/>
            </a:xfrm>
            <a:solidFill>
              <a:srgbClr val="010101"/>
            </a:solidFill>
          </p:grpSpPr>
          <p:sp>
            <p:nvSpPr>
              <p:cNvPr id="339" name="Freeform 33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7C0CFE9-EA62-88A7-D633-936B940D294A}"/>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0" name="Freeform 33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DF4DCE9-AAD9-3BEB-8F46-03E08349055B}"/>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1" name="Freeform 34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5E9BF18-ED74-CB4F-5EA0-61D7D4873BFA}"/>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2" name="Freeform 34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D942B52-5B70-D0CF-C867-C4CA07801306}"/>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3" name="Freeform 34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1E3E08E-8667-188C-5182-94A11409469D}"/>
                  </a:ext>
                </a:extLst>
              </p:cNvPr>
              <p:cNvSpPr/>
              <p:nvPr/>
            </p:nvSpPr>
            <p:spPr>
              <a:xfrm>
                <a:off x="9046954" y="2555344"/>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44"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A94C918-F85C-26F5-EB43-C054A6BB8C95}"/>
              </a:ext>
            </a:extLst>
          </p:cNvPr>
          <p:cNvGrpSpPr/>
          <p:nvPr/>
        </p:nvGrpSpPr>
        <p:grpSpPr>
          <a:xfrm>
            <a:off x="5617831" y="3787779"/>
            <a:ext cx="685774" cy="591986"/>
            <a:chOff x="662657" y="2010078"/>
            <a:chExt cx="1091621" cy="942328"/>
          </a:xfrm>
        </p:grpSpPr>
        <p:sp>
          <p:nvSpPr>
            <p:cNvPr id="345" name="Freeform 34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17E80A0-F214-9B5F-07EE-426F4CADE8D2}"/>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6E6"/>
            </a:solidFill>
            <a:ln w="27426" cap="flat">
              <a:noFill/>
              <a:prstDash val="solid"/>
              <a:miter/>
            </a:ln>
          </p:spPr>
          <p:txBody>
            <a:bodyPr rtlCol="0" anchor="ctr"/>
            <a:lstStyle/>
            <a:p>
              <a:endParaRPr lang="en-US"/>
            </a:p>
          </p:txBody>
        </p:sp>
        <p:grpSp>
          <p:nvGrpSpPr>
            <p:cNvPr id="346"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2B7123C-5BE8-0396-911E-7B136E528F38}"/>
                </a:ext>
              </a:extLst>
            </p:cNvPr>
            <p:cNvGrpSpPr/>
            <p:nvPr/>
          </p:nvGrpSpPr>
          <p:grpSpPr>
            <a:xfrm>
              <a:off x="662657" y="2010078"/>
              <a:ext cx="1091621" cy="942328"/>
              <a:chOff x="662657" y="2010078"/>
              <a:chExt cx="1091621" cy="942328"/>
            </a:xfrm>
            <a:solidFill>
              <a:srgbClr val="000000"/>
            </a:solidFill>
          </p:grpSpPr>
          <p:sp>
            <p:nvSpPr>
              <p:cNvPr id="347" name="Freeform 34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F955E1F-3959-0D1A-A791-4F5CBE6EDFFC}"/>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634B460-3F54-BB92-BB41-1397C66F98F7}"/>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49" name="Freeform 34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CD8C917-0CC7-3F84-6D23-8F7279216927}"/>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350"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1DD718E-A581-E8AC-ACF1-604253622704}"/>
                  </a:ext>
                </a:extLst>
              </p:cNvPr>
              <p:cNvGrpSpPr/>
              <p:nvPr/>
            </p:nvGrpSpPr>
            <p:grpSpPr>
              <a:xfrm>
                <a:off x="662657" y="2010078"/>
                <a:ext cx="1091621" cy="942328"/>
                <a:chOff x="662657" y="2010078"/>
                <a:chExt cx="1091621" cy="942328"/>
              </a:xfrm>
              <a:solidFill>
                <a:srgbClr val="000000"/>
              </a:solidFill>
            </p:grpSpPr>
            <p:sp>
              <p:nvSpPr>
                <p:cNvPr id="351" name="Freeform 35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F1CC7DA-A688-F77C-607C-5DDD3FC98FF2}"/>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52" name="Freeform 35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1774694-F737-8CDC-08FA-0418DDE3E672}"/>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353" name="Group 35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466D7F0-3D1B-2C20-90BF-8499218D59C1}"/>
              </a:ext>
            </a:extLst>
          </p:cNvPr>
          <p:cNvGrpSpPr/>
          <p:nvPr/>
        </p:nvGrpSpPr>
        <p:grpSpPr>
          <a:xfrm>
            <a:off x="4032936" y="5207398"/>
            <a:ext cx="736379" cy="656418"/>
            <a:chOff x="4422991" y="1951890"/>
            <a:chExt cx="1086135" cy="968195"/>
          </a:xfrm>
        </p:grpSpPr>
        <p:sp>
          <p:nvSpPr>
            <p:cNvPr id="354" name="Freeform 35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34C1C14-3A20-96F7-C35F-3AC458EB9BB6}"/>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355"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7801072-0D97-6BBC-44CE-021A297F4DC5}"/>
                </a:ext>
              </a:extLst>
            </p:cNvPr>
            <p:cNvGrpSpPr/>
            <p:nvPr/>
          </p:nvGrpSpPr>
          <p:grpSpPr>
            <a:xfrm>
              <a:off x="4738409" y="2001259"/>
              <a:ext cx="466270" cy="416899"/>
              <a:chOff x="4738409" y="2001259"/>
              <a:chExt cx="466270" cy="416899"/>
            </a:xfrm>
            <a:solidFill>
              <a:srgbClr val="00BADE"/>
            </a:solidFill>
          </p:grpSpPr>
          <p:sp>
            <p:nvSpPr>
              <p:cNvPr id="356" name="Freeform 35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CA497C0-7006-842D-8DA4-2EDAC2F58882}"/>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6E6"/>
              </a:solidFill>
              <a:ln w="27426"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C1ABF60-1D61-1231-7EFC-7067DF415B0C}"/>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6E6"/>
              </a:solidFill>
              <a:ln w="27426"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0F98F3D-4E2D-5AC3-4E55-45EE0C6A4302}"/>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6E6"/>
              </a:solidFill>
              <a:ln w="27426" cap="flat">
                <a:noFill/>
                <a:prstDash val="solid"/>
                <a:miter/>
              </a:ln>
            </p:spPr>
            <p:txBody>
              <a:bodyPr rtlCol="0" anchor="ctr"/>
              <a:lstStyle/>
              <a:p>
                <a:endParaRPr lang="en-US" dirty="0"/>
              </a:p>
            </p:txBody>
          </p:sp>
        </p:grpSp>
      </p:grpSp>
      <p:grpSp>
        <p:nvGrpSpPr>
          <p:cNvPr id="359" name="Group 35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40E38CA-C667-438B-DC7F-B1BCA80DDE42}"/>
              </a:ext>
            </a:extLst>
          </p:cNvPr>
          <p:cNvGrpSpPr/>
          <p:nvPr/>
        </p:nvGrpSpPr>
        <p:grpSpPr>
          <a:xfrm>
            <a:off x="1275525" y="5219530"/>
            <a:ext cx="590063" cy="587324"/>
            <a:chOff x="3917171" y="3851610"/>
            <a:chExt cx="870324" cy="866284"/>
          </a:xfrm>
        </p:grpSpPr>
        <p:sp>
          <p:nvSpPr>
            <p:cNvPr id="360" name="Freeform 35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836F99F-1EF2-C7E4-A195-8EA4AB9559E6}"/>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6E6"/>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61" name="Graphic 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67B52C1-9939-ED6A-2283-3FCD33E72C87}"/>
                </a:ext>
              </a:extLst>
            </p:cNvPr>
            <p:cNvGrpSpPr/>
            <p:nvPr/>
          </p:nvGrpSpPr>
          <p:grpSpPr>
            <a:xfrm>
              <a:off x="3917171" y="3851610"/>
              <a:ext cx="870324" cy="866284"/>
              <a:chOff x="3917171" y="3851610"/>
              <a:chExt cx="870324" cy="866284"/>
            </a:xfrm>
            <a:solidFill>
              <a:srgbClr val="010101"/>
            </a:solidFill>
          </p:grpSpPr>
          <p:sp>
            <p:nvSpPr>
              <p:cNvPr id="362" name="Freeform 36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0E9B95E-2587-A59E-3BD3-35B8DC11BF0F}"/>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3" name="Freeform 36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4832539-0817-01BC-53B0-6B2E67460801}"/>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4" name="Freeform 36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0017BFF-1327-4668-7B1F-196D38C1DA1B}"/>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5" name="Freeform 36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7F0A96C-60A4-6CB2-E48A-59E79A411FED}"/>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6" name="Freeform 36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AA8E232-DEC3-0AC3-CE11-13F10E5FC198}"/>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7" name="Freeform 36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438DD61-8931-BC97-1817-A006B69378F0}"/>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8" name="Freeform 36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ABE2084C-81DA-395E-4E79-0B27C72802B1}"/>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9" name="Freeform 36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47AC94A-B5DB-66CF-0D8E-CFE9E56A6FA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0" name="Freeform 36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AC9D3E4-3DA5-AC10-0030-42300735D2DE}"/>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1" name="Freeform 37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B7696D6-737A-7991-1AC3-329668089715}"/>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2" name="Freeform 37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ABC8BCE-5363-E48B-F8E4-E5B5F87BB0CE}"/>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3" name="Freeform 37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7A7FBF4-3DDD-D8FD-C449-D33089F24741}"/>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4" name="Freeform 37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A4EB0028-9725-FB6F-E034-A73287AC2CBA}"/>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5" name="Freeform 37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9D5C36E-48AD-765F-84D3-3076487B1EE1}"/>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6" name="Freeform 37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B7AECD2-858F-7A7E-61B0-0E9C0F0A38EF}"/>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77" name="Rectangle 37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CA458E2-5FF2-A856-461E-76A69279E190}"/>
              </a:ext>
            </a:extLst>
          </p:cNvPr>
          <p:cNvSpPr/>
          <p:nvPr/>
        </p:nvSpPr>
        <p:spPr>
          <a:xfrm>
            <a:off x="1993979" y="68550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3973B93-D86D-1838-A03C-169E9F8FFB59}"/>
              </a:ext>
            </a:extLst>
          </p:cNvPr>
          <p:cNvSpPr/>
          <p:nvPr/>
        </p:nvSpPr>
        <p:spPr>
          <a:xfrm>
            <a:off x="2981442" y="8821355"/>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37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FB77079-295A-3FAA-487C-EA4A1ED2616C}"/>
              </a:ext>
            </a:extLst>
          </p:cNvPr>
          <p:cNvGrpSpPr/>
          <p:nvPr/>
        </p:nvGrpSpPr>
        <p:grpSpPr>
          <a:xfrm>
            <a:off x="2293567" y="6454105"/>
            <a:ext cx="622062" cy="778875"/>
            <a:chOff x="1782533" y="7057933"/>
            <a:chExt cx="1342649" cy="1681111"/>
          </a:xfrm>
        </p:grpSpPr>
        <p:sp>
          <p:nvSpPr>
            <p:cNvPr id="380" name="Freeform 37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C219553-DB65-F960-87F2-86F2D77EC4E4}"/>
                </a:ext>
              </a:extLst>
            </p:cNvPr>
            <p:cNvSpPr/>
            <p:nvPr/>
          </p:nvSpPr>
          <p:spPr>
            <a:xfrm>
              <a:off x="2333596" y="7768048"/>
              <a:ext cx="555970" cy="907885"/>
            </a:xfrm>
            <a:custGeom>
              <a:avLst/>
              <a:gdLst>
                <a:gd name="connsiteX0" fmla="*/ 555776 w 555970"/>
                <a:gd name="connsiteY0" fmla="*/ 537982 h 907885"/>
                <a:gd name="connsiteX1" fmla="*/ 555776 w 555970"/>
                <a:gd name="connsiteY1" fmla="*/ 516506 h 907885"/>
                <a:gd name="connsiteX2" fmla="*/ 555776 w 555970"/>
                <a:gd name="connsiteY2" fmla="*/ 332869 h 907885"/>
                <a:gd name="connsiteX3" fmla="*/ 379192 w 555970"/>
                <a:gd name="connsiteY3" fmla="*/ 117676 h 907885"/>
                <a:gd name="connsiteX4" fmla="*/ 267896 w 555970"/>
                <a:gd name="connsiteY4" fmla="*/ 113294 h 907885"/>
                <a:gd name="connsiteX5" fmla="*/ 259133 w 555970"/>
                <a:gd name="connsiteY5" fmla="*/ 128633 h 907885"/>
                <a:gd name="connsiteX6" fmla="*/ 259133 w 555970"/>
                <a:gd name="connsiteY6" fmla="*/ 291233 h 907885"/>
                <a:gd name="connsiteX7" fmla="*/ 258695 w 555970"/>
                <a:gd name="connsiteY7" fmla="*/ 306134 h 907885"/>
                <a:gd name="connsiteX8" fmla="*/ 235471 w 555970"/>
                <a:gd name="connsiteY8" fmla="*/ 328925 h 907885"/>
                <a:gd name="connsiteX9" fmla="*/ 210934 w 555970"/>
                <a:gd name="connsiteY9" fmla="*/ 309202 h 907885"/>
                <a:gd name="connsiteX10" fmla="*/ 210057 w 555970"/>
                <a:gd name="connsiteY10" fmla="*/ 292986 h 907885"/>
                <a:gd name="connsiteX11" fmla="*/ 210057 w 555970"/>
                <a:gd name="connsiteY11" fmla="*/ 87874 h 907885"/>
                <a:gd name="connsiteX12" fmla="*/ 93065 w 555970"/>
                <a:gd name="connsiteY12" fmla="*/ 7231 h 907885"/>
                <a:gd name="connsiteX13" fmla="*/ 8498 w 555970"/>
                <a:gd name="connsiteY13" fmla="*/ 38787 h 907885"/>
                <a:gd name="connsiteX14" fmla="*/ 6307 w 555970"/>
                <a:gd name="connsiteY14" fmla="*/ 53250 h 907885"/>
                <a:gd name="connsiteX15" fmla="*/ 22958 w 555970"/>
                <a:gd name="connsiteY15" fmla="*/ 66837 h 907885"/>
                <a:gd name="connsiteX16" fmla="*/ 88245 w 555970"/>
                <a:gd name="connsiteY16" fmla="*/ 205770 h 907885"/>
                <a:gd name="connsiteX17" fmla="*/ 88245 w 555970"/>
                <a:gd name="connsiteY17" fmla="*/ 870194 h 907885"/>
                <a:gd name="connsiteX18" fmla="*/ 125928 w 555970"/>
                <a:gd name="connsiteY18" fmla="*/ 907885 h 907885"/>
                <a:gd name="connsiteX19" fmla="*/ 224517 w 555970"/>
                <a:gd name="connsiteY19" fmla="*/ 907885 h 907885"/>
                <a:gd name="connsiteX20" fmla="*/ 373058 w 555970"/>
                <a:gd name="connsiteY20" fmla="*/ 759310 h 907885"/>
                <a:gd name="connsiteX21" fmla="*/ 373058 w 555970"/>
                <a:gd name="connsiteY21" fmla="*/ 500290 h 907885"/>
                <a:gd name="connsiteX22" fmla="*/ 373496 w 555970"/>
                <a:gd name="connsiteY22" fmla="*/ 485389 h 907885"/>
                <a:gd name="connsiteX23" fmla="*/ 395405 w 555970"/>
                <a:gd name="connsiteY23" fmla="*/ 463037 h 907885"/>
                <a:gd name="connsiteX24" fmla="*/ 420819 w 555970"/>
                <a:gd name="connsiteY24" fmla="*/ 481444 h 907885"/>
                <a:gd name="connsiteX25" fmla="*/ 422133 w 555970"/>
                <a:gd name="connsiteY25" fmla="*/ 497660 h 907885"/>
                <a:gd name="connsiteX26" fmla="*/ 421695 w 555970"/>
                <a:gd name="connsiteY26" fmla="*/ 678230 h 907885"/>
                <a:gd name="connsiteX27" fmla="*/ 438345 w 555970"/>
                <a:gd name="connsiteY27" fmla="*/ 694446 h 907885"/>
                <a:gd name="connsiteX28" fmla="*/ 540878 w 555970"/>
                <a:gd name="connsiteY28" fmla="*/ 644921 h 90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970" h="907885">
                  <a:moveTo>
                    <a:pt x="555776" y="537982"/>
                  </a:moveTo>
                  <a:cubicBezTo>
                    <a:pt x="555776" y="530969"/>
                    <a:pt x="555776" y="523957"/>
                    <a:pt x="555776" y="516506"/>
                  </a:cubicBezTo>
                  <a:cubicBezTo>
                    <a:pt x="555776" y="455148"/>
                    <a:pt x="556214" y="394228"/>
                    <a:pt x="555776" y="332869"/>
                  </a:cubicBezTo>
                  <a:cubicBezTo>
                    <a:pt x="554461" y="226369"/>
                    <a:pt x="483039" y="139590"/>
                    <a:pt x="379192" y="117676"/>
                  </a:cubicBezTo>
                  <a:cubicBezTo>
                    <a:pt x="342386" y="109788"/>
                    <a:pt x="305141" y="114170"/>
                    <a:pt x="267896" y="113294"/>
                  </a:cubicBezTo>
                  <a:cubicBezTo>
                    <a:pt x="255627" y="112856"/>
                    <a:pt x="259133" y="122059"/>
                    <a:pt x="259133" y="128633"/>
                  </a:cubicBezTo>
                  <a:cubicBezTo>
                    <a:pt x="259133" y="182979"/>
                    <a:pt x="259133" y="236887"/>
                    <a:pt x="259133" y="291233"/>
                  </a:cubicBezTo>
                  <a:cubicBezTo>
                    <a:pt x="259133" y="296054"/>
                    <a:pt x="259133" y="300875"/>
                    <a:pt x="258695" y="306134"/>
                  </a:cubicBezTo>
                  <a:cubicBezTo>
                    <a:pt x="257380" y="320598"/>
                    <a:pt x="249055" y="328486"/>
                    <a:pt x="235471" y="328925"/>
                  </a:cubicBezTo>
                  <a:cubicBezTo>
                    <a:pt x="222326" y="329363"/>
                    <a:pt x="214001" y="321912"/>
                    <a:pt x="210934" y="309202"/>
                  </a:cubicBezTo>
                  <a:cubicBezTo>
                    <a:pt x="209619" y="303943"/>
                    <a:pt x="210057" y="298246"/>
                    <a:pt x="210057" y="292986"/>
                  </a:cubicBezTo>
                  <a:cubicBezTo>
                    <a:pt x="210057" y="224616"/>
                    <a:pt x="210057" y="156245"/>
                    <a:pt x="210057" y="87874"/>
                  </a:cubicBezTo>
                  <a:cubicBezTo>
                    <a:pt x="209619" y="19941"/>
                    <a:pt x="156600" y="-16435"/>
                    <a:pt x="93065" y="7231"/>
                  </a:cubicBezTo>
                  <a:cubicBezTo>
                    <a:pt x="65022" y="17750"/>
                    <a:pt x="36979" y="28707"/>
                    <a:pt x="8498" y="38787"/>
                  </a:cubicBezTo>
                  <a:cubicBezTo>
                    <a:pt x="-2895" y="42732"/>
                    <a:pt x="-2018" y="46676"/>
                    <a:pt x="6307" y="53250"/>
                  </a:cubicBezTo>
                  <a:cubicBezTo>
                    <a:pt x="12003" y="57195"/>
                    <a:pt x="17261" y="62016"/>
                    <a:pt x="22958" y="66837"/>
                  </a:cubicBezTo>
                  <a:cubicBezTo>
                    <a:pt x="66337" y="102775"/>
                    <a:pt x="88245" y="149232"/>
                    <a:pt x="88245" y="205770"/>
                  </a:cubicBezTo>
                  <a:cubicBezTo>
                    <a:pt x="88245" y="427098"/>
                    <a:pt x="88245" y="648427"/>
                    <a:pt x="88245" y="870194"/>
                  </a:cubicBezTo>
                  <a:cubicBezTo>
                    <a:pt x="88245" y="903064"/>
                    <a:pt x="93065" y="907885"/>
                    <a:pt x="125928" y="907885"/>
                  </a:cubicBezTo>
                  <a:cubicBezTo>
                    <a:pt x="158791" y="907885"/>
                    <a:pt x="191654" y="907885"/>
                    <a:pt x="224517" y="907885"/>
                  </a:cubicBezTo>
                  <a:cubicBezTo>
                    <a:pt x="309523" y="907447"/>
                    <a:pt x="372619" y="844774"/>
                    <a:pt x="373058" y="759310"/>
                  </a:cubicBezTo>
                  <a:cubicBezTo>
                    <a:pt x="373496" y="672970"/>
                    <a:pt x="373058" y="586630"/>
                    <a:pt x="373058" y="500290"/>
                  </a:cubicBezTo>
                  <a:cubicBezTo>
                    <a:pt x="373058" y="495469"/>
                    <a:pt x="373058" y="490210"/>
                    <a:pt x="373496" y="485389"/>
                  </a:cubicBezTo>
                  <a:cubicBezTo>
                    <a:pt x="374810" y="471802"/>
                    <a:pt x="382698" y="464352"/>
                    <a:pt x="395405" y="463037"/>
                  </a:cubicBezTo>
                  <a:cubicBezTo>
                    <a:pt x="408550" y="461722"/>
                    <a:pt x="417313" y="468734"/>
                    <a:pt x="420819" y="481444"/>
                  </a:cubicBezTo>
                  <a:cubicBezTo>
                    <a:pt x="422133" y="486704"/>
                    <a:pt x="422133" y="492401"/>
                    <a:pt x="422133" y="497660"/>
                  </a:cubicBezTo>
                  <a:cubicBezTo>
                    <a:pt x="422133" y="557704"/>
                    <a:pt x="422571" y="617748"/>
                    <a:pt x="421695" y="678230"/>
                  </a:cubicBezTo>
                  <a:cubicBezTo>
                    <a:pt x="421695" y="691378"/>
                    <a:pt x="425638" y="694007"/>
                    <a:pt x="438345" y="694446"/>
                  </a:cubicBezTo>
                  <a:cubicBezTo>
                    <a:pt x="481286" y="695322"/>
                    <a:pt x="516340" y="682174"/>
                    <a:pt x="540878" y="644921"/>
                  </a:cubicBezTo>
                </a:path>
              </a:pathLst>
            </a:custGeom>
            <a:solidFill>
              <a:srgbClr val="00B6E6"/>
            </a:solidFill>
            <a:ln w="4378" cap="flat">
              <a:noFill/>
              <a:prstDash val="solid"/>
              <a:miter/>
            </a:ln>
          </p:spPr>
          <p:txBody>
            <a:bodyPr rtlCol="0" anchor="ctr"/>
            <a:lstStyle/>
            <a:p>
              <a:endParaRPr lang="en-US" dirty="0"/>
            </a:p>
          </p:txBody>
        </p:sp>
        <p:grpSp>
          <p:nvGrpSpPr>
            <p:cNvPr id="381" name="Graphic 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9C2D79A-6F88-7D38-42A6-8A297764344D}"/>
                </a:ext>
              </a:extLst>
            </p:cNvPr>
            <p:cNvGrpSpPr/>
            <p:nvPr/>
          </p:nvGrpSpPr>
          <p:grpSpPr>
            <a:xfrm>
              <a:off x="1782533" y="7057933"/>
              <a:ext cx="1342649" cy="1681111"/>
              <a:chOff x="714208" y="508069"/>
              <a:chExt cx="1342649" cy="1681111"/>
            </a:xfrm>
            <a:solidFill>
              <a:srgbClr val="000000"/>
            </a:solidFill>
          </p:grpSpPr>
          <p:sp>
            <p:nvSpPr>
              <p:cNvPr id="382" name="Freeform 38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2F16940-EB5E-9E01-3B98-AE34AE8F6024}"/>
                  </a:ext>
                </a:extLst>
              </p:cNvPr>
              <p:cNvSpPr/>
              <p:nvPr/>
            </p:nvSpPr>
            <p:spPr>
              <a:xfrm>
                <a:off x="714208" y="578480"/>
                <a:ext cx="1342649" cy="1610700"/>
              </a:xfrm>
              <a:custGeom>
                <a:avLst/>
                <a:gdLst>
                  <a:gd name="connsiteX0" fmla="*/ 662094 w 1342649"/>
                  <a:gd name="connsiteY0" fmla="*/ 1609385 h 1610700"/>
                  <a:gd name="connsiteX1" fmla="*/ 608198 w 1342649"/>
                  <a:gd name="connsiteY1" fmla="*/ 1551095 h 1610700"/>
                  <a:gd name="connsiteX2" fmla="*/ 606446 w 1342649"/>
                  <a:gd name="connsiteY2" fmla="*/ 1528305 h 1610700"/>
                  <a:gd name="connsiteX3" fmla="*/ 606884 w 1342649"/>
                  <a:gd name="connsiteY3" fmla="*/ 1298649 h 1610700"/>
                  <a:gd name="connsiteX4" fmla="*/ 587166 w 1342649"/>
                  <a:gd name="connsiteY4" fmla="*/ 1275420 h 1610700"/>
                  <a:gd name="connsiteX5" fmla="*/ 109119 w 1342649"/>
                  <a:gd name="connsiteY5" fmla="*/ 967752 h 1610700"/>
                  <a:gd name="connsiteX6" fmla="*/ 6587 w 1342649"/>
                  <a:gd name="connsiteY6" fmla="*/ 697336 h 1610700"/>
                  <a:gd name="connsiteX7" fmla="*/ 5711 w 1342649"/>
                  <a:gd name="connsiteY7" fmla="*/ 690762 h 1610700"/>
                  <a:gd name="connsiteX8" fmla="*/ 26305 w 1342649"/>
                  <a:gd name="connsiteY8" fmla="*/ 660959 h 1610700"/>
                  <a:gd name="connsiteX9" fmla="*/ 54786 w 1342649"/>
                  <a:gd name="connsiteY9" fmla="*/ 685941 h 1610700"/>
                  <a:gd name="connsiteX10" fmla="*/ 91154 w 1342649"/>
                  <a:gd name="connsiteY10" fmla="*/ 824874 h 1610700"/>
                  <a:gd name="connsiteX11" fmla="*/ 593739 w 1342649"/>
                  <a:gd name="connsiteY11" fmla="*/ 1228087 h 1610700"/>
                  <a:gd name="connsiteX12" fmla="*/ 606884 w 1342649"/>
                  <a:gd name="connsiteY12" fmla="*/ 1217130 h 1610700"/>
                  <a:gd name="connsiteX13" fmla="*/ 606446 w 1342649"/>
                  <a:gd name="connsiteY13" fmla="*/ 851171 h 1610700"/>
                  <a:gd name="connsiteX14" fmla="*/ 553427 w 1342649"/>
                  <a:gd name="connsiteY14" fmla="*/ 752121 h 1610700"/>
                  <a:gd name="connsiteX15" fmla="*/ 421537 w 1342649"/>
                  <a:gd name="connsiteY15" fmla="*/ 600916 h 1610700"/>
                  <a:gd name="connsiteX16" fmla="*/ 375967 w 1342649"/>
                  <a:gd name="connsiteY16" fmla="*/ 87696 h 1610700"/>
                  <a:gd name="connsiteX17" fmla="*/ 378158 w 1342649"/>
                  <a:gd name="connsiteY17" fmla="*/ 53073 h 1610700"/>
                  <a:gd name="connsiteX18" fmla="*/ 343542 w 1342649"/>
                  <a:gd name="connsiteY18" fmla="*/ 61838 h 1610700"/>
                  <a:gd name="connsiteX19" fmla="*/ 49528 w 1342649"/>
                  <a:gd name="connsiteY19" fmla="*/ 562348 h 1610700"/>
                  <a:gd name="connsiteX20" fmla="*/ 49090 w 1342649"/>
                  <a:gd name="connsiteY20" fmla="*/ 568922 h 1610700"/>
                  <a:gd name="connsiteX21" fmla="*/ 23238 w 1342649"/>
                  <a:gd name="connsiteY21" fmla="*/ 594342 h 1610700"/>
                  <a:gd name="connsiteX22" fmla="*/ 14 w 1342649"/>
                  <a:gd name="connsiteY22" fmla="*/ 565854 h 1610700"/>
                  <a:gd name="connsiteX23" fmla="*/ 18856 w 1342649"/>
                  <a:gd name="connsiteY23" fmla="*/ 434810 h 1610700"/>
                  <a:gd name="connsiteX24" fmla="*/ 329959 w 1342649"/>
                  <a:gd name="connsiteY24" fmla="*/ 11875 h 1610700"/>
                  <a:gd name="connsiteX25" fmla="*/ 429862 w 1342649"/>
                  <a:gd name="connsiteY25" fmla="*/ 46937 h 1610700"/>
                  <a:gd name="connsiteX26" fmla="*/ 425042 w 1342649"/>
                  <a:gd name="connsiteY26" fmla="*/ 94709 h 1610700"/>
                  <a:gd name="connsiteX27" fmla="*/ 385607 w 1342649"/>
                  <a:gd name="connsiteY27" fmla="*/ 323488 h 1610700"/>
                  <a:gd name="connsiteX28" fmla="*/ 516182 w 1342649"/>
                  <a:gd name="connsiteY28" fmla="*/ 648688 h 1610700"/>
                  <a:gd name="connsiteX29" fmla="*/ 536776 w 1342649"/>
                  <a:gd name="connsiteY29" fmla="*/ 653509 h 1610700"/>
                  <a:gd name="connsiteX30" fmla="*/ 642376 w 1342649"/>
                  <a:gd name="connsiteY30" fmla="*/ 613626 h 1610700"/>
                  <a:gd name="connsiteX31" fmla="*/ 822903 w 1342649"/>
                  <a:gd name="connsiteY31" fmla="*/ 706540 h 1610700"/>
                  <a:gd name="connsiteX32" fmla="*/ 839116 w 1342649"/>
                  <a:gd name="connsiteY32" fmla="*/ 717497 h 1610700"/>
                  <a:gd name="connsiteX33" fmla="*/ 955231 w 1342649"/>
                  <a:gd name="connsiteY33" fmla="*/ 722756 h 1610700"/>
                  <a:gd name="connsiteX34" fmla="*/ 1088436 w 1342649"/>
                  <a:gd name="connsiteY34" fmla="*/ 792004 h 1610700"/>
                  <a:gd name="connsiteX35" fmla="*/ 1112535 w 1342649"/>
                  <a:gd name="connsiteY35" fmla="*/ 796386 h 1610700"/>
                  <a:gd name="connsiteX36" fmla="*/ 1239606 w 1342649"/>
                  <a:gd name="connsiteY36" fmla="*/ 725824 h 1610700"/>
                  <a:gd name="connsiteX37" fmla="*/ 1342138 w 1342649"/>
                  <a:gd name="connsiteY37" fmla="*/ 768775 h 1610700"/>
                  <a:gd name="connsiteX38" fmla="*/ 1337756 w 1342649"/>
                  <a:gd name="connsiteY38" fmla="*/ 802522 h 1610700"/>
                  <a:gd name="connsiteX39" fmla="*/ 1183519 w 1342649"/>
                  <a:gd name="connsiteY39" fmla="*/ 1065925 h 1610700"/>
                  <a:gd name="connsiteX40" fmla="*/ 1172127 w 1342649"/>
                  <a:gd name="connsiteY40" fmla="*/ 1094851 h 1610700"/>
                  <a:gd name="connsiteX41" fmla="*/ 1172127 w 1342649"/>
                  <a:gd name="connsiteY41" fmla="*/ 1189957 h 1610700"/>
                  <a:gd name="connsiteX42" fmla="*/ 1146713 w 1342649"/>
                  <a:gd name="connsiteY42" fmla="*/ 1221513 h 1610700"/>
                  <a:gd name="connsiteX43" fmla="*/ 1122613 w 1342649"/>
                  <a:gd name="connsiteY43" fmla="*/ 1190833 h 1610700"/>
                  <a:gd name="connsiteX44" fmla="*/ 1122613 w 1342649"/>
                  <a:gd name="connsiteY44" fmla="*/ 1169358 h 1610700"/>
                  <a:gd name="connsiteX45" fmla="*/ 1122613 w 1342649"/>
                  <a:gd name="connsiteY45" fmla="*/ 985721 h 1610700"/>
                  <a:gd name="connsiteX46" fmla="*/ 946030 w 1342649"/>
                  <a:gd name="connsiteY46" fmla="*/ 770528 h 1610700"/>
                  <a:gd name="connsiteX47" fmla="*/ 834734 w 1342649"/>
                  <a:gd name="connsiteY47" fmla="*/ 766145 h 1610700"/>
                  <a:gd name="connsiteX48" fmla="*/ 825970 w 1342649"/>
                  <a:gd name="connsiteY48" fmla="*/ 781485 h 1610700"/>
                  <a:gd name="connsiteX49" fmla="*/ 825970 w 1342649"/>
                  <a:gd name="connsiteY49" fmla="*/ 944085 h 1610700"/>
                  <a:gd name="connsiteX50" fmla="*/ 825532 w 1342649"/>
                  <a:gd name="connsiteY50" fmla="*/ 958986 h 1610700"/>
                  <a:gd name="connsiteX51" fmla="*/ 802309 w 1342649"/>
                  <a:gd name="connsiteY51" fmla="*/ 981776 h 1610700"/>
                  <a:gd name="connsiteX52" fmla="*/ 777771 w 1342649"/>
                  <a:gd name="connsiteY52" fmla="*/ 962054 h 1610700"/>
                  <a:gd name="connsiteX53" fmla="*/ 776895 w 1342649"/>
                  <a:gd name="connsiteY53" fmla="*/ 945838 h 1610700"/>
                  <a:gd name="connsiteX54" fmla="*/ 776895 w 1342649"/>
                  <a:gd name="connsiteY54" fmla="*/ 740725 h 1610700"/>
                  <a:gd name="connsiteX55" fmla="*/ 659903 w 1342649"/>
                  <a:gd name="connsiteY55" fmla="*/ 660083 h 1610700"/>
                  <a:gd name="connsiteX56" fmla="*/ 575335 w 1342649"/>
                  <a:gd name="connsiteY56" fmla="*/ 691639 h 1610700"/>
                  <a:gd name="connsiteX57" fmla="*/ 573145 w 1342649"/>
                  <a:gd name="connsiteY57" fmla="*/ 706102 h 1610700"/>
                  <a:gd name="connsiteX58" fmla="*/ 589795 w 1342649"/>
                  <a:gd name="connsiteY58" fmla="*/ 719688 h 1610700"/>
                  <a:gd name="connsiteX59" fmla="*/ 655083 w 1342649"/>
                  <a:gd name="connsiteY59" fmla="*/ 858621 h 1610700"/>
                  <a:gd name="connsiteX60" fmla="*/ 655083 w 1342649"/>
                  <a:gd name="connsiteY60" fmla="*/ 1523045 h 1610700"/>
                  <a:gd name="connsiteX61" fmla="*/ 692766 w 1342649"/>
                  <a:gd name="connsiteY61" fmla="*/ 1560737 h 1610700"/>
                  <a:gd name="connsiteX62" fmla="*/ 791355 w 1342649"/>
                  <a:gd name="connsiteY62" fmla="*/ 1560737 h 1610700"/>
                  <a:gd name="connsiteX63" fmla="*/ 939895 w 1342649"/>
                  <a:gd name="connsiteY63" fmla="*/ 1412162 h 1610700"/>
                  <a:gd name="connsiteX64" fmla="*/ 939895 w 1342649"/>
                  <a:gd name="connsiteY64" fmla="*/ 1153142 h 1610700"/>
                  <a:gd name="connsiteX65" fmla="*/ 940333 w 1342649"/>
                  <a:gd name="connsiteY65" fmla="*/ 1138240 h 1610700"/>
                  <a:gd name="connsiteX66" fmla="*/ 962242 w 1342649"/>
                  <a:gd name="connsiteY66" fmla="*/ 1115888 h 1610700"/>
                  <a:gd name="connsiteX67" fmla="*/ 987656 w 1342649"/>
                  <a:gd name="connsiteY67" fmla="*/ 1134296 h 1610700"/>
                  <a:gd name="connsiteX68" fmla="*/ 988971 w 1342649"/>
                  <a:gd name="connsiteY68" fmla="*/ 1150512 h 1610700"/>
                  <a:gd name="connsiteX69" fmla="*/ 988533 w 1342649"/>
                  <a:gd name="connsiteY69" fmla="*/ 1331081 h 1610700"/>
                  <a:gd name="connsiteX70" fmla="*/ 1005183 w 1342649"/>
                  <a:gd name="connsiteY70" fmla="*/ 1347297 h 1610700"/>
                  <a:gd name="connsiteX71" fmla="*/ 1107716 w 1342649"/>
                  <a:gd name="connsiteY71" fmla="*/ 1297772 h 1610700"/>
                  <a:gd name="connsiteX72" fmla="*/ 1143208 w 1342649"/>
                  <a:gd name="connsiteY72" fmla="*/ 1289445 h 1610700"/>
                  <a:gd name="connsiteX73" fmla="*/ 1148027 w 1342649"/>
                  <a:gd name="connsiteY73" fmla="*/ 1325822 h 1610700"/>
                  <a:gd name="connsiteX74" fmla="*/ 1015261 w 1342649"/>
                  <a:gd name="connsiteY74" fmla="*/ 1396384 h 1610700"/>
                  <a:gd name="connsiteX75" fmla="*/ 988971 w 1342649"/>
                  <a:gd name="connsiteY75" fmla="*/ 1422242 h 1610700"/>
                  <a:gd name="connsiteX76" fmla="*/ 826409 w 1342649"/>
                  <a:gd name="connsiteY76" fmla="*/ 1607632 h 1610700"/>
                  <a:gd name="connsiteX77" fmla="*/ 818960 w 1342649"/>
                  <a:gd name="connsiteY77" fmla="*/ 1610700 h 1610700"/>
                  <a:gd name="connsiteX78" fmla="*/ 662094 w 1342649"/>
                  <a:gd name="connsiteY78" fmla="*/ 1609385 h 1610700"/>
                  <a:gd name="connsiteX79" fmla="*/ 1174756 w 1342649"/>
                  <a:gd name="connsiteY79" fmla="*/ 1003690 h 1610700"/>
                  <a:gd name="connsiteX80" fmla="*/ 1293063 w 1342649"/>
                  <a:gd name="connsiteY80" fmla="*/ 784991 h 1610700"/>
                  <a:gd name="connsiteX81" fmla="*/ 1287805 w 1342649"/>
                  <a:gd name="connsiteY81" fmla="*/ 766145 h 1610700"/>
                  <a:gd name="connsiteX82" fmla="*/ 1266772 w 1342649"/>
                  <a:gd name="connsiteY82" fmla="*/ 767898 h 1610700"/>
                  <a:gd name="connsiteX83" fmla="*/ 1140140 w 1342649"/>
                  <a:gd name="connsiteY83" fmla="*/ 838899 h 1610700"/>
                  <a:gd name="connsiteX84" fmla="*/ 1137073 w 1342649"/>
                  <a:gd name="connsiteY84" fmla="*/ 852924 h 1610700"/>
                  <a:gd name="connsiteX85" fmla="*/ 1169060 w 1342649"/>
                  <a:gd name="connsiteY85" fmla="*/ 943208 h 1610700"/>
                  <a:gd name="connsiteX86" fmla="*/ 1174756 w 1342649"/>
                  <a:gd name="connsiteY86" fmla="*/ 1003690 h 16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42649" h="1610700">
                    <a:moveTo>
                      <a:pt x="662094" y="1609385"/>
                    </a:moveTo>
                    <a:cubicBezTo>
                      <a:pt x="635365" y="1597990"/>
                      <a:pt x="613895" y="1581774"/>
                      <a:pt x="608198" y="1551095"/>
                    </a:cubicBezTo>
                    <a:cubicBezTo>
                      <a:pt x="606884" y="1543644"/>
                      <a:pt x="606446" y="1535755"/>
                      <a:pt x="606446" y="1528305"/>
                    </a:cubicBezTo>
                    <a:cubicBezTo>
                      <a:pt x="606446" y="1451607"/>
                      <a:pt x="606007" y="1375347"/>
                      <a:pt x="606884" y="1298649"/>
                    </a:cubicBezTo>
                    <a:cubicBezTo>
                      <a:pt x="606884" y="1283309"/>
                      <a:pt x="603379" y="1277612"/>
                      <a:pt x="587166" y="1275420"/>
                    </a:cubicBezTo>
                    <a:cubicBezTo>
                      <a:pt x="382539" y="1243426"/>
                      <a:pt x="223483" y="1139117"/>
                      <a:pt x="109119" y="967752"/>
                    </a:cubicBezTo>
                    <a:cubicBezTo>
                      <a:pt x="54348" y="885794"/>
                      <a:pt x="21485" y="794633"/>
                      <a:pt x="6587" y="697336"/>
                    </a:cubicBezTo>
                    <a:cubicBezTo>
                      <a:pt x="6149" y="695145"/>
                      <a:pt x="6149" y="692954"/>
                      <a:pt x="5711" y="690762"/>
                    </a:cubicBezTo>
                    <a:cubicBezTo>
                      <a:pt x="4396" y="673231"/>
                      <a:pt x="11845" y="662713"/>
                      <a:pt x="26305" y="660959"/>
                    </a:cubicBezTo>
                    <a:cubicBezTo>
                      <a:pt x="41641" y="659206"/>
                      <a:pt x="52157" y="667972"/>
                      <a:pt x="54786" y="685941"/>
                    </a:cubicBezTo>
                    <a:cubicBezTo>
                      <a:pt x="61359" y="733713"/>
                      <a:pt x="72313" y="780608"/>
                      <a:pt x="91154" y="824874"/>
                    </a:cubicBezTo>
                    <a:cubicBezTo>
                      <a:pt x="185362" y="1050147"/>
                      <a:pt x="353182" y="1184697"/>
                      <a:pt x="593739" y="1228087"/>
                    </a:cubicBezTo>
                    <a:cubicBezTo>
                      <a:pt x="604255" y="1229840"/>
                      <a:pt x="606884" y="1227210"/>
                      <a:pt x="606884" y="1217130"/>
                    </a:cubicBezTo>
                    <a:cubicBezTo>
                      <a:pt x="606446" y="1095289"/>
                      <a:pt x="606884" y="973449"/>
                      <a:pt x="606446" y="851171"/>
                    </a:cubicBezTo>
                    <a:cubicBezTo>
                      <a:pt x="606446" y="809535"/>
                      <a:pt x="585413" y="777979"/>
                      <a:pt x="553427" y="752121"/>
                    </a:cubicBezTo>
                    <a:cubicBezTo>
                      <a:pt x="500408" y="709608"/>
                      <a:pt x="455714" y="659645"/>
                      <a:pt x="421537" y="600916"/>
                    </a:cubicBezTo>
                    <a:cubicBezTo>
                      <a:pt x="325139" y="437001"/>
                      <a:pt x="310679" y="265636"/>
                      <a:pt x="375967" y="87696"/>
                    </a:cubicBezTo>
                    <a:cubicBezTo>
                      <a:pt x="379910" y="76740"/>
                      <a:pt x="391303" y="64468"/>
                      <a:pt x="378158" y="53073"/>
                    </a:cubicBezTo>
                    <a:cubicBezTo>
                      <a:pt x="364136" y="40801"/>
                      <a:pt x="353620" y="55264"/>
                      <a:pt x="343542" y="61838"/>
                    </a:cubicBezTo>
                    <a:cubicBezTo>
                      <a:pt x="163891" y="180611"/>
                      <a:pt x="66178" y="347593"/>
                      <a:pt x="49528" y="562348"/>
                    </a:cubicBezTo>
                    <a:cubicBezTo>
                      <a:pt x="49528" y="564539"/>
                      <a:pt x="49528" y="566730"/>
                      <a:pt x="49090" y="568922"/>
                    </a:cubicBezTo>
                    <a:cubicBezTo>
                      <a:pt x="47337" y="585576"/>
                      <a:pt x="37259" y="595657"/>
                      <a:pt x="23238" y="594342"/>
                    </a:cubicBezTo>
                    <a:cubicBezTo>
                      <a:pt x="9216" y="593465"/>
                      <a:pt x="-424" y="582070"/>
                      <a:pt x="14" y="565854"/>
                    </a:cubicBezTo>
                    <a:cubicBezTo>
                      <a:pt x="2205" y="521588"/>
                      <a:pt x="7901" y="477761"/>
                      <a:pt x="18856" y="434810"/>
                    </a:cubicBezTo>
                    <a:cubicBezTo>
                      <a:pt x="65740" y="252049"/>
                      <a:pt x="169587" y="110925"/>
                      <a:pt x="329959" y="11875"/>
                    </a:cubicBezTo>
                    <a:cubicBezTo>
                      <a:pt x="371147" y="-13545"/>
                      <a:pt x="417593" y="3548"/>
                      <a:pt x="429862" y="46937"/>
                    </a:cubicBezTo>
                    <a:cubicBezTo>
                      <a:pt x="434682" y="63591"/>
                      <a:pt x="431615" y="79369"/>
                      <a:pt x="425042" y="94709"/>
                    </a:cubicBezTo>
                    <a:cubicBezTo>
                      <a:pt x="394370" y="167901"/>
                      <a:pt x="381663" y="244599"/>
                      <a:pt x="385607" y="323488"/>
                    </a:cubicBezTo>
                    <a:cubicBezTo>
                      <a:pt x="391741" y="447082"/>
                      <a:pt x="435996" y="554897"/>
                      <a:pt x="516182" y="648688"/>
                    </a:cubicBezTo>
                    <a:cubicBezTo>
                      <a:pt x="522755" y="656138"/>
                      <a:pt x="528013" y="657015"/>
                      <a:pt x="536776" y="653509"/>
                    </a:cubicBezTo>
                    <a:cubicBezTo>
                      <a:pt x="571830" y="639922"/>
                      <a:pt x="607322" y="626774"/>
                      <a:pt x="642376" y="613626"/>
                    </a:cubicBezTo>
                    <a:cubicBezTo>
                      <a:pt x="725191" y="582947"/>
                      <a:pt x="800118" y="621515"/>
                      <a:pt x="822903" y="706540"/>
                    </a:cubicBezTo>
                    <a:cubicBezTo>
                      <a:pt x="825532" y="716620"/>
                      <a:pt x="830790" y="717059"/>
                      <a:pt x="839116" y="717497"/>
                    </a:cubicBezTo>
                    <a:cubicBezTo>
                      <a:pt x="877675" y="717935"/>
                      <a:pt x="916672" y="715306"/>
                      <a:pt x="955231" y="722756"/>
                    </a:cubicBezTo>
                    <a:cubicBezTo>
                      <a:pt x="1006498" y="732837"/>
                      <a:pt x="1051191" y="756065"/>
                      <a:pt x="1088436" y="792004"/>
                    </a:cubicBezTo>
                    <a:cubicBezTo>
                      <a:pt x="1096761" y="799892"/>
                      <a:pt x="1102896" y="800331"/>
                      <a:pt x="1112535" y="796386"/>
                    </a:cubicBezTo>
                    <a:cubicBezTo>
                      <a:pt x="1158105" y="778417"/>
                      <a:pt x="1199732" y="753874"/>
                      <a:pt x="1239606" y="725824"/>
                    </a:cubicBezTo>
                    <a:cubicBezTo>
                      <a:pt x="1281232" y="696460"/>
                      <a:pt x="1334689" y="719688"/>
                      <a:pt x="1342138" y="768775"/>
                    </a:cubicBezTo>
                    <a:cubicBezTo>
                      <a:pt x="1343891" y="780608"/>
                      <a:pt x="1340824" y="791565"/>
                      <a:pt x="1337756" y="802522"/>
                    </a:cubicBezTo>
                    <a:cubicBezTo>
                      <a:pt x="1306646" y="902010"/>
                      <a:pt x="1254942" y="990104"/>
                      <a:pt x="1183519" y="1065925"/>
                    </a:cubicBezTo>
                    <a:cubicBezTo>
                      <a:pt x="1175194" y="1074691"/>
                      <a:pt x="1171689" y="1083018"/>
                      <a:pt x="1172127" y="1094851"/>
                    </a:cubicBezTo>
                    <a:cubicBezTo>
                      <a:pt x="1173003" y="1126407"/>
                      <a:pt x="1172565" y="1158401"/>
                      <a:pt x="1172127" y="1189957"/>
                    </a:cubicBezTo>
                    <a:cubicBezTo>
                      <a:pt x="1172127" y="1210117"/>
                      <a:pt x="1162487" y="1221951"/>
                      <a:pt x="1146713" y="1221513"/>
                    </a:cubicBezTo>
                    <a:cubicBezTo>
                      <a:pt x="1131815" y="1221074"/>
                      <a:pt x="1123052" y="1210117"/>
                      <a:pt x="1122613" y="1190833"/>
                    </a:cubicBezTo>
                    <a:cubicBezTo>
                      <a:pt x="1122613" y="1183821"/>
                      <a:pt x="1122613" y="1176809"/>
                      <a:pt x="1122613" y="1169358"/>
                    </a:cubicBezTo>
                    <a:cubicBezTo>
                      <a:pt x="1122613" y="1107999"/>
                      <a:pt x="1123052" y="1047079"/>
                      <a:pt x="1122613" y="985721"/>
                    </a:cubicBezTo>
                    <a:cubicBezTo>
                      <a:pt x="1121299" y="879220"/>
                      <a:pt x="1049877" y="792442"/>
                      <a:pt x="946030" y="770528"/>
                    </a:cubicBezTo>
                    <a:cubicBezTo>
                      <a:pt x="909223" y="762639"/>
                      <a:pt x="871978" y="767022"/>
                      <a:pt x="834734" y="766145"/>
                    </a:cubicBezTo>
                    <a:cubicBezTo>
                      <a:pt x="822465" y="765707"/>
                      <a:pt x="825970" y="774911"/>
                      <a:pt x="825970" y="781485"/>
                    </a:cubicBezTo>
                    <a:cubicBezTo>
                      <a:pt x="825970" y="835831"/>
                      <a:pt x="825970" y="889739"/>
                      <a:pt x="825970" y="944085"/>
                    </a:cubicBezTo>
                    <a:cubicBezTo>
                      <a:pt x="825970" y="948906"/>
                      <a:pt x="825970" y="953727"/>
                      <a:pt x="825532" y="958986"/>
                    </a:cubicBezTo>
                    <a:cubicBezTo>
                      <a:pt x="824218" y="973449"/>
                      <a:pt x="815892" y="981338"/>
                      <a:pt x="802309" y="981776"/>
                    </a:cubicBezTo>
                    <a:cubicBezTo>
                      <a:pt x="789164" y="982215"/>
                      <a:pt x="780839" y="974764"/>
                      <a:pt x="777771" y="962054"/>
                    </a:cubicBezTo>
                    <a:cubicBezTo>
                      <a:pt x="776457" y="956795"/>
                      <a:pt x="776895" y="951097"/>
                      <a:pt x="776895" y="945838"/>
                    </a:cubicBezTo>
                    <a:cubicBezTo>
                      <a:pt x="776895" y="877467"/>
                      <a:pt x="776895" y="809096"/>
                      <a:pt x="776895" y="740725"/>
                    </a:cubicBezTo>
                    <a:cubicBezTo>
                      <a:pt x="776457" y="672793"/>
                      <a:pt x="723438" y="636416"/>
                      <a:pt x="659903" y="660083"/>
                    </a:cubicBezTo>
                    <a:cubicBezTo>
                      <a:pt x="631860" y="670601"/>
                      <a:pt x="603817" y="681558"/>
                      <a:pt x="575335" y="691639"/>
                    </a:cubicBezTo>
                    <a:cubicBezTo>
                      <a:pt x="563943" y="695583"/>
                      <a:pt x="564819" y="699528"/>
                      <a:pt x="573145" y="706102"/>
                    </a:cubicBezTo>
                    <a:cubicBezTo>
                      <a:pt x="578841" y="710046"/>
                      <a:pt x="584099" y="714867"/>
                      <a:pt x="589795" y="719688"/>
                    </a:cubicBezTo>
                    <a:cubicBezTo>
                      <a:pt x="633174" y="755627"/>
                      <a:pt x="655083" y="802084"/>
                      <a:pt x="655083" y="858621"/>
                    </a:cubicBezTo>
                    <a:cubicBezTo>
                      <a:pt x="655083" y="1079950"/>
                      <a:pt x="655083" y="1301278"/>
                      <a:pt x="655083" y="1523045"/>
                    </a:cubicBezTo>
                    <a:cubicBezTo>
                      <a:pt x="655083" y="1555916"/>
                      <a:pt x="659903" y="1560737"/>
                      <a:pt x="692766" y="1560737"/>
                    </a:cubicBezTo>
                    <a:cubicBezTo>
                      <a:pt x="725629" y="1560737"/>
                      <a:pt x="758492" y="1560737"/>
                      <a:pt x="791355" y="1560737"/>
                    </a:cubicBezTo>
                    <a:cubicBezTo>
                      <a:pt x="876360" y="1560299"/>
                      <a:pt x="939457" y="1497625"/>
                      <a:pt x="939895" y="1412162"/>
                    </a:cubicBezTo>
                    <a:cubicBezTo>
                      <a:pt x="940333" y="1325822"/>
                      <a:pt x="939895" y="1239482"/>
                      <a:pt x="939895" y="1153142"/>
                    </a:cubicBezTo>
                    <a:cubicBezTo>
                      <a:pt x="939895" y="1148321"/>
                      <a:pt x="939895" y="1143061"/>
                      <a:pt x="940333" y="1138240"/>
                    </a:cubicBezTo>
                    <a:cubicBezTo>
                      <a:pt x="941648" y="1124654"/>
                      <a:pt x="949535" y="1117203"/>
                      <a:pt x="962242" y="1115888"/>
                    </a:cubicBezTo>
                    <a:cubicBezTo>
                      <a:pt x="975387" y="1114573"/>
                      <a:pt x="984151" y="1121586"/>
                      <a:pt x="987656" y="1134296"/>
                    </a:cubicBezTo>
                    <a:cubicBezTo>
                      <a:pt x="988971" y="1139555"/>
                      <a:pt x="988971" y="1145253"/>
                      <a:pt x="988971" y="1150512"/>
                    </a:cubicBezTo>
                    <a:cubicBezTo>
                      <a:pt x="988971" y="1210556"/>
                      <a:pt x="989409" y="1270599"/>
                      <a:pt x="988533" y="1331081"/>
                    </a:cubicBezTo>
                    <a:cubicBezTo>
                      <a:pt x="988533" y="1344229"/>
                      <a:pt x="992476" y="1346859"/>
                      <a:pt x="1005183" y="1347297"/>
                    </a:cubicBezTo>
                    <a:cubicBezTo>
                      <a:pt x="1048124" y="1348174"/>
                      <a:pt x="1083178" y="1335026"/>
                      <a:pt x="1107716" y="1297772"/>
                    </a:cubicBezTo>
                    <a:cubicBezTo>
                      <a:pt x="1116917" y="1284186"/>
                      <a:pt x="1131377" y="1281118"/>
                      <a:pt x="1143208" y="1289445"/>
                    </a:cubicBezTo>
                    <a:cubicBezTo>
                      <a:pt x="1155038" y="1297772"/>
                      <a:pt x="1157229" y="1311359"/>
                      <a:pt x="1148027" y="1325822"/>
                    </a:cubicBezTo>
                    <a:cubicBezTo>
                      <a:pt x="1116479" y="1373594"/>
                      <a:pt x="1071347" y="1395507"/>
                      <a:pt x="1015261" y="1396384"/>
                    </a:cubicBezTo>
                    <a:cubicBezTo>
                      <a:pt x="989847" y="1396822"/>
                      <a:pt x="989847" y="1396822"/>
                      <a:pt x="988971" y="1422242"/>
                    </a:cubicBezTo>
                    <a:cubicBezTo>
                      <a:pt x="985465" y="1515156"/>
                      <a:pt x="918425" y="1591416"/>
                      <a:pt x="826409" y="1607632"/>
                    </a:cubicBezTo>
                    <a:cubicBezTo>
                      <a:pt x="823779" y="1608071"/>
                      <a:pt x="821589" y="1609385"/>
                      <a:pt x="818960" y="1610700"/>
                    </a:cubicBezTo>
                    <a:cubicBezTo>
                      <a:pt x="767255" y="1609385"/>
                      <a:pt x="714674" y="1609385"/>
                      <a:pt x="662094" y="1609385"/>
                    </a:cubicBezTo>
                    <a:close/>
                    <a:moveTo>
                      <a:pt x="1174756" y="1003690"/>
                    </a:moveTo>
                    <a:cubicBezTo>
                      <a:pt x="1229528" y="936634"/>
                      <a:pt x="1268525" y="864319"/>
                      <a:pt x="1293063" y="784991"/>
                    </a:cubicBezTo>
                    <a:cubicBezTo>
                      <a:pt x="1295692" y="777102"/>
                      <a:pt x="1294377" y="770966"/>
                      <a:pt x="1287805" y="766145"/>
                    </a:cubicBezTo>
                    <a:cubicBezTo>
                      <a:pt x="1280356" y="760886"/>
                      <a:pt x="1273345" y="763077"/>
                      <a:pt x="1266772" y="767898"/>
                    </a:cubicBezTo>
                    <a:cubicBezTo>
                      <a:pt x="1227337" y="796824"/>
                      <a:pt x="1185710" y="820930"/>
                      <a:pt x="1140140" y="838899"/>
                    </a:cubicBezTo>
                    <a:cubicBezTo>
                      <a:pt x="1130501" y="842843"/>
                      <a:pt x="1133130" y="846788"/>
                      <a:pt x="1137073" y="852924"/>
                    </a:cubicBezTo>
                    <a:cubicBezTo>
                      <a:pt x="1153724" y="880973"/>
                      <a:pt x="1164678" y="911214"/>
                      <a:pt x="1169060" y="943208"/>
                    </a:cubicBezTo>
                    <a:cubicBezTo>
                      <a:pt x="1172127" y="962054"/>
                      <a:pt x="1172565" y="980900"/>
                      <a:pt x="1174756" y="1003690"/>
                    </a:cubicBezTo>
                    <a:close/>
                  </a:path>
                </a:pathLst>
              </a:custGeom>
              <a:solidFill>
                <a:srgbClr val="000000"/>
              </a:solidFill>
              <a:ln w="4378" cap="flat">
                <a:noFill/>
                <a:prstDash val="solid"/>
                <a:miter/>
              </a:ln>
            </p:spPr>
            <p:txBody>
              <a:bodyPr rtlCol="0" anchor="ctr"/>
              <a:lstStyle/>
              <a:p>
                <a:endParaRPr lang="en-US"/>
              </a:p>
            </p:txBody>
          </p:sp>
          <p:sp>
            <p:nvSpPr>
              <p:cNvPr id="383" name="Freeform 38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09BA965-4EB2-596A-BFC5-951A2D96821C}"/>
                  </a:ext>
                </a:extLst>
              </p:cNvPr>
              <p:cNvSpPr/>
              <p:nvPr/>
            </p:nvSpPr>
            <p:spPr>
              <a:xfrm>
                <a:off x="1385065" y="508069"/>
                <a:ext cx="157742" cy="223166"/>
              </a:xfrm>
              <a:custGeom>
                <a:avLst/>
                <a:gdLst>
                  <a:gd name="connsiteX0" fmla="*/ 88073 w 157742"/>
                  <a:gd name="connsiteY0" fmla="*/ 49415 h 223166"/>
                  <a:gd name="connsiteX1" fmla="*/ 28919 w 157742"/>
                  <a:gd name="connsiteY1" fmla="*/ 49415 h 223166"/>
                  <a:gd name="connsiteX2" fmla="*/ 0 w 157742"/>
                  <a:gd name="connsiteY2" fmla="*/ 25310 h 223166"/>
                  <a:gd name="connsiteX3" fmla="*/ 28043 w 157742"/>
                  <a:gd name="connsiteY3" fmla="*/ 329 h 223166"/>
                  <a:gd name="connsiteX4" fmla="*/ 114801 w 157742"/>
                  <a:gd name="connsiteY4" fmla="*/ 329 h 223166"/>
                  <a:gd name="connsiteX5" fmla="*/ 144159 w 157742"/>
                  <a:gd name="connsiteY5" fmla="*/ 52922 h 223166"/>
                  <a:gd name="connsiteX6" fmla="*/ 68355 w 157742"/>
                  <a:gd name="connsiteY6" fmla="*/ 173885 h 223166"/>
                  <a:gd name="connsiteX7" fmla="*/ 125756 w 157742"/>
                  <a:gd name="connsiteY7" fmla="*/ 173885 h 223166"/>
                  <a:gd name="connsiteX8" fmla="*/ 157742 w 157742"/>
                  <a:gd name="connsiteY8" fmla="*/ 198429 h 223166"/>
                  <a:gd name="connsiteX9" fmla="*/ 125317 w 157742"/>
                  <a:gd name="connsiteY9" fmla="*/ 222972 h 223166"/>
                  <a:gd name="connsiteX10" fmla="*/ 45132 w 157742"/>
                  <a:gd name="connsiteY10" fmla="*/ 222972 h 223166"/>
                  <a:gd name="connsiteX11" fmla="*/ 14460 w 157742"/>
                  <a:gd name="connsiteY11" fmla="*/ 168188 h 223166"/>
                  <a:gd name="connsiteX12" fmla="*/ 77995 w 157742"/>
                  <a:gd name="connsiteY12" fmla="*/ 66946 h 223166"/>
                  <a:gd name="connsiteX13" fmla="*/ 88073 w 157742"/>
                  <a:gd name="connsiteY13" fmla="*/ 49415 h 2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742" h="223166">
                    <a:moveTo>
                      <a:pt x="88073" y="49415"/>
                    </a:moveTo>
                    <a:cubicBezTo>
                      <a:pt x="66164" y="49415"/>
                      <a:pt x="47761" y="49415"/>
                      <a:pt x="28919" y="49415"/>
                    </a:cubicBezTo>
                    <a:cubicBezTo>
                      <a:pt x="10954" y="49415"/>
                      <a:pt x="438" y="40212"/>
                      <a:pt x="0" y="25310"/>
                    </a:cubicBezTo>
                    <a:cubicBezTo>
                      <a:pt x="0" y="10409"/>
                      <a:pt x="10078" y="767"/>
                      <a:pt x="28043" y="329"/>
                    </a:cubicBezTo>
                    <a:cubicBezTo>
                      <a:pt x="56962" y="-110"/>
                      <a:pt x="85882" y="-110"/>
                      <a:pt x="114801" y="329"/>
                    </a:cubicBezTo>
                    <a:cubicBezTo>
                      <a:pt x="144597" y="767"/>
                      <a:pt x="159495" y="27502"/>
                      <a:pt x="144159" y="52922"/>
                    </a:cubicBezTo>
                    <a:cubicBezTo>
                      <a:pt x="120059" y="92366"/>
                      <a:pt x="95083" y="131373"/>
                      <a:pt x="68355" y="173885"/>
                    </a:cubicBezTo>
                    <a:cubicBezTo>
                      <a:pt x="89387" y="173885"/>
                      <a:pt x="107352" y="173885"/>
                      <a:pt x="125756" y="173885"/>
                    </a:cubicBezTo>
                    <a:cubicBezTo>
                      <a:pt x="146350" y="173885"/>
                      <a:pt x="157742" y="183089"/>
                      <a:pt x="157742" y="198429"/>
                    </a:cubicBezTo>
                    <a:cubicBezTo>
                      <a:pt x="157742" y="213768"/>
                      <a:pt x="145912" y="222972"/>
                      <a:pt x="125317" y="222972"/>
                    </a:cubicBezTo>
                    <a:cubicBezTo>
                      <a:pt x="98589" y="222972"/>
                      <a:pt x="71860" y="223410"/>
                      <a:pt x="45132" y="222972"/>
                    </a:cubicBezTo>
                    <a:cubicBezTo>
                      <a:pt x="11831" y="222534"/>
                      <a:pt x="-3067" y="196237"/>
                      <a:pt x="14460" y="168188"/>
                    </a:cubicBezTo>
                    <a:cubicBezTo>
                      <a:pt x="35492" y="134441"/>
                      <a:pt x="56524" y="100694"/>
                      <a:pt x="77995" y="66946"/>
                    </a:cubicBezTo>
                    <a:cubicBezTo>
                      <a:pt x="80624" y="62125"/>
                      <a:pt x="83691" y="56866"/>
                      <a:pt x="88073" y="49415"/>
                    </a:cubicBezTo>
                    <a:close/>
                  </a:path>
                </a:pathLst>
              </a:custGeom>
              <a:solidFill>
                <a:srgbClr val="000000"/>
              </a:solidFill>
              <a:ln w="4378"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300B926-3C17-52C0-7F93-623A1081FBEB}"/>
                  </a:ext>
                </a:extLst>
              </p:cNvPr>
              <p:cNvSpPr/>
              <p:nvPr/>
            </p:nvSpPr>
            <p:spPr>
              <a:xfrm>
                <a:off x="1524831" y="883123"/>
                <a:ext cx="157315" cy="222972"/>
              </a:xfrm>
              <a:custGeom>
                <a:avLst/>
                <a:gdLst>
                  <a:gd name="connsiteX0" fmla="*/ 69681 w 157315"/>
                  <a:gd name="connsiteY0" fmla="*/ 173557 h 222972"/>
                  <a:gd name="connsiteX1" fmla="*/ 128396 w 157315"/>
                  <a:gd name="connsiteY1" fmla="*/ 173557 h 222972"/>
                  <a:gd name="connsiteX2" fmla="*/ 157316 w 157315"/>
                  <a:gd name="connsiteY2" fmla="*/ 198100 h 222972"/>
                  <a:gd name="connsiteX3" fmla="*/ 129273 w 157315"/>
                  <a:gd name="connsiteY3" fmla="*/ 222643 h 222972"/>
                  <a:gd name="connsiteX4" fmla="*/ 42515 w 157315"/>
                  <a:gd name="connsiteY4" fmla="*/ 222643 h 222972"/>
                  <a:gd name="connsiteX5" fmla="*/ 13157 w 157315"/>
                  <a:gd name="connsiteY5" fmla="*/ 170051 h 222972"/>
                  <a:gd name="connsiteX6" fmla="*/ 78445 w 157315"/>
                  <a:gd name="connsiteY6" fmla="*/ 65741 h 222972"/>
                  <a:gd name="connsiteX7" fmla="*/ 85894 w 157315"/>
                  <a:gd name="connsiteY7" fmla="*/ 49087 h 222972"/>
                  <a:gd name="connsiteX8" fmla="*/ 31122 w 157315"/>
                  <a:gd name="connsiteY8" fmla="*/ 49087 h 222972"/>
                  <a:gd name="connsiteX9" fmla="*/ 12 w 157315"/>
                  <a:gd name="connsiteY9" fmla="*/ 25420 h 222972"/>
                  <a:gd name="connsiteX10" fmla="*/ 31560 w 157315"/>
                  <a:gd name="connsiteY10" fmla="*/ 0 h 222972"/>
                  <a:gd name="connsiteX11" fmla="*/ 110431 w 157315"/>
                  <a:gd name="connsiteY11" fmla="*/ 0 h 222972"/>
                  <a:gd name="connsiteX12" fmla="*/ 146800 w 157315"/>
                  <a:gd name="connsiteY12" fmla="*/ 17093 h 222972"/>
                  <a:gd name="connsiteX13" fmla="*/ 142418 w 157315"/>
                  <a:gd name="connsiteY13" fmla="*/ 56976 h 222972"/>
                  <a:gd name="connsiteX14" fmla="*/ 79759 w 157315"/>
                  <a:gd name="connsiteY14" fmla="*/ 156902 h 222972"/>
                  <a:gd name="connsiteX15" fmla="*/ 69681 w 157315"/>
                  <a:gd name="connsiteY15" fmla="*/ 173557 h 2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315" h="222972">
                    <a:moveTo>
                      <a:pt x="69681" y="173557"/>
                    </a:moveTo>
                    <a:cubicBezTo>
                      <a:pt x="91152" y="173557"/>
                      <a:pt x="109993" y="173118"/>
                      <a:pt x="128396" y="173557"/>
                    </a:cubicBezTo>
                    <a:cubicBezTo>
                      <a:pt x="146361" y="173995"/>
                      <a:pt x="156878" y="182760"/>
                      <a:pt x="157316" y="198100"/>
                    </a:cubicBezTo>
                    <a:cubicBezTo>
                      <a:pt x="157316" y="213440"/>
                      <a:pt x="147238" y="222643"/>
                      <a:pt x="129273" y="222643"/>
                    </a:cubicBezTo>
                    <a:cubicBezTo>
                      <a:pt x="100353" y="223082"/>
                      <a:pt x="71434" y="223082"/>
                      <a:pt x="42515" y="222643"/>
                    </a:cubicBezTo>
                    <a:cubicBezTo>
                      <a:pt x="12281" y="222205"/>
                      <a:pt x="-2179" y="195909"/>
                      <a:pt x="13157" y="170051"/>
                    </a:cubicBezTo>
                    <a:cubicBezTo>
                      <a:pt x="34627" y="134989"/>
                      <a:pt x="56536" y="100803"/>
                      <a:pt x="78445" y="65741"/>
                    </a:cubicBezTo>
                    <a:cubicBezTo>
                      <a:pt x="81074" y="61358"/>
                      <a:pt x="85455" y="57414"/>
                      <a:pt x="85894" y="49087"/>
                    </a:cubicBezTo>
                    <a:cubicBezTo>
                      <a:pt x="67490" y="49087"/>
                      <a:pt x="49087" y="49087"/>
                      <a:pt x="31122" y="49087"/>
                    </a:cubicBezTo>
                    <a:cubicBezTo>
                      <a:pt x="11842" y="49087"/>
                      <a:pt x="450" y="39883"/>
                      <a:pt x="12" y="25420"/>
                    </a:cubicBezTo>
                    <a:cubicBezTo>
                      <a:pt x="-426" y="10080"/>
                      <a:pt x="11404" y="438"/>
                      <a:pt x="31560" y="0"/>
                    </a:cubicBezTo>
                    <a:cubicBezTo>
                      <a:pt x="57851" y="0"/>
                      <a:pt x="84141" y="0"/>
                      <a:pt x="110431" y="0"/>
                    </a:cubicBezTo>
                    <a:cubicBezTo>
                      <a:pt x="125767" y="0"/>
                      <a:pt x="138913" y="3068"/>
                      <a:pt x="146800" y="17093"/>
                    </a:cubicBezTo>
                    <a:cubicBezTo>
                      <a:pt x="154687" y="31118"/>
                      <a:pt x="150743" y="44266"/>
                      <a:pt x="142418" y="56976"/>
                    </a:cubicBezTo>
                    <a:cubicBezTo>
                      <a:pt x="121386" y="90285"/>
                      <a:pt x="100353" y="123593"/>
                      <a:pt x="79759" y="156902"/>
                    </a:cubicBezTo>
                    <a:cubicBezTo>
                      <a:pt x="76692" y="161285"/>
                      <a:pt x="74063" y="166106"/>
                      <a:pt x="69681" y="173557"/>
                    </a:cubicBezTo>
                    <a:close/>
                  </a:path>
                </a:pathLst>
              </a:custGeom>
              <a:solidFill>
                <a:srgbClr val="000000"/>
              </a:solidFill>
              <a:ln w="4378"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76503F7-5413-7808-C037-BC6AA5A87B9E}"/>
                  </a:ext>
                </a:extLst>
              </p:cNvPr>
              <p:cNvSpPr/>
              <p:nvPr/>
            </p:nvSpPr>
            <p:spPr>
              <a:xfrm>
                <a:off x="1816652" y="674033"/>
                <a:ext cx="157317" cy="223181"/>
              </a:xfrm>
              <a:custGeom>
                <a:avLst/>
                <a:gdLst>
                  <a:gd name="connsiteX0" fmla="*/ 71874 w 157317"/>
                  <a:gd name="connsiteY0" fmla="*/ 32 h 223181"/>
                  <a:gd name="connsiteX1" fmla="*/ 111309 w 157317"/>
                  <a:gd name="connsiteY1" fmla="*/ 32 h 223181"/>
                  <a:gd name="connsiteX2" fmla="*/ 145925 w 157317"/>
                  <a:gd name="connsiteY2" fmla="*/ 17125 h 223181"/>
                  <a:gd name="connsiteX3" fmla="*/ 142419 w 157317"/>
                  <a:gd name="connsiteY3" fmla="*/ 55693 h 223181"/>
                  <a:gd name="connsiteX4" fmla="*/ 77132 w 157317"/>
                  <a:gd name="connsiteY4" fmla="*/ 159564 h 223181"/>
                  <a:gd name="connsiteX5" fmla="*/ 84580 w 157317"/>
                  <a:gd name="connsiteY5" fmla="*/ 173589 h 223181"/>
                  <a:gd name="connsiteX6" fmla="*/ 130589 w 157317"/>
                  <a:gd name="connsiteY6" fmla="*/ 173589 h 223181"/>
                  <a:gd name="connsiteX7" fmla="*/ 157317 w 157317"/>
                  <a:gd name="connsiteY7" fmla="*/ 198571 h 223181"/>
                  <a:gd name="connsiteX8" fmla="*/ 130150 w 157317"/>
                  <a:gd name="connsiteY8" fmla="*/ 222676 h 223181"/>
                  <a:gd name="connsiteX9" fmla="*/ 41640 w 157317"/>
                  <a:gd name="connsiteY9" fmla="*/ 222676 h 223181"/>
                  <a:gd name="connsiteX10" fmla="*/ 13158 w 157317"/>
                  <a:gd name="connsiteY10" fmla="*/ 169644 h 223181"/>
                  <a:gd name="connsiteX11" fmla="*/ 80199 w 157317"/>
                  <a:gd name="connsiteY11" fmla="*/ 63144 h 223181"/>
                  <a:gd name="connsiteX12" fmla="*/ 73188 w 157317"/>
                  <a:gd name="connsiteY12" fmla="*/ 49557 h 223181"/>
                  <a:gd name="connsiteX13" fmla="*/ 27180 w 157317"/>
                  <a:gd name="connsiteY13" fmla="*/ 49557 h 223181"/>
                  <a:gd name="connsiteX14" fmla="*/ 13 w 157317"/>
                  <a:gd name="connsiteY14" fmla="*/ 25452 h 223181"/>
                  <a:gd name="connsiteX15" fmla="*/ 28056 w 157317"/>
                  <a:gd name="connsiteY15" fmla="*/ 909 h 223181"/>
                  <a:gd name="connsiteX16" fmla="*/ 71874 w 157317"/>
                  <a:gd name="connsiteY16" fmla="*/ 32 h 22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317" h="223181">
                    <a:moveTo>
                      <a:pt x="71874" y="32"/>
                    </a:moveTo>
                    <a:cubicBezTo>
                      <a:pt x="85019" y="32"/>
                      <a:pt x="98164" y="470"/>
                      <a:pt x="111309" y="32"/>
                    </a:cubicBezTo>
                    <a:cubicBezTo>
                      <a:pt x="125769" y="-406"/>
                      <a:pt x="138476" y="3538"/>
                      <a:pt x="145925" y="17125"/>
                    </a:cubicBezTo>
                    <a:cubicBezTo>
                      <a:pt x="153374" y="30711"/>
                      <a:pt x="150306" y="42983"/>
                      <a:pt x="142419" y="55693"/>
                    </a:cubicBezTo>
                    <a:cubicBezTo>
                      <a:pt x="120511" y="90317"/>
                      <a:pt x="99040" y="124940"/>
                      <a:pt x="77132" y="159564"/>
                    </a:cubicBezTo>
                    <a:cubicBezTo>
                      <a:pt x="70121" y="170521"/>
                      <a:pt x="70997" y="174465"/>
                      <a:pt x="84580" y="173589"/>
                    </a:cubicBezTo>
                    <a:cubicBezTo>
                      <a:pt x="99917" y="172712"/>
                      <a:pt x="115253" y="173151"/>
                      <a:pt x="130589" y="173589"/>
                    </a:cubicBezTo>
                    <a:cubicBezTo>
                      <a:pt x="147239" y="174465"/>
                      <a:pt x="157317" y="184108"/>
                      <a:pt x="157317" y="198571"/>
                    </a:cubicBezTo>
                    <a:cubicBezTo>
                      <a:pt x="157317" y="213034"/>
                      <a:pt x="147239" y="222237"/>
                      <a:pt x="130150" y="222676"/>
                    </a:cubicBezTo>
                    <a:cubicBezTo>
                      <a:pt x="100793" y="223114"/>
                      <a:pt x="70997" y="223552"/>
                      <a:pt x="41640" y="222676"/>
                    </a:cubicBezTo>
                    <a:cubicBezTo>
                      <a:pt x="11406" y="221799"/>
                      <a:pt x="-2616" y="195941"/>
                      <a:pt x="13158" y="169644"/>
                    </a:cubicBezTo>
                    <a:cubicBezTo>
                      <a:pt x="35067" y="133706"/>
                      <a:pt x="57414" y="98206"/>
                      <a:pt x="80199" y="63144"/>
                    </a:cubicBezTo>
                    <a:cubicBezTo>
                      <a:pt x="86771" y="52625"/>
                      <a:pt x="85895" y="49119"/>
                      <a:pt x="73188" y="49557"/>
                    </a:cubicBezTo>
                    <a:cubicBezTo>
                      <a:pt x="57852" y="49996"/>
                      <a:pt x="42516" y="49996"/>
                      <a:pt x="27180" y="49557"/>
                    </a:cubicBezTo>
                    <a:cubicBezTo>
                      <a:pt x="10091" y="48681"/>
                      <a:pt x="13" y="39477"/>
                      <a:pt x="13" y="25452"/>
                    </a:cubicBezTo>
                    <a:cubicBezTo>
                      <a:pt x="-425" y="10551"/>
                      <a:pt x="10091" y="1347"/>
                      <a:pt x="28056" y="909"/>
                    </a:cubicBezTo>
                    <a:cubicBezTo>
                      <a:pt x="42078" y="32"/>
                      <a:pt x="56976" y="32"/>
                      <a:pt x="71874" y="32"/>
                    </a:cubicBezTo>
                    <a:close/>
                  </a:path>
                </a:pathLst>
              </a:custGeom>
              <a:solidFill>
                <a:srgbClr val="000000"/>
              </a:solidFill>
              <a:ln w="4378" cap="flat">
                <a:noFill/>
                <a:prstDash val="solid"/>
                <a:miter/>
              </a:ln>
            </p:spPr>
            <p:txBody>
              <a:bodyPr rtlCol="0" anchor="ctr"/>
              <a:lstStyle/>
              <a:p>
                <a:endParaRPr lang="en-US"/>
              </a:p>
            </p:txBody>
          </p:sp>
        </p:grpSp>
      </p:grpSp>
      <p:sp>
        <p:nvSpPr>
          <p:cNvPr id="386" name="Rectangle 38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D2F4277-110B-EE02-51D8-D86328B7B155}"/>
              </a:ext>
            </a:extLst>
          </p:cNvPr>
          <p:cNvSpPr/>
          <p:nvPr/>
        </p:nvSpPr>
        <p:spPr>
          <a:xfrm rot="5400000">
            <a:off x="5067871" y="755205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7944A49-1940-948C-F25F-6F78612F2846}"/>
              </a:ext>
            </a:extLst>
          </p:cNvPr>
          <p:cNvGrpSpPr/>
          <p:nvPr/>
        </p:nvGrpSpPr>
        <p:grpSpPr>
          <a:xfrm>
            <a:off x="5244564" y="7457948"/>
            <a:ext cx="553866" cy="625005"/>
            <a:chOff x="4643578" y="432838"/>
            <a:chExt cx="1028134" cy="1160188"/>
          </a:xfrm>
        </p:grpSpPr>
        <p:sp>
          <p:nvSpPr>
            <p:cNvPr id="388" name="Freeform 38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E468861-D430-2942-E81D-BA721D1752E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00B6E6"/>
            </a:solidFill>
            <a:ln w="27426" cap="flat">
              <a:noFill/>
              <a:prstDash val="solid"/>
              <a:miter/>
            </a:ln>
          </p:spPr>
          <p:txBody>
            <a:bodyPr rtlCol="0" anchor="ctr"/>
            <a:lstStyle/>
            <a:p>
              <a:endParaRPr lang="en-US" dirty="0"/>
            </a:p>
          </p:txBody>
        </p:sp>
        <p:grpSp>
          <p:nvGrpSpPr>
            <p:cNvPr id="389"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298D4DB-F340-2A47-C1B6-42873F02584C}"/>
                </a:ext>
              </a:extLst>
            </p:cNvPr>
            <p:cNvGrpSpPr/>
            <p:nvPr/>
          </p:nvGrpSpPr>
          <p:grpSpPr>
            <a:xfrm>
              <a:off x="4643578" y="432838"/>
              <a:ext cx="1028134" cy="1160188"/>
              <a:chOff x="4643578" y="432838"/>
              <a:chExt cx="1028134" cy="1160188"/>
            </a:xfrm>
            <a:solidFill>
              <a:srgbClr val="000000"/>
            </a:solidFill>
          </p:grpSpPr>
          <p:sp>
            <p:nvSpPr>
              <p:cNvPr id="390" name="Freeform 38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8B4EEFD-3D7F-B8B6-F83E-CCC697339CA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391"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A267C064-7EF1-0C30-1B11-C035D8CC1E70}"/>
                  </a:ext>
                </a:extLst>
              </p:cNvPr>
              <p:cNvGrpSpPr/>
              <p:nvPr/>
            </p:nvGrpSpPr>
            <p:grpSpPr>
              <a:xfrm>
                <a:off x="4643578" y="432838"/>
                <a:ext cx="1028134" cy="1160188"/>
                <a:chOff x="4643578" y="432838"/>
                <a:chExt cx="1028134" cy="1160188"/>
              </a:xfrm>
              <a:solidFill>
                <a:srgbClr val="000000"/>
              </a:solidFill>
            </p:grpSpPr>
            <p:sp>
              <p:nvSpPr>
                <p:cNvPr id="392" name="Freeform 39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EFB2C6A-5EE8-F599-9C69-DA3706BBBB8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60BD908-D437-D383-D158-FB1007CE9CD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394"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71EF9E7-DBFD-C9A8-1B1A-D2958993B868}"/>
              </a:ext>
            </a:extLst>
          </p:cNvPr>
          <p:cNvGrpSpPr/>
          <p:nvPr/>
        </p:nvGrpSpPr>
        <p:grpSpPr>
          <a:xfrm rot="2314677">
            <a:off x="921035" y="8355629"/>
            <a:ext cx="403667" cy="780438"/>
            <a:chOff x="9129274" y="2719113"/>
            <a:chExt cx="717139" cy="1386497"/>
          </a:xfrm>
          <a:solidFill>
            <a:srgbClr val="000000"/>
          </a:solidFill>
        </p:grpSpPr>
        <p:grpSp>
          <p:nvGrpSpPr>
            <p:cNvPr id="395"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316FB58-CFDE-9CC8-9015-F7A5CECD4ED2}"/>
                </a:ext>
              </a:extLst>
            </p:cNvPr>
            <p:cNvGrpSpPr/>
            <p:nvPr/>
          </p:nvGrpSpPr>
          <p:grpSpPr>
            <a:xfrm>
              <a:off x="9159507" y="2719113"/>
              <a:ext cx="446280" cy="440141"/>
              <a:chOff x="9159507" y="2719113"/>
              <a:chExt cx="446280" cy="440141"/>
            </a:xfrm>
            <a:grpFill/>
          </p:grpSpPr>
          <p:sp>
            <p:nvSpPr>
              <p:cNvPr id="404" name="Freeform 40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F3B685C-5EBC-DA2E-B891-5E760874912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D33E545-7BE7-A471-27F3-AA7805285DF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96"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B491C83-DBAD-8E46-A799-30E12D796D00}"/>
                </a:ext>
              </a:extLst>
            </p:cNvPr>
            <p:cNvGrpSpPr/>
            <p:nvPr/>
          </p:nvGrpSpPr>
          <p:grpSpPr>
            <a:xfrm>
              <a:off x="9129274" y="2893887"/>
              <a:ext cx="717139" cy="1211724"/>
              <a:chOff x="9129274" y="2893887"/>
              <a:chExt cx="717139" cy="1211724"/>
            </a:xfrm>
            <a:grpFill/>
          </p:grpSpPr>
          <p:sp>
            <p:nvSpPr>
              <p:cNvPr id="397" name="Freeform 39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E33EDF4-5D9F-EECA-CA70-B4564607ED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1B1B5C5-A16F-57DC-B1B0-2C14D2517FB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F3A6C92-EE3D-B36D-02D6-23DF9FBB176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DC4291E-CDD1-A338-CB44-54FA38F515F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A679F53C-3C15-B727-0653-8D02D8B1E4D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4D25C24-4B04-5088-ED8C-4522B03E2FC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90AA458-FB9F-09EE-30DC-4B08330C49A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hyp="http://schemas.microsoft.com/office/drawing/2018/hyperlinkcolor" xmlns:a14="http://schemas.microsoft.com/office/drawing/2010/main" xmlns:a16="http://schemas.microsoft.com/office/drawing/2014/main" xmlns="" val="3130414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hyp="http://schemas.microsoft.com/office/drawing/2018/hyperlinkcolor" xmlns="" id="{961D51F6-ADB1-AABD-6BB3-1CF1594AB853}"/>
              </a:ext>
            </a:extLst>
          </p:cNvPr>
          <p:cNvSpPr/>
          <p:nvPr/>
        </p:nvSpPr>
        <p:spPr>
          <a:xfrm>
            <a:off x="0" y="321474"/>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hyp="http://schemas.microsoft.com/office/drawing/2018/hyperlinkcolor" xmlns="" id="{152E0C58-0976-1DB6-87F2-649983657ABD}"/>
              </a:ext>
            </a:extLst>
          </p:cNvPr>
          <p:cNvSpPr txBox="1">
            <a:spLocks/>
          </p:cNvSpPr>
          <p:nvPr/>
        </p:nvSpPr>
        <p:spPr>
          <a:xfrm>
            <a:off x="1053423" y="1549829"/>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010101"/>
                </a:solidFill>
              </a:rPr>
              <a:t>Ένας από τους πρώτους τομείς που έχουν μελετηθεί συστηματικά είναι οι επιδράσεις που ασκούν οι οθόνες στην προσοχή και τη νόηση (την ικανότητά μας να αποκτούμε και να επεξεργαζόμαστε τη γνώση). Ίσως έχετε ακούσει κάποια στιγμή ως παιδί ένα μέλος της οικογένειας να διακηρύσσει ότι η τηλεόραση σας κάνει πιο χαζούς. Το 2007 δημοσιεύθηκε μια μελέτη από τον ερευνητή Frederic Zimmerman, η οποία φαίνεται να υποστηρίζει εν μέρει αυτή τη διαίσθηση. </a:t>
            </a:r>
          </a:p>
          <a:p>
            <a:pPr>
              <a:lnSpc>
                <a:spcPts val="1120"/>
              </a:lnSpc>
            </a:pPr>
            <a:endParaRPr lang="en-US" sz="1150" dirty="0">
              <a:solidFill>
                <a:srgbClr val="010101"/>
              </a:solidFill>
            </a:endParaRPr>
          </a:p>
          <a:p>
            <a:pPr>
              <a:lnSpc>
                <a:spcPts val="1120"/>
              </a:lnSpc>
            </a:pPr>
            <a:r>
              <a:rPr lang="en-US" sz="1150" dirty="0">
                <a:solidFill>
                  <a:srgbClr val="010101"/>
                </a:solidFill>
              </a:rPr>
              <a:t>Με την ομάδα του, παρακολούθησε μια ομάδα παιδιών από το 1997 έως τις αρχές της δεκαετίας του 2000, για να δει πώς οι συνήθειες τηλεθέασης κατά τα τρία πρώτα χρόνια της ζωής τους θα επηρέαζαν τη συμπεριφορά των παιδιών όταν έγιναν πέντε ετών. Διαπίστωσαν ότι η παρακολούθηση ορισμένων τύπων περιεχομένου συσχετιζόταν με υψηλότερο κίνδυνο ανάπτυξης προβλημάτων προσοχής. Ενώ το εκπαιδευτικό περιεχόμενο δεν είχε καμία μετρήσιμη επίδραση, η έκθεση σε μη εκπαιδευτικό περιεχόμενο είχε. Το χειρότερο όλων ήταν το βίαιο περιεχόμενο: κάθε επιπλέον ώρα βίαιης ψυχαγωγίας ανά ημέρα συσχετίστηκε με περίπου διπλάσιες πιθανότητες ανάπτυξης προβλημάτων προσοχής 5 χρόνια αργότερα (Zimmerman, 2007). </a:t>
            </a:r>
          </a:p>
          <a:p>
            <a:pPr>
              <a:lnSpc>
                <a:spcPts val="1120"/>
              </a:lnSpc>
            </a:pPr>
            <a:endParaRPr lang="en-US" sz="1150" dirty="0">
              <a:solidFill>
                <a:srgbClr val="010101"/>
              </a:solidFill>
            </a:endParaRPr>
          </a:p>
          <a:p>
            <a:pPr>
              <a:lnSpc>
                <a:spcPts val="1120"/>
              </a:lnSpc>
            </a:pPr>
            <a:r>
              <a:rPr lang="en-US" sz="1150" dirty="0">
                <a:solidFill>
                  <a:srgbClr val="010101"/>
                </a:solidFill>
              </a:rPr>
              <a:t>Μια άλλη μελέτη που διεξήχθη στον Καναδά έδειξε πώς τα υψηλά επίπεδα χρόνου χρήσης της οθόνης συσχετίζονται με χαμηλότερη βαθμολογία στο ASQ-3, ένα τεστ που παρακολουθεί την ανάπτυξη του παιδιού σε τομείς όπως η επικοινωνία, η επίλυση προβλημάτων και οι διαπροσωπικές σχέσεις (</a:t>
            </a:r>
            <a:r>
              <a:rPr lang="en-US" sz="1150" dirty="0" err="1">
                <a:solidFill>
                  <a:srgbClr val="010101"/>
                </a:solidFill>
              </a:rPr>
              <a:t>Tomopoulos</a:t>
            </a:r>
            <a:r>
              <a:rPr lang="en-US" sz="1150" dirty="0">
                <a:solidFill>
                  <a:srgbClr val="010101"/>
                </a:solidFill>
              </a:rPr>
              <a:t>, 2010). Άλλες μελέτες διαπίστωσαν αρνητικές συσχετίσεις μεταξύ του χρόνου των νηπίων στην οθόνη και των εκτελεστικών λειτουργιών τους, ένας όρος που ομαδοποιεί γνωστικές διεργασίες σημαντικές για τη μάθηση, όπως η μνήμη εργασίας, η έναρξη εργασιών και η </a:t>
            </a:r>
            <a:r>
              <a:rPr lang="en-US" sz="1150" dirty="0" err="1">
                <a:solidFill>
                  <a:srgbClr val="010101"/>
                </a:solidFill>
              </a:rPr>
              <a:t>οργάνωση </a:t>
            </a:r>
            <a:r>
              <a:rPr lang="en-US" sz="1150" dirty="0">
                <a:solidFill>
                  <a:srgbClr val="010101"/>
                </a:solidFill>
              </a:rPr>
              <a:t>(McNeill, Jade, et al, 2019). </a:t>
            </a:r>
          </a:p>
          <a:p>
            <a:pPr>
              <a:lnSpc>
                <a:spcPts val="1120"/>
              </a:lnSpc>
            </a:pPr>
            <a:r>
              <a:rPr lang="en-US" sz="1150" dirty="0">
                <a:solidFill>
                  <a:srgbClr val="010101"/>
                </a:solidFill>
              </a:rPr>
              <a:t> </a:t>
            </a:r>
          </a:p>
          <a:p>
            <a:pPr>
              <a:lnSpc>
                <a:spcPts val="1120"/>
              </a:lnSpc>
            </a:pPr>
            <a:r>
              <a:rPr lang="en-US" sz="1150" dirty="0">
                <a:solidFill>
                  <a:srgbClr val="010101"/>
                </a:solidFill>
              </a:rPr>
              <a:t>Τι γίνεται όμως με το εκπαιδευτικό περιεχόμενο; Σήμερα, θα βρείτε μια σειρά από </a:t>
            </a:r>
            <a:r>
              <a:rPr lang="en-US" sz="1150" b="1" dirty="0">
                <a:solidFill>
                  <a:srgbClr val="00B6E6"/>
                </a:solidFill>
                <a:hlinkClick r:id="rId2">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εφαρμογές που διαφημίζονται ως ευεργετικές για τη μάθηση των νηπίων</a:t>
            </a:r>
            <a:r>
              <a:rPr lang="en-US" sz="1150" dirty="0">
                <a:solidFill>
                  <a:srgbClr val="010101"/>
                </a:solidFill>
              </a:rPr>
              <a:t>. Αν και είναι αλήθεια ότι τα παιδιά προσχολικής ηλικίας έχει αποδειχθεί ότι επωφελούνται από εκπαιδευτικό περιεχόμενο υψηλής ποιότητας, όπως το </a:t>
            </a:r>
            <a:r>
              <a:rPr lang="en-US" sz="1150" dirty="0" err="1">
                <a:solidFill>
                  <a:srgbClr val="010101"/>
                </a:solidFill>
              </a:rPr>
              <a:t>Seaseme </a:t>
            </a:r>
            <a:r>
              <a:rPr lang="en-US" sz="1150" dirty="0">
                <a:solidFill>
                  <a:srgbClr val="010101"/>
                </a:solidFill>
              </a:rPr>
              <a:t>Street (Heather L. </a:t>
            </a:r>
            <a:r>
              <a:rPr lang="en-US" sz="1150" dirty="0" err="1">
                <a:solidFill>
                  <a:srgbClr val="010101"/>
                </a:solidFill>
              </a:rPr>
              <a:t>Kirkorian</a:t>
            </a:r>
            <a:r>
              <a:rPr lang="en-US" sz="1150" dirty="0">
                <a:solidFill>
                  <a:srgbClr val="010101"/>
                </a:solidFill>
              </a:rPr>
              <a:t>, et al, 2008), καμία μελέτη δεν έχει δείξει μέχρι στιγμής θετική συσχέτιση μεταξύ της έκθεσης στα μέσα ενημέρωσης σε πρώιμο στάδιο και της μάθησης (Zimmerman et al., 2007b). Επιπλέον, πειράματα έχουν δείξει ότι ακόμη και τα μεγαλύτερα παιδιά δυσκολεύονται να μεταφέρουν ό,τι έχουν μάθει στις οθόνες αφής στον πραγματικό κόσμο (Zack et al., 2009- Barr, 2013), αυτό που είναι επίσης γνωστό ως </a:t>
            </a:r>
            <a:r>
              <a:rPr lang="en-US" sz="1150" i="1" dirty="0">
                <a:solidFill>
                  <a:srgbClr val="010101"/>
                </a:solidFill>
              </a:rPr>
              <a:t>έλλειμμα μεταφοράς</a:t>
            </a:r>
            <a:r>
              <a:rPr lang="en-US" sz="1150" dirty="0">
                <a:solidFill>
                  <a:srgbClr val="010101"/>
                </a:solidFill>
              </a:rPr>
              <a:t>. </a:t>
            </a:r>
          </a:p>
          <a:p>
            <a:pPr>
              <a:lnSpc>
                <a:spcPts val="1120"/>
              </a:lnSpc>
            </a:pPr>
            <a:endParaRPr lang="en-US" sz="1150" dirty="0">
              <a:solidFill>
                <a:srgbClr val="010101"/>
              </a:solidFill>
            </a:endParaRPr>
          </a:p>
        </p:txBody>
      </p:sp>
      <p:cxnSp>
        <p:nvCxnSpPr>
          <p:cNvPr id="7" name="Straight Connector 6">
            <a:extLst>
              <a:ext uri="{FF2B5EF4-FFF2-40B4-BE49-F238E27FC236}">
                <a16:creationId xmlns:a16="http://schemas.microsoft.com/office/drawing/2014/main" xmlns:p14="http://schemas.microsoft.com/office/powerpoint/2010/main" xmlns:ahyp="http://schemas.microsoft.com/office/drawing/2018/hyperlinkcolor" xmlns="" id="{B4E979D7-B18F-1AC4-0FE0-C97E8FF90665}"/>
              </a:ext>
            </a:extLst>
          </p:cNvPr>
          <p:cNvCxnSpPr>
            <a:cxnSpLocks/>
          </p:cNvCxnSpPr>
          <p:nvPr/>
        </p:nvCxnSpPr>
        <p:spPr>
          <a:xfrm>
            <a:off x="415219" y="1248274"/>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hyp="http://schemas.microsoft.com/office/drawing/2018/hyperlinkcolor" xmlns="" id="{AF08BE2E-2CF1-7375-AC83-B637CA5C98F5}"/>
              </a:ext>
            </a:extLst>
          </p:cNvPr>
          <p:cNvSpPr txBox="1"/>
          <p:nvPr/>
        </p:nvSpPr>
        <p:spPr>
          <a:xfrm>
            <a:off x="133608" y="986664"/>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grpSp>
        <p:nvGrpSpPr>
          <p:cNvPr id="10" name="Group 9">
            <a:extLst>
              <a:ext uri="{FF2B5EF4-FFF2-40B4-BE49-F238E27FC236}">
                <a16:creationId xmlns:a16="http://schemas.microsoft.com/office/drawing/2014/main" xmlns:p14="http://schemas.microsoft.com/office/powerpoint/2010/main" xmlns:ahyp="http://schemas.microsoft.com/office/drawing/2018/hyperlinkcolor" xmlns="" id="{261BC867-0564-1DE9-72E9-9479746DFA04}"/>
              </a:ext>
            </a:extLst>
          </p:cNvPr>
          <p:cNvGrpSpPr/>
          <p:nvPr/>
        </p:nvGrpSpPr>
        <p:grpSpPr>
          <a:xfrm>
            <a:off x="6476500" y="321474"/>
            <a:ext cx="658055" cy="734993"/>
            <a:chOff x="8865150" y="2423597"/>
            <a:chExt cx="667915" cy="746005"/>
          </a:xfrm>
        </p:grpSpPr>
        <p:sp>
          <p:nvSpPr>
            <p:cNvPr id="11" name="Freeform 10">
              <a:extLst>
                <a:ext uri="{FF2B5EF4-FFF2-40B4-BE49-F238E27FC236}">
                  <a16:creationId xmlns:a16="http://schemas.microsoft.com/office/drawing/2014/main" xmlns:p14="http://schemas.microsoft.com/office/powerpoint/2010/main" xmlns:ahyp="http://schemas.microsoft.com/office/drawing/2018/hyperlinkcolor" xmlns="" id="{C0F8EE80-C578-0658-4D59-829CEBDB580B}"/>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00B6E6"/>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xmlns:p14="http://schemas.microsoft.com/office/powerpoint/2010/main" xmlns:ahyp="http://schemas.microsoft.com/office/drawing/2018/hyperlinkcolor" xmlns="" id="{4F4D5061-5130-C344-C14B-C7F9D254939C}"/>
                </a:ext>
              </a:extLst>
            </p:cNvPr>
            <p:cNvGrpSpPr/>
            <p:nvPr/>
          </p:nvGrpSpPr>
          <p:grpSpPr>
            <a:xfrm>
              <a:off x="8865150" y="2423597"/>
              <a:ext cx="667915" cy="746005"/>
              <a:chOff x="8865150" y="2423597"/>
              <a:chExt cx="667915" cy="746005"/>
            </a:xfrm>
            <a:solidFill>
              <a:srgbClr val="010101"/>
            </a:solidFill>
          </p:grpSpPr>
          <p:sp>
            <p:nvSpPr>
              <p:cNvPr id="13" name="Freeform 12">
                <a:extLst>
                  <a:ext uri="{FF2B5EF4-FFF2-40B4-BE49-F238E27FC236}">
                    <a16:creationId xmlns:a16="http://schemas.microsoft.com/office/drawing/2014/main" xmlns:p14="http://schemas.microsoft.com/office/powerpoint/2010/main" xmlns:ahyp="http://schemas.microsoft.com/office/drawing/2018/hyperlinkcolor" xmlns="" id="{7D45E089-4001-E21D-F68E-5A98CC28A5FF}"/>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xmlns:p14="http://schemas.microsoft.com/office/powerpoint/2010/main" xmlns:ahyp="http://schemas.microsoft.com/office/drawing/2018/hyperlinkcolor" xmlns="" id="{CE129979-4A49-EB61-BBA7-D94DC29880F2}"/>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xmlns:p14="http://schemas.microsoft.com/office/powerpoint/2010/main" xmlns:ahyp="http://schemas.microsoft.com/office/drawing/2018/hyperlinkcolor" xmlns="" id="{8B76F42F-1317-1A58-6E0B-C81E72934126}"/>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xmlns:p14="http://schemas.microsoft.com/office/powerpoint/2010/main" xmlns:ahyp="http://schemas.microsoft.com/office/drawing/2018/hyperlinkcolor" xmlns="" id="{5497BD57-7D62-8F52-2538-43147C273A1F}"/>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xmlns:p14="http://schemas.microsoft.com/office/powerpoint/2010/main" xmlns:ahyp="http://schemas.microsoft.com/office/drawing/2018/hyperlinkcolor" xmlns="" id="{D04F4920-4BE0-EF9C-FAB5-7D0F5E40DE93}"/>
                  </a:ext>
                </a:extLst>
              </p:cNvPr>
              <p:cNvSpPr/>
              <p:nvPr/>
            </p:nvSpPr>
            <p:spPr>
              <a:xfrm>
                <a:off x="9046954" y="2555344"/>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9" name="Text Placeholder 17">
            <a:extLst>
              <a:ext uri="{FF2B5EF4-FFF2-40B4-BE49-F238E27FC236}">
                <a16:creationId xmlns:a16="http://schemas.microsoft.com/office/drawing/2014/main" xmlns:p14="http://schemas.microsoft.com/office/powerpoint/2010/main" xmlns:ahyp="http://schemas.microsoft.com/office/drawing/2018/hyperlinkcolor" xmlns="" id="{AF0E12D9-751A-CB23-2954-905523DE7A7A}"/>
              </a:ext>
            </a:extLst>
          </p:cNvPr>
          <p:cNvSpPr txBox="1">
            <a:spLocks/>
          </p:cNvSpPr>
          <p:nvPr/>
        </p:nvSpPr>
        <p:spPr>
          <a:xfrm>
            <a:off x="1053423" y="1036366"/>
            <a:ext cx="259826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Προσοχή και νόηση</a:t>
            </a:r>
          </a:p>
        </p:txBody>
      </p:sp>
      <p:pic>
        <p:nvPicPr>
          <p:cNvPr id="21" name="Picture 20">
            <a:extLst>
              <a:ext uri="{FF2B5EF4-FFF2-40B4-BE49-F238E27FC236}">
                <a16:creationId xmlns:a16="http://schemas.microsoft.com/office/drawing/2014/main" xmlns:p14="http://schemas.microsoft.com/office/powerpoint/2010/main" xmlns:ahyp="http://schemas.microsoft.com/office/drawing/2018/hyperlinkcolor" xmlns="" id="{DAA8523E-B28A-0361-13BC-5CBBFA6E1659}"/>
              </a:ext>
            </a:extLst>
          </p:cNvPr>
          <p:cNvPicPr>
            <a:picLocks noChangeAspect="1"/>
          </p:cNvPicPr>
          <p:nvPr/>
        </p:nvPicPr>
        <p:blipFill rotWithShape="1">
          <a:blip r:embed="rId3">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xmlns:p14="http://schemas.microsoft.com/office/powerpoint/2010/main" xmlns:ahyp="http://schemas.microsoft.com/office/drawing/2018/hyperlinkcolor" xmlns="" id="{3D9F6DA9-6B89-2720-855B-3EB4B0BC7403}"/>
              </a:ext>
            </a:extLst>
          </p:cNvPr>
          <p:cNvSpPr/>
          <p:nvPr/>
        </p:nvSpPr>
        <p:spPr>
          <a:xfrm>
            <a:off x="1090201" y="6422010"/>
            <a:ext cx="6170387" cy="3662514"/>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xmlns:p14="http://schemas.microsoft.com/office/powerpoint/2010/main" xmlns:ahyp="http://schemas.microsoft.com/office/drawing/2018/hyperlinkcolor" xmlns="" id="{0062BC35-4035-13EB-28AA-83BBC2B4DD21}"/>
              </a:ext>
            </a:extLst>
          </p:cNvPr>
          <p:cNvSpPr txBox="1">
            <a:spLocks/>
          </p:cNvSpPr>
          <p:nvPr/>
        </p:nvSpPr>
        <p:spPr>
          <a:xfrm>
            <a:off x="1170879" y="6773429"/>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Barr, R., και Wyss, N. (2008). </a:t>
            </a:r>
            <a:r>
              <a:rPr lang="fr-FR" sz="1000" dirty="0" err="1">
                <a:solidFill>
                  <a:schemeClr val="bg1"/>
                </a:solidFill>
                <a:effectLst/>
                <a:ea typeface="Arial" panose="020B0604020202020204" pitchFamily="34" charset="0"/>
              </a:rPr>
              <a:t>Αναπαράσταση τηλεοπτικού </a:t>
            </a:r>
            <a:r>
              <a:rPr lang="fr-FR" sz="1000" dirty="0">
                <a:solidFill>
                  <a:schemeClr val="bg1"/>
                </a:solidFill>
                <a:effectLst/>
                <a:ea typeface="Arial" panose="020B0604020202020204" pitchFamily="34" charset="0"/>
              </a:rPr>
              <a:t>περιεχομένου από </a:t>
            </a:r>
            <a:r>
              <a:rPr lang="fr-FR" sz="1000" dirty="0" err="1">
                <a:solidFill>
                  <a:schemeClr val="bg1"/>
                </a:solidFill>
                <a:effectLst/>
                <a:ea typeface="Arial" panose="020B0604020202020204" pitchFamily="34" charset="0"/>
              </a:rPr>
              <a:t>παιδιά ηλικίας </a:t>
            </a:r>
            <a:r>
              <a:rPr lang="fr-FR" sz="1000" dirty="0">
                <a:solidFill>
                  <a:schemeClr val="bg1"/>
                </a:solidFill>
                <a:effectLst/>
                <a:ea typeface="Arial" panose="020B0604020202020204" pitchFamily="34" charset="0"/>
              </a:rPr>
              <a:t>2 </a:t>
            </a:r>
            <a:r>
              <a:rPr lang="fr-FR" sz="1000" dirty="0" err="1">
                <a:solidFill>
                  <a:schemeClr val="bg1"/>
                </a:solidFill>
                <a:effectLst/>
                <a:ea typeface="Arial" panose="020B0604020202020204" pitchFamily="34" charset="0"/>
              </a:rPr>
              <a:t>ετών</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Τα νήπια </a:t>
            </a:r>
            <a:r>
              <a:rPr lang="fr-FR" sz="1000" dirty="0">
                <a:solidFill>
                  <a:schemeClr val="bg1"/>
                </a:solidFill>
                <a:effectLst/>
                <a:ea typeface="Arial" panose="020B0604020202020204" pitchFamily="34" charset="0"/>
              </a:rPr>
              <a:t>χρησιμοποιούν τη γλώσσα </a:t>
            </a:r>
            <a:r>
              <a:rPr lang="fr-FR" sz="1000" dirty="0" err="1">
                <a:solidFill>
                  <a:schemeClr val="bg1"/>
                </a:solidFill>
                <a:effectLst/>
                <a:ea typeface="Arial" panose="020B0604020202020204" pitchFamily="34" charset="0"/>
              </a:rPr>
              <a:t>που έμαθαν από την τηλεόραση </a:t>
            </a:r>
            <a:r>
              <a:rPr lang="fr-FR" sz="1000" dirty="0">
                <a:solidFill>
                  <a:schemeClr val="bg1"/>
                </a:solidFill>
                <a:effectLst/>
                <a:ea typeface="Arial" panose="020B0604020202020204" pitchFamily="34" charset="0"/>
              </a:rPr>
              <a:t>για να λύσουν ένα </a:t>
            </a:r>
            <a:r>
              <a:rPr lang="fr-FR" sz="1000" dirty="0" err="1">
                <a:solidFill>
                  <a:schemeClr val="bg1"/>
                </a:solidFill>
                <a:effectLst/>
                <a:ea typeface="Arial" panose="020B0604020202020204" pitchFamily="34" charset="0"/>
              </a:rPr>
              <a:t>δύσκολο πρόβλημα </a:t>
            </a:r>
            <a:r>
              <a:rPr lang="fr-FR" sz="1000" dirty="0">
                <a:solidFill>
                  <a:schemeClr val="bg1"/>
                </a:solidFill>
                <a:effectLst/>
                <a:ea typeface="Arial" panose="020B0604020202020204" pitchFamily="34" charset="0"/>
              </a:rPr>
              <a:t>μίμησης. Infant </a:t>
            </a:r>
            <a:r>
              <a:rPr lang="fr-FR" sz="1000" dirty="0" err="1">
                <a:solidFill>
                  <a:schemeClr val="bg1"/>
                </a:solidFill>
                <a:effectLst/>
                <a:ea typeface="Arial" panose="020B0604020202020204" pitchFamily="34" charset="0"/>
              </a:rPr>
              <a:t>Behav</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Develop</a:t>
            </a:r>
            <a:r>
              <a:rPr lang="fr-FR" sz="1000" dirty="0">
                <a:solidFill>
                  <a:schemeClr val="bg1"/>
                </a:solidFill>
                <a:effectLst/>
                <a:ea typeface="Arial" panose="020B0604020202020204" pitchFamily="34" charset="0"/>
              </a:rPr>
              <a:t>. 31, 696-703. </a:t>
            </a:r>
            <a:r>
              <a:rPr lang="fr-FR" sz="1000" dirty="0" err="1">
                <a:solidFill>
                  <a:schemeClr val="bg1"/>
                </a:solidFill>
                <a:effectLst/>
                <a:ea typeface="Arial" panose="020B0604020202020204" pitchFamily="34" charset="0"/>
              </a:rPr>
              <a:t>doi</a:t>
            </a:r>
            <a:r>
              <a:rPr lang="fr-FR" sz="1000" dirty="0">
                <a:solidFill>
                  <a:schemeClr val="bg1"/>
                </a:solidFill>
                <a:effectLst/>
                <a:ea typeface="Arial" panose="020B0604020202020204" pitchFamily="34" charset="0"/>
              </a:rPr>
              <a:t>: 10.1016/j.infbeh.2008.04.006</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Heather L. </a:t>
            </a:r>
            <a:r>
              <a:rPr lang="fr-FR" sz="1000" dirty="0" err="1">
                <a:solidFill>
                  <a:schemeClr val="bg1"/>
                </a:solidFill>
                <a:effectLst/>
                <a:ea typeface="Arial" panose="020B0604020202020204" pitchFamily="34" charset="0"/>
              </a:rPr>
              <a:t>Kirkorian</a:t>
            </a:r>
            <a:r>
              <a:rPr lang="fr-FR" sz="1000" dirty="0">
                <a:solidFill>
                  <a:schemeClr val="bg1"/>
                </a:solidFill>
                <a:effectLst/>
                <a:ea typeface="Arial" panose="020B0604020202020204" pitchFamily="34" charset="0"/>
              </a:rPr>
              <a:t>, κ.ά. "Media and Young </a:t>
            </a:r>
            <a:r>
              <a:rPr lang="fr-FR" sz="1000" dirty="0" err="1">
                <a:solidFill>
                  <a:schemeClr val="bg1"/>
                </a:solidFill>
                <a:effectLst/>
                <a:ea typeface="Arial" panose="020B0604020202020204" pitchFamily="34" charset="0"/>
              </a:rPr>
              <a:t>Children's </a:t>
            </a:r>
            <a:r>
              <a:rPr lang="fr-FR" sz="1000" dirty="0">
                <a:solidFill>
                  <a:schemeClr val="bg1"/>
                </a:solidFill>
                <a:effectLst/>
                <a:ea typeface="Arial" panose="020B0604020202020204" pitchFamily="34" charset="0"/>
              </a:rPr>
              <a:t>Learning". The Future of Children, τ. 18, αριθ. 1, 2008, σ. 39-61.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https://doi.org/10.1353/foc.0.0002.</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Διαβάστε σε ανοικτή </a:t>
            </a:r>
            <a:r>
              <a:rPr lang="fr-FR" sz="1000" i="1" dirty="0" err="1">
                <a:solidFill>
                  <a:schemeClr val="bg1"/>
                </a:solidFill>
                <a:effectLst/>
                <a:ea typeface="Arial" panose="020B0604020202020204" pitchFamily="34" charset="0"/>
              </a:rPr>
              <a:t>πρόσβαση </a:t>
            </a:r>
            <a:r>
              <a:rPr lang="fr-FR" sz="1000" i="1" dirty="0">
                <a:solidFill>
                  <a:schemeClr val="bg1"/>
                </a:solidFill>
                <a:effectLst/>
                <a:ea typeface="Arial" panose="020B0604020202020204" pitchFamily="34" charset="0"/>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err="1">
                <a:solidFill>
                  <a:schemeClr val="bg1"/>
                </a:solidFill>
                <a:effectLst/>
                <a:ea typeface="Arial" panose="020B0604020202020204" pitchFamily="34" charset="0"/>
              </a:rPr>
              <a:t>McNeill</a:t>
            </a:r>
            <a:r>
              <a:rPr lang="fr-FR" sz="1000" dirty="0">
                <a:solidFill>
                  <a:schemeClr val="bg1"/>
                </a:solidFill>
                <a:effectLst/>
                <a:ea typeface="Arial" panose="020B0604020202020204" pitchFamily="34" charset="0"/>
              </a:rPr>
              <a:t>, Jade, et al. "Longitudinal Associations of </a:t>
            </a:r>
            <a:r>
              <a:rPr lang="fr-FR" sz="1000" dirty="0" err="1">
                <a:solidFill>
                  <a:schemeClr val="bg1"/>
                </a:solidFill>
                <a:effectLst/>
                <a:ea typeface="Arial" panose="020B0604020202020204" pitchFamily="34" charset="0"/>
              </a:rPr>
              <a:t>Electronic </a:t>
            </a:r>
            <a:r>
              <a:rPr lang="fr-FR" sz="1000" dirty="0">
                <a:solidFill>
                  <a:schemeClr val="bg1"/>
                </a:solidFill>
                <a:effectLst/>
                <a:ea typeface="Arial" panose="020B0604020202020204" pitchFamily="34" charset="0"/>
              </a:rPr>
              <a:t>Application Use and Media Program Viewing with Cognitive and Psychosocial Development in Preschoolers". Academic Pediatrics, vol. 19, no. 5, July 2019, pp. 520-28. </a:t>
            </a:r>
            <a:r>
              <a:rPr lang="fr-FR" sz="1000" dirty="0" err="1">
                <a:solidFill>
                  <a:schemeClr val="bg1"/>
                </a:solidFill>
                <a:effectLst/>
                <a:ea typeface="Arial" panose="020B0604020202020204" pitchFamily="34" charset="0"/>
              </a:rPr>
              <a:t>www.</a:t>
            </a:r>
            <a:r>
              <a:rPr lang="fr-FR" sz="1000" dirty="0">
                <a:solidFill>
                  <a:schemeClr val="bg1"/>
                </a:solidFill>
                <a:effectLst/>
                <a:ea typeface="Arial" panose="020B0604020202020204" pitchFamily="34" charset="0"/>
              </a:rPr>
              <a:t>academicpedsjnl.net, https://doi.org/10.1016/j.acap.2019.02.010.</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err="1">
                <a:solidFill>
                  <a:schemeClr val="bg1"/>
                </a:solidFill>
                <a:effectLst/>
                <a:ea typeface="Arial" panose="020B0604020202020204" pitchFamily="34" charset="0"/>
              </a:rPr>
              <a:t> Tomopoulos</a:t>
            </a:r>
            <a:r>
              <a:rPr lang="fr-FR" sz="1000" dirty="0">
                <a:solidFill>
                  <a:schemeClr val="bg1"/>
                </a:solidFill>
                <a:effectLst/>
                <a:ea typeface="Arial" panose="020B0604020202020204" pitchFamily="34" charset="0"/>
              </a:rPr>
              <a:t>, Suzy, et al. "Infant Media Exposure and </a:t>
            </a:r>
            <a:r>
              <a:rPr lang="fr-FR" sz="1000" dirty="0" err="1">
                <a:solidFill>
                  <a:schemeClr val="bg1"/>
                </a:solidFill>
                <a:effectLst/>
                <a:ea typeface="Arial" panose="020B0604020202020204" pitchFamily="34" charset="0"/>
              </a:rPr>
              <a:t>Toddler </a:t>
            </a:r>
            <a:r>
              <a:rPr lang="fr-FR" sz="1000" dirty="0">
                <a:solidFill>
                  <a:schemeClr val="bg1"/>
                </a:solidFill>
                <a:effectLst/>
                <a:ea typeface="Arial" panose="020B0604020202020204" pitchFamily="34" charset="0"/>
              </a:rPr>
              <a:t>Development".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τόμος 164, αριθ. 12, </a:t>
            </a:r>
            <a:r>
              <a:rPr lang="fr-FR" sz="1000" dirty="0" err="1">
                <a:solidFill>
                  <a:schemeClr val="bg1"/>
                </a:solidFill>
                <a:effectLst/>
                <a:ea typeface="Arial" panose="020B0604020202020204" pitchFamily="34" charset="0"/>
              </a:rPr>
              <a:t>Δεκέμβριος </a:t>
            </a:r>
            <a:r>
              <a:rPr lang="fr-FR" sz="1000" dirty="0">
                <a:solidFill>
                  <a:schemeClr val="bg1"/>
                </a:solidFill>
                <a:effectLst/>
                <a:ea typeface="Arial" panose="020B0604020202020204" pitchFamily="34" charset="0"/>
              </a:rPr>
              <a:t>2010, σ. 1105-11.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https://doi.org/10.1001/archpediatrics.2010.235.</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Διαβάστε σε ανοικτή </a:t>
            </a:r>
            <a:r>
              <a:rPr lang="fr-FR" sz="1000" i="1" dirty="0" err="1">
                <a:solidFill>
                  <a:schemeClr val="bg1"/>
                </a:solidFill>
                <a:effectLst/>
                <a:ea typeface="Arial" panose="020B0604020202020204" pitchFamily="34" charset="0"/>
              </a:rPr>
              <a:t>πρόσβαση </a:t>
            </a:r>
            <a:r>
              <a:rPr lang="fr-FR" sz="1000" i="1" dirty="0">
                <a:solidFill>
                  <a:schemeClr val="bg1"/>
                </a:solidFill>
                <a:effectLst/>
                <a:ea typeface="Arial" panose="020B0604020202020204" pitchFamily="34" charset="0"/>
                <a:hlinkClick r:id="rId5">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 Zack, E., Barr, R., </a:t>
            </a:r>
            <a:r>
              <a:rPr lang="fr-FR" sz="1000" dirty="0" err="1">
                <a:solidFill>
                  <a:schemeClr val="bg1"/>
                </a:solidFill>
                <a:effectLst/>
                <a:ea typeface="Arial" panose="020B0604020202020204" pitchFamily="34" charset="0"/>
              </a:rPr>
              <a:t>Gerhardstein</a:t>
            </a:r>
            <a:r>
              <a:rPr lang="fr-FR" sz="1000" dirty="0">
                <a:solidFill>
                  <a:schemeClr val="bg1"/>
                </a:solidFill>
                <a:effectLst/>
                <a:ea typeface="Arial" panose="020B0604020202020204" pitchFamily="34" charset="0"/>
              </a:rPr>
              <a:t>, P., </a:t>
            </a:r>
            <a:r>
              <a:rPr lang="fr-FR" sz="1000" dirty="0" err="1">
                <a:solidFill>
                  <a:schemeClr val="bg1"/>
                </a:solidFill>
                <a:effectLst/>
                <a:ea typeface="Arial" panose="020B0604020202020204" pitchFamily="34" charset="0"/>
              </a:rPr>
              <a:t>Dickerson</a:t>
            </a:r>
            <a:r>
              <a:rPr lang="fr-FR" sz="1000" dirty="0">
                <a:solidFill>
                  <a:schemeClr val="bg1"/>
                </a:solidFill>
                <a:effectLst/>
                <a:ea typeface="Arial" panose="020B0604020202020204" pitchFamily="34" charset="0"/>
              </a:rPr>
              <a:t>, K., and Meltzoff, A. N. (2009). Βρεφική μίμηση </a:t>
            </a:r>
            <a:r>
              <a:rPr lang="fr-FR" sz="1000" dirty="0" err="1">
                <a:solidFill>
                  <a:schemeClr val="bg1"/>
                </a:solidFill>
                <a:effectLst/>
                <a:ea typeface="Arial" panose="020B0604020202020204" pitchFamily="34" charset="0"/>
              </a:rPr>
              <a:t>από την τηλεόραση με τη χρήση νέας </a:t>
            </a:r>
            <a:r>
              <a:rPr lang="fr-FR" sz="1000" dirty="0">
                <a:solidFill>
                  <a:schemeClr val="bg1"/>
                </a:solidFill>
                <a:effectLst/>
                <a:ea typeface="Arial" panose="020B0604020202020204" pitchFamily="34" charset="0"/>
              </a:rPr>
              <a:t>τεχνολογίας οθόνης </a:t>
            </a:r>
            <a:r>
              <a:rPr lang="fr-FR" sz="1000" dirty="0" err="1">
                <a:solidFill>
                  <a:schemeClr val="bg1"/>
                </a:solidFill>
                <a:effectLst/>
                <a:ea typeface="Arial" panose="020B0604020202020204" pitchFamily="34" charset="0"/>
              </a:rPr>
              <a:t>αφής. </a:t>
            </a:r>
            <a:r>
              <a:rPr lang="fr-FR" sz="1000" dirty="0">
                <a:solidFill>
                  <a:schemeClr val="bg1"/>
                </a:solidFill>
                <a:effectLst/>
                <a:ea typeface="Arial" panose="020B0604020202020204" pitchFamily="34" charset="0"/>
              </a:rPr>
              <a:t>Br. J. </a:t>
            </a:r>
            <a:r>
              <a:rPr lang="fr-FR" sz="1000" dirty="0" err="1">
                <a:solidFill>
                  <a:schemeClr val="bg1"/>
                </a:solidFill>
                <a:effectLst/>
                <a:ea typeface="Arial" panose="020B0604020202020204" pitchFamily="34" charset="0"/>
              </a:rPr>
              <a:t>Develop</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Psychol</a:t>
            </a:r>
            <a:r>
              <a:rPr lang="fr-FR" sz="1000" dirty="0">
                <a:solidFill>
                  <a:schemeClr val="bg1"/>
                </a:solidFill>
                <a:effectLst/>
                <a:ea typeface="Arial" panose="020B0604020202020204" pitchFamily="34" charset="0"/>
              </a:rPr>
              <a:t>. 27, 13-26. </a:t>
            </a:r>
            <a:r>
              <a:rPr lang="fr-FR" sz="1000" dirty="0" err="1">
                <a:solidFill>
                  <a:schemeClr val="bg1"/>
                </a:solidFill>
                <a:effectLst/>
                <a:ea typeface="Arial" panose="020B0604020202020204" pitchFamily="34" charset="0"/>
              </a:rPr>
              <a:t>doi</a:t>
            </a:r>
            <a:r>
              <a:rPr lang="fr-FR" sz="1000" dirty="0">
                <a:solidFill>
                  <a:schemeClr val="bg1"/>
                </a:solidFill>
                <a:effectLst/>
                <a:ea typeface="Arial" panose="020B0604020202020204" pitchFamily="34" charset="0"/>
              </a:rPr>
              <a:t>: 10.1348/026151008X334700</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Διαβάστε σε ανοικτή </a:t>
            </a:r>
            <a:r>
              <a:rPr lang="fr-FR" sz="1000" i="1" dirty="0" err="1">
                <a:solidFill>
                  <a:schemeClr val="bg1"/>
                </a:solidFill>
                <a:effectLst/>
                <a:ea typeface="Arial" panose="020B0604020202020204" pitchFamily="34" charset="0"/>
              </a:rPr>
              <a:t>πρόσβαση </a:t>
            </a:r>
            <a:r>
              <a:rPr lang="fr-FR" sz="1000" i="1" dirty="0">
                <a:solidFill>
                  <a:schemeClr val="bg1"/>
                </a:solidFill>
                <a:effectLst/>
                <a:ea typeface="Arial" panose="020B0604020202020204" pitchFamily="34" charset="0"/>
                <a:hlinkClick r:id="rId6">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 Zimmerman, Frederick J., et al. "Television and </a:t>
            </a:r>
            <a:r>
              <a:rPr lang="fr-FR" sz="1000" dirty="0" err="1">
                <a:solidFill>
                  <a:schemeClr val="bg1"/>
                </a:solidFill>
                <a:effectLst/>
                <a:ea typeface="Arial" panose="020B0604020202020204" pitchFamily="34" charset="0"/>
              </a:rPr>
              <a:t>DVD/Video </a:t>
            </a:r>
            <a:r>
              <a:rPr lang="fr-FR" sz="1000" dirty="0">
                <a:solidFill>
                  <a:schemeClr val="bg1"/>
                </a:solidFill>
                <a:effectLst/>
                <a:ea typeface="Arial" panose="020B0604020202020204" pitchFamily="34" charset="0"/>
              </a:rPr>
              <a:t>Viewing in Children Younger Than 2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vol. 161, no. 5, Μάιος 2007, σ. 473-79.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https://doi.org/10.1001/archpedi.161.5.473.</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Διαβάστε σε ανοικτή </a:t>
            </a:r>
            <a:r>
              <a:rPr lang="fr-FR" sz="1000" i="1" dirty="0" err="1">
                <a:solidFill>
                  <a:schemeClr val="bg1"/>
                </a:solidFill>
                <a:effectLst/>
                <a:ea typeface="Arial" panose="020B0604020202020204" pitchFamily="34" charset="0"/>
              </a:rPr>
              <a:t>πρόσβαση </a:t>
            </a:r>
            <a:r>
              <a:rPr lang="fr-FR" sz="1000" i="1" dirty="0">
                <a:solidFill>
                  <a:schemeClr val="bg1"/>
                </a:solidFill>
                <a:effectLst/>
                <a:ea typeface="Arial" panose="020B0604020202020204" pitchFamily="34" charset="0"/>
                <a:hlinkClick r:id="rId7">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dirty="0">
                <a:solidFill>
                  <a:schemeClr val="bg1"/>
                </a:solidFill>
                <a:effectLst/>
                <a:ea typeface="Arial" panose="020B0604020202020204" pitchFamily="34" charset="0"/>
              </a:rPr>
              <a:t>Haut Conseil de la Santé Publique. "Effets de l'exposition des enfants et des jeunes aux écrans". Μάρτιος 2021.</a:t>
            </a:r>
            <a:endParaRPr lang="en-IE" sz="1000" dirty="0">
              <a:solidFill>
                <a:schemeClr val="bg1"/>
              </a:solidFill>
              <a:effectLst/>
              <a:ea typeface="Arial" panose="020B0604020202020204" pitchFamily="34" charset="0"/>
            </a:endParaRPr>
          </a:p>
          <a:p>
            <a:pPr marL="171450" indent="-171450">
              <a:lnSpc>
                <a:spcPts val="1100"/>
              </a:lnSpc>
              <a:buClr>
                <a:schemeClr val="bg1"/>
              </a:buClr>
              <a:buFont typeface="Arial" panose="020B0604020202020204" pitchFamily="34" charset="0"/>
              <a:buChar char="•"/>
            </a:pPr>
            <a:r>
              <a:rPr lang="fr-FR" sz="1000" i="1" dirty="0">
                <a:solidFill>
                  <a:schemeClr val="bg1"/>
                </a:solidFill>
                <a:effectLst/>
                <a:ea typeface="Arial" panose="020B0604020202020204" pitchFamily="34" charset="0"/>
              </a:rPr>
              <a:t>Διαβάστε σε ανοικτή </a:t>
            </a:r>
            <a:r>
              <a:rPr lang="fr-FR" sz="1000" i="1" dirty="0" err="1">
                <a:solidFill>
                  <a:schemeClr val="bg1"/>
                </a:solidFill>
                <a:effectLst/>
                <a:ea typeface="Arial" panose="020B0604020202020204" pitchFamily="34" charset="0"/>
              </a:rPr>
              <a:t>πρόσβαση </a:t>
            </a:r>
            <a:r>
              <a:rPr lang="fr-FR" sz="1000" i="1" dirty="0">
                <a:solidFill>
                  <a:schemeClr val="bg1"/>
                </a:solidFill>
                <a:effectLst/>
                <a:ea typeface="Arial" panose="020B0604020202020204" pitchFamily="34" charset="0"/>
                <a:hlinkClick r:id="rId8">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a:lnSpc>
                <a:spcPts val="1100"/>
              </a:lnSpc>
              <a:buClr>
                <a:srgbClr val="009AC1"/>
              </a:buClr>
            </a:pPr>
            <a:endParaRPr lang="fr-FR" sz="1000" b="1" i="1" dirty="0">
              <a:solidFill>
                <a:schemeClr val="bg1"/>
              </a:solidFill>
              <a:ea typeface="Arial" panose="020B0604020202020204" pitchFamily="34" charset="0"/>
            </a:endParaRPr>
          </a:p>
          <a:p>
            <a:pPr>
              <a:lnSpc>
                <a:spcPts val="1100"/>
              </a:lnSpc>
              <a:buClr>
                <a:srgbClr val="009AC1"/>
              </a:buClr>
            </a:pPr>
            <a:r>
              <a:rPr lang="fr-FR" sz="1000" b="1" i="1" dirty="0">
                <a:solidFill>
                  <a:schemeClr val="bg1"/>
                </a:solidFill>
                <a:effectLst/>
                <a:ea typeface="Arial" panose="020B0604020202020204" pitchFamily="34" charset="0"/>
              </a:rPr>
              <a:t>Γνωρίζετε άλλες μελέτες σχετικά με την έκθεση στην οθόνη και την προσοχή; Προσθέστε τις εδώ. </a:t>
            </a:r>
            <a:endParaRPr lang="en-IE" sz="1000" b="1"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xmlns:p14="http://schemas.microsoft.com/office/powerpoint/2010/main" xmlns:ahyp="http://schemas.microsoft.com/office/drawing/2018/hyperlinkcolor" xmlns="" id="{C52C40D8-79DB-DBFF-1297-8B991B191E30}"/>
              </a:ext>
            </a:extLst>
          </p:cNvPr>
          <p:cNvSpPr txBox="1">
            <a:spLocks/>
          </p:cNvSpPr>
          <p:nvPr/>
        </p:nvSpPr>
        <p:spPr>
          <a:xfrm>
            <a:off x="5108071" y="6105525"/>
            <a:ext cx="1895742" cy="464870"/>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Βρείτε τα πλήρη άρθρα</a:t>
            </a:r>
          </a:p>
        </p:txBody>
      </p:sp>
      <p:sp>
        <p:nvSpPr>
          <p:cNvPr id="44" name="Slide Number Placeholder 5">
            <a:extLst>
              <a:ext uri="{FF2B5EF4-FFF2-40B4-BE49-F238E27FC236}">
                <a16:creationId xmlns:a16="http://schemas.microsoft.com/office/drawing/2014/main" xmlns:p14="http://schemas.microsoft.com/office/powerpoint/2010/main" xmlns:ahyp="http://schemas.microsoft.com/office/drawing/2018/hyperlinkcolor" xmlns="" id="{54A4CA65-2892-0802-EDF3-2582838E25E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15</a:t>
            </a:fld>
            <a:endParaRPr lang="en-US" dirty="0"/>
          </a:p>
        </p:txBody>
      </p:sp>
    </p:spTree>
    <p:extLst>
      <p:ext uri="{BB962C8B-B14F-4D97-AF65-F5344CB8AC3E}">
        <p14:creationId xmlns:p14="http://schemas.microsoft.com/office/powerpoint/2010/main" xmlns:ahyp="http://schemas.microsoft.com/office/drawing/2018/hyperlinkcolor" xmlns:a16="http://schemas.microsoft.com/office/drawing/2014/main" xmlns="" val="1705476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hyp="http://schemas.microsoft.com/office/drawing/2018/hyperlinkcolor"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hyp="http://schemas.microsoft.com/office/drawing/2018/hyperlinkcolor" xmlns="" id="{152E0C58-0976-1DB6-87F2-649983657ABD}"/>
              </a:ext>
            </a:extLst>
          </p:cNvPr>
          <p:cNvSpPr txBox="1">
            <a:spLocks/>
          </p:cNvSpPr>
          <p:nvPr/>
        </p:nvSpPr>
        <p:spPr>
          <a:xfrm>
            <a:off x="1059332" y="1561811"/>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010101"/>
                </a:solidFill>
              </a:rPr>
              <a:t>Οι δάσκαλοι συχνά υποψιάζονται ότι ένα παιδί υποφέρει από υπερβολική έκθεση σε οθόνες, εάν το παιδί κατά την είσοδό του στο σχολείο δεν έχει ακόμη αναπτύξει καμία μορφή γλώσσας. Οι επαγγελματίες θα καταθέσουν ότι έχουν συναντήσει παιδιά ηλικίας τριών ετών που δεν ανταποκρίνονται στο όνομά τους. Η συσχέτιση μεταξύ της γλωσσικής καθυστέρησης και της υπερέκθεσης είναι ένας από τους τομείς που έχουν κερδίσει τη μεγαλύτερη προσοχή στην έρευνα την τελευταία δεκαετία. </a:t>
            </a:r>
          </a:p>
          <a:p>
            <a:pPr>
              <a:lnSpc>
                <a:spcPts val="1120"/>
              </a:lnSpc>
            </a:pPr>
            <a:r>
              <a:rPr lang="en-US" sz="1150" dirty="0">
                <a:solidFill>
                  <a:srgbClr val="010101"/>
                </a:solidFill>
              </a:rPr>
              <a:t> </a:t>
            </a:r>
          </a:p>
          <a:p>
            <a:pPr>
              <a:lnSpc>
                <a:spcPts val="1120"/>
              </a:lnSpc>
            </a:pPr>
            <a:r>
              <a:rPr lang="en-US" sz="1150" dirty="0">
                <a:solidFill>
                  <a:srgbClr val="010101"/>
                </a:solidFill>
              </a:rPr>
              <a:t>Μια μελέτη από τον Καναδά που ακολούθησε 893 παιδιά ηλικίας 18-24 μηνών αποκάλυψε ότι κάθε τριάντα λεπτά αύξησης του καθημερινού χρόνου παραμονής στην οθόνη θα αύξανε τον κίνδυνο γλωσσικής καθυστέρησης των παιδιών κατά 49% (van den Heuvel, Meta, et al, 2019). Μια άλλη μελέτη από την Ταϊλάνδη εξέτασε τη γλωσσική καθυστέρηση σε παιδιά μεταξύ 15 και 48 μηνών) και διαπίστωσε ότι τα παιδιά που άρχισαν να παρακολουθούν τηλεόραση πριν από τους 12 μήνες και που περνούσαν περισσότερες από 2 ώρες την ημέρα βλέποντας τηλεόραση, είχαν </a:t>
            </a:r>
            <a:r>
              <a:rPr lang="en-US" sz="1150" b="1" dirty="0">
                <a:solidFill>
                  <a:srgbClr val="010101"/>
                </a:solidFill>
              </a:rPr>
              <a:t>έξι φορές </a:t>
            </a:r>
            <a:r>
              <a:rPr lang="en-US" sz="1150" dirty="0">
                <a:solidFill>
                  <a:srgbClr val="010101"/>
                </a:solidFill>
              </a:rPr>
              <a:t>περισσότερες πιθανότητες να δυσκολευτούν με την κατάκτηση της γλώσσας (</a:t>
            </a:r>
            <a:r>
              <a:rPr lang="en-US" sz="1150" dirty="0" err="1">
                <a:solidFill>
                  <a:srgbClr val="010101"/>
                </a:solidFill>
              </a:rPr>
              <a:t>Chonchaiya </a:t>
            </a:r>
            <a:r>
              <a:rPr lang="en-US" sz="1150" dirty="0">
                <a:solidFill>
                  <a:srgbClr val="010101"/>
                </a:solidFill>
              </a:rPr>
              <a:t>et al, 2008). </a:t>
            </a:r>
          </a:p>
          <a:p>
            <a:pPr>
              <a:lnSpc>
                <a:spcPts val="1120"/>
              </a:lnSpc>
            </a:pPr>
            <a:r>
              <a:rPr lang="en-US" sz="1150" dirty="0">
                <a:solidFill>
                  <a:srgbClr val="010101"/>
                </a:solidFill>
              </a:rPr>
              <a:t> </a:t>
            </a:r>
          </a:p>
          <a:p>
            <a:pPr>
              <a:lnSpc>
                <a:spcPts val="1120"/>
              </a:lnSpc>
            </a:pPr>
            <a:r>
              <a:rPr lang="en-US" sz="1150" dirty="0">
                <a:solidFill>
                  <a:srgbClr val="010101"/>
                </a:solidFill>
              </a:rPr>
              <a:t>Κατά τη διάρκεια μιας μελέτης από την Τουρκία, ζητήθηκε από τους γονείς παιδιών με γλωσσική καθυστέρηση να μην χρησιμοποιούν πλέον την οθόνη στο σπίτι. Αφού ακολούθησαν αυτή τη σύσταση, το 22% των παιδιών αναφέρθηκε ότι παρουσίασαν βελτίωση (</a:t>
            </a:r>
            <a:r>
              <a:rPr lang="en-US" sz="1150" dirty="0" err="1">
                <a:solidFill>
                  <a:srgbClr val="010101"/>
                </a:solidFill>
              </a:rPr>
              <a:t>Zengin-Akkuş </a:t>
            </a:r>
            <a:r>
              <a:rPr lang="en-US" sz="1150" dirty="0">
                <a:solidFill>
                  <a:srgbClr val="010101"/>
                </a:solidFill>
              </a:rPr>
              <a:t>et al, 2018). </a:t>
            </a:r>
          </a:p>
          <a:p>
            <a:pPr>
              <a:lnSpc>
                <a:spcPts val="1120"/>
              </a:lnSpc>
            </a:pPr>
            <a:endParaRPr lang="en-US" sz="1150" dirty="0">
              <a:solidFill>
                <a:srgbClr val="010101"/>
              </a:solidFill>
            </a:endParaRPr>
          </a:p>
        </p:txBody>
      </p:sp>
      <p:cxnSp>
        <p:nvCxnSpPr>
          <p:cNvPr id="7" name="Straight Connector 6">
            <a:extLst>
              <a:ext uri="{FF2B5EF4-FFF2-40B4-BE49-F238E27FC236}">
                <a16:creationId xmlns:a16="http://schemas.microsoft.com/office/drawing/2014/main" xmlns:p14="http://schemas.microsoft.com/office/powerpoint/2010/main" xmlns:ahyp="http://schemas.microsoft.com/office/drawing/2018/hyperlinkcolor" xmlns="" id="{B4E979D7-B18F-1AC4-0FE0-C97E8FF90665}"/>
              </a:ext>
            </a:extLst>
          </p:cNvPr>
          <p:cNvCxnSpPr>
            <a:cxnSpLocks/>
          </p:cNvCxnSpPr>
          <p:nvPr/>
        </p:nvCxnSpPr>
        <p:spPr>
          <a:xfrm>
            <a:off x="421128" y="1260256"/>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hyp="http://schemas.microsoft.com/office/drawing/2018/hyperlinkcolor" xmlns="" id="{AF08BE2E-2CF1-7375-AC83-B637CA5C98F5}"/>
              </a:ext>
            </a:extLst>
          </p:cNvPr>
          <p:cNvSpPr txBox="1"/>
          <p:nvPr/>
        </p:nvSpPr>
        <p:spPr>
          <a:xfrm>
            <a:off x="139517" y="998646"/>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hyp="http://schemas.microsoft.com/office/drawing/2018/hyperlinkcolor" xmlns="" id="{AF0E12D9-751A-CB23-2954-905523DE7A7A}"/>
              </a:ext>
            </a:extLst>
          </p:cNvPr>
          <p:cNvSpPr txBox="1">
            <a:spLocks/>
          </p:cNvSpPr>
          <p:nvPr/>
        </p:nvSpPr>
        <p:spPr>
          <a:xfrm>
            <a:off x="1059332" y="1048348"/>
            <a:ext cx="1213605"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Γλώσσα</a:t>
            </a:r>
          </a:p>
        </p:txBody>
      </p:sp>
      <p:pic>
        <p:nvPicPr>
          <p:cNvPr id="21" name="Picture 20">
            <a:extLst>
              <a:ext uri="{FF2B5EF4-FFF2-40B4-BE49-F238E27FC236}">
                <a16:creationId xmlns:a16="http://schemas.microsoft.com/office/drawing/2014/main" xmlns:p14="http://schemas.microsoft.com/office/powerpoint/2010/main" xmlns:ahyp="http://schemas.microsoft.com/office/drawing/2018/hyperlinkcolor"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xmlns:p14="http://schemas.microsoft.com/office/powerpoint/2010/main" xmlns:ahyp="http://schemas.microsoft.com/office/drawing/2018/hyperlinkcolor" xmlns="" id="{3D9F6DA9-6B89-2720-855B-3EB4B0BC7403}"/>
              </a:ext>
            </a:extLst>
          </p:cNvPr>
          <p:cNvSpPr/>
          <p:nvPr/>
        </p:nvSpPr>
        <p:spPr>
          <a:xfrm>
            <a:off x="1090201" y="5115724"/>
            <a:ext cx="6170387" cy="2795633"/>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xmlns:p14="http://schemas.microsoft.com/office/powerpoint/2010/main" xmlns:ahyp="http://schemas.microsoft.com/office/drawing/2018/hyperlinkcolor" xmlns="" id="{0062BC35-4035-13EB-28AA-83BBC2B4DD21}"/>
              </a:ext>
            </a:extLst>
          </p:cNvPr>
          <p:cNvSpPr txBox="1">
            <a:spLocks/>
          </p:cNvSpPr>
          <p:nvPr/>
        </p:nvSpPr>
        <p:spPr>
          <a:xfrm>
            <a:off x="1170879" y="5467143"/>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Chonchaiya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Weerasak</a:t>
            </a:r>
            <a:r>
              <a:rPr lang="fr-FR" sz="1000" dirty="0">
                <a:solidFill>
                  <a:schemeClr val="bg1"/>
                </a:solidFill>
                <a:effectLst/>
                <a:ea typeface="Arial" panose="020B0604020202020204" pitchFamily="34" charset="0"/>
              </a:rPr>
              <a:t>, και </a:t>
            </a:r>
            <a:r>
              <a:rPr lang="fr-FR" sz="1000" dirty="0" err="1">
                <a:solidFill>
                  <a:schemeClr val="bg1"/>
                </a:solidFill>
                <a:effectLst/>
                <a:ea typeface="Arial" panose="020B0604020202020204" pitchFamily="34" charset="0"/>
              </a:rPr>
              <a:t>Chandhita Pruksananonda</a:t>
            </a:r>
            <a:r>
              <a:rPr lang="fr-FR" sz="1000" dirty="0">
                <a:solidFill>
                  <a:schemeClr val="bg1"/>
                </a:solidFill>
                <a:effectLst/>
                <a:ea typeface="Arial" panose="020B0604020202020204" pitchFamily="34" charset="0"/>
              </a:rPr>
              <a:t>. "Η παρακολούθηση τηλεόρασης σχετίζεται με την </a:t>
            </a:r>
            <a:r>
              <a:rPr lang="fr-FR" sz="1000" dirty="0" err="1">
                <a:solidFill>
                  <a:schemeClr val="bg1"/>
                </a:solidFill>
                <a:effectLst/>
                <a:ea typeface="Arial" panose="020B0604020202020204" pitchFamily="34" charset="0"/>
              </a:rPr>
              <a:t>καθυστερημένη </a:t>
            </a:r>
            <a:r>
              <a:rPr lang="fr-FR" sz="1000" dirty="0">
                <a:solidFill>
                  <a:schemeClr val="bg1"/>
                </a:solidFill>
                <a:effectLst/>
                <a:ea typeface="Arial" panose="020B0604020202020204" pitchFamily="34" charset="0"/>
              </a:rPr>
              <a:t>γλωσσική ανάπτυξη". Acta </a:t>
            </a:r>
            <a:r>
              <a:rPr lang="fr-FR" sz="1000" dirty="0" err="1">
                <a:solidFill>
                  <a:schemeClr val="bg1"/>
                </a:solidFill>
                <a:effectLst/>
                <a:ea typeface="Arial" panose="020B0604020202020204" pitchFamily="34" charset="0"/>
              </a:rPr>
              <a:t>Paediatrica</a:t>
            </a:r>
            <a:r>
              <a:rPr lang="fr-FR" sz="1000" dirty="0">
                <a:solidFill>
                  <a:schemeClr val="bg1"/>
                </a:solidFill>
                <a:effectLst/>
                <a:ea typeface="Arial" panose="020B0604020202020204" pitchFamily="34" charset="0"/>
              </a:rPr>
              <a:t>, τόμος 97, αριθ. 7, Ιούλιος 2008, σ. 977-82.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https://doi.org/10.1111/j.1651-2227.2008.00831.x.</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 Van den </a:t>
            </a:r>
            <a:r>
              <a:rPr lang="fr-FR" sz="1000" dirty="0" err="1">
                <a:solidFill>
                  <a:schemeClr val="bg1"/>
                </a:solidFill>
                <a:effectLst/>
                <a:ea typeface="Arial" panose="020B0604020202020204" pitchFamily="34" charset="0"/>
              </a:rPr>
              <a:t>Heuvel</a:t>
            </a:r>
            <a:r>
              <a:rPr lang="fr-FR" sz="1000" dirty="0">
                <a:solidFill>
                  <a:schemeClr val="bg1"/>
                </a:solidFill>
                <a:effectLst/>
                <a:ea typeface="Arial" panose="020B0604020202020204" pitchFamily="34" charset="0"/>
              </a:rPr>
              <a:t>, Meta, et al. "Η χρήση </a:t>
            </a:r>
            <a:r>
              <a:rPr lang="fr-FR" sz="1000" dirty="0" err="1">
                <a:solidFill>
                  <a:schemeClr val="bg1"/>
                </a:solidFill>
                <a:effectLst/>
                <a:ea typeface="Arial" panose="020B0604020202020204" pitchFamily="34" charset="0"/>
              </a:rPr>
              <a:t>συσκευών </a:t>
            </a:r>
            <a:r>
              <a:rPr lang="fr-FR" sz="1000" dirty="0">
                <a:solidFill>
                  <a:schemeClr val="bg1"/>
                </a:solidFill>
                <a:effectLst/>
                <a:ea typeface="Arial" panose="020B0604020202020204" pitchFamily="34" charset="0"/>
              </a:rPr>
              <a:t>κινητών μέσων σχετίζεται με καθυστέρηση στην εκφραστική γλώσσα σε παιδιά ηλικίας 18 μηνών". Journal of </a:t>
            </a:r>
            <a:r>
              <a:rPr lang="fr-FR" sz="1000" dirty="0" err="1">
                <a:solidFill>
                  <a:schemeClr val="bg1"/>
                </a:solidFill>
                <a:effectLst/>
                <a:ea typeface="Arial" panose="020B0604020202020204" pitchFamily="34" charset="0"/>
              </a:rPr>
              <a:t>Developmental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Behavioral </a:t>
            </a:r>
            <a:r>
              <a:rPr lang="fr-FR" sz="1000" dirty="0">
                <a:solidFill>
                  <a:schemeClr val="bg1"/>
                </a:solidFill>
                <a:effectLst/>
                <a:ea typeface="Arial" panose="020B0604020202020204" pitchFamily="34" charset="0"/>
              </a:rPr>
              <a:t>Pediatrics, vol. 40, no. 2, 2019, pp. 99-104. PubMed Central, </a:t>
            </a:r>
            <a:r>
              <a:rPr lang="fr-FR" sz="1000" i="1" dirty="0">
                <a:solidFill>
                  <a:schemeClr val="bg1"/>
                </a:solidFill>
                <a:effectLst/>
                <a:ea typeface="Arial" panose="020B0604020202020204" pitchFamily="34" charset="0"/>
              </a:rPr>
              <a:t>https://doi.org/10.1097/DBP.0000000000000630Read το πλήρες άρθρο </a:t>
            </a:r>
            <a:r>
              <a:rPr lang="fr-FR" sz="1000" b="1" i="1" dirty="0">
                <a:solidFill>
                  <a:schemeClr val="bg1"/>
                </a:solidFill>
                <a:effectLst/>
                <a:ea typeface="Arial" panose="020B0604020202020204" pitchFamily="34" charset="0"/>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Zengin-Akkuş</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Pınar</a:t>
            </a:r>
            <a:r>
              <a:rPr lang="fr-FR" sz="1000" dirty="0">
                <a:solidFill>
                  <a:schemeClr val="bg1"/>
                </a:solidFill>
                <a:effectLst/>
                <a:ea typeface="Arial" panose="020B0604020202020204" pitchFamily="34" charset="0"/>
              </a:rPr>
              <a:t>, et al. 'Speech Delay in </a:t>
            </a:r>
            <a:r>
              <a:rPr lang="fr-FR" sz="1000" dirty="0" err="1">
                <a:solidFill>
                  <a:schemeClr val="bg1"/>
                </a:solidFill>
                <a:effectLst/>
                <a:ea typeface="Arial" panose="020B0604020202020204" pitchFamily="34" charset="0"/>
              </a:rPr>
              <a:t>Toddlers</a:t>
            </a:r>
            <a:r>
              <a:rPr lang="fr-FR" sz="1000" dirty="0">
                <a:solidFill>
                  <a:schemeClr val="bg1"/>
                </a:solidFill>
                <a:effectLst/>
                <a:ea typeface="Arial" panose="020B0604020202020204" pitchFamily="34" charset="0"/>
              </a:rPr>
              <a:t>: Είναι </a:t>
            </a:r>
            <a:r>
              <a:rPr lang="fr-FR" sz="1000" dirty="0" err="1">
                <a:solidFill>
                  <a:schemeClr val="bg1"/>
                </a:solidFill>
                <a:effectLst/>
                <a:ea typeface="Arial" panose="020B0604020202020204" pitchFamily="34" charset="0"/>
              </a:rPr>
              <a:t>μόνο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καθυστερημένοι ομιλητές"</a:t>
            </a:r>
            <a:r>
              <a:rPr lang="fr-FR" sz="1000" dirty="0">
                <a:solidFill>
                  <a:schemeClr val="bg1"/>
                </a:solidFill>
                <a:effectLst/>
                <a:ea typeface="Arial" panose="020B0604020202020204" pitchFamily="34" charset="0"/>
              </a:rPr>
              <a:t>; The Turkish Journal of Pediatrics, τ. 60, αρ. 2, 2018, σ. 165.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en-IE" sz="1000" b="1" dirty="0">
                <a:solidFill>
                  <a:schemeClr val="bg1"/>
                </a:solidFill>
                <a:ea typeface="Arial" panose="020B0604020202020204" pitchFamily="34" charset="0"/>
              </a:rPr>
              <a:t>https://doi.org/10.24953/turkjped.2018.02.00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Zimmerman, Frederick J., et al. "Associations </a:t>
            </a:r>
            <a:r>
              <a:rPr lang="fr-FR" sz="1000" dirty="0" err="1">
                <a:solidFill>
                  <a:schemeClr val="bg1"/>
                </a:solidFill>
                <a:effectLst/>
                <a:ea typeface="Arial" panose="020B0604020202020204" pitchFamily="34" charset="0"/>
              </a:rPr>
              <a:t>between </a:t>
            </a:r>
            <a:r>
              <a:rPr lang="fr-FR" sz="1000" dirty="0">
                <a:solidFill>
                  <a:schemeClr val="bg1"/>
                </a:solidFill>
                <a:effectLst/>
                <a:ea typeface="Arial" panose="020B0604020202020204" pitchFamily="34" charset="0"/>
              </a:rPr>
              <a:t>Media Viewing and Language Development in Children Under Age 2 </a:t>
            </a:r>
            <a:r>
              <a:rPr lang="fr-FR" sz="1000" dirty="0" err="1">
                <a:solidFill>
                  <a:schemeClr val="bg1"/>
                </a:solidFill>
                <a:effectLst/>
                <a:ea typeface="Arial" panose="020B0604020202020204" pitchFamily="34" charset="0"/>
              </a:rPr>
              <a:t>Years"</a:t>
            </a:r>
            <a:r>
              <a:rPr lang="fr-FR" sz="1000" dirty="0">
                <a:solidFill>
                  <a:schemeClr val="bg1"/>
                </a:solidFill>
                <a:effectLst/>
                <a:ea typeface="Arial" panose="020B0604020202020204" pitchFamily="34" charset="0"/>
              </a:rPr>
              <a:t>. The Journal of Pediatrics, vol. 151, no. 4, Οκτ. 2007, σ. 364-68. </a:t>
            </a:r>
            <a:r>
              <a:rPr lang="fr-FR" sz="1000" dirty="0" err="1">
                <a:solidFill>
                  <a:schemeClr val="bg1"/>
                </a:solidFill>
                <a:effectLst/>
                <a:ea typeface="Arial" panose="020B0604020202020204" pitchFamily="34" charset="0"/>
              </a:rPr>
              <a:t>www.</a:t>
            </a:r>
            <a:r>
              <a:rPr lang="fr-FR" sz="1000" dirty="0">
                <a:solidFill>
                  <a:schemeClr val="bg1"/>
                </a:solidFill>
                <a:effectLst/>
                <a:ea typeface="Arial" panose="020B0604020202020204" pitchFamily="34" charset="0"/>
              </a:rPr>
              <a:t>jpeds.com, https://doi.org/10.1016/j.jpeds.2007.04.071.</a:t>
            </a:r>
            <a:endParaRPr lang="en-IE" sz="1000"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xmlns:p14="http://schemas.microsoft.com/office/powerpoint/2010/main" xmlns:ahyp="http://schemas.microsoft.com/office/drawing/2018/hyperlinkcolor" xmlns="" id="{C52C40D8-79DB-DBFF-1297-8B991B191E30}"/>
              </a:ext>
            </a:extLst>
          </p:cNvPr>
          <p:cNvSpPr txBox="1">
            <a:spLocks/>
          </p:cNvSpPr>
          <p:nvPr/>
        </p:nvSpPr>
        <p:spPr>
          <a:xfrm>
            <a:off x="5108071" y="4772025"/>
            <a:ext cx="1895742" cy="492084"/>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Βρείτε τα πλήρη άρθρα</a:t>
            </a:r>
          </a:p>
        </p:txBody>
      </p:sp>
      <p:grpSp>
        <p:nvGrpSpPr>
          <p:cNvPr id="25" name="Graphic 3">
            <a:extLst>
              <a:ext uri="{FF2B5EF4-FFF2-40B4-BE49-F238E27FC236}">
                <a16:creationId xmlns:a16="http://schemas.microsoft.com/office/drawing/2014/main" xmlns:p14="http://schemas.microsoft.com/office/powerpoint/2010/main" xmlns:ahyp="http://schemas.microsoft.com/office/drawing/2018/hyperlinkcolor" xmlns="" id="{26F2001F-5E40-D617-55C0-1AAD093856DC}"/>
              </a:ext>
            </a:extLst>
          </p:cNvPr>
          <p:cNvGrpSpPr/>
          <p:nvPr/>
        </p:nvGrpSpPr>
        <p:grpSpPr>
          <a:xfrm>
            <a:off x="6289239" y="365937"/>
            <a:ext cx="832867" cy="718962"/>
            <a:chOff x="662657" y="2010078"/>
            <a:chExt cx="1091621" cy="942328"/>
          </a:xfrm>
        </p:grpSpPr>
        <p:sp>
          <p:nvSpPr>
            <p:cNvPr id="26" name="Freeform 25">
              <a:extLst>
                <a:ext uri="{FF2B5EF4-FFF2-40B4-BE49-F238E27FC236}">
                  <a16:creationId xmlns:a16="http://schemas.microsoft.com/office/drawing/2014/main" xmlns:p14="http://schemas.microsoft.com/office/powerpoint/2010/main" xmlns:ahyp="http://schemas.microsoft.com/office/drawing/2018/hyperlinkcolor" xmlns="" id="{9827AA87-4F22-A1E3-3DA3-9DB354EFE7A4}"/>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6E6"/>
            </a:solid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xmlns:p14="http://schemas.microsoft.com/office/powerpoint/2010/main" xmlns:ahyp="http://schemas.microsoft.com/office/drawing/2018/hyperlinkcolor" xmlns="" id="{1120C20D-1439-427D-F0C5-1191D678031F}"/>
                </a:ext>
              </a:extLst>
            </p:cNvPr>
            <p:cNvGrpSpPr/>
            <p:nvPr/>
          </p:nvGrpSpPr>
          <p:grpSpPr>
            <a:xfrm>
              <a:off x="662657" y="2010078"/>
              <a:ext cx="1091621" cy="942328"/>
              <a:chOff x="662657" y="2010078"/>
              <a:chExt cx="1091621" cy="942328"/>
            </a:xfrm>
            <a:solidFill>
              <a:srgbClr val="000000"/>
            </a:solidFill>
          </p:grpSpPr>
          <p:sp>
            <p:nvSpPr>
              <p:cNvPr id="28" name="Freeform 27">
                <a:extLst>
                  <a:ext uri="{FF2B5EF4-FFF2-40B4-BE49-F238E27FC236}">
                    <a16:creationId xmlns:a16="http://schemas.microsoft.com/office/drawing/2014/main" xmlns:p14="http://schemas.microsoft.com/office/powerpoint/2010/main" xmlns:ahyp="http://schemas.microsoft.com/office/drawing/2018/hyperlinkcolor" xmlns="" id="{4363D881-C3BC-D49C-20FF-67A959C4A79B}"/>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xmlns:p14="http://schemas.microsoft.com/office/powerpoint/2010/main" xmlns:ahyp="http://schemas.microsoft.com/office/drawing/2018/hyperlinkcolor" xmlns="" id="{14AF82A1-0118-DBE4-E299-1315E27ED211}"/>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xmlns:p14="http://schemas.microsoft.com/office/powerpoint/2010/main" xmlns:ahyp="http://schemas.microsoft.com/office/drawing/2018/hyperlinkcolor" xmlns="" id="{B7B900CD-E68D-F05C-64FA-0A6CF1A77732}"/>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xmlns:p14="http://schemas.microsoft.com/office/powerpoint/2010/main" xmlns:ahyp="http://schemas.microsoft.com/office/drawing/2018/hyperlinkcolor" xmlns="" id="{E329C3C1-9DFF-295C-2E85-3EE790D7D7FC}"/>
                  </a:ext>
                </a:extLst>
              </p:cNvPr>
              <p:cNvGrpSpPr/>
              <p:nvPr/>
            </p:nvGrpSpPr>
            <p:grpSpPr>
              <a:xfrm>
                <a:off x="662657" y="2010078"/>
                <a:ext cx="1091621" cy="942328"/>
                <a:chOff x="662657" y="2010078"/>
                <a:chExt cx="1091621" cy="942328"/>
              </a:xfrm>
              <a:solidFill>
                <a:srgbClr val="000000"/>
              </a:solidFill>
            </p:grpSpPr>
            <p:sp>
              <p:nvSpPr>
                <p:cNvPr id="32" name="Freeform 31">
                  <a:extLst>
                    <a:ext uri="{FF2B5EF4-FFF2-40B4-BE49-F238E27FC236}">
                      <a16:creationId xmlns:a16="http://schemas.microsoft.com/office/drawing/2014/main" xmlns:p14="http://schemas.microsoft.com/office/powerpoint/2010/main" xmlns:ahyp="http://schemas.microsoft.com/office/drawing/2018/hyperlinkcolor" xmlns="" id="{521B3300-7D75-D948-E289-5C9BBA6A6A50}"/>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xmlns:p14="http://schemas.microsoft.com/office/powerpoint/2010/main" xmlns:ahyp="http://schemas.microsoft.com/office/drawing/2018/hyperlinkcolor" xmlns="" id="{FB4462DB-68A7-C17D-7742-CDA0B240EA56}"/>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sp>
        <p:nvSpPr>
          <p:cNvPr id="34" name="Slide Number Placeholder 5">
            <a:extLst>
              <a:ext uri="{FF2B5EF4-FFF2-40B4-BE49-F238E27FC236}">
                <a16:creationId xmlns:a16="http://schemas.microsoft.com/office/drawing/2014/main" xmlns:p14="http://schemas.microsoft.com/office/powerpoint/2010/main" xmlns:ahyp="http://schemas.microsoft.com/office/drawing/2018/hyperlinkcolor"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16</a:t>
            </a:fld>
            <a:endParaRPr lang="en-US" dirty="0"/>
          </a:p>
        </p:txBody>
      </p:sp>
    </p:spTree>
    <p:extLst>
      <p:ext uri="{BB962C8B-B14F-4D97-AF65-F5344CB8AC3E}">
        <p14:creationId xmlns:p14="http://schemas.microsoft.com/office/powerpoint/2010/main" xmlns:ahyp="http://schemas.microsoft.com/office/drawing/2018/hyperlinkcolor" xmlns:a16="http://schemas.microsoft.com/office/drawing/2014/main" xmlns="" val="414918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961D51F6-ADB1-AABD-6BB3-1CF1594AB853}"/>
              </a:ext>
            </a:extLst>
          </p:cNvPr>
          <p:cNvSpPr/>
          <p:nvPr/>
        </p:nvSpPr>
        <p:spPr>
          <a:xfrm>
            <a:off x="69868" y="31365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152E0C58-0976-1DB6-87F2-649983657ABD}"/>
              </a:ext>
            </a:extLst>
          </p:cNvPr>
          <p:cNvSpPr txBox="1">
            <a:spLocks/>
          </p:cNvSpPr>
          <p:nvPr/>
        </p:nvSpPr>
        <p:spPr>
          <a:xfrm>
            <a:off x="1064998" y="1375189"/>
            <a:ext cx="6442589" cy="423547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Τις τελευταίες τρεις δεκαετίες, έχουμε δει μια αλματώδη αύξηση του αριθμού των παιδιών που διαγιγνώσκονται με </a:t>
            </a:r>
            <a:r>
              <a:rPr lang="fr-FR" sz="1200" dirty="0" err="1">
                <a:solidFill>
                  <a:schemeClr val="tx1"/>
                </a:solidFill>
              </a:rPr>
              <a:t>διαταραχή ελλειμματικής </a:t>
            </a:r>
            <a:r>
              <a:rPr lang="fr-FR" sz="1200" dirty="0">
                <a:solidFill>
                  <a:schemeClr val="tx1"/>
                </a:solidFill>
              </a:rPr>
              <a:t>προσοχής </a:t>
            </a:r>
            <a:r>
              <a:rPr lang="fr-FR" sz="1200" dirty="0" err="1">
                <a:solidFill>
                  <a:schemeClr val="tx1"/>
                </a:solidFill>
              </a:rPr>
              <a:t>και υπερκινητικότητας </a:t>
            </a:r>
            <a:r>
              <a:rPr lang="en-US" sz="1150" dirty="0">
                <a:solidFill>
                  <a:srgbClr val="262626"/>
                </a:solidFill>
              </a:rPr>
              <a:t>(από 0,05% του συνόλου των παιδιών το 1980 σε 1% το 2021 (ΗΠΑ)) και διαταραχή του φάσματος του αυτισμού (</a:t>
            </a:r>
            <a:r>
              <a:rPr lang="en-US" sz="1150" dirty="0">
                <a:solidFill>
                  <a:srgbClr val="262626"/>
                </a:solidFill>
                <a:hlinkClick r:id="rId2">
                  <a:extLst>
                    <a:ext uri="{A12FA001-AC4F-418D-AE19-62706E023703}">
                      <ahyp:hlinkClr xmlns:ahyp="http://schemas.microsoft.com/office/drawing/2018/hyperlinkcolor" xmlns:p188="http://schemas.microsoft.com/office/powerpoint/2018/8/main" xmlns:p14="http://schemas.microsoft.com/office/powerpoint/2010/main" xmlns:a16="http://schemas.microsoft.com/office/drawing/2014/main" xmlns="" val="tx"/>
                    </a:ext>
                  </a:extLst>
                </a:hlinkClick>
              </a:rPr>
              <a:t>από 0,01% του συνόλου των παιδιών το 1980 σε 1% το 2020 </a:t>
            </a:r>
            <a:r>
              <a:rPr lang="en-US" sz="1150" b="1" dirty="0">
                <a:solidFill>
                  <a:srgbClr val="262626"/>
                </a:solidFill>
              </a:rPr>
              <a:t>(</a:t>
            </a:r>
            <a:r>
              <a:rPr lang="en-US" sz="1150" dirty="0">
                <a:solidFill>
                  <a:srgbClr val="262626"/>
                </a:solidFill>
              </a:rPr>
              <a:t>παγκοσμίως) (</a:t>
            </a:r>
            <a:r>
              <a:rPr lang="en-US" sz="1150" dirty="0" err="1">
                <a:solidFill>
                  <a:srgbClr val="262626"/>
                </a:solidFill>
              </a:rPr>
              <a:t>Zeidan </a:t>
            </a:r>
            <a:r>
              <a:rPr lang="en-US" sz="1150" dirty="0">
                <a:solidFill>
                  <a:srgbClr val="262626"/>
                </a:solidFill>
              </a:rPr>
              <a:t>et al, 2022. Η αύξηση συνέβη πολύ γρήγορα για να εξηγηθεί από μια πραγματική αλλαγή στη γενετική μας σύσταση. Ως αποτέλεσμα, οι επιστήμονες σήμερα αναζητούν παράγοντες στο περιβάλλον για να εξηγήσουν γιατί όλο και περισσότερα παιδιά εμπίπτουν στο φάσμα των νευροδιαφορικών καταστάσεων. </a:t>
            </a:r>
          </a:p>
          <a:p>
            <a:pPr>
              <a:lnSpc>
                <a:spcPts val="1120"/>
              </a:lnSpc>
            </a:pPr>
            <a:endParaRPr lang="en-US" sz="1150" dirty="0">
              <a:solidFill>
                <a:srgbClr val="262626"/>
              </a:solidFill>
            </a:endParaRPr>
          </a:p>
          <a:p>
            <a:pPr>
              <a:lnSpc>
                <a:spcPts val="1120"/>
              </a:lnSpc>
            </a:pPr>
            <a:r>
              <a:rPr lang="en-US" sz="1150" dirty="0">
                <a:solidFill>
                  <a:srgbClr val="262626"/>
                </a:solidFill>
              </a:rPr>
              <a:t>Ορισμένοι επιστήμονες έχουν διεξάγει μελέτες σχετικά με τον χρόνο που αφιερώνουν στην οθόνη για να δουν αν υπάρχει συσχέτιση.</a:t>
            </a:r>
            <a:endParaRPr lang="en-US" sz="1150" dirty="0">
              <a:solidFill>
                <a:schemeClr val="tx1"/>
              </a:solidFill>
            </a:endParaRPr>
          </a:p>
          <a:p>
            <a:pPr>
              <a:lnSpc>
                <a:spcPts val="1120"/>
              </a:lnSpc>
            </a:pPr>
            <a:endParaRPr lang="en-US" sz="1150" dirty="0">
              <a:solidFill>
                <a:srgbClr val="262626"/>
              </a:solidFill>
            </a:endParaRPr>
          </a:p>
          <a:p>
            <a:pPr>
              <a:lnSpc>
                <a:spcPts val="1120"/>
              </a:lnSpc>
            </a:pPr>
            <a:r>
              <a:rPr lang="en-US" sz="1150" dirty="0">
                <a:solidFill>
                  <a:srgbClr val="262626"/>
                </a:solidFill>
              </a:rPr>
              <a:t>Μια μελέτη από την Ιαπωνία ανέφερε ότι τα αγόρια που είχαν εκτεθεί σε οθόνες σε νεαρή ηλικία είχαν περισσότερες πιθανότητες να εμπίπτουν στη διαταραχή του φάσματος του αυτισμού σε ηλικία 3 ετών (</a:t>
            </a:r>
            <a:r>
              <a:rPr lang="en-US" sz="1150" dirty="0">
                <a:solidFill>
                  <a:schemeClr val="tx1"/>
                </a:solidFill>
              </a:rPr>
              <a:t>δεν </a:t>
            </a:r>
            <a:r>
              <a:rPr lang="en-US" sz="1150" dirty="0">
                <a:solidFill>
                  <a:srgbClr val="262626"/>
                </a:solidFill>
              </a:rPr>
              <a:t>μετρήθηκε </a:t>
            </a:r>
            <a:r>
              <a:rPr lang="en-US" sz="1150" dirty="0">
                <a:solidFill>
                  <a:schemeClr val="tx1"/>
                </a:solidFill>
              </a:rPr>
              <a:t>καμία συσχέτιση </a:t>
            </a:r>
            <a:r>
              <a:rPr lang="en-US" sz="1150" dirty="0">
                <a:solidFill>
                  <a:srgbClr val="262626"/>
                </a:solidFill>
              </a:rPr>
              <a:t>για τα κορίτσια που συμμετείχαν στη μελέτη) (</a:t>
            </a:r>
            <a:r>
              <a:rPr lang="en-US" sz="1150" dirty="0" err="1">
                <a:solidFill>
                  <a:srgbClr val="262626"/>
                </a:solidFill>
              </a:rPr>
              <a:t>Kushima</a:t>
            </a:r>
            <a:r>
              <a:rPr lang="en-US" sz="1150" dirty="0">
                <a:solidFill>
                  <a:srgbClr val="262626"/>
                </a:solidFill>
              </a:rPr>
              <a:t>, Megumi, et al, 2022). </a:t>
            </a:r>
          </a:p>
          <a:p>
            <a:pPr>
              <a:lnSpc>
                <a:spcPts val="1120"/>
              </a:lnSpc>
            </a:pPr>
            <a:endParaRPr lang="en-US" sz="1150" dirty="0">
              <a:solidFill>
                <a:srgbClr val="262626"/>
              </a:solidFill>
            </a:endParaRPr>
          </a:p>
          <a:p>
            <a:pPr>
              <a:lnSpc>
                <a:spcPts val="1120"/>
              </a:lnSpc>
            </a:pPr>
            <a:r>
              <a:rPr lang="en-US" sz="1150" dirty="0">
                <a:solidFill>
                  <a:srgbClr val="262626"/>
                </a:solidFill>
              </a:rPr>
              <a:t>Μια άλλη μελέτη από τον Καναδά δείχνει πώς τα παιδιά που εκτίθενται σε οθόνη περισσότερες από δύο ώρες την ημέρα έχουν περισσότερες από 7 φορές περισσότερες πιθανότητες να εμφανίσουν σημάδια ΔΕΠΥ στην ηλικία των 5 ετών (</a:t>
            </a:r>
            <a:r>
              <a:rPr lang="en-US" sz="1150" dirty="0" err="1">
                <a:solidFill>
                  <a:srgbClr val="262626"/>
                </a:solidFill>
              </a:rPr>
              <a:t>Tamana</a:t>
            </a:r>
            <a:r>
              <a:rPr lang="en-US" sz="1150" dirty="0">
                <a:solidFill>
                  <a:srgbClr val="262626"/>
                </a:solidFill>
              </a:rPr>
              <a:t>, </a:t>
            </a:r>
            <a:r>
              <a:rPr lang="en-US" sz="1150" dirty="0" err="1">
                <a:solidFill>
                  <a:srgbClr val="262626"/>
                </a:solidFill>
              </a:rPr>
              <a:t>Sukhpreet </a:t>
            </a:r>
            <a:r>
              <a:rPr lang="en-US" sz="1150" dirty="0">
                <a:solidFill>
                  <a:srgbClr val="262626"/>
                </a:solidFill>
              </a:rPr>
              <a:t>K., et al, 2019).  </a:t>
            </a:r>
          </a:p>
          <a:p>
            <a:pPr>
              <a:lnSpc>
                <a:spcPts val="1120"/>
              </a:lnSpc>
            </a:pPr>
            <a:endParaRPr lang="en-US" sz="1150" dirty="0">
              <a:solidFill>
                <a:srgbClr val="262626"/>
              </a:solidFill>
            </a:endParaRPr>
          </a:p>
          <a:p>
            <a:pPr>
              <a:lnSpc>
                <a:spcPts val="1120"/>
              </a:lnSpc>
            </a:pPr>
            <a:r>
              <a:rPr lang="en-US" sz="1150" dirty="0">
                <a:solidFill>
                  <a:srgbClr val="262626"/>
                </a:solidFill>
              </a:rPr>
              <a:t>Ορισμένες μελέτες εξετάζουν γενικότερα τα πρότυπα συμπεριφοράς, ορισμένα από τα οποία σχετίζονται με το φάσμα του αυτισμού και τις διαταραχές ελλειμματικής προσοχής. Μια μελέτη που διεξήχθη στην Κίνα αποκαλύπτει συσχέτιση μεταξύ οθονών και αγχωδών/καταθλιπτικών συμπτωμάτων, σωματικών παραπόνων, συμπτωμάτων κοινωνικής απόσυρσης, προβλημάτων προσοχής και επιθετικών συμπεριφορών (Lin, Han-Pin, et al, 2020). Μια μεγάλη ανασκόπηση 87 μελετών υποστηρίζει αυτά τα αποτελέσματα, δείχνοντας συσχέτιση μεταξύ του χρόνου έκθεσης και της επιθετικότητας, της απροσεξίας, του άγχους και της κατάθλιψης σε παιδιά ηλικίας κάτω των 12 ετών (</a:t>
            </a:r>
            <a:r>
              <a:rPr lang="en-US" sz="1150" dirty="0" err="1">
                <a:solidFill>
                  <a:srgbClr val="262626"/>
                </a:solidFill>
              </a:rPr>
              <a:t>Eirich</a:t>
            </a:r>
            <a:r>
              <a:rPr lang="en-US" sz="1150" dirty="0">
                <a:solidFill>
                  <a:srgbClr val="262626"/>
                </a:solidFill>
              </a:rPr>
              <a:t>, Rachel, et al, 2022). </a:t>
            </a:r>
          </a:p>
          <a:p>
            <a:pPr>
              <a:lnSpc>
                <a:spcPts val="1120"/>
              </a:lnSpc>
            </a:pPr>
            <a:endParaRPr lang="en-US" sz="1150" dirty="0">
              <a:solidFill>
                <a:srgbClr val="262626"/>
              </a:solidFill>
            </a:endParaRPr>
          </a:p>
          <a:p>
            <a:pPr>
              <a:lnSpc>
                <a:spcPts val="1120"/>
              </a:lnSpc>
            </a:pPr>
            <a:r>
              <a:rPr lang="en-US" sz="1150" dirty="0">
                <a:solidFill>
                  <a:srgbClr val="262626"/>
                </a:solidFill>
              </a:rPr>
              <a:t>Όσον αφορά άλλες δυσμενείς επιπτώσεις, η συσχέτιση φαίνεται να είναι πιο σημαντική εάν το παιδί έχει εκτεθεί νωρίς στη ζωή του, όταν ο εγκέφαλος αναπτύσσεται ακόμη. Μια εργασία υποστηρίζει ότι η υπερβολική πρώιμη έκθεση μπορεί να αλλάξει το νευρωνικό κύκλωμα του εγκεφάλου με τρόπο που κάνει τα παιδιά να ανταποκρίνονται περισσότερο στα οπτικοακουστικά ερεθίσματα και να είναι λιγότερο προσεκτικά σε άλλα περιβαλλοντικά ερεθίσματα, όπως τα πρόσωπα και οι κοινωνικές καταστάσεις (</a:t>
            </a:r>
            <a:r>
              <a:rPr lang="en-US" sz="1150" dirty="0" err="1">
                <a:solidFill>
                  <a:srgbClr val="262626"/>
                </a:solidFill>
              </a:rPr>
              <a:t>Heffler</a:t>
            </a:r>
            <a:r>
              <a:rPr lang="en-US" sz="1150" dirty="0">
                <a:solidFill>
                  <a:srgbClr val="262626"/>
                </a:solidFill>
              </a:rPr>
              <a:t>, 2016). Μια άλλη πειραματική μελέτη δείχνει πώς τα ποντίκια που εκτέθηκαν σε μια προσομοίωση τηλεόρασης για τέσσερις ώρες κάθε μέρα θα γίνονταν πιο ριψοκίνδυνα και παρορμητικά, χαρακτηριστικά που τυπικά συνδέονται με τη ΔΕΠΥ (Χριστάκης, 2018).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AF0E12D9-751A-CB23-2954-905523DE7A7A}"/>
              </a:ext>
            </a:extLst>
          </p:cNvPr>
          <p:cNvSpPr txBox="1">
            <a:spLocks/>
          </p:cNvSpPr>
          <p:nvPr/>
        </p:nvSpPr>
        <p:spPr>
          <a:xfrm>
            <a:off x="1049565" y="667259"/>
            <a:ext cx="2319972" cy="707930"/>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Μοτίβα συμπεριφοράς</a:t>
            </a:r>
          </a:p>
        </p:txBody>
      </p:sp>
      <p:pic>
        <p:nvPicPr>
          <p:cNvPr id="21" name="Picture 20">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DAA8523E-B28A-0361-13BC-5CBBFA6E1659}"/>
              </a:ext>
            </a:extLst>
          </p:cNvPr>
          <p:cNvPicPr>
            <a:picLocks noChangeAspect="1"/>
          </p:cNvPicPr>
          <p:nvPr/>
        </p:nvPicPr>
        <p:blipFill rotWithShape="1">
          <a:blip r:embed="rId3">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3D9F6DA9-6B89-2720-855B-3EB4B0BC7403}"/>
              </a:ext>
            </a:extLst>
          </p:cNvPr>
          <p:cNvSpPr/>
          <p:nvPr/>
        </p:nvSpPr>
        <p:spPr>
          <a:xfrm>
            <a:off x="988639" y="6841934"/>
            <a:ext cx="6503514" cy="3849878"/>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0062BC35-4035-13EB-28AA-83BBC2B4DD21}"/>
              </a:ext>
            </a:extLst>
          </p:cNvPr>
          <p:cNvSpPr txBox="1">
            <a:spLocks/>
          </p:cNvSpPr>
          <p:nvPr/>
        </p:nvSpPr>
        <p:spPr>
          <a:xfrm>
            <a:off x="1141127" y="6841934"/>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et al. "How </a:t>
            </a:r>
            <a:r>
              <a:rPr lang="fr-FR" sz="1000" dirty="0" err="1">
                <a:solidFill>
                  <a:schemeClr val="bg1"/>
                </a:solidFill>
                <a:effectLst/>
                <a:ea typeface="Arial" panose="020B0604020202020204" pitchFamily="34" charset="0"/>
              </a:rPr>
              <a:t>Early </a:t>
            </a:r>
            <a:r>
              <a:rPr lang="fr-FR" sz="1000" dirty="0">
                <a:solidFill>
                  <a:schemeClr val="bg1"/>
                </a:solidFill>
                <a:effectLst/>
                <a:ea typeface="Arial" panose="020B0604020202020204" pitchFamily="34" charset="0"/>
              </a:rPr>
              <a:t>Media Exposure May Affect Cognitive </a:t>
            </a:r>
            <a:r>
              <a:rPr lang="fr-FR" sz="1000" dirty="0" err="1">
                <a:solidFill>
                  <a:schemeClr val="bg1"/>
                </a:solidFill>
                <a:effectLst/>
                <a:ea typeface="Arial" panose="020B0604020202020204" pitchFamily="34" charset="0"/>
              </a:rPr>
              <a:t>Function</a:t>
            </a:r>
            <a:r>
              <a:rPr lang="fr-FR" sz="1000" dirty="0">
                <a:solidFill>
                  <a:schemeClr val="bg1"/>
                </a:solidFill>
                <a:effectLst/>
                <a:ea typeface="Arial" panose="020B0604020202020204" pitchFamily="34" charset="0"/>
              </a:rPr>
              <a:t>: A </a:t>
            </a:r>
            <a:r>
              <a:rPr lang="fr-FR" sz="1000" dirty="0" err="1">
                <a:solidFill>
                  <a:schemeClr val="bg1"/>
                </a:solidFill>
                <a:effectLst/>
                <a:ea typeface="Arial" panose="020B0604020202020204" pitchFamily="34" charset="0"/>
              </a:rPr>
              <a:t>Review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Results from </a:t>
            </a:r>
            <a:r>
              <a:rPr lang="fr-FR" sz="1000" dirty="0">
                <a:solidFill>
                  <a:schemeClr val="bg1"/>
                </a:solidFill>
                <a:effectLst/>
                <a:ea typeface="Arial" panose="020B0604020202020204" pitchFamily="34" charset="0"/>
              </a:rPr>
              <a:t>Observations in </a:t>
            </a:r>
            <a:r>
              <a:rPr lang="fr-FR" sz="1000" dirty="0" err="1">
                <a:solidFill>
                  <a:schemeClr val="bg1"/>
                </a:solidFill>
                <a:effectLst/>
                <a:ea typeface="Arial" panose="020B0604020202020204" pitchFamily="34" charset="0"/>
              </a:rPr>
              <a:t>Humans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Experiments </a:t>
            </a:r>
            <a:r>
              <a:rPr lang="fr-FR" sz="1000" dirty="0">
                <a:solidFill>
                  <a:schemeClr val="bg1"/>
                </a:solidFill>
                <a:effectLst/>
                <a:ea typeface="Arial" panose="020B0604020202020204" pitchFamily="34" charset="0"/>
              </a:rPr>
              <a:t>in </a:t>
            </a:r>
            <a:r>
              <a:rPr lang="fr-FR" sz="1000" dirty="0" err="1">
                <a:solidFill>
                  <a:schemeClr val="bg1"/>
                </a:solidFill>
                <a:effectLst/>
                <a:ea typeface="Arial" panose="020B0604020202020204" pitchFamily="34" charset="0"/>
              </a:rPr>
              <a:t>Mice</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Proceedings </a:t>
            </a:r>
            <a:r>
              <a:rPr lang="fr-FR" sz="1000" dirty="0">
                <a:solidFill>
                  <a:schemeClr val="bg1"/>
                </a:solidFill>
                <a:effectLst/>
                <a:ea typeface="Arial" panose="020B0604020202020204" pitchFamily="34" charset="0"/>
              </a:rPr>
              <a:t>of the National </a:t>
            </a:r>
            <a:r>
              <a:rPr lang="fr-FR" sz="1000" dirty="0" err="1">
                <a:solidFill>
                  <a:schemeClr val="bg1"/>
                </a:solidFill>
                <a:effectLst/>
                <a:ea typeface="Arial" panose="020B0604020202020204" pitchFamily="34" charset="0"/>
              </a:rPr>
              <a:t>Academy </a:t>
            </a:r>
            <a:r>
              <a:rPr lang="fr-FR" sz="1000" dirty="0">
                <a:solidFill>
                  <a:schemeClr val="bg1"/>
                </a:solidFill>
                <a:effectLst/>
                <a:ea typeface="Arial" panose="020B0604020202020204" pitchFamily="34" charset="0"/>
              </a:rPr>
              <a:t>of Sciences, vol. 115, no. 40, Oct. 2018, pp. 9851-58.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https://doi.org/10.1073/pnas.1711548115.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xmlns:p188="http://schemas.microsoft.com/office/powerpoint/2018/8/main" xmlns:p14="http://schemas.microsoft.com/office/powerpoint/2010/main" xmlns:a16="http://schemas.microsoft.com/office/drawing/2014/main" xmlns="" val="tx"/>
                    </a:ext>
                  </a:extLst>
                </a:hlinkClick>
              </a:rPr>
              <a:t>εδώ</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Eirich</a:t>
            </a:r>
            <a:r>
              <a:rPr lang="fr-FR" sz="1000" dirty="0">
                <a:solidFill>
                  <a:schemeClr val="bg1"/>
                </a:solidFill>
                <a:effectLst/>
                <a:ea typeface="Arial" panose="020B0604020202020204" pitchFamily="34" charset="0"/>
              </a:rPr>
              <a:t>, Rachel, et al. "Association of Screen Time With </a:t>
            </a:r>
            <a:r>
              <a:rPr lang="fr-FR" sz="1000" dirty="0" err="1">
                <a:solidFill>
                  <a:schemeClr val="bg1"/>
                </a:solidFill>
                <a:effectLst/>
                <a:ea typeface="Arial" panose="020B0604020202020204" pitchFamily="34" charset="0"/>
              </a:rPr>
              <a:t>Internalizing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Externalizing </a:t>
            </a:r>
            <a:r>
              <a:rPr lang="fr-FR" sz="1000" dirty="0">
                <a:solidFill>
                  <a:schemeClr val="bg1"/>
                </a:solidFill>
                <a:effectLst/>
                <a:ea typeface="Arial" panose="020B0604020202020204" pitchFamily="34" charset="0"/>
              </a:rPr>
              <a:t>Behavior Problems in Children 12 </a:t>
            </a:r>
            <a:r>
              <a:rPr lang="fr-FR" sz="1000" dirty="0" err="1">
                <a:solidFill>
                  <a:schemeClr val="bg1"/>
                </a:solidFill>
                <a:effectLst/>
                <a:ea typeface="Arial" panose="020B0604020202020204" pitchFamily="34" charset="0"/>
              </a:rPr>
              <a:t>Years </a:t>
            </a:r>
            <a:r>
              <a:rPr lang="fr-FR" sz="1000" dirty="0">
                <a:solidFill>
                  <a:schemeClr val="bg1"/>
                </a:solidFill>
                <a:effectLst/>
                <a:ea typeface="Arial" panose="020B0604020202020204" pitchFamily="34" charset="0"/>
              </a:rPr>
              <a:t>or Younger: A </a:t>
            </a:r>
            <a:r>
              <a:rPr lang="fr-FR" sz="1000" dirty="0" err="1">
                <a:solidFill>
                  <a:schemeClr val="bg1"/>
                </a:solidFill>
                <a:effectLst/>
                <a:ea typeface="Arial" panose="020B0604020202020204" pitchFamily="34" charset="0"/>
              </a:rPr>
              <a:t>Systematic Review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Meta-Analysis</a:t>
            </a:r>
            <a:r>
              <a:rPr lang="fr-FR" sz="1000" dirty="0">
                <a:solidFill>
                  <a:schemeClr val="bg1"/>
                </a:solidFill>
                <a:effectLst/>
                <a:ea typeface="Arial" panose="020B0604020202020204" pitchFamily="34" charset="0"/>
              </a:rPr>
              <a:t>". JAMA </a:t>
            </a:r>
            <a:r>
              <a:rPr lang="fr-FR" sz="1000" dirty="0" err="1">
                <a:solidFill>
                  <a:schemeClr val="bg1"/>
                </a:solidFill>
                <a:effectLst/>
                <a:ea typeface="Arial" panose="020B0604020202020204" pitchFamily="34" charset="0"/>
              </a:rPr>
              <a:t>Psychiatry</a:t>
            </a:r>
            <a:r>
              <a:rPr lang="fr-FR" sz="1000" dirty="0">
                <a:solidFill>
                  <a:schemeClr val="bg1"/>
                </a:solidFill>
                <a:effectLst/>
                <a:ea typeface="Arial" panose="020B0604020202020204" pitchFamily="34" charset="0"/>
              </a:rPr>
              <a:t>, vol. 79, no. 5, May 2022, pp. 393-405.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https://doi.org/10.1001/jamapsychiatry.2022.0155.</a:t>
            </a:r>
            <a:endParaRPr lang="en-IE" sz="1000" b="1"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Heffler</a:t>
            </a:r>
            <a:r>
              <a:rPr lang="fr-FR" sz="1000" dirty="0">
                <a:solidFill>
                  <a:schemeClr val="bg1"/>
                </a:solidFill>
                <a:effectLst/>
                <a:ea typeface="Arial" panose="020B0604020202020204" pitchFamily="34" charset="0"/>
              </a:rPr>
              <a:t>, Karen </a:t>
            </a:r>
            <a:r>
              <a:rPr lang="fr-FR" sz="1000" dirty="0" err="1">
                <a:solidFill>
                  <a:schemeClr val="bg1"/>
                </a:solidFill>
                <a:effectLst/>
                <a:ea typeface="Arial" panose="020B0604020202020204" pitchFamily="34" charset="0"/>
              </a:rPr>
              <a:t>Frankel </a:t>
            </a:r>
            <a:r>
              <a:rPr lang="fr-FR" sz="1000" dirty="0">
                <a:solidFill>
                  <a:schemeClr val="bg1"/>
                </a:solidFill>
                <a:effectLst/>
                <a:ea typeface="Arial" panose="020B0604020202020204" pitchFamily="34" charset="0"/>
              </a:rPr>
              <a:t>και Leonard M. </a:t>
            </a:r>
            <a:r>
              <a:rPr lang="fr-FR" sz="1000" dirty="0" err="1">
                <a:solidFill>
                  <a:schemeClr val="bg1"/>
                </a:solidFill>
                <a:effectLst/>
                <a:ea typeface="Arial" panose="020B0604020202020204" pitchFamily="34" charset="0"/>
              </a:rPr>
              <a:t>Oestreicher</a:t>
            </a:r>
            <a:r>
              <a:rPr lang="fr-FR" sz="1000" dirty="0">
                <a:solidFill>
                  <a:schemeClr val="bg1"/>
                </a:solidFill>
                <a:effectLst/>
                <a:ea typeface="Arial" panose="020B0604020202020204" pitchFamily="34" charset="0"/>
              </a:rPr>
              <a:t>. "Μοντέλο αιτιολόγησης του </a:t>
            </a:r>
            <a:r>
              <a:rPr lang="fr-FR" sz="1000" dirty="0" err="1">
                <a:solidFill>
                  <a:schemeClr val="bg1"/>
                </a:solidFill>
                <a:effectLst/>
                <a:ea typeface="Arial" panose="020B0604020202020204" pitchFamily="34" charset="0"/>
              </a:rPr>
              <a:t>αυτισμού</a:t>
            </a:r>
            <a:r>
              <a:rPr lang="fr-FR" sz="1000" dirty="0">
                <a:solidFill>
                  <a:schemeClr val="bg1"/>
                </a:solidFill>
                <a:effectLst/>
                <a:ea typeface="Arial" panose="020B0604020202020204" pitchFamily="34" charset="0"/>
              </a:rPr>
              <a:t>: Η </a:t>
            </a:r>
            <a:r>
              <a:rPr lang="fr-FR" sz="1000" dirty="0" err="1">
                <a:solidFill>
                  <a:schemeClr val="bg1"/>
                </a:solidFill>
                <a:effectLst/>
                <a:ea typeface="Arial" panose="020B0604020202020204" pitchFamily="34" charset="0"/>
              </a:rPr>
              <a:t>οπτικοακουστική εξειδίκευση </a:t>
            </a:r>
            <a:r>
              <a:rPr lang="fr-FR" sz="1000" dirty="0">
                <a:solidFill>
                  <a:schemeClr val="bg1"/>
                </a:solidFill>
                <a:effectLst/>
                <a:ea typeface="Arial" panose="020B0604020202020204" pitchFamily="34" charset="0"/>
              </a:rPr>
              <a:t>του εγκεφάλου στη </a:t>
            </a:r>
            <a:r>
              <a:rPr lang="fr-FR" sz="1000" dirty="0" err="1">
                <a:solidFill>
                  <a:schemeClr val="bg1"/>
                </a:solidFill>
                <a:effectLst/>
                <a:ea typeface="Arial" panose="020B0604020202020204" pitchFamily="34" charset="0"/>
              </a:rPr>
              <a:t>βρεφική ηλικία ανταγωνίζεται </a:t>
            </a:r>
            <a:r>
              <a:rPr lang="fr-FR" sz="1000" dirty="0">
                <a:solidFill>
                  <a:schemeClr val="bg1"/>
                </a:solidFill>
                <a:effectLst/>
                <a:ea typeface="Arial" panose="020B0604020202020204" pitchFamily="34" charset="0"/>
              </a:rPr>
              <a:t>τα κοινωνικά δίκτυα του εγκεφάλου". </a:t>
            </a:r>
            <a:r>
              <a:rPr lang="fr-FR" sz="1000" dirty="0" err="1">
                <a:solidFill>
                  <a:schemeClr val="bg1"/>
                </a:solidFill>
                <a:effectLst/>
                <a:ea typeface="Arial" panose="020B0604020202020204" pitchFamily="34" charset="0"/>
              </a:rPr>
              <a:t>Medical Hypotheses</a:t>
            </a:r>
            <a:r>
              <a:rPr lang="fr-FR" sz="1000" dirty="0">
                <a:solidFill>
                  <a:schemeClr val="bg1"/>
                </a:solidFill>
                <a:effectLst/>
                <a:ea typeface="Arial" panose="020B0604020202020204" pitchFamily="34" charset="0"/>
              </a:rPr>
              <a:t>, τ. 91, Ιούνιος 2016, σσ. 114-22. ScienceDirect, </a:t>
            </a:r>
            <a:r>
              <a:rPr lang="fr-FR" sz="1000" b="1" dirty="0">
                <a:solidFill>
                  <a:schemeClr val="bg1"/>
                </a:solidFill>
                <a:effectLst/>
                <a:ea typeface="Arial" panose="020B0604020202020204" pitchFamily="34" charset="0"/>
              </a:rPr>
              <a:t>https://doi.org/10.1016/j.mehy.2015.06.019.</a:t>
            </a:r>
            <a:endParaRPr lang="en-IE" sz="1000" b="1"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xmlns:p188="http://schemas.microsoft.com/office/powerpoint/2018/8/main"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Kushima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Megumi</a:t>
            </a:r>
            <a:r>
              <a:rPr lang="fr-FR" sz="1000" dirty="0">
                <a:solidFill>
                  <a:schemeClr val="bg1"/>
                </a:solidFill>
                <a:effectLst/>
                <a:ea typeface="Arial" panose="020B0604020202020204" pitchFamily="34" charset="0"/>
              </a:rPr>
              <a:t>, et al. "Association </a:t>
            </a:r>
            <a:r>
              <a:rPr lang="fr-FR" sz="1000" dirty="0" err="1">
                <a:solidFill>
                  <a:schemeClr val="bg1"/>
                </a:solidFill>
                <a:effectLst/>
                <a:ea typeface="Arial" panose="020B0604020202020204" pitchFamily="34" charset="0"/>
              </a:rPr>
              <a:t>Between </a:t>
            </a:r>
            <a:r>
              <a:rPr lang="fr-FR" sz="1000" dirty="0">
                <a:solidFill>
                  <a:schemeClr val="bg1"/>
                </a:solidFill>
                <a:effectLst/>
                <a:ea typeface="Arial" panose="020B0604020202020204" pitchFamily="34" charset="0"/>
              </a:rPr>
              <a:t>Screen Time Exposure in Children at 1 </a:t>
            </a:r>
            <a:r>
              <a:rPr lang="fr-FR" sz="1000" dirty="0" err="1">
                <a:solidFill>
                  <a:schemeClr val="bg1"/>
                </a:solidFill>
                <a:effectLst/>
                <a:ea typeface="Arial" panose="020B0604020202020204" pitchFamily="34" charset="0"/>
              </a:rPr>
              <a:t>Year </a:t>
            </a:r>
            <a:r>
              <a:rPr lang="fr-FR" sz="1000" dirty="0">
                <a:solidFill>
                  <a:schemeClr val="bg1"/>
                </a:solidFill>
                <a:effectLst/>
                <a:ea typeface="Arial" panose="020B0604020202020204" pitchFamily="34" charset="0"/>
              </a:rPr>
              <a:t>of Age and </a:t>
            </a:r>
            <a:r>
              <a:rPr lang="fr-FR" sz="1000" dirty="0" err="1">
                <a:solidFill>
                  <a:schemeClr val="bg1"/>
                </a:solidFill>
                <a:effectLst/>
                <a:ea typeface="Arial" panose="020B0604020202020204" pitchFamily="34" charset="0"/>
              </a:rPr>
              <a:t>Autism </a:t>
            </a:r>
            <a:r>
              <a:rPr lang="fr-FR" sz="1000" dirty="0">
                <a:solidFill>
                  <a:schemeClr val="bg1"/>
                </a:solidFill>
                <a:effectLst/>
                <a:ea typeface="Arial" panose="020B0604020202020204" pitchFamily="34" charset="0"/>
              </a:rPr>
              <a:t>Spectrum </a:t>
            </a:r>
            <a:r>
              <a:rPr lang="fr-FR" sz="1000" dirty="0" err="1">
                <a:solidFill>
                  <a:schemeClr val="bg1"/>
                </a:solidFill>
                <a:effectLst/>
                <a:ea typeface="Arial" panose="020B0604020202020204" pitchFamily="34" charset="0"/>
              </a:rPr>
              <a:t>Disorder </a:t>
            </a:r>
            <a:r>
              <a:rPr lang="fr-FR" sz="1000" dirty="0">
                <a:solidFill>
                  <a:schemeClr val="bg1"/>
                </a:solidFill>
                <a:effectLst/>
                <a:ea typeface="Arial" panose="020B0604020202020204" pitchFamily="34" charset="0"/>
              </a:rPr>
              <a:t>at 3 </a:t>
            </a:r>
            <a:r>
              <a:rPr lang="fr-FR" sz="1000" dirty="0" err="1">
                <a:solidFill>
                  <a:schemeClr val="bg1"/>
                </a:solidFill>
                <a:effectLst/>
                <a:ea typeface="Arial" panose="020B0604020202020204" pitchFamily="34" charset="0"/>
              </a:rPr>
              <a:t>Years </a:t>
            </a:r>
            <a:r>
              <a:rPr lang="fr-FR" sz="1000" dirty="0">
                <a:solidFill>
                  <a:schemeClr val="bg1"/>
                </a:solidFill>
                <a:effectLst/>
                <a:ea typeface="Arial" panose="020B0604020202020204" pitchFamily="34" charset="0"/>
              </a:rPr>
              <a:t>of Age: The Japan </a:t>
            </a:r>
            <a:r>
              <a:rPr lang="fr-FR" sz="1000" dirty="0" err="1">
                <a:solidFill>
                  <a:schemeClr val="bg1"/>
                </a:solidFill>
                <a:effectLst/>
                <a:ea typeface="Arial" panose="020B0604020202020204" pitchFamily="34" charset="0"/>
              </a:rPr>
              <a:t>Environment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Children's Study</a:t>
            </a:r>
            <a:r>
              <a:rPr lang="fr-FR" sz="1000" dirty="0">
                <a:solidFill>
                  <a:schemeClr val="bg1"/>
                </a:solidFill>
                <a:effectLst/>
                <a:ea typeface="Arial" panose="020B0604020202020204" pitchFamily="34" charset="0"/>
              </a:rPr>
              <a:t>". JAMA Pediatrics, vol. 176, no. 4, Απρ. 2022, σ. 384-91. PubMed, </a:t>
            </a:r>
            <a:r>
              <a:rPr lang="fr-FR" sz="1000" b="1" dirty="0">
                <a:solidFill>
                  <a:schemeClr val="bg1"/>
                </a:solidFill>
                <a:effectLst/>
                <a:ea typeface="Arial" panose="020B0604020202020204" pitchFamily="34" charset="0"/>
              </a:rPr>
              <a:t>https://doi.org/10.1001/jamapediatrics.2021.5778.</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a:solidFill>
                  <a:schemeClr val="bg1"/>
                </a:solidFill>
                <a:effectLst/>
                <a:ea typeface="Arial" panose="020B0604020202020204" pitchFamily="34" charset="0"/>
              </a:rPr>
              <a:t>Lin, Han-Pin, et al. "Η </a:t>
            </a:r>
            <a:r>
              <a:rPr lang="fr-FR" sz="1000" dirty="0" err="1">
                <a:solidFill>
                  <a:schemeClr val="bg1"/>
                </a:solidFill>
                <a:effectLst/>
                <a:ea typeface="Arial" panose="020B0604020202020204" pitchFamily="34" charset="0"/>
              </a:rPr>
              <a:t>παρατεταμένη </a:t>
            </a:r>
            <a:r>
              <a:rPr lang="fr-FR" sz="1000" dirty="0">
                <a:solidFill>
                  <a:schemeClr val="bg1"/>
                </a:solidFill>
                <a:effectLst/>
                <a:ea typeface="Arial" panose="020B0604020202020204" pitchFamily="34" charset="0"/>
              </a:rPr>
              <a:t>χρήση </a:t>
            </a:r>
            <a:r>
              <a:rPr lang="fr-FR" sz="1000" dirty="0" err="1">
                <a:solidFill>
                  <a:schemeClr val="bg1"/>
                </a:solidFill>
                <a:effectLst/>
                <a:ea typeface="Arial" panose="020B0604020202020204" pitchFamily="34" charset="0"/>
              </a:rPr>
              <a:t>συσκευών </a:t>
            </a:r>
            <a:r>
              <a:rPr lang="fr-FR" sz="1000" dirty="0">
                <a:solidFill>
                  <a:schemeClr val="bg1"/>
                </a:solidFill>
                <a:effectLst/>
                <a:ea typeface="Arial" panose="020B0604020202020204" pitchFamily="34" charset="0"/>
              </a:rPr>
              <a:t>οθόνης </a:t>
            </a:r>
            <a:r>
              <a:rPr lang="fr-FR" sz="1000" dirty="0" err="1">
                <a:solidFill>
                  <a:schemeClr val="bg1"/>
                </a:solidFill>
                <a:effectLst/>
                <a:ea typeface="Arial" panose="020B0604020202020204" pitchFamily="34" charset="0"/>
              </a:rPr>
              <a:t>αφής </a:t>
            </a:r>
            <a:r>
              <a:rPr lang="fr-FR" sz="1000" dirty="0">
                <a:solidFill>
                  <a:schemeClr val="bg1"/>
                </a:solidFill>
                <a:effectLst/>
                <a:ea typeface="Arial" panose="020B0604020202020204" pitchFamily="34" charset="0"/>
              </a:rPr>
              <a:t>σχετίζεται με </a:t>
            </a:r>
            <a:r>
              <a:rPr lang="fr-FR" sz="1000" dirty="0" err="1">
                <a:solidFill>
                  <a:schemeClr val="bg1"/>
                </a:solidFill>
                <a:effectLst/>
                <a:ea typeface="Arial" panose="020B0604020202020204" pitchFamily="34" charset="0"/>
              </a:rPr>
              <a:t>συναισθηματικά </a:t>
            </a:r>
            <a:r>
              <a:rPr lang="fr-FR" sz="1000" dirty="0">
                <a:solidFill>
                  <a:schemeClr val="bg1"/>
                </a:solidFill>
                <a:effectLst/>
                <a:ea typeface="Arial" panose="020B0604020202020204" pitchFamily="34" charset="0"/>
              </a:rPr>
              <a:t>προβλήματα και προβλήματα </a:t>
            </a:r>
            <a:r>
              <a:rPr lang="fr-FR" sz="1000" dirty="0" err="1">
                <a:solidFill>
                  <a:schemeClr val="bg1"/>
                </a:solidFill>
                <a:effectLst/>
                <a:ea typeface="Arial" panose="020B0604020202020204" pitchFamily="34" charset="0"/>
              </a:rPr>
              <a:t>συμπεριφοράς</a:t>
            </a:r>
            <a:r>
              <a:rPr lang="fr-FR" sz="1000" dirty="0">
                <a:solidFill>
                  <a:schemeClr val="bg1"/>
                </a:solidFill>
                <a:effectLst/>
                <a:ea typeface="Arial" panose="020B0604020202020204" pitchFamily="34" charset="0"/>
              </a:rPr>
              <a:t>, αλλά όχι με γλωσσική καθυστέρηση σε </a:t>
            </a:r>
            <a:r>
              <a:rPr lang="fr-FR" sz="1000" dirty="0" err="1">
                <a:solidFill>
                  <a:schemeClr val="bg1"/>
                </a:solidFill>
                <a:effectLst/>
                <a:ea typeface="Arial" panose="020B0604020202020204" pitchFamily="34" charset="0"/>
              </a:rPr>
              <a:t>νήπια</a:t>
            </a:r>
            <a:r>
              <a:rPr lang="fr-FR" sz="1000" dirty="0">
                <a:solidFill>
                  <a:schemeClr val="bg1"/>
                </a:solidFill>
                <a:effectLst/>
                <a:ea typeface="Arial" panose="020B0604020202020204" pitchFamily="34" charset="0"/>
              </a:rPr>
              <a:t>". Infant Behavior and Development, τχ. 58, </a:t>
            </a:r>
            <a:r>
              <a:rPr lang="fr-FR" sz="1000" dirty="0" err="1">
                <a:solidFill>
                  <a:schemeClr val="bg1"/>
                </a:solidFill>
                <a:effectLst/>
                <a:ea typeface="Arial" panose="020B0604020202020204" pitchFamily="34" charset="0"/>
              </a:rPr>
              <a:t>Φεβ. </a:t>
            </a:r>
            <a:r>
              <a:rPr lang="fr-FR" sz="1000" dirty="0">
                <a:solidFill>
                  <a:schemeClr val="bg1"/>
                </a:solidFill>
                <a:effectLst/>
                <a:ea typeface="Arial" panose="020B0604020202020204" pitchFamily="34" charset="0"/>
              </a:rPr>
              <a:t>2020, σ. 101424. ScienceDirect, </a:t>
            </a:r>
            <a:r>
              <a:rPr lang="fr-FR" sz="1000" b="1" dirty="0">
                <a:solidFill>
                  <a:schemeClr val="bg1"/>
                </a:solidFill>
                <a:effectLst/>
                <a:ea typeface="Arial" panose="020B0604020202020204" pitchFamily="34" charset="0"/>
              </a:rPr>
              <a:t>https://doi.org/10.1016/j.infbeh.2020.101424.</a:t>
            </a:r>
            <a:endParaRPr lang="en-IE"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fr-FR" sz="1000" dirty="0" err="1">
                <a:solidFill>
                  <a:schemeClr val="bg1"/>
                </a:solidFill>
                <a:effectLst/>
                <a:ea typeface="Arial" panose="020B0604020202020204" pitchFamily="34" charset="0"/>
              </a:rPr>
              <a:t>Tamana</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Sukhpreet </a:t>
            </a:r>
            <a:r>
              <a:rPr lang="fr-FR" sz="1000" dirty="0">
                <a:solidFill>
                  <a:schemeClr val="bg1"/>
                </a:solidFill>
                <a:effectLst/>
                <a:ea typeface="Arial" panose="020B0604020202020204" pitchFamily="34" charset="0"/>
              </a:rPr>
              <a:t>K., et al. "Screen-Time Is Associated with Inattention Problems in Preschoolers: </a:t>
            </a:r>
            <a:r>
              <a:rPr lang="fr-FR" sz="1000" dirty="0" err="1">
                <a:solidFill>
                  <a:schemeClr val="bg1"/>
                </a:solidFill>
                <a:effectLst/>
                <a:ea typeface="Arial" panose="020B0604020202020204" pitchFamily="34" charset="0"/>
              </a:rPr>
              <a:t>Results from </a:t>
            </a:r>
            <a:r>
              <a:rPr lang="fr-FR" sz="1000" dirty="0">
                <a:solidFill>
                  <a:schemeClr val="bg1"/>
                </a:solidFill>
                <a:effectLst/>
                <a:ea typeface="Arial" panose="020B0604020202020204" pitchFamily="34" charset="0"/>
              </a:rPr>
              <a:t>the CHILD Birth </a:t>
            </a:r>
            <a:r>
              <a:rPr lang="fr-FR" sz="1000" dirty="0" err="1">
                <a:solidFill>
                  <a:schemeClr val="bg1"/>
                </a:solidFill>
                <a:effectLst/>
                <a:ea typeface="Arial" panose="020B0604020202020204" pitchFamily="34" charset="0"/>
              </a:rPr>
              <a:t>Cohort Study</a:t>
            </a:r>
            <a:r>
              <a:rPr lang="fr-FR" sz="1000" dirty="0">
                <a:solidFill>
                  <a:schemeClr val="bg1"/>
                </a:solidFill>
                <a:effectLst/>
                <a:ea typeface="Arial" panose="020B0604020202020204" pitchFamily="34" charset="0"/>
              </a:rPr>
              <a:t>". PLOS ONE, vol. 14, no. 4, Apr. 2019, p. e0213995. </a:t>
            </a:r>
            <a:r>
              <a:rPr lang="fr-FR" sz="1000" dirty="0" err="1">
                <a:solidFill>
                  <a:schemeClr val="bg1"/>
                </a:solidFill>
                <a:effectLst/>
                <a:ea typeface="Arial" panose="020B0604020202020204" pitchFamily="34" charset="0"/>
              </a:rPr>
              <a:t>PLoS Journals</a:t>
            </a:r>
            <a:r>
              <a:rPr lang="fr-FR" sz="1000" dirty="0">
                <a:solidFill>
                  <a:schemeClr val="bg1"/>
                </a:solidFill>
                <a:effectLst/>
                <a:ea typeface="Arial" panose="020B0604020202020204" pitchFamily="34" charset="0"/>
              </a:rPr>
              <a:t>, </a:t>
            </a:r>
            <a:r>
              <a:rPr lang="fr-FR" sz="1000" dirty="0">
                <a:solidFill>
                  <a:schemeClr val="bg1"/>
                </a:solidFill>
                <a:effectLst/>
                <a:ea typeface="Arial" panose="020B0604020202020204" pitchFamily="34" charset="0"/>
                <a:hlinkClick r:id="rId6">
                  <a:extLst>
                    <a:ext uri="{A12FA001-AC4F-418D-AE19-62706E023703}">
                      <ahyp:hlinkClr xmlns:ahyp="http://schemas.microsoft.com/office/drawing/2018/hyperlinkcolor" xmlns:p188="http://schemas.microsoft.com/office/powerpoint/2018/8/main" xmlns:p14="http://schemas.microsoft.com/office/powerpoint/2010/main" xmlns:a16="http://schemas.microsoft.com/office/drawing/2014/main" xmlns="" val="tx"/>
                    </a:ext>
                  </a:extLst>
                </a:hlinkClick>
              </a:rPr>
              <a:t>https://doi.org/10.1371/journal.pone.0213995</a:t>
            </a:r>
            <a:endParaRPr lang="fr-FR" sz="1000" dirty="0">
              <a:solidFill>
                <a:schemeClr val="bg1"/>
              </a:solidFill>
              <a:effectLst/>
              <a:ea typeface="Arial" panose="020B0604020202020204" pitchFamily="34" charset="0"/>
            </a:endParaRPr>
          </a:p>
          <a:p>
            <a:pPr marL="171450" indent="-171450" algn="l">
              <a:lnSpc>
                <a:spcPts val="1060"/>
              </a:lnSpc>
              <a:buFont typeface="Arial" panose="020B0604020202020204" pitchFamily="34" charset="0"/>
              <a:buChar char="•"/>
            </a:pPr>
            <a:r>
              <a:rPr lang="en-GB" sz="1000" dirty="0" err="1">
                <a:solidFill>
                  <a:schemeClr val="bg1"/>
                </a:solidFill>
                <a:effectLst/>
              </a:rPr>
              <a:t>Zeidan</a:t>
            </a:r>
            <a:r>
              <a:rPr lang="en-GB" sz="1000" dirty="0">
                <a:solidFill>
                  <a:schemeClr val="bg1"/>
                </a:solidFill>
                <a:effectLst/>
              </a:rPr>
              <a:t>, J. </a:t>
            </a:r>
            <a:r>
              <a:rPr lang="en-GB" sz="1000" i="1" dirty="0">
                <a:solidFill>
                  <a:schemeClr val="bg1"/>
                </a:solidFill>
                <a:effectLst/>
              </a:rPr>
              <a:t>et al. </a:t>
            </a:r>
            <a:r>
              <a:rPr lang="en-GB" sz="1000" dirty="0">
                <a:solidFill>
                  <a:schemeClr val="bg1"/>
                </a:solidFill>
                <a:effectLst/>
              </a:rPr>
              <a:t>(2022) "Παγκόσμιος επιπολασμός του αυτισμού: </a:t>
            </a:r>
            <a:r>
              <a:rPr lang="en-GB" sz="1000" i="1" dirty="0">
                <a:solidFill>
                  <a:schemeClr val="bg1"/>
                </a:solidFill>
                <a:effectLst/>
              </a:rPr>
              <a:t>Autism Research</a:t>
            </a:r>
            <a:r>
              <a:rPr lang="en-GB" sz="1000" dirty="0">
                <a:solidFill>
                  <a:schemeClr val="bg1"/>
                </a:solidFill>
                <a:effectLst/>
              </a:rPr>
              <a:t>, 15(5), σ. 778-790. doi:10.1002/aur.2696. </a:t>
            </a:r>
            <a:r>
              <a:rPr lang="en-GB" sz="1000" i="1" dirty="0">
                <a:solidFill>
                  <a:schemeClr val="bg1"/>
                </a:solidFill>
                <a:effectLst/>
              </a:rPr>
              <a:t>Διαβάστε ολόκληρο το </a:t>
            </a:r>
            <a:r>
              <a:rPr lang="en-GB" sz="1000" i="1" dirty="0">
                <a:solidFill>
                  <a:schemeClr val="bg1"/>
                </a:solidFill>
              </a:rPr>
              <a:t>άρθρο </a:t>
            </a:r>
            <a:r>
              <a:rPr lang="en-GB" sz="1000" i="1" dirty="0">
                <a:solidFill>
                  <a:schemeClr val="bg1"/>
                </a:solidFill>
                <a:hlinkClick r:id="rId7">
                  <a:extLst>
                    <a:ext uri="{A12FA001-AC4F-418D-AE19-62706E023703}">
                      <ahyp:hlinkClr xmlns:ahyp="http://schemas.microsoft.com/office/drawing/2018/hyperlinkcolor" xmlns:p188="http://schemas.microsoft.com/office/powerpoint/2018/8/main" xmlns:p14="http://schemas.microsoft.com/office/powerpoint/2010/main" xmlns:a16="http://schemas.microsoft.com/office/drawing/2014/main" xmlns="" val="tx"/>
                    </a:ext>
                  </a:extLst>
                </a:hlinkClick>
              </a:rPr>
              <a:t>εδώ</a:t>
            </a:r>
            <a:r>
              <a:rPr lang="en-GB" sz="1000" dirty="0">
                <a:solidFill>
                  <a:schemeClr val="bg1"/>
                </a:solidFill>
              </a:rPr>
              <a:t>.</a:t>
            </a:r>
            <a:endParaRPr lang="en-GB" sz="1000" dirty="0">
              <a:solidFill>
                <a:schemeClr val="bg1"/>
              </a:solidFill>
              <a:effectLst/>
            </a:endParaRPr>
          </a:p>
          <a:p>
            <a:pPr marL="171450" indent="-171450" algn="l">
              <a:lnSpc>
                <a:spcPts val="1060"/>
              </a:lnSpc>
              <a:buFont typeface="Arial" panose="020B0604020202020204" pitchFamily="34" charset="0"/>
              <a:buChar char="•"/>
            </a:pPr>
            <a:endParaRPr lang="en-IE" sz="1000" dirty="0">
              <a:solidFill>
                <a:schemeClr val="bg1"/>
              </a:solidFill>
              <a:effectLst/>
              <a:ea typeface="Arial" panose="020B0604020202020204" pitchFamily="34" charset="0"/>
            </a:endParaRPr>
          </a:p>
          <a:p>
            <a:pPr marL="171450" indent="-171450" algn="l">
              <a:lnSpc>
                <a:spcPts val="106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p:txBody>
      </p:sp>
      <p:sp>
        <p:nvSpPr>
          <p:cNvPr id="43" name="Text Placeholder 17">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C52C40D8-79DB-DBFF-1297-8B991B191E30}"/>
              </a:ext>
            </a:extLst>
          </p:cNvPr>
          <p:cNvSpPr txBox="1">
            <a:spLocks/>
          </p:cNvSpPr>
          <p:nvPr/>
        </p:nvSpPr>
        <p:spPr>
          <a:xfrm>
            <a:off x="4654316" y="6238628"/>
            <a:ext cx="1895742" cy="456707"/>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Βρείτε τα πλήρη άρθρα</a:t>
            </a:r>
          </a:p>
        </p:txBody>
      </p:sp>
      <p:sp>
        <p:nvSpPr>
          <p:cNvPr id="34" name="Slide Number Placeholder 5">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17</a:t>
            </a:fld>
            <a:endParaRPr lang="en-US" dirty="0"/>
          </a:p>
        </p:txBody>
      </p:sp>
      <p:grpSp>
        <p:nvGrpSpPr>
          <p:cNvPr id="12" name="Group 11">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31DEF71A-5870-89D8-E8C9-AA9570F5FC20}"/>
              </a:ext>
            </a:extLst>
          </p:cNvPr>
          <p:cNvGrpSpPr/>
          <p:nvPr/>
        </p:nvGrpSpPr>
        <p:grpSpPr>
          <a:xfrm>
            <a:off x="6310851" y="313650"/>
            <a:ext cx="823704" cy="734260"/>
            <a:chOff x="4422991" y="1951890"/>
            <a:chExt cx="1086135" cy="968195"/>
          </a:xfrm>
        </p:grpSpPr>
        <p:sp>
          <p:nvSpPr>
            <p:cNvPr id="13" name="Freeform 12">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9BEA1CAF-86FF-0E79-AD38-0980A157657E}"/>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696CB63D-1A16-07B0-0A10-7F30728417B1}"/>
                </a:ext>
              </a:extLst>
            </p:cNvPr>
            <p:cNvGrpSpPr/>
            <p:nvPr/>
          </p:nvGrpSpPr>
          <p:grpSpPr>
            <a:xfrm>
              <a:off x="4738409" y="2001259"/>
              <a:ext cx="466270" cy="416899"/>
              <a:chOff x="4738409" y="2001259"/>
              <a:chExt cx="466270" cy="416899"/>
            </a:xfrm>
            <a:solidFill>
              <a:srgbClr val="00BADE"/>
            </a:solidFill>
          </p:grpSpPr>
          <p:sp>
            <p:nvSpPr>
              <p:cNvPr id="15" name="Freeform 14">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F8A48249-4A8C-B37D-6B4F-90AFCED00ECA}"/>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6E6"/>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FD57FE84-8339-8A47-643E-D64128EBE1B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6E6"/>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xmlns:p188="http://schemas.microsoft.com/office/powerpoint/2018/8/main" xmlns:p14="http://schemas.microsoft.com/office/powerpoint/2010/main" xmlns:ahyp="http://schemas.microsoft.com/office/drawing/2018/hyperlinkcolor" xmlns="" id="{E144EBC8-4510-5526-DDE8-ABCDA404B66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6E6"/>
              </a:solidFill>
              <a:ln w="27426"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xmlns:p188="http://schemas.microsoft.com/office/powerpoint/2018/8/main" xmlns:ahyp="http://schemas.microsoft.com/office/drawing/2018/hyperlinkcolor" xmlns:a16="http://schemas.microsoft.com/office/drawing/2014/main" xmlns="" val="3633465271"/>
      </p:ext>
    </p:extLst>
  </p:cSld>
  <p:clrMapOvr>
    <a:masterClrMapping/>
  </p:clrMapOvr>
  <p:extLst mod="1">
    <p:ext uri="{6950BFC3-D8DA-4A85-94F7-54DA5524770B}">
      <p188:commentRel xmlns:p188="http://schemas.microsoft.com/office/powerpoint/2018/8/main" xmlns:p14="http://schemas.microsoft.com/office/powerpoint/2010/main" xmlns:ahyp="http://schemas.microsoft.com/office/drawing/2018/hyperlinkcolor" xmlns:a16="http://schemas.microsoft.com/office/drawing/2014/main" xmlns="" r:id="rId8"/>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hyp="http://schemas.microsoft.com/office/drawing/2018/hyperlinkcolor" xmlns="" id="{961D51F6-ADB1-AABD-6BB3-1CF1594AB853}"/>
              </a:ext>
            </a:extLst>
          </p:cNvPr>
          <p:cNvSpPr/>
          <p:nvPr/>
        </p:nvSpPr>
        <p:spPr>
          <a:xfrm>
            <a:off x="0" y="33075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hyp="http://schemas.microsoft.com/office/drawing/2018/hyperlinkcolor" xmlns="" id="{152E0C58-0976-1DB6-87F2-649983657ABD}"/>
              </a:ext>
            </a:extLst>
          </p:cNvPr>
          <p:cNvSpPr txBox="1">
            <a:spLocks/>
          </p:cNvSpPr>
          <p:nvPr/>
        </p:nvSpPr>
        <p:spPr>
          <a:xfrm>
            <a:off x="1049199" y="1277096"/>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Έχει επίσης αποδειχθεί ότι οι οθόνες επηρεάζουν το σώμα μας, ιδίως την όραση.  Είναι γνωστό εδώ και αρκετό καιρό ότι το να περνάμε πολύ χρόνο διαβάζοντας πράγματα από κοντά αυξάνει τον κίνδυνο ανάπτυξης μυωπίας. Σε μια ανασκόπηση 27 εμπειρικών μελετών, διαπιστώθηκε ότι ο κίνδυνος ανάπτυξης μυωπίας για παιδιά ηλικίας 6-18 ετών αυξάνεται κατά 2% για κάθε επιπλέον ώρα κοντινής εργασίας την εβδομάδα (Huang, 2015). Μια άλλη μελέτη που εστιάζει ειδικά στις ψηφιακές οθόνες υποδεικνύει ότι όσο νωρίτερα εκτίθενται τα παιδιά, τόσο μεγαλύτερος είναι ο κίνδυνος ανάπτυξης προσχολικής μυωπίας. Η πιο σημαντική συσχέτιση μετράται για τα παιδιά που εκτέθηκαν κατά τη διάρκεια του πρώτου έτους της ζωής τους (Yang, 2020).</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ahyp="http://schemas.microsoft.com/office/drawing/2018/hyperlinkcolor" xmlns="" id="{B4E979D7-B18F-1AC4-0FE0-C97E8FF90665}"/>
              </a:ext>
            </a:extLst>
          </p:cNvPr>
          <p:cNvCxnSpPr>
            <a:cxnSpLocks/>
          </p:cNvCxnSpPr>
          <p:nvPr/>
        </p:nvCxnSpPr>
        <p:spPr>
          <a:xfrm>
            <a:off x="410995" y="97554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hyp="http://schemas.microsoft.com/office/drawing/2018/hyperlinkcolor" xmlns="" id="{AF08BE2E-2CF1-7375-AC83-B637CA5C98F5}"/>
              </a:ext>
            </a:extLst>
          </p:cNvPr>
          <p:cNvSpPr txBox="1"/>
          <p:nvPr/>
        </p:nvSpPr>
        <p:spPr>
          <a:xfrm>
            <a:off x="129384" y="71393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hyp="http://schemas.microsoft.com/office/drawing/2018/hyperlinkcolor" xmlns="" id="{AF0E12D9-751A-CB23-2954-905523DE7A7A}"/>
              </a:ext>
            </a:extLst>
          </p:cNvPr>
          <p:cNvSpPr txBox="1">
            <a:spLocks/>
          </p:cNvSpPr>
          <p:nvPr/>
        </p:nvSpPr>
        <p:spPr>
          <a:xfrm>
            <a:off x="1049199" y="763633"/>
            <a:ext cx="1227275"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Μυωπία </a:t>
            </a:r>
          </a:p>
        </p:txBody>
      </p:sp>
      <p:pic>
        <p:nvPicPr>
          <p:cNvPr id="21" name="Picture 20">
            <a:extLst>
              <a:ext uri="{FF2B5EF4-FFF2-40B4-BE49-F238E27FC236}">
                <a16:creationId xmlns:a16="http://schemas.microsoft.com/office/drawing/2014/main" xmlns:p14="http://schemas.microsoft.com/office/powerpoint/2010/main" xmlns:ahyp="http://schemas.microsoft.com/office/drawing/2018/hyperlinkcolor"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41" name="Rectangle 40">
            <a:extLst>
              <a:ext uri="{FF2B5EF4-FFF2-40B4-BE49-F238E27FC236}">
                <a16:creationId xmlns:a16="http://schemas.microsoft.com/office/drawing/2014/main" xmlns:p14="http://schemas.microsoft.com/office/powerpoint/2010/main" xmlns:ahyp="http://schemas.microsoft.com/office/drawing/2018/hyperlinkcolor" xmlns="" id="{3D9F6DA9-6B89-2720-855B-3EB4B0BC7403}"/>
              </a:ext>
            </a:extLst>
          </p:cNvPr>
          <p:cNvSpPr/>
          <p:nvPr/>
        </p:nvSpPr>
        <p:spPr>
          <a:xfrm>
            <a:off x="1093959" y="2941958"/>
            <a:ext cx="6170387" cy="1965151"/>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7">
            <a:extLst>
              <a:ext uri="{FF2B5EF4-FFF2-40B4-BE49-F238E27FC236}">
                <a16:creationId xmlns:a16="http://schemas.microsoft.com/office/drawing/2014/main" xmlns:p14="http://schemas.microsoft.com/office/powerpoint/2010/main" xmlns:ahyp="http://schemas.microsoft.com/office/drawing/2018/hyperlinkcolor" xmlns="" id="{0062BC35-4035-13EB-28AA-83BBC2B4DD21}"/>
              </a:ext>
            </a:extLst>
          </p:cNvPr>
          <p:cNvSpPr txBox="1">
            <a:spLocks/>
          </p:cNvSpPr>
          <p:nvPr/>
        </p:nvSpPr>
        <p:spPr>
          <a:xfrm>
            <a:off x="1174637" y="3293377"/>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Huang, </a:t>
            </a:r>
            <a:r>
              <a:rPr lang="fr-FR" sz="1000" dirty="0" err="1">
                <a:solidFill>
                  <a:schemeClr val="bg1"/>
                </a:solidFill>
                <a:effectLst/>
                <a:ea typeface="Arial" panose="020B0604020202020204" pitchFamily="34" charset="0"/>
              </a:rPr>
              <a:t>Hsiu-Mei</a:t>
            </a:r>
            <a:r>
              <a:rPr lang="fr-FR" sz="1000" dirty="0">
                <a:solidFill>
                  <a:schemeClr val="bg1"/>
                </a:solidFill>
                <a:effectLst/>
                <a:ea typeface="Arial" panose="020B0604020202020204" pitchFamily="34" charset="0"/>
              </a:rPr>
              <a:t>, et al. "The Association </a:t>
            </a:r>
            <a:r>
              <a:rPr lang="fr-FR" sz="1000" dirty="0" err="1">
                <a:solidFill>
                  <a:schemeClr val="bg1"/>
                </a:solidFill>
                <a:effectLst/>
                <a:ea typeface="Arial" panose="020B0604020202020204" pitchFamily="34" charset="0"/>
              </a:rPr>
              <a:t>between </a:t>
            </a:r>
            <a:r>
              <a:rPr lang="fr-FR" sz="1000" dirty="0">
                <a:solidFill>
                  <a:schemeClr val="bg1"/>
                </a:solidFill>
                <a:effectLst/>
                <a:ea typeface="Arial" panose="020B0604020202020204" pitchFamily="34" charset="0"/>
              </a:rPr>
              <a:t>Near Work Activities and </a:t>
            </a:r>
            <a:r>
              <a:rPr lang="fr-FR" sz="1000" dirty="0" err="1">
                <a:solidFill>
                  <a:schemeClr val="bg1"/>
                </a:solidFill>
                <a:effectLst/>
                <a:ea typeface="Arial" panose="020B0604020202020204" pitchFamily="34" charset="0"/>
              </a:rPr>
              <a:t>Myopia </a:t>
            </a:r>
            <a:r>
              <a:rPr lang="fr-FR" sz="1000" dirty="0">
                <a:solidFill>
                  <a:schemeClr val="bg1"/>
                </a:solidFill>
                <a:effectLst/>
                <a:ea typeface="Arial" panose="020B0604020202020204" pitchFamily="34" charset="0"/>
              </a:rPr>
              <a:t>in Children-A </a:t>
            </a:r>
            <a:r>
              <a:rPr lang="fr-FR" sz="1000" dirty="0" err="1">
                <a:solidFill>
                  <a:schemeClr val="bg1"/>
                </a:solidFill>
                <a:effectLst/>
                <a:ea typeface="Arial" panose="020B0604020202020204" pitchFamily="34" charset="0"/>
              </a:rPr>
              <a:t>Systematic Review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Meta-Analysis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PloS </a:t>
            </a:r>
            <a:r>
              <a:rPr lang="fr-FR" sz="1000" dirty="0">
                <a:solidFill>
                  <a:schemeClr val="bg1"/>
                </a:solidFill>
                <a:effectLst/>
                <a:ea typeface="Arial" panose="020B0604020202020204" pitchFamily="34" charset="0"/>
              </a:rPr>
              <a:t>One, vol. 10, no. 10, 2015, p. e0140419. PubMed,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https://doi.org/10.1371/journal.pone.0140419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Yang, Gui-You, et al. 'Associations </a:t>
            </a:r>
            <a:r>
              <a:rPr lang="fr-FR" sz="1000" dirty="0" err="1">
                <a:solidFill>
                  <a:schemeClr val="bg1"/>
                </a:solidFill>
                <a:effectLst/>
                <a:ea typeface="Arial" panose="020B0604020202020204" pitchFamily="34" charset="0"/>
              </a:rPr>
              <a:t>Between </a:t>
            </a:r>
            <a:r>
              <a:rPr lang="fr-FR" sz="1000" dirty="0">
                <a:solidFill>
                  <a:schemeClr val="bg1"/>
                </a:solidFill>
                <a:effectLst/>
                <a:ea typeface="Arial" panose="020B0604020202020204" pitchFamily="34" charset="0"/>
              </a:rPr>
              <a:t>Screen Exposure in </a:t>
            </a:r>
            <a:r>
              <a:rPr lang="fr-FR" sz="1000" dirty="0" err="1">
                <a:solidFill>
                  <a:schemeClr val="bg1"/>
                </a:solidFill>
                <a:effectLst/>
                <a:ea typeface="Arial" panose="020B0604020202020204" pitchFamily="34" charset="0"/>
              </a:rPr>
              <a:t>Early </a:t>
            </a:r>
            <a:r>
              <a:rPr lang="fr-FR" sz="1000" dirty="0">
                <a:solidFill>
                  <a:schemeClr val="bg1"/>
                </a:solidFill>
                <a:effectLst/>
                <a:ea typeface="Arial" panose="020B0604020202020204" pitchFamily="34" charset="0"/>
              </a:rPr>
              <a:t>Life and </a:t>
            </a:r>
            <a:r>
              <a:rPr lang="fr-FR" sz="1000" dirty="0" err="1">
                <a:solidFill>
                  <a:schemeClr val="bg1"/>
                </a:solidFill>
                <a:effectLst/>
                <a:ea typeface="Arial" panose="020B0604020202020204" pitchFamily="34" charset="0"/>
              </a:rPr>
              <a:t>Myopia among Chinese </a:t>
            </a:r>
            <a:r>
              <a:rPr lang="fr-FR" sz="1000" dirty="0">
                <a:solidFill>
                  <a:schemeClr val="bg1"/>
                </a:solidFill>
                <a:effectLst/>
                <a:ea typeface="Arial" panose="020B0604020202020204" pitchFamily="34" charset="0"/>
              </a:rPr>
              <a:t>Preschoolers'. International Journal of </a:t>
            </a:r>
            <a:r>
              <a:rPr lang="fr-FR" sz="1000" dirty="0" err="1">
                <a:solidFill>
                  <a:schemeClr val="bg1"/>
                </a:solidFill>
                <a:effectLst/>
                <a:ea typeface="Arial" panose="020B0604020202020204" pitchFamily="34" charset="0"/>
              </a:rPr>
              <a:t>Environmental </a:t>
            </a:r>
            <a:r>
              <a:rPr lang="fr-FR" sz="1000" dirty="0">
                <a:solidFill>
                  <a:schemeClr val="bg1"/>
                </a:solidFill>
                <a:effectLst/>
                <a:ea typeface="Arial" panose="020B0604020202020204" pitchFamily="34" charset="0"/>
              </a:rPr>
              <a:t>Research and Public Health, vol. 17, no. 3, Jan. 2020, p. 1056. </a:t>
            </a:r>
            <a:r>
              <a:rPr lang="fr-FR" sz="1000" dirty="0" err="1">
                <a:solidFill>
                  <a:schemeClr val="bg1"/>
                </a:solidFill>
                <a:effectLst/>
                <a:ea typeface="Arial" panose="020B0604020202020204" pitchFamily="34" charset="0"/>
              </a:rPr>
              <a:t>www.</a:t>
            </a:r>
            <a:r>
              <a:rPr lang="fr-FR" sz="1000" dirty="0">
                <a:solidFill>
                  <a:schemeClr val="bg1"/>
                </a:solidFill>
                <a:effectLst/>
                <a:ea typeface="Arial" panose="020B0604020202020204" pitchFamily="34" charset="0"/>
              </a:rPr>
              <a:t>mdpi.com, https://doi.org/10.3390/ijerph17031056.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b="1" i="1" dirty="0">
                <a:solidFill>
                  <a:schemeClr val="bg1"/>
                </a:solidFill>
                <a:effectLst/>
                <a:ea typeface="Arial" panose="020B0604020202020204" pitchFamily="34" charset="0"/>
              </a:rPr>
              <a:t>. </a:t>
            </a:r>
            <a:endParaRPr lang="en-IE" sz="1000" b="1"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Γνωρίζετε άλλες μελέτες σχετικά με την έκθεση στην οθόνη και την προσοχή; Προσθέστε τις εδώ. </a:t>
            </a:r>
            <a:endParaRPr lang="en-IE" sz="1000" b="1" dirty="0">
              <a:solidFill>
                <a:schemeClr val="bg1"/>
              </a:solidFill>
              <a:effectLst/>
              <a:ea typeface="Arial" panose="020B0604020202020204" pitchFamily="34" charset="0"/>
            </a:endParaRPr>
          </a:p>
        </p:txBody>
      </p:sp>
      <p:sp>
        <p:nvSpPr>
          <p:cNvPr id="43" name="Text Placeholder 17">
            <a:extLst>
              <a:ext uri="{FF2B5EF4-FFF2-40B4-BE49-F238E27FC236}">
                <a16:creationId xmlns:a16="http://schemas.microsoft.com/office/drawing/2014/main" xmlns:p14="http://schemas.microsoft.com/office/powerpoint/2010/main" xmlns:ahyp="http://schemas.microsoft.com/office/drawing/2018/hyperlinkcolor" xmlns="" id="{C52C40D8-79DB-DBFF-1297-8B991B191E30}"/>
              </a:ext>
            </a:extLst>
          </p:cNvPr>
          <p:cNvSpPr txBox="1">
            <a:spLocks/>
          </p:cNvSpPr>
          <p:nvPr/>
        </p:nvSpPr>
        <p:spPr>
          <a:xfrm>
            <a:off x="5111829" y="2609850"/>
            <a:ext cx="1895742" cy="480493"/>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Βρείτε τα πλήρη άρθρα</a:t>
            </a:r>
          </a:p>
        </p:txBody>
      </p:sp>
      <p:sp>
        <p:nvSpPr>
          <p:cNvPr id="34" name="Slide Number Placeholder 5">
            <a:extLst>
              <a:ext uri="{FF2B5EF4-FFF2-40B4-BE49-F238E27FC236}">
                <a16:creationId xmlns:a16="http://schemas.microsoft.com/office/drawing/2014/main" xmlns:p14="http://schemas.microsoft.com/office/powerpoint/2010/main" xmlns:ahyp="http://schemas.microsoft.com/office/drawing/2018/hyperlinkcolor"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18</a:t>
            </a:fld>
            <a:endParaRPr lang="en-US" dirty="0"/>
          </a:p>
        </p:txBody>
      </p:sp>
      <p:grpSp>
        <p:nvGrpSpPr>
          <p:cNvPr id="32" name="Group 31">
            <a:extLst>
              <a:ext uri="{FF2B5EF4-FFF2-40B4-BE49-F238E27FC236}">
                <a16:creationId xmlns:a16="http://schemas.microsoft.com/office/drawing/2014/main" xmlns:p14="http://schemas.microsoft.com/office/powerpoint/2010/main" xmlns:ahyp="http://schemas.microsoft.com/office/drawing/2018/hyperlinkcolor" xmlns="" id="{1B245AC0-BEBA-C74C-DC11-85A320806A28}"/>
              </a:ext>
            </a:extLst>
          </p:cNvPr>
          <p:cNvGrpSpPr/>
          <p:nvPr/>
        </p:nvGrpSpPr>
        <p:grpSpPr>
          <a:xfrm>
            <a:off x="6405636" y="193860"/>
            <a:ext cx="728919" cy="725535"/>
            <a:chOff x="3917171" y="3851610"/>
            <a:chExt cx="870324" cy="866284"/>
          </a:xfrm>
        </p:grpSpPr>
        <p:sp>
          <p:nvSpPr>
            <p:cNvPr id="33" name="Freeform 32">
              <a:extLst>
                <a:ext uri="{FF2B5EF4-FFF2-40B4-BE49-F238E27FC236}">
                  <a16:creationId xmlns:a16="http://schemas.microsoft.com/office/drawing/2014/main" xmlns:p14="http://schemas.microsoft.com/office/powerpoint/2010/main" xmlns:ahyp="http://schemas.microsoft.com/office/drawing/2018/hyperlinkcolor" xmlns="" id="{CD4260BC-B6EE-92A5-F9AA-E76049313E78}"/>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6E6"/>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5" name="Graphic 2">
              <a:extLst>
                <a:ext uri="{FF2B5EF4-FFF2-40B4-BE49-F238E27FC236}">
                  <a16:creationId xmlns:a16="http://schemas.microsoft.com/office/drawing/2014/main" xmlns:p14="http://schemas.microsoft.com/office/powerpoint/2010/main" xmlns:ahyp="http://schemas.microsoft.com/office/drawing/2018/hyperlinkcolor" xmlns="" id="{3DADE631-1BD3-66A1-4D4B-B839BA0B74D4}"/>
                </a:ext>
              </a:extLst>
            </p:cNvPr>
            <p:cNvGrpSpPr/>
            <p:nvPr/>
          </p:nvGrpSpPr>
          <p:grpSpPr>
            <a:xfrm>
              <a:off x="3917171" y="3851610"/>
              <a:ext cx="870324" cy="866284"/>
              <a:chOff x="3917171" y="3851610"/>
              <a:chExt cx="870324" cy="866284"/>
            </a:xfrm>
            <a:solidFill>
              <a:srgbClr val="010101"/>
            </a:solidFill>
          </p:grpSpPr>
          <p:sp>
            <p:nvSpPr>
              <p:cNvPr id="36" name="Freeform 35">
                <a:extLst>
                  <a:ext uri="{FF2B5EF4-FFF2-40B4-BE49-F238E27FC236}">
                    <a16:creationId xmlns:a16="http://schemas.microsoft.com/office/drawing/2014/main" xmlns:p14="http://schemas.microsoft.com/office/powerpoint/2010/main" xmlns:ahyp="http://schemas.microsoft.com/office/drawing/2018/hyperlinkcolor" xmlns="" id="{4FC0FC38-C291-C88F-290B-11ED51D4AB72}"/>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xmlns:p14="http://schemas.microsoft.com/office/powerpoint/2010/main" xmlns:ahyp="http://schemas.microsoft.com/office/drawing/2018/hyperlinkcolor" xmlns="" id="{02795415-5679-EB88-ECC2-C6B11EC597FB}"/>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xmlns:p14="http://schemas.microsoft.com/office/powerpoint/2010/main" xmlns:ahyp="http://schemas.microsoft.com/office/drawing/2018/hyperlinkcolor" xmlns="" id="{46FB3ED4-9BF0-D0E2-7320-8D9D0B44AE41}"/>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xmlns:p14="http://schemas.microsoft.com/office/powerpoint/2010/main" xmlns:ahyp="http://schemas.microsoft.com/office/drawing/2018/hyperlinkcolor" xmlns="" id="{7271FD8B-449E-F470-E37F-D5341975FAFF}"/>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xmlns:p14="http://schemas.microsoft.com/office/powerpoint/2010/main" xmlns:ahyp="http://schemas.microsoft.com/office/drawing/2018/hyperlinkcolor" xmlns="" id="{E687C62A-4C9F-28B2-357B-9558B6C08BED}"/>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xmlns:p14="http://schemas.microsoft.com/office/powerpoint/2010/main" xmlns:ahyp="http://schemas.microsoft.com/office/drawing/2018/hyperlinkcolor" xmlns="" id="{4E500F52-2E08-A970-B0A6-76DCC047A32A}"/>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xmlns:p14="http://schemas.microsoft.com/office/powerpoint/2010/main" xmlns:ahyp="http://schemas.microsoft.com/office/drawing/2018/hyperlinkcolor" xmlns="" id="{71C6261D-ADC1-450E-D338-D45BCA13DE27}"/>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xmlns:p14="http://schemas.microsoft.com/office/powerpoint/2010/main" xmlns:ahyp="http://schemas.microsoft.com/office/drawing/2018/hyperlinkcolor" xmlns="" id="{D19A5A8D-C8A6-59A7-F5DD-6DEFD1CDE22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xmlns:p14="http://schemas.microsoft.com/office/powerpoint/2010/main" xmlns:ahyp="http://schemas.microsoft.com/office/drawing/2018/hyperlinkcolor" xmlns="" id="{2D865BB1-6822-C821-35B7-CE532048DB28}"/>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xmlns:p14="http://schemas.microsoft.com/office/powerpoint/2010/main" xmlns:ahyp="http://schemas.microsoft.com/office/drawing/2018/hyperlinkcolor" xmlns="" id="{B9476232-F734-52F0-6C64-36526D84531E}"/>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xmlns:p14="http://schemas.microsoft.com/office/powerpoint/2010/main" xmlns:ahyp="http://schemas.microsoft.com/office/drawing/2018/hyperlinkcolor" xmlns="" id="{4AE6E1F6-24CD-29BF-0CFA-84AA418F1B55}"/>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xmlns:p14="http://schemas.microsoft.com/office/powerpoint/2010/main" xmlns:ahyp="http://schemas.microsoft.com/office/drawing/2018/hyperlinkcolor" xmlns="" id="{8C4C7C17-F5E4-1FF3-3888-0A0B71344DD5}"/>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xmlns:p14="http://schemas.microsoft.com/office/powerpoint/2010/main" xmlns:ahyp="http://schemas.microsoft.com/office/drawing/2018/hyperlinkcolor" xmlns="" id="{D05CD8DE-D23F-3EB3-D2A1-79F4C126631E}"/>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xmlns:p14="http://schemas.microsoft.com/office/powerpoint/2010/main" xmlns:ahyp="http://schemas.microsoft.com/office/drawing/2018/hyperlinkcolor" xmlns="" id="{76143A90-5577-19E8-B026-5D4BFFA7301B}"/>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xmlns:p14="http://schemas.microsoft.com/office/powerpoint/2010/main" xmlns:ahyp="http://schemas.microsoft.com/office/drawing/2018/hyperlinkcolor" xmlns="" id="{460AD0D7-4519-E8D3-F98B-474D7464C22B}"/>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54" name="Text Placeholder 15">
            <a:extLst>
              <a:ext uri="{FF2B5EF4-FFF2-40B4-BE49-F238E27FC236}">
                <a16:creationId xmlns:a16="http://schemas.microsoft.com/office/drawing/2014/main" xmlns:p14="http://schemas.microsoft.com/office/powerpoint/2010/main" xmlns:ahyp="http://schemas.microsoft.com/office/drawing/2018/hyperlinkcolor" xmlns="" id="{DF33D873-FAD2-D553-6678-4A96D87DC39F}"/>
              </a:ext>
            </a:extLst>
          </p:cNvPr>
          <p:cNvSpPr txBox="1">
            <a:spLocks/>
          </p:cNvSpPr>
          <p:nvPr/>
        </p:nvSpPr>
        <p:spPr>
          <a:xfrm>
            <a:off x="1094803" y="6349810"/>
            <a:ext cx="6201256" cy="1584192"/>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Ένα ευρέως αποδεδειγμένο γεγονός είναι ότι η χρήση ψηφιακών συσκευών που εκπέμπουν φως πριν από τον ύπνο έχει αρνητικές επιπτώσεις στην ποιότητα του ύπνου (τόσο για τους ενήλικες όσο και για τα παιδιά). Αυτό οφείλεται στο γεγονός ότι καταστέλλει τα επίπεδα της προαγωγικής για τον ύπνο ορμόνης μελατονίνης, η οποία παρατείνει το χρόνο που χρειάζεται για να αποκοιμηθούμε και μειώνει τον ύπνο RER (βαθύς ύπνος), με αποτέλεσμα να είμαστε λιγότερο ξύπνιοι το πρωί και λιγότερο αποδοτικοί κατά τη διάρκεια της ημέρας. </a:t>
            </a:r>
          </a:p>
          <a:p>
            <a:pPr>
              <a:lnSpc>
                <a:spcPts val="1120"/>
              </a:lnSpc>
            </a:pPr>
            <a:r>
              <a:rPr lang="en-US" sz="1150" dirty="0">
                <a:solidFill>
                  <a:srgbClr val="262626"/>
                </a:solidFill>
              </a:rPr>
              <a:t> </a:t>
            </a:r>
          </a:p>
          <a:p>
            <a:pPr>
              <a:lnSpc>
                <a:spcPts val="1120"/>
              </a:lnSpc>
            </a:pPr>
            <a:endParaRPr lang="en-US" sz="1150" dirty="0">
              <a:solidFill>
                <a:srgbClr val="262626"/>
              </a:solidFill>
            </a:endParaRPr>
          </a:p>
          <a:p>
            <a:pPr>
              <a:lnSpc>
                <a:spcPts val="1120"/>
              </a:lnSpc>
            </a:pPr>
            <a:r>
              <a:rPr lang="en-US" sz="1150" dirty="0">
                <a:solidFill>
                  <a:srgbClr val="262626"/>
                </a:solidFill>
              </a:rPr>
              <a:t>Μια μελέτη από το 2018 δείχνει ότι οι οθόνες τείνουν να διαταράσσουν τον κιρκάδιο ρυθμό του βρέφους, με τα εκτεθειμένα παιδιά να κοιμούνται λιγότερες ώρες κατά τη διάρκεια της νύχτας και περισσότερες ώρες κατά τη διάρκεια της ημέρας (</a:t>
            </a:r>
            <a:r>
              <a:rPr lang="en-US" sz="1150" dirty="0" err="1">
                <a:solidFill>
                  <a:srgbClr val="262626"/>
                </a:solidFill>
              </a:rPr>
              <a:t>Beyens</a:t>
            </a:r>
            <a:r>
              <a:rPr lang="en-US" sz="1150" dirty="0">
                <a:solidFill>
                  <a:srgbClr val="262626"/>
                </a:solidFill>
              </a:rPr>
              <a:t>, 2019). Η σημασία αυτών των αποτελεσμάτων γίνεται καλύτερα κατανοητή υπό το πρίσμα άλλων μελετών που υποδηλώνουν ότι τα παιδιά που κοιμούνται σε μεγαλύτερο ποσοστό τη νύχτα έχουν καλύτερες επιδόσεις στις εκτελεστικές λειτουργίες κατά την είσοδό τους στο σχολείο (Bernie, Annie, et al., 2013). </a:t>
            </a:r>
          </a:p>
          <a:p>
            <a:pPr>
              <a:lnSpc>
                <a:spcPts val="1120"/>
              </a:lnSpc>
            </a:pPr>
            <a:endParaRPr lang="en-US" sz="1150" dirty="0">
              <a:solidFill>
                <a:srgbClr val="262626"/>
              </a:solidFill>
            </a:endParaRPr>
          </a:p>
        </p:txBody>
      </p:sp>
      <p:cxnSp>
        <p:nvCxnSpPr>
          <p:cNvPr id="55" name="Straight Connector 54">
            <a:extLst>
              <a:ext uri="{FF2B5EF4-FFF2-40B4-BE49-F238E27FC236}">
                <a16:creationId xmlns:a16="http://schemas.microsoft.com/office/drawing/2014/main" xmlns:p14="http://schemas.microsoft.com/office/powerpoint/2010/main" xmlns:ahyp="http://schemas.microsoft.com/office/drawing/2018/hyperlinkcolor" xmlns="" id="{E4442CED-302F-F51B-6CB8-D66271770139}"/>
              </a:ext>
            </a:extLst>
          </p:cNvPr>
          <p:cNvCxnSpPr>
            <a:cxnSpLocks/>
          </p:cNvCxnSpPr>
          <p:nvPr/>
        </p:nvCxnSpPr>
        <p:spPr>
          <a:xfrm>
            <a:off x="444407" y="6048255"/>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p14="http://schemas.microsoft.com/office/powerpoint/2010/main" xmlns:ahyp="http://schemas.microsoft.com/office/drawing/2018/hyperlinkcolor" xmlns="" id="{2CFA1102-4871-2249-3379-90AF4B76A0FC}"/>
              </a:ext>
            </a:extLst>
          </p:cNvPr>
          <p:cNvSpPr txBox="1"/>
          <p:nvPr/>
        </p:nvSpPr>
        <p:spPr>
          <a:xfrm>
            <a:off x="162796" y="578664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57" name="Text Placeholder 17">
            <a:extLst>
              <a:ext uri="{FF2B5EF4-FFF2-40B4-BE49-F238E27FC236}">
                <a16:creationId xmlns:a16="http://schemas.microsoft.com/office/drawing/2014/main" xmlns:p14="http://schemas.microsoft.com/office/powerpoint/2010/main" xmlns:ahyp="http://schemas.microsoft.com/office/drawing/2018/hyperlinkcolor" xmlns="" id="{302B1270-45E0-DBB4-BE3A-C2611DCA81F5}"/>
              </a:ext>
            </a:extLst>
          </p:cNvPr>
          <p:cNvSpPr txBox="1">
            <a:spLocks/>
          </p:cNvSpPr>
          <p:nvPr/>
        </p:nvSpPr>
        <p:spPr>
          <a:xfrm>
            <a:off x="1082611" y="5836347"/>
            <a:ext cx="92716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Ύπνος</a:t>
            </a:r>
          </a:p>
        </p:txBody>
      </p:sp>
      <p:sp>
        <p:nvSpPr>
          <p:cNvPr id="58" name="Rectangle 57">
            <a:extLst>
              <a:ext uri="{FF2B5EF4-FFF2-40B4-BE49-F238E27FC236}">
                <a16:creationId xmlns:a16="http://schemas.microsoft.com/office/drawing/2014/main" xmlns:p14="http://schemas.microsoft.com/office/powerpoint/2010/main" xmlns:ahyp="http://schemas.microsoft.com/office/drawing/2018/hyperlinkcolor" xmlns="" id="{ABD173BE-D773-B688-1D5E-77D52EC9ECFD}"/>
              </a:ext>
            </a:extLst>
          </p:cNvPr>
          <p:cNvSpPr/>
          <p:nvPr/>
        </p:nvSpPr>
        <p:spPr>
          <a:xfrm>
            <a:off x="1116406" y="8266039"/>
            <a:ext cx="6170387" cy="1814372"/>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7">
            <a:extLst>
              <a:ext uri="{FF2B5EF4-FFF2-40B4-BE49-F238E27FC236}">
                <a16:creationId xmlns:a16="http://schemas.microsoft.com/office/drawing/2014/main" xmlns:p14="http://schemas.microsoft.com/office/powerpoint/2010/main" xmlns:ahyp="http://schemas.microsoft.com/office/drawing/2018/hyperlinkcolor" xmlns="" id="{7F43378C-C673-5DED-A091-8F2E2B099688}"/>
              </a:ext>
            </a:extLst>
          </p:cNvPr>
          <p:cNvSpPr txBox="1">
            <a:spLocks/>
          </p:cNvSpPr>
          <p:nvPr/>
        </p:nvSpPr>
        <p:spPr>
          <a:xfrm>
            <a:off x="1197084" y="8617457"/>
            <a:ext cx="5993428" cy="127930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Bernier, Annie, et al. "</a:t>
            </a:r>
            <a:r>
              <a:rPr lang="fr-FR" sz="1000" dirty="0" err="1">
                <a:solidFill>
                  <a:schemeClr val="bg1"/>
                </a:solidFill>
                <a:effectLst/>
                <a:ea typeface="Arial" panose="020B0604020202020204" pitchFamily="34" charset="0"/>
              </a:rPr>
              <a:t>Sleep </a:t>
            </a:r>
            <a:r>
              <a:rPr lang="fr-FR" sz="1000" dirty="0">
                <a:solidFill>
                  <a:schemeClr val="bg1"/>
                </a:solidFill>
                <a:effectLst/>
                <a:ea typeface="Arial" panose="020B0604020202020204" pitchFamily="34" charset="0"/>
              </a:rPr>
              <a:t>and Cognition in </a:t>
            </a:r>
            <a:r>
              <a:rPr lang="fr-FR" sz="1000" dirty="0" err="1">
                <a:solidFill>
                  <a:schemeClr val="bg1"/>
                </a:solidFill>
                <a:effectLst/>
                <a:ea typeface="Arial" panose="020B0604020202020204" pitchFamily="34" charset="0"/>
              </a:rPr>
              <a:t>Preschool Years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Συγκεκριμένες </a:t>
            </a:r>
            <a:r>
              <a:rPr lang="fr-FR" sz="1000" dirty="0">
                <a:solidFill>
                  <a:schemeClr val="bg1"/>
                </a:solidFill>
                <a:effectLst/>
                <a:ea typeface="Arial" panose="020B0604020202020204" pitchFamily="34" charset="0"/>
              </a:rPr>
              <a:t>συνδέσεις με την </a:t>
            </a:r>
            <a:r>
              <a:rPr lang="fr-FR" sz="1000" dirty="0" err="1">
                <a:solidFill>
                  <a:schemeClr val="bg1"/>
                </a:solidFill>
                <a:effectLst/>
                <a:ea typeface="Arial" panose="020B0604020202020204" pitchFamily="34" charset="0"/>
              </a:rPr>
              <a:t>εκτελεστική λειτουργία</a:t>
            </a:r>
            <a:r>
              <a:rPr lang="fr-FR" sz="1000" dirty="0">
                <a:solidFill>
                  <a:schemeClr val="bg1"/>
                </a:solidFill>
                <a:effectLst/>
                <a:ea typeface="Arial" panose="020B0604020202020204" pitchFamily="34" charset="0"/>
              </a:rPr>
              <a:t>". Child Development, vol. 84, no. 5, Sept. 2013, pp. 1542-53.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https://doi.org/10.1111/cdev.12063.</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Beyens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Ine</a:t>
            </a:r>
            <a:r>
              <a:rPr lang="fr-FR" sz="1000" dirty="0">
                <a:solidFill>
                  <a:schemeClr val="bg1"/>
                </a:solidFill>
                <a:effectLst/>
                <a:ea typeface="Arial" panose="020B0604020202020204" pitchFamily="34" charset="0"/>
              </a:rPr>
              <a:t>, και Amy I. </a:t>
            </a:r>
            <a:r>
              <a:rPr lang="fr-FR" sz="1000" dirty="0" err="1">
                <a:solidFill>
                  <a:schemeClr val="bg1"/>
                </a:solidFill>
                <a:effectLst/>
                <a:ea typeface="Arial" panose="020B0604020202020204" pitchFamily="34" charset="0"/>
              </a:rPr>
              <a:t>Nathanson</a:t>
            </a:r>
            <a:r>
              <a:rPr lang="fr-FR" sz="1000" dirty="0">
                <a:solidFill>
                  <a:schemeClr val="bg1"/>
                </a:solidFill>
                <a:effectLst/>
                <a:ea typeface="Arial" panose="020B0604020202020204" pitchFamily="34" charset="0"/>
              </a:rPr>
              <a:t>. "Χρήση </a:t>
            </a:r>
            <a:r>
              <a:rPr lang="fr-FR" sz="1000" dirty="0" err="1">
                <a:solidFill>
                  <a:schemeClr val="bg1"/>
                </a:solidFill>
                <a:effectLst/>
                <a:ea typeface="Arial" panose="020B0604020202020204" pitchFamily="34" charset="0"/>
              </a:rPr>
              <a:t>ηλεκτρονικών </a:t>
            </a:r>
            <a:r>
              <a:rPr lang="fr-FR" sz="1000" dirty="0">
                <a:solidFill>
                  <a:schemeClr val="bg1"/>
                </a:solidFill>
                <a:effectLst/>
                <a:ea typeface="Arial" panose="020B0604020202020204" pitchFamily="34" charset="0"/>
              </a:rPr>
              <a:t>μέσων και </a:t>
            </a:r>
            <a:r>
              <a:rPr lang="fr-FR" sz="1000" dirty="0" err="1">
                <a:solidFill>
                  <a:schemeClr val="bg1"/>
                </a:solidFill>
                <a:effectLst/>
                <a:ea typeface="Arial" panose="020B0604020202020204" pitchFamily="34" charset="0"/>
              </a:rPr>
              <a:t>ύπνος </a:t>
            </a:r>
            <a:r>
              <a:rPr lang="fr-FR" sz="1000" dirty="0">
                <a:solidFill>
                  <a:schemeClr val="bg1"/>
                </a:solidFill>
                <a:effectLst/>
                <a:ea typeface="Arial" panose="020B0604020202020204" pitchFamily="34" charset="0"/>
              </a:rPr>
              <a:t>μεταξύ παιδιών προσχολικής ηλικίας: Evidence for </a:t>
            </a:r>
            <a:r>
              <a:rPr lang="fr-FR" sz="1000" dirty="0" err="1">
                <a:solidFill>
                  <a:schemeClr val="bg1"/>
                </a:solidFill>
                <a:effectLst/>
                <a:ea typeface="Arial" panose="020B0604020202020204" pitchFamily="34" charset="0"/>
              </a:rPr>
              <a:t>Time-Shifted </a:t>
            </a:r>
            <a:r>
              <a:rPr lang="fr-FR" sz="1000" dirty="0">
                <a:solidFill>
                  <a:schemeClr val="bg1"/>
                </a:solidFill>
                <a:effectLst/>
                <a:ea typeface="Arial" panose="020B0604020202020204" pitchFamily="34" charset="0"/>
              </a:rPr>
              <a:t>and </a:t>
            </a:r>
            <a:r>
              <a:rPr lang="fr-FR" sz="1000" dirty="0" err="1">
                <a:solidFill>
                  <a:schemeClr val="bg1"/>
                </a:solidFill>
                <a:effectLst/>
                <a:ea typeface="Arial" panose="020B0604020202020204" pitchFamily="34" charset="0"/>
              </a:rPr>
              <a:t>Less Consolidated Sleep</a:t>
            </a:r>
            <a:r>
              <a:rPr lang="fr-FR" sz="1000" dirty="0">
                <a:solidFill>
                  <a:schemeClr val="bg1"/>
                </a:solidFill>
                <a:effectLst/>
                <a:ea typeface="Arial" panose="020B0604020202020204" pitchFamily="34" charset="0"/>
              </a:rPr>
              <a:t>". Health Communication, vol. 34, no. 5, Απρ. 2019, σσ. 537-44. Taylor and </a:t>
            </a:r>
            <a:r>
              <a:rPr lang="fr-FR" sz="1000" dirty="0" err="1">
                <a:solidFill>
                  <a:schemeClr val="bg1"/>
                </a:solidFill>
                <a:effectLst/>
                <a:ea typeface="Arial" panose="020B0604020202020204" pitchFamily="34" charset="0"/>
              </a:rPr>
              <a:t>Francis+NEJM</a:t>
            </a:r>
            <a:r>
              <a:rPr lang="fr-FR" sz="1000" dirty="0">
                <a:solidFill>
                  <a:schemeClr val="bg1"/>
                </a:solidFill>
                <a:effectLst/>
                <a:ea typeface="Arial" panose="020B0604020202020204" pitchFamily="34" charset="0"/>
              </a:rPr>
              <a:t>, https://doi.org/10.1080/10410236.2017.1422102.Read το πλήρες άρθρο </a:t>
            </a:r>
            <a:r>
              <a:rPr lang="fr-FR" sz="1000" dirty="0">
                <a:solidFill>
                  <a:schemeClr val="bg1"/>
                </a:solidFill>
                <a:effectLst/>
                <a:ea typeface="Arial" panose="020B0604020202020204" pitchFamily="34" charset="0"/>
                <a:hlinkClick r:id="rId6">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algn="l">
              <a:lnSpc>
                <a:spcPts val="1100"/>
              </a:lnSpc>
              <a:buClr>
                <a:srgbClr val="009AC1"/>
              </a:buClr>
            </a:pPr>
            <a:endParaRPr lang="fr-FR" sz="1000" b="1" i="1" dirty="0">
              <a:solidFill>
                <a:schemeClr val="bg1"/>
              </a:solidFill>
              <a:ea typeface="Arial" panose="020B0604020202020204" pitchFamily="34" charset="0"/>
            </a:endParaRPr>
          </a:p>
          <a:p>
            <a:pPr algn="l">
              <a:lnSpc>
                <a:spcPts val="1100"/>
              </a:lnSpc>
              <a:buClr>
                <a:srgbClr val="009AC1"/>
              </a:buClr>
            </a:pPr>
            <a:endParaRPr lang="fr-FR" sz="1000" b="1" i="1" dirty="0">
              <a:solidFill>
                <a:schemeClr val="bg1"/>
              </a:solidFill>
              <a:ea typeface="Arial" panose="020B0604020202020204" pitchFamily="34" charset="0"/>
            </a:endParaRPr>
          </a:p>
          <a:p>
            <a:pPr algn="l">
              <a:lnSpc>
                <a:spcPts val="1100"/>
              </a:lnSpc>
              <a:buClr>
                <a:srgbClr val="009AC1"/>
              </a:buClr>
            </a:pPr>
            <a:r>
              <a:rPr lang="fr-FR" sz="1000" b="1" i="1" dirty="0">
                <a:solidFill>
                  <a:schemeClr val="bg1"/>
                </a:solidFill>
                <a:effectLst/>
                <a:ea typeface="Arial" panose="020B0604020202020204" pitchFamily="34" charset="0"/>
              </a:rPr>
              <a:t>Γνωρίζετε άλλες μελέτες σχετικά με την έκθεση στην οθόνη και την προσοχή; Προσθέστε τις εδώ. </a:t>
            </a:r>
            <a:endParaRPr lang="en-IE" sz="1000" b="1" dirty="0">
              <a:solidFill>
                <a:schemeClr val="bg1"/>
              </a:solidFill>
              <a:effectLst/>
              <a:ea typeface="Arial" panose="020B0604020202020204" pitchFamily="34" charset="0"/>
            </a:endParaRPr>
          </a:p>
        </p:txBody>
      </p:sp>
      <p:sp>
        <p:nvSpPr>
          <p:cNvPr id="60" name="Text Placeholder 17">
            <a:extLst>
              <a:ext uri="{FF2B5EF4-FFF2-40B4-BE49-F238E27FC236}">
                <a16:creationId xmlns:a16="http://schemas.microsoft.com/office/drawing/2014/main" xmlns:p14="http://schemas.microsoft.com/office/powerpoint/2010/main" xmlns:ahyp="http://schemas.microsoft.com/office/drawing/2018/hyperlinkcolor" xmlns="" id="{013DEAC2-59F1-6F53-D701-85611524F045}"/>
              </a:ext>
            </a:extLst>
          </p:cNvPr>
          <p:cNvSpPr txBox="1">
            <a:spLocks/>
          </p:cNvSpPr>
          <p:nvPr/>
        </p:nvSpPr>
        <p:spPr>
          <a:xfrm>
            <a:off x="2453009" y="8137036"/>
            <a:ext cx="1895742" cy="480421"/>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Βρείτε τα πλήρη άρθρα</a:t>
            </a:r>
          </a:p>
        </p:txBody>
      </p:sp>
      <p:grpSp>
        <p:nvGrpSpPr>
          <p:cNvPr id="61" name="Group 60">
            <a:extLst>
              <a:ext uri="{FF2B5EF4-FFF2-40B4-BE49-F238E27FC236}">
                <a16:creationId xmlns:a16="http://schemas.microsoft.com/office/drawing/2014/main" xmlns:p14="http://schemas.microsoft.com/office/powerpoint/2010/main" xmlns:ahyp="http://schemas.microsoft.com/office/drawing/2018/hyperlinkcolor" xmlns="" id="{88B24DD3-32AF-303E-8397-7E6D803FF20E}"/>
              </a:ext>
            </a:extLst>
          </p:cNvPr>
          <p:cNvGrpSpPr/>
          <p:nvPr/>
        </p:nvGrpSpPr>
        <p:grpSpPr>
          <a:xfrm>
            <a:off x="6467930" y="5214301"/>
            <a:ext cx="622062" cy="778875"/>
            <a:chOff x="1782533" y="7057933"/>
            <a:chExt cx="1342649" cy="1681111"/>
          </a:xfrm>
        </p:grpSpPr>
        <p:sp>
          <p:nvSpPr>
            <p:cNvPr id="62" name="Freeform 61">
              <a:extLst>
                <a:ext uri="{FF2B5EF4-FFF2-40B4-BE49-F238E27FC236}">
                  <a16:creationId xmlns:a16="http://schemas.microsoft.com/office/drawing/2014/main" xmlns:p14="http://schemas.microsoft.com/office/powerpoint/2010/main" xmlns:ahyp="http://schemas.microsoft.com/office/drawing/2018/hyperlinkcolor" xmlns="" id="{966D8190-6619-858A-2504-6EE85AFB43CC}"/>
                </a:ext>
              </a:extLst>
            </p:cNvPr>
            <p:cNvSpPr/>
            <p:nvPr/>
          </p:nvSpPr>
          <p:spPr>
            <a:xfrm>
              <a:off x="2333596" y="7768048"/>
              <a:ext cx="555970" cy="907885"/>
            </a:xfrm>
            <a:custGeom>
              <a:avLst/>
              <a:gdLst>
                <a:gd name="connsiteX0" fmla="*/ 555776 w 555970"/>
                <a:gd name="connsiteY0" fmla="*/ 537982 h 907885"/>
                <a:gd name="connsiteX1" fmla="*/ 555776 w 555970"/>
                <a:gd name="connsiteY1" fmla="*/ 516506 h 907885"/>
                <a:gd name="connsiteX2" fmla="*/ 555776 w 555970"/>
                <a:gd name="connsiteY2" fmla="*/ 332869 h 907885"/>
                <a:gd name="connsiteX3" fmla="*/ 379192 w 555970"/>
                <a:gd name="connsiteY3" fmla="*/ 117676 h 907885"/>
                <a:gd name="connsiteX4" fmla="*/ 267896 w 555970"/>
                <a:gd name="connsiteY4" fmla="*/ 113294 h 907885"/>
                <a:gd name="connsiteX5" fmla="*/ 259133 w 555970"/>
                <a:gd name="connsiteY5" fmla="*/ 128633 h 907885"/>
                <a:gd name="connsiteX6" fmla="*/ 259133 w 555970"/>
                <a:gd name="connsiteY6" fmla="*/ 291233 h 907885"/>
                <a:gd name="connsiteX7" fmla="*/ 258695 w 555970"/>
                <a:gd name="connsiteY7" fmla="*/ 306134 h 907885"/>
                <a:gd name="connsiteX8" fmla="*/ 235471 w 555970"/>
                <a:gd name="connsiteY8" fmla="*/ 328925 h 907885"/>
                <a:gd name="connsiteX9" fmla="*/ 210934 w 555970"/>
                <a:gd name="connsiteY9" fmla="*/ 309202 h 907885"/>
                <a:gd name="connsiteX10" fmla="*/ 210057 w 555970"/>
                <a:gd name="connsiteY10" fmla="*/ 292986 h 907885"/>
                <a:gd name="connsiteX11" fmla="*/ 210057 w 555970"/>
                <a:gd name="connsiteY11" fmla="*/ 87874 h 907885"/>
                <a:gd name="connsiteX12" fmla="*/ 93065 w 555970"/>
                <a:gd name="connsiteY12" fmla="*/ 7231 h 907885"/>
                <a:gd name="connsiteX13" fmla="*/ 8498 w 555970"/>
                <a:gd name="connsiteY13" fmla="*/ 38787 h 907885"/>
                <a:gd name="connsiteX14" fmla="*/ 6307 w 555970"/>
                <a:gd name="connsiteY14" fmla="*/ 53250 h 907885"/>
                <a:gd name="connsiteX15" fmla="*/ 22958 w 555970"/>
                <a:gd name="connsiteY15" fmla="*/ 66837 h 907885"/>
                <a:gd name="connsiteX16" fmla="*/ 88245 w 555970"/>
                <a:gd name="connsiteY16" fmla="*/ 205770 h 907885"/>
                <a:gd name="connsiteX17" fmla="*/ 88245 w 555970"/>
                <a:gd name="connsiteY17" fmla="*/ 870194 h 907885"/>
                <a:gd name="connsiteX18" fmla="*/ 125928 w 555970"/>
                <a:gd name="connsiteY18" fmla="*/ 907885 h 907885"/>
                <a:gd name="connsiteX19" fmla="*/ 224517 w 555970"/>
                <a:gd name="connsiteY19" fmla="*/ 907885 h 907885"/>
                <a:gd name="connsiteX20" fmla="*/ 373058 w 555970"/>
                <a:gd name="connsiteY20" fmla="*/ 759310 h 907885"/>
                <a:gd name="connsiteX21" fmla="*/ 373058 w 555970"/>
                <a:gd name="connsiteY21" fmla="*/ 500290 h 907885"/>
                <a:gd name="connsiteX22" fmla="*/ 373496 w 555970"/>
                <a:gd name="connsiteY22" fmla="*/ 485389 h 907885"/>
                <a:gd name="connsiteX23" fmla="*/ 395405 w 555970"/>
                <a:gd name="connsiteY23" fmla="*/ 463037 h 907885"/>
                <a:gd name="connsiteX24" fmla="*/ 420819 w 555970"/>
                <a:gd name="connsiteY24" fmla="*/ 481444 h 907885"/>
                <a:gd name="connsiteX25" fmla="*/ 422133 w 555970"/>
                <a:gd name="connsiteY25" fmla="*/ 497660 h 907885"/>
                <a:gd name="connsiteX26" fmla="*/ 421695 w 555970"/>
                <a:gd name="connsiteY26" fmla="*/ 678230 h 907885"/>
                <a:gd name="connsiteX27" fmla="*/ 438345 w 555970"/>
                <a:gd name="connsiteY27" fmla="*/ 694446 h 907885"/>
                <a:gd name="connsiteX28" fmla="*/ 540878 w 555970"/>
                <a:gd name="connsiteY28" fmla="*/ 644921 h 90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5970" h="907885">
                  <a:moveTo>
                    <a:pt x="555776" y="537982"/>
                  </a:moveTo>
                  <a:cubicBezTo>
                    <a:pt x="555776" y="530969"/>
                    <a:pt x="555776" y="523957"/>
                    <a:pt x="555776" y="516506"/>
                  </a:cubicBezTo>
                  <a:cubicBezTo>
                    <a:pt x="555776" y="455148"/>
                    <a:pt x="556214" y="394228"/>
                    <a:pt x="555776" y="332869"/>
                  </a:cubicBezTo>
                  <a:cubicBezTo>
                    <a:pt x="554461" y="226369"/>
                    <a:pt x="483039" y="139590"/>
                    <a:pt x="379192" y="117676"/>
                  </a:cubicBezTo>
                  <a:cubicBezTo>
                    <a:pt x="342386" y="109788"/>
                    <a:pt x="305141" y="114170"/>
                    <a:pt x="267896" y="113294"/>
                  </a:cubicBezTo>
                  <a:cubicBezTo>
                    <a:pt x="255627" y="112856"/>
                    <a:pt x="259133" y="122059"/>
                    <a:pt x="259133" y="128633"/>
                  </a:cubicBezTo>
                  <a:cubicBezTo>
                    <a:pt x="259133" y="182979"/>
                    <a:pt x="259133" y="236887"/>
                    <a:pt x="259133" y="291233"/>
                  </a:cubicBezTo>
                  <a:cubicBezTo>
                    <a:pt x="259133" y="296054"/>
                    <a:pt x="259133" y="300875"/>
                    <a:pt x="258695" y="306134"/>
                  </a:cubicBezTo>
                  <a:cubicBezTo>
                    <a:pt x="257380" y="320598"/>
                    <a:pt x="249055" y="328486"/>
                    <a:pt x="235471" y="328925"/>
                  </a:cubicBezTo>
                  <a:cubicBezTo>
                    <a:pt x="222326" y="329363"/>
                    <a:pt x="214001" y="321912"/>
                    <a:pt x="210934" y="309202"/>
                  </a:cubicBezTo>
                  <a:cubicBezTo>
                    <a:pt x="209619" y="303943"/>
                    <a:pt x="210057" y="298246"/>
                    <a:pt x="210057" y="292986"/>
                  </a:cubicBezTo>
                  <a:cubicBezTo>
                    <a:pt x="210057" y="224616"/>
                    <a:pt x="210057" y="156245"/>
                    <a:pt x="210057" y="87874"/>
                  </a:cubicBezTo>
                  <a:cubicBezTo>
                    <a:pt x="209619" y="19941"/>
                    <a:pt x="156600" y="-16435"/>
                    <a:pt x="93065" y="7231"/>
                  </a:cubicBezTo>
                  <a:cubicBezTo>
                    <a:pt x="65022" y="17750"/>
                    <a:pt x="36979" y="28707"/>
                    <a:pt x="8498" y="38787"/>
                  </a:cubicBezTo>
                  <a:cubicBezTo>
                    <a:pt x="-2895" y="42732"/>
                    <a:pt x="-2018" y="46676"/>
                    <a:pt x="6307" y="53250"/>
                  </a:cubicBezTo>
                  <a:cubicBezTo>
                    <a:pt x="12003" y="57195"/>
                    <a:pt x="17261" y="62016"/>
                    <a:pt x="22958" y="66837"/>
                  </a:cubicBezTo>
                  <a:cubicBezTo>
                    <a:pt x="66337" y="102775"/>
                    <a:pt x="88245" y="149232"/>
                    <a:pt x="88245" y="205770"/>
                  </a:cubicBezTo>
                  <a:cubicBezTo>
                    <a:pt x="88245" y="427098"/>
                    <a:pt x="88245" y="648427"/>
                    <a:pt x="88245" y="870194"/>
                  </a:cubicBezTo>
                  <a:cubicBezTo>
                    <a:pt x="88245" y="903064"/>
                    <a:pt x="93065" y="907885"/>
                    <a:pt x="125928" y="907885"/>
                  </a:cubicBezTo>
                  <a:cubicBezTo>
                    <a:pt x="158791" y="907885"/>
                    <a:pt x="191654" y="907885"/>
                    <a:pt x="224517" y="907885"/>
                  </a:cubicBezTo>
                  <a:cubicBezTo>
                    <a:pt x="309523" y="907447"/>
                    <a:pt x="372619" y="844774"/>
                    <a:pt x="373058" y="759310"/>
                  </a:cubicBezTo>
                  <a:cubicBezTo>
                    <a:pt x="373496" y="672970"/>
                    <a:pt x="373058" y="586630"/>
                    <a:pt x="373058" y="500290"/>
                  </a:cubicBezTo>
                  <a:cubicBezTo>
                    <a:pt x="373058" y="495469"/>
                    <a:pt x="373058" y="490210"/>
                    <a:pt x="373496" y="485389"/>
                  </a:cubicBezTo>
                  <a:cubicBezTo>
                    <a:pt x="374810" y="471802"/>
                    <a:pt x="382698" y="464352"/>
                    <a:pt x="395405" y="463037"/>
                  </a:cubicBezTo>
                  <a:cubicBezTo>
                    <a:pt x="408550" y="461722"/>
                    <a:pt x="417313" y="468734"/>
                    <a:pt x="420819" y="481444"/>
                  </a:cubicBezTo>
                  <a:cubicBezTo>
                    <a:pt x="422133" y="486704"/>
                    <a:pt x="422133" y="492401"/>
                    <a:pt x="422133" y="497660"/>
                  </a:cubicBezTo>
                  <a:cubicBezTo>
                    <a:pt x="422133" y="557704"/>
                    <a:pt x="422571" y="617748"/>
                    <a:pt x="421695" y="678230"/>
                  </a:cubicBezTo>
                  <a:cubicBezTo>
                    <a:pt x="421695" y="691378"/>
                    <a:pt x="425638" y="694007"/>
                    <a:pt x="438345" y="694446"/>
                  </a:cubicBezTo>
                  <a:cubicBezTo>
                    <a:pt x="481286" y="695322"/>
                    <a:pt x="516340" y="682174"/>
                    <a:pt x="540878" y="644921"/>
                  </a:cubicBezTo>
                </a:path>
              </a:pathLst>
            </a:custGeom>
            <a:solidFill>
              <a:srgbClr val="00B6E6"/>
            </a:solidFill>
            <a:ln w="4378" cap="flat">
              <a:noFill/>
              <a:prstDash val="solid"/>
              <a:miter/>
            </a:ln>
          </p:spPr>
          <p:txBody>
            <a:bodyPr rtlCol="0" anchor="ctr"/>
            <a:lstStyle/>
            <a:p>
              <a:endParaRPr lang="en-US" dirty="0"/>
            </a:p>
          </p:txBody>
        </p:sp>
        <p:grpSp>
          <p:nvGrpSpPr>
            <p:cNvPr id="63" name="Graphic 2">
              <a:extLst>
                <a:ext uri="{FF2B5EF4-FFF2-40B4-BE49-F238E27FC236}">
                  <a16:creationId xmlns:a16="http://schemas.microsoft.com/office/drawing/2014/main" xmlns:p14="http://schemas.microsoft.com/office/powerpoint/2010/main" xmlns:ahyp="http://schemas.microsoft.com/office/drawing/2018/hyperlinkcolor" xmlns="" id="{1F5315C1-40DE-D094-E95C-A410C5350627}"/>
                </a:ext>
              </a:extLst>
            </p:cNvPr>
            <p:cNvGrpSpPr/>
            <p:nvPr/>
          </p:nvGrpSpPr>
          <p:grpSpPr>
            <a:xfrm>
              <a:off x="1782533" y="7057933"/>
              <a:ext cx="1342649" cy="1681111"/>
              <a:chOff x="714208" y="508069"/>
              <a:chExt cx="1342649" cy="1681111"/>
            </a:xfrm>
            <a:solidFill>
              <a:srgbClr val="000000"/>
            </a:solidFill>
          </p:grpSpPr>
          <p:sp>
            <p:nvSpPr>
              <p:cNvPr id="64" name="Freeform 63">
                <a:extLst>
                  <a:ext uri="{FF2B5EF4-FFF2-40B4-BE49-F238E27FC236}">
                    <a16:creationId xmlns:a16="http://schemas.microsoft.com/office/drawing/2014/main" xmlns:p14="http://schemas.microsoft.com/office/powerpoint/2010/main" xmlns:ahyp="http://schemas.microsoft.com/office/drawing/2018/hyperlinkcolor" xmlns="" id="{52F97144-4277-2D8D-7AA7-05033AA4713D}"/>
                  </a:ext>
                </a:extLst>
              </p:cNvPr>
              <p:cNvSpPr/>
              <p:nvPr/>
            </p:nvSpPr>
            <p:spPr>
              <a:xfrm>
                <a:off x="714208" y="578480"/>
                <a:ext cx="1342649" cy="1610700"/>
              </a:xfrm>
              <a:custGeom>
                <a:avLst/>
                <a:gdLst>
                  <a:gd name="connsiteX0" fmla="*/ 662094 w 1342649"/>
                  <a:gd name="connsiteY0" fmla="*/ 1609385 h 1610700"/>
                  <a:gd name="connsiteX1" fmla="*/ 608198 w 1342649"/>
                  <a:gd name="connsiteY1" fmla="*/ 1551095 h 1610700"/>
                  <a:gd name="connsiteX2" fmla="*/ 606446 w 1342649"/>
                  <a:gd name="connsiteY2" fmla="*/ 1528305 h 1610700"/>
                  <a:gd name="connsiteX3" fmla="*/ 606884 w 1342649"/>
                  <a:gd name="connsiteY3" fmla="*/ 1298649 h 1610700"/>
                  <a:gd name="connsiteX4" fmla="*/ 587166 w 1342649"/>
                  <a:gd name="connsiteY4" fmla="*/ 1275420 h 1610700"/>
                  <a:gd name="connsiteX5" fmla="*/ 109119 w 1342649"/>
                  <a:gd name="connsiteY5" fmla="*/ 967752 h 1610700"/>
                  <a:gd name="connsiteX6" fmla="*/ 6587 w 1342649"/>
                  <a:gd name="connsiteY6" fmla="*/ 697336 h 1610700"/>
                  <a:gd name="connsiteX7" fmla="*/ 5711 w 1342649"/>
                  <a:gd name="connsiteY7" fmla="*/ 690762 h 1610700"/>
                  <a:gd name="connsiteX8" fmla="*/ 26305 w 1342649"/>
                  <a:gd name="connsiteY8" fmla="*/ 660959 h 1610700"/>
                  <a:gd name="connsiteX9" fmla="*/ 54786 w 1342649"/>
                  <a:gd name="connsiteY9" fmla="*/ 685941 h 1610700"/>
                  <a:gd name="connsiteX10" fmla="*/ 91154 w 1342649"/>
                  <a:gd name="connsiteY10" fmla="*/ 824874 h 1610700"/>
                  <a:gd name="connsiteX11" fmla="*/ 593739 w 1342649"/>
                  <a:gd name="connsiteY11" fmla="*/ 1228087 h 1610700"/>
                  <a:gd name="connsiteX12" fmla="*/ 606884 w 1342649"/>
                  <a:gd name="connsiteY12" fmla="*/ 1217130 h 1610700"/>
                  <a:gd name="connsiteX13" fmla="*/ 606446 w 1342649"/>
                  <a:gd name="connsiteY13" fmla="*/ 851171 h 1610700"/>
                  <a:gd name="connsiteX14" fmla="*/ 553427 w 1342649"/>
                  <a:gd name="connsiteY14" fmla="*/ 752121 h 1610700"/>
                  <a:gd name="connsiteX15" fmla="*/ 421537 w 1342649"/>
                  <a:gd name="connsiteY15" fmla="*/ 600916 h 1610700"/>
                  <a:gd name="connsiteX16" fmla="*/ 375967 w 1342649"/>
                  <a:gd name="connsiteY16" fmla="*/ 87696 h 1610700"/>
                  <a:gd name="connsiteX17" fmla="*/ 378158 w 1342649"/>
                  <a:gd name="connsiteY17" fmla="*/ 53073 h 1610700"/>
                  <a:gd name="connsiteX18" fmla="*/ 343542 w 1342649"/>
                  <a:gd name="connsiteY18" fmla="*/ 61838 h 1610700"/>
                  <a:gd name="connsiteX19" fmla="*/ 49528 w 1342649"/>
                  <a:gd name="connsiteY19" fmla="*/ 562348 h 1610700"/>
                  <a:gd name="connsiteX20" fmla="*/ 49090 w 1342649"/>
                  <a:gd name="connsiteY20" fmla="*/ 568922 h 1610700"/>
                  <a:gd name="connsiteX21" fmla="*/ 23238 w 1342649"/>
                  <a:gd name="connsiteY21" fmla="*/ 594342 h 1610700"/>
                  <a:gd name="connsiteX22" fmla="*/ 14 w 1342649"/>
                  <a:gd name="connsiteY22" fmla="*/ 565854 h 1610700"/>
                  <a:gd name="connsiteX23" fmla="*/ 18856 w 1342649"/>
                  <a:gd name="connsiteY23" fmla="*/ 434810 h 1610700"/>
                  <a:gd name="connsiteX24" fmla="*/ 329959 w 1342649"/>
                  <a:gd name="connsiteY24" fmla="*/ 11875 h 1610700"/>
                  <a:gd name="connsiteX25" fmla="*/ 429862 w 1342649"/>
                  <a:gd name="connsiteY25" fmla="*/ 46937 h 1610700"/>
                  <a:gd name="connsiteX26" fmla="*/ 425042 w 1342649"/>
                  <a:gd name="connsiteY26" fmla="*/ 94709 h 1610700"/>
                  <a:gd name="connsiteX27" fmla="*/ 385607 w 1342649"/>
                  <a:gd name="connsiteY27" fmla="*/ 323488 h 1610700"/>
                  <a:gd name="connsiteX28" fmla="*/ 516182 w 1342649"/>
                  <a:gd name="connsiteY28" fmla="*/ 648688 h 1610700"/>
                  <a:gd name="connsiteX29" fmla="*/ 536776 w 1342649"/>
                  <a:gd name="connsiteY29" fmla="*/ 653509 h 1610700"/>
                  <a:gd name="connsiteX30" fmla="*/ 642376 w 1342649"/>
                  <a:gd name="connsiteY30" fmla="*/ 613626 h 1610700"/>
                  <a:gd name="connsiteX31" fmla="*/ 822903 w 1342649"/>
                  <a:gd name="connsiteY31" fmla="*/ 706540 h 1610700"/>
                  <a:gd name="connsiteX32" fmla="*/ 839116 w 1342649"/>
                  <a:gd name="connsiteY32" fmla="*/ 717497 h 1610700"/>
                  <a:gd name="connsiteX33" fmla="*/ 955231 w 1342649"/>
                  <a:gd name="connsiteY33" fmla="*/ 722756 h 1610700"/>
                  <a:gd name="connsiteX34" fmla="*/ 1088436 w 1342649"/>
                  <a:gd name="connsiteY34" fmla="*/ 792004 h 1610700"/>
                  <a:gd name="connsiteX35" fmla="*/ 1112535 w 1342649"/>
                  <a:gd name="connsiteY35" fmla="*/ 796386 h 1610700"/>
                  <a:gd name="connsiteX36" fmla="*/ 1239606 w 1342649"/>
                  <a:gd name="connsiteY36" fmla="*/ 725824 h 1610700"/>
                  <a:gd name="connsiteX37" fmla="*/ 1342138 w 1342649"/>
                  <a:gd name="connsiteY37" fmla="*/ 768775 h 1610700"/>
                  <a:gd name="connsiteX38" fmla="*/ 1337756 w 1342649"/>
                  <a:gd name="connsiteY38" fmla="*/ 802522 h 1610700"/>
                  <a:gd name="connsiteX39" fmla="*/ 1183519 w 1342649"/>
                  <a:gd name="connsiteY39" fmla="*/ 1065925 h 1610700"/>
                  <a:gd name="connsiteX40" fmla="*/ 1172127 w 1342649"/>
                  <a:gd name="connsiteY40" fmla="*/ 1094851 h 1610700"/>
                  <a:gd name="connsiteX41" fmla="*/ 1172127 w 1342649"/>
                  <a:gd name="connsiteY41" fmla="*/ 1189957 h 1610700"/>
                  <a:gd name="connsiteX42" fmla="*/ 1146713 w 1342649"/>
                  <a:gd name="connsiteY42" fmla="*/ 1221513 h 1610700"/>
                  <a:gd name="connsiteX43" fmla="*/ 1122613 w 1342649"/>
                  <a:gd name="connsiteY43" fmla="*/ 1190833 h 1610700"/>
                  <a:gd name="connsiteX44" fmla="*/ 1122613 w 1342649"/>
                  <a:gd name="connsiteY44" fmla="*/ 1169358 h 1610700"/>
                  <a:gd name="connsiteX45" fmla="*/ 1122613 w 1342649"/>
                  <a:gd name="connsiteY45" fmla="*/ 985721 h 1610700"/>
                  <a:gd name="connsiteX46" fmla="*/ 946030 w 1342649"/>
                  <a:gd name="connsiteY46" fmla="*/ 770528 h 1610700"/>
                  <a:gd name="connsiteX47" fmla="*/ 834734 w 1342649"/>
                  <a:gd name="connsiteY47" fmla="*/ 766145 h 1610700"/>
                  <a:gd name="connsiteX48" fmla="*/ 825970 w 1342649"/>
                  <a:gd name="connsiteY48" fmla="*/ 781485 h 1610700"/>
                  <a:gd name="connsiteX49" fmla="*/ 825970 w 1342649"/>
                  <a:gd name="connsiteY49" fmla="*/ 944085 h 1610700"/>
                  <a:gd name="connsiteX50" fmla="*/ 825532 w 1342649"/>
                  <a:gd name="connsiteY50" fmla="*/ 958986 h 1610700"/>
                  <a:gd name="connsiteX51" fmla="*/ 802309 w 1342649"/>
                  <a:gd name="connsiteY51" fmla="*/ 981776 h 1610700"/>
                  <a:gd name="connsiteX52" fmla="*/ 777771 w 1342649"/>
                  <a:gd name="connsiteY52" fmla="*/ 962054 h 1610700"/>
                  <a:gd name="connsiteX53" fmla="*/ 776895 w 1342649"/>
                  <a:gd name="connsiteY53" fmla="*/ 945838 h 1610700"/>
                  <a:gd name="connsiteX54" fmla="*/ 776895 w 1342649"/>
                  <a:gd name="connsiteY54" fmla="*/ 740725 h 1610700"/>
                  <a:gd name="connsiteX55" fmla="*/ 659903 w 1342649"/>
                  <a:gd name="connsiteY55" fmla="*/ 660083 h 1610700"/>
                  <a:gd name="connsiteX56" fmla="*/ 575335 w 1342649"/>
                  <a:gd name="connsiteY56" fmla="*/ 691639 h 1610700"/>
                  <a:gd name="connsiteX57" fmla="*/ 573145 w 1342649"/>
                  <a:gd name="connsiteY57" fmla="*/ 706102 h 1610700"/>
                  <a:gd name="connsiteX58" fmla="*/ 589795 w 1342649"/>
                  <a:gd name="connsiteY58" fmla="*/ 719688 h 1610700"/>
                  <a:gd name="connsiteX59" fmla="*/ 655083 w 1342649"/>
                  <a:gd name="connsiteY59" fmla="*/ 858621 h 1610700"/>
                  <a:gd name="connsiteX60" fmla="*/ 655083 w 1342649"/>
                  <a:gd name="connsiteY60" fmla="*/ 1523045 h 1610700"/>
                  <a:gd name="connsiteX61" fmla="*/ 692766 w 1342649"/>
                  <a:gd name="connsiteY61" fmla="*/ 1560737 h 1610700"/>
                  <a:gd name="connsiteX62" fmla="*/ 791355 w 1342649"/>
                  <a:gd name="connsiteY62" fmla="*/ 1560737 h 1610700"/>
                  <a:gd name="connsiteX63" fmla="*/ 939895 w 1342649"/>
                  <a:gd name="connsiteY63" fmla="*/ 1412162 h 1610700"/>
                  <a:gd name="connsiteX64" fmla="*/ 939895 w 1342649"/>
                  <a:gd name="connsiteY64" fmla="*/ 1153142 h 1610700"/>
                  <a:gd name="connsiteX65" fmla="*/ 940333 w 1342649"/>
                  <a:gd name="connsiteY65" fmla="*/ 1138240 h 1610700"/>
                  <a:gd name="connsiteX66" fmla="*/ 962242 w 1342649"/>
                  <a:gd name="connsiteY66" fmla="*/ 1115888 h 1610700"/>
                  <a:gd name="connsiteX67" fmla="*/ 987656 w 1342649"/>
                  <a:gd name="connsiteY67" fmla="*/ 1134296 h 1610700"/>
                  <a:gd name="connsiteX68" fmla="*/ 988971 w 1342649"/>
                  <a:gd name="connsiteY68" fmla="*/ 1150512 h 1610700"/>
                  <a:gd name="connsiteX69" fmla="*/ 988533 w 1342649"/>
                  <a:gd name="connsiteY69" fmla="*/ 1331081 h 1610700"/>
                  <a:gd name="connsiteX70" fmla="*/ 1005183 w 1342649"/>
                  <a:gd name="connsiteY70" fmla="*/ 1347297 h 1610700"/>
                  <a:gd name="connsiteX71" fmla="*/ 1107716 w 1342649"/>
                  <a:gd name="connsiteY71" fmla="*/ 1297772 h 1610700"/>
                  <a:gd name="connsiteX72" fmla="*/ 1143208 w 1342649"/>
                  <a:gd name="connsiteY72" fmla="*/ 1289445 h 1610700"/>
                  <a:gd name="connsiteX73" fmla="*/ 1148027 w 1342649"/>
                  <a:gd name="connsiteY73" fmla="*/ 1325822 h 1610700"/>
                  <a:gd name="connsiteX74" fmla="*/ 1015261 w 1342649"/>
                  <a:gd name="connsiteY74" fmla="*/ 1396384 h 1610700"/>
                  <a:gd name="connsiteX75" fmla="*/ 988971 w 1342649"/>
                  <a:gd name="connsiteY75" fmla="*/ 1422242 h 1610700"/>
                  <a:gd name="connsiteX76" fmla="*/ 826409 w 1342649"/>
                  <a:gd name="connsiteY76" fmla="*/ 1607632 h 1610700"/>
                  <a:gd name="connsiteX77" fmla="*/ 818960 w 1342649"/>
                  <a:gd name="connsiteY77" fmla="*/ 1610700 h 1610700"/>
                  <a:gd name="connsiteX78" fmla="*/ 662094 w 1342649"/>
                  <a:gd name="connsiteY78" fmla="*/ 1609385 h 1610700"/>
                  <a:gd name="connsiteX79" fmla="*/ 1174756 w 1342649"/>
                  <a:gd name="connsiteY79" fmla="*/ 1003690 h 1610700"/>
                  <a:gd name="connsiteX80" fmla="*/ 1293063 w 1342649"/>
                  <a:gd name="connsiteY80" fmla="*/ 784991 h 1610700"/>
                  <a:gd name="connsiteX81" fmla="*/ 1287805 w 1342649"/>
                  <a:gd name="connsiteY81" fmla="*/ 766145 h 1610700"/>
                  <a:gd name="connsiteX82" fmla="*/ 1266772 w 1342649"/>
                  <a:gd name="connsiteY82" fmla="*/ 767898 h 1610700"/>
                  <a:gd name="connsiteX83" fmla="*/ 1140140 w 1342649"/>
                  <a:gd name="connsiteY83" fmla="*/ 838899 h 1610700"/>
                  <a:gd name="connsiteX84" fmla="*/ 1137073 w 1342649"/>
                  <a:gd name="connsiteY84" fmla="*/ 852924 h 1610700"/>
                  <a:gd name="connsiteX85" fmla="*/ 1169060 w 1342649"/>
                  <a:gd name="connsiteY85" fmla="*/ 943208 h 1610700"/>
                  <a:gd name="connsiteX86" fmla="*/ 1174756 w 1342649"/>
                  <a:gd name="connsiteY86" fmla="*/ 1003690 h 161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42649" h="1610700">
                    <a:moveTo>
                      <a:pt x="662094" y="1609385"/>
                    </a:moveTo>
                    <a:cubicBezTo>
                      <a:pt x="635365" y="1597990"/>
                      <a:pt x="613895" y="1581774"/>
                      <a:pt x="608198" y="1551095"/>
                    </a:cubicBezTo>
                    <a:cubicBezTo>
                      <a:pt x="606884" y="1543644"/>
                      <a:pt x="606446" y="1535755"/>
                      <a:pt x="606446" y="1528305"/>
                    </a:cubicBezTo>
                    <a:cubicBezTo>
                      <a:pt x="606446" y="1451607"/>
                      <a:pt x="606007" y="1375347"/>
                      <a:pt x="606884" y="1298649"/>
                    </a:cubicBezTo>
                    <a:cubicBezTo>
                      <a:pt x="606884" y="1283309"/>
                      <a:pt x="603379" y="1277612"/>
                      <a:pt x="587166" y="1275420"/>
                    </a:cubicBezTo>
                    <a:cubicBezTo>
                      <a:pt x="382539" y="1243426"/>
                      <a:pt x="223483" y="1139117"/>
                      <a:pt x="109119" y="967752"/>
                    </a:cubicBezTo>
                    <a:cubicBezTo>
                      <a:pt x="54348" y="885794"/>
                      <a:pt x="21485" y="794633"/>
                      <a:pt x="6587" y="697336"/>
                    </a:cubicBezTo>
                    <a:cubicBezTo>
                      <a:pt x="6149" y="695145"/>
                      <a:pt x="6149" y="692954"/>
                      <a:pt x="5711" y="690762"/>
                    </a:cubicBezTo>
                    <a:cubicBezTo>
                      <a:pt x="4396" y="673231"/>
                      <a:pt x="11845" y="662713"/>
                      <a:pt x="26305" y="660959"/>
                    </a:cubicBezTo>
                    <a:cubicBezTo>
                      <a:pt x="41641" y="659206"/>
                      <a:pt x="52157" y="667972"/>
                      <a:pt x="54786" y="685941"/>
                    </a:cubicBezTo>
                    <a:cubicBezTo>
                      <a:pt x="61359" y="733713"/>
                      <a:pt x="72313" y="780608"/>
                      <a:pt x="91154" y="824874"/>
                    </a:cubicBezTo>
                    <a:cubicBezTo>
                      <a:pt x="185362" y="1050147"/>
                      <a:pt x="353182" y="1184697"/>
                      <a:pt x="593739" y="1228087"/>
                    </a:cubicBezTo>
                    <a:cubicBezTo>
                      <a:pt x="604255" y="1229840"/>
                      <a:pt x="606884" y="1227210"/>
                      <a:pt x="606884" y="1217130"/>
                    </a:cubicBezTo>
                    <a:cubicBezTo>
                      <a:pt x="606446" y="1095289"/>
                      <a:pt x="606884" y="973449"/>
                      <a:pt x="606446" y="851171"/>
                    </a:cubicBezTo>
                    <a:cubicBezTo>
                      <a:pt x="606446" y="809535"/>
                      <a:pt x="585413" y="777979"/>
                      <a:pt x="553427" y="752121"/>
                    </a:cubicBezTo>
                    <a:cubicBezTo>
                      <a:pt x="500408" y="709608"/>
                      <a:pt x="455714" y="659645"/>
                      <a:pt x="421537" y="600916"/>
                    </a:cubicBezTo>
                    <a:cubicBezTo>
                      <a:pt x="325139" y="437001"/>
                      <a:pt x="310679" y="265636"/>
                      <a:pt x="375967" y="87696"/>
                    </a:cubicBezTo>
                    <a:cubicBezTo>
                      <a:pt x="379910" y="76740"/>
                      <a:pt x="391303" y="64468"/>
                      <a:pt x="378158" y="53073"/>
                    </a:cubicBezTo>
                    <a:cubicBezTo>
                      <a:pt x="364136" y="40801"/>
                      <a:pt x="353620" y="55264"/>
                      <a:pt x="343542" y="61838"/>
                    </a:cubicBezTo>
                    <a:cubicBezTo>
                      <a:pt x="163891" y="180611"/>
                      <a:pt x="66178" y="347593"/>
                      <a:pt x="49528" y="562348"/>
                    </a:cubicBezTo>
                    <a:cubicBezTo>
                      <a:pt x="49528" y="564539"/>
                      <a:pt x="49528" y="566730"/>
                      <a:pt x="49090" y="568922"/>
                    </a:cubicBezTo>
                    <a:cubicBezTo>
                      <a:pt x="47337" y="585576"/>
                      <a:pt x="37259" y="595657"/>
                      <a:pt x="23238" y="594342"/>
                    </a:cubicBezTo>
                    <a:cubicBezTo>
                      <a:pt x="9216" y="593465"/>
                      <a:pt x="-424" y="582070"/>
                      <a:pt x="14" y="565854"/>
                    </a:cubicBezTo>
                    <a:cubicBezTo>
                      <a:pt x="2205" y="521588"/>
                      <a:pt x="7901" y="477761"/>
                      <a:pt x="18856" y="434810"/>
                    </a:cubicBezTo>
                    <a:cubicBezTo>
                      <a:pt x="65740" y="252049"/>
                      <a:pt x="169587" y="110925"/>
                      <a:pt x="329959" y="11875"/>
                    </a:cubicBezTo>
                    <a:cubicBezTo>
                      <a:pt x="371147" y="-13545"/>
                      <a:pt x="417593" y="3548"/>
                      <a:pt x="429862" y="46937"/>
                    </a:cubicBezTo>
                    <a:cubicBezTo>
                      <a:pt x="434682" y="63591"/>
                      <a:pt x="431615" y="79369"/>
                      <a:pt x="425042" y="94709"/>
                    </a:cubicBezTo>
                    <a:cubicBezTo>
                      <a:pt x="394370" y="167901"/>
                      <a:pt x="381663" y="244599"/>
                      <a:pt x="385607" y="323488"/>
                    </a:cubicBezTo>
                    <a:cubicBezTo>
                      <a:pt x="391741" y="447082"/>
                      <a:pt x="435996" y="554897"/>
                      <a:pt x="516182" y="648688"/>
                    </a:cubicBezTo>
                    <a:cubicBezTo>
                      <a:pt x="522755" y="656138"/>
                      <a:pt x="528013" y="657015"/>
                      <a:pt x="536776" y="653509"/>
                    </a:cubicBezTo>
                    <a:cubicBezTo>
                      <a:pt x="571830" y="639922"/>
                      <a:pt x="607322" y="626774"/>
                      <a:pt x="642376" y="613626"/>
                    </a:cubicBezTo>
                    <a:cubicBezTo>
                      <a:pt x="725191" y="582947"/>
                      <a:pt x="800118" y="621515"/>
                      <a:pt x="822903" y="706540"/>
                    </a:cubicBezTo>
                    <a:cubicBezTo>
                      <a:pt x="825532" y="716620"/>
                      <a:pt x="830790" y="717059"/>
                      <a:pt x="839116" y="717497"/>
                    </a:cubicBezTo>
                    <a:cubicBezTo>
                      <a:pt x="877675" y="717935"/>
                      <a:pt x="916672" y="715306"/>
                      <a:pt x="955231" y="722756"/>
                    </a:cubicBezTo>
                    <a:cubicBezTo>
                      <a:pt x="1006498" y="732837"/>
                      <a:pt x="1051191" y="756065"/>
                      <a:pt x="1088436" y="792004"/>
                    </a:cubicBezTo>
                    <a:cubicBezTo>
                      <a:pt x="1096761" y="799892"/>
                      <a:pt x="1102896" y="800331"/>
                      <a:pt x="1112535" y="796386"/>
                    </a:cubicBezTo>
                    <a:cubicBezTo>
                      <a:pt x="1158105" y="778417"/>
                      <a:pt x="1199732" y="753874"/>
                      <a:pt x="1239606" y="725824"/>
                    </a:cubicBezTo>
                    <a:cubicBezTo>
                      <a:pt x="1281232" y="696460"/>
                      <a:pt x="1334689" y="719688"/>
                      <a:pt x="1342138" y="768775"/>
                    </a:cubicBezTo>
                    <a:cubicBezTo>
                      <a:pt x="1343891" y="780608"/>
                      <a:pt x="1340824" y="791565"/>
                      <a:pt x="1337756" y="802522"/>
                    </a:cubicBezTo>
                    <a:cubicBezTo>
                      <a:pt x="1306646" y="902010"/>
                      <a:pt x="1254942" y="990104"/>
                      <a:pt x="1183519" y="1065925"/>
                    </a:cubicBezTo>
                    <a:cubicBezTo>
                      <a:pt x="1175194" y="1074691"/>
                      <a:pt x="1171689" y="1083018"/>
                      <a:pt x="1172127" y="1094851"/>
                    </a:cubicBezTo>
                    <a:cubicBezTo>
                      <a:pt x="1173003" y="1126407"/>
                      <a:pt x="1172565" y="1158401"/>
                      <a:pt x="1172127" y="1189957"/>
                    </a:cubicBezTo>
                    <a:cubicBezTo>
                      <a:pt x="1172127" y="1210117"/>
                      <a:pt x="1162487" y="1221951"/>
                      <a:pt x="1146713" y="1221513"/>
                    </a:cubicBezTo>
                    <a:cubicBezTo>
                      <a:pt x="1131815" y="1221074"/>
                      <a:pt x="1123052" y="1210117"/>
                      <a:pt x="1122613" y="1190833"/>
                    </a:cubicBezTo>
                    <a:cubicBezTo>
                      <a:pt x="1122613" y="1183821"/>
                      <a:pt x="1122613" y="1176809"/>
                      <a:pt x="1122613" y="1169358"/>
                    </a:cubicBezTo>
                    <a:cubicBezTo>
                      <a:pt x="1122613" y="1107999"/>
                      <a:pt x="1123052" y="1047079"/>
                      <a:pt x="1122613" y="985721"/>
                    </a:cubicBezTo>
                    <a:cubicBezTo>
                      <a:pt x="1121299" y="879220"/>
                      <a:pt x="1049877" y="792442"/>
                      <a:pt x="946030" y="770528"/>
                    </a:cubicBezTo>
                    <a:cubicBezTo>
                      <a:pt x="909223" y="762639"/>
                      <a:pt x="871978" y="767022"/>
                      <a:pt x="834734" y="766145"/>
                    </a:cubicBezTo>
                    <a:cubicBezTo>
                      <a:pt x="822465" y="765707"/>
                      <a:pt x="825970" y="774911"/>
                      <a:pt x="825970" y="781485"/>
                    </a:cubicBezTo>
                    <a:cubicBezTo>
                      <a:pt x="825970" y="835831"/>
                      <a:pt x="825970" y="889739"/>
                      <a:pt x="825970" y="944085"/>
                    </a:cubicBezTo>
                    <a:cubicBezTo>
                      <a:pt x="825970" y="948906"/>
                      <a:pt x="825970" y="953727"/>
                      <a:pt x="825532" y="958986"/>
                    </a:cubicBezTo>
                    <a:cubicBezTo>
                      <a:pt x="824218" y="973449"/>
                      <a:pt x="815892" y="981338"/>
                      <a:pt x="802309" y="981776"/>
                    </a:cubicBezTo>
                    <a:cubicBezTo>
                      <a:pt x="789164" y="982215"/>
                      <a:pt x="780839" y="974764"/>
                      <a:pt x="777771" y="962054"/>
                    </a:cubicBezTo>
                    <a:cubicBezTo>
                      <a:pt x="776457" y="956795"/>
                      <a:pt x="776895" y="951097"/>
                      <a:pt x="776895" y="945838"/>
                    </a:cubicBezTo>
                    <a:cubicBezTo>
                      <a:pt x="776895" y="877467"/>
                      <a:pt x="776895" y="809096"/>
                      <a:pt x="776895" y="740725"/>
                    </a:cubicBezTo>
                    <a:cubicBezTo>
                      <a:pt x="776457" y="672793"/>
                      <a:pt x="723438" y="636416"/>
                      <a:pt x="659903" y="660083"/>
                    </a:cubicBezTo>
                    <a:cubicBezTo>
                      <a:pt x="631860" y="670601"/>
                      <a:pt x="603817" y="681558"/>
                      <a:pt x="575335" y="691639"/>
                    </a:cubicBezTo>
                    <a:cubicBezTo>
                      <a:pt x="563943" y="695583"/>
                      <a:pt x="564819" y="699528"/>
                      <a:pt x="573145" y="706102"/>
                    </a:cubicBezTo>
                    <a:cubicBezTo>
                      <a:pt x="578841" y="710046"/>
                      <a:pt x="584099" y="714867"/>
                      <a:pt x="589795" y="719688"/>
                    </a:cubicBezTo>
                    <a:cubicBezTo>
                      <a:pt x="633174" y="755627"/>
                      <a:pt x="655083" y="802084"/>
                      <a:pt x="655083" y="858621"/>
                    </a:cubicBezTo>
                    <a:cubicBezTo>
                      <a:pt x="655083" y="1079950"/>
                      <a:pt x="655083" y="1301278"/>
                      <a:pt x="655083" y="1523045"/>
                    </a:cubicBezTo>
                    <a:cubicBezTo>
                      <a:pt x="655083" y="1555916"/>
                      <a:pt x="659903" y="1560737"/>
                      <a:pt x="692766" y="1560737"/>
                    </a:cubicBezTo>
                    <a:cubicBezTo>
                      <a:pt x="725629" y="1560737"/>
                      <a:pt x="758492" y="1560737"/>
                      <a:pt x="791355" y="1560737"/>
                    </a:cubicBezTo>
                    <a:cubicBezTo>
                      <a:pt x="876360" y="1560299"/>
                      <a:pt x="939457" y="1497625"/>
                      <a:pt x="939895" y="1412162"/>
                    </a:cubicBezTo>
                    <a:cubicBezTo>
                      <a:pt x="940333" y="1325822"/>
                      <a:pt x="939895" y="1239482"/>
                      <a:pt x="939895" y="1153142"/>
                    </a:cubicBezTo>
                    <a:cubicBezTo>
                      <a:pt x="939895" y="1148321"/>
                      <a:pt x="939895" y="1143061"/>
                      <a:pt x="940333" y="1138240"/>
                    </a:cubicBezTo>
                    <a:cubicBezTo>
                      <a:pt x="941648" y="1124654"/>
                      <a:pt x="949535" y="1117203"/>
                      <a:pt x="962242" y="1115888"/>
                    </a:cubicBezTo>
                    <a:cubicBezTo>
                      <a:pt x="975387" y="1114573"/>
                      <a:pt x="984151" y="1121586"/>
                      <a:pt x="987656" y="1134296"/>
                    </a:cubicBezTo>
                    <a:cubicBezTo>
                      <a:pt x="988971" y="1139555"/>
                      <a:pt x="988971" y="1145253"/>
                      <a:pt x="988971" y="1150512"/>
                    </a:cubicBezTo>
                    <a:cubicBezTo>
                      <a:pt x="988971" y="1210556"/>
                      <a:pt x="989409" y="1270599"/>
                      <a:pt x="988533" y="1331081"/>
                    </a:cubicBezTo>
                    <a:cubicBezTo>
                      <a:pt x="988533" y="1344229"/>
                      <a:pt x="992476" y="1346859"/>
                      <a:pt x="1005183" y="1347297"/>
                    </a:cubicBezTo>
                    <a:cubicBezTo>
                      <a:pt x="1048124" y="1348174"/>
                      <a:pt x="1083178" y="1335026"/>
                      <a:pt x="1107716" y="1297772"/>
                    </a:cubicBezTo>
                    <a:cubicBezTo>
                      <a:pt x="1116917" y="1284186"/>
                      <a:pt x="1131377" y="1281118"/>
                      <a:pt x="1143208" y="1289445"/>
                    </a:cubicBezTo>
                    <a:cubicBezTo>
                      <a:pt x="1155038" y="1297772"/>
                      <a:pt x="1157229" y="1311359"/>
                      <a:pt x="1148027" y="1325822"/>
                    </a:cubicBezTo>
                    <a:cubicBezTo>
                      <a:pt x="1116479" y="1373594"/>
                      <a:pt x="1071347" y="1395507"/>
                      <a:pt x="1015261" y="1396384"/>
                    </a:cubicBezTo>
                    <a:cubicBezTo>
                      <a:pt x="989847" y="1396822"/>
                      <a:pt x="989847" y="1396822"/>
                      <a:pt x="988971" y="1422242"/>
                    </a:cubicBezTo>
                    <a:cubicBezTo>
                      <a:pt x="985465" y="1515156"/>
                      <a:pt x="918425" y="1591416"/>
                      <a:pt x="826409" y="1607632"/>
                    </a:cubicBezTo>
                    <a:cubicBezTo>
                      <a:pt x="823779" y="1608071"/>
                      <a:pt x="821589" y="1609385"/>
                      <a:pt x="818960" y="1610700"/>
                    </a:cubicBezTo>
                    <a:cubicBezTo>
                      <a:pt x="767255" y="1609385"/>
                      <a:pt x="714674" y="1609385"/>
                      <a:pt x="662094" y="1609385"/>
                    </a:cubicBezTo>
                    <a:close/>
                    <a:moveTo>
                      <a:pt x="1174756" y="1003690"/>
                    </a:moveTo>
                    <a:cubicBezTo>
                      <a:pt x="1229528" y="936634"/>
                      <a:pt x="1268525" y="864319"/>
                      <a:pt x="1293063" y="784991"/>
                    </a:cubicBezTo>
                    <a:cubicBezTo>
                      <a:pt x="1295692" y="777102"/>
                      <a:pt x="1294377" y="770966"/>
                      <a:pt x="1287805" y="766145"/>
                    </a:cubicBezTo>
                    <a:cubicBezTo>
                      <a:pt x="1280356" y="760886"/>
                      <a:pt x="1273345" y="763077"/>
                      <a:pt x="1266772" y="767898"/>
                    </a:cubicBezTo>
                    <a:cubicBezTo>
                      <a:pt x="1227337" y="796824"/>
                      <a:pt x="1185710" y="820930"/>
                      <a:pt x="1140140" y="838899"/>
                    </a:cubicBezTo>
                    <a:cubicBezTo>
                      <a:pt x="1130501" y="842843"/>
                      <a:pt x="1133130" y="846788"/>
                      <a:pt x="1137073" y="852924"/>
                    </a:cubicBezTo>
                    <a:cubicBezTo>
                      <a:pt x="1153724" y="880973"/>
                      <a:pt x="1164678" y="911214"/>
                      <a:pt x="1169060" y="943208"/>
                    </a:cubicBezTo>
                    <a:cubicBezTo>
                      <a:pt x="1172127" y="962054"/>
                      <a:pt x="1172565" y="980900"/>
                      <a:pt x="1174756" y="1003690"/>
                    </a:cubicBezTo>
                    <a:close/>
                  </a:path>
                </a:pathLst>
              </a:custGeom>
              <a:solidFill>
                <a:srgbClr val="000000"/>
              </a:solidFill>
              <a:ln w="4378"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xmlns:p14="http://schemas.microsoft.com/office/powerpoint/2010/main" xmlns:ahyp="http://schemas.microsoft.com/office/drawing/2018/hyperlinkcolor" xmlns="" id="{4A49A419-EBC3-F5CB-BBF8-CA19DF643104}"/>
                  </a:ext>
                </a:extLst>
              </p:cNvPr>
              <p:cNvSpPr/>
              <p:nvPr/>
            </p:nvSpPr>
            <p:spPr>
              <a:xfrm>
                <a:off x="1385065" y="508069"/>
                <a:ext cx="157742" cy="223166"/>
              </a:xfrm>
              <a:custGeom>
                <a:avLst/>
                <a:gdLst>
                  <a:gd name="connsiteX0" fmla="*/ 88073 w 157742"/>
                  <a:gd name="connsiteY0" fmla="*/ 49415 h 223166"/>
                  <a:gd name="connsiteX1" fmla="*/ 28919 w 157742"/>
                  <a:gd name="connsiteY1" fmla="*/ 49415 h 223166"/>
                  <a:gd name="connsiteX2" fmla="*/ 0 w 157742"/>
                  <a:gd name="connsiteY2" fmla="*/ 25310 h 223166"/>
                  <a:gd name="connsiteX3" fmla="*/ 28043 w 157742"/>
                  <a:gd name="connsiteY3" fmla="*/ 329 h 223166"/>
                  <a:gd name="connsiteX4" fmla="*/ 114801 w 157742"/>
                  <a:gd name="connsiteY4" fmla="*/ 329 h 223166"/>
                  <a:gd name="connsiteX5" fmla="*/ 144159 w 157742"/>
                  <a:gd name="connsiteY5" fmla="*/ 52922 h 223166"/>
                  <a:gd name="connsiteX6" fmla="*/ 68355 w 157742"/>
                  <a:gd name="connsiteY6" fmla="*/ 173885 h 223166"/>
                  <a:gd name="connsiteX7" fmla="*/ 125756 w 157742"/>
                  <a:gd name="connsiteY7" fmla="*/ 173885 h 223166"/>
                  <a:gd name="connsiteX8" fmla="*/ 157742 w 157742"/>
                  <a:gd name="connsiteY8" fmla="*/ 198429 h 223166"/>
                  <a:gd name="connsiteX9" fmla="*/ 125317 w 157742"/>
                  <a:gd name="connsiteY9" fmla="*/ 222972 h 223166"/>
                  <a:gd name="connsiteX10" fmla="*/ 45132 w 157742"/>
                  <a:gd name="connsiteY10" fmla="*/ 222972 h 223166"/>
                  <a:gd name="connsiteX11" fmla="*/ 14460 w 157742"/>
                  <a:gd name="connsiteY11" fmla="*/ 168188 h 223166"/>
                  <a:gd name="connsiteX12" fmla="*/ 77995 w 157742"/>
                  <a:gd name="connsiteY12" fmla="*/ 66946 h 223166"/>
                  <a:gd name="connsiteX13" fmla="*/ 88073 w 157742"/>
                  <a:gd name="connsiteY13" fmla="*/ 49415 h 2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742" h="223166">
                    <a:moveTo>
                      <a:pt x="88073" y="49415"/>
                    </a:moveTo>
                    <a:cubicBezTo>
                      <a:pt x="66164" y="49415"/>
                      <a:pt x="47761" y="49415"/>
                      <a:pt x="28919" y="49415"/>
                    </a:cubicBezTo>
                    <a:cubicBezTo>
                      <a:pt x="10954" y="49415"/>
                      <a:pt x="438" y="40212"/>
                      <a:pt x="0" y="25310"/>
                    </a:cubicBezTo>
                    <a:cubicBezTo>
                      <a:pt x="0" y="10409"/>
                      <a:pt x="10078" y="767"/>
                      <a:pt x="28043" y="329"/>
                    </a:cubicBezTo>
                    <a:cubicBezTo>
                      <a:pt x="56962" y="-110"/>
                      <a:pt x="85882" y="-110"/>
                      <a:pt x="114801" y="329"/>
                    </a:cubicBezTo>
                    <a:cubicBezTo>
                      <a:pt x="144597" y="767"/>
                      <a:pt x="159495" y="27502"/>
                      <a:pt x="144159" y="52922"/>
                    </a:cubicBezTo>
                    <a:cubicBezTo>
                      <a:pt x="120059" y="92366"/>
                      <a:pt x="95083" y="131373"/>
                      <a:pt x="68355" y="173885"/>
                    </a:cubicBezTo>
                    <a:cubicBezTo>
                      <a:pt x="89387" y="173885"/>
                      <a:pt x="107352" y="173885"/>
                      <a:pt x="125756" y="173885"/>
                    </a:cubicBezTo>
                    <a:cubicBezTo>
                      <a:pt x="146350" y="173885"/>
                      <a:pt x="157742" y="183089"/>
                      <a:pt x="157742" y="198429"/>
                    </a:cubicBezTo>
                    <a:cubicBezTo>
                      <a:pt x="157742" y="213768"/>
                      <a:pt x="145912" y="222972"/>
                      <a:pt x="125317" y="222972"/>
                    </a:cubicBezTo>
                    <a:cubicBezTo>
                      <a:pt x="98589" y="222972"/>
                      <a:pt x="71860" y="223410"/>
                      <a:pt x="45132" y="222972"/>
                    </a:cubicBezTo>
                    <a:cubicBezTo>
                      <a:pt x="11831" y="222534"/>
                      <a:pt x="-3067" y="196237"/>
                      <a:pt x="14460" y="168188"/>
                    </a:cubicBezTo>
                    <a:cubicBezTo>
                      <a:pt x="35492" y="134441"/>
                      <a:pt x="56524" y="100694"/>
                      <a:pt x="77995" y="66946"/>
                    </a:cubicBezTo>
                    <a:cubicBezTo>
                      <a:pt x="80624" y="62125"/>
                      <a:pt x="83691" y="56866"/>
                      <a:pt x="88073" y="49415"/>
                    </a:cubicBezTo>
                    <a:close/>
                  </a:path>
                </a:pathLst>
              </a:custGeom>
              <a:solidFill>
                <a:srgbClr val="000000"/>
              </a:solidFill>
              <a:ln w="437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xmlns:p14="http://schemas.microsoft.com/office/powerpoint/2010/main" xmlns:ahyp="http://schemas.microsoft.com/office/drawing/2018/hyperlinkcolor" xmlns="" id="{998F873E-AAEF-149C-FB38-C4132AF5A8A8}"/>
                  </a:ext>
                </a:extLst>
              </p:cNvPr>
              <p:cNvSpPr/>
              <p:nvPr/>
            </p:nvSpPr>
            <p:spPr>
              <a:xfrm>
                <a:off x="1524831" y="883123"/>
                <a:ext cx="157315" cy="222972"/>
              </a:xfrm>
              <a:custGeom>
                <a:avLst/>
                <a:gdLst>
                  <a:gd name="connsiteX0" fmla="*/ 69681 w 157315"/>
                  <a:gd name="connsiteY0" fmla="*/ 173557 h 222972"/>
                  <a:gd name="connsiteX1" fmla="*/ 128396 w 157315"/>
                  <a:gd name="connsiteY1" fmla="*/ 173557 h 222972"/>
                  <a:gd name="connsiteX2" fmla="*/ 157316 w 157315"/>
                  <a:gd name="connsiteY2" fmla="*/ 198100 h 222972"/>
                  <a:gd name="connsiteX3" fmla="*/ 129273 w 157315"/>
                  <a:gd name="connsiteY3" fmla="*/ 222643 h 222972"/>
                  <a:gd name="connsiteX4" fmla="*/ 42515 w 157315"/>
                  <a:gd name="connsiteY4" fmla="*/ 222643 h 222972"/>
                  <a:gd name="connsiteX5" fmla="*/ 13157 w 157315"/>
                  <a:gd name="connsiteY5" fmla="*/ 170051 h 222972"/>
                  <a:gd name="connsiteX6" fmla="*/ 78445 w 157315"/>
                  <a:gd name="connsiteY6" fmla="*/ 65741 h 222972"/>
                  <a:gd name="connsiteX7" fmla="*/ 85894 w 157315"/>
                  <a:gd name="connsiteY7" fmla="*/ 49087 h 222972"/>
                  <a:gd name="connsiteX8" fmla="*/ 31122 w 157315"/>
                  <a:gd name="connsiteY8" fmla="*/ 49087 h 222972"/>
                  <a:gd name="connsiteX9" fmla="*/ 12 w 157315"/>
                  <a:gd name="connsiteY9" fmla="*/ 25420 h 222972"/>
                  <a:gd name="connsiteX10" fmla="*/ 31560 w 157315"/>
                  <a:gd name="connsiteY10" fmla="*/ 0 h 222972"/>
                  <a:gd name="connsiteX11" fmla="*/ 110431 w 157315"/>
                  <a:gd name="connsiteY11" fmla="*/ 0 h 222972"/>
                  <a:gd name="connsiteX12" fmla="*/ 146800 w 157315"/>
                  <a:gd name="connsiteY12" fmla="*/ 17093 h 222972"/>
                  <a:gd name="connsiteX13" fmla="*/ 142418 w 157315"/>
                  <a:gd name="connsiteY13" fmla="*/ 56976 h 222972"/>
                  <a:gd name="connsiteX14" fmla="*/ 79759 w 157315"/>
                  <a:gd name="connsiteY14" fmla="*/ 156902 h 222972"/>
                  <a:gd name="connsiteX15" fmla="*/ 69681 w 157315"/>
                  <a:gd name="connsiteY15" fmla="*/ 173557 h 2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315" h="222972">
                    <a:moveTo>
                      <a:pt x="69681" y="173557"/>
                    </a:moveTo>
                    <a:cubicBezTo>
                      <a:pt x="91152" y="173557"/>
                      <a:pt x="109993" y="173118"/>
                      <a:pt x="128396" y="173557"/>
                    </a:cubicBezTo>
                    <a:cubicBezTo>
                      <a:pt x="146361" y="173995"/>
                      <a:pt x="156878" y="182760"/>
                      <a:pt x="157316" y="198100"/>
                    </a:cubicBezTo>
                    <a:cubicBezTo>
                      <a:pt x="157316" y="213440"/>
                      <a:pt x="147238" y="222643"/>
                      <a:pt x="129273" y="222643"/>
                    </a:cubicBezTo>
                    <a:cubicBezTo>
                      <a:pt x="100353" y="223082"/>
                      <a:pt x="71434" y="223082"/>
                      <a:pt x="42515" y="222643"/>
                    </a:cubicBezTo>
                    <a:cubicBezTo>
                      <a:pt x="12281" y="222205"/>
                      <a:pt x="-2179" y="195909"/>
                      <a:pt x="13157" y="170051"/>
                    </a:cubicBezTo>
                    <a:cubicBezTo>
                      <a:pt x="34627" y="134989"/>
                      <a:pt x="56536" y="100803"/>
                      <a:pt x="78445" y="65741"/>
                    </a:cubicBezTo>
                    <a:cubicBezTo>
                      <a:pt x="81074" y="61358"/>
                      <a:pt x="85455" y="57414"/>
                      <a:pt x="85894" y="49087"/>
                    </a:cubicBezTo>
                    <a:cubicBezTo>
                      <a:pt x="67490" y="49087"/>
                      <a:pt x="49087" y="49087"/>
                      <a:pt x="31122" y="49087"/>
                    </a:cubicBezTo>
                    <a:cubicBezTo>
                      <a:pt x="11842" y="49087"/>
                      <a:pt x="450" y="39883"/>
                      <a:pt x="12" y="25420"/>
                    </a:cubicBezTo>
                    <a:cubicBezTo>
                      <a:pt x="-426" y="10080"/>
                      <a:pt x="11404" y="438"/>
                      <a:pt x="31560" y="0"/>
                    </a:cubicBezTo>
                    <a:cubicBezTo>
                      <a:pt x="57851" y="0"/>
                      <a:pt x="84141" y="0"/>
                      <a:pt x="110431" y="0"/>
                    </a:cubicBezTo>
                    <a:cubicBezTo>
                      <a:pt x="125767" y="0"/>
                      <a:pt x="138913" y="3068"/>
                      <a:pt x="146800" y="17093"/>
                    </a:cubicBezTo>
                    <a:cubicBezTo>
                      <a:pt x="154687" y="31118"/>
                      <a:pt x="150743" y="44266"/>
                      <a:pt x="142418" y="56976"/>
                    </a:cubicBezTo>
                    <a:cubicBezTo>
                      <a:pt x="121386" y="90285"/>
                      <a:pt x="100353" y="123593"/>
                      <a:pt x="79759" y="156902"/>
                    </a:cubicBezTo>
                    <a:cubicBezTo>
                      <a:pt x="76692" y="161285"/>
                      <a:pt x="74063" y="166106"/>
                      <a:pt x="69681" y="173557"/>
                    </a:cubicBezTo>
                    <a:close/>
                  </a:path>
                </a:pathLst>
              </a:custGeom>
              <a:solidFill>
                <a:srgbClr val="000000"/>
              </a:solidFill>
              <a:ln w="437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xmlns:p14="http://schemas.microsoft.com/office/powerpoint/2010/main" xmlns:ahyp="http://schemas.microsoft.com/office/drawing/2018/hyperlinkcolor" xmlns="" id="{B95B0FCC-3AA7-7F7F-75AF-659070C9B80A}"/>
                  </a:ext>
                </a:extLst>
              </p:cNvPr>
              <p:cNvSpPr/>
              <p:nvPr/>
            </p:nvSpPr>
            <p:spPr>
              <a:xfrm>
                <a:off x="1816652" y="674033"/>
                <a:ext cx="157317" cy="223181"/>
              </a:xfrm>
              <a:custGeom>
                <a:avLst/>
                <a:gdLst>
                  <a:gd name="connsiteX0" fmla="*/ 71874 w 157317"/>
                  <a:gd name="connsiteY0" fmla="*/ 32 h 223181"/>
                  <a:gd name="connsiteX1" fmla="*/ 111309 w 157317"/>
                  <a:gd name="connsiteY1" fmla="*/ 32 h 223181"/>
                  <a:gd name="connsiteX2" fmla="*/ 145925 w 157317"/>
                  <a:gd name="connsiteY2" fmla="*/ 17125 h 223181"/>
                  <a:gd name="connsiteX3" fmla="*/ 142419 w 157317"/>
                  <a:gd name="connsiteY3" fmla="*/ 55693 h 223181"/>
                  <a:gd name="connsiteX4" fmla="*/ 77132 w 157317"/>
                  <a:gd name="connsiteY4" fmla="*/ 159564 h 223181"/>
                  <a:gd name="connsiteX5" fmla="*/ 84580 w 157317"/>
                  <a:gd name="connsiteY5" fmla="*/ 173589 h 223181"/>
                  <a:gd name="connsiteX6" fmla="*/ 130589 w 157317"/>
                  <a:gd name="connsiteY6" fmla="*/ 173589 h 223181"/>
                  <a:gd name="connsiteX7" fmla="*/ 157317 w 157317"/>
                  <a:gd name="connsiteY7" fmla="*/ 198571 h 223181"/>
                  <a:gd name="connsiteX8" fmla="*/ 130150 w 157317"/>
                  <a:gd name="connsiteY8" fmla="*/ 222676 h 223181"/>
                  <a:gd name="connsiteX9" fmla="*/ 41640 w 157317"/>
                  <a:gd name="connsiteY9" fmla="*/ 222676 h 223181"/>
                  <a:gd name="connsiteX10" fmla="*/ 13158 w 157317"/>
                  <a:gd name="connsiteY10" fmla="*/ 169644 h 223181"/>
                  <a:gd name="connsiteX11" fmla="*/ 80199 w 157317"/>
                  <a:gd name="connsiteY11" fmla="*/ 63144 h 223181"/>
                  <a:gd name="connsiteX12" fmla="*/ 73188 w 157317"/>
                  <a:gd name="connsiteY12" fmla="*/ 49557 h 223181"/>
                  <a:gd name="connsiteX13" fmla="*/ 27180 w 157317"/>
                  <a:gd name="connsiteY13" fmla="*/ 49557 h 223181"/>
                  <a:gd name="connsiteX14" fmla="*/ 13 w 157317"/>
                  <a:gd name="connsiteY14" fmla="*/ 25452 h 223181"/>
                  <a:gd name="connsiteX15" fmla="*/ 28056 w 157317"/>
                  <a:gd name="connsiteY15" fmla="*/ 909 h 223181"/>
                  <a:gd name="connsiteX16" fmla="*/ 71874 w 157317"/>
                  <a:gd name="connsiteY16" fmla="*/ 32 h 22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317" h="223181">
                    <a:moveTo>
                      <a:pt x="71874" y="32"/>
                    </a:moveTo>
                    <a:cubicBezTo>
                      <a:pt x="85019" y="32"/>
                      <a:pt x="98164" y="470"/>
                      <a:pt x="111309" y="32"/>
                    </a:cubicBezTo>
                    <a:cubicBezTo>
                      <a:pt x="125769" y="-406"/>
                      <a:pt x="138476" y="3538"/>
                      <a:pt x="145925" y="17125"/>
                    </a:cubicBezTo>
                    <a:cubicBezTo>
                      <a:pt x="153374" y="30711"/>
                      <a:pt x="150306" y="42983"/>
                      <a:pt x="142419" y="55693"/>
                    </a:cubicBezTo>
                    <a:cubicBezTo>
                      <a:pt x="120511" y="90317"/>
                      <a:pt x="99040" y="124940"/>
                      <a:pt x="77132" y="159564"/>
                    </a:cubicBezTo>
                    <a:cubicBezTo>
                      <a:pt x="70121" y="170521"/>
                      <a:pt x="70997" y="174465"/>
                      <a:pt x="84580" y="173589"/>
                    </a:cubicBezTo>
                    <a:cubicBezTo>
                      <a:pt x="99917" y="172712"/>
                      <a:pt x="115253" y="173151"/>
                      <a:pt x="130589" y="173589"/>
                    </a:cubicBezTo>
                    <a:cubicBezTo>
                      <a:pt x="147239" y="174465"/>
                      <a:pt x="157317" y="184108"/>
                      <a:pt x="157317" y="198571"/>
                    </a:cubicBezTo>
                    <a:cubicBezTo>
                      <a:pt x="157317" y="213034"/>
                      <a:pt x="147239" y="222237"/>
                      <a:pt x="130150" y="222676"/>
                    </a:cubicBezTo>
                    <a:cubicBezTo>
                      <a:pt x="100793" y="223114"/>
                      <a:pt x="70997" y="223552"/>
                      <a:pt x="41640" y="222676"/>
                    </a:cubicBezTo>
                    <a:cubicBezTo>
                      <a:pt x="11406" y="221799"/>
                      <a:pt x="-2616" y="195941"/>
                      <a:pt x="13158" y="169644"/>
                    </a:cubicBezTo>
                    <a:cubicBezTo>
                      <a:pt x="35067" y="133706"/>
                      <a:pt x="57414" y="98206"/>
                      <a:pt x="80199" y="63144"/>
                    </a:cubicBezTo>
                    <a:cubicBezTo>
                      <a:pt x="86771" y="52625"/>
                      <a:pt x="85895" y="49119"/>
                      <a:pt x="73188" y="49557"/>
                    </a:cubicBezTo>
                    <a:cubicBezTo>
                      <a:pt x="57852" y="49996"/>
                      <a:pt x="42516" y="49996"/>
                      <a:pt x="27180" y="49557"/>
                    </a:cubicBezTo>
                    <a:cubicBezTo>
                      <a:pt x="10091" y="48681"/>
                      <a:pt x="13" y="39477"/>
                      <a:pt x="13" y="25452"/>
                    </a:cubicBezTo>
                    <a:cubicBezTo>
                      <a:pt x="-425" y="10551"/>
                      <a:pt x="10091" y="1347"/>
                      <a:pt x="28056" y="909"/>
                    </a:cubicBezTo>
                    <a:cubicBezTo>
                      <a:pt x="42078" y="32"/>
                      <a:pt x="56976" y="32"/>
                      <a:pt x="71874" y="32"/>
                    </a:cubicBezTo>
                    <a:close/>
                  </a:path>
                </a:pathLst>
              </a:custGeom>
              <a:solidFill>
                <a:srgbClr val="000000"/>
              </a:solidFill>
              <a:ln w="4378"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hyp="http://schemas.microsoft.com/office/drawing/2018/hyperlinkcolor" xmlns:a16="http://schemas.microsoft.com/office/drawing/2014/main" xmlns="" val="259440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hyp="http://schemas.microsoft.com/office/drawing/2018/hyperlinkcolor" xmlns="" id="{961D51F6-ADB1-AABD-6BB3-1CF1594AB853}"/>
              </a:ext>
            </a:extLst>
          </p:cNvPr>
          <p:cNvSpPr/>
          <p:nvPr/>
        </p:nvSpPr>
        <p:spPr>
          <a:xfrm>
            <a:off x="0" y="31279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5">
            <a:extLst>
              <a:ext uri="{FF2B5EF4-FFF2-40B4-BE49-F238E27FC236}">
                <a16:creationId xmlns:a16="http://schemas.microsoft.com/office/drawing/2014/main" xmlns:p14="http://schemas.microsoft.com/office/powerpoint/2010/main" xmlns:ahyp="http://schemas.microsoft.com/office/drawing/2018/hyperlinkcolor" xmlns="" id="{152E0C58-0976-1DB6-87F2-649983657ABD}"/>
              </a:ext>
            </a:extLst>
          </p:cNvPr>
          <p:cNvSpPr txBox="1">
            <a:spLocks/>
          </p:cNvSpPr>
          <p:nvPr/>
        </p:nvSpPr>
        <p:spPr>
          <a:xfrm>
            <a:off x="1046123" y="1466426"/>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lt-LT" sz="1150" dirty="0">
                <a:solidFill>
                  <a:srgbClr val="262626"/>
                </a:solidFill>
              </a:rPr>
              <a:t>Η υπερβολική χρήση οθονών συσχετίζεται με </a:t>
            </a:r>
            <a:r>
              <a:rPr lang="lt-LT" sz="1150" dirty="0" err="1">
                <a:solidFill>
                  <a:srgbClr val="262626"/>
                </a:solidFill>
              </a:rPr>
              <a:t>υψηλότερο </a:t>
            </a:r>
            <a:r>
              <a:rPr lang="lt-LT" sz="1150" dirty="0">
                <a:solidFill>
                  <a:srgbClr val="262626"/>
                </a:solidFill>
              </a:rPr>
              <a:t>κίνδυνο παχυσαρκίας (Robinson, 2017). Σε αντίθεση με τις μελέτες που αφορούν τη μυωπία, η αιτία της παχυσαρκίας δεν σχετίζεται με την έκθεση στην ίδια την οθόνη. Αντ' αυτού, εξηγείται από αυτό που οι επιστήμονες μερικές φορές αναφέρουν ως </a:t>
            </a:r>
            <a:r>
              <a:rPr lang="lt-LT" sz="1150" i="1" dirty="0">
                <a:solidFill>
                  <a:srgbClr val="262626"/>
                </a:solidFill>
              </a:rPr>
              <a:t>Θεωρία της εκτόπισης </a:t>
            </a:r>
            <a:r>
              <a:rPr lang="lt-LT" sz="1150" dirty="0">
                <a:solidFill>
                  <a:srgbClr val="262626"/>
                </a:solidFill>
              </a:rPr>
              <a:t>ή </a:t>
            </a:r>
            <a:r>
              <a:rPr lang="lt-LT" sz="1150" i="1" dirty="0">
                <a:solidFill>
                  <a:srgbClr val="262626"/>
                </a:solidFill>
              </a:rPr>
              <a:t>Θεωρία της κλεμμένης επίδρασης</a:t>
            </a:r>
            <a:r>
              <a:rPr lang="lt-LT" sz="1150" dirty="0">
                <a:solidFill>
                  <a:srgbClr val="262626"/>
                </a:solidFill>
              </a:rPr>
              <a:t>, η οποία περιγράφει τον τρόπο με τον οποίο τα ψηφιακά μέσα "κλέβουν" χρόνο από άλλες </a:t>
            </a:r>
            <a:r>
              <a:rPr lang="lt-LT" sz="1150" dirty="0" err="1">
                <a:solidFill>
                  <a:srgbClr val="262626"/>
                </a:solidFill>
              </a:rPr>
              <a:t>δραστηριότητες </a:t>
            </a:r>
            <a:r>
              <a:rPr lang="fr-FR" sz="1150" dirty="0">
                <a:solidFill>
                  <a:schemeClr val="tx1"/>
                </a:solidFill>
              </a:rPr>
              <a:t>και αλληλεπιδράσεις</a:t>
            </a:r>
            <a:r>
              <a:rPr lang="lt-LT" sz="1150" dirty="0">
                <a:solidFill>
                  <a:srgbClr val="262626"/>
                </a:solidFill>
              </a:rPr>
              <a:t>. </a:t>
            </a:r>
            <a:r>
              <a:rPr lang="lt-LT" sz="1150" dirty="0" err="1">
                <a:solidFill>
                  <a:srgbClr val="262626"/>
                </a:solidFill>
              </a:rPr>
              <a:t>Με λίγα λόγια</a:t>
            </a:r>
            <a:r>
              <a:rPr lang="lt-LT" sz="1150" dirty="0">
                <a:solidFill>
                  <a:srgbClr val="262626"/>
                </a:solidFill>
              </a:rPr>
              <a:t>, </a:t>
            </a:r>
            <a:r>
              <a:rPr lang="lt-LT" sz="1150" dirty="0" err="1">
                <a:solidFill>
                  <a:srgbClr val="262626"/>
                </a:solidFill>
              </a:rPr>
              <a:t>μια </a:t>
            </a:r>
            <a:r>
              <a:rPr lang="lt-LT" sz="1150" dirty="0">
                <a:solidFill>
                  <a:srgbClr val="262626"/>
                </a:solidFill>
              </a:rPr>
              <a:t>ώρα που περνάει κανείς μέσα στην τηλεόραση είναι μια ώρα που δεν περνάει έξω κάνοντας σπορ </a:t>
            </a:r>
            <a:r>
              <a:rPr lang="lt-LT" sz="1150" dirty="0" err="1">
                <a:solidFill>
                  <a:srgbClr val="262626"/>
                </a:solidFill>
              </a:rPr>
              <a:t>ή παίζοντας</a:t>
            </a:r>
            <a:r>
              <a:rPr lang="lt-LT" sz="1150" dirty="0">
                <a:solidFill>
                  <a:srgbClr val="262626"/>
                </a:solidFill>
              </a:rPr>
              <a:t>. </a:t>
            </a:r>
          </a:p>
          <a:p>
            <a:pPr>
              <a:lnSpc>
                <a:spcPts val="1120"/>
              </a:lnSpc>
            </a:pPr>
            <a:r>
              <a:rPr lang="lt-LT" sz="1150" dirty="0">
                <a:solidFill>
                  <a:srgbClr val="262626"/>
                </a:solidFill>
              </a:rPr>
              <a:t> </a:t>
            </a:r>
          </a:p>
          <a:p>
            <a:pPr>
              <a:lnSpc>
                <a:spcPts val="1120"/>
              </a:lnSpc>
            </a:pPr>
            <a:r>
              <a:rPr lang="lt-LT" sz="1150" dirty="0">
                <a:solidFill>
                  <a:srgbClr val="262626"/>
                </a:solidFill>
              </a:rPr>
              <a:t>Έχει επίσης αναφερθεί ότι τα παιδιά αυξάνουν την πρόσληψη </a:t>
            </a:r>
            <a:r>
              <a:rPr lang="lt-LT" sz="1150" dirty="0" err="1">
                <a:solidFill>
                  <a:srgbClr val="262626"/>
                </a:solidFill>
              </a:rPr>
              <a:t>τροφών </a:t>
            </a:r>
            <a:r>
              <a:rPr lang="lt-LT" sz="1150" dirty="0">
                <a:solidFill>
                  <a:srgbClr val="262626"/>
                </a:solidFill>
              </a:rPr>
              <a:t>υψηλής πυκνότητας </a:t>
            </a:r>
            <a:r>
              <a:rPr lang="lt-LT" sz="1150" dirty="0" err="1">
                <a:solidFill>
                  <a:srgbClr val="262626"/>
                </a:solidFill>
              </a:rPr>
              <a:t>όταν τρώνε </a:t>
            </a:r>
            <a:r>
              <a:rPr lang="lt-LT" sz="1150" dirty="0">
                <a:solidFill>
                  <a:srgbClr val="262626"/>
                </a:solidFill>
              </a:rPr>
              <a:t>μπροστά σε μια οθόνη (Blass, Elliott M., et al., 2006). Τα ευρήματα αυτά είναι ανησυχητικά όταν συγκριθούν με άλλες στατιστικές που υποδηλώνουν ότι ένας αυξανόμενος αριθμός παιδιών προσλαμβάνει το φαγητό του ενώ παρακολουθεί κάποια μορφή ψυχαγωγίας μέσω των μέσων ενημέρωσης. Μια μελέτη </a:t>
            </a:r>
            <a:r>
              <a:rPr lang="lt-LT" sz="1150" dirty="0" err="1">
                <a:solidFill>
                  <a:srgbClr val="262626"/>
                </a:solidFill>
              </a:rPr>
              <a:t>από </a:t>
            </a:r>
            <a:r>
              <a:rPr lang="lt-LT" sz="1150" dirty="0">
                <a:solidFill>
                  <a:srgbClr val="262626"/>
                </a:solidFill>
              </a:rPr>
              <a:t>τη Λιθουανία </a:t>
            </a:r>
            <a:r>
              <a:rPr lang="lt-LT" sz="1150" dirty="0" err="1">
                <a:solidFill>
                  <a:srgbClr val="262626"/>
                </a:solidFill>
              </a:rPr>
              <a:t>που ακολούθησε παιδιά ηλικίας </a:t>
            </a:r>
            <a:r>
              <a:rPr lang="lt-LT" sz="1150" dirty="0">
                <a:solidFill>
                  <a:srgbClr val="262626"/>
                </a:solidFill>
              </a:rPr>
              <a:t>2 </a:t>
            </a:r>
            <a:r>
              <a:rPr lang="lt-LT" sz="1150" dirty="0" err="1">
                <a:solidFill>
                  <a:srgbClr val="262626"/>
                </a:solidFill>
              </a:rPr>
              <a:t>έως </a:t>
            </a:r>
            <a:r>
              <a:rPr lang="lt-LT" sz="1150" dirty="0">
                <a:solidFill>
                  <a:srgbClr val="262626"/>
                </a:solidFill>
              </a:rPr>
              <a:t>5 </a:t>
            </a:r>
            <a:r>
              <a:rPr lang="lt-LT" sz="1150" dirty="0" err="1">
                <a:solidFill>
                  <a:srgbClr val="262626"/>
                </a:solidFill>
              </a:rPr>
              <a:t>ετών ανέφερε </a:t>
            </a:r>
            <a:r>
              <a:rPr lang="lt-LT" sz="1150" dirty="0">
                <a:solidFill>
                  <a:srgbClr val="262626"/>
                </a:solidFill>
              </a:rPr>
              <a:t>ότι πάνω από το ήμισυ </a:t>
            </a:r>
            <a:r>
              <a:rPr lang="lt-LT" sz="1150" dirty="0" err="1">
                <a:solidFill>
                  <a:srgbClr val="262626"/>
                </a:solidFill>
              </a:rPr>
              <a:t>της ομάδας του δείγματος </a:t>
            </a:r>
            <a:r>
              <a:rPr lang="lt-LT" sz="1150" dirty="0">
                <a:solidFill>
                  <a:srgbClr val="262626"/>
                </a:solidFill>
              </a:rPr>
              <a:t>εκτίθεται σε οθόνες κατά τη διάρκεια του φαγητού, με το 22% να εκτίθεται κατά τη διάρκεια του γεύματος κάθε μέρα (Jusienė, Roma, et al., 2019). </a:t>
            </a:r>
          </a:p>
          <a:p>
            <a:pPr>
              <a:lnSpc>
                <a:spcPts val="1120"/>
              </a:lnSpc>
            </a:pPr>
            <a:r>
              <a:rPr lang="lt-LT" sz="1150" dirty="0">
                <a:solidFill>
                  <a:srgbClr val="262626"/>
                </a:solidFill>
              </a:rPr>
              <a:t> </a:t>
            </a:r>
          </a:p>
          <a:p>
            <a:pPr>
              <a:lnSpc>
                <a:spcPts val="1120"/>
              </a:lnSpc>
            </a:pPr>
            <a:r>
              <a:rPr lang="lt-LT" sz="1150" dirty="0">
                <a:solidFill>
                  <a:srgbClr val="262626"/>
                </a:solidFill>
              </a:rPr>
              <a:t>Στα μικρότερα παιδιά, η έλλειψη κίνησης και εξερεύνησης του περιβάλλοντος δεν συνδέεται άμεσα με την παχυσαρκία, αλλά μάλλον με καθυστερήσεις στις κινητικές δεξιότητες. Μελέτες δείχνουν ότι υπάρχει αρνητική σχέση μεταξύ του αριθμού των ωρών παρακολούθησης οθόνης και των βασικών κινητικών δεξιοτήτων, όπως η σταθερότητα, η κινητικότητα, η δύναμη, ο συντονισμός και η ικανότητα του παιδιού να χειρίζεται αντικείμενα (Webster, 2019).</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ahyp="http://schemas.microsoft.com/office/drawing/2018/hyperlinkcolor" xmlns="" id="{B4E979D7-B18F-1AC4-0FE0-C97E8FF90665}"/>
              </a:ext>
            </a:extLst>
          </p:cNvPr>
          <p:cNvCxnSpPr>
            <a:cxnSpLocks/>
          </p:cNvCxnSpPr>
          <p:nvPr/>
        </p:nvCxnSpPr>
        <p:spPr>
          <a:xfrm>
            <a:off x="407919" y="116487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hyp="http://schemas.microsoft.com/office/drawing/2018/hyperlinkcolor" xmlns="" id="{AF08BE2E-2CF1-7375-AC83-B637CA5C98F5}"/>
              </a:ext>
            </a:extLst>
          </p:cNvPr>
          <p:cNvSpPr txBox="1"/>
          <p:nvPr/>
        </p:nvSpPr>
        <p:spPr>
          <a:xfrm>
            <a:off x="126308" y="90326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hyp="http://schemas.microsoft.com/office/drawing/2018/hyperlinkcolor" xmlns="" id="{AF0E12D9-751A-CB23-2954-905523DE7A7A}"/>
              </a:ext>
            </a:extLst>
          </p:cNvPr>
          <p:cNvSpPr txBox="1">
            <a:spLocks/>
          </p:cNvSpPr>
          <p:nvPr/>
        </p:nvSpPr>
        <p:spPr>
          <a:xfrm>
            <a:off x="1046123" y="952963"/>
            <a:ext cx="2526417"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Παχυσαρκία και κινητικές δεξιότητες </a:t>
            </a:r>
          </a:p>
        </p:txBody>
      </p:sp>
      <p:pic>
        <p:nvPicPr>
          <p:cNvPr id="21" name="Picture 20">
            <a:extLst>
              <a:ext uri="{FF2B5EF4-FFF2-40B4-BE49-F238E27FC236}">
                <a16:creationId xmlns:a16="http://schemas.microsoft.com/office/drawing/2014/main" xmlns:p14="http://schemas.microsoft.com/office/powerpoint/2010/main" xmlns:ahyp="http://schemas.microsoft.com/office/drawing/2018/hyperlinkcolor"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ahyp="http://schemas.microsoft.com/office/drawing/2018/hyperlinkcolor"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19</a:t>
            </a:fld>
            <a:endParaRPr lang="en-US" dirty="0"/>
          </a:p>
        </p:txBody>
      </p:sp>
      <p:sp>
        <p:nvSpPr>
          <p:cNvPr id="2" name="Rectangle 1">
            <a:extLst>
              <a:ext uri="{FF2B5EF4-FFF2-40B4-BE49-F238E27FC236}">
                <a16:creationId xmlns:a16="http://schemas.microsoft.com/office/drawing/2014/main" xmlns:p14="http://schemas.microsoft.com/office/powerpoint/2010/main" xmlns:ahyp="http://schemas.microsoft.com/office/drawing/2018/hyperlinkcolor" xmlns="" id="{9FEA5703-61F1-6326-39E8-FD792DFEF4AB}"/>
              </a:ext>
            </a:extLst>
          </p:cNvPr>
          <p:cNvSpPr/>
          <p:nvPr/>
        </p:nvSpPr>
        <p:spPr>
          <a:xfrm>
            <a:off x="1071646" y="5052546"/>
            <a:ext cx="6170387" cy="3230217"/>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xmlns:p14="http://schemas.microsoft.com/office/powerpoint/2010/main" xmlns:ahyp="http://schemas.microsoft.com/office/drawing/2018/hyperlinkcolor" xmlns="" id="{057D7CF8-A373-C403-6AE2-B1A025556CDA}"/>
              </a:ext>
            </a:extLst>
          </p:cNvPr>
          <p:cNvSpPr txBox="1">
            <a:spLocks/>
          </p:cNvSpPr>
          <p:nvPr/>
        </p:nvSpPr>
        <p:spPr>
          <a:xfrm>
            <a:off x="1152324" y="5403965"/>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Blass, Elliott M., et al: Television Viewing Increases Intake of High-Density Foods". Physiology &amp; Behavior, vol. 88, no. 4, Ιούλιος 2006, σ. 597-604. ScienceDirect, https://doi.org/10.1016/j.physbeh.2006.05.035.</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Jusienė, Roma, et al. "Screen Use During Meals Among Young Children: Εξερεύνηση των σχετικών μεταβλητών". Medicina, vol. 55, no. 10, Oct. 2019, p. 688. www.mdpi.com, https://doi.org/10.3390/medicina55100688. Διαβάστε ολόκληρο το άρθρο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b="1" dirty="0">
                <a:solidFill>
                  <a:schemeClr val="bg1"/>
                </a:solidFill>
                <a:effectLst/>
                <a:ea typeface="Arial" panose="020B0604020202020204" pitchFamily="34" charset="0"/>
              </a:rPr>
              <a:t>.</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Robinson, Thomas N., et al. "Screen Media Exposure and Obesity in Children and Adolescents". Pediatrics, vol. 140, no. Suppl 2, Nov. 2017, pp. S97-101. PubMed Central, https://doi.org/10.1542/peds.2016-1758K. Διαβάστε ολόκληρο το άρθρο </a:t>
            </a:r>
            <a:r>
              <a:rPr lang="fr-FR" sz="1000" b="1" dirty="0">
                <a:solidFill>
                  <a:schemeClr val="bg1"/>
                </a:solidFill>
                <a:effectLst/>
                <a:ea typeface="Arial" panose="020B0604020202020204" pitchFamily="34" charset="0"/>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b="1" dirty="0">
                <a:solidFill>
                  <a:schemeClr val="bg1"/>
                </a:solidFill>
                <a:effectLst/>
                <a:ea typeface="Arial" panose="020B0604020202020204" pitchFamily="34" charset="0"/>
              </a:rPr>
              <a:t>. </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Webster, E. Kipling, et al. 'Fundamental Motor Skills, Screen-Time, and Physical Activity in Preschoolers'. Journal of Sport and Health Science, vol. 8, no. 2, Mar. 2019, pp. 114-21. ScienceDirect, https://doi.org/10.1016/j.jshs.2018.11.006.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André, Alexandre, et Odile Cochetel. " Effet du temps d'exposition aux écrans sur le graphisme des enfants de 5 à 6 ans. Une étude transversale conduite au cours de l'année scolaire 2019-2020 chez des enfants âgés de 5 à 6 ans, en grande section de maternelle, dans sept écoles d'Auvergne ", La nouvelle revue - Éducation et société inclusives, vol. 95, no. 3, 2022, σ. 191-214.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6">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Ξέρετε άλλες μελέτες σχετικά με την έκθεση στην οθόνη και την προσοχή; Προσθέστε τις εδώ. </a:t>
            </a:r>
            <a:endParaRPr lang="en-IE" sz="1000" b="1" dirty="0">
              <a:solidFill>
                <a:schemeClr val="bg1"/>
              </a:solidFill>
              <a:effectLst/>
              <a:ea typeface="Arial" panose="020B0604020202020204" pitchFamily="34" charset="0"/>
            </a:endParaRPr>
          </a:p>
        </p:txBody>
      </p:sp>
      <p:sp>
        <p:nvSpPr>
          <p:cNvPr id="4" name="Text Placeholder 17">
            <a:extLst>
              <a:ext uri="{FF2B5EF4-FFF2-40B4-BE49-F238E27FC236}">
                <a16:creationId xmlns:a16="http://schemas.microsoft.com/office/drawing/2014/main" xmlns:p14="http://schemas.microsoft.com/office/powerpoint/2010/main" xmlns:ahyp="http://schemas.microsoft.com/office/drawing/2018/hyperlinkcolor" xmlns="" id="{0585430D-57C1-8D8C-25E3-EC3CE6D7B6F7}"/>
              </a:ext>
            </a:extLst>
          </p:cNvPr>
          <p:cNvSpPr txBox="1">
            <a:spLocks/>
          </p:cNvSpPr>
          <p:nvPr/>
        </p:nvSpPr>
        <p:spPr>
          <a:xfrm>
            <a:off x="5089516" y="4695825"/>
            <a:ext cx="1895742" cy="505106"/>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Βρείτε τα πλήρη άρθρα</a:t>
            </a:r>
          </a:p>
        </p:txBody>
      </p:sp>
      <p:grpSp>
        <p:nvGrpSpPr>
          <p:cNvPr id="68" name="Graphic 3">
            <a:extLst>
              <a:ext uri="{FF2B5EF4-FFF2-40B4-BE49-F238E27FC236}">
                <a16:creationId xmlns:a16="http://schemas.microsoft.com/office/drawing/2014/main" xmlns:p14="http://schemas.microsoft.com/office/powerpoint/2010/main" xmlns:ahyp="http://schemas.microsoft.com/office/drawing/2018/hyperlinkcolor" xmlns="" id="{BCE69299-1CC1-6B49-7528-FF7D2653D5E5}"/>
              </a:ext>
            </a:extLst>
          </p:cNvPr>
          <p:cNvGrpSpPr/>
          <p:nvPr/>
        </p:nvGrpSpPr>
        <p:grpSpPr>
          <a:xfrm>
            <a:off x="6513552" y="312790"/>
            <a:ext cx="616739" cy="695953"/>
            <a:chOff x="4643578" y="432838"/>
            <a:chExt cx="1028134" cy="1160188"/>
          </a:xfrm>
        </p:grpSpPr>
        <p:sp>
          <p:nvSpPr>
            <p:cNvPr id="69" name="Freeform 68">
              <a:extLst>
                <a:ext uri="{FF2B5EF4-FFF2-40B4-BE49-F238E27FC236}">
                  <a16:creationId xmlns:a16="http://schemas.microsoft.com/office/drawing/2014/main" xmlns:p14="http://schemas.microsoft.com/office/powerpoint/2010/main" xmlns:ahyp="http://schemas.microsoft.com/office/drawing/2018/hyperlinkcolor" xmlns="" id="{6855A61B-4947-1AEB-8ABA-3CC6F906F5B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00B6E6"/>
            </a:solidFill>
            <a:ln w="27426" cap="flat">
              <a:noFill/>
              <a:prstDash val="solid"/>
              <a:miter/>
            </a:ln>
          </p:spPr>
          <p:txBody>
            <a:bodyPr rtlCol="0" anchor="ctr"/>
            <a:lstStyle/>
            <a:p>
              <a:endParaRPr lang="en-US" dirty="0"/>
            </a:p>
          </p:txBody>
        </p:sp>
        <p:grpSp>
          <p:nvGrpSpPr>
            <p:cNvPr id="70" name="Graphic 3">
              <a:extLst>
                <a:ext uri="{FF2B5EF4-FFF2-40B4-BE49-F238E27FC236}">
                  <a16:creationId xmlns:a16="http://schemas.microsoft.com/office/drawing/2014/main" xmlns:p14="http://schemas.microsoft.com/office/powerpoint/2010/main" xmlns:ahyp="http://schemas.microsoft.com/office/drawing/2018/hyperlinkcolor" xmlns="" id="{BC9FD0D4-2DE8-A69D-3E00-4F1FA98A65A8}"/>
                </a:ext>
              </a:extLst>
            </p:cNvPr>
            <p:cNvGrpSpPr/>
            <p:nvPr/>
          </p:nvGrpSpPr>
          <p:grpSpPr>
            <a:xfrm>
              <a:off x="4643578" y="432838"/>
              <a:ext cx="1028134" cy="1160188"/>
              <a:chOff x="4643578" y="432838"/>
              <a:chExt cx="1028134" cy="1160188"/>
            </a:xfrm>
            <a:solidFill>
              <a:srgbClr val="000000"/>
            </a:solidFill>
          </p:grpSpPr>
          <p:sp>
            <p:nvSpPr>
              <p:cNvPr id="71" name="Freeform 70">
                <a:extLst>
                  <a:ext uri="{FF2B5EF4-FFF2-40B4-BE49-F238E27FC236}">
                    <a16:creationId xmlns:a16="http://schemas.microsoft.com/office/drawing/2014/main" xmlns:p14="http://schemas.microsoft.com/office/powerpoint/2010/main" xmlns:ahyp="http://schemas.microsoft.com/office/drawing/2018/hyperlinkcolor" xmlns="" id="{BAABB149-438A-5C48-DC9A-80506983DFC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dirty="0"/>
              </a:p>
            </p:txBody>
          </p:sp>
          <p:grpSp>
            <p:nvGrpSpPr>
              <p:cNvPr id="72" name="Graphic 3">
                <a:extLst>
                  <a:ext uri="{FF2B5EF4-FFF2-40B4-BE49-F238E27FC236}">
                    <a16:creationId xmlns:a16="http://schemas.microsoft.com/office/drawing/2014/main" xmlns:p14="http://schemas.microsoft.com/office/powerpoint/2010/main" xmlns:ahyp="http://schemas.microsoft.com/office/drawing/2018/hyperlinkcolor" xmlns="" id="{62E62931-10E4-DC08-4487-D916216C2035}"/>
                  </a:ext>
                </a:extLst>
              </p:cNvPr>
              <p:cNvGrpSpPr/>
              <p:nvPr/>
            </p:nvGrpSpPr>
            <p:grpSpPr>
              <a:xfrm>
                <a:off x="4643578" y="432838"/>
                <a:ext cx="1028134" cy="1160188"/>
                <a:chOff x="4643578" y="432838"/>
                <a:chExt cx="1028134" cy="1160188"/>
              </a:xfrm>
              <a:solidFill>
                <a:srgbClr val="000000"/>
              </a:solidFill>
            </p:grpSpPr>
            <p:sp>
              <p:nvSpPr>
                <p:cNvPr id="73" name="Freeform 72">
                  <a:extLst>
                    <a:ext uri="{FF2B5EF4-FFF2-40B4-BE49-F238E27FC236}">
                      <a16:creationId xmlns:a16="http://schemas.microsoft.com/office/drawing/2014/main" xmlns:p14="http://schemas.microsoft.com/office/powerpoint/2010/main" xmlns:ahyp="http://schemas.microsoft.com/office/drawing/2018/hyperlinkcolor" xmlns="" id="{672BA3B6-7813-47FF-1007-8BDF326B21D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xmlns:p14="http://schemas.microsoft.com/office/powerpoint/2010/main" xmlns:ahyp="http://schemas.microsoft.com/office/drawing/2018/hyperlinkcolor" xmlns="" id="{D4433915-9F11-25A4-A898-E5309251957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xmlns:ahyp="http://schemas.microsoft.com/office/drawing/2018/hyperlinkcolor" xmlns:a16="http://schemas.microsoft.com/office/drawing/2014/main" xmlns="" val="2498158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p14="http://schemas.microsoft.com/office/powerpoint/2010/main" xmlns:ahyp="http://schemas.microsoft.com/office/drawing/2018/hyperlinkcolor" xmlns="" id="{15050754-A385-B34A-A0CA-0D3B984F05A5}"/>
              </a:ext>
            </a:extLst>
          </p:cNvPr>
          <p:cNvSpPr>
            <a:spLocks noGrp="1"/>
          </p:cNvSpPr>
          <p:nvPr>
            <p:ph type="body" sz="quarter" idx="11"/>
          </p:nvPr>
        </p:nvSpPr>
        <p:spPr>
          <a:xfrm>
            <a:off x="1102769" y="1967727"/>
            <a:ext cx="648000" cy="348400"/>
          </a:xfrm>
        </p:spPr>
        <p:txBody>
          <a:bodyPr/>
          <a:lstStyle/>
          <a:p>
            <a:r>
              <a:rPr lang="en-US" sz="2500" dirty="0"/>
              <a:t>01</a:t>
            </a:r>
          </a:p>
        </p:txBody>
      </p:sp>
      <p:sp>
        <p:nvSpPr>
          <p:cNvPr id="27" name="Text Placeholder 26">
            <a:extLst>
              <a:ext uri="{FF2B5EF4-FFF2-40B4-BE49-F238E27FC236}">
                <a16:creationId xmlns:a16="http://schemas.microsoft.com/office/drawing/2014/main" xmlns:p14="http://schemas.microsoft.com/office/powerpoint/2010/main" xmlns:ahyp="http://schemas.microsoft.com/office/drawing/2018/hyperlinkcolor" xmlns="" id="{8AFD43CD-900B-364C-9180-A56DC4255D91}"/>
              </a:ext>
            </a:extLst>
          </p:cNvPr>
          <p:cNvSpPr>
            <a:spLocks noGrp="1"/>
          </p:cNvSpPr>
          <p:nvPr>
            <p:ph type="body" sz="quarter" idx="49"/>
          </p:nvPr>
        </p:nvSpPr>
        <p:spPr>
          <a:xfrm>
            <a:off x="1728418" y="1967727"/>
            <a:ext cx="5040529" cy="348400"/>
          </a:xfrm>
        </p:spPr>
        <p:txBody>
          <a:bodyPr/>
          <a:lstStyle/>
          <a:p>
            <a:pPr>
              <a:tabLst>
                <a:tab pos="4127500" algn="l"/>
              </a:tabLst>
            </a:pPr>
            <a:r>
              <a:rPr lang="en-US" sz="1500" b="1" dirty="0">
                <a:solidFill>
                  <a:srgbClr val="009AC1"/>
                </a:solidFill>
              </a:rPr>
              <a:t>Εισαγωγή</a:t>
            </a:r>
            <a:endParaRPr lang="en-US" sz="1300" dirty="0"/>
          </a:p>
        </p:txBody>
      </p:sp>
      <p:sp>
        <p:nvSpPr>
          <p:cNvPr id="19" name="Text Placeholder 18">
            <a:extLst>
              <a:ext uri="{FF2B5EF4-FFF2-40B4-BE49-F238E27FC236}">
                <a16:creationId xmlns:a16="http://schemas.microsoft.com/office/drawing/2014/main" xmlns:p14="http://schemas.microsoft.com/office/powerpoint/2010/main" xmlns:ahyp="http://schemas.microsoft.com/office/drawing/2018/hyperlinkcolor" xmlns="" id="{6FF67CFC-32FD-BE49-BCF4-8410339E3C05}"/>
              </a:ext>
            </a:extLst>
          </p:cNvPr>
          <p:cNvSpPr>
            <a:spLocks noGrp="1"/>
          </p:cNvSpPr>
          <p:nvPr>
            <p:ph type="body" sz="quarter" idx="14"/>
          </p:nvPr>
        </p:nvSpPr>
        <p:spPr>
          <a:xfrm>
            <a:off x="1728418" y="2334815"/>
            <a:ext cx="4446240" cy="1252800"/>
          </a:xfrm>
        </p:spPr>
        <p:txBody>
          <a:bodyPr anchor="t"/>
          <a:lstStyle/>
          <a:p>
            <a:pPr marL="182563" indent="-182563">
              <a:spcBef>
                <a:spcPts val="0"/>
              </a:spcBef>
              <a:buClr>
                <a:srgbClr val="009AC1"/>
              </a:buClr>
              <a:buFont typeface="Arial" panose="020B0604020202020204" pitchFamily="34" charset="0"/>
              <a:buChar char="•"/>
              <a:tabLst>
                <a:tab pos="4132263" algn="l"/>
              </a:tabLst>
            </a:pPr>
            <a:r>
              <a:rPr lang="en-US" sz="1200" dirty="0"/>
              <a:t>Για τι προορίζεται αυτός ο οδηγός; 	</a:t>
            </a:r>
            <a:r>
              <a:rPr lang="en-US" sz="1200" dirty="0">
                <a:hlinkClick r:id="rId2"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4</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Για ποιον είναι αυτός ο οδηγός; </a:t>
            </a:r>
            <a:r>
              <a:rPr lang="en-US" sz="1200" dirty="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5</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Πώς να διαβάσετε αυτόν τον οδηγό; </a:t>
            </a:r>
            <a:r>
              <a:rPr lang="en-US" sz="1200" dirty="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7</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Δύο ορισμοί πριν ξεκινήσουμε </a:t>
            </a:r>
            <a:r>
              <a:rPr lang="en-US" sz="1200" dirty="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8</a:t>
            </a:r>
            <a:endParaRPr lang="en-US" sz="1200" dirty="0"/>
          </a:p>
        </p:txBody>
      </p:sp>
      <p:sp>
        <p:nvSpPr>
          <p:cNvPr id="24" name="Text Placeholder 23">
            <a:extLst>
              <a:ext uri="{FF2B5EF4-FFF2-40B4-BE49-F238E27FC236}">
                <a16:creationId xmlns:a16="http://schemas.microsoft.com/office/drawing/2014/main" xmlns:p14="http://schemas.microsoft.com/office/powerpoint/2010/main" xmlns:ahyp="http://schemas.microsoft.com/office/drawing/2018/hyperlinkcolor" xmlns="" id="{8630F413-1112-9143-8D1B-ED534D26F4ED}"/>
              </a:ext>
            </a:extLst>
          </p:cNvPr>
          <p:cNvSpPr>
            <a:spLocks noGrp="1"/>
          </p:cNvSpPr>
          <p:nvPr>
            <p:ph type="body" sz="quarter" idx="21"/>
          </p:nvPr>
        </p:nvSpPr>
        <p:spPr>
          <a:xfrm>
            <a:off x="1102769" y="3602717"/>
            <a:ext cx="648000" cy="348400"/>
          </a:xfrm>
        </p:spPr>
        <p:txBody>
          <a:bodyPr/>
          <a:lstStyle/>
          <a:p>
            <a:r>
              <a:rPr lang="en-US" sz="2500" dirty="0"/>
              <a:t>02</a:t>
            </a:r>
          </a:p>
        </p:txBody>
      </p:sp>
      <p:sp>
        <p:nvSpPr>
          <p:cNvPr id="25" name="Text Placeholder 24">
            <a:extLst>
              <a:ext uri="{FF2B5EF4-FFF2-40B4-BE49-F238E27FC236}">
                <a16:creationId xmlns:a16="http://schemas.microsoft.com/office/drawing/2014/main" xmlns:p14="http://schemas.microsoft.com/office/powerpoint/2010/main" xmlns:ahyp="http://schemas.microsoft.com/office/drawing/2018/hyperlinkcolor" xmlns="" id="{BB782CB8-0C49-BB4B-B107-6874500A87E2}"/>
              </a:ext>
            </a:extLst>
          </p:cNvPr>
          <p:cNvSpPr>
            <a:spLocks noGrp="1"/>
          </p:cNvSpPr>
          <p:nvPr>
            <p:ph type="body" sz="quarter" idx="22"/>
          </p:nvPr>
        </p:nvSpPr>
        <p:spPr>
          <a:xfrm>
            <a:off x="1728418" y="3602717"/>
            <a:ext cx="3544003" cy="348400"/>
          </a:xfrm>
        </p:spPr>
        <p:txBody>
          <a:bodyPr/>
          <a:lstStyle/>
          <a:p>
            <a:r>
              <a:rPr lang="en-US" sz="1500" b="1" dirty="0">
                <a:solidFill>
                  <a:srgbClr val="009AC1"/>
                </a:solidFill>
              </a:rPr>
              <a:t>Ποιο είναι το πρόβλημα;</a:t>
            </a:r>
          </a:p>
        </p:txBody>
      </p:sp>
      <p:sp>
        <p:nvSpPr>
          <p:cNvPr id="26" name="Text Placeholder 25">
            <a:extLst>
              <a:ext uri="{FF2B5EF4-FFF2-40B4-BE49-F238E27FC236}">
                <a16:creationId xmlns:a16="http://schemas.microsoft.com/office/drawing/2014/main" xmlns:p14="http://schemas.microsoft.com/office/powerpoint/2010/main" xmlns:ahyp="http://schemas.microsoft.com/office/drawing/2018/hyperlinkcolor" xmlns="" id="{19E80E33-87D8-354A-826D-3D8145490D2E}"/>
              </a:ext>
            </a:extLst>
          </p:cNvPr>
          <p:cNvSpPr>
            <a:spLocks noGrp="1"/>
          </p:cNvSpPr>
          <p:nvPr>
            <p:ph type="body" sz="quarter" idx="47"/>
          </p:nvPr>
        </p:nvSpPr>
        <p:spPr>
          <a:xfrm>
            <a:off x="1102769" y="108021"/>
            <a:ext cx="4667603" cy="1328099"/>
          </a:xfrm>
          <a:prstGeom prst="rect">
            <a:avLst/>
          </a:prstGeom>
        </p:spPr>
        <p:txBody>
          <a:bodyPr/>
          <a:lstStyle/>
          <a:p>
            <a:r>
              <a:rPr lang="el-GR" dirty="0" smtClean="0"/>
              <a:t>Π</a:t>
            </a:r>
            <a:r>
              <a:rPr lang="en-US" dirty="0" err="1" smtClean="0"/>
              <a:t>εριεχόμενα</a:t>
            </a:r>
            <a:r>
              <a:rPr lang="en-US" dirty="0" smtClean="0"/>
              <a:t> </a:t>
            </a:r>
            <a:endParaRPr lang="en-US" dirty="0"/>
          </a:p>
        </p:txBody>
      </p:sp>
      <p:cxnSp>
        <p:nvCxnSpPr>
          <p:cNvPr id="36" name="Straight Connector 35">
            <a:extLst>
              <a:ext uri="{FF2B5EF4-FFF2-40B4-BE49-F238E27FC236}">
                <a16:creationId xmlns:a16="http://schemas.microsoft.com/office/drawing/2014/main" xmlns:p14="http://schemas.microsoft.com/office/powerpoint/2010/main" xmlns:ahyp="http://schemas.microsoft.com/office/drawing/2018/hyperlinkcolor" xmlns="" id="{496415B1-C688-EE72-08D5-71F6B58BC728}"/>
              </a:ext>
            </a:extLst>
          </p:cNvPr>
          <p:cNvCxnSpPr>
            <a:cxnSpLocks/>
          </p:cNvCxnSpPr>
          <p:nvPr/>
        </p:nvCxnSpPr>
        <p:spPr>
          <a:xfrm flipH="1">
            <a:off x="1026668" y="2318754"/>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46" name="Text Placeholder 18">
            <a:extLst>
              <a:ext uri="{FF2B5EF4-FFF2-40B4-BE49-F238E27FC236}">
                <a16:creationId xmlns:a16="http://schemas.microsoft.com/office/drawing/2014/main" xmlns:p14="http://schemas.microsoft.com/office/powerpoint/2010/main" xmlns:ahyp="http://schemas.microsoft.com/office/drawing/2018/hyperlinkcolor" xmlns="" id="{DD4D698A-D10B-58F9-7B79-2BAF1721DD1D}"/>
              </a:ext>
            </a:extLst>
          </p:cNvPr>
          <p:cNvSpPr txBox="1">
            <a:spLocks/>
          </p:cNvSpPr>
          <p:nvPr/>
        </p:nvSpPr>
        <p:spPr>
          <a:xfrm>
            <a:off x="1728417" y="3967179"/>
            <a:ext cx="4728171" cy="1084988"/>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lvl="0" indent="-182563">
              <a:spcBef>
                <a:spcPts val="0"/>
              </a:spcBef>
              <a:buClr>
                <a:srgbClr val="009AC1"/>
              </a:buClr>
              <a:buFont typeface="Arial" panose="020B0604020202020204" pitchFamily="34" charset="0"/>
              <a:buChar char="•"/>
              <a:tabLst>
                <a:tab pos="4132263" algn="l"/>
              </a:tabLst>
            </a:pPr>
            <a:r>
              <a:rPr lang="en-US" sz="1200" dirty="0"/>
              <a:t>Εισαγωγή </a:t>
            </a:r>
            <a:r>
              <a:rPr lang="en-US" sz="1200" dirty="0">
                <a:hlinkClick r:id="rId6"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10</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Η επιστήμη πίσω από την υπερέκθεση </a:t>
            </a:r>
            <a:r>
              <a:rPr lang="en-US" sz="1200" dirty="0">
                <a:hlinkClick r:id="rId7"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12</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Διαφωνίες στις επιστήμες </a:t>
            </a:r>
            <a:r>
              <a:rPr lang="en-US" sz="1200" dirty="0">
                <a:hlinkClick r:id="rId8"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21</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Η ανάπτυξη του παιδιού </a:t>
            </a:r>
            <a:r>
              <a:rPr lang="en-US" sz="1200" i="1" dirty="0"/>
              <a:t>που διαταράσσεται </a:t>
            </a:r>
            <a:r>
              <a:rPr lang="en-US" sz="1200" dirty="0">
                <a:hlinkClick r:id="rId9"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28</a:t>
            </a: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47" name="Straight Connector 46">
            <a:extLst>
              <a:ext uri="{FF2B5EF4-FFF2-40B4-BE49-F238E27FC236}">
                <a16:creationId xmlns:a16="http://schemas.microsoft.com/office/drawing/2014/main" xmlns:p14="http://schemas.microsoft.com/office/powerpoint/2010/main" xmlns:ahyp="http://schemas.microsoft.com/office/drawing/2018/hyperlinkcolor" xmlns="" id="{2ADEDF8A-3537-52BE-FF68-5C276687E7FD}"/>
              </a:ext>
            </a:extLst>
          </p:cNvPr>
          <p:cNvCxnSpPr>
            <a:cxnSpLocks/>
          </p:cNvCxnSpPr>
          <p:nvPr/>
        </p:nvCxnSpPr>
        <p:spPr>
          <a:xfrm flipH="1">
            <a:off x="1026668" y="3951117"/>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48" name="Text Placeholder 16">
            <a:extLst>
              <a:ext uri="{FF2B5EF4-FFF2-40B4-BE49-F238E27FC236}">
                <a16:creationId xmlns:a16="http://schemas.microsoft.com/office/drawing/2014/main" xmlns:p14="http://schemas.microsoft.com/office/powerpoint/2010/main" xmlns:ahyp="http://schemas.microsoft.com/office/drawing/2018/hyperlinkcolor" xmlns="" id="{B31DCA08-0FDB-3551-734A-E245637285CF}"/>
              </a:ext>
            </a:extLst>
          </p:cNvPr>
          <p:cNvSpPr txBox="1">
            <a:spLocks/>
          </p:cNvSpPr>
          <p:nvPr/>
        </p:nvSpPr>
        <p:spPr>
          <a:xfrm>
            <a:off x="1102769" y="5003838"/>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03</a:t>
            </a:r>
          </a:p>
        </p:txBody>
      </p:sp>
      <p:sp>
        <p:nvSpPr>
          <p:cNvPr id="49" name="Text Placeholder 26">
            <a:extLst>
              <a:ext uri="{FF2B5EF4-FFF2-40B4-BE49-F238E27FC236}">
                <a16:creationId xmlns:a16="http://schemas.microsoft.com/office/drawing/2014/main" xmlns:p14="http://schemas.microsoft.com/office/powerpoint/2010/main" xmlns:ahyp="http://schemas.microsoft.com/office/drawing/2018/hyperlinkcolor" xmlns="" id="{423E4E28-8A1B-968C-DBD7-658018D183AE}"/>
              </a:ext>
            </a:extLst>
          </p:cNvPr>
          <p:cNvSpPr txBox="1">
            <a:spLocks/>
          </p:cNvSpPr>
          <p:nvPr/>
        </p:nvSpPr>
        <p:spPr>
          <a:xfrm>
            <a:off x="1728418" y="5033335"/>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Τι είναι η έρευνα που συμβάλλει;</a:t>
            </a:r>
          </a:p>
        </p:txBody>
      </p:sp>
      <p:sp>
        <p:nvSpPr>
          <p:cNvPr id="50" name="Text Placeholder 18">
            <a:extLst>
              <a:ext uri="{FF2B5EF4-FFF2-40B4-BE49-F238E27FC236}">
                <a16:creationId xmlns:a16="http://schemas.microsoft.com/office/drawing/2014/main" xmlns:p14="http://schemas.microsoft.com/office/powerpoint/2010/main" xmlns:ahyp="http://schemas.microsoft.com/office/drawing/2018/hyperlinkcolor" xmlns="" id="{09C942BC-6D72-DF75-0222-4EC07DEDFD1D}"/>
              </a:ext>
            </a:extLst>
          </p:cNvPr>
          <p:cNvSpPr txBox="1">
            <a:spLocks/>
          </p:cNvSpPr>
          <p:nvPr/>
        </p:nvSpPr>
        <p:spPr>
          <a:xfrm>
            <a:off x="1728418" y="5400423"/>
            <a:ext cx="5108668" cy="1522710"/>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lvl="0" indent="-182563">
              <a:spcBef>
                <a:spcPts val="0"/>
              </a:spcBef>
              <a:buClr>
                <a:srgbClr val="009AC1"/>
              </a:buClr>
              <a:buFont typeface="Arial" panose="020B0604020202020204" pitchFamily="34" charset="0"/>
              <a:buChar char="•"/>
              <a:tabLst>
                <a:tab pos="4132263" algn="l"/>
              </a:tabLst>
            </a:pPr>
            <a:r>
              <a:rPr lang="en-US" sz="1200" dirty="0"/>
              <a:t>Εισαγωγή </a:t>
            </a:r>
            <a:r>
              <a:rPr lang="en-US" sz="1200" dirty="0">
                <a:hlinkClick r:id="rId10"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39</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Μια μέθοδος που πηγάζει από τη φιλοσοφία </a:t>
            </a:r>
            <a:r>
              <a:rPr lang="en-US" sz="1200" dirty="0">
                <a:hlinkClick r:id="rId11"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41</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Κύριοι προσανατολισμοί </a:t>
            </a:r>
            <a:r>
              <a:rPr lang="en-US" sz="1200" dirty="0">
                <a:hlinkClick r:id="rId12"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46</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Οι όροι και γιατί τους χρησιμοποιούμε </a:t>
            </a:r>
            <a:r>
              <a:rPr lang="en-US" sz="1200" dirty="0">
                <a:hlinkClick r:id="rId1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49</a:t>
            </a:r>
            <a:endParaRPr lang="en-US" sz="1200" dirty="0"/>
          </a:p>
          <a:p>
            <a:pPr marL="182563" lvl="0" indent="-182563">
              <a:spcBef>
                <a:spcPts val="0"/>
              </a:spcBef>
              <a:buClr>
                <a:srgbClr val="009AC1"/>
              </a:buClr>
              <a:buFont typeface="Arial" panose="020B0604020202020204" pitchFamily="34" charset="0"/>
              <a:buChar char="•"/>
              <a:tabLst>
                <a:tab pos="4132263" algn="l"/>
              </a:tabLst>
            </a:pPr>
            <a:r>
              <a:rPr lang="en-US" sz="1200" dirty="0"/>
              <a:t>Οι δυσκολίες της καταπολέμησης της υπερέκθεσης και ο τρόπος με τον οποίο ανταποκρίνεται σε αυτές η έρευνα που συμβάλλει </a:t>
            </a:r>
            <a:r>
              <a:rPr lang="en-US" sz="1200" dirty="0">
                <a:hlinkClick r:id="rId1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54</a:t>
            </a: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sp>
        <p:nvSpPr>
          <p:cNvPr id="51" name="Text Placeholder 23">
            <a:extLst>
              <a:ext uri="{FF2B5EF4-FFF2-40B4-BE49-F238E27FC236}">
                <a16:creationId xmlns:a16="http://schemas.microsoft.com/office/drawing/2014/main" xmlns:p14="http://schemas.microsoft.com/office/powerpoint/2010/main" xmlns:ahyp="http://schemas.microsoft.com/office/drawing/2018/hyperlinkcolor" xmlns="" id="{34F2B984-B31F-BA1E-9E14-D954EA4716D0}"/>
              </a:ext>
            </a:extLst>
          </p:cNvPr>
          <p:cNvSpPr txBox="1">
            <a:spLocks/>
          </p:cNvSpPr>
          <p:nvPr/>
        </p:nvSpPr>
        <p:spPr>
          <a:xfrm>
            <a:off x="1102769" y="6884637"/>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04</a:t>
            </a:r>
          </a:p>
        </p:txBody>
      </p:sp>
      <p:sp>
        <p:nvSpPr>
          <p:cNvPr id="52" name="Text Placeholder 24">
            <a:extLst>
              <a:ext uri="{FF2B5EF4-FFF2-40B4-BE49-F238E27FC236}">
                <a16:creationId xmlns:a16="http://schemas.microsoft.com/office/drawing/2014/main" xmlns:p14="http://schemas.microsoft.com/office/powerpoint/2010/main" xmlns:ahyp="http://schemas.microsoft.com/office/drawing/2018/hyperlinkcolor" xmlns="" id="{E654797D-5461-10D7-4956-004B58FCCCD3}"/>
              </a:ext>
            </a:extLst>
          </p:cNvPr>
          <p:cNvSpPr txBox="1">
            <a:spLocks/>
          </p:cNvSpPr>
          <p:nvPr/>
        </p:nvSpPr>
        <p:spPr>
          <a:xfrm>
            <a:off x="1728418" y="6884637"/>
            <a:ext cx="5040529" cy="345763"/>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Πώς να δρομολογήσετε μια διαδικασία συνεισφορικής έρευνας;</a:t>
            </a:r>
          </a:p>
        </p:txBody>
      </p:sp>
      <p:cxnSp>
        <p:nvCxnSpPr>
          <p:cNvPr id="53" name="Straight Connector 52">
            <a:extLst>
              <a:ext uri="{FF2B5EF4-FFF2-40B4-BE49-F238E27FC236}">
                <a16:creationId xmlns:a16="http://schemas.microsoft.com/office/drawing/2014/main" xmlns:p14="http://schemas.microsoft.com/office/powerpoint/2010/main" xmlns:ahyp="http://schemas.microsoft.com/office/drawing/2018/hyperlinkcolor" xmlns="" id="{B5C9656E-D7E9-4A7D-3378-2A35905CD855}"/>
              </a:ext>
            </a:extLst>
          </p:cNvPr>
          <p:cNvCxnSpPr>
            <a:cxnSpLocks/>
          </p:cNvCxnSpPr>
          <p:nvPr/>
        </p:nvCxnSpPr>
        <p:spPr>
          <a:xfrm flipH="1">
            <a:off x="1026668" y="5384362"/>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54" name="Text Placeholder 18">
            <a:extLst>
              <a:ext uri="{FF2B5EF4-FFF2-40B4-BE49-F238E27FC236}">
                <a16:creationId xmlns:a16="http://schemas.microsoft.com/office/drawing/2014/main" xmlns:p14="http://schemas.microsoft.com/office/powerpoint/2010/main" xmlns:ahyp="http://schemas.microsoft.com/office/drawing/2018/hyperlinkcolor" xmlns="" id="{152F64CD-2A77-28EB-7F6E-8214F3402676}"/>
              </a:ext>
            </a:extLst>
          </p:cNvPr>
          <p:cNvSpPr txBox="1">
            <a:spLocks/>
          </p:cNvSpPr>
          <p:nvPr/>
        </p:nvSpPr>
        <p:spPr>
          <a:xfrm>
            <a:off x="1728417" y="7249099"/>
            <a:ext cx="4552123" cy="772996"/>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indent="-182563">
              <a:spcBef>
                <a:spcPts val="0"/>
              </a:spcBef>
              <a:buClr>
                <a:srgbClr val="009AC1"/>
              </a:buClr>
              <a:buFont typeface="Arial" panose="020B0604020202020204" pitchFamily="34" charset="0"/>
              <a:buChar char="•"/>
              <a:tabLst>
                <a:tab pos="4132263" algn="l"/>
              </a:tabLst>
            </a:pPr>
            <a:r>
              <a:rPr lang="en-US" sz="1200" dirty="0"/>
              <a:t>Εισαγωγή </a:t>
            </a:r>
            <a:r>
              <a:rPr lang="en-US" sz="1200" dirty="0">
                <a:hlinkClick r:id="rId1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60</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Δημιουργία μιας βασικής ομάδας </a:t>
            </a:r>
            <a:r>
              <a:rPr lang="en-US" sz="1200" dirty="0">
                <a:hlinkClick r:id="rId16"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62</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Άνοιγμα της ομάδας στο κοινό </a:t>
            </a:r>
            <a:r>
              <a:rPr lang="en-US" sz="1200" dirty="0">
                <a:hlinkClick r:id="rId17"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70</a:t>
            </a: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55" name="Straight Connector 54">
            <a:extLst>
              <a:ext uri="{FF2B5EF4-FFF2-40B4-BE49-F238E27FC236}">
                <a16:creationId xmlns:a16="http://schemas.microsoft.com/office/drawing/2014/main" xmlns:p14="http://schemas.microsoft.com/office/powerpoint/2010/main" xmlns:ahyp="http://schemas.microsoft.com/office/drawing/2018/hyperlinkcolor" xmlns="" id="{C01F9BE3-C609-0B5D-4636-B17220E1EA8F}"/>
              </a:ext>
            </a:extLst>
          </p:cNvPr>
          <p:cNvCxnSpPr>
            <a:cxnSpLocks/>
          </p:cNvCxnSpPr>
          <p:nvPr/>
        </p:nvCxnSpPr>
        <p:spPr>
          <a:xfrm flipH="1">
            <a:off x="1026668" y="7233037"/>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sp>
        <p:nvSpPr>
          <p:cNvPr id="56" name="Text Placeholder 23">
            <a:extLst>
              <a:ext uri="{FF2B5EF4-FFF2-40B4-BE49-F238E27FC236}">
                <a16:creationId xmlns:a16="http://schemas.microsoft.com/office/drawing/2014/main" xmlns:p14="http://schemas.microsoft.com/office/powerpoint/2010/main" xmlns:ahyp="http://schemas.microsoft.com/office/drawing/2018/hyperlinkcolor" xmlns="" id="{A1E44585-85C5-0FF8-F983-B3C2B7D7EF7B}"/>
              </a:ext>
            </a:extLst>
          </p:cNvPr>
          <p:cNvSpPr txBox="1">
            <a:spLocks/>
          </p:cNvSpPr>
          <p:nvPr/>
        </p:nvSpPr>
        <p:spPr>
          <a:xfrm>
            <a:off x="1102769" y="8124024"/>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500" dirty="0"/>
              <a:t>05</a:t>
            </a:r>
          </a:p>
        </p:txBody>
      </p:sp>
      <p:sp>
        <p:nvSpPr>
          <p:cNvPr id="57" name="Text Placeholder 24">
            <a:extLst>
              <a:ext uri="{FF2B5EF4-FFF2-40B4-BE49-F238E27FC236}">
                <a16:creationId xmlns:a16="http://schemas.microsoft.com/office/drawing/2014/main" xmlns:p14="http://schemas.microsoft.com/office/powerpoint/2010/main" xmlns:ahyp="http://schemas.microsoft.com/office/drawing/2018/hyperlinkcolor" xmlns="" id="{81B95E05-C70A-278C-4BB8-9B35EE1F33BA}"/>
              </a:ext>
            </a:extLst>
          </p:cNvPr>
          <p:cNvSpPr txBox="1">
            <a:spLocks/>
          </p:cNvSpPr>
          <p:nvPr/>
        </p:nvSpPr>
        <p:spPr>
          <a:xfrm>
            <a:off x="1728418" y="8124024"/>
            <a:ext cx="5040529" cy="345763"/>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500" b="1" dirty="0">
                <a:solidFill>
                  <a:srgbClr val="009AC1"/>
                </a:solidFill>
              </a:rPr>
              <a:t>Ένα παράδειγμα διαδικασίας ενεργοποίησης: Οθόνες μας</a:t>
            </a:r>
          </a:p>
        </p:txBody>
      </p:sp>
      <p:sp>
        <p:nvSpPr>
          <p:cNvPr id="58" name="Text Placeholder 18">
            <a:extLst>
              <a:ext uri="{FF2B5EF4-FFF2-40B4-BE49-F238E27FC236}">
                <a16:creationId xmlns:a16="http://schemas.microsoft.com/office/drawing/2014/main" xmlns:p14="http://schemas.microsoft.com/office/powerpoint/2010/main" xmlns:ahyp="http://schemas.microsoft.com/office/drawing/2018/hyperlinkcolor" xmlns="" id="{2C4F61D6-2B56-1799-98BA-FAF4D3BA00D3}"/>
              </a:ext>
            </a:extLst>
          </p:cNvPr>
          <p:cNvSpPr txBox="1">
            <a:spLocks/>
          </p:cNvSpPr>
          <p:nvPr/>
        </p:nvSpPr>
        <p:spPr>
          <a:xfrm>
            <a:off x="1728418" y="8488486"/>
            <a:ext cx="4728170" cy="590586"/>
          </a:xfrm>
          <a:prstGeom prst="rect">
            <a:avLst/>
          </a:prstGeom>
        </p:spPr>
        <p:txBody>
          <a:bodyPr anchor="t">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563" indent="-182563">
              <a:spcBef>
                <a:spcPts val="0"/>
              </a:spcBef>
              <a:buClr>
                <a:srgbClr val="009AC1"/>
              </a:buClr>
              <a:buFont typeface="Arial" panose="020B0604020202020204" pitchFamily="34" charset="0"/>
              <a:buChar char="•"/>
              <a:tabLst>
                <a:tab pos="4132263" algn="l"/>
              </a:tabLst>
            </a:pPr>
            <a:r>
              <a:rPr lang="en-US" sz="1200" dirty="0"/>
              <a:t>Εισαγωγή </a:t>
            </a:r>
            <a:r>
              <a:rPr lang="en-US" sz="1200" dirty="0">
                <a:hlinkClick r:id="rId18"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75</a:t>
            </a:r>
            <a:endParaRPr lang="en-US" sz="1200" dirty="0"/>
          </a:p>
          <a:p>
            <a:pPr marL="182563" indent="-182563">
              <a:spcBef>
                <a:spcPts val="0"/>
              </a:spcBef>
              <a:buClr>
                <a:srgbClr val="009AC1"/>
              </a:buClr>
              <a:buFont typeface="Arial" panose="020B0604020202020204" pitchFamily="34" charset="0"/>
              <a:buChar char="•"/>
              <a:tabLst>
                <a:tab pos="4132263" algn="l"/>
              </a:tabLst>
            </a:pPr>
            <a:r>
              <a:rPr lang="en-US" sz="1200" dirty="0"/>
              <a:t>Οι εννέα συνεδρίες ενδυνάμωσης </a:t>
            </a:r>
            <a:r>
              <a:rPr lang="en-US" sz="1200" dirty="0">
                <a:hlinkClick r:id="rId19"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77</a:t>
            </a: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indent="-182563">
              <a:spcBef>
                <a:spcPts val="0"/>
              </a:spcBef>
              <a:buClr>
                <a:srgbClr val="009AC1"/>
              </a:buClr>
              <a:buFont typeface="Arial" panose="020B0604020202020204" pitchFamily="34" charset="0"/>
              <a:buChar char="•"/>
              <a:tabLst>
                <a:tab pos="4132263" algn="l"/>
              </a:tabLst>
            </a:pPr>
            <a:endParaRPr lang="en-US" sz="1200" dirty="0"/>
          </a:p>
          <a:p>
            <a:pPr marL="182563" lvl="0" indent="-182563">
              <a:spcBef>
                <a:spcPts val="0"/>
              </a:spcBef>
              <a:buClr>
                <a:srgbClr val="009AC1"/>
              </a:buClr>
              <a:buFont typeface="Arial" panose="020B0604020202020204" pitchFamily="34" charset="0"/>
              <a:buChar char="•"/>
              <a:tabLst>
                <a:tab pos="4132263" algn="l"/>
              </a:tabLst>
            </a:pPr>
            <a:endParaRPr lang="en-US" sz="1200" dirty="0"/>
          </a:p>
        </p:txBody>
      </p:sp>
      <p:cxnSp>
        <p:nvCxnSpPr>
          <p:cNvPr id="59" name="Straight Connector 58">
            <a:extLst>
              <a:ext uri="{FF2B5EF4-FFF2-40B4-BE49-F238E27FC236}">
                <a16:creationId xmlns:a16="http://schemas.microsoft.com/office/drawing/2014/main" xmlns:p14="http://schemas.microsoft.com/office/powerpoint/2010/main" xmlns:ahyp="http://schemas.microsoft.com/office/drawing/2018/hyperlinkcolor" xmlns="" id="{03745D14-93CB-62B2-D409-DC6CE40E7508}"/>
              </a:ext>
            </a:extLst>
          </p:cNvPr>
          <p:cNvCxnSpPr>
            <a:cxnSpLocks/>
          </p:cNvCxnSpPr>
          <p:nvPr/>
        </p:nvCxnSpPr>
        <p:spPr>
          <a:xfrm flipH="1">
            <a:off x="1026668" y="8472424"/>
            <a:ext cx="5580000" cy="0"/>
          </a:xfrm>
          <a:prstGeom prst="line">
            <a:avLst/>
          </a:prstGeom>
          <a:ln w="12700">
            <a:solidFill>
              <a:srgbClr val="74659A"/>
            </a:solidFill>
            <a:prstDash val="sysDot"/>
          </a:ln>
        </p:spPr>
        <p:style>
          <a:lnRef idx="1">
            <a:schemeClr val="accent1"/>
          </a:lnRef>
          <a:fillRef idx="0">
            <a:schemeClr val="accent1"/>
          </a:fillRef>
          <a:effectRef idx="0">
            <a:schemeClr val="accent1"/>
          </a:effectRef>
          <a:fontRef idx="minor">
            <a:schemeClr val="tx1"/>
          </a:fontRef>
        </p:style>
      </p:cxnSp>
      <p:grpSp>
        <p:nvGrpSpPr>
          <p:cNvPr id="70" name="Graphic 4">
            <a:extLst>
              <a:ext uri="{FF2B5EF4-FFF2-40B4-BE49-F238E27FC236}">
                <a16:creationId xmlns:a16="http://schemas.microsoft.com/office/drawing/2014/main" xmlns:p14="http://schemas.microsoft.com/office/powerpoint/2010/main" xmlns:ahyp="http://schemas.microsoft.com/office/drawing/2018/hyperlinkcolor" xmlns="" id="{1EDE6705-2C3C-4AE3-FA62-BF79E9E9E058}"/>
              </a:ext>
            </a:extLst>
          </p:cNvPr>
          <p:cNvGrpSpPr/>
          <p:nvPr/>
        </p:nvGrpSpPr>
        <p:grpSpPr>
          <a:xfrm rot="19285323" flipH="1">
            <a:off x="6373941" y="9223816"/>
            <a:ext cx="403667" cy="780438"/>
            <a:chOff x="9129274" y="2719113"/>
            <a:chExt cx="717139" cy="1386497"/>
          </a:xfrm>
          <a:solidFill>
            <a:srgbClr val="000000"/>
          </a:solidFill>
        </p:grpSpPr>
        <p:grpSp>
          <p:nvGrpSpPr>
            <p:cNvPr id="71" name="Graphic 4">
              <a:extLst>
                <a:ext uri="{FF2B5EF4-FFF2-40B4-BE49-F238E27FC236}">
                  <a16:creationId xmlns:a16="http://schemas.microsoft.com/office/drawing/2014/main" xmlns:p14="http://schemas.microsoft.com/office/powerpoint/2010/main" xmlns:ahyp="http://schemas.microsoft.com/office/drawing/2018/hyperlinkcolor" xmlns="" id="{20DB2B8A-6DCF-19D1-663D-352F3341247F}"/>
                </a:ext>
              </a:extLst>
            </p:cNvPr>
            <p:cNvGrpSpPr/>
            <p:nvPr/>
          </p:nvGrpSpPr>
          <p:grpSpPr>
            <a:xfrm>
              <a:off x="9159507" y="2719113"/>
              <a:ext cx="446280" cy="440141"/>
              <a:chOff x="9159507" y="2719113"/>
              <a:chExt cx="446280" cy="440141"/>
            </a:xfrm>
            <a:grpFill/>
          </p:grpSpPr>
          <p:sp>
            <p:nvSpPr>
              <p:cNvPr id="80" name="Freeform 79">
                <a:extLst>
                  <a:ext uri="{FF2B5EF4-FFF2-40B4-BE49-F238E27FC236}">
                    <a16:creationId xmlns:a16="http://schemas.microsoft.com/office/drawing/2014/main" xmlns:p14="http://schemas.microsoft.com/office/powerpoint/2010/main" xmlns:ahyp="http://schemas.microsoft.com/office/drawing/2018/hyperlinkcolor" xmlns="" id="{438B1259-410F-9530-7B67-8D1DAAF669C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xmlns:p14="http://schemas.microsoft.com/office/powerpoint/2010/main" xmlns:ahyp="http://schemas.microsoft.com/office/drawing/2018/hyperlinkcolor" xmlns="" id="{11803751-202C-B266-322D-C941677AC73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dirty="0"/>
              </a:p>
            </p:txBody>
          </p:sp>
        </p:grpSp>
        <p:grpSp>
          <p:nvGrpSpPr>
            <p:cNvPr id="72" name="Graphic 4">
              <a:extLst>
                <a:ext uri="{FF2B5EF4-FFF2-40B4-BE49-F238E27FC236}">
                  <a16:creationId xmlns:a16="http://schemas.microsoft.com/office/drawing/2014/main" xmlns:p14="http://schemas.microsoft.com/office/powerpoint/2010/main" xmlns:ahyp="http://schemas.microsoft.com/office/drawing/2018/hyperlinkcolor" xmlns="" id="{7D7ACCDF-E534-CBA1-E98D-198B0F2A3C65}"/>
                </a:ext>
              </a:extLst>
            </p:cNvPr>
            <p:cNvGrpSpPr/>
            <p:nvPr/>
          </p:nvGrpSpPr>
          <p:grpSpPr>
            <a:xfrm>
              <a:off x="9129274" y="2893887"/>
              <a:ext cx="717139" cy="1211724"/>
              <a:chOff x="9129274" y="2893887"/>
              <a:chExt cx="717139" cy="1211724"/>
            </a:xfrm>
            <a:grpFill/>
          </p:grpSpPr>
          <p:sp>
            <p:nvSpPr>
              <p:cNvPr id="73" name="Freeform 72">
                <a:extLst>
                  <a:ext uri="{FF2B5EF4-FFF2-40B4-BE49-F238E27FC236}">
                    <a16:creationId xmlns:a16="http://schemas.microsoft.com/office/drawing/2014/main" xmlns:p14="http://schemas.microsoft.com/office/powerpoint/2010/main" xmlns:ahyp="http://schemas.microsoft.com/office/drawing/2018/hyperlinkcolor" xmlns="" id="{5C5232F4-E17C-8035-745C-F5937220804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xmlns:p14="http://schemas.microsoft.com/office/powerpoint/2010/main" xmlns:ahyp="http://schemas.microsoft.com/office/drawing/2018/hyperlinkcolor" xmlns="" id="{1EFB7830-FDB6-2874-4558-2A2CDCFD623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xmlns:p14="http://schemas.microsoft.com/office/powerpoint/2010/main" xmlns:ahyp="http://schemas.microsoft.com/office/drawing/2018/hyperlinkcolor" xmlns="" id="{55C6BCFC-93A1-28F6-AF70-3CF2C99F7CD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xmlns:p14="http://schemas.microsoft.com/office/powerpoint/2010/main" xmlns:ahyp="http://schemas.microsoft.com/office/drawing/2018/hyperlinkcolor" xmlns="" id="{4001E81F-A98B-2A13-2CCD-301F3CB18F6F}"/>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xmlns:p14="http://schemas.microsoft.com/office/powerpoint/2010/main" xmlns:ahyp="http://schemas.microsoft.com/office/drawing/2018/hyperlinkcolor" xmlns="" id="{154CA2CE-7837-B059-BE60-4726202CF3E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xmlns:p14="http://schemas.microsoft.com/office/powerpoint/2010/main" xmlns:ahyp="http://schemas.microsoft.com/office/drawing/2018/hyperlinkcolor" xmlns="" id="{E49D9585-42AB-8FAA-C125-A909E03117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xmlns:p14="http://schemas.microsoft.com/office/powerpoint/2010/main" xmlns:ahyp="http://schemas.microsoft.com/office/drawing/2018/hyperlinkcolor" xmlns="" id="{F9BCE27B-B2B9-43D5-7A35-45A2DD0EF33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
        <p:nvSpPr>
          <p:cNvPr id="2" name="Slide Number Placeholder 5">
            <a:extLst>
              <a:ext uri="{FF2B5EF4-FFF2-40B4-BE49-F238E27FC236}">
                <a16:creationId xmlns:a16="http://schemas.microsoft.com/office/drawing/2014/main" xmlns:p14="http://schemas.microsoft.com/office/powerpoint/2010/main" xmlns:ahyp="http://schemas.microsoft.com/office/drawing/2018/hyperlinkcolor" xmlns="" id="{8B177B16-D613-F000-F842-3248A422AA91}"/>
              </a:ext>
            </a:extLst>
          </p:cNvPr>
          <p:cNvSpPr txBox="1">
            <a:spLocks/>
          </p:cNvSpPr>
          <p:nvPr/>
        </p:nvSpPr>
        <p:spPr>
          <a:xfrm>
            <a:off x="7134555" y="10316301"/>
            <a:ext cx="357598" cy="266594"/>
          </a:xfrm>
          <a:prstGeom prst="rect">
            <a:avLst/>
          </a:prstGeom>
        </p:spPr>
        <p:txBody>
          <a:bodyPr vert="horz" lIns="91440" tIns="45720" rIns="91440" bIns="45720" rtlCol="0" anchor="ctr"/>
          <a:lstStyle>
            <a:defPPr>
              <a:defRPr lang="en-US"/>
            </a:defPPr>
            <a:lvl1pPr marL="0" algn="ctr" defTabSz="325892" rtl="0" eaLnBrk="1" latinLnBrk="0" hangingPunct="1">
              <a:defRPr sz="800" b="0" i="0" kern="1200">
                <a:solidFill>
                  <a:srgbClr val="000000"/>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2</a:t>
            </a:fld>
            <a:endParaRPr lang="en-US" dirty="0"/>
          </a:p>
        </p:txBody>
      </p:sp>
    </p:spTree>
    <p:extLst>
      <p:ext uri="{BB962C8B-B14F-4D97-AF65-F5344CB8AC3E}">
        <p14:creationId xmlns:p14="http://schemas.microsoft.com/office/powerpoint/2010/main" xmlns:ahyp="http://schemas.microsoft.com/office/drawing/2018/hyperlinkcolor" xmlns:a16="http://schemas.microsoft.com/office/drawing/2014/main" xmlns="" val="235311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hyp="http://schemas.microsoft.com/office/drawing/2018/hyperlinkcolor"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5">
            <a:extLst>
              <a:ext uri="{FF2B5EF4-FFF2-40B4-BE49-F238E27FC236}">
                <a16:creationId xmlns:a16="http://schemas.microsoft.com/office/drawing/2014/main" xmlns:p14="http://schemas.microsoft.com/office/powerpoint/2010/main" xmlns:ahyp="http://schemas.microsoft.com/office/drawing/2018/hyperlinkcolor" xmlns="" id="{152E0C58-0976-1DB6-87F2-649983657ABD}"/>
              </a:ext>
            </a:extLst>
          </p:cNvPr>
          <p:cNvSpPr txBox="1">
            <a:spLocks/>
          </p:cNvSpPr>
          <p:nvPr/>
        </p:nvSpPr>
        <p:spPr>
          <a:xfrm>
            <a:off x="1046123" y="1466426"/>
            <a:ext cx="6201256" cy="2655671"/>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GB" sz="1150" dirty="0">
                <a:solidFill>
                  <a:srgbClr val="262626"/>
                </a:solidFill>
              </a:rPr>
              <a:t>Καθυστερήσεις στη γλώσσα, έλλειψη προσοχής, θυμός, κατάθλιψη και άγχος, λιγότερος χρόνος για μετακίνηση, λιγότερος χρόνος για παιχνίδι: δεδομένων των συσχετίσεων που σχετίζονται με, δεν είναι δύσκολο να υποθέσουμε πώς ένα παιδί που εκτίθεται υπερβολικά μπορεί να έχει πρόβλημα να συνάψει ουσιαστικές σχέσεις με τους άλλους. </a:t>
            </a:r>
          </a:p>
          <a:p>
            <a:pPr>
              <a:lnSpc>
                <a:spcPts val="1120"/>
              </a:lnSpc>
            </a:pPr>
            <a:endParaRPr lang="en-GB" sz="1150" dirty="0">
              <a:solidFill>
                <a:srgbClr val="262626"/>
              </a:solidFill>
            </a:endParaRPr>
          </a:p>
          <a:p>
            <a:pPr>
              <a:lnSpc>
                <a:spcPts val="1120"/>
              </a:lnSpc>
            </a:pPr>
            <a:r>
              <a:rPr lang="en-GB" sz="1150" dirty="0">
                <a:solidFill>
                  <a:srgbClr val="262626"/>
                </a:solidFill>
              </a:rPr>
              <a:t>Επιπλέον, δεν είναι μόνο τα παιδιά που θα επηρεαστούν από τις οθόνες. Οι οθόνες επηρεάζουν και τους γονείς. Ακριβώς όπως μία ώρα που περνάει κανείς μπροστά στην τηλεόραση δεν είναι μία ώρα που περνάει έξω παίζοντας, μία ώρα που κυλάει στα μέσα κοινωνικής δικτύωσης είναι μία ώρα που δεν περνάει κοιτάζοντας, μιλώντας ή παίζοντας με το παιδί. Ακόμη και αν το παιδί δεν είναι άμεσα υπερεκτεθειμένο, μπορεί να υποφέρει από την πλήρη ή μερική απουσία των γονέων, ακόμη και όταν είναι φυσικά παρόντες. </a:t>
            </a:r>
          </a:p>
          <a:p>
            <a:pPr>
              <a:lnSpc>
                <a:spcPts val="1120"/>
              </a:lnSpc>
            </a:pPr>
            <a:endParaRPr lang="en-GB" sz="1150" dirty="0">
              <a:solidFill>
                <a:srgbClr val="262626"/>
              </a:solidFill>
            </a:endParaRPr>
          </a:p>
          <a:p>
            <a:pPr>
              <a:lnSpc>
                <a:spcPts val="1120"/>
              </a:lnSpc>
            </a:pPr>
            <a:r>
              <a:rPr lang="en-GB" sz="1150" dirty="0">
                <a:solidFill>
                  <a:srgbClr val="262626"/>
                </a:solidFill>
              </a:rPr>
              <a:t>Μέσω μελετών έχει αποδειχθεί ότι ακόμη και όταν η προσοχή μας δεν είναι στραμμένη στην οθόνη, αυτή παρεμβαίνει στις κοινωνικές αλληλεπιδράσεις. Στις αρχές της δεκαετίας του 2010, δημοσιεύτηκαν διάφορα αποτελέσματα από πειράματα σχετικά με τις επιπτώσεις της τηλεόρασης στο παρασκήνιο. Μια μελέτη διαπίστωσε ότι το παιχνίδι διακόπτεται όταν η τηλεόραση είναι αναμμένη στο παρασκήνιο, οδηγώντας σε λιγότερο χρόνο παιχνιδιού συνολικά (Schmidt, Marie Evans, et al., 2008). Μια άλλη μελέτη που εξέτασε τις αλληλεπιδράσεις γονέων-παιδιών ανέφερε ότι τόσο η συχνότητα όσο και η ποιότητα των αλληλεπιδράσεων μειώνονται κάθε φορά που η τηλεόραση παίζει στο δωμάτιο (Christakis, Dimitri A., et al, 2009). </a:t>
            </a:r>
          </a:p>
        </p:txBody>
      </p:sp>
      <p:cxnSp>
        <p:nvCxnSpPr>
          <p:cNvPr id="7" name="Straight Connector 6">
            <a:extLst>
              <a:ext uri="{FF2B5EF4-FFF2-40B4-BE49-F238E27FC236}">
                <a16:creationId xmlns:a16="http://schemas.microsoft.com/office/drawing/2014/main" xmlns:p14="http://schemas.microsoft.com/office/powerpoint/2010/main" xmlns:ahyp="http://schemas.microsoft.com/office/drawing/2018/hyperlinkcolor" xmlns="" id="{B4E979D7-B18F-1AC4-0FE0-C97E8FF90665}"/>
              </a:ext>
            </a:extLst>
          </p:cNvPr>
          <p:cNvCxnSpPr>
            <a:cxnSpLocks/>
          </p:cNvCxnSpPr>
          <p:nvPr/>
        </p:nvCxnSpPr>
        <p:spPr>
          <a:xfrm>
            <a:off x="407919" y="116487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hyp="http://schemas.microsoft.com/office/drawing/2018/hyperlinkcolor" xmlns="" id="{AF08BE2E-2CF1-7375-AC83-B637CA5C98F5}"/>
              </a:ext>
            </a:extLst>
          </p:cNvPr>
          <p:cNvSpPr txBox="1"/>
          <p:nvPr/>
        </p:nvSpPr>
        <p:spPr>
          <a:xfrm>
            <a:off x="126308" y="90326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07</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hyp="http://schemas.microsoft.com/office/drawing/2018/hyperlinkcolor" xmlns="" id="{AF0E12D9-751A-CB23-2954-905523DE7A7A}"/>
              </a:ext>
            </a:extLst>
          </p:cNvPr>
          <p:cNvSpPr txBox="1">
            <a:spLocks/>
          </p:cNvSpPr>
          <p:nvPr/>
        </p:nvSpPr>
        <p:spPr>
          <a:xfrm>
            <a:off x="1046123" y="952963"/>
            <a:ext cx="2611477"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Διυποκειμενικές σχέσεις</a:t>
            </a:r>
          </a:p>
        </p:txBody>
      </p:sp>
      <p:pic>
        <p:nvPicPr>
          <p:cNvPr id="21" name="Picture 20">
            <a:extLst>
              <a:ext uri="{FF2B5EF4-FFF2-40B4-BE49-F238E27FC236}">
                <a16:creationId xmlns:a16="http://schemas.microsoft.com/office/drawing/2014/main" xmlns:p14="http://schemas.microsoft.com/office/powerpoint/2010/main" xmlns:ahyp="http://schemas.microsoft.com/office/drawing/2018/hyperlinkcolor"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ahyp="http://schemas.microsoft.com/office/drawing/2018/hyperlinkcolor"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20</a:t>
            </a:fld>
            <a:endParaRPr lang="en-US" dirty="0"/>
          </a:p>
        </p:txBody>
      </p:sp>
      <p:sp>
        <p:nvSpPr>
          <p:cNvPr id="2" name="Rectangle 1">
            <a:extLst>
              <a:ext uri="{FF2B5EF4-FFF2-40B4-BE49-F238E27FC236}">
                <a16:creationId xmlns:a16="http://schemas.microsoft.com/office/drawing/2014/main" xmlns:p14="http://schemas.microsoft.com/office/powerpoint/2010/main" xmlns:ahyp="http://schemas.microsoft.com/office/drawing/2018/hyperlinkcolor" xmlns="" id="{9FEA5703-61F1-6326-39E8-FD792DFEF4AB}"/>
              </a:ext>
            </a:extLst>
          </p:cNvPr>
          <p:cNvSpPr/>
          <p:nvPr/>
        </p:nvSpPr>
        <p:spPr>
          <a:xfrm>
            <a:off x="1071646" y="5052546"/>
            <a:ext cx="6170387" cy="3230217"/>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xmlns:p14="http://schemas.microsoft.com/office/powerpoint/2010/main" xmlns:ahyp="http://schemas.microsoft.com/office/drawing/2018/hyperlinkcolor" xmlns="" id="{057D7CF8-A373-C403-6AE2-B1A025556CDA}"/>
              </a:ext>
            </a:extLst>
          </p:cNvPr>
          <p:cNvSpPr txBox="1">
            <a:spLocks/>
          </p:cNvSpPr>
          <p:nvPr/>
        </p:nvSpPr>
        <p:spPr>
          <a:xfrm>
            <a:off x="1152324" y="5403965"/>
            <a:ext cx="5993428" cy="14364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Schmidt, Marie Evans, et al. "The Effects of Background Television on the Toy Play Behavior of Very Young Children". Child Development, vol. 79, no. 4, Ιούλιος 2008, σ. 1137-51.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https://doi.org/10.1111/j.1467-8624.2008.01180.x.</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et al. 'Audible Television and </a:t>
            </a:r>
            <a:r>
              <a:rPr lang="fr-FR" sz="1000" dirty="0" err="1">
                <a:solidFill>
                  <a:schemeClr val="bg1"/>
                </a:solidFill>
                <a:effectLst/>
                <a:ea typeface="Arial" panose="020B0604020202020204" pitchFamily="34" charset="0"/>
              </a:rPr>
              <a:t>Decreased Adult Words</a:t>
            </a:r>
            <a:r>
              <a:rPr lang="fr-FR" sz="1000" dirty="0">
                <a:solidFill>
                  <a:schemeClr val="bg1"/>
                </a:solidFill>
                <a:effectLst/>
                <a:ea typeface="Arial" panose="020B0604020202020204" pitchFamily="34" charset="0"/>
              </a:rPr>
              <a:t>, Infant </a:t>
            </a:r>
            <a:r>
              <a:rPr lang="fr-FR" sz="1000" dirty="0" err="1">
                <a:solidFill>
                  <a:schemeClr val="bg1"/>
                </a:solidFill>
                <a:effectLst/>
                <a:ea typeface="Arial" panose="020B0604020202020204" pitchFamily="34" charset="0"/>
              </a:rPr>
              <a:t>Vocalizations</a:t>
            </a:r>
            <a:r>
              <a:rPr lang="fr-FR" sz="1000" dirty="0">
                <a:solidFill>
                  <a:schemeClr val="bg1"/>
                </a:solidFill>
                <a:effectLst/>
                <a:ea typeface="Arial" panose="020B0604020202020204" pitchFamily="34" charset="0"/>
              </a:rPr>
              <a:t>, and </a:t>
            </a:r>
            <a:r>
              <a:rPr lang="fr-FR" sz="1000" dirty="0" err="1">
                <a:solidFill>
                  <a:schemeClr val="bg1"/>
                </a:solidFill>
                <a:effectLst/>
                <a:ea typeface="Arial" panose="020B0604020202020204" pitchFamily="34" charset="0"/>
              </a:rPr>
              <a:t>Conversational Turns</a:t>
            </a:r>
            <a:r>
              <a:rPr lang="fr-FR" sz="1000" dirty="0">
                <a:solidFill>
                  <a:schemeClr val="bg1"/>
                </a:solidFill>
                <a:effectLst/>
                <a:ea typeface="Arial" panose="020B0604020202020204" pitchFamily="34" charset="0"/>
              </a:rPr>
              <a:t>: A </a:t>
            </a:r>
            <a:r>
              <a:rPr lang="fr-FR" sz="1000" dirty="0" err="1">
                <a:solidFill>
                  <a:schemeClr val="bg1"/>
                </a:solidFill>
                <a:effectLst/>
                <a:ea typeface="Arial" panose="020B0604020202020204" pitchFamily="34" charset="0"/>
              </a:rPr>
              <a:t>Population-Based Study</a:t>
            </a:r>
            <a:r>
              <a:rPr lang="fr-FR" sz="1000" dirty="0">
                <a:solidFill>
                  <a:schemeClr val="bg1"/>
                </a:solidFill>
                <a:effectLst/>
                <a:ea typeface="Arial" panose="020B0604020202020204" pitchFamily="34" charset="0"/>
              </a:rPr>
              <a:t>'.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τόμος 163, αρ. 6, Ιούνιος 2009, σσ. 554-58.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https://doi.org/10.1001/archpediatrics.2009.61.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Christakis</a:t>
            </a:r>
            <a:r>
              <a:rPr lang="fr-FR" sz="1000" dirty="0">
                <a:solidFill>
                  <a:schemeClr val="bg1"/>
                </a:solidFill>
                <a:effectLst/>
                <a:ea typeface="Arial" panose="020B0604020202020204" pitchFamily="34" charset="0"/>
              </a:rPr>
              <a:t>, Dimitri A., and Michelle M. Garrison. "Η παρακολούθηση τηλεόρασης από </a:t>
            </a:r>
            <a:r>
              <a:rPr lang="fr-FR" sz="1000" dirty="0" err="1">
                <a:solidFill>
                  <a:schemeClr val="bg1"/>
                </a:solidFill>
                <a:effectLst/>
                <a:ea typeface="Arial" panose="020B0604020202020204" pitchFamily="34" charset="0"/>
              </a:rPr>
              <a:t>παιδιά προσχολικής ηλικίας </a:t>
            </a:r>
            <a:r>
              <a:rPr lang="fr-FR" sz="1000" dirty="0">
                <a:solidFill>
                  <a:schemeClr val="bg1"/>
                </a:solidFill>
                <a:effectLst/>
                <a:ea typeface="Arial" panose="020B0604020202020204" pitchFamily="34" charset="0"/>
              </a:rPr>
              <a:t>σε περιβάλλοντα παιδικής φροντίδας". Pediatrics, τόμος 124, αριθ. 6, </a:t>
            </a:r>
            <a:r>
              <a:rPr lang="fr-FR" sz="1000" dirty="0" err="1">
                <a:solidFill>
                  <a:schemeClr val="bg1"/>
                </a:solidFill>
                <a:effectLst/>
                <a:ea typeface="Arial" panose="020B0604020202020204" pitchFamily="34" charset="0"/>
              </a:rPr>
              <a:t>Δεκέμβριος </a:t>
            </a:r>
            <a:r>
              <a:rPr lang="fr-FR" sz="1000" dirty="0">
                <a:solidFill>
                  <a:schemeClr val="bg1"/>
                </a:solidFill>
                <a:effectLst/>
                <a:ea typeface="Arial" panose="020B0604020202020204" pitchFamily="34" charset="0"/>
              </a:rPr>
              <a:t>2009, σ. 1627-32.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https://doi.org/10.1542/peds.2009-0862.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Harlé</a:t>
            </a:r>
            <a:r>
              <a:rPr lang="fr-FR" sz="1000" dirty="0">
                <a:solidFill>
                  <a:schemeClr val="bg1"/>
                </a:solidFill>
                <a:effectLst/>
                <a:ea typeface="Arial" panose="020B0604020202020204" pitchFamily="34" charset="0"/>
              </a:rPr>
              <a:t>, Bruno. "Η εντατική </a:t>
            </a:r>
            <a:r>
              <a:rPr lang="fr-FR" sz="1000" dirty="0" err="1">
                <a:solidFill>
                  <a:schemeClr val="bg1"/>
                </a:solidFill>
                <a:effectLst/>
                <a:ea typeface="Arial" panose="020B0604020202020204" pitchFamily="34" charset="0"/>
              </a:rPr>
              <a:t>πρώιμη </a:t>
            </a:r>
            <a:r>
              <a:rPr lang="fr-FR" sz="1000" dirty="0">
                <a:solidFill>
                  <a:schemeClr val="bg1"/>
                </a:solidFill>
                <a:effectLst/>
                <a:ea typeface="Arial" panose="020B0604020202020204" pitchFamily="34" charset="0"/>
              </a:rPr>
              <a:t>έκθεση στην οθόνη ως αιτιολογικός παράγοντας για τα </a:t>
            </a:r>
            <a:r>
              <a:rPr lang="fr-FR" sz="1000" dirty="0" err="1">
                <a:solidFill>
                  <a:schemeClr val="bg1"/>
                </a:solidFill>
                <a:effectLst/>
                <a:ea typeface="Arial" panose="020B0604020202020204" pitchFamily="34" charset="0"/>
              </a:rPr>
              <a:t>συμπτώματα </a:t>
            </a:r>
            <a:r>
              <a:rPr lang="fr-FR" sz="1000" dirty="0">
                <a:solidFill>
                  <a:schemeClr val="bg1"/>
                </a:solidFill>
                <a:effectLst/>
                <a:ea typeface="Arial" panose="020B0604020202020204" pitchFamily="34" charset="0"/>
              </a:rPr>
              <a:t>της </a:t>
            </a:r>
            <a:r>
              <a:rPr lang="fr-FR" sz="1000" dirty="0" err="1">
                <a:solidFill>
                  <a:schemeClr val="bg1"/>
                </a:solidFill>
                <a:effectLst/>
                <a:ea typeface="Arial" panose="020B0604020202020204" pitchFamily="34" charset="0"/>
              </a:rPr>
              <a:t>διαταραχής του αυτιστικού </a:t>
            </a:r>
            <a:r>
              <a:rPr lang="fr-FR" sz="1000" dirty="0">
                <a:solidFill>
                  <a:schemeClr val="bg1"/>
                </a:solidFill>
                <a:effectLst/>
                <a:ea typeface="Arial" panose="020B0604020202020204" pitchFamily="34" charset="0"/>
              </a:rPr>
              <a:t>φάσματος: Η υπόθεση του "εικονικού </a:t>
            </a:r>
            <a:r>
              <a:rPr lang="fr-FR" sz="1000" dirty="0" err="1">
                <a:solidFill>
                  <a:schemeClr val="bg1"/>
                </a:solidFill>
                <a:effectLst/>
                <a:ea typeface="Arial" panose="020B0604020202020204" pitchFamily="34" charset="0"/>
              </a:rPr>
              <a:t>αυτισμού"</a:t>
            </a:r>
            <a:r>
              <a:rPr lang="fr-FR" sz="1000" dirty="0">
                <a:solidFill>
                  <a:schemeClr val="bg1"/>
                </a:solidFill>
                <a:effectLst/>
                <a:ea typeface="Arial" panose="020B0604020202020204" pitchFamily="34" charset="0"/>
              </a:rPr>
              <a:t>". Trends in Neuroscience and Education, τ. 17, </a:t>
            </a:r>
            <a:r>
              <a:rPr lang="fr-FR" sz="1000" dirty="0" err="1">
                <a:solidFill>
                  <a:schemeClr val="bg1"/>
                </a:solidFill>
                <a:effectLst/>
                <a:ea typeface="Arial" panose="020B0604020202020204" pitchFamily="34" charset="0"/>
              </a:rPr>
              <a:t>Δεκ. </a:t>
            </a:r>
            <a:r>
              <a:rPr lang="fr-FR" sz="1000" dirty="0">
                <a:solidFill>
                  <a:schemeClr val="bg1"/>
                </a:solidFill>
                <a:effectLst/>
                <a:ea typeface="Arial" panose="020B0604020202020204" pitchFamily="34" charset="0"/>
              </a:rPr>
              <a:t>2019, σ. 100119. ScienceDirect, </a:t>
            </a:r>
            <a:r>
              <a:rPr lang="fr-FR" sz="1000" b="1" dirty="0">
                <a:solidFill>
                  <a:schemeClr val="bg1"/>
                </a:solidFill>
                <a:effectLst/>
                <a:ea typeface="Arial" panose="020B0604020202020204" pitchFamily="34" charset="0"/>
              </a:rPr>
              <a:t>https://doi.org/10.1016/j.tine.2019.100119.</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Rhodes, </a:t>
            </a:r>
            <a:r>
              <a:rPr lang="fr-FR" sz="1000" dirty="0" err="1">
                <a:solidFill>
                  <a:schemeClr val="bg1"/>
                </a:solidFill>
                <a:effectLst/>
                <a:ea typeface="Arial" panose="020B0604020202020204" pitchFamily="34" charset="0"/>
              </a:rPr>
              <a:t>Anthea</a:t>
            </a:r>
            <a:r>
              <a:rPr lang="fr-FR" sz="1000" dirty="0">
                <a:solidFill>
                  <a:schemeClr val="bg1"/>
                </a:solidFill>
                <a:effectLst/>
                <a:ea typeface="Arial" panose="020B0604020202020204" pitchFamily="34" charset="0"/>
              </a:rPr>
              <a:t>. "Χρόνος οθόνης και παιδιά: </a:t>
            </a:r>
            <a:r>
              <a:rPr lang="fr-FR" sz="1000" dirty="0" err="1">
                <a:solidFill>
                  <a:schemeClr val="bg1"/>
                </a:solidFill>
                <a:effectLst/>
                <a:ea typeface="Arial" panose="020B0604020202020204" pitchFamily="34" charset="0"/>
              </a:rPr>
              <a:t>Τι συμβαίνει στα </a:t>
            </a:r>
            <a:r>
              <a:rPr lang="fr-FR" sz="1000" dirty="0">
                <a:solidFill>
                  <a:schemeClr val="bg1"/>
                </a:solidFill>
                <a:effectLst/>
                <a:ea typeface="Arial" panose="020B0604020202020204" pitchFamily="34" charset="0"/>
              </a:rPr>
              <a:t>σπίτια μας;". </a:t>
            </a:r>
            <a:r>
              <a:rPr lang="fr-FR" sz="1000" dirty="0" err="1">
                <a:solidFill>
                  <a:schemeClr val="bg1"/>
                </a:solidFill>
                <a:effectLst/>
                <a:ea typeface="Arial" panose="020B0604020202020204" pitchFamily="34" charset="0"/>
              </a:rPr>
              <a:t>Δημοσκόπηση για την </a:t>
            </a:r>
            <a:r>
              <a:rPr lang="fr-FR" sz="1000" dirty="0">
                <a:solidFill>
                  <a:schemeClr val="bg1"/>
                </a:solidFill>
                <a:effectLst/>
                <a:ea typeface="Arial" panose="020B0604020202020204" pitchFamily="34" charset="0"/>
              </a:rPr>
              <a:t>υγεία των παιδιών </a:t>
            </a:r>
            <a:r>
              <a:rPr lang="fr-FR" sz="1000" dirty="0" err="1">
                <a:solidFill>
                  <a:schemeClr val="bg1"/>
                </a:solidFill>
                <a:effectLst/>
                <a:ea typeface="Arial" panose="020B0604020202020204" pitchFamily="34" charset="0"/>
              </a:rPr>
              <a:t>της Αυστραλίας</a:t>
            </a:r>
            <a:r>
              <a:rPr lang="fr-FR" sz="1000" dirty="0">
                <a:solidFill>
                  <a:schemeClr val="bg1"/>
                </a:solidFill>
                <a:effectLst/>
                <a:ea typeface="Arial" panose="020B0604020202020204" pitchFamily="34" charset="0"/>
              </a:rPr>
              <a:t>. 2017.</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2022, σ. 191-214.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endParaRPr lang="fr-FR" sz="1000" b="1" i="1" dirty="0">
              <a:solidFill>
                <a:schemeClr val="bg1"/>
              </a:solidFill>
              <a:ea typeface="Arial" panose="020B0604020202020204" pitchFamily="34" charset="0"/>
            </a:endParaRPr>
          </a:p>
          <a:p>
            <a:pPr marL="171450" indent="-171450" algn="l">
              <a:lnSpc>
                <a:spcPts val="1100"/>
              </a:lnSpc>
              <a:buClr>
                <a:srgbClr val="009AC1"/>
              </a:buClr>
              <a:buFont typeface="Arial" panose="020B0604020202020204" pitchFamily="34" charset="0"/>
              <a:buChar char="•"/>
            </a:pPr>
            <a:r>
              <a:rPr lang="fr-FR" sz="1000" b="1" i="1" dirty="0">
                <a:solidFill>
                  <a:schemeClr val="bg1"/>
                </a:solidFill>
                <a:effectLst/>
                <a:ea typeface="Arial" panose="020B0604020202020204" pitchFamily="34" charset="0"/>
              </a:rPr>
              <a:t>Γνωρίζετε άλλες μελέτες σχετικά με την έκθεση στην οθόνη και την προσοχή; Προσθέστε τις εδώ. </a:t>
            </a:r>
            <a:endParaRPr lang="en-IE" sz="1000" b="1" dirty="0">
              <a:solidFill>
                <a:schemeClr val="bg1"/>
              </a:solidFill>
              <a:effectLst/>
              <a:ea typeface="Arial" panose="020B0604020202020204" pitchFamily="34" charset="0"/>
            </a:endParaRPr>
          </a:p>
        </p:txBody>
      </p:sp>
      <p:sp>
        <p:nvSpPr>
          <p:cNvPr id="4" name="Text Placeholder 17">
            <a:extLst>
              <a:ext uri="{FF2B5EF4-FFF2-40B4-BE49-F238E27FC236}">
                <a16:creationId xmlns:a16="http://schemas.microsoft.com/office/drawing/2014/main" xmlns:p14="http://schemas.microsoft.com/office/powerpoint/2010/main" xmlns:ahyp="http://schemas.microsoft.com/office/drawing/2018/hyperlinkcolor" xmlns="" id="{0585430D-57C1-8D8C-25E3-EC3CE6D7B6F7}"/>
              </a:ext>
            </a:extLst>
          </p:cNvPr>
          <p:cNvSpPr txBox="1">
            <a:spLocks/>
          </p:cNvSpPr>
          <p:nvPr/>
        </p:nvSpPr>
        <p:spPr>
          <a:xfrm>
            <a:off x="5089516" y="4648200"/>
            <a:ext cx="1895742" cy="552731"/>
          </a:xfrm>
          <a:prstGeom prst="rect">
            <a:avLst/>
          </a:prstGeom>
          <a:solidFill>
            <a:srgbClr val="74659A"/>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600" b="1" dirty="0">
                <a:solidFill>
                  <a:schemeClr val="bg1"/>
                </a:solidFill>
              </a:rPr>
              <a:t>Βρείτε τα πλήρη άρθρα</a:t>
            </a:r>
          </a:p>
        </p:txBody>
      </p:sp>
      <p:grpSp>
        <p:nvGrpSpPr>
          <p:cNvPr id="8" name="Group 7">
            <a:extLst>
              <a:ext uri="{FF2B5EF4-FFF2-40B4-BE49-F238E27FC236}">
                <a16:creationId xmlns:a16="http://schemas.microsoft.com/office/drawing/2014/main" xmlns:p14="http://schemas.microsoft.com/office/powerpoint/2010/main" xmlns:ahyp="http://schemas.microsoft.com/office/drawing/2018/hyperlinkcolor" xmlns="" id="{2626B887-58E0-4884-ABC7-2A4D37638F33}"/>
              </a:ext>
            </a:extLst>
          </p:cNvPr>
          <p:cNvGrpSpPr/>
          <p:nvPr/>
        </p:nvGrpSpPr>
        <p:grpSpPr>
          <a:xfrm>
            <a:off x="6545250" y="345928"/>
            <a:ext cx="589305" cy="596222"/>
            <a:chOff x="7190753" y="5365577"/>
            <a:chExt cx="745522" cy="754273"/>
          </a:xfrm>
        </p:grpSpPr>
        <p:grpSp>
          <p:nvGrpSpPr>
            <p:cNvPr id="10" name="Graphic 2">
              <a:extLst>
                <a:ext uri="{FF2B5EF4-FFF2-40B4-BE49-F238E27FC236}">
                  <a16:creationId xmlns:a16="http://schemas.microsoft.com/office/drawing/2014/main" xmlns:p14="http://schemas.microsoft.com/office/powerpoint/2010/main" xmlns:ahyp="http://schemas.microsoft.com/office/drawing/2018/hyperlinkcolor" xmlns="" id="{52F91BF7-BE87-9678-3004-956B20C7F526}"/>
                </a:ext>
              </a:extLst>
            </p:cNvPr>
            <p:cNvGrpSpPr/>
            <p:nvPr/>
          </p:nvGrpSpPr>
          <p:grpSpPr>
            <a:xfrm>
              <a:off x="7353351" y="5647412"/>
              <a:ext cx="420044" cy="75879"/>
              <a:chOff x="7353351" y="5647412"/>
              <a:chExt cx="420044" cy="75879"/>
            </a:xfrm>
            <a:solidFill>
              <a:srgbClr val="00BADE"/>
            </a:solidFill>
          </p:grpSpPr>
          <p:sp>
            <p:nvSpPr>
              <p:cNvPr id="23" name="Freeform 22">
                <a:extLst>
                  <a:ext uri="{FF2B5EF4-FFF2-40B4-BE49-F238E27FC236}">
                    <a16:creationId xmlns:a16="http://schemas.microsoft.com/office/drawing/2014/main" xmlns:p14="http://schemas.microsoft.com/office/powerpoint/2010/main" xmlns:ahyp="http://schemas.microsoft.com/office/drawing/2018/hyperlinkcolor" xmlns="" id="{DFF2F624-41F2-8CE3-2627-68DF7F46980F}"/>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xmlns:p14="http://schemas.microsoft.com/office/powerpoint/2010/main" xmlns:ahyp="http://schemas.microsoft.com/office/drawing/2018/hyperlinkcolor" xmlns="" id="{CBFC5A62-EB7D-E1DD-A683-F7E73F4C9109}"/>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xmlns:p14="http://schemas.microsoft.com/office/powerpoint/2010/main" xmlns:ahyp="http://schemas.microsoft.com/office/drawing/2018/hyperlinkcolor" xmlns="" id="{25854253-6F2A-24D6-2BC0-B74E2004ABF2}"/>
                </a:ext>
              </a:extLst>
            </p:cNvPr>
            <p:cNvGrpSpPr/>
            <p:nvPr/>
          </p:nvGrpSpPr>
          <p:grpSpPr>
            <a:xfrm>
              <a:off x="7190753" y="5365577"/>
              <a:ext cx="745522" cy="754273"/>
              <a:chOff x="7190753" y="5365577"/>
              <a:chExt cx="745522" cy="754273"/>
            </a:xfrm>
            <a:solidFill>
              <a:srgbClr val="000000"/>
            </a:solidFill>
          </p:grpSpPr>
          <p:sp>
            <p:nvSpPr>
              <p:cNvPr id="12" name="Freeform 11">
                <a:extLst>
                  <a:ext uri="{FF2B5EF4-FFF2-40B4-BE49-F238E27FC236}">
                    <a16:creationId xmlns:a16="http://schemas.microsoft.com/office/drawing/2014/main" xmlns:p14="http://schemas.microsoft.com/office/powerpoint/2010/main" xmlns:ahyp="http://schemas.microsoft.com/office/drawing/2018/hyperlinkcolor" xmlns="" id="{B31EAD1A-F46E-5E03-BC8A-9A16939F177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xmlns:p14="http://schemas.microsoft.com/office/powerpoint/2010/main" xmlns:ahyp="http://schemas.microsoft.com/office/drawing/2018/hyperlinkcolor" xmlns="" id="{E4A5A6A1-1939-E0D0-6173-D10FF60039F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xmlns:p14="http://schemas.microsoft.com/office/powerpoint/2010/main" xmlns:ahyp="http://schemas.microsoft.com/office/drawing/2018/hyperlinkcolor" xmlns="" id="{BFDA2DE7-A941-BE91-B38C-157766548551}"/>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xmlns:p14="http://schemas.microsoft.com/office/powerpoint/2010/main" xmlns:ahyp="http://schemas.microsoft.com/office/drawing/2018/hyperlinkcolor" xmlns="" id="{74EC09B0-7B00-64E5-D06B-7BE899DE0C9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xmlns:p14="http://schemas.microsoft.com/office/powerpoint/2010/main" xmlns:ahyp="http://schemas.microsoft.com/office/drawing/2018/hyperlinkcolor" xmlns="" id="{E6E44968-4606-F913-7212-69ED12F9178E}"/>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xmlns:p14="http://schemas.microsoft.com/office/powerpoint/2010/main" xmlns:ahyp="http://schemas.microsoft.com/office/drawing/2018/hyperlinkcolor" xmlns="" id="{7DF0404B-541A-F4AB-3A1D-D886C7EBB755}"/>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xmlns:p14="http://schemas.microsoft.com/office/powerpoint/2010/main" xmlns:ahyp="http://schemas.microsoft.com/office/drawing/2018/hyperlinkcolor" xmlns="" id="{6C450012-A8F3-00A0-B7EA-EEDF3A3F7D98}"/>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xmlns:p14="http://schemas.microsoft.com/office/powerpoint/2010/main" xmlns:ahyp="http://schemas.microsoft.com/office/drawing/2018/hyperlinkcolor" xmlns="" id="{D31F4CA6-5AA7-67C2-7EE2-E4BABFD522B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xmlns:p14="http://schemas.microsoft.com/office/powerpoint/2010/main" xmlns:ahyp="http://schemas.microsoft.com/office/drawing/2018/hyperlinkcolor" xmlns="" id="{660023A8-80BC-BA45-87CC-61E7BC67529D}"/>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xmlns:ahyp="http://schemas.microsoft.com/office/drawing/2018/hyperlinkcolor" xmlns:a16="http://schemas.microsoft.com/office/drawing/2014/main" xmlns="" val="252235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7F15C130-4DAE-F061-CD65-5C0EE4D83D08}"/>
              </a:ext>
            </a:extLst>
          </p:cNvPr>
          <p:cNvSpPr txBox="1">
            <a:spLocks/>
          </p:cNvSpPr>
          <p:nvPr/>
        </p:nvSpPr>
        <p:spPr>
          <a:xfrm>
            <a:off x="0" y="5523125"/>
            <a:ext cx="7492153" cy="359199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Αν αυτό είναι αλήθεια, ίσως αναρωτηθείτε γιατί κάποιοι άνθρωποι υιοθετούν πιο επιεικείς προσεγγίσεις όσον αφορά τις οθόνες. Άνθρωποι οι οποίοι - όπως ακριβώς και εσείς τώρα - μπορούν να υποστηρίξουν τα επιχειρήματά τους παραπέμποντας σε επιστημονικές μελέτες, αν και δεν είναι οι ίδιοι επιστήμονες. Για να κατανοήσετε αυτές τις διαφωνίες, είναι σημαντικό να γνωρίζετε ότι στο εσωτερικό της επιστημονικής κοινότητας εξακολουθούν να υπάρχουν συζητήσεις σχετικά με τις ακριβείς επιπτώσεις που έχει η υπερβολική έκθεση στις οθόνες στα παιδιά. </a:t>
            </a:r>
          </a:p>
          <a:p>
            <a:pPr>
              <a:lnSpc>
                <a:spcPts val="1180"/>
              </a:lnSpc>
            </a:pPr>
            <a:r>
              <a:rPr lang="en-US" sz="1150" dirty="0"/>
              <a:t> </a:t>
            </a:r>
          </a:p>
          <a:p>
            <a:pPr>
              <a:lnSpc>
                <a:spcPts val="1180"/>
              </a:lnSpc>
            </a:pPr>
            <a:r>
              <a:rPr lang="en-US" sz="1150" dirty="0"/>
              <a:t>Παραπάνω, επιλέξαμε τις μελέτες που δείχνουν με μεγαλύτερη σαφήνεια πού οι οθόνες μπορεί να επηρεάσουν την ανάπτυξη των παιδιών. Μπορείτε να βρείτε και άλλες μελέτες όπου η συσχέτιση μεταξύ έκθεσης και καθυστερήσεων στην ανάπτυξη είναι λιγότερο έντονη. Αυτή η διαφορά στα αποτελέσματα σημαίνει ότι οι επισκοπήσεις των εμπειρικών μελετών καταλήγουν μερικές φορές στο συμπέρασμα ότι χρειαζόμαστε </a:t>
            </a:r>
            <a:r>
              <a:rPr lang="en-US" sz="1150" i="1" dirty="0"/>
              <a:t>περισσότερες </a:t>
            </a:r>
            <a:r>
              <a:rPr lang="en-US" sz="1150" dirty="0"/>
              <a:t>μελέτες προτού μπορέσουμε να πούμε με βεβαιότητα ότι υπάρχει σχέση μεταξύ της υπερβολικής έκθεσης και των προβλημάτων που περιγράφονται παραπάνω.</a:t>
            </a:r>
          </a:p>
          <a:p>
            <a:pPr>
              <a:lnSpc>
                <a:spcPts val="1180"/>
              </a:lnSpc>
            </a:pPr>
            <a:endParaRPr lang="en-US" sz="1150" dirty="0"/>
          </a:p>
          <a:p>
            <a:pPr>
              <a:lnSpc>
                <a:spcPts val="1180"/>
              </a:lnSpc>
            </a:pPr>
            <a:r>
              <a:rPr lang="en-US" sz="1150" dirty="0"/>
              <a:t>Η απαίτηση για περισσότερες μελέτες είναι απολύτως φυσιολογική στο πλαίσιο των εμπειρικών επιστημών, οι οποίες προχωρούν αργά και προσεκτικά. Παρόλα αυτά, μπορεί μερικές φορές να δημιουργεί σύγχυση στους γονείς και τους επαγγελματίες υγείας, οι οποίοι δεν γνωρίζουν πώς να τοποθετηθούν επί του θέματος. Στην εργασία μας επί τόπου, ερχόμαστε συχνά αντιμέτωποι με ερωτήματα όπως: </a:t>
            </a:r>
            <a:r>
              <a:rPr lang="en-US" sz="1150" i="1" dirty="0"/>
              <a:t>Μπορούμε να είμαστε σίγουροι ότι οι οθόνες είναι η πραγματική αιτία πίσω από τα προβλήματα που παρατηρούνται στα παιδιά; Το πρόβλημα προκαλείται από τον τρόπο που χρησιμοποιούμε την οθόνη ή από την ίδια την οθόνη; Μπορούμε να χρησιμοποιήσουμε μελέτες που διεξήχθησαν πριν από μια δεκαετία για να βγάλουμε συμπεράσματα σχετικά με τις τεχνολογίες στις οποίες εκτίθενται τα παιδιά σήμερα;</a:t>
            </a:r>
          </a:p>
          <a:p>
            <a:pPr>
              <a:lnSpc>
                <a:spcPts val="1180"/>
              </a:lnSpc>
            </a:pPr>
            <a:r>
              <a:rPr lang="en-US" sz="1150" dirty="0"/>
              <a:t> </a:t>
            </a:r>
            <a:endParaRPr lang="en-US" sz="1150" dirty="0">
              <a:solidFill>
                <a:schemeClr val="bg1"/>
              </a:solidFill>
            </a:endParaRPr>
          </a:p>
          <a:p>
            <a:pPr algn="ctr">
              <a:lnSpc>
                <a:spcPts val="1180"/>
              </a:lnSpc>
            </a:pPr>
            <a:r>
              <a:rPr lang="en-US" sz="1400" b="1" dirty="0">
                <a:solidFill>
                  <a:schemeClr val="bg1"/>
                </a:solidFill>
                <a:highlight>
                  <a:srgbClr val="74659A"/>
                </a:highlight>
              </a:rPr>
              <a:t>Παρακάτω, θα δούμε πιο </a:t>
            </a:r>
            <a:r>
              <a:rPr lang="en-US" sz="1400" b="1" dirty="0" err="1">
                <a:solidFill>
                  <a:schemeClr val="bg1"/>
                </a:solidFill>
                <a:highlight>
                  <a:srgbClr val="74659A"/>
                </a:highlight>
              </a:rPr>
              <a:t>προσεκτικά</a:t>
            </a:r>
            <a:r>
              <a:rPr lang="en-US" sz="1400" b="1" dirty="0">
                <a:solidFill>
                  <a:schemeClr val="bg1"/>
                </a:solidFill>
                <a:highlight>
                  <a:srgbClr val="74659A"/>
                </a:highlight>
              </a:rPr>
              <a:t> </a:t>
            </a:r>
            <a:endParaRPr lang="el-GR" sz="1400" b="1" dirty="0" smtClean="0">
              <a:solidFill>
                <a:schemeClr val="bg1"/>
              </a:solidFill>
              <a:highlight>
                <a:srgbClr val="74659A"/>
              </a:highlight>
            </a:endParaRPr>
          </a:p>
          <a:p>
            <a:pPr algn="ctr">
              <a:lnSpc>
                <a:spcPts val="1180"/>
              </a:lnSpc>
            </a:pPr>
            <a:endParaRPr lang="en-US" sz="1400" b="1" dirty="0">
              <a:solidFill>
                <a:schemeClr val="bg1"/>
              </a:solidFill>
              <a:highlight>
                <a:srgbClr val="74659A"/>
              </a:highlight>
            </a:endParaRPr>
          </a:p>
          <a:p>
            <a:pPr algn="ctr">
              <a:lnSpc>
                <a:spcPts val="1180"/>
              </a:lnSpc>
            </a:pPr>
            <a:r>
              <a:rPr lang="en-US" sz="1400" b="1" dirty="0" err="1" smtClean="0">
                <a:solidFill>
                  <a:schemeClr val="bg1"/>
                </a:solidFill>
                <a:highlight>
                  <a:srgbClr val="74659A"/>
                </a:highlight>
              </a:rPr>
              <a:t>αυτές</a:t>
            </a:r>
            <a:r>
              <a:rPr lang="en-US" sz="1400" b="1" dirty="0" smtClean="0">
                <a:solidFill>
                  <a:schemeClr val="bg1"/>
                </a:solidFill>
                <a:highlight>
                  <a:srgbClr val="74659A"/>
                </a:highlight>
              </a:rPr>
              <a:t> </a:t>
            </a:r>
            <a:r>
              <a:rPr lang="en-US" sz="1400" b="1" dirty="0">
                <a:solidFill>
                  <a:schemeClr val="bg1"/>
                </a:solidFill>
                <a:highlight>
                  <a:srgbClr val="74659A"/>
                </a:highlight>
              </a:rPr>
              <a:t>τις ερωτήσεις.</a:t>
            </a:r>
          </a:p>
          <a:p>
            <a:pPr>
              <a:lnSpc>
                <a:spcPts val="1180"/>
              </a:lnSpc>
            </a:pPr>
            <a:r>
              <a:rPr lang="en-US" sz="1150" dirty="0"/>
              <a:t> </a:t>
            </a:r>
          </a:p>
          <a:p>
            <a:pPr>
              <a:lnSpc>
                <a:spcPts val="1180"/>
              </a:lnSpc>
            </a:pPr>
            <a:r>
              <a:rPr lang="en-US" sz="1150" dirty="0"/>
              <a:t>Όπως ακριβώς και η επιστημονική κοινότητα, δεν θα είμαστε σε θέση να σας δώσουμε οριστικές απαντήσεις. Αντίθετα, θα σας δώσουμε ιδέες για το γιατί μπορεί να είναι τόσο περίπλοκο να διευθετηθούν αυτά τα ερωτήματα στο πλαίσιο των εμπειρικών επιστημών. Θα μιλήσουμε επίσης για το γιατί αυτά τα σημεία ασυμφωνίας δεν υπονομεύουν σοβαρά τους λόγους για τους οποίους πρέπει να ανησυχούμε για τις επιπτώσεις των οθονών στα παιδιά. Τέλος, θα συζητήσουμε τη σημασία της προώθησης ρυθμιστικών προτύπων κατά της υπερβολικής έκθεσης, ακόμη και ελλείψει τέλειας επιστημονικής συναίνεσης. </a:t>
            </a:r>
          </a:p>
          <a:p>
            <a:pPr>
              <a:lnSpc>
                <a:spcPts val="1180"/>
              </a:lnSpc>
            </a:pPr>
            <a:endParaRPr lang="en-US" sz="1150" dirty="0"/>
          </a:p>
        </p:txBody>
      </p:sp>
      <p:sp>
        <p:nvSpPr>
          <p:cNvPr id="9" name="Slide Number Placeholder 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21</a:t>
            </a:fld>
            <a:endParaRPr lang="en-US" dirty="0"/>
          </a:p>
        </p:txBody>
      </p:sp>
      <p:sp>
        <p:nvSpPr>
          <p:cNvPr id="7"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29D2D37A-368E-453D-5505-CD12738E36A4}"/>
              </a:ext>
            </a:extLst>
          </p:cNvPr>
          <p:cNvSpPr txBox="1">
            <a:spLocks/>
          </p:cNvSpPr>
          <p:nvPr/>
        </p:nvSpPr>
        <p:spPr>
          <a:xfrm>
            <a:off x="0" y="1843583"/>
            <a:ext cx="3982885" cy="283139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rgbClr val="009AC1"/>
                </a:solidFill>
              </a:rPr>
              <a:t>Διαβάζοντας τις παραπάνω μελέτες, δεν φαίνεται να υπάρχει μεγάλη αμφιβολία: </a:t>
            </a:r>
            <a:r>
              <a:rPr lang="en-US" sz="1700" b="1" dirty="0">
                <a:solidFill>
                  <a:srgbClr val="74659A"/>
                </a:solidFill>
              </a:rPr>
              <a:t>για τα βρέφη και τα μικρά παιδιά οι οθόνες θα πρέπει να περιορίζονται, αν όχι να απαγορεύονται εντελώς</a:t>
            </a:r>
            <a:r>
              <a:rPr lang="en-US" sz="1700" dirty="0">
                <a:solidFill>
                  <a:srgbClr val="009AC1"/>
                </a:solidFill>
              </a:rPr>
              <a:t>. Με τις συσχετίσεις που έχουν αποδειχθεί μεταξύ του χρόνου χρήσης της οθόνης και της καθυστέρησης της γλώσσας και της νόησης, των διαταραχών συμπεριφοράς, της μυωπίας, της παχυσαρκίας, του άγχους και της κοινωνικής απομόνωσης, οι κίνδυνοι φαίνεται να υπερτερούν κατά πολύ των υποθετικών κερδών, κανένα από τα οποία δεν έχει αποδειχθεί μέχρι στιγμής </a:t>
            </a:r>
            <a:r>
              <a:rPr lang="en-US" sz="1700" i="1" dirty="0">
                <a:solidFill>
                  <a:srgbClr val="009AC1"/>
                </a:solidFill>
              </a:rPr>
              <a:t>(Χρηστάκης, Δημήτρης Α., 2009).</a:t>
            </a:r>
          </a:p>
          <a:p>
            <a:pPr algn="l">
              <a:lnSpc>
                <a:spcPts val="1840"/>
              </a:lnSpc>
            </a:pPr>
            <a:endParaRPr lang="en-US" sz="1700" dirty="0">
              <a:solidFill>
                <a:srgbClr val="009AC1"/>
              </a:solidFill>
            </a:endParaRPr>
          </a:p>
        </p:txBody>
      </p:sp>
      <p:pic>
        <p:nvPicPr>
          <p:cNvPr id="21" name="Picture 20">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644350AA-8689-3277-AB99-33AE61DE7D10}"/>
              </a:ext>
            </a:extLst>
          </p:cNvPr>
          <p:cNvPicPr>
            <a:picLocks noChangeAspect="1"/>
          </p:cNvPicPr>
          <p:nvPr/>
        </p:nvPicPr>
        <p:blipFill rotWithShape="1">
          <a:blip r:embed="rId3" cstate="screen">
            <a:extLst>
              <a:ext uri="{28A0092B-C50C-407E-A947-70E740481C1C}">
                <a14:useLocalDpi xmlns:a14="http://schemas.microsoft.com/office/drawing/2010/main" xmlns:p188="http://schemas.microsoft.com/office/powerpoint/2018/8/main" xmlns:p14="http://schemas.microsoft.com/office/powerpoint/2010/main" xmlns:a16="http://schemas.microsoft.com/office/drawing/2014/main" xmlns=""/>
              </a:ext>
            </a:extLst>
          </a:blip>
          <a:srcRect l="13852" t="13388" r="11706" b="12959"/>
          <a:stretch/>
        </p:blipFill>
        <p:spPr>
          <a:xfrm>
            <a:off x="3982885" y="1"/>
            <a:ext cx="3602037" cy="5345906"/>
          </a:xfrm>
          <a:prstGeom prst="rect">
            <a:avLst/>
          </a:prstGeom>
        </p:spPr>
      </p:pic>
      <p:pic>
        <p:nvPicPr>
          <p:cNvPr id="22" name="Picture 21">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D5F95F22-A1E9-8F22-7E14-03775DBC015E}"/>
              </a:ext>
            </a:extLst>
          </p:cNvPr>
          <p:cNvPicPr>
            <a:picLocks noChangeAspect="1"/>
          </p:cNvPicPr>
          <p:nvPr/>
        </p:nvPicPr>
        <p:blipFill rotWithShape="1">
          <a:blip r:embed="rId4">
            <a:alphaModFix amt="52000"/>
          </a:blip>
          <a:srcRect l="67635" t="984" r="2330" b="31175"/>
          <a:stretch/>
        </p:blipFill>
        <p:spPr>
          <a:xfrm rot="10800000" flipH="1">
            <a:off x="6563782" y="-49817"/>
            <a:ext cx="2737789" cy="3309098"/>
          </a:xfrm>
          <a:prstGeom prst="rect">
            <a:avLst/>
          </a:prstGeom>
        </p:spPr>
      </p:pic>
      <p:sp>
        <p:nvSpPr>
          <p:cNvPr id="23" name="Rectangle 22">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1A10619A-C07B-1B53-150F-85EEB697572B}"/>
              </a:ext>
            </a:extLst>
          </p:cNvPr>
          <p:cNvSpPr/>
          <p:nvPr/>
        </p:nvSpPr>
        <p:spPr>
          <a:xfrm>
            <a:off x="-11708" y="707662"/>
            <a:ext cx="4116983" cy="109302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Graphic 4">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A3BE0BE8-D287-9685-8B49-21AD2BA62825}"/>
              </a:ext>
            </a:extLst>
          </p:cNvPr>
          <p:cNvSpPr/>
          <p:nvPr/>
        </p:nvSpPr>
        <p:spPr>
          <a:xfrm rot="16200000">
            <a:off x="1723940" y="-779396"/>
            <a:ext cx="187457" cy="2916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25" name="Text Placeholder 16">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18CDCF50-900F-1B5D-A586-273F72D9B7C6}"/>
              </a:ext>
            </a:extLst>
          </p:cNvPr>
          <p:cNvSpPr txBox="1">
            <a:spLocks/>
          </p:cNvSpPr>
          <p:nvPr/>
        </p:nvSpPr>
        <p:spPr>
          <a:xfrm>
            <a:off x="0" y="901731"/>
            <a:ext cx="3982885"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Διαφωνίες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στο πλαίσιο </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των επιστημών </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8FF0A747-4294-A0F0-D01C-20E646A11124}"/>
              </a:ext>
            </a:extLst>
          </p:cNvPr>
          <p:cNvSpPr/>
          <p:nvPr/>
        </p:nvSpPr>
        <p:spPr>
          <a:xfrm>
            <a:off x="1982269" y="10001251"/>
            <a:ext cx="3128633" cy="581644"/>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93423971-AAC4-C1B9-7C10-87555F8A4A61}"/>
              </a:ext>
            </a:extLst>
          </p:cNvPr>
          <p:cNvSpPr txBox="1">
            <a:spLocks/>
          </p:cNvSpPr>
          <p:nvPr/>
        </p:nvSpPr>
        <p:spPr>
          <a:xfrm>
            <a:off x="2083658" y="10001251"/>
            <a:ext cx="2925856" cy="54292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ct val="115000"/>
              </a:lnSpc>
            </a:pPr>
            <a:r>
              <a:rPr lang="fr-FR" sz="1000" dirty="0" err="1">
                <a:solidFill>
                  <a:schemeClr val="bg1"/>
                </a:solidFill>
                <a:effectLst/>
                <a:ea typeface="Arial" panose="020B0604020202020204" pitchFamily="34" charset="0"/>
              </a:rPr>
              <a:t>Χριστάκης</a:t>
            </a:r>
            <a:r>
              <a:rPr lang="fr-FR" sz="1000" dirty="0">
                <a:solidFill>
                  <a:schemeClr val="bg1"/>
                </a:solidFill>
                <a:effectLst/>
                <a:ea typeface="Arial" panose="020B0604020202020204" pitchFamily="34" charset="0"/>
              </a:rPr>
              <a:t>, Δημήτρης Α: Acta </a:t>
            </a:r>
            <a:r>
              <a:rPr lang="fr-FR" sz="1000" dirty="0" err="1">
                <a:solidFill>
                  <a:schemeClr val="bg1"/>
                </a:solidFill>
                <a:effectLst/>
                <a:ea typeface="Arial" panose="020B0604020202020204" pitchFamily="34" charset="0"/>
              </a:rPr>
              <a:t>Paediatrica</a:t>
            </a:r>
            <a:r>
              <a:rPr lang="fr-FR" sz="1000" dirty="0">
                <a:solidFill>
                  <a:schemeClr val="bg1"/>
                </a:solidFill>
                <a:effectLst/>
                <a:ea typeface="Arial" panose="020B0604020202020204" pitchFamily="34" charset="0"/>
              </a:rPr>
              <a:t>, τχ. 98, αρ. 1, Ιαν. 2009, σσ. 8-16.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 </a:t>
            </a:r>
            <a:r>
              <a:rPr lang="fr-FR" sz="1000" dirty="0">
                <a:solidFill>
                  <a:schemeClr val="bg1"/>
                </a:solidFill>
                <a:effectLst/>
                <a:ea typeface="Arial" panose="020B0604020202020204" pitchFamily="34" charset="0"/>
              </a:rPr>
              <a:t>https://doi.org/10.1111/j.1651-2227.2008.01027.x.</a:t>
            </a:r>
            <a:endParaRPr lang="en-IE" sz="1000"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xmlns:p188="http://schemas.microsoft.com/office/powerpoint/2018/8/main" xmlns:a14="http://schemas.microsoft.com/office/drawing/2010/main" xmlns:a16="http://schemas.microsoft.com/office/drawing/2014/main" xmlns="" val="1842116939"/>
      </p:ext>
    </p:extLst>
  </p:cSld>
  <p:clrMapOvr>
    <a:masterClrMapping/>
  </p:clrMapOvr>
  <p:extLst mod="1">
    <p:ext uri="{6950BFC3-D8DA-4A85-94F7-54DA5524770B}">
      <p188:commentRel xmlns:p188="http://schemas.microsoft.com/office/powerpoint/2018/8/main" xmlns:p14="http://schemas.microsoft.com/office/powerpoint/2010/main" xmlns:a14="http://schemas.microsoft.com/office/drawing/2010/main" xmlns:a16="http://schemas.microsoft.com/office/drawing/2014/main" xmlns="" r:id="rId5"/>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p14="http://schemas.microsoft.com/office/powerpoint/2010/main" xmlns:ahyp="http://schemas.microsoft.com/office/drawing/2018/hyperlinkcolor" xmlns="" id="{B49502DB-5E66-5579-EDD7-0974B40A04B7}"/>
              </a:ext>
            </a:extLst>
          </p:cNvPr>
          <p:cNvSpPr/>
          <p:nvPr/>
        </p:nvSpPr>
        <p:spPr>
          <a:xfrm>
            <a:off x="0" y="7975"/>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xmlns:p14="http://schemas.microsoft.com/office/powerpoint/2010/main" xmlns:ahyp="http://schemas.microsoft.com/office/drawing/2018/hyperlinkcolor" xmlns="" id="{7F15C130-4DAE-F061-CD65-5C0EE4D83D08}"/>
              </a:ext>
            </a:extLst>
          </p:cNvPr>
          <p:cNvSpPr txBox="1">
            <a:spLocks/>
          </p:cNvSpPr>
          <p:nvPr/>
        </p:nvSpPr>
        <p:spPr>
          <a:xfrm>
            <a:off x="-1" y="2765778"/>
            <a:ext cx="7492153" cy="577284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Σήμερα, υπάρχουν πολλές μελέτες που δείχνουν τη συσχέτιση μεταξύ των υψηλών επιπέδων έκθεσης κατά τα πρώτα χρόνια της ζωής και των καθυστερήσεων στην ανάπτυξη. Παρόλα αυτά, για να διαπιστωθεί αιτιώδης σχέση μεταξύ των δύο φαινομένων, θα πρέπει να αποκλειστούν όλοι οι άλλοι παράγοντες που μπορεί να έρθουν να επηρεάσουν την ανάπτυξη του παιδιού. Και αυτό είναι πραγματικά περίπλοκο να γίνει. Για δεοντολογικούς και πρακτικούς λόγους, οι επιστήμονες δεν μπορούν να ελέγξουν όλους τους παράγοντες που μπορεί να επηρεάσουν ένα βρέφος, κάτι που θα απαιτούσε την απομάκρυνση του μωρού από την οικογένειά του ή τη συνεχή παρακολούθηση της οικογένειας. Ιδανικά, θα θέλατε να διεξάγετε δοκιμές σε ομάδες πανομοιότυπων μωρών, κάτι που είναι αδύνατο να γίνει. </a:t>
            </a:r>
          </a:p>
          <a:p>
            <a:pPr>
              <a:lnSpc>
                <a:spcPts val="1120"/>
              </a:lnSpc>
            </a:pPr>
            <a:r>
              <a:rPr lang="en-US" sz="1150" dirty="0"/>
              <a:t> </a:t>
            </a:r>
          </a:p>
          <a:p>
            <a:pPr>
              <a:lnSpc>
                <a:spcPts val="1120"/>
              </a:lnSpc>
            </a:pPr>
            <a:r>
              <a:rPr lang="en-US" sz="1150" dirty="0"/>
              <a:t>Λόγω της αδυναμίας ελέγχου όλων των μεταβλητών μιας μελέτης σχετικά με τις οθόνες, μπορεί να είναι δύσκολο να ειπωθεί με βεβαιότητα ότι τα συμπτώματα που παρατηρούνται οφείλονται στην έκθεση στην οθόνη και όχι σε άλλους περιβαλλοντικούς ή κληρονομικούς παράγοντες. Απ' όσο γνωρίζουμε, οι γονείς που εκθέτουν υπερβολικά τα μωρά τους σε οθόνες μπορεί τυχαία να μοιράζονται ένα γενετικό χαρακτηριστικό που θέτει τα παιδιά τους σε κίνδυνο να αναπτύξουν τα συμπτώματα που περιγράφονται παραπάνω. Ίσως είναι όλοι δίγλωσσοι, κάτι που είναι γνωστό ότι επιβραδύνει την κατάκτηση της γλώσσας από τα παιδιά. Ίσως αλληλεπιδρούν λιγότερο με το παιδί τους, με οθόνη ή χωρίς οθόνη. Όπως γράφουν οι συγγραφείς ενός άρθρου για την τηλεόραση και τη νόηση: </a:t>
            </a:r>
          </a:p>
          <a:p>
            <a:pPr>
              <a:lnSpc>
                <a:spcPts val="1120"/>
              </a:lnSpc>
            </a:pPr>
            <a:r>
              <a:rPr lang="en-US" sz="1150" dirty="0"/>
              <a:t> </a:t>
            </a:r>
          </a:p>
          <a:p>
            <a:pPr>
              <a:lnSpc>
                <a:spcPts val="1120"/>
              </a:lnSpc>
            </a:pPr>
            <a:r>
              <a:rPr lang="en-US" sz="1150" i="1" dirty="0">
                <a:solidFill>
                  <a:srgbClr val="009AC1"/>
                </a:solidFill>
              </a:rPr>
              <a:t>"Είναι πιθανό ότι οι γονείς που επιτρέπουν στα παιδιά τους να παρακολουθούν μεγάλες ποσότητες τηλεόρασης, ιδίως στις μικρές ηλικίες, να διαφέρουν συστηματικά από τους γονείς που δεν το κάνουν και ότι οι διαφορές αυτές μπορεί επίσης να σχετίζονται με τα γνωστικά αποτελέσματα" </a:t>
            </a:r>
            <a:r>
              <a:rPr lang="en-US" sz="1150" dirty="0"/>
              <a:t>(</a:t>
            </a:r>
            <a:r>
              <a:rPr lang="en-US" sz="1150" dirty="0" err="1"/>
              <a:t>Zimmarman</a:t>
            </a:r>
            <a:r>
              <a:rPr lang="en-US" sz="1150" dirty="0"/>
              <a:t>, 2005). </a:t>
            </a:r>
          </a:p>
          <a:p>
            <a:pPr>
              <a:lnSpc>
                <a:spcPts val="1120"/>
              </a:lnSpc>
            </a:pPr>
            <a:endParaRPr lang="en-US" sz="1150" dirty="0"/>
          </a:p>
          <a:p>
            <a:pPr>
              <a:lnSpc>
                <a:spcPts val="1120"/>
              </a:lnSpc>
            </a:pPr>
            <a:r>
              <a:rPr lang="en-US" sz="1150" dirty="0"/>
              <a:t>Ευτυχώς, υπάρχουν στρατηγικές για την ελαχιστοποίηση του αριθμού των παραγόντων που ενδέχεται να επηρεάσουν τα αποτελέσματα μιας μελέτης, ακόμη και όταν αυτή διεξάγεται εκτός εργαστηρίου. </a:t>
            </a:r>
          </a:p>
          <a:p>
            <a:pPr>
              <a:lnSpc>
                <a:spcPts val="1120"/>
              </a:lnSpc>
            </a:pPr>
            <a:endParaRPr lang="en-US" sz="1150" dirty="0"/>
          </a:p>
          <a:p>
            <a:r>
              <a:rPr lang="en-US" sz="1150" dirty="0"/>
              <a:t>Ένας τρόπος για να γίνει αυτό είναι να εργαστούμε από μεγάλα σύνολα δεδομένων. Αν ακολουθήσετε 10.000 παιδιά, είναι στατιστικά απίθανο τα μισά από αυτά να μεγαλώσουν δίγλωσσα ή ένα μεγάλο ποσοστό των γονέων τους να μοιράζονται ένα αποκλίνον γενετικό χαρακτηριστικό. Στην πραγματικότητα, όσο μεγαλύτερο είναι το κλάσμα ενός πληθυσμού που παρακολουθείτε, τόσο πιο πιθανό είναι ο μέσος όρος της ομάδας του δείγματός σας να μοιάζει με τον μέσο όρο ολόκληρου του πληθυσμού. Ορισμένες από τις εμπειρικές μελέτες που αναφέραμε παραπάνω, όπως η μελέτη ELFE που διεξήχθη στη Γαλλία, παρακολουθούν 18300 παιδιά - ή κάθε 50ο παιδί που γεννήθηκε στη Γαλλία το 2011.</a:t>
            </a:r>
          </a:p>
          <a:p>
            <a:endParaRPr lang="en-US" sz="1150" dirty="0"/>
          </a:p>
          <a:p>
            <a:r>
              <a:rPr lang="en-US" sz="1150" dirty="0"/>
              <a:t>Ένας άλλος τρόπος αύξησης της στατιστικής σημαντικότητας μιας μελέτης είναι η </a:t>
            </a:r>
            <a:r>
              <a:rPr lang="en-US" sz="1150" dirty="0" err="1"/>
              <a:t>διασταύρωση </a:t>
            </a:r>
            <a:r>
              <a:rPr lang="en-US" sz="1150" dirty="0"/>
              <a:t>των αποτελεσμάτων με άλλες μεταβλητές. Ενώ δεν μπορείτε να ελέγξετε το περιβάλλον του παιδιού παρεμβαίνοντας άμεσα σε αυτό, μπορείτε να μετρήσετε άλλους παράγοντες που τείνουν να επηρεάσουν τον τρόπο ανάπτυξης του παιδιού. Ορισμένοι παράγοντες λαμβάνονται υπόψη συνήθως κατά τη διεξαγωγή μελετών σε οικογένειες, όπως η εθνικότητα, το μορφωτικό επίπεδο των γονέων, η σύσταση της οικογένειας ή το εισόδημα του νοικοκυριού. Πολλές από τις μελέτες που εξετάσαμε παραπάνω λαμβάνουν υπόψη τους αυτές τις μεταβλητές προτού καταλήξουν σε συμπεράσματα σχετικά με τις οθόνες.  Εναλλακτικά, ορισμένοι επιστήμονες έχουν επιλέξει να επικεντρωθούν σε έναν συγκεκριμένο τύπο κοινότητας για να μειώσουν τον αριθμό των αποκλίσεων που μπορεί να επηρεάσουν τα αποτελέσματα. Αυτό συμβαίνει στα άρθρα "Effects on TV in the bedroom on Young Hispanic Children" (Feng, Du, et al., 2011) και "Television and young Hispanic children's health behaviors (Kennedy, 2000), τα οποία εξετάζοντας οικογένειες που είναι πιθανό να μοιράζονται πολιτισμικά ή κοινωνικά χαρακτηριστικά αποκλείουν μια σειρά από ξένες μεταβλητές που θα μπορούσαν διαφορετικά να επηρεάσουν τα αποτελέσματα. </a:t>
            </a:r>
          </a:p>
          <a:p>
            <a:r>
              <a:rPr lang="en-US" sz="1150" dirty="0"/>
              <a:t> </a:t>
            </a:r>
          </a:p>
        </p:txBody>
      </p:sp>
      <p:sp>
        <p:nvSpPr>
          <p:cNvPr id="9" name="Slide Number Placeholder 5">
            <a:extLst>
              <a:ext uri="{FF2B5EF4-FFF2-40B4-BE49-F238E27FC236}">
                <a16:creationId xmlns:a16="http://schemas.microsoft.com/office/drawing/2014/main" xmlns:p14="http://schemas.microsoft.com/office/powerpoint/2010/main" xmlns:ahyp="http://schemas.microsoft.com/office/drawing/2018/hyperlinkcolor"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22</a:t>
            </a:fld>
            <a:endParaRPr lang="en-US" dirty="0"/>
          </a:p>
        </p:txBody>
      </p:sp>
      <p:pic>
        <p:nvPicPr>
          <p:cNvPr id="22" name="Picture 21">
            <a:extLst>
              <a:ext uri="{FF2B5EF4-FFF2-40B4-BE49-F238E27FC236}">
                <a16:creationId xmlns:a16="http://schemas.microsoft.com/office/drawing/2014/main" xmlns:p14="http://schemas.microsoft.com/office/powerpoint/2010/main" xmlns:ahyp="http://schemas.microsoft.com/office/drawing/2018/hyperlinkcolor" xmlns="" id="{D5F95F22-A1E9-8F22-7E14-03775DBC015E}"/>
              </a:ext>
            </a:extLst>
          </p:cNvPr>
          <p:cNvPicPr>
            <a:picLocks noChangeAspect="1"/>
          </p:cNvPicPr>
          <p:nvPr/>
        </p:nvPicPr>
        <p:blipFill rotWithShape="1">
          <a:blip r:embed="rId2">
            <a:alphaModFix amt="52000"/>
          </a:blip>
          <a:srcRect l="66648" t="19941" r="3317" b="41850"/>
          <a:stretch/>
        </p:blipFill>
        <p:spPr>
          <a:xfrm rot="10800000" flipH="1">
            <a:off x="0" y="0"/>
            <a:ext cx="2737789" cy="1863718"/>
          </a:xfrm>
          <a:prstGeom prst="rect">
            <a:avLst/>
          </a:prstGeom>
        </p:spPr>
      </p:pic>
      <p:sp>
        <p:nvSpPr>
          <p:cNvPr id="25" name="Text Placeholder 16">
            <a:extLst>
              <a:ext uri="{FF2B5EF4-FFF2-40B4-BE49-F238E27FC236}">
                <a16:creationId xmlns:a16="http://schemas.microsoft.com/office/drawing/2014/main" xmlns:p14="http://schemas.microsoft.com/office/powerpoint/2010/main" xmlns:ahyp="http://schemas.microsoft.com/office/drawing/2018/hyperlinkcolor" xmlns="" id="{18CDCF50-900F-1B5D-A586-273F72D9B7C6}"/>
              </a:ext>
            </a:extLst>
          </p:cNvPr>
          <p:cNvSpPr txBox="1">
            <a:spLocks/>
          </p:cNvSpPr>
          <p:nvPr/>
        </p:nvSpPr>
        <p:spPr>
          <a:xfrm>
            <a:off x="380454" y="572767"/>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Πρώτη </a:t>
            </a:r>
          </a:p>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Σημείο συζήτησης </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xmlns:p14="http://schemas.microsoft.com/office/powerpoint/2010/main" xmlns:ahyp="http://schemas.microsoft.com/office/drawing/2018/hyperlinkcolor" xmlns="" id="{EDE1ACE8-B4F6-FABE-1E8E-004A46BE3D52}"/>
              </a:ext>
            </a:extLst>
          </p:cNvPr>
          <p:cNvSpPr/>
          <p:nvPr/>
        </p:nvSpPr>
        <p:spPr>
          <a:xfrm>
            <a:off x="3277590" y="332307"/>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xmlns:p14="http://schemas.microsoft.com/office/powerpoint/2010/main" xmlns:ahyp="http://schemas.microsoft.com/office/drawing/2018/hyperlinkcolor" xmlns="" id="{B000C610-75F6-2FA8-641E-10E1D4BF9E7B}"/>
              </a:ext>
            </a:extLst>
          </p:cNvPr>
          <p:cNvSpPr txBox="1">
            <a:spLocks/>
          </p:cNvSpPr>
          <p:nvPr/>
        </p:nvSpPr>
        <p:spPr>
          <a:xfrm>
            <a:off x="3559764" y="572767"/>
            <a:ext cx="3362078" cy="16126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r>
              <a:rPr lang="el-GR" sz="1800" i="1" dirty="0" smtClean="0">
                <a:solidFill>
                  <a:schemeClr val="bg1"/>
                </a:solidFill>
              </a:rPr>
              <a:t>«</a:t>
            </a:r>
            <a:r>
              <a:rPr lang="en-US" sz="1800" i="1" dirty="0" err="1" smtClean="0">
                <a:solidFill>
                  <a:schemeClr val="bg1"/>
                </a:solidFill>
              </a:rPr>
              <a:t>Αν</a:t>
            </a:r>
            <a:r>
              <a:rPr lang="en-US" sz="1800" i="1" dirty="0" smtClean="0">
                <a:solidFill>
                  <a:schemeClr val="bg1"/>
                </a:solidFill>
              </a:rPr>
              <a:t> </a:t>
            </a:r>
            <a:r>
              <a:rPr lang="en-US" sz="1800" i="1" dirty="0">
                <a:solidFill>
                  <a:schemeClr val="bg1"/>
                </a:solidFill>
              </a:rPr>
              <a:t>και υπάρχει συσχέτιση μεταξύ της υπερβολικής έκθεσης και της καθυστέρησης της ανάπτυξης, δεν μπορούμε να πούμε με βεβαιότητα ότι η υπερβολική έκθεση είναι η </a:t>
            </a:r>
            <a:r>
              <a:rPr lang="en-US" sz="1800" i="1" dirty="0" err="1" smtClean="0">
                <a:solidFill>
                  <a:schemeClr val="bg1"/>
                </a:solidFill>
              </a:rPr>
              <a:t>αιτία</a:t>
            </a:r>
            <a:r>
              <a:rPr lang="el-GR" sz="1800" i="1" dirty="0" smtClean="0">
                <a:solidFill>
                  <a:schemeClr val="bg1"/>
                </a:solidFill>
              </a:rPr>
              <a:t>»</a:t>
            </a:r>
            <a:r>
              <a:rPr lang="en-US" sz="1800" i="1" dirty="0" smtClean="0">
                <a:solidFill>
                  <a:schemeClr val="bg1"/>
                </a:solidFill>
              </a:rPr>
              <a:t>. </a:t>
            </a:r>
            <a:endParaRPr lang="en-US" sz="1800" i="1" dirty="0">
              <a:solidFill>
                <a:schemeClr val="bg1"/>
              </a:solidFill>
            </a:endParaRPr>
          </a:p>
        </p:txBody>
      </p:sp>
      <p:grpSp>
        <p:nvGrpSpPr>
          <p:cNvPr id="13" name="Group 12">
            <a:extLst>
              <a:ext uri="{FF2B5EF4-FFF2-40B4-BE49-F238E27FC236}">
                <a16:creationId xmlns:a16="http://schemas.microsoft.com/office/drawing/2014/main" xmlns:p14="http://schemas.microsoft.com/office/powerpoint/2010/main" xmlns:ahyp="http://schemas.microsoft.com/office/drawing/2018/hyperlinkcolor" xmlns="" id="{5BA5BEAB-B756-2DDD-599A-FD427B447FBC}"/>
              </a:ext>
            </a:extLst>
          </p:cNvPr>
          <p:cNvGrpSpPr/>
          <p:nvPr/>
        </p:nvGrpSpPr>
        <p:grpSpPr>
          <a:xfrm rot="10800000">
            <a:off x="2451141" y="1380956"/>
            <a:ext cx="1108623" cy="807096"/>
            <a:chOff x="3400450" y="986392"/>
            <a:chExt cx="1487826" cy="1083162"/>
          </a:xfrm>
        </p:grpSpPr>
        <p:sp>
          <p:nvSpPr>
            <p:cNvPr id="14" name="Freeform 13">
              <a:extLst>
                <a:ext uri="{FF2B5EF4-FFF2-40B4-BE49-F238E27FC236}">
                  <a16:creationId xmlns:a16="http://schemas.microsoft.com/office/drawing/2014/main" xmlns:p14="http://schemas.microsoft.com/office/powerpoint/2010/main" xmlns:ahyp="http://schemas.microsoft.com/office/drawing/2018/hyperlinkcolor" xmlns=""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xmlns:p14="http://schemas.microsoft.com/office/powerpoint/2010/main" xmlns:ahyp="http://schemas.microsoft.com/office/drawing/2018/hyperlinkcolor" xmlns=""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16" name="Rectangle 15">
            <a:extLst>
              <a:ext uri="{FF2B5EF4-FFF2-40B4-BE49-F238E27FC236}">
                <a16:creationId xmlns:a16="http://schemas.microsoft.com/office/drawing/2014/main" xmlns:p14="http://schemas.microsoft.com/office/powerpoint/2010/main" xmlns:ahyp="http://schemas.microsoft.com/office/drawing/2018/hyperlinkcolor" xmlns="" id="{1723602E-1619-4EDE-C277-2EAFD95ACED6}"/>
              </a:ext>
            </a:extLst>
          </p:cNvPr>
          <p:cNvSpPr/>
          <p:nvPr/>
        </p:nvSpPr>
        <p:spPr>
          <a:xfrm>
            <a:off x="-25331" y="9477375"/>
            <a:ext cx="6426132" cy="1214438"/>
          </a:xfrm>
          <a:prstGeom prst="rect">
            <a:avLst/>
          </a:prstGeom>
          <a:solidFill>
            <a:srgbClr val="746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7">
            <a:extLst>
              <a:ext uri="{FF2B5EF4-FFF2-40B4-BE49-F238E27FC236}">
                <a16:creationId xmlns:a16="http://schemas.microsoft.com/office/drawing/2014/main" xmlns:p14="http://schemas.microsoft.com/office/powerpoint/2010/main" xmlns:ahyp="http://schemas.microsoft.com/office/drawing/2018/hyperlinkcolor" xmlns="" id="{ED49BFA4-48A4-A5B5-03FF-A24321C35D6C}"/>
              </a:ext>
            </a:extLst>
          </p:cNvPr>
          <p:cNvSpPr txBox="1">
            <a:spLocks/>
          </p:cNvSpPr>
          <p:nvPr/>
        </p:nvSpPr>
        <p:spPr>
          <a:xfrm>
            <a:off x="14096" y="9477375"/>
            <a:ext cx="6386705" cy="75620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Feng, Du, et al. "Effects of TV in the </a:t>
            </a:r>
            <a:r>
              <a:rPr lang="fr-FR" sz="1000" dirty="0" err="1">
                <a:solidFill>
                  <a:schemeClr val="bg1"/>
                </a:solidFill>
                <a:effectLst/>
                <a:ea typeface="Arial" panose="020B0604020202020204" pitchFamily="34" charset="0"/>
              </a:rPr>
              <a:t>Bedroom </a:t>
            </a:r>
            <a:r>
              <a:rPr lang="fr-FR" sz="1000" dirty="0">
                <a:solidFill>
                  <a:schemeClr val="bg1"/>
                </a:solidFill>
                <a:effectLst/>
                <a:ea typeface="Arial" panose="020B0604020202020204" pitchFamily="34" charset="0"/>
              </a:rPr>
              <a:t>on Young </a:t>
            </a:r>
            <a:r>
              <a:rPr lang="fr-FR" sz="1000" dirty="0" err="1">
                <a:solidFill>
                  <a:schemeClr val="bg1"/>
                </a:solidFill>
                <a:effectLst/>
                <a:ea typeface="Arial" panose="020B0604020202020204" pitchFamily="34" charset="0"/>
              </a:rPr>
              <a:t>Hispanic Children"</a:t>
            </a:r>
            <a:r>
              <a:rPr lang="fr-FR" sz="1000" dirty="0">
                <a:solidFill>
                  <a:schemeClr val="bg1"/>
                </a:solidFill>
                <a:effectLst/>
                <a:ea typeface="Arial" panose="020B0604020202020204" pitchFamily="34" charset="0"/>
              </a:rPr>
              <a:t>. American Journal of Health Promotion, vol. 25, no. 5, Μάιος 2011, σ. 310-18.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https://doi.org/10.4278/ajhp.080930-QUAN-228.</a:t>
            </a:r>
            <a:endParaRPr lang="en-IE" sz="1000" b="1" dirty="0">
              <a:solidFill>
                <a:schemeClr val="bg1"/>
              </a:solidFill>
              <a:effectLst/>
              <a:ea typeface="Arial" panose="020B0604020202020204" pitchFamily="34" charset="0"/>
            </a:endParaRPr>
          </a:p>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Kennedy, C. M. "Television and Young </a:t>
            </a:r>
            <a:r>
              <a:rPr lang="fr-FR" sz="1000" dirty="0" err="1">
                <a:solidFill>
                  <a:schemeClr val="bg1"/>
                </a:solidFill>
                <a:effectLst/>
                <a:ea typeface="Arial" panose="020B0604020202020204" pitchFamily="34" charset="0"/>
              </a:rPr>
              <a:t>Hispanic Children's </a:t>
            </a:r>
            <a:r>
              <a:rPr lang="fr-FR" sz="1000" dirty="0">
                <a:solidFill>
                  <a:schemeClr val="bg1"/>
                </a:solidFill>
                <a:effectLst/>
                <a:ea typeface="Arial" panose="020B0604020202020204" pitchFamily="34" charset="0"/>
              </a:rPr>
              <a:t>Health </a:t>
            </a:r>
            <a:r>
              <a:rPr lang="fr-FR" sz="1000" dirty="0" err="1">
                <a:solidFill>
                  <a:schemeClr val="bg1"/>
                </a:solidFill>
                <a:effectLst/>
                <a:ea typeface="Arial" panose="020B0604020202020204" pitchFamily="34" charset="0"/>
              </a:rPr>
              <a:t>Behaviors</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Παιδιατρική </a:t>
            </a:r>
            <a:r>
              <a:rPr lang="fr-FR" sz="1000" dirty="0">
                <a:solidFill>
                  <a:schemeClr val="bg1"/>
                </a:solidFill>
                <a:effectLst/>
                <a:ea typeface="Arial" panose="020B0604020202020204" pitchFamily="34" charset="0"/>
              </a:rPr>
              <a:t>Νοσηλευτική, τόμ. 26, αριθ. 3, 2000, σσ. 283-88, 292-94. </a:t>
            </a:r>
            <a:endParaRPr lang="en-IE" sz="1000" dirty="0">
              <a:solidFill>
                <a:schemeClr val="bg1"/>
              </a:solidFill>
              <a:effectLst/>
              <a:ea typeface="Arial" panose="020B0604020202020204" pitchFamily="34" charset="0"/>
            </a:endParaRPr>
          </a:p>
          <a:p>
            <a:pPr marL="285750" indent="-2857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Zimmerman, Frederick J., και Δημήτρης Α. </a:t>
            </a:r>
            <a:r>
              <a:rPr lang="fr-FR" sz="1000" dirty="0" err="1">
                <a:solidFill>
                  <a:schemeClr val="bg1"/>
                </a:solidFill>
                <a:effectLst/>
                <a:ea typeface="Arial" panose="020B0604020202020204" pitchFamily="34" charset="0"/>
              </a:rPr>
              <a:t>Χριστάκης</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Παιδική </a:t>
            </a:r>
            <a:r>
              <a:rPr lang="fr-FR" sz="1000" dirty="0">
                <a:solidFill>
                  <a:schemeClr val="bg1"/>
                </a:solidFill>
                <a:effectLst/>
                <a:ea typeface="Arial" panose="020B0604020202020204" pitchFamily="34" charset="0"/>
              </a:rPr>
              <a:t>τηλεθέαση και γνωστικά </a:t>
            </a:r>
            <a:r>
              <a:rPr lang="fr-FR" sz="1000" dirty="0" err="1">
                <a:solidFill>
                  <a:schemeClr val="bg1"/>
                </a:solidFill>
                <a:effectLst/>
                <a:ea typeface="Arial" panose="020B0604020202020204" pitchFamily="34" charset="0"/>
              </a:rPr>
              <a:t>αποτελέσματα</a:t>
            </a:r>
            <a:r>
              <a:rPr lang="fr-FR" sz="1000" dirty="0">
                <a:solidFill>
                  <a:schemeClr val="bg1"/>
                </a:solidFill>
                <a:effectLst/>
                <a:ea typeface="Arial" panose="020B0604020202020204" pitchFamily="34" charset="0"/>
              </a:rPr>
              <a:t>: A Longitudinal </a:t>
            </a:r>
            <a:r>
              <a:rPr lang="fr-FR" sz="1000" dirty="0" err="1">
                <a:solidFill>
                  <a:schemeClr val="bg1"/>
                </a:solidFill>
                <a:effectLst/>
                <a:ea typeface="Arial" panose="020B0604020202020204" pitchFamily="34" charset="0"/>
              </a:rPr>
              <a:t>Analysis </a:t>
            </a:r>
            <a:r>
              <a:rPr lang="fr-FR" sz="1000" dirty="0">
                <a:solidFill>
                  <a:schemeClr val="bg1"/>
                </a:solidFill>
                <a:effectLst/>
                <a:ea typeface="Arial" panose="020B0604020202020204" pitchFamily="34" charset="0"/>
              </a:rPr>
              <a:t>of National Data". Archives of Pediatrics &amp; Adolescent </a:t>
            </a:r>
            <a:r>
              <a:rPr lang="fr-FR" sz="1000" dirty="0" err="1">
                <a:solidFill>
                  <a:schemeClr val="bg1"/>
                </a:solidFill>
                <a:effectLst/>
                <a:ea typeface="Arial" panose="020B0604020202020204" pitchFamily="34" charset="0"/>
              </a:rPr>
              <a:t>Medicine</a:t>
            </a:r>
            <a:r>
              <a:rPr lang="fr-FR" sz="1000" dirty="0">
                <a:solidFill>
                  <a:schemeClr val="bg1"/>
                </a:solidFill>
                <a:effectLst/>
                <a:ea typeface="Arial" panose="020B0604020202020204" pitchFamily="34" charset="0"/>
              </a:rPr>
              <a:t>, τόμος 159, αριθ. 7, Ιούλιος 2005, σσ. 619-25. </a:t>
            </a:r>
            <a:r>
              <a:rPr lang="fr-FR" sz="1000" dirty="0" err="1">
                <a:solidFill>
                  <a:schemeClr val="bg1"/>
                </a:solidFill>
                <a:effectLst/>
                <a:ea typeface="Arial" panose="020B0604020202020204" pitchFamily="34" charset="0"/>
              </a:rPr>
              <a:t>Silverchair</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https://doi.org/10.1001/archpedi.159.7.619</a:t>
            </a:r>
            <a:endParaRPr lang="fr-FR" sz="1000" b="1"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xmlns:ahyp="http://schemas.microsoft.com/office/drawing/2018/hyperlinkcolor" xmlns:a16="http://schemas.microsoft.com/office/drawing/2014/main" xmlns="" val="2723028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p14="http://schemas.microsoft.com/office/powerpoint/2010/main" xmlns="" id="{B49502DB-5E66-5579-EDD7-0974B40A04B7}"/>
              </a:ext>
            </a:extLst>
          </p:cNvPr>
          <p:cNvSpPr/>
          <p:nvPr/>
        </p:nvSpPr>
        <p:spPr>
          <a:xfrm>
            <a:off x="0" y="7975"/>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xmlns:p14="http://schemas.microsoft.com/office/powerpoint/2010/main" xmlns="" id="{7F15C130-4DAE-F061-CD65-5C0EE4D83D08}"/>
              </a:ext>
            </a:extLst>
          </p:cNvPr>
          <p:cNvSpPr txBox="1">
            <a:spLocks/>
          </p:cNvSpPr>
          <p:nvPr/>
        </p:nvSpPr>
        <p:spPr>
          <a:xfrm>
            <a:off x="161925" y="2765778"/>
            <a:ext cx="7330228"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Δύο διαφορετικές δηλώσεις, οι οποίες εκφράζουν το ίδιο είδος αινίγματος: πώς ξέρουμε ότι το πρόβλημα είναι πραγματικά η οθόνη και όχι η παθητική, καθιστική, μοναχική και επαναλαμβανόμενη συμπεριφορά που υποκινεί έναντι άλλων, πιο ενεργητικών και διαδραστικών δραστηριοτήτων.</a:t>
            </a:r>
          </a:p>
          <a:p>
            <a:pPr>
              <a:lnSpc>
                <a:spcPts val="1120"/>
              </a:lnSpc>
            </a:pPr>
            <a:r>
              <a:rPr lang="en-US" sz="1150" dirty="0"/>
              <a:t> </a:t>
            </a:r>
          </a:p>
          <a:p>
            <a:pPr>
              <a:lnSpc>
                <a:spcPts val="1120"/>
              </a:lnSpc>
            </a:pPr>
            <a:r>
              <a:rPr lang="en-US" sz="1150" dirty="0"/>
              <a:t>Η ιδέα αυτή αποτυπώνεται εν μέρει από </a:t>
            </a:r>
            <a:r>
              <a:rPr lang="en-US" sz="1150" i="1" dirty="0"/>
              <a:t>τη θεωρία της εκτόπισης</a:t>
            </a:r>
            <a:r>
              <a:rPr lang="en-US" sz="1150" dirty="0"/>
              <a:t>, η οποία υποστηρίζει ότι το πρόβλημα των οθονών είναι ο χρόνος που κλέβουν από άλλες δραστηριότητες, κυρίως από εκείνες που αφορούν τις αλληλεπιδράσεις που γνωρίζουμε ότι είναι ζωτικής σημασίας για την ανάπτυξη του παιδιού. </a:t>
            </a:r>
          </a:p>
          <a:p>
            <a:pPr>
              <a:lnSpc>
                <a:spcPts val="1120"/>
              </a:lnSpc>
            </a:pPr>
            <a:r>
              <a:rPr lang="en-US" sz="1150" dirty="0"/>
              <a:t> </a:t>
            </a:r>
          </a:p>
          <a:p>
            <a:pPr>
              <a:lnSpc>
                <a:spcPts val="1120"/>
              </a:lnSpc>
            </a:pPr>
            <a:r>
              <a:rPr lang="en-US" sz="1150" dirty="0"/>
              <a:t>Για να αποκτήσετε βεβαιότητα σχετικά με αυτή την υπόθεση</a:t>
            </a:r>
            <a:r>
              <a:rPr lang="en-US" sz="1150" dirty="0">
                <a:solidFill>
                  <a:schemeClr val="tx1"/>
                </a:solidFill>
              </a:rPr>
              <a:t>, </a:t>
            </a:r>
            <a:r>
              <a:rPr lang="en-US" sz="1150" dirty="0"/>
              <a:t>θα πρέπει να βρείτε μια ομάδα παιδιών που εκτίθενται υπερβολικά σε οθόνες χωρίς να στερούνται καμία από τις δραστηριότητες στις οποίες συμμετέχουν οι μη εκτεθειμένοι συνομήλικοί τους. Και αυτό είναι σχεδόν αδύνατο να γίνει. Ο αριθμός των ωρών της ημέρας είναι περιορισμένος, και έτσι συνήθως η υπερβολική χρήση των ψηφιακών τεχνολογιών θα έρθει σε βάρος άλλων δραστηριοτήτων. Στην πραγματικότητα, μελέτες έχουν δείξει ότι ο περισσότερος χρόνος χρήσης της οθόνης συνδέεται σταθερά με τη μείωση του χρόνου που τα παιδιά περνούν με τους συγγενείς τους ή συμμετέχουν με άλλο τρόπο σε κοινωνικές αλληλεπιδράσεις (</a:t>
            </a:r>
            <a:r>
              <a:rPr lang="en-US" sz="1150" dirty="0" err="1"/>
              <a:t>Vandewater</a:t>
            </a:r>
            <a:r>
              <a:rPr lang="en-US" sz="1150" dirty="0"/>
              <a:t>, 2006).</a:t>
            </a:r>
          </a:p>
          <a:p>
            <a:pPr>
              <a:lnSpc>
                <a:spcPts val="1120"/>
              </a:lnSpc>
            </a:pPr>
            <a:r>
              <a:rPr lang="en-US" sz="1150" dirty="0"/>
              <a:t> </a:t>
            </a:r>
          </a:p>
          <a:p>
            <a:pPr>
              <a:lnSpc>
                <a:spcPts val="1120"/>
              </a:lnSpc>
            </a:pPr>
            <a:r>
              <a:rPr lang="en-US" sz="1150" dirty="0"/>
              <a:t>Ωστόσο, υπάρχουν και άλλοι τρόποι για να πάρετε μια ιδέα για το αν οι οθόνες είναι "εγγενώς κακές" ή όχι.  </a:t>
            </a:r>
          </a:p>
          <a:p>
            <a:pPr>
              <a:lnSpc>
                <a:spcPts val="1120"/>
              </a:lnSpc>
            </a:pPr>
            <a:endParaRPr lang="en-US" sz="1150" dirty="0"/>
          </a:p>
          <a:p>
            <a:pPr>
              <a:lnSpc>
                <a:spcPts val="1120"/>
              </a:lnSpc>
            </a:pPr>
            <a:r>
              <a:rPr lang="en-US" sz="1150" dirty="0"/>
              <a:t>Πρόσφατα, η μελέτη ELFE που διεξήχθη στη Γαλλία έδειξε ότι η παρακολούθηση οθονών κατά τη διάρκεια των γευμάτων φαίνεται να έχει μεγαλύτερες συνέπειες στην ανάπτυξη του παιδιού από ό,τι αν ο χρόνος του παιδιού στην οθόνη αυξανόταν κατά μία ώρα ημερησίως (</a:t>
            </a:r>
            <a:r>
              <a:rPr lang="en-US" sz="1150" i="1" dirty="0"/>
              <a:t>πηγή;)</a:t>
            </a:r>
            <a:r>
              <a:rPr lang="en-US" sz="1150" dirty="0"/>
              <a:t>. Αποτελέσματα όπως αυτά υποστηρίζουν τη θεωρία της εκτόπισης, υποδηλώνοντας ότι η μείωση των κατά τα άλλα πολύτιμων αλληλεπιδράσεων είναι η αιτία του προβλήματος και όχι η ίδια η πράξη της έκθεσης στις οθόνες.</a:t>
            </a:r>
            <a:endParaRPr lang="en-US" sz="1150" i="1" dirty="0"/>
          </a:p>
          <a:p>
            <a:pPr>
              <a:lnSpc>
                <a:spcPts val="1120"/>
              </a:lnSpc>
            </a:pPr>
            <a:endParaRPr lang="en-US" sz="1150" dirty="0"/>
          </a:p>
          <a:p>
            <a:pPr>
              <a:lnSpc>
                <a:spcPts val="1120"/>
              </a:lnSpc>
            </a:pPr>
            <a:r>
              <a:rPr lang="en-US" sz="1150" dirty="0"/>
              <a:t>Ένας άλλος τρόπος είναι να δείτε αν τα διάφορα είδη χρήσης της οθόνης έχουν διαφορετικές επιπτώσεις στο παιδί. Με την εισαγωγή των οθονών αφής και των διαδραστικών προγραμμάτων, οι επιστήμονες προβάλλουν μερικές φορές το επιχείρημα ότι οφείλουμε να κάνουμε διάκριση μεταξύ της "ενεργητικής τηλεθέασης" και της πιο παθητικής τηλεθέασης που συνδέεται με την παραδοσιακή τηλεόραση (Sweetser, 2012). </a:t>
            </a:r>
          </a:p>
          <a:p>
            <a:pPr>
              <a:lnSpc>
                <a:spcPts val="1120"/>
              </a:lnSpc>
            </a:pPr>
            <a:r>
              <a:rPr lang="en-US" sz="1150" dirty="0"/>
              <a:t> </a:t>
            </a:r>
          </a:p>
          <a:p>
            <a:pPr>
              <a:lnSpc>
                <a:spcPts val="1120"/>
              </a:lnSpc>
            </a:pPr>
            <a:r>
              <a:rPr lang="en-US" sz="1150" dirty="0"/>
              <a:t>Ενώ είναι αλήθεια ότι η ενεργή χρήση της οθόνης έχει αποδειχθεί λιγότερο επιβλαβής από ορισμένες μελέτες (Sanders, 2019), καμία μελέτη που βρήκαμε δεν δείχνει σταθερά οφέλη από το διαδραστικό περιεχόμενο, όπως τα βιντεοπαιχνίδια. Για το συμφέρον αυτού του οδηγού, θα μπορούσαμε να προσθέσουμε ότι δεν βρήκαμε καμία μελέτη σχετικά με την ενεργητική έναντι της παθητικής προβολής που να έχει διεξαχθεί σε παιδιά ηλικίας 0-3 ετών, πιθανότατα επειδή τα παιδιά σε αυτή την ηλικία είναι ακόμη ανίκανα να "αλληλεπιδράσουν" σωστά με τα ψηφιακά μέσα όταν αφήνονται χωρίς καθοδήγηση.</a:t>
            </a:r>
          </a:p>
          <a:p>
            <a:pPr>
              <a:lnSpc>
                <a:spcPts val="1120"/>
              </a:lnSpc>
            </a:pPr>
            <a:r>
              <a:rPr lang="en-US" sz="1150" dirty="0"/>
              <a:t> </a:t>
            </a:r>
          </a:p>
          <a:p>
            <a:pPr>
              <a:lnSpc>
                <a:spcPts val="1120"/>
              </a:lnSpc>
            </a:pPr>
            <a:r>
              <a:rPr lang="en-US" sz="1150" dirty="0"/>
              <a:t>Αν θέλουμε να αποκτήσουμε γνώσεις σχετικά με τους διαφορετικούς τύπους χρήσης και τα πολύ μικρά παιδιά, αυτό που είναι πιο σημαντικό είναι να εξετάσουμε τις επιπτώσεις της συν-προβολής, όταν το παιδί συνοδεύεται από έναν ενήλικα όταν ασχολείται με την οθόνη. Ορισμένες μελέτες υποδεικνύουν ότι η συν-προβολή βοηθά τις πιθανότητες του παιδιού να αντιληφθεί τις ενδείξεις από τα βίντεο, πράγμα που σημαίνει ότι είναι πιο πιθανό να θυμηθεί λέξεις που έχει ακούσει από ό,τι όταν παρακολουθεί μόνο του περιεχόμενο (Strouse, 2018), ενώ άλλες μελέτες καταλήγουν στο συμπέρασμα ότι η παρουσία του γονέα δεν βοηθά σημαντικά την κατανόηση του παιδιού (</a:t>
            </a:r>
            <a:r>
              <a:rPr lang="en-US" sz="1150" dirty="0" err="1"/>
              <a:t>Σκουτέρης</a:t>
            </a:r>
            <a:r>
              <a:rPr lang="en-US" sz="1150" dirty="0"/>
              <a:t>, 2006, </a:t>
            </a:r>
          </a:p>
          <a:p>
            <a:pPr>
              <a:lnSpc>
                <a:spcPts val="1120"/>
              </a:lnSpc>
            </a:pPr>
            <a:r>
              <a:rPr lang="en-US" sz="1150" dirty="0"/>
              <a:t>Dorr 1989). Ορισμένες από αυτές τις διαφωνίες οφείλονται σε μελέτες που χρησιμοποιούν διαφορετικούς ορισμούς της συν-παρακολούθησης, από την ενεργό διαμεσολάβηση του περιεχομένου έως την απλή παρουσία δίπλα στο παιδί κατά τη διάρκεια των ωρών της οθόνης. </a:t>
            </a:r>
          </a:p>
          <a:p>
            <a:pPr>
              <a:lnSpc>
                <a:spcPts val="1120"/>
              </a:lnSpc>
            </a:pPr>
            <a:r>
              <a:rPr lang="en-US" sz="1150" dirty="0"/>
              <a:t> </a:t>
            </a:r>
          </a:p>
          <a:p>
            <a:pPr>
              <a:lnSpc>
                <a:spcPts val="1120"/>
              </a:lnSpc>
            </a:pPr>
            <a:r>
              <a:rPr lang="en-US" sz="1150" dirty="0"/>
              <a:t>Ακόμα και αν κάποια μορφή συν-προβολής αποδειχθεί αποτελεσματική στρατηγική για την εξουδετέρωση ορισμένων από τις βλαβερές συνέπειες των οθονών που περιγράφονται παραπάνω, θα απαιτούσε ριζική αλλαγή του τρόπου με τον οποίο χρησιμοποιούμε σήμερα τις οθόνες για να μετριάσουμε τους κινδύνους που συνδέονται με την υπερβολική έκθεση. Οι μελέτες μας διδάσκουν ότι οι γονείς συχνά βασίζονται στις οθόνες ως μπέιμπι σίτερ χαμηλού κόστους (Chen, 2020- </a:t>
            </a:r>
            <a:r>
              <a:rPr lang="en-US" sz="1150" dirty="0" err="1"/>
              <a:t>Hesketh</a:t>
            </a:r>
            <a:r>
              <a:rPr lang="en-US" sz="1150" dirty="0"/>
              <a:t>, 2020) και όχι ως μέσο υποκίνησης δραστηριοτήτων με το παιδί. Πράγματι, θα μπορούσατε να αναρωτηθείτε: αν οι οθόνες απαιτούν ενεργό διαμεσολάβηση για να έχουν θετικές επιδράσεις στην ανάπτυξη του μωρού, γιατί να μην χρησιμοποιούν κάποιο από τα άλλα -και συχνά φθηνότερα- παιχνίδια που διατίθενται για τα παιδιά; </a:t>
            </a:r>
          </a:p>
        </p:txBody>
      </p:sp>
      <p:sp>
        <p:nvSpPr>
          <p:cNvPr id="9" name="Slide Number Placeholder 5">
            <a:extLst>
              <a:ext uri="{FF2B5EF4-FFF2-40B4-BE49-F238E27FC236}">
                <a16:creationId xmlns:a16="http://schemas.microsoft.com/office/drawing/2014/main" xmlns:p14="http://schemas.microsoft.com/office/powerpoint/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23</a:t>
            </a:fld>
            <a:endParaRPr lang="en-US" dirty="0"/>
          </a:p>
        </p:txBody>
      </p:sp>
      <p:pic>
        <p:nvPicPr>
          <p:cNvPr id="22" name="Picture 21">
            <a:extLst>
              <a:ext uri="{FF2B5EF4-FFF2-40B4-BE49-F238E27FC236}">
                <a16:creationId xmlns:a16="http://schemas.microsoft.com/office/drawing/2014/main" xmlns:p14="http://schemas.microsoft.com/office/powerpoint/2010/main" xmlns="" id="{D5F95F22-A1E9-8F22-7E14-03775DBC015E}"/>
              </a:ext>
            </a:extLst>
          </p:cNvPr>
          <p:cNvPicPr>
            <a:picLocks noChangeAspect="1"/>
          </p:cNvPicPr>
          <p:nvPr/>
        </p:nvPicPr>
        <p:blipFill rotWithShape="1">
          <a:blip r:embed="rId2">
            <a:alphaModFix amt="52000"/>
          </a:blip>
          <a:srcRect l="66648" t="19941" r="3317" b="41850"/>
          <a:stretch/>
        </p:blipFill>
        <p:spPr>
          <a:xfrm rot="10800000" flipH="1">
            <a:off x="0" y="0"/>
            <a:ext cx="2737789" cy="1863718"/>
          </a:xfrm>
          <a:prstGeom prst="rect">
            <a:avLst/>
          </a:prstGeom>
        </p:spPr>
      </p:pic>
      <p:sp>
        <p:nvSpPr>
          <p:cNvPr id="25" name="Text Placeholder 16">
            <a:extLst>
              <a:ext uri="{FF2B5EF4-FFF2-40B4-BE49-F238E27FC236}">
                <a16:creationId xmlns:a16="http://schemas.microsoft.com/office/drawing/2014/main" xmlns:p14="http://schemas.microsoft.com/office/powerpoint/2010/main" xmlns="" id="{18CDCF50-900F-1B5D-A586-273F72D9B7C6}"/>
              </a:ext>
            </a:extLst>
          </p:cNvPr>
          <p:cNvSpPr txBox="1">
            <a:spLocks/>
          </p:cNvSpPr>
          <p:nvPr/>
        </p:nvSpPr>
        <p:spPr>
          <a:xfrm>
            <a:off x="380454" y="572767"/>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Δεύτερο σημείο συζήτησης</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xmlns:p14="http://schemas.microsoft.com/office/powerpoint/2010/main" xmlns="" id="{EDE1ACE8-B4F6-FABE-1E8E-004A46BE3D52}"/>
              </a:ext>
            </a:extLst>
          </p:cNvPr>
          <p:cNvSpPr/>
          <p:nvPr/>
        </p:nvSpPr>
        <p:spPr>
          <a:xfrm>
            <a:off x="3277590" y="332307"/>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xmlns:p14="http://schemas.microsoft.com/office/powerpoint/2010/main" xmlns="" id="{B000C610-75F6-2FA8-641E-10E1D4BF9E7B}"/>
              </a:ext>
            </a:extLst>
          </p:cNvPr>
          <p:cNvSpPr txBox="1">
            <a:spLocks/>
          </p:cNvSpPr>
          <p:nvPr/>
        </p:nvSpPr>
        <p:spPr>
          <a:xfrm>
            <a:off x="3557417" y="457200"/>
            <a:ext cx="3362078" cy="16126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r>
              <a:rPr lang="en-US" sz="1800" i="1" dirty="0">
                <a:solidFill>
                  <a:schemeClr val="bg1"/>
                </a:solidFill>
              </a:rPr>
              <a:t>"Τα μωρά δεν εκτίθενται υπερβολικά στις οθόνες, αλλά υποεκτίθενται σε άλλα ερεθίσματα" ή "Η οθόνη δεν είναι το πρόβλημα - το πρόβλημα είναι ο τρόπος με τον οποίο χρησιμοποιούμε την οθόνη". </a:t>
            </a:r>
          </a:p>
        </p:txBody>
      </p:sp>
      <p:grpSp>
        <p:nvGrpSpPr>
          <p:cNvPr id="13" name="Group 12">
            <a:extLst>
              <a:ext uri="{FF2B5EF4-FFF2-40B4-BE49-F238E27FC236}">
                <a16:creationId xmlns:a16="http://schemas.microsoft.com/office/drawing/2014/main" xmlns:p14="http://schemas.microsoft.com/office/powerpoint/2010/main" xmlns="" id="{5BA5BEAB-B756-2DDD-599A-FD427B447FBC}"/>
              </a:ext>
            </a:extLst>
          </p:cNvPr>
          <p:cNvGrpSpPr/>
          <p:nvPr/>
        </p:nvGrpSpPr>
        <p:grpSpPr>
          <a:xfrm rot="10800000">
            <a:off x="2451141" y="1380956"/>
            <a:ext cx="1108623" cy="807096"/>
            <a:chOff x="3400450" y="986392"/>
            <a:chExt cx="1487826" cy="1083162"/>
          </a:xfrm>
        </p:grpSpPr>
        <p:sp>
          <p:nvSpPr>
            <p:cNvPr id="14" name="Freeform 13">
              <a:extLst>
                <a:ext uri="{FF2B5EF4-FFF2-40B4-BE49-F238E27FC236}">
                  <a16:creationId xmlns:a16="http://schemas.microsoft.com/office/drawing/2014/main" xmlns:p14="http://schemas.microsoft.com/office/powerpoint/2010/main" xmlns=""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xmlns:p14="http://schemas.microsoft.com/office/powerpoint/2010/main" xmlns=""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xmlns:a16="http://schemas.microsoft.com/office/drawing/2014/main" xmlns="" val="285373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7F15C130-4DAE-F061-CD65-5C0EE4D83D08}"/>
              </a:ext>
            </a:extLst>
          </p:cNvPr>
          <p:cNvSpPr txBox="1">
            <a:spLocks/>
          </p:cNvSpPr>
          <p:nvPr/>
        </p:nvSpPr>
        <p:spPr>
          <a:xfrm>
            <a:off x="491007" y="634257"/>
            <a:ext cx="3102796" cy="312603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Επιπλέον, θα μπορούσε κανείς να σημειώσει ότι ορισμένες πειραματικές μελέτες υποδεικνύουν ότι υπάρχει πράγματι κάτι εγγενές στην οθόνη που μπορεί να επηρεάσει τον εγκέφαλο του αναπτυσσόμενου μωρού. </a:t>
            </a:r>
            <a:r>
              <a:rPr lang="en-US" sz="1150" dirty="0">
                <a:solidFill>
                  <a:schemeClr val="tx1"/>
                </a:solidFill>
              </a:rPr>
              <a:t>Οι συγγραφείς μιας εργασίας διατυπώνουν την υπόθεση ότι οι οθόνες μπορούν να αλλάξουν το νευρικό κύκλωμα σε αυτή την πρώιμη περίοδο της ζωής, όπου ο εγκέφαλος είναι απίστευτα πλαστικός, προκαλώντας μη αναστρέψιμη αλλαγή στον τρόπο με τον οποίο το παιδί - και αργότερα ο ενήλικας - ανταποκρίνεται στον περιβάλλοντα κόσμο (</a:t>
            </a:r>
            <a:r>
              <a:rPr lang="en-US" sz="1150" dirty="0" err="1">
                <a:solidFill>
                  <a:schemeClr val="tx1"/>
                </a:solidFill>
              </a:rPr>
              <a:t>Heffler</a:t>
            </a:r>
            <a:r>
              <a:rPr lang="en-US" sz="1150" dirty="0">
                <a:solidFill>
                  <a:schemeClr val="tx1"/>
                </a:solidFill>
              </a:rPr>
              <a:t>, 2016), αν και τα αποτελέσματα αυτά εξακολουθούν να υπόκεινται σε πολλές διαφωνίες.</a:t>
            </a:r>
          </a:p>
          <a:p>
            <a:pPr>
              <a:lnSpc>
                <a:spcPts val="1120"/>
              </a:lnSpc>
            </a:pPr>
            <a:r>
              <a:rPr lang="en-US" sz="1150" dirty="0">
                <a:solidFill>
                  <a:schemeClr val="tx1"/>
                </a:solidFill>
              </a:rPr>
              <a:t> </a:t>
            </a:r>
          </a:p>
          <a:p>
            <a:pPr>
              <a:lnSpc>
                <a:spcPts val="1120"/>
              </a:lnSpc>
            </a:pPr>
            <a:r>
              <a:rPr lang="en-US" sz="1150" dirty="0"/>
              <a:t>Τέλος, έχει αποδειχθεί επιστημονικά ότι το μπλε φως LED των έξυπνων συσκευών διαταράσσει τον ύπνο τόσο των ενηλίκων όσο και των παιδιών. Όταν γνωρίζουμε τη σημασία του αδιάλειπτου ύπνου κατά την πρώιμη ανάπτυξη του παιδιού, η συγκεκριμένη αρνητική επίδραση είναι, όπως υποστηρίζει ο παιδίατρος Eric </a:t>
            </a:r>
            <a:r>
              <a:rPr lang="en-US" sz="1150" dirty="0" err="1"/>
              <a:t>Osika</a:t>
            </a:r>
            <a:r>
              <a:rPr lang="en-US" sz="1150" dirty="0"/>
              <a:t>, "από μόνη της επαρκής για να δικαιολογήσει μια προειδοποίηση κατά της χρήσης οθόνης για τα μικρά παιδιά" (παρέμβαση στην εκπαίδευση "Reason our screens" (01/12/22). </a:t>
            </a:r>
          </a:p>
          <a:p>
            <a:pPr>
              <a:lnSpc>
                <a:spcPts val="1120"/>
              </a:lnSpc>
            </a:pPr>
            <a:endParaRPr lang="en-US" sz="1150" dirty="0"/>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24</a:t>
            </a:fld>
            <a:endParaRPr lang="en-US" dirty="0"/>
          </a:p>
        </p:txBody>
      </p:sp>
      <p:sp>
        <p:nvSpPr>
          <p:cNvPr id="16" name="Rectangle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1723602E-1619-4EDE-C277-2EAFD95ACED6}"/>
              </a:ext>
            </a:extLst>
          </p:cNvPr>
          <p:cNvSpPr/>
          <p:nvPr/>
        </p:nvSpPr>
        <p:spPr>
          <a:xfrm>
            <a:off x="-25203" y="5072877"/>
            <a:ext cx="7559675" cy="5103262"/>
          </a:xfrm>
          <a:prstGeom prst="rect">
            <a:avLst/>
          </a:prstGeom>
          <a:solidFill>
            <a:srgbClr val="746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7">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ED49BFA4-48A4-A5B5-03FF-A24321C35D6C}"/>
              </a:ext>
            </a:extLst>
          </p:cNvPr>
          <p:cNvSpPr txBox="1">
            <a:spLocks/>
          </p:cNvSpPr>
          <p:nvPr/>
        </p:nvSpPr>
        <p:spPr>
          <a:xfrm>
            <a:off x="380928" y="5573754"/>
            <a:ext cx="6526988" cy="430113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Chen, Chen, et al. "Are Screen </a:t>
            </a:r>
            <a:r>
              <a:rPr lang="fr-FR" sz="1000" dirty="0" err="1">
                <a:solidFill>
                  <a:schemeClr val="bg1"/>
                </a:solidFill>
                <a:effectLst/>
                <a:ea typeface="Arial" panose="020B0604020202020204" pitchFamily="34" charset="0"/>
              </a:rPr>
              <a:t>Devices Soothing </a:t>
            </a:r>
            <a:r>
              <a:rPr lang="fr-FR" sz="1000" dirty="0">
                <a:solidFill>
                  <a:schemeClr val="bg1"/>
                </a:solidFill>
                <a:effectLst/>
                <a:ea typeface="Arial" panose="020B0604020202020204" pitchFamily="34" charset="0"/>
              </a:rPr>
              <a:t>Children or </a:t>
            </a:r>
            <a:r>
              <a:rPr lang="fr-FR" sz="1000" dirty="0" err="1">
                <a:solidFill>
                  <a:schemeClr val="bg1"/>
                </a:solidFill>
                <a:effectLst/>
                <a:ea typeface="Arial" panose="020B0604020202020204" pitchFamily="34" charset="0"/>
              </a:rPr>
              <a:t>Soothing Parents; Investigating </a:t>
            </a:r>
            <a:r>
              <a:rPr lang="fr-FR" sz="1000" dirty="0">
                <a:solidFill>
                  <a:schemeClr val="bg1"/>
                </a:solidFill>
                <a:effectLst/>
                <a:ea typeface="Arial" panose="020B0604020202020204" pitchFamily="34" charset="0"/>
              </a:rPr>
              <a:t>the </a:t>
            </a:r>
            <a:r>
              <a:rPr lang="fr-FR" sz="1000" dirty="0" err="1">
                <a:solidFill>
                  <a:schemeClr val="bg1"/>
                </a:solidFill>
                <a:effectLst/>
                <a:ea typeface="Arial" panose="020B0604020202020204" pitchFamily="34" charset="0"/>
              </a:rPr>
              <a:t>Relationships among Children's </a:t>
            </a:r>
            <a:r>
              <a:rPr lang="fr-FR" sz="1000" dirty="0">
                <a:solidFill>
                  <a:schemeClr val="bg1"/>
                </a:solidFill>
                <a:effectLst/>
                <a:ea typeface="Arial" panose="020B0604020202020204" pitchFamily="34" charset="0"/>
              </a:rPr>
              <a:t>Exposure to </a:t>
            </a:r>
            <a:r>
              <a:rPr lang="fr-FR" sz="1000" dirty="0" err="1">
                <a:solidFill>
                  <a:schemeClr val="bg1"/>
                </a:solidFill>
                <a:effectLst/>
                <a:ea typeface="Arial" panose="020B0604020202020204" pitchFamily="34" charset="0"/>
              </a:rPr>
              <a:t>Different </a:t>
            </a:r>
            <a:r>
              <a:rPr lang="fr-FR" sz="1000" dirty="0">
                <a:solidFill>
                  <a:schemeClr val="bg1"/>
                </a:solidFill>
                <a:effectLst/>
                <a:ea typeface="Arial" panose="020B0604020202020204" pitchFamily="34" charset="0"/>
              </a:rPr>
              <a:t>Types of Screen Media, Parental </a:t>
            </a:r>
            <a:r>
              <a:rPr lang="fr-FR" sz="1000" dirty="0" err="1">
                <a:solidFill>
                  <a:schemeClr val="bg1"/>
                </a:solidFill>
                <a:effectLst/>
                <a:ea typeface="Arial" panose="020B0604020202020204" pitchFamily="34" charset="0"/>
              </a:rPr>
              <a:t>Efficacy </a:t>
            </a:r>
            <a:r>
              <a:rPr lang="fr-FR" sz="1000" dirty="0">
                <a:solidFill>
                  <a:schemeClr val="bg1"/>
                </a:solidFill>
                <a:effectLst/>
                <a:ea typeface="Arial" panose="020B0604020202020204" pitchFamily="34" charset="0"/>
              </a:rPr>
              <a:t>and Home </a:t>
            </a:r>
            <a:r>
              <a:rPr lang="fr-FR" sz="1000" dirty="0" err="1">
                <a:solidFill>
                  <a:schemeClr val="bg1"/>
                </a:solidFill>
                <a:effectLst/>
                <a:ea typeface="Arial" panose="020B0604020202020204" pitchFamily="34" charset="0"/>
              </a:rPr>
              <a:t>Literacy </a:t>
            </a:r>
            <a:r>
              <a:rPr lang="fr-FR" sz="1000" dirty="0">
                <a:solidFill>
                  <a:schemeClr val="bg1"/>
                </a:solidFill>
                <a:effectLst/>
                <a:ea typeface="Arial" panose="020B0604020202020204" pitchFamily="34" charset="0"/>
              </a:rPr>
              <a:t>Practices". Computers in Human Behavior, τόμος 112, Νοέμβριος 2020, σ. 106462. ScienceDirect, </a:t>
            </a:r>
            <a:r>
              <a:rPr lang="fr-FR" sz="1000" b="1" dirty="0">
                <a:solidFill>
                  <a:schemeClr val="bg1"/>
                </a:solidFill>
                <a:effectLst/>
                <a:ea typeface="Arial" panose="020B0604020202020204" pitchFamily="34" charset="0"/>
              </a:rPr>
              <a:t>https://doi.org/10.1016/j.chb.2020.106462. </a:t>
            </a:r>
            <a:r>
              <a:rPr lang="fr-FR" sz="1000" dirty="0">
                <a:solidFill>
                  <a:schemeClr val="bg1"/>
                </a:solidFill>
                <a:effectLst/>
                <a:ea typeface="Arial" panose="020B0604020202020204" pitchFamily="34" charset="0"/>
              </a:rPr>
              <a:t>Διαβάστε ολόκληρο το άρθρο </a:t>
            </a:r>
            <a:r>
              <a:rPr lang="fr-FR" sz="1000" b="1" dirty="0">
                <a:solidFill>
                  <a:schemeClr val="bg1"/>
                </a:solidFill>
                <a:effectLst/>
                <a:ea typeface="Arial" panose="020B0604020202020204" pitchFamily="34" charset="0"/>
                <a:hlinkClick r:id="rId2">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fr-FR" sz="1000"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 Dorr</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Aimee</a:t>
            </a:r>
            <a:r>
              <a:rPr lang="fr-FR" sz="1000" dirty="0">
                <a:solidFill>
                  <a:schemeClr val="bg1"/>
                </a:solidFill>
                <a:effectLst/>
                <a:ea typeface="Arial" panose="020B0604020202020204" pitchFamily="34" charset="0"/>
              </a:rPr>
              <a:t>, et al. "Parent-child </a:t>
            </a:r>
            <a:r>
              <a:rPr lang="fr-FR" sz="1000" dirty="0" err="1">
                <a:solidFill>
                  <a:schemeClr val="bg1"/>
                </a:solidFill>
                <a:effectLst/>
                <a:ea typeface="Arial" panose="020B0604020202020204" pitchFamily="34" charset="0"/>
              </a:rPr>
              <a:t>Coviewing </a:t>
            </a:r>
            <a:r>
              <a:rPr lang="fr-FR" sz="1000" dirty="0">
                <a:solidFill>
                  <a:schemeClr val="bg1"/>
                </a:solidFill>
                <a:effectLst/>
                <a:ea typeface="Arial" panose="020B0604020202020204" pitchFamily="34" charset="0"/>
              </a:rPr>
              <a:t>of Television". Journal of Broadcasting &amp; </a:t>
            </a:r>
            <a:r>
              <a:rPr lang="fr-FR" sz="1000" dirty="0" err="1">
                <a:solidFill>
                  <a:schemeClr val="bg1"/>
                </a:solidFill>
                <a:effectLst/>
                <a:ea typeface="Arial" panose="020B0604020202020204" pitchFamily="34" charset="0"/>
              </a:rPr>
              <a:t>Electronic </a:t>
            </a:r>
            <a:r>
              <a:rPr lang="fr-FR" sz="1000" dirty="0">
                <a:solidFill>
                  <a:schemeClr val="bg1"/>
                </a:solidFill>
                <a:effectLst/>
                <a:ea typeface="Arial" panose="020B0604020202020204" pitchFamily="34" charset="0"/>
              </a:rPr>
              <a:t>Media, τόμος 33, αριθ. 1, Ιαν. 1989, σσ. 35-51. Taylor and </a:t>
            </a:r>
            <a:r>
              <a:rPr lang="fr-FR" sz="1000" dirty="0" err="1">
                <a:solidFill>
                  <a:schemeClr val="bg1"/>
                </a:solidFill>
                <a:effectLst/>
                <a:ea typeface="Arial" panose="020B0604020202020204" pitchFamily="34" charset="0"/>
              </a:rPr>
              <a:t>Francis+NEJM</a:t>
            </a:r>
            <a:r>
              <a:rPr lang="fr-FR" sz="1000" dirty="0">
                <a:solidFill>
                  <a:schemeClr val="bg1"/>
                </a:solidFill>
                <a:effectLst/>
                <a:ea typeface="Arial" panose="020B0604020202020204" pitchFamily="34" charset="0"/>
              </a:rPr>
              <a:t>, https://doi.org/10.1080/08838158909364060.</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Heffler</a:t>
            </a:r>
            <a:r>
              <a:rPr lang="fr-FR" sz="1000" dirty="0">
                <a:solidFill>
                  <a:schemeClr val="bg1"/>
                </a:solidFill>
                <a:effectLst/>
                <a:ea typeface="Arial" panose="020B0604020202020204" pitchFamily="34" charset="0"/>
              </a:rPr>
              <a:t>, Karen </a:t>
            </a:r>
            <a:r>
              <a:rPr lang="fr-FR" sz="1000" dirty="0" err="1">
                <a:solidFill>
                  <a:schemeClr val="bg1"/>
                </a:solidFill>
                <a:effectLst/>
                <a:ea typeface="Arial" panose="020B0604020202020204" pitchFamily="34" charset="0"/>
              </a:rPr>
              <a:t>Frankel </a:t>
            </a:r>
            <a:r>
              <a:rPr lang="fr-FR" sz="1000" dirty="0">
                <a:solidFill>
                  <a:schemeClr val="bg1"/>
                </a:solidFill>
                <a:effectLst/>
                <a:ea typeface="Arial" panose="020B0604020202020204" pitchFamily="34" charset="0"/>
              </a:rPr>
              <a:t>και Leonard M. </a:t>
            </a:r>
            <a:r>
              <a:rPr lang="fr-FR" sz="1000" dirty="0" err="1">
                <a:solidFill>
                  <a:schemeClr val="bg1"/>
                </a:solidFill>
                <a:effectLst/>
                <a:ea typeface="Arial" panose="020B0604020202020204" pitchFamily="34" charset="0"/>
              </a:rPr>
              <a:t>Oestreicher</a:t>
            </a:r>
            <a:r>
              <a:rPr lang="fr-FR" sz="1000" dirty="0">
                <a:solidFill>
                  <a:schemeClr val="bg1"/>
                </a:solidFill>
                <a:effectLst/>
                <a:ea typeface="Arial" panose="020B0604020202020204" pitchFamily="34" charset="0"/>
              </a:rPr>
              <a:t>. "Μοντέλο αιτιολόγησης του </a:t>
            </a:r>
            <a:r>
              <a:rPr lang="fr-FR" sz="1000" dirty="0" err="1">
                <a:solidFill>
                  <a:schemeClr val="bg1"/>
                </a:solidFill>
                <a:effectLst/>
                <a:ea typeface="Arial" panose="020B0604020202020204" pitchFamily="34" charset="0"/>
              </a:rPr>
              <a:t>αυτισμού</a:t>
            </a:r>
            <a:r>
              <a:rPr lang="fr-FR" sz="1000" dirty="0">
                <a:solidFill>
                  <a:schemeClr val="bg1"/>
                </a:solidFill>
                <a:effectLst/>
                <a:ea typeface="Arial" panose="020B0604020202020204" pitchFamily="34" charset="0"/>
              </a:rPr>
              <a:t>: Η </a:t>
            </a:r>
            <a:r>
              <a:rPr lang="fr-FR" sz="1000" dirty="0" err="1">
                <a:solidFill>
                  <a:schemeClr val="bg1"/>
                </a:solidFill>
                <a:effectLst/>
                <a:ea typeface="Arial" panose="020B0604020202020204" pitchFamily="34" charset="0"/>
              </a:rPr>
              <a:t>οπτικοακουστική εξειδίκευση </a:t>
            </a:r>
            <a:r>
              <a:rPr lang="fr-FR" sz="1000" dirty="0">
                <a:solidFill>
                  <a:schemeClr val="bg1"/>
                </a:solidFill>
                <a:effectLst/>
                <a:ea typeface="Arial" panose="020B0604020202020204" pitchFamily="34" charset="0"/>
              </a:rPr>
              <a:t>του εγκεφάλου στη </a:t>
            </a:r>
            <a:r>
              <a:rPr lang="fr-FR" sz="1000" dirty="0" err="1">
                <a:solidFill>
                  <a:schemeClr val="bg1"/>
                </a:solidFill>
                <a:effectLst/>
                <a:ea typeface="Arial" panose="020B0604020202020204" pitchFamily="34" charset="0"/>
              </a:rPr>
              <a:t>βρεφική ηλικία ανταγωνίζεται </a:t>
            </a:r>
            <a:r>
              <a:rPr lang="fr-FR" sz="1000" dirty="0">
                <a:solidFill>
                  <a:schemeClr val="bg1"/>
                </a:solidFill>
                <a:effectLst/>
                <a:ea typeface="Arial" panose="020B0604020202020204" pitchFamily="34" charset="0"/>
              </a:rPr>
              <a:t>τα κοινωνικά δίκτυα του εγκεφάλου". </a:t>
            </a:r>
            <a:r>
              <a:rPr lang="fr-FR" sz="1000" dirty="0" err="1">
                <a:solidFill>
                  <a:schemeClr val="bg1"/>
                </a:solidFill>
                <a:effectLst/>
                <a:ea typeface="Arial" panose="020B0604020202020204" pitchFamily="34" charset="0"/>
              </a:rPr>
              <a:t>Medical Hypotheses</a:t>
            </a:r>
            <a:r>
              <a:rPr lang="fr-FR" sz="1000" dirty="0">
                <a:solidFill>
                  <a:schemeClr val="bg1"/>
                </a:solidFill>
                <a:effectLst/>
                <a:ea typeface="Arial" panose="020B0604020202020204" pitchFamily="34" charset="0"/>
              </a:rPr>
              <a:t>, τ. 91, Ιούνιος 2016, σσ. 114-22. ScienceDirect, </a:t>
            </a:r>
            <a:r>
              <a:rPr lang="fr-FR" sz="1000" i="1" dirty="0">
                <a:solidFill>
                  <a:schemeClr val="bg1"/>
                </a:solidFill>
                <a:effectLst/>
                <a:ea typeface="Arial" panose="020B0604020202020204" pitchFamily="34" charset="0"/>
              </a:rPr>
              <a:t>https://doi.org/10.1016/j.mehy.2015.06.019.Read το πλήρες άρθρο </a:t>
            </a:r>
            <a:r>
              <a:rPr lang="fr-FR" sz="1000" b="1" i="1" dirty="0">
                <a:solidFill>
                  <a:schemeClr val="bg1"/>
                </a:solidFill>
                <a:effectLst/>
                <a:ea typeface="Arial" panose="020B0604020202020204" pitchFamily="34" charset="0"/>
                <a:hlinkClick r:id="rId3">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Hesketh</a:t>
            </a:r>
            <a:r>
              <a:rPr lang="fr-FR" sz="1000" dirty="0">
                <a:solidFill>
                  <a:schemeClr val="bg1"/>
                </a:solidFill>
                <a:effectLst/>
                <a:ea typeface="Arial" panose="020B0604020202020204" pitchFamily="34" charset="0"/>
              </a:rPr>
              <a:t>, Kylie D., et al. "</a:t>
            </a:r>
            <a:r>
              <a:rPr lang="fr-FR" sz="1000" dirty="0" err="1">
                <a:solidFill>
                  <a:schemeClr val="bg1"/>
                </a:solidFill>
                <a:effectLst/>
                <a:ea typeface="Arial" panose="020B0604020202020204" pitchFamily="34" charset="0"/>
              </a:rPr>
              <a:t>Children′s </a:t>
            </a:r>
            <a:r>
              <a:rPr lang="fr-FR" sz="1000" dirty="0">
                <a:solidFill>
                  <a:schemeClr val="bg1"/>
                </a:solidFill>
                <a:effectLst/>
                <a:ea typeface="Arial" panose="020B0604020202020204" pitchFamily="34" charset="0"/>
              </a:rPr>
              <a:t>Physical Activity and Screen Time: . International Journal of </a:t>
            </a:r>
            <a:r>
              <a:rPr lang="fr-FR" sz="1000" dirty="0" err="1">
                <a:solidFill>
                  <a:schemeClr val="bg1"/>
                </a:solidFill>
                <a:effectLst/>
                <a:ea typeface="Arial" panose="020B0604020202020204" pitchFamily="34" charset="0"/>
              </a:rPr>
              <a:t>Behavioral </a:t>
            </a:r>
            <a:r>
              <a:rPr lang="fr-FR" sz="1000" dirty="0">
                <a:solidFill>
                  <a:schemeClr val="bg1"/>
                </a:solidFill>
                <a:effectLst/>
                <a:ea typeface="Arial" panose="020B0604020202020204" pitchFamily="34" charset="0"/>
              </a:rPr>
              <a:t>Nutrition and Physical Activity, τόμος 9, αριθ. 1, </a:t>
            </a:r>
            <a:r>
              <a:rPr lang="fr-FR" sz="1000" dirty="0" err="1">
                <a:solidFill>
                  <a:schemeClr val="bg1"/>
                </a:solidFill>
                <a:effectLst/>
                <a:ea typeface="Arial" panose="020B0604020202020204" pitchFamily="34" charset="0"/>
              </a:rPr>
              <a:t>Δεκέμβριος </a:t>
            </a:r>
            <a:r>
              <a:rPr lang="fr-FR" sz="1000" dirty="0">
                <a:solidFill>
                  <a:schemeClr val="bg1"/>
                </a:solidFill>
                <a:effectLst/>
                <a:ea typeface="Arial" panose="020B0604020202020204" pitchFamily="34" charset="0"/>
              </a:rPr>
              <a:t>2012, σ. 152. </a:t>
            </a:r>
            <a:r>
              <a:rPr lang="fr-FR" sz="1000" dirty="0" err="1">
                <a:solidFill>
                  <a:schemeClr val="bg1"/>
                </a:solidFill>
                <a:effectLst/>
                <a:ea typeface="Arial" panose="020B0604020202020204" pitchFamily="34" charset="0"/>
              </a:rPr>
              <a:t>BioMed </a:t>
            </a:r>
            <a:r>
              <a:rPr lang="fr-FR" sz="1000" dirty="0">
                <a:solidFill>
                  <a:schemeClr val="bg1"/>
                </a:solidFill>
                <a:effectLst/>
                <a:ea typeface="Arial" panose="020B0604020202020204" pitchFamily="34" charset="0"/>
              </a:rPr>
              <a:t>Central, </a:t>
            </a:r>
            <a:r>
              <a:rPr lang="fr-FR" sz="1000" b="1" dirty="0">
                <a:solidFill>
                  <a:schemeClr val="bg1"/>
                </a:solidFill>
                <a:effectLst/>
                <a:ea typeface="Arial" panose="020B0604020202020204" pitchFamily="34" charset="0"/>
              </a:rPr>
              <a:t>https://doi.org/10.1186/1479-5868-9-152.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a:solidFill>
                  <a:schemeClr val="bg1"/>
                </a:solidFill>
                <a:effectLst/>
                <a:ea typeface="Arial" panose="020B0604020202020204" pitchFamily="34" charset="0"/>
              </a:rPr>
              <a:t>Sanders, </a:t>
            </a:r>
            <a:r>
              <a:rPr lang="fr-FR" sz="1000" dirty="0" err="1">
                <a:solidFill>
                  <a:schemeClr val="bg1"/>
                </a:solidFill>
                <a:effectLst/>
                <a:ea typeface="Arial" panose="020B0604020202020204" pitchFamily="34" charset="0"/>
              </a:rPr>
              <a:t>Taren</a:t>
            </a:r>
            <a:r>
              <a:rPr lang="fr-FR" sz="1000" dirty="0">
                <a:solidFill>
                  <a:schemeClr val="bg1"/>
                </a:solidFill>
                <a:effectLst/>
                <a:ea typeface="Arial" panose="020B0604020202020204" pitchFamily="34" charset="0"/>
              </a:rPr>
              <a:t>, et al. "Type of Screen Time </a:t>
            </a:r>
            <a:r>
              <a:rPr lang="fr-FR" sz="1000" dirty="0" err="1">
                <a:solidFill>
                  <a:schemeClr val="bg1"/>
                </a:solidFill>
                <a:effectLst/>
                <a:ea typeface="Arial" panose="020B0604020202020204" pitchFamily="34" charset="0"/>
              </a:rPr>
              <a:t>Moderates </a:t>
            </a:r>
            <a:r>
              <a:rPr lang="fr-FR" sz="1000" dirty="0">
                <a:solidFill>
                  <a:schemeClr val="bg1"/>
                </a:solidFill>
                <a:effectLst/>
                <a:ea typeface="Arial" panose="020B0604020202020204" pitchFamily="34" charset="0"/>
              </a:rPr>
              <a:t>Effects on </a:t>
            </a:r>
            <a:r>
              <a:rPr lang="fr-FR" sz="1000" dirty="0" err="1">
                <a:solidFill>
                  <a:schemeClr val="bg1"/>
                </a:solidFill>
                <a:effectLst/>
                <a:ea typeface="Arial" panose="020B0604020202020204" pitchFamily="34" charset="0"/>
              </a:rPr>
              <a:t>Outcomes </a:t>
            </a:r>
            <a:r>
              <a:rPr lang="fr-FR" sz="1000" dirty="0">
                <a:solidFill>
                  <a:schemeClr val="bg1"/>
                </a:solidFill>
                <a:effectLst/>
                <a:ea typeface="Arial" panose="020B0604020202020204" pitchFamily="34" charset="0"/>
              </a:rPr>
              <a:t>in 4013 Children: Evidence </a:t>
            </a:r>
            <a:r>
              <a:rPr lang="fr-FR" sz="1000" dirty="0" err="1">
                <a:solidFill>
                  <a:schemeClr val="bg1"/>
                </a:solidFill>
                <a:effectLst/>
                <a:ea typeface="Arial" panose="020B0604020202020204" pitchFamily="34" charset="0"/>
              </a:rPr>
              <a:t>from </a:t>
            </a:r>
            <a:r>
              <a:rPr lang="fr-FR" sz="1000" dirty="0">
                <a:solidFill>
                  <a:schemeClr val="bg1"/>
                </a:solidFill>
                <a:effectLst/>
                <a:ea typeface="Arial" panose="020B0604020202020204" pitchFamily="34" charset="0"/>
              </a:rPr>
              <a:t>the Longitudinal </a:t>
            </a:r>
            <a:r>
              <a:rPr lang="fr-FR" sz="1000" dirty="0" err="1">
                <a:solidFill>
                  <a:schemeClr val="bg1"/>
                </a:solidFill>
                <a:effectLst/>
                <a:ea typeface="Arial" panose="020B0604020202020204" pitchFamily="34" charset="0"/>
              </a:rPr>
              <a:t>Study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Australian Children</a:t>
            </a:r>
            <a:r>
              <a:rPr lang="fr-FR" sz="1000" dirty="0">
                <a:solidFill>
                  <a:schemeClr val="bg1"/>
                </a:solidFill>
                <a:effectLst/>
                <a:ea typeface="Arial" panose="020B0604020202020204" pitchFamily="34" charset="0"/>
              </a:rPr>
              <a:t>". International Journal of </a:t>
            </a:r>
            <a:r>
              <a:rPr lang="fr-FR" sz="1000" dirty="0" err="1">
                <a:solidFill>
                  <a:schemeClr val="bg1"/>
                </a:solidFill>
                <a:effectLst/>
                <a:ea typeface="Arial" panose="020B0604020202020204" pitchFamily="34" charset="0"/>
              </a:rPr>
              <a:t>Behavioral </a:t>
            </a:r>
            <a:r>
              <a:rPr lang="fr-FR" sz="1000" dirty="0">
                <a:solidFill>
                  <a:schemeClr val="bg1"/>
                </a:solidFill>
                <a:effectLst/>
                <a:ea typeface="Arial" panose="020B0604020202020204" pitchFamily="34" charset="0"/>
              </a:rPr>
              <a:t>Nutrition and Physical Activity, τόμος 16, αρ. 1, Νοέμβριος 2019, σ. 117. Springer Link, </a:t>
            </a:r>
            <a:r>
              <a:rPr lang="fr-FR" sz="1000" i="1" dirty="0">
                <a:solidFill>
                  <a:schemeClr val="bg1"/>
                </a:solidFill>
                <a:effectLst/>
                <a:ea typeface="Arial" panose="020B0604020202020204" pitchFamily="34" charset="0"/>
              </a:rPr>
              <a:t>https://doi.org/10.1186/s12966-019-0881-7.Read το πλήρες άρθρο </a:t>
            </a:r>
            <a:r>
              <a:rPr lang="fr-FR" sz="1000" b="1" i="1" dirty="0">
                <a:solidFill>
                  <a:schemeClr val="bg1"/>
                </a:solidFill>
                <a:effectLst/>
                <a:ea typeface="Arial" panose="020B0604020202020204" pitchFamily="34" charset="0"/>
                <a:hlinkClick r:id="rId5">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 Σκουτέρης</a:t>
            </a:r>
            <a:r>
              <a:rPr lang="fr-FR" sz="1000" dirty="0">
                <a:solidFill>
                  <a:schemeClr val="bg1"/>
                </a:solidFill>
                <a:effectLst/>
                <a:ea typeface="Arial" panose="020B0604020202020204" pitchFamily="34" charset="0"/>
              </a:rPr>
              <a:t>, Ελένη και </a:t>
            </a:r>
            <a:r>
              <a:rPr lang="fr-FR" sz="1000" dirty="0" err="1">
                <a:solidFill>
                  <a:schemeClr val="bg1"/>
                </a:solidFill>
                <a:effectLst/>
                <a:ea typeface="Arial" panose="020B0604020202020204" pitchFamily="34" charset="0"/>
              </a:rPr>
              <a:t>Leanne </a:t>
            </a:r>
            <a:r>
              <a:rPr lang="fr-FR" sz="1000" dirty="0">
                <a:solidFill>
                  <a:schemeClr val="bg1"/>
                </a:solidFill>
                <a:effectLst/>
                <a:ea typeface="Arial" panose="020B0604020202020204" pitchFamily="34" charset="0"/>
              </a:rPr>
              <a:t>Kelly. "</a:t>
            </a:r>
            <a:r>
              <a:rPr lang="fr-FR" sz="1000" dirty="0" err="1">
                <a:solidFill>
                  <a:schemeClr val="bg1"/>
                </a:solidFill>
                <a:effectLst/>
                <a:ea typeface="Arial" panose="020B0604020202020204" pitchFamily="34" charset="0"/>
              </a:rPr>
              <a:t>Επαναλαμβανόμενη προβολή </a:t>
            </a:r>
            <a:r>
              <a:rPr lang="fr-FR" sz="1000" dirty="0">
                <a:solidFill>
                  <a:schemeClr val="bg1"/>
                </a:solidFill>
                <a:effectLst/>
                <a:ea typeface="Arial" panose="020B0604020202020204" pitchFamily="34" charset="0"/>
              </a:rPr>
              <a:t>και συν-προβολή ενός </a:t>
            </a:r>
            <a:r>
              <a:rPr lang="fr-FR" sz="1000" dirty="0" err="1">
                <a:solidFill>
                  <a:schemeClr val="bg1"/>
                </a:solidFill>
                <a:effectLst/>
                <a:ea typeface="Arial" panose="020B0604020202020204" pitchFamily="34" charset="0"/>
              </a:rPr>
              <a:t>βίντεο κινουμένων σχεδίων</a:t>
            </a:r>
            <a:r>
              <a:rPr lang="fr-FR" sz="1000" dirty="0">
                <a:solidFill>
                  <a:schemeClr val="bg1"/>
                </a:solidFill>
                <a:effectLst/>
                <a:ea typeface="Arial" panose="020B0604020202020204" pitchFamily="34" charset="0"/>
              </a:rPr>
              <a:t>: An </a:t>
            </a:r>
            <a:r>
              <a:rPr lang="fr-FR" sz="1000" dirty="0" err="1">
                <a:solidFill>
                  <a:schemeClr val="bg1"/>
                </a:solidFill>
                <a:effectLst/>
                <a:ea typeface="Arial" panose="020B0604020202020204" pitchFamily="34" charset="0"/>
              </a:rPr>
              <a:t>Examination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Factors </a:t>
            </a:r>
            <a:r>
              <a:rPr lang="fr-FR" sz="1000" dirty="0">
                <a:solidFill>
                  <a:schemeClr val="bg1"/>
                </a:solidFill>
                <a:effectLst/>
                <a:ea typeface="Arial" panose="020B0604020202020204" pitchFamily="34" charset="0"/>
              </a:rPr>
              <a:t>That Impact on Young Children</a:t>
            </a:r>
            <a:r>
              <a:rPr lang="fr-FR" sz="1000" dirty="0" err="1">
                <a:solidFill>
                  <a:schemeClr val="bg1"/>
                </a:solidFill>
                <a:effectLst/>
                <a:ea typeface="Arial" panose="020B0604020202020204" pitchFamily="34" charset="0"/>
              </a:rPr>
              <a:t>'s Comprehension </a:t>
            </a:r>
            <a:r>
              <a:rPr lang="fr-FR" sz="1000" dirty="0">
                <a:solidFill>
                  <a:schemeClr val="bg1"/>
                </a:solidFill>
                <a:effectLst/>
                <a:ea typeface="Arial" panose="020B0604020202020204" pitchFamily="34" charset="0"/>
              </a:rPr>
              <a:t>of </a:t>
            </a:r>
            <a:r>
              <a:rPr lang="fr-FR" sz="1000" dirty="0" err="1">
                <a:solidFill>
                  <a:schemeClr val="bg1"/>
                </a:solidFill>
                <a:effectLst/>
                <a:ea typeface="Arial" panose="020B0604020202020204" pitchFamily="34" charset="0"/>
              </a:rPr>
              <a:t>Video Content</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Australasian </a:t>
            </a:r>
            <a:r>
              <a:rPr lang="fr-FR" sz="1000" dirty="0">
                <a:solidFill>
                  <a:schemeClr val="bg1"/>
                </a:solidFill>
                <a:effectLst/>
                <a:ea typeface="Arial" panose="020B0604020202020204" pitchFamily="34" charset="0"/>
              </a:rPr>
              <a:t>Journal of </a:t>
            </a:r>
            <a:r>
              <a:rPr lang="fr-FR" sz="1000" dirty="0" err="1">
                <a:solidFill>
                  <a:schemeClr val="bg1"/>
                </a:solidFill>
                <a:effectLst/>
                <a:ea typeface="Arial" panose="020B0604020202020204" pitchFamily="34" charset="0"/>
              </a:rPr>
              <a:t>Early Childhood</a:t>
            </a:r>
            <a:r>
              <a:rPr lang="fr-FR" sz="1000" dirty="0">
                <a:solidFill>
                  <a:schemeClr val="bg1"/>
                </a:solidFill>
                <a:effectLst/>
                <a:ea typeface="Arial" panose="020B0604020202020204" pitchFamily="34" charset="0"/>
              </a:rPr>
              <a:t>, τόμος 31, αριθ. 3, Σεπτ. 2006, σσ. 22-30.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a:t>
            </a:r>
            <a:r>
              <a:rPr lang="fr-FR" sz="1000" b="1" dirty="0">
                <a:solidFill>
                  <a:schemeClr val="bg1"/>
                </a:solidFill>
                <a:effectLst/>
                <a:ea typeface="Arial" panose="020B0604020202020204" pitchFamily="34" charset="0"/>
              </a:rPr>
              <a:t>https://doi.org/10.1177/183693910603100305. </a:t>
            </a:r>
            <a:endParaRPr lang="en-IE" sz="1000" b="1"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Strouse</a:t>
            </a:r>
            <a:r>
              <a:rPr lang="fr-FR" sz="1000" dirty="0">
                <a:solidFill>
                  <a:schemeClr val="bg1"/>
                </a:solidFill>
                <a:effectLst/>
                <a:ea typeface="Arial" panose="020B0604020202020204" pitchFamily="34" charset="0"/>
              </a:rPr>
              <a:t>, Gabrielle A., et al. 'Co-Viewing Supports </a:t>
            </a:r>
            <a:r>
              <a:rPr lang="fr-FR" sz="1000" dirty="0" err="1">
                <a:solidFill>
                  <a:schemeClr val="bg1"/>
                </a:solidFill>
                <a:effectLst/>
                <a:ea typeface="Arial" panose="020B0604020202020204" pitchFamily="34" charset="0"/>
              </a:rPr>
              <a:t>Toddlers</a:t>
            </a:r>
            <a:r>
              <a:rPr lang="fr-FR" sz="1000" dirty="0">
                <a:solidFill>
                  <a:schemeClr val="bg1"/>
                </a:solidFill>
                <a:effectLst/>
                <a:ea typeface="Arial" panose="020B0604020202020204" pitchFamily="34" charset="0"/>
              </a:rPr>
              <a:t>' Word Learning </a:t>
            </a:r>
            <a:r>
              <a:rPr lang="fr-FR" sz="1000" dirty="0" err="1">
                <a:solidFill>
                  <a:schemeClr val="bg1"/>
                </a:solidFill>
                <a:effectLst/>
                <a:ea typeface="Arial" panose="020B0604020202020204" pitchFamily="34" charset="0"/>
              </a:rPr>
              <a:t>from </a:t>
            </a:r>
            <a:r>
              <a:rPr lang="fr-FR" sz="1000" dirty="0">
                <a:solidFill>
                  <a:schemeClr val="bg1"/>
                </a:solidFill>
                <a:effectLst/>
                <a:ea typeface="Arial" panose="020B0604020202020204" pitchFamily="34" charset="0"/>
              </a:rPr>
              <a:t>Contingent and </a:t>
            </a:r>
            <a:r>
              <a:rPr lang="fr-FR" sz="1000" dirty="0" err="1">
                <a:solidFill>
                  <a:schemeClr val="bg1"/>
                </a:solidFill>
                <a:effectLst/>
                <a:ea typeface="Arial" panose="020B0604020202020204" pitchFamily="34" charset="0"/>
              </a:rPr>
              <a:t>Noncontingent Video</a:t>
            </a:r>
            <a:r>
              <a:rPr lang="fr-FR" sz="1000" dirty="0">
                <a:solidFill>
                  <a:schemeClr val="bg1"/>
                </a:solidFill>
                <a:effectLst/>
                <a:ea typeface="Arial" panose="020B0604020202020204" pitchFamily="34" charset="0"/>
              </a:rPr>
              <a:t>'. Journal of </a:t>
            </a:r>
            <a:r>
              <a:rPr lang="fr-FR" sz="1000" dirty="0" err="1">
                <a:solidFill>
                  <a:schemeClr val="bg1"/>
                </a:solidFill>
                <a:effectLst/>
                <a:ea typeface="Arial" panose="020B0604020202020204" pitchFamily="34" charset="0"/>
              </a:rPr>
              <a:t>Experimental </a:t>
            </a:r>
            <a:r>
              <a:rPr lang="fr-FR" sz="1000" dirty="0">
                <a:solidFill>
                  <a:schemeClr val="bg1"/>
                </a:solidFill>
                <a:effectLst/>
                <a:ea typeface="Arial" panose="020B0604020202020204" pitchFamily="34" charset="0"/>
              </a:rPr>
              <a:t>Child Psychology, τχ. 166, </a:t>
            </a:r>
            <a:r>
              <a:rPr lang="fr-FR" sz="1000" dirty="0" err="1">
                <a:solidFill>
                  <a:schemeClr val="bg1"/>
                </a:solidFill>
                <a:effectLst/>
                <a:ea typeface="Arial" panose="020B0604020202020204" pitchFamily="34" charset="0"/>
              </a:rPr>
              <a:t>Φεβ. </a:t>
            </a:r>
            <a:r>
              <a:rPr lang="fr-FR" sz="1000" dirty="0">
                <a:solidFill>
                  <a:schemeClr val="bg1"/>
                </a:solidFill>
                <a:effectLst/>
                <a:ea typeface="Arial" panose="020B0604020202020204" pitchFamily="34" charset="0"/>
              </a:rPr>
              <a:t>2018, σσ. 310-26. ScienceDirect, </a:t>
            </a:r>
            <a:r>
              <a:rPr lang="fr-FR" sz="1000" i="1" dirty="0">
                <a:solidFill>
                  <a:schemeClr val="bg1"/>
                </a:solidFill>
                <a:effectLst/>
                <a:ea typeface="Arial" panose="020B0604020202020204" pitchFamily="34" charset="0"/>
              </a:rPr>
              <a:t>https://doi.org/10.1016/j.jecp.2017.09.005.Read το πλήρες άρθρο </a:t>
            </a:r>
            <a:r>
              <a:rPr lang="fr-FR" sz="1000" i="1" dirty="0">
                <a:solidFill>
                  <a:schemeClr val="bg1"/>
                </a:solidFill>
                <a:effectLst/>
                <a:ea typeface="Arial" panose="020B0604020202020204" pitchFamily="34" charset="0"/>
                <a:hlinkClick r:id="rId6">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fr-FR" sz="1000" i="1" dirty="0">
                <a:solidFill>
                  <a:schemeClr val="bg1"/>
                </a:solidFill>
                <a:effectLst/>
                <a:ea typeface="Arial" panose="020B0604020202020204" pitchFamily="34" charset="0"/>
              </a:rPr>
              <a:t>.</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Sweetser</a:t>
            </a:r>
            <a:r>
              <a:rPr lang="fr-FR" sz="1000" dirty="0">
                <a:solidFill>
                  <a:schemeClr val="bg1"/>
                </a:solidFill>
                <a:effectLst/>
                <a:ea typeface="Arial" panose="020B0604020202020204" pitchFamily="34" charset="0"/>
              </a:rPr>
              <a:t>, Penelope, et al. "Active versus Passive Screen Time for Young Children". </a:t>
            </a:r>
            <a:r>
              <a:rPr lang="fr-FR" sz="1000" dirty="0" err="1">
                <a:solidFill>
                  <a:schemeClr val="bg1"/>
                </a:solidFill>
                <a:effectLst/>
                <a:ea typeface="Arial" panose="020B0604020202020204" pitchFamily="34" charset="0"/>
              </a:rPr>
              <a:t>Australasian </a:t>
            </a:r>
            <a:r>
              <a:rPr lang="fr-FR" sz="1000" dirty="0">
                <a:solidFill>
                  <a:schemeClr val="bg1"/>
                </a:solidFill>
                <a:effectLst/>
                <a:ea typeface="Arial" panose="020B0604020202020204" pitchFamily="34" charset="0"/>
              </a:rPr>
              <a:t>Journal of </a:t>
            </a:r>
            <a:r>
              <a:rPr lang="fr-FR" sz="1000" dirty="0" err="1">
                <a:solidFill>
                  <a:schemeClr val="bg1"/>
                </a:solidFill>
                <a:effectLst/>
                <a:ea typeface="Arial" panose="020B0604020202020204" pitchFamily="34" charset="0"/>
              </a:rPr>
              <a:t>Early Childhood</a:t>
            </a:r>
            <a:r>
              <a:rPr lang="fr-FR" sz="1000" dirty="0">
                <a:solidFill>
                  <a:schemeClr val="bg1"/>
                </a:solidFill>
                <a:effectLst/>
                <a:ea typeface="Arial" panose="020B0604020202020204" pitchFamily="34" charset="0"/>
              </a:rPr>
              <a:t>, τόμος 37, αριθ. 4, </a:t>
            </a:r>
            <a:r>
              <a:rPr lang="fr-FR" sz="1000" dirty="0" err="1">
                <a:solidFill>
                  <a:schemeClr val="bg1"/>
                </a:solidFill>
                <a:effectLst/>
                <a:ea typeface="Arial" panose="020B0604020202020204" pitchFamily="34" charset="0"/>
              </a:rPr>
              <a:t>Dec</a:t>
            </a:r>
            <a:r>
              <a:rPr lang="fr-FR" sz="1000" dirty="0">
                <a:solidFill>
                  <a:schemeClr val="bg1"/>
                </a:solidFill>
                <a:effectLst/>
                <a:ea typeface="Arial" panose="020B0604020202020204" pitchFamily="34" charset="0"/>
              </a:rPr>
              <a:t>. 2012, pp. 94-98. </a:t>
            </a:r>
            <a:r>
              <a:rPr lang="fr-FR" sz="1000" dirty="0" err="1">
                <a:solidFill>
                  <a:schemeClr val="bg1"/>
                </a:solidFill>
                <a:effectLst/>
                <a:ea typeface="Arial" panose="020B0604020202020204" pitchFamily="34" charset="0"/>
              </a:rPr>
              <a:t>DOI.org </a:t>
            </a:r>
            <a:r>
              <a:rPr lang="fr-FR" sz="1000" dirty="0">
                <a:solidFill>
                  <a:schemeClr val="bg1"/>
                </a:solidFill>
                <a:effectLst/>
                <a:ea typeface="Arial" panose="020B0604020202020204" pitchFamily="34" charset="0"/>
              </a:rPr>
              <a:t>(</a:t>
            </a:r>
            <a:r>
              <a:rPr lang="fr-FR" sz="1000" dirty="0" err="1">
                <a:solidFill>
                  <a:schemeClr val="bg1"/>
                </a:solidFill>
                <a:effectLst/>
                <a:ea typeface="Arial" panose="020B0604020202020204" pitchFamily="34" charset="0"/>
              </a:rPr>
              <a:t>Crossref</a:t>
            </a:r>
            <a:r>
              <a:rPr lang="fr-FR" sz="1000" dirty="0">
                <a:solidFill>
                  <a:schemeClr val="bg1"/>
                </a:solidFill>
                <a:effectLst/>
                <a:ea typeface="Arial" panose="020B0604020202020204" pitchFamily="34" charset="0"/>
              </a:rPr>
              <a:t>), https://doi.org/10.1177/183693911203700413.</a:t>
            </a:r>
            <a:endParaRPr lang="en-IE" sz="1000" dirty="0">
              <a:solidFill>
                <a:schemeClr val="bg1"/>
              </a:solidFill>
              <a:effectLst/>
              <a:ea typeface="Arial" panose="020B0604020202020204" pitchFamily="34" charset="0"/>
            </a:endParaRPr>
          </a:p>
          <a:p>
            <a:pPr marL="171450" indent="-171450" algn="l">
              <a:lnSpc>
                <a:spcPts val="1100"/>
              </a:lnSpc>
              <a:buFont typeface="Arial" panose="020B0604020202020204" pitchFamily="34" charset="0"/>
              <a:buChar char="•"/>
            </a:pPr>
            <a:r>
              <a:rPr lang="fr-FR" sz="1000" dirty="0" err="1">
                <a:solidFill>
                  <a:schemeClr val="bg1"/>
                </a:solidFill>
                <a:effectLst/>
                <a:ea typeface="Arial" panose="020B0604020202020204" pitchFamily="34" charset="0"/>
              </a:rPr>
              <a:t>Vandewater</a:t>
            </a:r>
            <a:r>
              <a:rPr lang="fr-FR" sz="1000" dirty="0">
                <a:solidFill>
                  <a:schemeClr val="bg1"/>
                </a:solidFill>
                <a:effectLst/>
                <a:ea typeface="Arial" panose="020B0604020202020204" pitchFamily="34" charset="0"/>
              </a:rPr>
              <a:t>, Elizabeth A., et al. "Time </a:t>
            </a:r>
            <a:r>
              <a:rPr lang="fr-FR" sz="1000" dirty="0" err="1">
                <a:solidFill>
                  <a:schemeClr val="bg1"/>
                </a:solidFill>
                <a:effectLst/>
                <a:ea typeface="Arial" panose="020B0604020202020204" pitchFamily="34" charset="0"/>
              </a:rPr>
              <a:t>Well Spent</a:t>
            </a:r>
            <a:r>
              <a:rPr lang="fr-FR" sz="1000" dirty="0">
                <a:solidFill>
                  <a:schemeClr val="bg1"/>
                </a:solidFill>
                <a:effectLst/>
                <a:ea typeface="Arial" panose="020B0604020202020204" pitchFamily="34" charset="0"/>
              </a:rPr>
              <a:t>? </a:t>
            </a:r>
            <a:r>
              <a:rPr lang="fr-FR" sz="1000" dirty="0" err="1">
                <a:solidFill>
                  <a:schemeClr val="bg1"/>
                </a:solidFill>
                <a:effectLst/>
                <a:ea typeface="Arial" panose="020B0604020202020204" pitchFamily="34" charset="0"/>
              </a:rPr>
              <a:t>Relating </a:t>
            </a:r>
            <a:r>
              <a:rPr lang="fr-FR" sz="1000" dirty="0">
                <a:solidFill>
                  <a:schemeClr val="bg1"/>
                </a:solidFill>
                <a:effectLst/>
                <a:ea typeface="Arial" panose="020B0604020202020204" pitchFamily="34" charset="0"/>
              </a:rPr>
              <a:t>Television Use to </a:t>
            </a:r>
            <a:r>
              <a:rPr lang="fr-FR" sz="1000" dirty="0" err="1">
                <a:solidFill>
                  <a:schemeClr val="bg1"/>
                </a:solidFill>
                <a:effectLst/>
                <a:ea typeface="Arial" panose="020B0604020202020204" pitchFamily="34" charset="0"/>
              </a:rPr>
              <a:t>Children's </a:t>
            </a:r>
            <a:r>
              <a:rPr lang="fr-FR" sz="1000" dirty="0">
                <a:solidFill>
                  <a:schemeClr val="bg1"/>
                </a:solidFill>
                <a:effectLst/>
                <a:ea typeface="Arial" panose="020B0604020202020204" pitchFamily="34" charset="0"/>
              </a:rPr>
              <a:t>Free-Time Activities". Pediatrics, τόμος 117, αριθ. 2, </a:t>
            </a:r>
            <a:r>
              <a:rPr lang="fr-FR" sz="1000" dirty="0" err="1">
                <a:solidFill>
                  <a:schemeClr val="bg1"/>
                </a:solidFill>
                <a:effectLst/>
                <a:ea typeface="Arial" panose="020B0604020202020204" pitchFamily="34" charset="0"/>
              </a:rPr>
              <a:t>Φεβρουάριος </a:t>
            </a:r>
            <a:r>
              <a:rPr lang="fr-FR" sz="1000" dirty="0">
                <a:solidFill>
                  <a:schemeClr val="bg1"/>
                </a:solidFill>
                <a:effectLst/>
                <a:ea typeface="Arial" panose="020B0604020202020204" pitchFamily="34" charset="0"/>
              </a:rPr>
              <a:t>2006, σσ. e181-91. PubMed Central, </a:t>
            </a:r>
            <a:r>
              <a:rPr lang="fr-FR" sz="1000" b="1" dirty="0">
                <a:solidFill>
                  <a:schemeClr val="bg1"/>
                </a:solidFill>
                <a:effectLst/>
                <a:ea typeface="Arial" panose="020B0604020202020204" pitchFamily="34" charset="0"/>
              </a:rPr>
              <a:t>https://doi.org/10.1542/peds.2005-0812. </a:t>
            </a:r>
            <a:r>
              <a:rPr lang="fr-FR" sz="1000" i="1" dirty="0">
                <a:solidFill>
                  <a:schemeClr val="bg1"/>
                </a:solidFill>
                <a:effectLst/>
                <a:ea typeface="Arial" panose="020B0604020202020204" pitchFamily="34" charset="0"/>
              </a:rPr>
              <a:t>Διαβάστε ολόκληρο το άρθρο </a:t>
            </a:r>
            <a:r>
              <a:rPr lang="fr-FR" sz="1000" b="1" i="1" dirty="0">
                <a:solidFill>
                  <a:schemeClr val="bg1"/>
                </a:solidFill>
                <a:effectLst/>
                <a:ea typeface="Arial" panose="020B0604020202020204" pitchFamily="34" charset="0"/>
                <a:hlinkClick r:id="rId7">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fr-FR" sz="1000" i="1" dirty="0">
                <a:solidFill>
                  <a:schemeClr val="bg1"/>
                </a:solidFill>
                <a:effectLst/>
                <a:ea typeface="Arial" panose="020B0604020202020204" pitchFamily="34" charset="0"/>
              </a:rPr>
              <a:t>. </a:t>
            </a:r>
            <a:endParaRPr lang="en-IE" sz="1000" dirty="0">
              <a:solidFill>
                <a:schemeClr val="bg1"/>
              </a:solidFill>
              <a:effectLst/>
              <a:ea typeface="Arial" panose="020B0604020202020204" pitchFamily="34" charset="0"/>
            </a:endParaRPr>
          </a:p>
        </p:txBody>
      </p:sp>
      <p:pic>
        <p:nvPicPr>
          <p:cNvPr id="4" name="Picture 3">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9ABF779A-3DF7-6877-C57D-B344A2E3D488}"/>
              </a:ext>
            </a:extLst>
          </p:cNvPr>
          <p:cNvPicPr>
            <a:picLocks noChangeAspect="1"/>
          </p:cNvPicPr>
          <p:nvPr/>
        </p:nvPicPr>
        <p:blipFill rotWithShape="1">
          <a:blip r:embed="rId8" cstate="screen">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6197" t="9772" b="9772"/>
          <a:stretch/>
        </p:blipFill>
        <p:spPr>
          <a:xfrm>
            <a:off x="3965872" y="771746"/>
            <a:ext cx="3347481" cy="4301131"/>
          </a:xfrm>
          <a:prstGeom prst="rect">
            <a:avLst/>
          </a:prstGeom>
        </p:spPr>
      </p:pic>
    </p:spTree>
    <p:extLst>
      <p:ext uri="{BB962C8B-B14F-4D97-AF65-F5344CB8AC3E}">
        <p14:creationId xmlns:p14="http://schemas.microsoft.com/office/powerpoint/2010/main" xmlns:a14="http://schemas.microsoft.com/office/drawing/2010/main" xmlns:ahyp="http://schemas.microsoft.com/office/drawing/2018/hyperlinkcolor" xmlns:a16="http://schemas.microsoft.com/office/drawing/2014/main" xmlns="" val="826968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p14="http://schemas.microsoft.com/office/powerpoint/2010/main" xmlns:a14="http://schemas.microsoft.com/office/drawing/2010/main" xmlns="" id="{6550877B-DED9-E53B-61A5-85DFC13EEBD5}"/>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l="-141" t="65015" r="141" b="7689"/>
          <a:stretch/>
        </p:blipFill>
        <p:spPr>
          <a:xfrm>
            <a:off x="-33169" y="0"/>
            <a:ext cx="7604552" cy="3109110"/>
          </a:xfrm>
          <a:prstGeom prst="rect">
            <a:avLst/>
          </a:prstGeom>
        </p:spPr>
      </p:pic>
      <p:sp>
        <p:nvSpPr>
          <p:cNvPr id="12" name="Rectangle 11">
            <a:extLst>
              <a:ext uri="{FF2B5EF4-FFF2-40B4-BE49-F238E27FC236}">
                <a16:creationId xmlns:a16="http://schemas.microsoft.com/office/drawing/2014/main" xmlns:p14="http://schemas.microsoft.com/office/powerpoint/2010/main" xmlns:a14="http://schemas.microsoft.com/office/drawing/2010/main" xmlns="" id="{B49502DB-5E66-5579-EDD7-0974B40A04B7}"/>
              </a:ext>
            </a:extLst>
          </p:cNvPr>
          <p:cNvSpPr/>
          <p:nvPr/>
        </p:nvSpPr>
        <p:spPr>
          <a:xfrm>
            <a:off x="0" y="3109110"/>
            <a:ext cx="7571383" cy="18557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xmlns:p14="http://schemas.microsoft.com/office/powerpoint/2010/main" xmlns:a14="http://schemas.microsoft.com/office/drawing/2010/main" xmlns="" id="{7F15C130-4DAE-F061-CD65-5C0EE4D83D08}"/>
              </a:ext>
            </a:extLst>
          </p:cNvPr>
          <p:cNvSpPr txBox="1">
            <a:spLocks/>
          </p:cNvSpPr>
          <p:nvPr/>
        </p:nvSpPr>
        <p:spPr>
          <a:xfrm>
            <a:off x="380454" y="5993645"/>
            <a:ext cx="6643549"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Η επιστήμη είναι αργή. Αυτό ισχύει ιδιαίτερα όταν εξετάζουμε τις επιπτώσεις των οθονών στα παιδιά. Για να έχετε μια πραγματική αίσθηση του πώς οι οθόνες επηρεάζουν την ανάπτυξη ενός παιδιού, συχνά θα πρέπει να διεξάγετε αυτό που ονομάζεται "διαχρονικές μελέτες", όπου παρακολουθείτε μια ομάδα παιδιών επί σειρά ετών. </a:t>
            </a:r>
          </a:p>
          <a:p>
            <a:pPr>
              <a:lnSpc>
                <a:spcPts val="1120"/>
              </a:lnSpc>
            </a:pPr>
            <a:endParaRPr lang="en-US" sz="1150" dirty="0"/>
          </a:p>
          <a:p>
            <a:pPr>
              <a:lnSpc>
                <a:spcPts val="1120"/>
              </a:lnSpc>
            </a:pPr>
            <a:r>
              <a:rPr lang="en-US" sz="1150" dirty="0"/>
              <a:t>Μετά το τέλος του πειράματος, ο επιστήμονας χρειάζεται χρόνο για να </a:t>
            </a:r>
            <a:r>
              <a:rPr lang="en-US" sz="1150" dirty="0" err="1"/>
              <a:t>αναλύσει </a:t>
            </a:r>
            <a:r>
              <a:rPr lang="en-US" sz="1150" dirty="0"/>
              <a:t>τα αποτελέσματα. Πριν από τη δημοσίευση των αποτελεσμάτων, η ανάλυση αυτή πρέπει να υποβληθεί σε διαδικασία αξιολόγησης από ομοτίμους. Αυτό σημαίνει ότι μεταξύ του σχεδιασμού μιας μελέτης και της δημοσίευσης των αποτελεσμάτων μπορούν εύκολα να περάσουν πέντε έως έξι χρόνια. </a:t>
            </a:r>
          </a:p>
          <a:p>
            <a:pPr>
              <a:lnSpc>
                <a:spcPts val="1120"/>
              </a:lnSpc>
            </a:pPr>
            <a:r>
              <a:rPr lang="en-US" sz="1150" dirty="0"/>
              <a:t> </a:t>
            </a:r>
          </a:p>
          <a:p>
            <a:pPr>
              <a:lnSpc>
                <a:spcPts val="1120"/>
              </a:lnSpc>
            </a:pPr>
            <a:r>
              <a:rPr lang="en-US" sz="1150" dirty="0"/>
              <a:t>Πέντε με έξι χρόνια φαίνονται πολλά αν τα αντιπαραβάλουμε με το τοπίο των μέσων ενημέρωσης που φαίνεται να αλλάζει λεπτό προς λεπτό. Πολλές από τις μελέτες στις οποίες βασιζόμαστε σήμερα για να βγάλουμε συμπεράσματα σχετικά με τις οθόνες χρονολογούνται πριν από το 2010, πριν η έξυπνη επανάσταση αλλάξει τη σχέση μας με τις ψηφιακές συσκευές μας. Λίγες μελέτες έχουν λάβει υπόψη τους τα παιδιά που μεγάλωσαν κατά τη διάρκεια της πανδημίας COVID, η οποία αύξησε τις ώρες οθόνης τόσο των ενηλίκων όσο και των παιδιών. </a:t>
            </a:r>
          </a:p>
          <a:p>
            <a:pPr>
              <a:lnSpc>
                <a:spcPts val="1120"/>
              </a:lnSpc>
            </a:pPr>
            <a:endParaRPr lang="en-US" sz="1150" dirty="0"/>
          </a:p>
          <a:p>
            <a:pPr>
              <a:lnSpc>
                <a:spcPts val="1120"/>
              </a:lnSpc>
            </a:pPr>
            <a:r>
              <a:rPr lang="en-US" sz="1150" dirty="0"/>
              <a:t>Υπό αυτή την έννοια, η επιστήμη σπάνια περιγράφει την πραγματικότητα που αντιμετωπίζουμε σήμερα.  Ωστόσο, αυτό δεν σημαίνει ότι καμία από τις μελέτες που έχουν διεξαχθεί μέχρι σήμερα δεν μας είναι χρήσιμη. Ενώ η τηλεόραση, το tablet και τα smartphones προσφέρουν διαφορετικούς τρόπους εμπλοκής, μοιράζονται επίσης πολλά κοινά χαρακτηριστικά. Σε όλα λείπει η αντιδραστικότητα των άλλων ανθρώπων, οι οποίοι θα προσαρμόσουν τις αντιδράσεις τους ανάλογα με το βρέφος. Κρατούν το μικρό παιδί σε παθητική κατάσταση, με ελάχιστη έως καθόλου σωματική κίνηση ή πειραματισμό με αντικείμενα. Για τα μωρά, τα οποία δεν μπορούν να χειριστούν σωστά τις οθόνες αφής, χρησιμοποιούνται συχνά για την προβολή του ίδιου τύπου περιεχομένου. </a:t>
            </a:r>
          </a:p>
          <a:p>
            <a:pPr>
              <a:lnSpc>
                <a:spcPts val="1120"/>
              </a:lnSpc>
            </a:pPr>
            <a:r>
              <a:rPr lang="en-US" sz="1150" dirty="0"/>
              <a:t> </a:t>
            </a:r>
          </a:p>
          <a:p>
            <a:pPr>
              <a:lnSpc>
                <a:spcPts val="1120"/>
              </a:lnSpc>
            </a:pPr>
            <a:r>
              <a:rPr lang="en-US" sz="1150" dirty="0"/>
              <a:t>Εάν οι τηλεοράσεις, τα tablet και τα smartphones έχουν συσχετιστεί με αρνητικές επιπτώσεις στην ανάπτυξη του παιδιού, φαίνεται περισσότερο από πιθανό ότι και άλλα μέσα που βασίζονται σε οθόνες θα τα επηρεάσουν αρνητικά, τουλάχιστον για την ηλικιακή ομάδα 0-3 ετών, η οποία είναι απίθανο να κερδίσει πολλά από τα νέα τεχνολογικά χαρακτηριστικά. </a:t>
            </a:r>
          </a:p>
          <a:p>
            <a:pPr>
              <a:lnSpc>
                <a:spcPts val="1120"/>
              </a:lnSpc>
            </a:pPr>
            <a:r>
              <a:rPr lang="en-US" sz="1150" dirty="0"/>
              <a:t> </a:t>
            </a:r>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25</a:t>
            </a:fld>
            <a:endParaRPr lang="en-US" dirty="0"/>
          </a:p>
        </p:txBody>
      </p:sp>
      <p:pic>
        <p:nvPicPr>
          <p:cNvPr id="22" name="Picture 21">
            <a:extLst>
              <a:ext uri="{FF2B5EF4-FFF2-40B4-BE49-F238E27FC236}">
                <a16:creationId xmlns:a16="http://schemas.microsoft.com/office/drawing/2014/main" xmlns:p14="http://schemas.microsoft.com/office/powerpoint/2010/main" xmlns:a14="http://schemas.microsoft.com/office/drawing/2010/main" xmlns="" id="{D5F95F22-A1E9-8F22-7E14-03775DBC015E}"/>
              </a:ext>
            </a:extLst>
          </p:cNvPr>
          <p:cNvPicPr>
            <a:picLocks noChangeAspect="1"/>
          </p:cNvPicPr>
          <p:nvPr/>
        </p:nvPicPr>
        <p:blipFill rotWithShape="1">
          <a:blip r:embed="rId3">
            <a:alphaModFix amt="52000"/>
          </a:blip>
          <a:srcRect l="66648" t="19941" r="3317" b="41850"/>
          <a:stretch/>
        </p:blipFill>
        <p:spPr>
          <a:xfrm rot="10800000" flipH="1">
            <a:off x="0" y="3101135"/>
            <a:ext cx="2737789" cy="1863718"/>
          </a:xfrm>
          <a:prstGeom prst="rect">
            <a:avLst/>
          </a:prstGeom>
        </p:spPr>
      </p:pic>
      <p:sp>
        <p:nvSpPr>
          <p:cNvPr id="25" name="Text Placeholder 16">
            <a:extLst>
              <a:ext uri="{FF2B5EF4-FFF2-40B4-BE49-F238E27FC236}">
                <a16:creationId xmlns:a16="http://schemas.microsoft.com/office/drawing/2014/main" xmlns:p14="http://schemas.microsoft.com/office/powerpoint/2010/main" xmlns:a14="http://schemas.microsoft.com/office/drawing/2010/main" xmlns="" id="{18CDCF50-900F-1B5D-A586-273F72D9B7C6}"/>
              </a:ext>
            </a:extLst>
          </p:cNvPr>
          <p:cNvSpPr txBox="1">
            <a:spLocks/>
          </p:cNvSpPr>
          <p:nvPr/>
        </p:nvSpPr>
        <p:spPr>
          <a:xfrm>
            <a:off x="380454" y="3673902"/>
            <a:ext cx="2415616" cy="391816"/>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Τρίτο </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σημείο συζήτησης</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8" name="Freeform 7">
            <a:extLst>
              <a:ext uri="{FF2B5EF4-FFF2-40B4-BE49-F238E27FC236}">
                <a16:creationId xmlns:a16="http://schemas.microsoft.com/office/drawing/2014/main" xmlns:p14="http://schemas.microsoft.com/office/powerpoint/2010/main" xmlns:a14="http://schemas.microsoft.com/office/drawing/2010/main" xmlns="" id="{EDE1ACE8-B4F6-FABE-1E8E-004A46BE3D52}"/>
              </a:ext>
            </a:extLst>
          </p:cNvPr>
          <p:cNvSpPr/>
          <p:nvPr/>
        </p:nvSpPr>
        <p:spPr>
          <a:xfrm>
            <a:off x="3277590" y="3433442"/>
            <a:ext cx="3758465" cy="243347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1" name="Text Placeholder 17">
            <a:extLst>
              <a:ext uri="{FF2B5EF4-FFF2-40B4-BE49-F238E27FC236}">
                <a16:creationId xmlns:a16="http://schemas.microsoft.com/office/drawing/2014/main" xmlns:p14="http://schemas.microsoft.com/office/powerpoint/2010/main" xmlns:a14="http://schemas.microsoft.com/office/drawing/2010/main" xmlns="" id="{B000C610-75F6-2FA8-641E-10E1D4BF9E7B}"/>
              </a:ext>
            </a:extLst>
          </p:cNvPr>
          <p:cNvSpPr txBox="1">
            <a:spLocks/>
          </p:cNvSpPr>
          <p:nvPr/>
        </p:nvSpPr>
        <p:spPr>
          <a:xfrm>
            <a:off x="3864398" y="3554219"/>
            <a:ext cx="2649061" cy="185574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840"/>
              </a:lnSpc>
            </a:pPr>
            <a:endParaRPr lang="en-US" sz="2200" i="1" dirty="0">
              <a:solidFill>
                <a:schemeClr val="bg1"/>
              </a:solidFill>
            </a:endParaRPr>
          </a:p>
          <a:p>
            <a:pPr algn="ctr">
              <a:lnSpc>
                <a:spcPts val="1840"/>
              </a:lnSpc>
            </a:pPr>
            <a:r>
              <a:rPr lang="el-GR" sz="2200" i="1" dirty="0" smtClean="0">
                <a:solidFill>
                  <a:schemeClr val="bg1"/>
                </a:solidFill>
              </a:rPr>
              <a:t>«</a:t>
            </a:r>
            <a:r>
              <a:rPr lang="en-US" sz="2200" i="1" dirty="0" err="1" smtClean="0">
                <a:solidFill>
                  <a:schemeClr val="bg1"/>
                </a:solidFill>
              </a:rPr>
              <a:t>Οι</a:t>
            </a:r>
            <a:r>
              <a:rPr lang="en-US" sz="2200" i="1" dirty="0" smtClean="0">
                <a:solidFill>
                  <a:schemeClr val="bg1"/>
                </a:solidFill>
              </a:rPr>
              <a:t> </a:t>
            </a:r>
            <a:r>
              <a:rPr lang="en-US" sz="2200" i="1" dirty="0">
                <a:solidFill>
                  <a:schemeClr val="bg1"/>
                </a:solidFill>
              </a:rPr>
              <a:t>μελέτες που χρησιμοποιούμε σήμερα είναι πολύ παλιές για να </a:t>
            </a:r>
            <a:r>
              <a:rPr lang="en-US" sz="2200" i="1" dirty="0" err="1">
                <a:solidFill>
                  <a:schemeClr val="bg1"/>
                </a:solidFill>
              </a:rPr>
              <a:t>είναι</a:t>
            </a:r>
            <a:r>
              <a:rPr lang="en-US" sz="2200" i="1" dirty="0">
                <a:solidFill>
                  <a:schemeClr val="bg1"/>
                </a:solidFill>
              </a:rPr>
              <a:t> </a:t>
            </a:r>
            <a:r>
              <a:rPr lang="en-US" sz="2200" i="1" dirty="0" err="1" smtClean="0">
                <a:solidFill>
                  <a:schemeClr val="bg1"/>
                </a:solidFill>
              </a:rPr>
              <a:t>σχετικές</a:t>
            </a:r>
            <a:r>
              <a:rPr lang="el-GR" sz="2200" i="1" dirty="0" smtClean="0">
                <a:solidFill>
                  <a:schemeClr val="bg1"/>
                </a:solidFill>
              </a:rPr>
              <a:t>».</a:t>
            </a:r>
            <a:endParaRPr lang="en-US" sz="2200" i="1" dirty="0">
              <a:solidFill>
                <a:schemeClr val="bg1"/>
              </a:solidFill>
            </a:endParaRPr>
          </a:p>
        </p:txBody>
      </p:sp>
      <p:grpSp>
        <p:nvGrpSpPr>
          <p:cNvPr id="13" name="Group 12">
            <a:extLst>
              <a:ext uri="{FF2B5EF4-FFF2-40B4-BE49-F238E27FC236}">
                <a16:creationId xmlns:a16="http://schemas.microsoft.com/office/drawing/2014/main" xmlns:p14="http://schemas.microsoft.com/office/powerpoint/2010/main" xmlns:a14="http://schemas.microsoft.com/office/drawing/2010/main" xmlns="" id="{5BA5BEAB-B756-2DDD-599A-FD427B447FBC}"/>
              </a:ext>
            </a:extLst>
          </p:cNvPr>
          <p:cNvGrpSpPr/>
          <p:nvPr/>
        </p:nvGrpSpPr>
        <p:grpSpPr>
          <a:xfrm rot="10800000">
            <a:off x="2451141" y="4482091"/>
            <a:ext cx="1108623" cy="807096"/>
            <a:chOff x="3400450" y="986392"/>
            <a:chExt cx="1487826" cy="1083162"/>
          </a:xfrm>
        </p:grpSpPr>
        <p:sp>
          <p:nvSpPr>
            <p:cNvPr id="14" name="Freeform 13">
              <a:extLst>
                <a:ext uri="{FF2B5EF4-FFF2-40B4-BE49-F238E27FC236}">
                  <a16:creationId xmlns:a16="http://schemas.microsoft.com/office/drawing/2014/main" xmlns:p14="http://schemas.microsoft.com/office/powerpoint/2010/main" xmlns:a14="http://schemas.microsoft.com/office/drawing/2010/main" xmlns="" id="{1C9569A9-770D-5420-8EF9-EC306D5E79E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xmlns:p14="http://schemas.microsoft.com/office/powerpoint/2010/main" xmlns:a14="http://schemas.microsoft.com/office/drawing/2010/main" xmlns="" id="{9FCA80ED-CAA8-BC55-1A8D-1F2E256F01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xmlns:a14="http://schemas.microsoft.com/office/drawing/2010/main" xmlns:a16="http://schemas.microsoft.com/office/drawing/2014/main" xmlns="" val="3991835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7F15C130-4DAE-F061-CD65-5C0EE4D83D08}"/>
              </a:ext>
            </a:extLst>
          </p:cNvPr>
          <p:cNvSpPr txBox="1">
            <a:spLocks/>
          </p:cNvSpPr>
          <p:nvPr/>
        </p:nvSpPr>
        <p:spPr>
          <a:xfrm>
            <a:off x="3779837" y="4845604"/>
            <a:ext cx="3712316" cy="507422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t>Όπως έχουμε ήδη δηλώσει: η ασυμφωνία στον επιστημονικό κόσμο είναι φυσιολογική. Στην πραγματικότητα, είναι κάτι πολύ καλό. Είναι αυτό που μας ωθεί προς νέα επιστημονικά πειράματα και την καλύτερη κατανόηση των φαινομένων που μας απασχολούν. Υπάρχουν ακόμη πολλά ερωτήματα προς διερεύνηση γύρω από τη χρήση των οθονών, τα οποία θα μπορούσαν να μας βοηθήσουν να προσδιορίσουμε τη σοβαρότητα της υπερβολικής χρήσης των οθονών, τις άμεσες επιπτώσεις των οθονών στους εγκεφαλικούς νευρώνες των παιδιών και τις πιθανές βελτιωτικές συνθήκες για την έκθεση στην οθόνη (τουλάχιστον για τα παιδιά που είναι αρκετά μεγάλα ώστε να διακρίνουν μεταξύ διαφορετικών τύπων περιεχομένου και να ασχολούνται με τις οθόνες με ουσιαστικό τρόπο). </a:t>
            </a:r>
          </a:p>
          <a:p>
            <a:pPr>
              <a:lnSpc>
                <a:spcPts val="1220"/>
              </a:lnSpc>
            </a:pPr>
            <a:r>
              <a:rPr lang="en-US" sz="1150" dirty="0"/>
              <a:t> </a:t>
            </a:r>
          </a:p>
          <a:p>
            <a:pPr>
              <a:lnSpc>
                <a:spcPts val="1220"/>
              </a:lnSpc>
            </a:pPr>
            <a:r>
              <a:rPr lang="en-US" sz="1150" dirty="0"/>
              <a:t>Είναι εξίσου σημαντικό να μην γίνεται κατάχρηση της ασυμφωνίας, η οποία αποτελεί φυσικό χαρακτηριστικό των επιστημών, για να σταματήσει άσκοπα η πολιτική δράση. Όπως δείχνει το ντοκιμαντέρ </a:t>
            </a:r>
            <a:r>
              <a:rPr lang="en-US" sz="1150" i="1" dirty="0">
                <a:hlinkClick r:id="rId2">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The Fabrication of Ignorance </a:t>
            </a:r>
            <a:r>
              <a:rPr lang="en-US" sz="1150" dirty="0"/>
              <a:t>(πρωτότυπος τίτλος: La </a:t>
            </a:r>
            <a:r>
              <a:rPr lang="en-US" sz="1150" dirty="0" err="1"/>
              <a:t>Fabrique </a:t>
            </a:r>
            <a:r>
              <a:rPr lang="en-US" sz="1150" dirty="0"/>
              <a:t>de </a:t>
            </a:r>
            <a:r>
              <a:rPr lang="en-US" sz="1150" dirty="0" err="1"/>
              <a:t>l'ignorance</a:t>
            </a:r>
            <a:r>
              <a:rPr lang="en-US" sz="1150" dirty="0"/>
              <a:t>), οι επιστήμονες έχουν ιστορικά προσληφθεί για να διεξάγουν επιστημονικά πειράματα που θα έσπερναν την αμφιβολία για υποθέσεις που κατά τα άλλα έχουν αποδειχθεί από την επιστημονική κοινότητα, όπως η συσχέτιση μεταξύ καπνού και καρκίνου του πνεύμονα ή οι ανθρωπογενείς εκροές CO2 και η κλιματική προειδοποίηση. Εδώ, η βιομηχανία βασίζεται στους φυσικούς μηχανισμούς της επιστήμης -τον εντοπισμό </a:t>
            </a:r>
            <a:r>
              <a:rPr lang="en-US" sz="1150" dirty="0" err="1"/>
              <a:t>τυφλών σημείων </a:t>
            </a:r>
            <a:r>
              <a:rPr lang="en-US" sz="1150" dirty="0"/>
              <a:t>σε προηγούμενες έρευνες- για να προκαλέσει περιττή σύγχυση σε μια πολιτική σφαίρα. </a:t>
            </a:r>
          </a:p>
          <a:p>
            <a:pPr>
              <a:lnSpc>
                <a:spcPts val="1220"/>
              </a:lnSpc>
            </a:pPr>
            <a:endParaRPr lang="en-US" sz="1150" dirty="0"/>
          </a:p>
          <a:p>
            <a:pPr>
              <a:lnSpc>
                <a:spcPts val="1220"/>
              </a:lnSpc>
            </a:pPr>
            <a:r>
              <a:rPr lang="en-US" sz="1150" dirty="0"/>
              <a:t>Αυτό δεν σημαίνει ότι όλοι όσοι αμφισβητούν τις αρνητικές επιπτώσεις των οθονών πληρώνονται από μεγάλες εταιρείες τεχνολογίας - κάθε άλλο.</a:t>
            </a:r>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26</a:t>
            </a:fld>
            <a:endParaRPr lang="en-US" dirty="0"/>
          </a:p>
        </p:txBody>
      </p:sp>
      <p:pic>
        <p:nvPicPr>
          <p:cNvPr id="5" name="Picture 4">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73EF9C97-DE5D-73D6-34AC-7D579B97114B}"/>
              </a:ext>
            </a:extLst>
          </p:cNvPr>
          <p:cNvPicPr>
            <a:picLocks noChangeAspect="1"/>
          </p:cNvPicPr>
          <p:nvPr/>
        </p:nvPicPr>
        <p:blipFill rotWithShape="1">
          <a:blip r:embed="rId3" cstate="screen">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25726" r="25726"/>
          <a:stretch/>
        </p:blipFill>
        <p:spPr>
          <a:xfrm>
            <a:off x="-25247" y="-51141"/>
            <a:ext cx="3481369" cy="10742954"/>
          </a:xfrm>
          <a:prstGeom prst="rect">
            <a:avLst/>
          </a:prstGeom>
        </p:spPr>
      </p:pic>
      <p:sp>
        <p:nvSpPr>
          <p:cNvPr id="7" name="Text Placeholder 17">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B44CACBD-DD78-1DB3-E268-A4D283BEE800}"/>
              </a:ext>
            </a:extLst>
          </p:cNvPr>
          <p:cNvSpPr txBox="1">
            <a:spLocks/>
          </p:cNvSpPr>
          <p:nvPr/>
        </p:nvSpPr>
        <p:spPr>
          <a:xfrm>
            <a:off x="3779837" y="2181225"/>
            <a:ext cx="3263492" cy="244520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rgbClr val="009AC1"/>
                </a:solidFill>
              </a:rPr>
              <a:t>Παραπάνω, συζητήσαμε μερικά από τα </a:t>
            </a:r>
            <a:r>
              <a:rPr lang="en-US" sz="1700" b="1" dirty="0">
                <a:solidFill>
                  <a:srgbClr val="74659A"/>
                </a:solidFill>
              </a:rPr>
              <a:t>ερωτήματα που απασχολούν το αναδυόμενο επιστημονικό πεδίο σχετικά με τις οθόνες, με την </a:t>
            </a:r>
            <a:r>
              <a:rPr lang="en-US" sz="1700" dirty="0">
                <a:solidFill>
                  <a:srgbClr val="009AC1"/>
                </a:solidFill>
              </a:rPr>
              <a:t>ελπίδα ότι θα σας βοηθήσουν να κατανοήσετε τα ενίοτε αντικρουόμενα μηνύματα που μπορεί να ακούσετε από ανθρώπους που θεωρούνται ειδικοί σε θέματα οθονών και υπερέκθεσης.  </a:t>
            </a:r>
          </a:p>
          <a:p>
            <a:pPr algn="l">
              <a:lnSpc>
                <a:spcPts val="1840"/>
              </a:lnSpc>
            </a:pPr>
            <a:endParaRPr lang="en-US" sz="1700" dirty="0">
              <a:solidFill>
                <a:srgbClr val="009AC1"/>
              </a:solidFill>
            </a:endParaRPr>
          </a:p>
        </p:txBody>
      </p:sp>
      <p:sp>
        <p:nvSpPr>
          <p:cNvPr id="8" name="Rectangle 7">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BB48914-B89E-3A2F-BCB2-29B18AA18011}"/>
              </a:ext>
            </a:extLst>
          </p:cNvPr>
          <p:cNvSpPr/>
          <p:nvPr/>
        </p:nvSpPr>
        <p:spPr>
          <a:xfrm>
            <a:off x="-25247" y="695413"/>
            <a:ext cx="7584922" cy="135523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Text Placeholder 16">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21F32C1D-B1E7-A5EC-DA3B-D2000E0A9AE6}"/>
              </a:ext>
            </a:extLst>
          </p:cNvPr>
          <p:cNvSpPr txBox="1">
            <a:spLocks/>
          </p:cNvSpPr>
          <p:nvPr/>
        </p:nvSpPr>
        <p:spPr>
          <a:xfrm>
            <a:off x="371376" y="1070761"/>
            <a:ext cx="4633667"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Πώς να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περάσουμε από την ατελή </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επιστήμη στη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ρύθμιση</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55458727-7924-B19D-3F12-ED757F65157E}"/>
              </a:ext>
            </a:extLst>
          </p:cNvPr>
          <p:cNvPicPr>
            <a:picLocks noChangeAspect="1"/>
          </p:cNvPicPr>
          <p:nvPr/>
        </p:nvPicPr>
        <p:blipFill rotWithShape="1">
          <a:blip r:embed="rId4">
            <a:alphaModFix amt="52000"/>
          </a:blip>
          <a:srcRect l="67635" t="984" r="2330" b="31175"/>
          <a:stretch/>
        </p:blipFill>
        <p:spPr>
          <a:xfrm flipH="1">
            <a:off x="123899" y="7382715"/>
            <a:ext cx="2737789" cy="3309098"/>
          </a:xfrm>
          <a:prstGeom prst="rect">
            <a:avLst/>
          </a:prstGeom>
        </p:spPr>
      </p:pic>
      <p:sp>
        <p:nvSpPr>
          <p:cNvPr id="16" name="Graphic 4">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27CC02F4-73C5-AE9A-E785-F2A0E1DC731F}"/>
              </a:ext>
            </a:extLst>
          </p:cNvPr>
          <p:cNvSpPr/>
          <p:nvPr/>
        </p:nvSpPr>
        <p:spPr>
          <a:xfrm rot="16200000">
            <a:off x="2147466" y="-1296876"/>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Tree>
    <p:extLst>
      <p:ext uri="{BB962C8B-B14F-4D97-AF65-F5344CB8AC3E}">
        <p14:creationId xmlns:p14="http://schemas.microsoft.com/office/powerpoint/2010/main" xmlns:a14="http://schemas.microsoft.com/office/drawing/2010/main" xmlns:ahyp="http://schemas.microsoft.com/office/drawing/2018/hyperlinkcolor" xmlns:a16="http://schemas.microsoft.com/office/drawing/2014/main" xmlns="" val="2897858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xmlns:p14="http://schemas.microsoft.com/office/powerpoint/2010/main" xmlns="" id="{7F15C130-4DAE-F061-CD65-5C0EE4D83D08}"/>
              </a:ext>
            </a:extLst>
          </p:cNvPr>
          <p:cNvSpPr txBox="1">
            <a:spLocks/>
          </p:cNvSpPr>
          <p:nvPr/>
        </p:nvSpPr>
        <p:spPr>
          <a:xfrm>
            <a:off x="32944" y="114300"/>
            <a:ext cx="7459209" cy="373852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t>Αντιθέτως, ελπίζουμε να τονίσουμε ότι η λογική της επιστήμης και η λογική της πολιτικής δεν πρέπει να συγχέονται. Ενώ οι επιστήμονες προσπαθούν να αναδείξουν τα κενά στις γνώσεις μας, οι εκλεγμένοι αξιωματούχοι καλούνται συχνά να λάβουν αποφάσεις με βάση ατελή στοιχεία. Αν οι πολιτικοί έπρεπε να περιμένουν να συμφωνήσει η επιστημονική κοινότητα σε ένα θέμα, θα διέτρεχαν συχνά τον κίνδυνο να αντιδράσουν πολύ αργά σε επικείμενες απειλές. </a:t>
            </a:r>
          </a:p>
          <a:p>
            <a:pPr>
              <a:lnSpc>
                <a:spcPts val="1120"/>
              </a:lnSpc>
            </a:pPr>
            <a:r>
              <a:rPr lang="en-US" sz="1150" dirty="0"/>
              <a:t> </a:t>
            </a:r>
          </a:p>
          <a:p>
            <a:pPr>
              <a:lnSpc>
                <a:spcPts val="1120"/>
              </a:lnSpc>
            </a:pPr>
            <a:r>
              <a:rPr lang="en-US" sz="1150" dirty="0"/>
              <a:t>Οι περισσότεροι από εμάς είδαμε πώς μοιάζει μια ακραία εκδοχή της εκτίμησης του πολιτικού κινδύνου κατά τη διάρκεια της πανδημίας COVID-19, όπου οι ηγέτες των κρατών έπαιρναν αποφάσεις αξιολογώντας τις ατελείς διαθέσιμες γνώσεις σχετικά με τον ιό, τις πιθανές ανθρώπινες και οικονομικές απώλειες που συνδέονται με διάφορους τύπους παρεμβάσεων και τις αντίστοιχες πολιτικές τους ατζέντες. Ενώ ορισμένες χώρες τα κατάφεραν καλύτερα από άλλες στη διαχείριση του ιού, αυτό δεν οφειλόταν στο ότι ακολουθούσαν μια επιστημονικά αποδεδειγμένη ατζέντα. Αναδρομικά, οι στρατηγικές που αποδείχθηκαν οι πιο επιτυχημένες συνδύαζαν μια συνετή στάση και τη γρήγορη λήψη αποφάσεων (βλέπε χώρες όπως η Νέα Ζηλανδία ή η Ισλανδία). </a:t>
            </a:r>
          </a:p>
          <a:p>
            <a:pPr>
              <a:lnSpc>
                <a:spcPts val="1120"/>
              </a:lnSpc>
            </a:pPr>
            <a:r>
              <a:rPr lang="en-US" sz="1150" dirty="0"/>
              <a:t> </a:t>
            </a:r>
          </a:p>
          <a:p>
            <a:pPr>
              <a:lnSpc>
                <a:spcPts val="1120"/>
              </a:lnSpc>
            </a:pPr>
            <a:r>
              <a:rPr lang="en-US" sz="1150" dirty="0"/>
              <a:t>Η μαζική παρουσία των οθονών είναι φυσικά πολύ διαφορετική από τη διασπαστική και θανατηφόρα δύναμη μιας παγκόσμιας πανδημίας. Ωστόσο, μπορούν να γίνουν κάποιοι παραλληλισμοί: και τα δύο είναι παγκόσμια φαινόμενα- και τα δύο είναι σχεδόν αδύνατο να ρυθμιστούν αν βασιστούμε αποκλειστικά σε ατομικές ενέργειες. Ενώ οι επιπτώσεις του COVID-19 είναι άμεσες και δραματικές, οι οθόνες είναι ύπουλες με διαφορετικούς τρόπους. Σε αντίθεση με το COVID-19, κανένα εμβόλιο δεν μπορεί να εξαφανίσει την εξάρτησή μας από τις οθόνες.</a:t>
            </a:r>
          </a:p>
          <a:p>
            <a:pPr>
              <a:lnSpc>
                <a:spcPts val="1120"/>
              </a:lnSpc>
            </a:pPr>
            <a:r>
              <a:rPr lang="en-US" sz="1150" dirty="0"/>
              <a:t> </a:t>
            </a:r>
          </a:p>
          <a:p>
            <a:pPr>
              <a:lnSpc>
                <a:spcPts val="1120"/>
              </a:lnSpc>
            </a:pPr>
            <a:r>
              <a:rPr lang="en-US" sz="1150" dirty="0"/>
              <a:t>Αυτό σημαίνει ότι, όταν ρυθμίζουμε την πρόσβαση στις οθόνες, θα πρέπει να βρούμε ρυθμίσεις που θα μπορούν να αντέξουν σε βάθος χρόνου. Ευτυχώς, ο περιορισμός της πρόσβασης στις οθόνες δεν είναι καθόλου τόσο ακραίος όσο το να κρατάμε τους ανθρώπους στα σπίτια τους για πολλούς μήνες κάθε φορά. Πράγματι, όπως είδαμε παραπάνω, το να περάσει κανείς τα πρώτα χρόνια της ζωής του χωρίς οθόνες δεν φαίνεται να πηγαίνει το παιδί πίσω με κανέναν τρόπο. Από οικονομική άποψη, οι συνέπειες του να γίνουν οι οθόνες λιγότερο ελκυστικές θα ήταν επίσης πολύ λιγότερο επιζήμιες από το εκτεταμένο κλείσιμο των χώρων εργασίας που έλαβε χώρα κατά τη διάρκεια της πανδημίας. Είναι αλήθεια ότι η ρύθμιση των οθονών θα σήμαινε τη στοχοποίηση ορισμένων εταιρειών της τεχνολογικής βιομηχανίας, αλλά δεν θα επηρέαζε ποτέ σοβαρά την ευρύτερη παγκόσμια ή εθνική οικονομία. </a:t>
            </a:r>
          </a:p>
          <a:p>
            <a:pPr>
              <a:lnSpc>
                <a:spcPts val="1120"/>
              </a:lnSpc>
            </a:pPr>
            <a:r>
              <a:rPr lang="en-US" sz="1150" dirty="0"/>
              <a:t> </a:t>
            </a:r>
          </a:p>
          <a:p>
            <a:pPr>
              <a:lnSpc>
                <a:spcPts val="1120"/>
              </a:lnSpc>
            </a:pPr>
            <a:r>
              <a:rPr lang="en-US" sz="1150" dirty="0"/>
              <a:t>Παρά τους φαινομενικά λίγους κινδύνους που συνδέονται με τη ρύθμιση των οθονών, μόνο μία χώρα έχει μέχρι σήμερα θέσει σε εφαρμογή ένα φιλόδοξο σύνολο πολιτικών με στόχο τη μείωση του χρόνου που τα παιδιά περνούν μπροστά από τις οθόνες. Το 2021, η κινεζική κυβέρνηση εισήγαγε μια "απαγόρευση των βιντεοπαιχνιδιών", η οποία απαγορεύει στα παιδιά ηλικίας κάτω των 18 ετών να παίζουν βιντεοπαιχνίδια κατά τη διάρκεια της εβδομάδας και περιορίζει το παιχνίδι σε μία ώρα την ημέρα κατά τη διάρκεια του Σαββατοκύριακου. Αυτού του είδους η παρέμβαση βασίζεται σε ένα εξελιγμένο σύστημα επιτήρησης που παραμερίζει τα ατομικά δικαιώματα, και έτσι αυτό το "κινεζικό μοντέλο" δεν είναι στην πραγματικότητα κατάλληλο για ένα ευρωπαϊκό πλαίσιο. Αν και αυτό είναι αλήθεια, οι ευρωπαϊκές χώρες θα μπορούσαν να διδαχθούν από μια πολιτική που αναγνωρίζει την ευθύνη των επίσημων φορέων για την ελαχιστοποίηση αυτού που από τους Κινέζους αξιωματούχους έχει ονομαστεί "πνευματικό όπιο". Η κινεζική κυβέρνηση έδειξε ότι όταν σταθμίζονται οι πιθανοί κίνδυνοι από τη δράση και τη μη δράση όσον αφορά την πρόσβαση των παιδιών στις οθόνες, υπάρχει αρκετό έδαφος για δράση. </a:t>
            </a:r>
          </a:p>
          <a:p>
            <a:pPr>
              <a:lnSpc>
                <a:spcPts val="1120"/>
              </a:lnSpc>
            </a:pPr>
            <a:r>
              <a:rPr lang="en-US" sz="1150" dirty="0"/>
              <a:t> </a:t>
            </a:r>
          </a:p>
          <a:p>
            <a:pPr>
              <a:lnSpc>
                <a:spcPts val="1120"/>
              </a:lnSpc>
            </a:pPr>
            <a:r>
              <a:rPr lang="en-US" sz="1150" dirty="0"/>
              <a:t>Ενώ στην ευρωπαϊκή ήπειρο δεν έχουν ακόμη θεσπιστεί κρατικές ρυθμίσεις, σημαίνοντα θεσμικά όργανα έχουν χρησιμοποιήσει από τα τέλη της δεκαετίας του 1990 τις διαθέσιμες επιστημονικές μελέτες για να διαδώσουν συμβουλές σχετικά με τον τρόπο χρήσης των οθονών γύρω από τα παιδιά. Ήδη το 1999, η Αμερικανική Ακαδημία Παιδιατρικής εξέδωσε την πρώτη σειρά επίσημων συμβουλών σχετικά με τη χρήση της οθόνης, η οποία προωθούσε την πολιτική της μη χρήσης οθόνης για παιδιά ηλικίας κάτω των δύο ετών. Το 2019, ο Παγκόσμιος </a:t>
            </a:r>
            <a:r>
              <a:rPr lang="en-US" sz="1150" dirty="0" err="1"/>
              <a:t>Οργανισμός </a:t>
            </a:r>
            <a:r>
              <a:rPr lang="en-US" sz="1150" dirty="0"/>
              <a:t>Υγείας δημοσίευσε μια έκθεση που συμβουλεύει τους γονείς να περιορίσουν τον χρόνο χρήσης οθόνης για παιδιά ηλικίας κάτω των πέντε ετών. Ο οδηγός αυτός περιλάμβανε επίσης συμβουλές που τόνιζαν τη σημασία της τακτικής σωματικής δραστηριότητας, του παιχνιδιού και του αδιάλειπτου ύπνου (https://apps.who.int/iris/bitstream/handle/10665/325147/WHO-NMH-PND-2019.4-eng.pdf). Το Le Haut Conseil de la Santé </a:t>
            </a:r>
            <a:r>
              <a:rPr lang="en-US" sz="1150" dirty="0" err="1"/>
              <a:t>Publique </a:t>
            </a:r>
            <a:r>
              <a:rPr lang="en-US" sz="1150" dirty="0"/>
              <a:t>από τη Γαλλία συμβουλεύει ότι οι οθόνες πρέπει να αποφεύγονται, εκτός αν συνοδεύονται κατάλληλα από τους γονείς. </a:t>
            </a:r>
          </a:p>
          <a:p>
            <a:pPr>
              <a:lnSpc>
                <a:spcPts val="1120"/>
              </a:lnSpc>
            </a:pPr>
            <a:endParaRPr lang="en-US" sz="1150" dirty="0"/>
          </a:p>
        </p:txBody>
      </p:sp>
      <p:sp>
        <p:nvSpPr>
          <p:cNvPr id="9" name="Slide Number Placeholder 5">
            <a:extLst>
              <a:ext uri="{FF2B5EF4-FFF2-40B4-BE49-F238E27FC236}">
                <a16:creationId xmlns:a16="http://schemas.microsoft.com/office/drawing/2014/main" xmlns:p14="http://schemas.microsoft.com/office/powerpoint/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27</a:t>
            </a:fld>
            <a:endParaRPr lang="en-US" dirty="0"/>
          </a:p>
        </p:txBody>
      </p:sp>
      <p:sp>
        <p:nvSpPr>
          <p:cNvPr id="3" name="Rectangle 2">
            <a:extLst>
              <a:ext uri="{FF2B5EF4-FFF2-40B4-BE49-F238E27FC236}">
                <a16:creationId xmlns:a16="http://schemas.microsoft.com/office/drawing/2014/main" xmlns:p14="http://schemas.microsoft.com/office/powerpoint/2010/main" xmlns="" id="{E726CAF0-DB19-31E4-EF33-85ED02B09FCF}"/>
              </a:ext>
            </a:extLst>
          </p:cNvPr>
          <p:cNvSpPr/>
          <p:nvPr/>
        </p:nvSpPr>
        <p:spPr>
          <a:xfrm>
            <a:off x="0" y="7913816"/>
            <a:ext cx="7571383" cy="203708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p14="http://schemas.microsoft.com/office/powerpoint/2010/main" xmlns="" id="{F88825C3-2400-4C40-5380-A43DFEBC2129}"/>
              </a:ext>
            </a:extLst>
          </p:cNvPr>
          <p:cNvPicPr>
            <a:picLocks noChangeAspect="1"/>
          </p:cNvPicPr>
          <p:nvPr/>
        </p:nvPicPr>
        <p:blipFill rotWithShape="1">
          <a:blip r:embed="rId2">
            <a:alphaModFix amt="52000"/>
          </a:blip>
          <a:srcRect l="66648" t="19941" r="3317" b="41850"/>
          <a:stretch/>
        </p:blipFill>
        <p:spPr>
          <a:xfrm rot="10800000" flipH="1">
            <a:off x="4833594" y="7905841"/>
            <a:ext cx="2737789" cy="1863718"/>
          </a:xfrm>
          <a:prstGeom prst="rect">
            <a:avLst/>
          </a:prstGeom>
        </p:spPr>
      </p:pic>
      <p:sp>
        <p:nvSpPr>
          <p:cNvPr id="6" name="Text Placeholder 17">
            <a:extLst>
              <a:ext uri="{FF2B5EF4-FFF2-40B4-BE49-F238E27FC236}">
                <a16:creationId xmlns:a16="http://schemas.microsoft.com/office/drawing/2014/main" xmlns:p14="http://schemas.microsoft.com/office/powerpoint/2010/main" xmlns="" id="{98587042-D619-4D0C-3FF6-D230D921D48C}"/>
              </a:ext>
            </a:extLst>
          </p:cNvPr>
          <p:cNvSpPr txBox="1">
            <a:spLocks/>
          </p:cNvSpPr>
          <p:nvPr/>
        </p:nvSpPr>
        <p:spPr>
          <a:xfrm>
            <a:off x="458062" y="8514478"/>
            <a:ext cx="6768939"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00B6E6"/>
              </a:buClr>
              <a:buFont typeface="+mj-lt"/>
              <a:buAutoNum type="arabicPeriod"/>
            </a:pPr>
            <a:r>
              <a:rPr lang="en-US" sz="1800" dirty="0">
                <a:solidFill>
                  <a:schemeClr val="bg1"/>
                </a:solidFill>
              </a:rPr>
              <a:t>Όχι οθόνες το πρωί.</a:t>
            </a:r>
          </a:p>
          <a:p>
            <a:pPr marL="228600" indent="-228600" algn="l">
              <a:buClr>
                <a:srgbClr val="00B6E6"/>
              </a:buClr>
              <a:buFont typeface="+mj-lt"/>
              <a:buAutoNum type="arabicPeriod"/>
            </a:pPr>
            <a:r>
              <a:rPr lang="en-US" sz="1800" dirty="0">
                <a:solidFill>
                  <a:schemeClr val="bg1"/>
                </a:solidFill>
              </a:rPr>
              <a:t>Όχι οθόνες κατά τη διάρκεια του δείπνου.</a:t>
            </a:r>
          </a:p>
          <a:p>
            <a:pPr marL="228600" indent="-228600" algn="l">
              <a:buClr>
                <a:srgbClr val="00B6E6"/>
              </a:buClr>
              <a:buFont typeface="+mj-lt"/>
              <a:buAutoNum type="arabicPeriod"/>
            </a:pPr>
            <a:r>
              <a:rPr lang="en-US" sz="1800" dirty="0">
                <a:solidFill>
                  <a:schemeClr val="bg1"/>
                </a:solidFill>
              </a:rPr>
              <a:t>Όχι οθόνες πριν τον ύπνο.</a:t>
            </a:r>
          </a:p>
          <a:p>
            <a:pPr marL="228600" indent="-228600" algn="l">
              <a:buClr>
                <a:srgbClr val="00B6E6"/>
              </a:buClr>
              <a:buFont typeface="+mj-lt"/>
              <a:buAutoNum type="arabicPeriod"/>
            </a:pPr>
            <a:r>
              <a:rPr lang="en-US" sz="1800" dirty="0">
                <a:solidFill>
                  <a:schemeClr val="bg1"/>
                </a:solidFill>
              </a:rPr>
              <a:t>Δεν υπάρχουν οθόνες στο υπνοδωμάτιο του παιδιού.</a:t>
            </a:r>
          </a:p>
          <a:p>
            <a:pPr marL="228600" indent="-228600" algn="l">
              <a:buClr>
                <a:srgbClr val="00B6E6"/>
              </a:buClr>
              <a:buFont typeface="+mj-lt"/>
              <a:buAutoNum type="arabicPeriod"/>
            </a:pPr>
            <a:endParaRPr lang="en-US" sz="1800" dirty="0">
              <a:solidFill>
                <a:schemeClr val="bg1"/>
              </a:solidFill>
            </a:endParaRPr>
          </a:p>
        </p:txBody>
      </p:sp>
      <p:sp>
        <p:nvSpPr>
          <p:cNvPr id="7" name="Text Placeholder 17">
            <a:extLst>
              <a:ext uri="{FF2B5EF4-FFF2-40B4-BE49-F238E27FC236}">
                <a16:creationId xmlns:a16="http://schemas.microsoft.com/office/drawing/2014/main" xmlns:p14="http://schemas.microsoft.com/office/powerpoint/2010/main" xmlns="" id="{C23A8451-8A04-7325-F3A4-CDE6153053B6}"/>
              </a:ext>
            </a:extLst>
          </p:cNvPr>
          <p:cNvSpPr txBox="1">
            <a:spLocks/>
          </p:cNvSpPr>
          <p:nvPr/>
        </p:nvSpPr>
        <p:spPr>
          <a:xfrm>
            <a:off x="458062" y="7581900"/>
            <a:ext cx="6347983" cy="751235"/>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Η </a:t>
            </a:r>
            <a:r>
              <a:rPr lang="en-US" sz="1800" b="1" dirty="0" err="1">
                <a:solidFill>
                  <a:schemeClr val="bg1"/>
                </a:solidFill>
              </a:rPr>
              <a:t>γαλλική</a:t>
            </a:r>
            <a:r>
              <a:rPr lang="en-US" sz="1800" b="1" dirty="0">
                <a:solidFill>
                  <a:schemeClr val="bg1"/>
                </a:solidFill>
              </a:rPr>
              <a:t> συλλογικότητα COSE (Collective Overexposure to Screen) έχει γίνει γνωστή για την υποστήριξη αυτού που </a:t>
            </a:r>
            <a:r>
              <a:rPr lang="en-US" sz="1800" b="1" dirty="0" err="1">
                <a:solidFill>
                  <a:schemeClr val="bg1"/>
                </a:solidFill>
              </a:rPr>
              <a:t>ονομάζουν</a:t>
            </a:r>
            <a:r>
              <a:rPr lang="en-US" sz="1800" b="1" dirty="0">
                <a:solidFill>
                  <a:schemeClr val="bg1"/>
                </a:solidFill>
              </a:rPr>
              <a:t> </a:t>
            </a:r>
            <a:r>
              <a:rPr lang="el-GR" sz="1800" b="1" dirty="0" smtClean="0">
                <a:solidFill>
                  <a:schemeClr val="bg1"/>
                </a:solidFill>
              </a:rPr>
              <a:t>«</a:t>
            </a:r>
            <a:r>
              <a:rPr lang="en-US" sz="1800" b="1" dirty="0" smtClean="0">
                <a:solidFill>
                  <a:schemeClr val="bg1"/>
                </a:solidFill>
              </a:rPr>
              <a:t>4 </a:t>
            </a:r>
            <a:r>
              <a:rPr lang="el-GR" sz="1800" b="1" dirty="0" smtClean="0">
                <a:solidFill>
                  <a:schemeClr val="bg1"/>
                </a:solidFill>
              </a:rPr>
              <a:t>Ό</a:t>
            </a:r>
            <a:r>
              <a:rPr lang="en-US" sz="1800" b="1" dirty="0" smtClean="0">
                <a:solidFill>
                  <a:schemeClr val="bg1"/>
                </a:solidFill>
              </a:rPr>
              <a:t>ΧΙ</a:t>
            </a:r>
            <a:r>
              <a:rPr lang="el-GR" sz="1800" b="1" dirty="0" smtClean="0">
                <a:solidFill>
                  <a:schemeClr val="bg1"/>
                </a:solidFill>
              </a:rPr>
              <a:t>»</a:t>
            </a:r>
            <a:r>
              <a:rPr lang="en-US" sz="1800" b="1" dirty="0" smtClean="0">
                <a:solidFill>
                  <a:schemeClr val="bg1"/>
                </a:solidFill>
              </a:rPr>
              <a:t>:</a:t>
            </a:r>
            <a:endParaRPr lang="en-US" sz="1800" b="1" dirty="0">
              <a:solidFill>
                <a:schemeClr val="bg1"/>
              </a:solidFill>
            </a:endParaRPr>
          </a:p>
        </p:txBody>
      </p:sp>
    </p:spTree>
    <p:extLst>
      <p:ext uri="{BB962C8B-B14F-4D97-AF65-F5344CB8AC3E}">
        <p14:creationId xmlns:p14="http://schemas.microsoft.com/office/powerpoint/2010/main" xmlns:a16="http://schemas.microsoft.com/office/drawing/2014/main" xmlns="" val="2549570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p14="http://schemas.microsoft.com/office/powerpoint/2010/main" xmlns:a14="http://schemas.microsoft.com/office/drawing/2010/main" xmlns="" id="{B4DB0F20-112C-2930-E407-F41A42DC9096}"/>
              </a:ext>
            </a:extLst>
          </p:cNvPr>
          <p:cNvPicPr>
            <a:picLocks noChangeAspect="1"/>
          </p:cNvPicPr>
          <p:nvPr/>
        </p:nvPicPr>
        <p:blipFill>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tretch>
            <a:fillRect/>
          </a:stretch>
        </p:blipFill>
        <p:spPr>
          <a:xfrm>
            <a:off x="-25247" y="1317106"/>
            <a:ext cx="7584922" cy="5039783"/>
          </a:xfrm>
          <a:prstGeom prst="rect">
            <a:avLst/>
          </a:prstGeom>
        </p:spPr>
      </p:pic>
      <p:sp>
        <p:nvSpPr>
          <p:cNvPr id="18" name="Rectangle 17">
            <a:extLst>
              <a:ext uri="{FF2B5EF4-FFF2-40B4-BE49-F238E27FC236}">
                <a16:creationId xmlns:a16="http://schemas.microsoft.com/office/drawing/2014/main" xmlns:p14="http://schemas.microsoft.com/office/powerpoint/2010/main" xmlns:a14="http://schemas.microsoft.com/office/drawing/2010/main" xmlns="" id="{2766BD59-2B14-F4C6-ACD4-CFAF823AD95D}"/>
              </a:ext>
            </a:extLst>
          </p:cNvPr>
          <p:cNvSpPr/>
          <p:nvPr/>
        </p:nvSpPr>
        <p:spPr>
          <a:xfrm>
            <a:off x="-25247" y="-22463"/>
            <a:ext cx="7584922" cy="133956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xmlns:p14="http://schemas.microsoft.com/office/powerpoint/2010/main" xmlns:a14="http://schemas.microsoft.com/office/drawing/2010/main" xmlns="" id="{7F15C130-4DAE-F061-CD65-5C0EE4D83D08}"/>
              </a:ext>
            </a:extLst>
          </p:cNvPr>
          <p:cNvSpPr txBox="1">
            <a:spLocks/>
          </p:cNvSpPr>
          <p:nvPr/>
        </p:nvSpPr>
        <p:spPr>
          <a:xfrm>
            <a:off x="516342" y="7278624"/>
            <a:ext cx="6526988" cy="2832545"/>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Ενώ ορισμένοι προσπαθούν να απαντήσουν σε αυτό το ερώτημα εξετάζοντας τις έμφυτες ιδιότητές μας, οι περισσότεροι συμφωνούν ότι το περιβάλλον συμβάλλει καθοριστικά στη διαμόρφωση του παιδιού. Με τις πρόσφατες ανακαλύψεις στην επιγενετική, γνωρίζουμε ότι το περιβάλλον μας μπορεί κυριολεκτικά να επηρεάσει τον τρόπο λειτουργίας των γονιδίων μας. Από την παρατήρηση των παιδιών που μεγαλώνουν χωρίς γονείς, πολλοί έχουν τονίσει τη σημασία των πρώιμων σχέσεων για την ικανότητα του παιδιού να αποκτήσει τις ικανότητες στις οποίες βασίζεται για την κοινωνική του ευημερία, τονίζοντας ιδιαίτερα τη σχέση με τον γονέα ή τη γονική φιγούρα. Πολλές πτυχές αυτής της σχέσης παρακολουθούνται ασυνείδητα από τον γονέα. Περιλαμβάνει το να κοιτάζει το παιδί, να του χαμογελάει, να του μιλάει, να του δείχνει αντικείμενα, να δημιουργεί τις προϋποθέσεις για παιχνίδι, να θέτει όρια και να επιτρέπει σιγά σιγά στο παιδί να δημιουργήσει τον δικό του κόσμο ανεξάρτητα από τον γονέα, να είναι μόνο του. Εξίσου ασυνείδητα, συχνά αφήνουμε την οθόνη να μπει ανάμεσα σε εμάς και το παιδί κατά τη διάρκεια αυτών των πολύτιμων καθημερινών αλληλεπιδράσεων. Ένα κατά τα άλλα καλά λειτουργικό παιδί μπορεί να ανακάμψει από τη στιγμιαία παραμέληση, αλλά αν αυτή η συμπεριφορά επαναληφθεί, μπορεί να αρχίσει να αντισταθμίζει με τρόπους που είναι επιβλαβείς για το ίδιο και τους γύρω του. Για να αποφύγετε μια τέτοια βλάβη, δεν χρειάζεται να είστε "τέλειοι" γονείς. Αντίθετα, είναι σημαντικό να εξασφαλίσετε αυτό που θα μπορούσαμε να αναφέρουμε ως πράξεις συνηθισμένης προσοχής. Με τα λόγια της </a:t>
            </a:r>
            <a:r>
              <a:rPr lang="en-US" dirty="0" err="1"/>
              <a:t>Hakima Yakuben</a:t>
            </a:r>
            <a:r>
              <a:rPr lang="en-US" dirty="0"/>
              <a:t>, μιας γονέας πρέσβειρας της λογικής χρήσης της οθόνης, απαντώντας σε έναν επιστήμονα που ρωτούσε για τις πρακτικές φροντίδας που είχε εφαρμόσει για να καταπολεμήσει την υπερβολική έκθεση: "Αυτό που εσείς ονομάζετε φροντίδα, εγώ το ονομάζω απλώς φροντίδα του παιδιού μου". </a:t>
            </a:r>
          </a:p>
          <a:p>
            <a:pPr>
              <a:lnSpc>
                <a:spcPts val="1220"/>
              </a:lnSpc>
            </a:pPr>
            <a:endParaRPr lang="en-US" dirty="0"/>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28</a:t>
            </a:fld>
            <a:endParaRPr lang="en-US" dirty="0"/>
          </a:p>
        </p:txBody>
      </p:sp>
      <p:sp>
        <p:nvSpPr>
          <p:cNvPr id="4" name="Text Placeholder 16">
            <a:extLst>
              <a:ext uri="{FF2B5EF4-FFF2-40B4-BE49-F238E27FC236}">
                <a16:creationId xmlns:a16="http://schemas.microsoft.com/office/drawing/2014/main" xmlns:p14="http://schemas.microsoft.com/office/powerpoint/2010/main" xmlns:a14="http://schemas.microsoft.com/office/drawing/2010/main" xmlns="" id="{8FC30BE8-26A3-72E7-B6E6-BD13A42BCEC4}"/>
              </a:ext>
            </a:extLst>
          </p:cNvPr>
          <p:cNvSpPr txBox="1">
            <a:spLocks/>
          </p:cNvSpPr>
          <p:nvPr/>
        </p:nvSpPr>
        <p:spPr>
          <a:xfrm>
            <a:off x="371377" y="352885"/>
            <a:ext cx="3948832"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Η ανάπτυξη του παιδιού </a:t>
            </a:r>
            <a:r>
              <a:rPr lang="fr-FR" sz="2700" b="1" dirty="0" err="1">
                <a:solidFill>
                  <a:schemeClr val="bg1"/>
                </a:solidFill>
                <a:latin typeface="Calibri" panose="020F0502020204030204" pitchFamily="34" charset="0"/>
                <a:ea typeface="Arial" panose="020B0604020202020204" pitchFamily="34" charset="0"/>
                <a:cs typeface="Calibri" panose="020F0502020204030204" pitchFamily="34" charset="0"/>
              </a:rPr>
              <a:t>που </a:t>
            </a:r>
            <a:r>
              <a:rPr lang="fr-FR" sz="2700" b="1" dirty="0">
                <a:solidFill>
                  <a:schemeClr val="bg1"/>
                </a:solidFill>
                <a:latin typeface="Calibri" panose="020F0502020204030204" pitchFamily="34" charset="0"/>
                <a:ea typeface="Arial" panose="020B0604020202020204" pitchFamily="34" charset="0"/>
                <a:cs typeface="Calibri" panose="020F0502020204030204" pitchFamily="34" charset="0"/>
              </a:rPr>
              <a:t>διαταράσσεται </a:t>
            </a: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p14="http://schemas.microsoft.com/office/powerpoint/2010/main" xmlns:a14="http://schemas.microsoft.com/office/drawing/2010/main" xmlns="" id="{61255BCE-F47C-6F67-D07D-97BF8A3C7F62}"/>
              </a:ext>
            </a:extLst>
          </p:cNvPr>
          <p:cNvPicPr>
            <a:picLocks noChangeAspect="1"/>
          </p:cNvPicPr>
          <p:nvPr/>
        </p:nvPicPr>
        <p:blipFill rotWithShape="1">
          <a:blip r:embed="rId3">
            <a:alphaModFix amt="52000"/>
          </a:blip>
          <a:srcRect l="67635" t="984" r="2330" b="31175"/>
          <a:stretch/>
        </p:blipFill>
        <p:spPr>
          <a:xfrm rot="10800000" flipH="1">
            <a:off x="5005044" y="-22463"/>
            <a:ext cx="2737789" cy="3309098"/>
          </a:xfrm>
          <a:prstGeom prst="rect">
            <a:avLst/>
          </a:prstGeom>
        </p:spPr>
      </p:pic>
      <p:sp>
        <p:nvSpPr>
          <p:cNvPr id="13" name="Graphic 4">
            <a:extLst>
              <a:ext uri="{FF2B5EF4-FFF2-40B4-BE49-F238E27FC236}">
                <a16:creationId xmlns:a16="http://schemas.microsoft.com/office/drawing/2014/main" xmlns:p14="http://schemas.microsoft.com/office/powerpoint/2010/main" xmlns:a14="http://schemas.microsoft.com/office/drawing/2010/main" xmlns="" id="{F45A8D7C-7B52-A678-B43A-2354EC9956F6}"/>
              </a:ext>
            </a:extLst>
          </p:cNvPr>
          <p:cNvSpPr/>
          <p:nvPr/>
        </p:nvSpPr>
        <p:spPr>
          <a:xfrm rot="16200000">
            <a:off x="2356594" y="-662894"/>
            <a:ext cx="187457" cy="396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4" name="Rectangle 13">
            <a:extLst>
              <a:ext uri="{FF2B5EF4-FFF2-40B4-BE49-F238E27FC236}">
                <a16:creationId xmlns:a16="http://schemas.microsoft.com/office/drawing/2014/main" xmlns:p14="http://schemas.microsoft.com/office/powerpoint/2010/main" xmlns:a14="http://schemas.microsoft.com/office/drawing/2010/main" xmlns="" id="{8BF0784E-CB22-7EA9-AE2D-E6925A284893}"/>
              </a:ext>
            </a:extLst>
          </p:cNvPr>
          <p:cNvSpPr/>
          <p:nvPr/>
        </p:nvSpPr>
        <p:spPr>
          <a:xfrm>
            <a:off x="470322" y="4815341"/>
            <a:ext cx="6121449" cy="1975603"/>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Text Placeholder 17">
            <a:extLst>
              <a:ext uri="{FF2B5EF4-FFF2-40B4-BE49-F238E27FC236}">
                <a16:creationId xmlns:a16="http://schemas.microsoft.com/office/drawing/2014/main" xmlns:p14="http://schemas.microsoft.com/office/powerpoint/2010/main" xmlns:a14="http://schemas.microsoft.com/office/drawing/2010/main" xmlns="" id="{81F1DBA5-671C-5CE5-8F3C-147245DBA1EF}"/>
              </a:ext>
            </a:extLst>
          </p:cNvPr>
          <p:cNvSpPr txBox="1">
            <a:spLocks/>
          </p:cNvSpPr>
          <p:nvPr/>
        </p:nvSpPr>
        <p:spPr>
          <a:xfrm>
            <a:off x="661428" y="5035334"/>
            <a:ext cx="5692861" cy="126425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840"/>
              </a:lnSpc>
            </a:pPr>
            <a:r>
              <a:rPr lang="en-US" sz="1700" dirty="0">
                <a:solidFill>
                  <a:schemeClr val="bg1"/>
                </a:solidFill>
              </a:rPr>
              <a:t>Πώς το μωρό μέσα στον πρώτο χρόνο της ζωής του εξελίσσεται σε ένα ον που επικοινωνεί με εξελιγμένη γραμματική, κατανοεί σύμβολα, μεταφορές και έννοιες, ρυθμίζει τα συναισθήματά του και συμπάσχει με τους άλλους; Πρόκειται για ένα ερώτημα που έχει απασχολήσει παιδίατρους, ψυχολόγους, νευροεπιστήμονες και ψυχαναλυτές καθ' όλη τη διάρκεια του περασμένου αιώνα. </a:t>
            </a:r>
          </a:p>
          <a:p>
            <a:pPr algn="l">
              <a:lnSpc>
                <a:spcPts val="1840"/>
              </a:lnSpc>
            </a:pPr>
            <a:endParaRPr lang="en-US" sz="1700" dirty="0">
              <a:solidFill>
                <a:schemeClr val="bg1"/>
              </a:solidFill>
            </a:endParaRPr>
          </a:p>
        </p:txBody>
      </p:sp>
    </p:spTree>
    <p:extLst>
      <p:ext uri="{BB962C8B-B14F-4D97-AF65-F5344CB8AC3E}">
        <p14:creationId xmlns:p14="http://schemas.microsoft.com/office/powerpoint/2010/main" xmlns:a14="http://schemas.microsoft.com/office/drawing/2010/main" xmlns:a16="http://schemas.microsoft.com/office/drawing/2014/main" xmlns="" val="934786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p14="http://schemas.microsoft.com/office/powerpoint/2010/main" xmlns="" id="{EC59D88B-8DCE-DD6D-2936-60036FC17F65}"/>
              </a:ext>
            </a:extLst>
          </p:cNvPr>
          <p:cNvSpPr/>
          <p:nvPr/>
        </p:nvSpPr>
        <p:spPr>
          <a:xfrm>
            <a:off x="67522" y="292953"/>
            <a:ext cx="7584922" cy="9764875"/>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ext Placeholder 17">
            <a:extLst>
              <a:ext uri="{FF2B5EF4-FFF2-40B4-BE49-F238E27FC236}">
                <a16:creationId xmlns:a16="http://schemas.microsoft.com/office/drawing/2014/main" xmlns:p14="http://schemas.microsoft.com/office/powerpoint/2010/main" xmlns="" id="{7F15C130-4DAE-F061-CD65-5C0EE4D83D08}"/>
              </a:ext>
            </a:extLst>
          </p:cNvPr>
          <p:cNvSpPr txBox="1">
            <a:spLocks/>
          </p:cNvSpPr>
          <p:nvPr/>
        </p:nvSpPr>
        <p:spPr>
          <a:xfrm>
            <a:off x="67521" y="292953"/>
            <a:ext cx="7492153" cy="8405843"/>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solidFill>
                  <a:schemeClr val="bg1"/>
                </a:solidFill>
              </a:rPr>
              <a:t>Από όλα τα μωρά του ζωικού βασιλείου, το ανθρώπινο μωρό είναι μακράν το πιο εξαρτημένο. Ενώ τα μεγάλα πρωτεύοντα θηλαστικά αποκτούν ανεξαρτησία μετά από μερικά χρόνια, το ανθρώπινο παιδί εξαρτάται από τους γονείς του, την οικογένεια ή την κοινότητά του για έως και δύο δεκαετίες για να αναπτύξει τις ικανότητες και τις γνώσεις στις οποίες βασίζεται για να ενσωματωθεί πλήρως στον κόσμο των ενηλίκων. </a:t>
            </a:r>
          </a:p>
          <a:p>
            <a:pPr>
              <a:lnSpc>
                <a:spcPts val="1220"/>
              </a:lnSpc>
            </a:pPr>
            <a:endParaRPr lang="en-US" dirty="0">
              <a:solidFill>
                <a:schemeClr val="bg1"/>
              </a:solidFill>
            </a:endParaRPr>
          </a:p>
          <a:p>
            <a:pPr>
              <a:lnSpc>
                <a:spcPts val="1220"/>
              </a:lnSpc>
            </a:pPr>
            <a:r>
              <a:rPr lang="en-US" dirty="0">
                <a:solidFill>
                  <a:schemeClr val="bg1"/>
                </a:solidFill>
              </a:rPr>
              <a:t>Αυτή η εξάρτηση είναι ακόμη πιο έντονη τους πρώτους μήνες μετά τη γέννηση. Ορισμένοι μάλιστα θεωρούν ότι το ανθρώπινο μωρό γεννιέται πρόωρα! Όταν έρχεται στον κόσμο, ο εγκέφαλος του παιδιού είναι το ένα τέταρτο του μεγέθους του ενήλικου εγκεφάλου, το μέγεθος περίπου του εγκεφάλου ενός χιμπατζή. Ενώ έχει όλους τους νευρώνες του (εγκεφαλικά κύτταρα), μόνο μετά τη γέννηση αυτοί οι νευρώνες θα αρχίσουν να συνδέονται σε αυτό που ονομάζεται σύναψη. Οι συνάψεις είναι αυτό που μας επιτρέπει να αισθανόμαστε, να κινούμαστε, να επικοινωνούμε, να αποθηκεύουμε μνήμες και να εκτελούμε σχεδόν κάθε γνωστική λειτουργία που μπορείτε να φανταστείτε. Κατά τη διάρκεια της παιδικής ηλικίας, δημιουργούνται περισσότερες συνάψεις από οποιαδήποτε άλλη στιγμή στη ζωή. Για το βρέφος, χίλιες νέες νευρικές συνδέσεις δημιουργούνται κάθε δευτερόλεπτο. Καθώς μεγαλώνουμε, η παραγωγή συνάψεων επιβραδύνεται σημαντικά. Στην πραγματικότητα, ο εγκέφαλος θα αρχίσει να εξαλείφει τις αχρείαστες συνάψεις σε μια διαδικασία που ονομάζεται κλάδεμα για να γίνει πιο αποτελεσματική η λειτουργία του εγκεφάλου. Αυτό σημαίνει ότι η παιδική ηλικία είναι η πιο κατάλληλη στιγμή για τη δημιουργία των εγκεφαλικών δομών που απαιτούνται για τους διάφορους τύπους μάθησης.</a:t>
            </a:r>
          </a:p>
          <a:p>
            <a:pPr>
              <a:lnSpc>
                <a:spcPts val="1220"/>
              </a:lnSpc>
            </a:pPr>
            <a:r>
              <a:rPr lang="en-US" dirty="0">
                <a:solidFill>
                  <a:schemeClr val="bg1"/>
                </a:solidFill>
              </a:rPr>
              <a:t> </a:t>
            </a:r>
          </a:p>
          <a:p>
            <a:pPr>
              <a:lnSpc>
                <a:spcPts val="1220"/>
              </a:lnSpc>
            </a:pPr>
            <a:r>
              <a:rPr lang="en-US" dirty="0">
                <a:solidFill>
                  <a:schemeClr val="bg1"/>
                </a:solidFill>
              </a:rPr>
              <a:t>Η δημιουργία συνάψεων εξαρτάται από εξωτερικά ερεθίσματα. Μάλιστα, μελέτες έχουν δείξει ότι οι εγκέφαλοι των παραμελημένων παιδιών αναπτύσσονται διαφορετικά, με τις χειρότερες περιπτώσεις παραμέλησης να οδηγούν σε μακροχρόνιες γνωστικές διαταραχές. Οι μελέτες αυτές επιβεβαιώνουν ότι τα παιδιά δεν χρειάζονται μόνο επαρκείς θρεπτικές ουσίες για να αναπτυχθούν σωστά: εξαρτώνται επίσης από αυτό που θα μπορούσαμε να ονομάσουμε συναισθηματική και γνωστική τροφή. Σε αυτό το μέρος του οδηγού, θα προσπαθήσουμε να περιγράψουμε πώς μοιάζει αυτό το είδος συναισθηματικής και γνωστικής διατροφής. </a:t>
            </a:r>
          </a:p>
          <a:p>
            <a:pPr>
              <a:lnSpc>
                <a:spcPts val="1220"/>
              </a:lnSpc>
            </a:pPr>
            <a:r>
              <a:rPr lang="en-US" dirty="0">
                <a:solidFill>
                  <a:schemeClr val="bg1"/>
                </a:solidFill>
              </a:rPr>
              <a:t> </a:t>
            </a:r>
          </a:p>
          <a:p>
            <a:pPr>
              <a:lnSpc>
                <a:spcPts val="1220"/>
              </a:lnSpc>
            </a:pPr>
            <a:r>
              <a:rPr lang="en-US" dirty="0">
                <a:solidFill>
                  <a:schemeClr val="bg1"/>
                </a:solidFill>
              </a:rPr>
              <a:t>Θα το κάνουμε αυτό αναφερόμενοι σε διάφορες αναπτυξιακές θεωρίες που έχουν συλληφθεί από επαγγελματίες και επιστήμονες που έχουν εργαστεί στενά με παιδιά και τις οικογένειές τους. Σε αντίθεση με τις εμπειρικές μελέτες που εξετάσαμε στο προηγούμενο κεφάλαιο, προσφέρουν ευρείες θεωρίες για το τι συμβαίνει στη σχέση μεταξύ γονέα και παιδιού, αντλώντας από μια σειρά πρακτικών γνώσης, όπως οι παρατηρήσεις από πρώτο χέρι, οι επιστημονικές μελέτες, η φιλοσοφία, η κοινή λογική, η διαίσθηση και η ενσυναίσθηση. Θα αναφερθούμε, για παράδειγμα, σε θεωρίες από την ψυχανάλυση, η οποία είναι μια από τις πρώτες σχολές που υποστήριξε συστηματικά ότι όσα συμβαίνουν στην παιδική και βρεφική ηλικία θα μας επηρεάσουν σε όλη τη διάρκεια της ενήλικης ζωής μας, μια υπόθεση που έκτοτε επιβεβαιώθηκε από νευροεπιστημονικές μελέτες. Λόγω των ποικίλων μεθοδολογιών της, η ψυχανάλυση είναι επίσης χρήσιμη εκεί όπου οι επιστημονικές παρατηρήσεις υπολείπονται, παρέχοντας δοκιμαστικές απαντήσεις σε ερωτήματα όπως: Πώς το μωρό αποκτά συνείδηση του εαυτού του; Τι γεννά τη σκέψη και τον στοχασμό; </a:t>
            </a:r>
            <a:r>
              <a:rPr lang="en-US" i="1" dirty="0">
                <a:solidFill>
                  <a:schemeClr val="bg1"/>
                </a:solidFill>
              </a:rPr>
              <a:t>Τι κάνει τη ζωή (του μωρού) να αξίζει να ζει;</a:t>
            </a:r>
            <a:r>
              <a:rPr lang="en-US" dirty="0">
                <a:solidFill>
                  <a:schemeClr val="bg1"/>
                </a:solidFill>
              </a:rPr>
              <a:t> Τέλος, η ψυχανάλυση παρουσιάζει ενδιαφέρον σε αυτό το πλαίσιο, επειδή έχει αναπτυχθεί σε κλινικό περιβάλλον, σε άμεση επαφή με τους ασθενείς. Σε αντίθεση με τις περιγραφικές επιστημονικές μελέτες, και σε αντίθεση με το μεγαλύτερο μέρος της φιλοσοφίας, έγινε αντιληπτή ως εργαλείο δράσης, που χρησιμοποιείται για να θέσει σε κίνηση νέους τρόπους πράξης και ύπαρξης. </a:t>
            </a:r>
          </a:p>
          <a:p>
            <a:pPr>
              <a:lnSpc>
                <a:spcPts val="1220"/>
              </a:lnSpc>
            </a:pPr>
            <a:r>
              <a:rPr lang="en-US" dirty="0">
                <a:solidFill>
                  <a:schemeClr val="bg1"/>
                </a:solidFill>
              </a:rPr>
              <a:t> </a:t>
            </a:r>
          </a:p>
          <a:p>
            <a:pPr>
              <a:lnSpc>
                <a:spcPts val="1220"/>
              </a:lnSpc>
            </a:pPr>
            <a:r>
              <a:rPr lang="en-US" dirty="0">
                <a:solidFill>
                  <a:schemeClr val="bg1"/>
                </a:solidFill>
              </a:rPr>
              <a:t>Αυτό δεν σημαίνει ότι θα πρέπει να περιμένετε πολύ συγκεκριμένες συμβουλές. ,όπως "να κάνετε αλγοριθμική του μωρού" ή "να παίζετε Μότσαρτ στο έμβρυο". Στην πραγματικότητα, πολλές από τις (δια)ενέργειες που θα αναφέρουμε μπορεί να φαίνονται σχεδόν κοινότυπες. Είναι τόσο βαθιά ριζωμένες στον τρόπο που φροντίζουμε τα παιδιά που συχνά περνούν απαρατήρητες. Αυτός είναι ίσως ο λόγος που δεν αναγνωρίζουμε πάντα τη σημασία τους. Ενώ υπάρχει πληθώρα τρόπων για να αναγνωρίσουμε επαγγελματικές ή ακαδημαϊκές δεξιότητες, θα διαπιστώσετε ότι είμαστε πολύ χειρότεροι στο να περιγράφουμε τις πρακτικές που απαιτούνται ως γονιός, είτε πρόκειται για το να δίνεις προσοχή, να μπαίνεις στη θέση του, να ανταποκρίνεσαι, να είσαι απίστευτα(!) υπομονετικός, αυταρχικός, αυστηρός, εφευρετικός, να ξέρεις πότε να αφήνεσαι και πότε να πατάς πόδι. Και αυτό είναι ένα πραγματικό πρόβλημα. Χωρίς τις σωστές λέξεις για να περιγράψουμε κάτι, δεν μπορούμε να το </a:t>
            </a:r>
            <a:r>
              <a:rPr lang="en-US" dirty="0" err="1">
                <a:solidFill>
                  <a:schemeClr val="bg1"/>
                </a:solidFill>
              </a:rPr>
              <a:t>αξιοποιήσουμε </a:t>
            </a:r>
            <a:r>
              <a:rPr lang="en-US" dirty="0">
                <a:solidFill>
                  <a:schemeClr val="bg1"/>
                </a:solidFill>
              </a:rPr>
              <a:t>και να το υπερασπιστούμε. </a:t>
            </a:r>
          </a:p>
        </p:txBody>
      </p:sp>
      <p:sp>
        <p:nvSpPr>
          <p:cNvPr id="9" name="Slide Number Placeholder 5">
            <a:extLst>
              <a:ext uri="{FF2B5EF4-FFF2-40B4-BE49-F238E27FC236}">
                <a16:creationId xmlns:a16="http://schemas.microsoft.com/office/drawing/2014/main" xmlns:p14="http://schemas.microsoft.com/office/powerpoint/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29</a:t>
            </a:fld>
            <a:endParaRPr lang="en-US" dirty="0"/>
          </a:p>
        </p:txBody>
      </p:sp>
      <p:pic>
        <p:nvPicPr>
          <p:cNvPr id="5" name="Picture 4">
            <a:extLst>
              <a:ext uri="{FF2B5EF4-FFF2-40B4-BE49-F238E27FC236}">
                <a16:creationId xmlns:a16="http://schemas.microsoft.com/office/drawing/2014/main" xmlns:p14="http://schemas.microsoft.com/office/powerpoint/2010/main" xmlns="" id="{1D759C87-5227-DBF1-9CD9-FBD01D75D8F7}"/>
              </a:ext>
            </a:extLst>
          </p:cNvPr>
          <p:cNvPicPr>
            <a:picLocks noChangeAspect="1"/>
          </p:cNvPicPr>
          <p:nvPr/>
        </p:nvPicPr>
        <p:blipFill rotWithShape="1">
          <a:blip r:embed="rId2">
            <a:alphaModFix amt="52000"/>
          </a:blip>
          <a:srcRect l="67635" t="984" r="2330" b="31175"/>
          <a:stretch/>
        </p:blipFill>
        <p:spPr>
          <a:xfrm flipH="1">
            <a:off x="4754364" y="6455777"/>
            <a:ext cx="2737789" cy="3309098"/>
          </a:xfrm>
          <a:prstGeom prst="rect">
            <a:avLst/>
          </a:prstGeom>
        </p:spPr>
      </p:pic>
    </p:spTree>
    <p:extLst>
      <p:ext uri="{BB962C8B-B14F-4D97-AF65-F5344CB8AC3E}">
        <p14:creationId xmlns:p14="http://schemas.microsoft.com/office/powerpoint/2010/main" xmlns:a16="http://schemas.microsoft.com/office/drawing/2014/main" xmlns="" val="1442615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p14="http://schemas.microsoft.com/office/powerpoint/2010/main" xmlns="" id="{F08A1FA4-61E9-B44C-83C4-A6CE732733C1}"/>
              </a:ext>
            </a:extLst>
          </p:cNvPr>
          <p:cNvSpPr>
            <a:spLocks noGrp="1"/>
          </p:cNvSpPr>
          <p:nvPr>
            <p:ph type="body" sz="quarter" idx="13"/>
          </p:nvPr>
        </p:nvSpPr>
        <p:spPr/>
        <p:txBody>
          <a:bodyPr/>
          <a:lstStyle/>
          <a:p>
            <a:r>
              <a:rPr lang="en-US" dirty="0"/>
              <a:t>01</a:t>
            </a:r>
          </a:p>
        </p:txBody>
      </p:sp>
      <p:sp>
        <p:nvSpPr>
          <p:cNvPr id="18" name="Text Placeholder 17">
            <a:extLst>
              <a:ext uri="{FF2B5EF4-FFF2-40B4-BE49-F238E27FC236}">
                <a16:creationId xmlns:a16="http://schemas.microsoft.com/office/drawing/2014/main" xmlns:p14="http://schemas.microsoft.com/office/powerpoint/2010/main" xmlns="" id="{3D13EB9D-DE55-5D4D-BEA7-6A984DDA5380}"/>
              </a:ext>
            </a:extLst>
          </p:cNvPr>
          <p:cNvSpPr>
            <a:spLocks noGrp="1"/>
          </p:cNvSpPr>
          <p:nvPr>
            <p:ph type="body" sz="quarter" idx="14"/>
          </p:nvPr>
        </p:nvSpPr>
        <p:spPr/>
        <p:txBody>
          <a:bodyPr/>
          <a:lstStyle/>
          <a:p>
            <a:r>
              <a:rPr lang="en-US" dirty="0"/>
              <a:t>Εισαγωγή</a:t>
            </a:r>
          </a:p>
        </p:txBody>
      </p:sp>
      <p:sp>
        <p:nvSpPr>
          <p:cNvPr id="2" name="Slide Number Placeholder 5">
            <a:extLst>
              <a:ext uri="{FF2B5EF4-FFF2-40B4-BE49-F238E27FC236}">
                <a16:creationId xmlns:a16="http://schemas.microsoft.com/office/drawing/2014/main" xmlns:p14="http://schemas.microsoft.com/office/powerpoint/2010/main" xmlns="" id="{529E7939-2A78-CBE7-5504-D82B49C0C37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a:t>
            </a:fld>
            <a:endParaRPr lang="en-US" dirty="0"/>
          </a:p>
        </p:txBody>
      </p:sp>
    </p:spTree>
    <p:extLst>
      <p:ext uri="{BB962C8B-B14F-4D97-AF65-F5344CB8AC3E}">
        <p14:creationId xmlns:p14="http://schemas.microsoft.com/office/powerpoint/2010/main" xmlns:a16="http://schemas.microsoft.com/office/drawing/2014/main" xmlns="" val="1229646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p14="http://schemas.microsoft.com/office/powerpoint/2010/main" xmlns:ahyp="http://schemas.microsoft.com/office/drawing/2018/hyperlinkcolor"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30</a:t>
            </a:fld>
            <a:endParaRPr lang="en-US" dirty="0"/>
          </a:p>
        </p:txBody>
      </p:sp>
      <p:sp>
        <p:nvSpPr>
          <p:cNvPr id="3" name="Rectangle 2">
            <a:extLst>
              <a:ext uri="{FF2B5EF4-FFF2-40B4-BE49-F238E27FC236}">
                <a16:creationId xmlns:a16="http://schemas.microsoft.com/office/drawing/2014/main" xmlns:p14="http://schemas.microsoft.com/office/powerpoint/2010/main" xmlns:ahyp="http://schemas.microsoft.com/office/drawing/2018/hyperlinkcolor" xmlns="" id="{EC59D88B-8DCE-DD6D-2936-60036FC17F65}"/>
              </a:ext>
            </a:extLst>
          </p:cNvPr>
          <p:cNvSpPr/>
          <p:nvPr/>
        </p:nvSpPr>
        <p:spPr>
          <a:xfrm>
            <a:off x="0" y="993058"/>
            <a:ext cx="7584922" cy="852746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p14="http://schemas.microsoft.com/office/powerpoint/2010/main" xmlns:ahyp="http://schemas.microsoft.com/office/drawing/2018/hyperlinkcolor" xmlns="" id="{1D759C87-5227-DBF1-9CD9-FBD01D75D8F7}"/>
              </a:ext>
            </a:extLst>
          </p:cNvPr>
          <p:cNvPicPr>
            <a:picLocks noChangeAspect="1"/>
          </p:cNvPicPr>
          <p:nvPr/>
        </p:nvPicPr>
        <p:blipFill rotWithShape="1">
          <a:blip r:embed="rId2">
            <a:alphaModFix amt="52000"/>
          </a:blip>
          <a:srcRect l="67635" t="984" r="2330" b="31175"/>
          <a:stretch/>
        </p:blipFill>
        <p:spPr>
          <a:xfrm flipH="1">
            <a:off x="202981" y="6212959"/>
            <a:ext cx="2737789" cy="3309098"/>
          </a:xfrm>
          <a:prstGeom prst="rect">
            <a:avLst/>
          </a:prstGeom>
        </p:spPr>
      </p:pic>
      <p:sp>
        <p:nvSpPr>
          <p:cNvPr id="4" name="Rectangle 3">
            <a:extLst>
              <a:ext uri="{FF2B5EF4-FFF2-40B4-BE49-F238E27FC236}">
                <a16:creationId xmlns:a16="http://schemas.microsoft.com/office/drawing/2014/main" xmlns:p14="http://schemas.microsoft.com/office/powerpoint/2010/main" xmlns:ahyp="http://schemas.microsoft.com/office/drawing/2018/hyperlinkcolor" xmlns="" id="{68DF41CA-0EF6-8582-C5E9-02B9133606B6}"/>
              </a:ext>
            </a:extLst>
          </p:cNvPr>
          <p:cNvSpPr/>
          <p:nvPr/>
        </p:nvSpPr>
        <p:spPr>
          <a:xfrm>
            <a:off x="490686" y="4206235"/>
            <a:ext cx="6643869" cy="3759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99" name="Graphic 4">
            <a:extLst>
              <a:ext uri="{FF2B5EF4-FFF2-40B4-BE49-F238E27FC236}">
                <a16:creationId xmlns:a16="http://schemas.microsoft.com/office/drawing/2014/main" xmlns:p14="http://schemas.microsoft.com/office/powerpoint/2010/main" xmlns:ahyp="http://schemas.microsoft.com/office/drawing/2018/hyperlinkcolor" xmlns="" id="{209D6B40-F178-C948-DEC9-3C4BFDFDB2C4}"/>
              </a:ext>
            </a:extLst>
          </p:cNvPr>
          <p:cNvGrpSpPr/>
          <p:nvPr/>
        </p:nvGrpSpPr>
        <p:grpSpPr>
          <a:xfrm rot="2314677">
            <a:off x="1191949" y="6664717"/>
            <a:ext cx="403667" cy="780438"/>
            <a:chOff x="9129274" y="2719113"/>
            <a:chExt cx="717139" cy="1386497"/>
          </a:xfrm>
          <a:solidFill>
            <a:srgbClr val="000000"/>
          </a:solidFill>
        </p:grpSpPr>
        <p:grpSp>
          <p:nvGrpSpPr>
            <p:cNvPr id="100" name="Graphic 4">
              <a:extLst>
                <a:ext uri="{FF2B5EF4-FFF2-40B4-BE49-F238E27FC236}">
                  <a16:creationId xmlns:a16="http://schemas.microsoft.com/office/drawing/2014/main" xmlns:p14="http://schemas.microsoft.com/office/powerpoint/2010/main" xmlns:ahyp="http://schemas.microsoft.com/office/drawing/2018/hyperlinkcolor" xmlns="" id="{095E5F2B-69C5-E9A7-CC95-DBAF61E41B2A}"/>
                </a:ext>
              </a:extLst>
            </p:cNvPr>
            <p:cNvGrpSpPr/>
            <p:nvPr/>
          </p:nvGrpSpPr>
          <p:grpSpPr>
            <a:xfrm>
              <a:off x="9159507" y="2719113"/>
              <a:ext cx="446280" cy="440141"/>
              <a:chOff x="9159507" y="2719113"/>
              <a:chExt cx="446280" cy="440141"/>
            </a:xfrm>
            <a:grpFill/>
          </p:grpSpPr>
          <p:sp>
            <p:nvSpPr>
              <p:cNvPr id="109" name="Freeform 108">
                <a:extLst>
                  <a:ext uri="{FF2B5EF4-FFF2-40B4-BE49-F238E27FC236}">
                    <a16:creationId xmlns:a16="http://schemas.microsoft.com/office/drawing/2014/main" xmlns:p14="http://schemas.microsoft.com/office/powerpoint/2010/main" xmlns:ahyp="http://schemas.microsoft.com/office/drawing/2018/hyperlinkcolor" xmlns="" id="{5665C638-1F0C-79C8-6F81-57FBFFE3C0B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xmlns:p14="http://schemas.microsoft.com/office/powerpoint/2010/main" xmlns:ahyp="http://schemas.microsoft.com/office/drawing/2018/hyperlinkcolor" xmlns="" id="{C3117E1F-B644-5E1E-FB21-1F20BE35EE6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01" name="Graphic 4">
              <a:extLst>
                <a:ext uri="{FF2B5EF4-FFF2-40B4-BE49-F238E27FC236}">
                  <a16:creationId xmlns:a16="http://schemas.microsoft.com/office/drawing/2014/main" xmlns:p14="http://schemas.microsoft.com/office/powerpoint/2010/main" xmlns:ahyp="http://schemas.microsoft.com/office/drawing/2018/hyperlinkcolor" xmlns="" id="{463E5F32-6007-BCDA-3811-64BB4395899C}"/>
                </a:ext>
              </a:extLst>
            </p:cNvPr>
            <p:cNvGrpSpPr/>
            <p:nvPr/>
          </p:nvGrpSpPr>
          <p:grpSpPr>
            <a:xfrm>
              <a:off x="9129274" y="2893887"/>
              <a:ext cx="717139" cy="1211724"/>
              <a:chOff x="9129274" y="2893887"/>
              <a:chExt cx="717139" cy="1211724"/>
            </a:xfrm>
            <a:grpFill/>
          </p:grpSpPr>
          <p:sp>
            <p:nvSpPr>
              <p:cNvPr id="102" name="Freeform 101">
                <a:extLst>
                  <a:ext uri="{FF2B5EF4-FFF2-40B4-BE49-F238E27FC236}">
                    <a16:creationId xmlns:a16="http://schemas.microsoft.com/office/drawing/2014/main" xmlns:p14="http://schemas.microsoft.com/office/powerpoint/2010/main" xmlns:ahyp="http://schemas.microsoft.com/office/drawing/2018/hyperlinkcolor" xmlns="" id="{6AB56CE2-3882-31FD-EA61-06D3112BBB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xmlns:p14="http://schemas.microsoft.com/office/powerpoint/2010/main" xmlns:ahyp="http://schemas.microsoft.com/office/drawing/2018/hyperlinkcolor" xmlns="" id="{891C1D7E-23E1-212B-65AE-E0D69BE2856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xmlns:p14="http://schemas.microsoft.com/office/powerpoint/2010/main" xmlns:ahyp="http://schemas.microsoft.com/office/drawing/2018/hyperlinkcolor" xmlns="" id="{C1F1A796-BBCB-08E4-D90A-5F1B5273F33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xmlns:p14="http://schemas.microsoft.com/office/powerpoint/2010/main" xmlns:ahyp="http://schemas.microsoft.com/office/drawing/2018/hyperlinkcolor" xmlns="" id="{C1596F02-BC09-DA07-0752-2B00C5B8B46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xmlns:p14="http://schemas.microsoft.com/office/powerpoint/2010/main" xmlns:ahyp="http://schemas.microsoft.com/office/drawing/2018/hyperlinkcolor" xmlns="" id="{86FB50FE-7A15-F5DA-656B-D706DD27F08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xmlns:p14="http://schemas.microsoft.com/office/powerpoint/2010/main" xmlns:ahyp="http://schemas.microsoft.com/office/drawing/2018/hyperlinkcolor" xmlns="" id="{3412C3EA-F574-18F0-470F-06792BD1803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xmlns:p14="http://schemas.microsoft.com/office/powerpoint/2010/main" xmlns:ahyp="http://schemas.microsoft.com/office/drawing/2018/hyperlinkcolor" xmlns="" id="{63C934FE-E2A8-F1CA-C355-A4C6AD12636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215" name="Text Placeholder 17">
            <a:extLst>
              <a:ext uri="{FF2B5EF4-FFF2-40B4-BE49-F238E27FC236}">
                <a16:creationId xmlns:a16="http://schemas.microsoft.com/office/drawing/2014/main" xmlns:p14="http://schemas.microsoft.com/office/powerpoint/2010/main" xmlns:ahyp="http://schemas.microsoft.com/office/drawing/2018/hyperlinkcolor" xmlns="" id="{0A55BD13-6EAA-C975-1A3D-0D9A2026261D}"/>
              </a:ext>
            </a:extLst>
          </p:cNvPr>
          <p:cNvSpPr txBox="1">
            <a:spLocks/>
          </p:cNvSpPr>
          <p:nvPr/>
        </p:nvSpPr>
        <p:spPr>
          <a:xfrm>
            <a:off x="490685" y="1773300"/>
            <a:ext cx="2892377"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Δεν είναι μόνο ότι αυτές οι δυναμικές είναι απίστευτα σημαντικές για την ψυχολογική ανάπτυξη του παιδιού. Όπως θα προσπαθήσουμε να δείξουμε, κανένα smartphone ή tablet σήμερα δεν μπορεί να εξασφαλίσει εφικτά κανένα από αυτά, παρά τα όσα μας κάνουν μερικές φορές να πιστεύουμε. Εδώ όπως και αλλού, οι ανθρώπινες σχέσεις είναι αναντικατάστατες. </a:t>
            </a:r>
          </a:p>
        </p:txBody>
      </p:sp>
      <p:sp>
        <p:nvSpPr>
          <p:cNvPr id="216" name="Text Placeholder 17">
            <a:extLst>
              <a:ext uri="{FF2B5EF4-FFF2-40B4-BE49-F238E27FC236}">
                <a16:creationId xmlns:a16="http://schemas.microsoft.com/office/drawing/2014/main" xmlns:p14="http://schemas.microsoft.com/office/powerpoint/2010/main" xmlns:ahyp="http://schemas.microsoft.com/office/drawing/2018/hyperlinkcolor" xmlns="" id="{47B6C9E4-5EFA-BF84-CA41-8096B40CFF08}"/>
              </a:ext>
            </a:extLst>
          </p:cNvPr>
          <p:cNvSpPr txBox="1">
            <a:spLocks/>
          </p:cNvSpPr>
          <p:nvPr/>
        </p:nvSpPr>
        <p:spPr>
          <a:xfrm>
            <a:off x="0" y="457201"/>
            <a:ext cx="6780671" cy="85724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496888" algn="l">
              <a:lnSpc>
                <a:spcPts val="1720"/>
              </a:lnSpc>
            </a:pPr>
            <a:r>
              <a:rPr lang="en-US" sz="1800" dirty="0">
                <a:solidFill>
                  <a:schemeClr val="bg1"/>
                </a:solidFill>
              </a:rPr>
              <a:t>Για τους σκοπούς αυτού του οδηγού, θα σας προσφέρουμε τρεις λέξεις για να σκεφτείτε: </a:t>
            </a:r>
            <a:r>
              <a:rPr lang="en-US" sz="1800" b="1" dirty="0">
                <a:solidFill>
                  <a:schemeClr val="bg1"/>
                </a:solidFill>
              </a:rPr>
              <a:t>Συγχρονισμός, απογοήτευση και παιχνίδι.</a:t>
            </a:r>
          </a:p>
        </p:txBody>
      </p:sp>
      <p:cxnSp>
        <p:nvCxnSpPr>
          <p:cNvPr id="249" name="Straight Connector 248">
            <a:extLst>
              <a:ext uri="{FF2B5EF4-FFF2-40B4-BE49-F238E27FC236}">
                <a16:creationId xmlns:a16="http://schemas.microsoft.com/office/drawing/2014/main" xmlns:p14="http://schemas.microsoft.com/office/powerpoint/2010/main" xmlns:ahyp="http://schemas.microsoft.com/office/drawing/2018/hyperlinkcolor" xmlns="" id="{C655DE50-1ED4-3E20-FA37-3088536B876E}"/>
              </a:ext>
            </a:extLst>
          </p:cNvPr>
          <p:cNvCxnSpPr/>
          <p:nvPr/>
        </p:nvCxnSpPr>
        <p:spPr>
          <a:xfrm>
            <a:off x="926753" y="4232651"/>
            <a:ext cx="0" cy="988392"/>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xmlns:p14="http://schemas.microsoft.com/office/powerpoint/2010/main" xmlns:ahyp="http://schemas.microsoft.com/office/drawing/2018/hyperlinkcolor" xmlns="" id="{CCDA440D-3C0E-D00A-0209-02C67D9BC365}"/>
              </a:ext>
            </a:extLst>
          </p:cNvPr>
          <p:cNvCxnSpPr>
            <a:cxnSpLocks/>
          </p:cNvCxnSpPr>
          <p:nvPr/>
        </p:nvCxnSpPr>
        <p:spPr>
          <a:xfrm>
            <a:off x="3549497" y="5226671"/>
            <a:ext cx="0" cy="1849756"/>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xmlns:p14="http://schemas.microsoft.com/office/powerpoint/2010/main" xmlns:ahyp="http://schemas.microsoft.com/office/drawing/2018/hyperlinkcolor" xmlns="" id="{BA0007F7-6525-63EC-D9DC-F188E7292B2A}"/>
              </a:ext>
            </a:extLst>
          </p:cNvPr>
          <p:cNvCxnSpPr>
            <a:cxnSpLocks/>
          </p:cNvCxnSpPr>
          <p:nvPr/>
        </p:nvCxnSpPr>
        <p:spPr>
          <a:xfrm>
            <a:off x="910477" y="5226671"/>
            <a:ext cx="263902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xmlns:p14="http://schemas.microsoft.com/office/powerpoint/2010/main" xmlns:ahyp="http://schemas.microsoft.com/office/drawing/2018/hyperlinkcolor" xmlns="" id="{BCF3043A-8162-238B-9AF5-7D9482013404}"/>
              </a:ext>
            </a:extLst>
          </p:cNvPr>
          <p:cNvCxnSpPr>
            <a:cxnSpLocks/>
          </p:cNvCxnSpPr>
          <p:nvPr/>
        </p:nvCxnSpPr>
        <p:spPr>
          <a:xfrm>
            <a:off x="3541461" y="7075728"/>
            <a:ext cx="3576514"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54" name="Text Placeholder 3">
            <a:extLst>
              <a:ext uri="{FF2B5EF4-FFF2-40B4-BE49-F238E27FC236}">
                <a16:creationId xmlns:a16="http://schemas.microsoft.com/office/drawing/2014/main" xmlns:p14="http://schemas.microsoft.com/office/powerpoint/2010/main" xmlns:ahyp="http://schemas.microsoft.com/office/drawing/2018/hyperlinkcolor" xmlns="" id="{BD1A82BB-9036-7BF6-04C3-B4C7D844850F}"/>
              </a:ext>
            </a:extLst>
          </p:cNvPr>
          <p:cNvSpPr txBox="1">
            <a:spLocks/>
          </p:cNvSpPr>
          <p:nvPr/>
        </p:nvSpPr>
        <p:spPr>
          <a:xfrm>
            <a:off x="994644" y="498578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5" name="TextBox 254">
            <a:extLst>
              <a:ext uri="{FF2B5EF4-FFF2-40B4-BE49-F238E27FC236}">
                <a16:creationId xmlns:a16="http://schemas.microsoft.com/office/drawing/2014/main" xmlns:p14="http://schemas.microsoft.com/office/powerpoint/2010/main" xmlns:ahyp="http://schemas.microsoft.com/office/drawing/2018/hyperlinkcolor" xmlns="" id="{426D8304-2D4D-E4F0-0475-3A9A22D991DA}"/>
              </a:ext>
            </a:extLst>
          </p:cNvPr>
          <p:cNvSpPr txBox="1"/>
          <p:nvPr/>
        </p:nvSpPr>
        <p:spPr>
          <a:xfrm>
            <a:off x="1158566" y="5455796"/>
            <a:ext cx="1366425" cy="310341"/>
          </a:xfrm>
          <a:prstGeom prst="rect">
            <a:avLst/>
          </a:prstGeom>
          <a:noFill/>
          <a:ln>
            <a:noFill/>
          </a:ln>
        </p:spPr>
        <p:txBody>
          <a:bodyPr wrap="square">
            <a:spAutoFit/>
          </a:bodyPr>
          <a:lstStyle/>
          <a:p>
            <a:pPr lvl="0">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Συγχρονισμός</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56" name="Text Placeholder 3">
            <a:extLst>
              <a:ext uri="{FF2B5EF4-FFF2-40B4-BE49-F238E27FC236}">
                <a16:creationId xmlns:a16="http://schemas.microsoft.com/office/drawing/2014/main" xmlns:p14="http://schemas.microsoft.com/office/powerpoint/2010/main" xmlns:ahyp="http://schemas.microsoft.com/office/drawing/2018/hyperlinkcolor" xmlns="" id="{1D7FED31-3FEB-7C27-24DA-283C85A4CFB3}"/>
              </a:ext>
            </a:extLst>
          </p:cNvPr>
          <p:cNvSpPr txBox="1">
            <a:spLocks/>
          </p:cNvSpPr>
          <p:nvPr/>
        </p:nvSpPr>
        <p:spPr>
          <a:xfrm>
            <a:off x="3148066" y="54901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7" name="TextBox 256">
            <a:extLst>
              <a:ext uri="{FF2B5EF4-FFF2-40B4-BE49-F238E27FC236}">
                <a16:creationId xmlns:a16="http://schemas.microsoft.com/office/drawing/2014/main" xmlns:p14="http://schemas.microsoft.com/office/powerpoint/2010/main" xmlns:ahyp="http://schemas.microsoft.com/office/drawing/2018/hyperlinkcolor" xmlns="" id="{47C1A4DD-99FD-D255-952D-708DA63FA991}"/>
              </a:ext>
            </a:extLst>
          </p:cNvPr>
          <p:cNvSpPr txBox="1"/>
          <p:nvPr/>
        </p:nvSpPr>
        <p:spPr>
          <a:xfrm>
            <a:off x="3865677" y="5593535"/>
            <a:ext cx="1366425" cy="310341"/>
          </a:xfrm>
          <a:prstGeom prst="rect">
            <a:avLst/>
          </a:prstGeom>
          <a:noFill/>
          <a:ln>
            <a:noFill/>
          </a:ln>
        </p:spPr>
        <p:txBody>
          <a:bodyPr wrap="square">
            <a:spAutoFit/>
          </a:bodyPr>
          <a:lstStyle/>
          <a:p>
            <a:pPr lvl="0">
              <a:lnSpc>
                <a:spcPts val="1680"/>
              </a:lnSpc>
            </a:pPr>
            <a:r>
              <a:rPr lang="fr-FR" sz="1600" b="1" dirty="0">
                <a:solidFill>
                  <a:srgbClr val="262626"/>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Απογοήτευση</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58" name="Text Placeholder 3">
            <a:extLst>
              <a:ext uri="{FF2B5EF4-FFF2-40B4-BE49-F238E27FC236}">
                <a16:creationId xmlns:a16="http://schemas.microsoft.com/office/drawing/2014/main" xmlns:p14="http://schemas.microsoft.com/office/powerpoint/2010/main" xmlns:ahyp="http://schemas.microsoft.com/office/drawing/2018/hyperlinkcolor" xmlns="" id="{10398E35-FD34-4D94-098D-F580FEC42555}"/>
              </a:ext>
            </a:extLst>
          </p:cNvPr>
          <p:cNvSpPr txBox="1">
            <a:spLocks/>
          </p:cNvSpPr>
          <p:nvPr/>
        </p:nvSpPr>
        <p:spPr>
          <a:xfrm>
            <a:off x="4349452" y="68942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59" name="TextBox 258">
            <a:extLst>
              <a:ext uri="{FF2B5EF4-FFF2-40B4-BE49-F238E27FC236}">
                <a16:creationId xmlns:a16="http://schemas.microsoft.com/office/drawing/2014/main" xmlns:p14="http://schemas.microsoft.com/office/powerpoint/2010/main" xmlns:ahyp="http://schemas.microsoft.com/office/drawing/2018/hyperlinkcolor" xmlns="" id="{90B62CD0-D56A-36E4-FB3B-52044F15515F}"/>
              </a:ext>
            </a:extLst>
          </p:cNvPr>
          <p:cNvSpPr txBox="1"/>
          <p:nvPr/>
        </p:nvSpPr>
        <p:spPr>
          <a:xfrm>
            <a:off x="4513374" y="7364216"/>
            <a:ext cx="1366425" cy="310341"/>
          </a:xfrm>
          <a:prstGeom prst="rect">
            <a:avLst/>
          </a:prstGeom>
          <a:noFill/>
          <a:ln>
            <a:noFill/>
          </a:ln>
        </p:spPr>
        <p:txBody>
          <a:bodyPr wrap="square">
            <a:spAutoFit/>
          </a:bodyPr>
          <a:lstStyle/>
          <a:p>
            <a:pPr lvl="0">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Παίξτε</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260" name="Rectangle 259">
            <a:extLst>
              <a:ext uri="{FF2B5EF4-FFF2-40B4-BE49-F238E27FC236}">
                <a16:creationId xmlns:a16="http://schemas.microsoft.com/office/drawing/2014/main" xmlns:p14="http://schemas.microsoft.com/office/powerpoint/2010/main" xmlns:ahyp="http://schemas.microsoft.com/office/drawing/2018/hyperlinkcolor" xmlns="" id="{294443A4-A0B9-D1DE-6D06-4FCC7A2E3E00}"/>
              </a:ext>
            </a:extLst>
          </p:cNvPr>
          <p:cNvSpPr/>
          <p:nvPr/>
        </p:nvSpPr>
        <p:spPr>
          <a:xfrm>
            <a:off x="2225150" y="5179278"/>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xmlns:p14="http://schemas.microsoft.com/office/powerpoint/2010/main" xmlns:ahyp="http://schemas.microsoft.com/office/drawing/2018/hyperlinkcolor" xmlns="" id="{7151E26D-C872-B542-D5BC-154C2B4DEDBB}"/>
              </a:ext>
            </a:extLst>
          </p:cNvPr>
          <p:cNvSpPr/>
          <p:nvPr/>
        </p:nvSpPr>
        <p:spPr>
          <a:xfrm>
            <a:off x="5452556" y="6996423"/>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aphic 11">
            <a:extLst>
              <a:ext uri="{FF2B5EF4-FFF2-40B4-BE49-F238E27FC236}">
                <a16:creationId xmlns:a16="http://schemas.microsoft.com/office/drawing/2014/main" xmlns:p14="http://schemas.microsoft.com/office/powerpoint/2010/main" xmlns:ahyp="http://schemas.microsoft.com/office/drawing/2018/hyperlinkcolor" xmlns="" id="{F1EED00B-7FC2-E425-16AF-51ADEC947B6D}"/>
              </a:ext>
            </a:extLst>
          </p:cNvPr>
          <p:cNvGrpSpPr/>
          <p:nvPr/>
        </p:nvGrpSpPr>
        <p:grpSpPr>
          <a:xfrm>
            <a:off x="2505488" y="5000159"/>
            <a:ext cx="674778" cy="632537"/>
            <a:chOff x="4476334" y="-623359"/>
            <a:chExt cx="1190835" cy="1116289"/>
          </a:xfrm>
        </p:grpSpPr>
        <p:sp>
          <p:nvSpPr>
            <p:cNvPr id="266" name="Freeform 265">
              <a:extLst>
                <a:ext uri="{FF2B5EF4-FFF2-40B4-BE49-F238E27FC236}">
                  <a16:creationId xmlns:a16="http://schemas.microsoft.com/office/drawing/2014/main" xmlns:p14="http://schemas.microsoft.com/office/powerpoint/2010/main" xmlns:ahyp="http://schemas.microsoft.com/office/drawing/2018/hyperlinkcolor" xmlns="" id="{37FBB06D-06E5-1529-4C5C-D8C437AD811E}"/>
                </a:ext>
              </a:extLst>
            </p:cNvPr>
            <p:cNvSpPr/>
            <p:nvPr/>
          </p:nvSpPr>
          <p:spPr>
            <a:xfrm>
              <a:off x="5141514" y="3468"/>
              <a:ext cx="490299" cy="452567"/>
            </a:xfrm>
            <a:custGeom>
              <a:avLst/>
              <a:gdLst>
                <a:gd name="connsiteX0" fmla="*/ 402257 w 490299"/>
                <a:gd name="connsiteY0" fmla="*/ 82682 h 452567"/>
                <a:gd name="connsiteX1" fmla="*/ 345061 w 490299"/>
                <a:gd name="connsiteY1" fmla="*/ 108394 h 452567"/>
                <a:gd name="connsiteX2" fmla="*/ 325782 w 490299"/>
                <a:gd name="connsiteY2" fmla="*/ 106466 h 452567"/>
                <a:gd name="connsiteX3" fmla="*/ 241595 w 490299"/>
                <a:gd name="connsiteY3" fmla="*/ 71755 h 452567"/>
                <a:gd name="connsiteX4" fmla="*/ 72579 w 490299"/>
                <a:gd name="connsiteY4" fmla="*/ 194529 h 452567"/>
                <a:gd name="connsiteX5" fmla="*/ 199180 w 490299"/>
                <a:gd name="connsiteY5" fmla="*/ 380940 h 452567"/>
                <a:gd name="connsiteX6" fmla="*/ 323854 w 490299"/>
                <a:gd name="connsiteY6" fmla="*/ 348800 h 452567"/>
                <a:gd name="connsiteX7" fmla="*/ 349560 w 490299"/>
                <a:gd name="connsiteY7" fmla="*/ 323088 h 452567"/>
                <a:gd name="connsiteX8" fmla="*/ 343133 w 490299"/>
                <a:gd name="connsiteY8" fmla="*/ 292877 h 452567"/>
                <a:gd name="connsiteX9" fmla="*/ 285938 w 490299"/>
                <a:gd name="connsiteY9" fmla="*/ 267165 h 452567"/>
                <a:gd name="connsiteX10" fmla="*/ 272442 w 490299"/>
                <a:gd name="connsiteY10" fmla="*/ 245310 h 452567"/>
                <a:gd name="connsiteX11" fmla="*/ 291721 w 490299"/>
                <a:gd name="connsiteY11" fmla="*/ 232454 h 452567"/>
                <a:gd name="connsiteX12" fmla="*/ 470377 w 490299"/>
                <a:gd name="connsiteY12" fmla="*/ 232454 h 452567"/>
                <a:gd name="connsiteX13" fmla="*/ 490300 w 490299"/>
                <a:gd name="connsiteY13" fmla="*/ 253666 h 452567"/>
                <a:gd name="connsiteX14" fmla="*/ 490300 w 490299"/>
                <a:gd name="connsiteY14" fmla="*/ 426578 h 452567"/>
                <a:gd name="connsiteX15" fmla="*/ 484516 w 490299"/>
                <a:gd name="connsiteY15" fmla="*/ 445219 h 452567"/>
                <a:gd name="connsiteX16" fmla="*/ 456882 w 490299"/>
                <a:gd name="connsiteY16" fmla="*/ 438791 h 452567"/>
                <a:gd name="connsiteX17" fmla="*/ 431176 w 490299"/>
                <a:gd name="connsiteY17" fmla="*/ 382225 h 452567"/>
                <a:gd name="connsiteX18" fmla="*/ 395188 w 490299"/>
                <a:gd name="connsiteY18" fmla="*/ 377083 h 452567"/>
                <a:gd name="connsiteX19" fmla="*/ 287866 w 490299"/>
                <a:gd name="connsiteY19" fmla="*/ 443291 h 452567"/>
                <a:gd name="connsiteX20" fmla="*/ 212676 w 490299"/>
                <a:gd name="connsiteY20" fmla="*/ 452290 h 452567"/>
                <a:gd name="connsiteX21" fmla="*/ 102141 w 490299"/>
                <a:gd name="connsiteY21" fmla="*/ 415008 h 452567"/>
                <a:gd name="connsiteX22" fmla="*/ 3816 w 490299"/>
                <a:gd name="connsiteY22" fmla="*/ 265879 h 452567"/>
                <a:gd name="connsiteX23" fmla="*/ 47516 w 490299"/>
                <a:gd name="connsiteY23" fmla="*/ 89110 h 452567"/>
                <a:gd name="connsiteX24" fmla="*/ 192754 w 490299"/>
                <a:gd name="connsiteY24" fmla="*/ 2333 h 452567"/>
                <a:gd name="connsiteX25" fmla="*/ 371410 w 490299"/>
                <a:gd name="connsiteY25" fmla="*/ 52471 h 452567"/>
                <a:gd name="connsiteX26" fmla="*/ 402257 w 490299"/>
                <a:gd name="connsiteY26" fmla="*/ 82682 h 4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299" h="452567">
                  <a:moveTo>
                    <a:pt x="402257" y="82682"/>
                  </a:moveTo>
                  <a:cubicBezTo>
                    <a:pt x="381050" y="92324"/>
                    <a:pt x="362413" y="100038"/>
                    <a:pt x="345061" y="108394"/>
                  </a:cubicBezTo>
                  <a:cubicBezTo>
                    <a:pt x="337349" y="112251"/>
                    <a:pt x="332208" y="111608"/>
                    <a:pt x="325782" y="106466"/>
                  </a:cubicBezTo>
                  <a:cubicBezTo>
                    <a:pt x="301361" y="85896"/>
                    <a:pt x="273085" y="76254"/>
                    <a:pt x="241595" y="71755"/>
                  </a:cubicBezTo>
                  <a:cubicBezTo>
                    <a:pt x="159336" y="60184"/>
                    <a:pt x="86717" y="121893"/>
                    <a:pt x="72579" y="194529"/>
                  </a:cubicBezTo>
                  <a:cubicBezTo>
                    <a:pt x="54585" y="283877"/>
                    <a:pt x="114994" y="367441"/>
                    <a:pt x="199180" y="380940"/>
                  </a:cubicBezTo>
                  <a:cubicBezTo>
                    <a:pt x="245451" y="388653"/>
                    <a:pt x="286580" y="377083"/>
                    <a:pt x="323854" y="348800"/>
                  </a:cubicBezTo>
                  <a:cubicBezTo>
                    <a:pt x="333494" y="341086"/>
                    <a:pt x="341848" y="332087"/>
                    <a:pt x="349560" y="323088"/>
                  </a:cubicBezTo>
                  <a:cubicBezTo>
                    <a:pt x="359842" y="311518"/>
                    <a:pt x="357914" y="299947"/>
                    <a:pt x="343133" y="292877"/>
                  </a:cubicBezTo>
                  <a:cubicBezTo>
                    <a:pt x="323854" y="283877"/>
                    <a:pt x="305217" y="274878"/>
                    <a:pt x="285938" y="267165"/>
                  </a:cubicBezTo>
                  <a:cubicBezTo>
                    <a:pt x="275655" y="262665"/>
                    <a:pt x="270514" y="256237"/>
                    <a:pt x="272442" y="245310"/>
                  </a:cubicBezTo>
                  <a:cubicBezTo>
                    <a:pt x="274370" y="235668"/>
                    <a:pt x="282724" y="232454"/>
                    <a:pt x="291721" y="232454"/>
                  </a:cubicBezTo>
                  <a:cubicBezTo>
                    <a:pt x="351488" y="232454"/>
                    <a:pt x="410611" y="232454"/>
                    <a:pt x="470377" y="232454"/>
                  </a:cubicBezTo>
                  <a:cubicBezTo>
                    <a:pt x="482588" y="232454"/>
                    <a:pt x="490300" y="240810"/>
                    <a:pt x="490300" y="253666"/>
                  </a:cubicBezTo>
                  <a:cubicBezTo>
                    <a:pt x="490300" y="311518"/>
                    <a:pt x="490300" y="368726"/>
                    <a:pt x="490300" y="426578"/>
                  </a:cubicBezTo>
                  <a:cubicBezTo>
                    <a:pt x="490300" y="433006"/>
                    <a:pt x="488371" y="441362"/>
                    <a:pt x="484516" y="445219"/>
                  </a:cubicBezTo>
                  <a:cubicBezTo>
                    <a:pt x="474876" y="454861"/>
                    <a:pt x="463308" y="451647"/>
                    <a:pt x="456882" y="438791"/>
                  </a:cubicBezTo>
                  <a:cubicBezTo>
                    <a:pt x="447885" y="420150"/>
                    <a:pt x="439530" y="400866"/>
                    <a:pt x="431176" y="382225"/>
                  </a:cubicBezTo>
                  <a:cubicBezTo>
                    <a:pt x="422179" y="362941"/>
                    <a:pt x="409326" y="361656"/>
                    <a:pt x="395188" y="377083"/>
                  </a:cubicBezTo>
                  <a:cubicBezTo>
                    <a:pt x="365626" y="409223"/>
                    <a:pt x="330280" y="431720"/>
                    <a:pt x="287866" y="443291"/>
                  </a:cubicBezTo>
                  <a:cubicBezTo>
                    <a:pt x="262802" y="450362"/>
                    <a:pt x="237739" y="453576"/>
                    <a:pt x="212676" y="452290"/>
                  </a:cubicBezTo>
                  <a:cubicBezTo>
                    <a:pt x="172189" y="450362"/>
                    <a:pt x="135558" y="437506"/>
                    <a:pt x="102141" y="415008"/>
                  </a:cubicBezTo>
                  <a:cubicBezTo>
                    <a:pt x="49444" y="379011"/>
                    <a:pt x="14741" y="328873"/>
                    <a:pt x="3816" y="265879"/>
                  </a:cubicBezTo>
                  <a:cubicBezTo>
                    <a:pt x="-7752" y="201600"/>
                    <a:pt x="7029" y="141820"/>
                    <a:pt x="47516" y="89110"/>
                  </a:cubicBezTo>
                  <a:cubicBezTo>
                    <a:pt x="84147" y="40901"/>
                    <a:pt x="132988" y="10046"/>
                    <a:pt x="192754" y="2333"/>
                  </a:cubicBezTo>
                  <a:cubicBezTo>
                    <a:pt x="258304" y="-6023"/>
                    <a:pt x="319998" y="7475"/>
                    <a:pt x="371410" y="52471"/>
                  </a:cubicBezTo>
                  <a:cubicBezTo>
                    <a:pt x="381050" y="62756"/>
                    <a:pt x="390689" y="72398"/>
                    <a:pt x="402257" y="82682"/>
                  </a:cubicBezTo>
                  <a:close/>
                </a:path>
              </a:pathLst>
            </a:custGeom>
            <a:solidFill>
              <a:srgbClr val="009AC1"/>
            </a:solidFill>
            <a:ln w="6425" cap="flat">
              <a:noFill/>
              <a:prstDash val="solid"/>
              <a:miter/>
            </a:ln>
          </p:spPr>
          <p:txBody>
            <a:bodyPr rtlCol="0" anchor="ctr"/>
            <a:lstStyle/>
            <a:p>
              <a:endParaRPr lang="en-US" dirty="0"/>
            </a:p>
          </p:txBody>
        </p:sp>
        <p:sp>
          <p:nvSpPr>
            <p:cNvPr id="267" name="Freeform 266">
              <a:extLst>
                <a:ext uri="{FF2B5EF4-FFF2-40B4-BE49-F238E27FC236}">
                  <a16:creationId xmlns:a16="http://schemas.microsoft.com/office/drawing/2014/main" xmlns:p14="http://schemas.microsoft.com/office/powerpoint/2010/main" xmlns:ahyp="http://schemas.microsoft.com/office/drawing/2018/hyperlinkcolor" xmlns="" id="{E42BBC46-592B-A0B4-2447-7B5F6DB3C0BC}"/>
                </a:ext>
              </a:extLst>
            </p:cNvPr>
            <p:cNvSpPr/>
            <p:nvPr/>
          </p:nvSpPr>
          <p:spPr>
            <a:xfrm>
              <a:off x="4513446" y="-603286"/>
              <a:ext cx="485026" cy="479885"/>
            </a:xfrm>
            <a:custGeom>
              <a:avLst/>
              <a:gdLst>
                <a:gd name="connsiteX0" fmla="*/ 66997 w 485026"/>
                <a:gd name="connsiteY0" fmla="*/ 374467 h 479885"/>
                <a:gd name="connsiteX1" fmla="*/ 126763 w 485026"/>
                <a:gd name="connsiteY1" fmla="*/ 355826 h 479885"/>
                <a:gd name="connsiteX2" fmla="*/ 145400 w 485026"/>
                <a:gd name="connsiteY2" fmla="*/ 359683 h 479885"/>
                <a:gd name="connsiteX3" fmla="*/ 224446 w 485026"/>
                <a:gd name="connsiteY3" fmla="*/ 404036 h 479885"/>
                <a:gd name="connsiteX4" fmla="*/ 407600 w 485026"/>
                <a:gd name="connsiteY4" fmla="*/ 303117 h 479885"/>
                <a:gd name="connsiteX5" fmla="*/ 304776 w 485026"/>
                <a:gd name="connsiteY5" fmla="*/ 101922 h 479885"/>
                <a:gd name="connsiteX6" fmla="*/ 177532 w 485026"/>
                <a:gd name="connsiteY6" fmla="*/ 118634 h 479885"/>
                <a:gd name="connsiteX7" fmla="*/ 148613 w 485026"/>
                <a:gd name="connsiteY7" fmla="*/ 141132 h 479885"/>
                <a:gd name="connsiteX8" fmla="*/ 151184 w 485026"/>
                <a:gd name="connsiteY8" fmla="*/ 171987 h 479885"/>
                <a:gd name="connsiteX9" fmla="*/ 205166 w 485026"/>
                <a:gd name="connsiteY9" fmla="*/ 204769 h 479885"/>
                <a:gd name="connsiteX10" fmla="*/ 215449 w 485026"/>
                <a:gd name="connsiteY10" fmla="*/ 228553 h 479885"/>
                <a:gd name="connsiteX11" fmla="*/ 194884 w 485026"/>
                <a:gd name="connsiteY11" fmla="*/ 238837 h 479885"/>
                <a:gd name="connsiteX12" fmla="*/ 17513 w 485026"/>
                <a:gd name="connsiteY12" fmla="*/ 216982 h 479885"/>
                <a:gd name="connsiteX13" fmla="*/ 162 w 485026"/>
                <a:gd name="connsiteY13" fmla="*/ 193199 h 479885"/>
                <a:gd name="connsiteX14" fmla="*/ 22012 w 485026"/>
                <a:gd name="connsiteY14" fmla="*/ 21572 h 479885"/>
                <a:gd name="connsiteX15" fmla="*/ 30366 w 485026"/>
                <a:gd name="connsiteY15" fmla="*/ 4217 h 479885"/>
                <a:gd name="connsiteX16" fmla="*/ 56715 w 485026"/>
                <a:gd name="connsiteY16" fmla="*/ 13859 h 479885"/>
                <a:gd name="connsiteX17" fmla="*/ 75351 w 485026"/>
                <a:gd name="connsiteY17" fmla="*/ 72996 h 479885"/>
                <a:gd name="connsiteX18" fmla="*/ 110054 w 485026"/>
                <a:gd name="connsiteY18" fmla="*/ 82638 h 479885"/>
                <a:gd name="connsiteX19" fmla="*/ 225088 w 485026"/>
                <a:gd name="connsiteY19" fmla="*/ 29929 h 479885"/>
                <a:gd name="connsiteX20" fmla="*/ 300921 w 485026"/>
                <a:gd name="connsiteY20" fmla="*/ 30571 h 479885"/>
                <a:gd name="connsiteX21" fmla="*/ 405672 w 485026"/>
                <a:gd name="connsiteY21" fmla="*/ 81352 h 479885"/>
                <a:gd name="connsiteX22" fmla="*/ 484718 w 485026"/>
                <a:gd name="connsiteY22" fmla="*/ 241409 h 479885"/>
                <a:gd name="connsiteX23" fmla="*/ 419810 w 485026"/>
                <a:gd name="connsiteY23" fmla="*/ 411749 h 479885"/>
                <a:gd name="connsiteX24" fmla="*/ 264932 w 485026"/>
                <a:gd name="connsiteY24" fmla="*/ 479886 h 479885"/>
                <a:gd name="connsiteX25" fmla="*/ 93988 w 485026"/>
                <a:gd name="connsiteY25" fmla="*/ 407893 h 479885"/>
                <a:gd name="connsiteX26" fmla="*/ 66997 w 485026"/>
                <a:gd name="connsiteY26" fmla="*/ 374467 h 4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026" h="479885">
                  <a:moveTo>
                    <a:pt x="66997" y="374467"/>
                  </a:moveTo>
                  <a:cubicBezTo>
                    <a:pt x="89490" y="367396"/>
                    <a:pt x="108126" y="362254"/>
                    <a:pt x="126763" y="355826"/>
                  </a:cubicBezTo>
                  <a:cubicBezTo>
                    <a:pt x="134475" y="353255"/>
                    <a:pt x="140259" y="354541"/>
                    <a:pt x="145400" y="359683"/>
                  </a:cubicBezTo>
                  <a:cubicBezTo>
                    <a:pt x="167250" y="382824"/>
                    <a:pt x="193598" y="396322"/>
                    <a:pt x="224446" y="404036"/>
                  </a:cubicBezTo>
                  <a:cubicBezTo>
                    <a:pt x="304776" y="425891"/>
                    <a:pt x="383822" y="373182"/>
                    <a:pt x="407600" y="303117"/>
                  </a:cubicBezTo>
                  <a:cubicBezTo>
                    <a:pt x="436519" y="216339"/>
                    <a:pt x="386393" y="126348"/>
                    <a:pt x="304776" y="101922"/>
                  </a:cubicBezTo>
                  <a:cubicBezTo>
                    <a:pt x="259791" y="88423"/>
                    <a:pt x="217376" y="94851"/>
                    <a:pt x="177532" y="118634"/>
                  </a:cubicBezTo>
                  <a:cubicBezTo>
                    <a:pt x="167250" y="125062"/>
                    <a:pt x="157610" y="132776"/>
                    <a:pt x="148613" y="141132"/>
                  </a:cubicBezTo>
                  <a:cubicBezTo>
                    <a:pt x="136403" y="151417"/>
                    <a:pt x="137688" y="162987"/>
                    <a:pt x="151184" y="171987"/>
                  </a:cubicBezTo>
                  <a:cubicBezTo>
                    <a:pt x="169178" y="182914"/>
                    <a:pt x="186529" y="194484"/>
                    <a:pt x="205166" y="204769"/>
                  </a:cubicBezTo>
                  <a:cubicBezTo>
                    <a:pt x="214806" y="210554"/>
                    <a:pt x="219304" y="217625"/>
                    <a:pt x="215449" y="228553"/>
                  </a:cubicBezTo>
                  <a:cubicBezTo>
                    <a:pt x="212235" y="238195"/>
                    <a:pt x="203238" y="240123"/>
                    <a:pt x="194884" y="238837"/>
                  </a:cubicBezTo>
                  <a:cubicBezTo>
                    <a:pt x="135760" y="231767"/>
                    <a:pt x="76637" y="224053"/>
                    <a:pt x="17513" y="216982"/>
                  </a:cubicBezTo>
                  <a:cubicBezTo>
                    <a:pt x="5303" y="215697"/>
                    <a:pt x="-1124" y="206055"/>
                    <a:pt x="162" y="193199"/>
                  </a:cubicBezTo>
                  <a:cubicBezTo>
                    <a:pt x="7231" y="135990"/>
                    <a:pt x="14300" y="78781"/>
                    <a:pt x="22012" y="21572"/>
                  </a:cubicBezTo>
                  <a:cubicBezTo>
                    <a:pt x="22654" y="15144"/>
                    <a:pt x="25868" y="7431"/>
                    <a:pt x="30366" y="4217"/>
                  </a:cubicBezTo>
                  <a:cubicBezTo>
                    <a:pt x="41291" y="-4139"/>
                    <a:pt x="52216" y="360"/>
                    <a:pt x="56715" y="13859"/>
                  </a:cubicBezTo>
                  <a:cubicBezTo>
                    <a:pt x="63141" y="33785"/>
                    <a:pt x="68925" y="53712"/>
                    <a:pt x="75351" y="72996"/>
                  </a:cubicBezTo>
                  <a:cubicBezTo>
                    <a:pt x="81778" y="93565"/>
                    <a:pt x="93988" y="96137"/>
                    <a:pt x="110054" y="82638"/>
                  </a:cubicBezTo>
                  <a:cubicBezTo>
                    <a:pt x="143472" y="54355"/>
                    <a:pt x="181388" y="36999"/>
                    <a:pt x="225088" y="29929"/>
                  </a:cubicBezTo>
                  <a:cubicBezTo>
                    <a:pt x="250794" y="26072"/>
                    <a:pt x="275857" y="26072"/>
                    <a:pt x="300921" y="30571"/>
                  </a:cubicBezTo>
                  <a:cubicBezTo>
                    <a:pt x="340765" y="37642"/>
                    <a:pt x="375468" y="54998"/>
                    <a:pt x="405672" y="81352"/>
                  </a:cubicBezTo>
                  <a:cubicBezTo>
                    <a:pt x="453870" y="123777"/>
                    <a:pt x="481504" y="177772"/>
                    <a:pt x="484718" y="241409"/>
                  </a:cubicBezTo>
                  <a:cubicBezTo>
                    <a:pt x="487931" y="306974"/>
                    <a:pt x="466081" y="364182"/>
                    <a:pt x="419810" y="411749"/>
                  </a:cubicBezTo>
                  <a:cubicBezTo>
                    <a:pt x="377396" y="454817"/>
                    <a:pt x="325341" y="479886"/>
                    <a:pt x="264932" y="479886"/>
                  </a:cubicBezTo>
                  <a:cubicBezTo>
                    <a:pt x="198740" y="479886"/>
                    <a:pt x="139616" y="458674"/>
                    <a:pt x="93988" y="407893"/>
                  </a:cubicBezTo>
                  <a:cubicBezTo>
                    <a:pt x="85634" y="396322"/>
                    <a:pt x="77279" y="386038"/>
                    <a:pt x="66997" y="374467"/>
                  </a:cubicBezTo>
                  <a:close/>
                </a:path>
              </a:pathLst>
            </a:custGeom>
            <a:solidFill>
              <a:srgbClr val="009AC1"/>
            </a:solidFill>
            <a:ln w="6425"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xmlns:p14="http://schemas.microsoft.com/office/powerpoint/2010/main" xmlns:ahyp="http://schemas.microsoft.com/office/drawing/2018/hyperlinkcolor" xmlns="" id="{B77A8DDB-286F-6C93-C755-F5CEE5787584}"/>
                </a:ext>
              </a:extLst>
            </p:cNvPr>
            <p:cNvSpPr/>
            <p:nvPr/>
          </p:nvSpPr>
          <p:spPr>
            <a:xfrm>
              <a:off x="4476334" y="-621915"/>
              <a:ext cx="561112" cy="523601"/>
            </a:xfrm>
            <a:custGeom>
              <a:avLst/>
              <a:gdLst>
                <a:gd name="connsiteX0" fmla="*/ 1928 w 561112"/>
                <a:gd name="connsiteY0" fmla="*/ 38273 h 523601"/>
                <a:gd name="connsiteX1" fmla="*/ 53982 w 561112"/>
                <a:gd name="connsiteY1" fmla="*/ 1634 h 523601"/>
                <a:gd name="connsiteX2" fmla="*/ 99610 w 561112"/>
                <a:gd name="connsiteY2" fmla="*/ 29917 h 523601"/>
                <a:gd name="connsiteX3" fmla="*/ 117605 w 561112"/>
                <a:gd name="connsiteY3" fmla="*/ 68485 h 523601"/>
                <a:gd name="connsiteX4" fmla="*/ 182512 w 561112"/>
                <a:gd name="connsiteY4" fmla="*/ 26703 h 523601"/>
                <a:gd name="connsiteX5" fmla="*/ 267984 w 561112"/>
                <a:gd name="connsiteY5" fmla="*/ 1634 h 523601"/>
                <a:gd name="connsiteX6" fmla="*/ 444069 w 561112"/>
                <a:gd name="connsiteY6" fmla="*/ 44058 h 523601"/>
                <a:gd name="connsiteX7" fmla="*/ 553962 w 561112"/>
                <a:gd name="connsiteY7" fmla="*/ 204115 h 523601"/>
                <a:gd name="connsiteX8" fmla="*/ 561031 w 561112"/>
                <a:gd name="connsiteY8" fmla="*/ 267108 h 523601"/>
                <a:gd name="connsiteX9" fmla="*/ 505121 w 561112"/>
                <a:gd name="connsiteY9" fmla="*/ 422022 h 523601"/>
                <a:gd name="connsiteX10" fmla="*/ 355384 w 561112"/>
                <a:gd name="connsiteY10" fmla="*/ 517156 h 523601"/>
                <a:gd name="connsiteX11" fmla="*/ 196650 w 561112"/>
                <a:gd name="connsiteY11" fmla="*/ 501729 h 523601"/>
                <a:gd name="connsiteX12" fmla="*/ 106037 w 561112"/>
                <a:gd name="connsiteY12" fmla="*/ 437449 h 523601"/>
                <a:gd name="connsiteX13" fmla="*/ 84829 w 561112"/>
                <a:gd name="connsiteY13" fmla="*/ 409166 h 523601"/>
                <a:gd name="connsiteX14" fmla="*/ 92541 w 561112"/>
                <a:gd name="connsiteY14" fmla="*/ 380883 h 523601"/>
                <a:gd name="connsiteX15" fmla="*/ 186368 w 561112"/>
                <a:gd name="connsiteY15" fmla="*/ 339102 h 523601"/>
                <a:gd name="connsiteX16" fmla="*/ 208860 w 561112"/>
                <a:gd name="connsiteY16" fmla="*/ 343601 h 523601"/>
                <a:gd name="connsiteX17" fmla="*/ 278266 w 561112"/>
                <a:gd name="connsiteY17" fmla="*/ 381526 h 523601"/>
                <a:gd name="connsiteX18" fmla="*/ 368237 w 561112"/>
                <a:gd name="connsiteY18" fmla="*/ 361600 h 523601"/>
                <a:gd name="connsiteX19" fmla="*/ 402940 w 561112"/>
                <a:gd name="connsiteY19" fmla="*/ 327531 h 523601"/>
                <a:gd name="connsiteX20" fmla="*/ 426075 w 561112"/>
                <a:gd name="connsiteY20" fmla="*/ 324317 h 523601"/>
                <a:gd name="connsiteX21" fmla="*/ 429931 w 561112"/>
                <a:gd name="connsiteY21" fmla="*/ 349386 h 523601"/>
                <a:gd name="connsiteX22" fmla="*/ 323252 w 561112"/>
                <a:gd name="connsiteY22" fmla="*/ 416880 h 523601"/>
                <a:gd name="connsiteX23" fmla="*/ 197293 w 561112"/>
                <a:gd name="connsiteY23" fmla="*/ 380883 h 523601"/>
                <a:gd name="connsiteX24" fmla="*/ 187010 w 561112"/>
                <a:gd name="connsiteY24" fmla="*/ 378955 h 523601"/>
                <a:gd name="connsiteX25" fmla="*/ 125316 w 561112"/>
                <a:gd name="connsiteY25" fmla="*/ 404667 h 523601"/>
                <a:gd name="connsiteX26" fmla="*/ 251918 w 561112"/>
                <a:gd name="connsiteY26" fmla="*/ 483088 h 523601"/>
                <a:gd name="connsiteX27" fmla="*/ 444712 w 561112"/>
                <a:gd name="connsiteY27" fmla="*/ 434235 h 523601"/>
                <a:gd name="connsiteX28" fmla="*/ 521187 w 561112"/>
                <a:gd name="connsiteY28" fmla="*/ 306319 h 523601"/>
                <a:gd name="connsiteX29" fmla="*/ 487127 w 561112"/>
                <a:gd name="connsiteY29" fmla="*/ 135335 h 523601"/>
                <a:gd name="connsiteX30" fmla="*/ 345744 w 561112"/>
                <a:gd name="connsiteY30" fmla="*/ 40202 h 523601"/>
                <a:gd name="connsiteX31" fmla="*/ 197935 w 561112"/>
                <a:gd name="connsiteY31" fmla="*/ 58843 h 523601"/>
                <a:gd name="connsiteX32" fmla="*/ 131743 w 561112"/>
                <a:gd name="connsiteY32" fmla="*/ 110266 h 523601"/>
                <a:gd name="connsiteX33" fmla="*/ 116962 w 561112"/>
                <a:gd name="connsiteY33" fmla="*/ 120551 h 523601"/>
                <a:gd name="connsiteX34" fmla="*/ 96397 w 561112"/>
                <a:gd name="connsiteY34" fmla="*/ 110266 h 523601"/>
                <a:gd name="connsiteX35" fmla="*/ 70048 w 561112"/>
                <a:gd name="connsiteY35" fmla="*/ 51129 h 523601"/>
                <a:gd name="connsiteX36" fmla="*/ 46271 w 561112"/>
                <a:gd name="connsiteY36" fmla="*/ 39559 h 523601"/>
                <a:gd name="connsiteX37" fmla="*/ 35346 w 561112"/>
                <a:gd name="connsiteY37" fmla="*/ 58200 h 523601"/>
                <a:gd name="connsiteX38" fmla="*/ 35346 w 561112"/>
                <a:gd name="connsiteY38" fmla="*/ 231112 h 523601"/>
                <a:gd name="connsiteX39" fmla="*/ 59124 w 561112"/>
                <a:gd name="connsiteY39" fmla="*/ 254895 h 523601"/>
                <a:gd name="connsiteX40" fmla="*/ 230710 w 561112"/>
                <a:gd name="connsiteY40" fmla="*/ 254895 h 523601"/>
                <a:gd name="connsiteX41" fmla="*/ 251275 w 561112"/>
                <a:gd name="connsiteY41" fmla="*/ 229184 h 523601"/>
                <a:gd name="connsiteX42" fmla="*/ 240993 w 561112"/>
                <a:gd name="connsiteY42" fmla="*/ 220827 h 523601"/>
                <a:gd name="connsiteX43" fmla="*/ 183797 w 561112"/>
                <a:gd name="connsiteY43" fmla="*/ 195758 h 523601"/>
                <a:gd name="connsiteX44" fmla="*/ 176728 w 561112"/>
                <a:gd name="connsiteY44" fmla="*/ 161690 h 523601"/>
                <a:gd name="connsiteX45" fmla="*/ 275696 w 561112"/>
                <a:gd name="connsiteY45" fmla="*/ 105767 h 523601"/>
                <a:gd name="connsiteX46" fmla="*/ 411294 w 561112"/>
                <a:gd name="connsiteY46" fmla="*/ 151405 h 523601"/>
                <a:gd name="connsiteX47" fmla="*/ 453709 w 561112"/>
                <a:gd name="connsiteY47" fmla="*/ 245253 h 523601"/>
                <a:gd name="connsiteX48" fmla="*/ 455637 w 561112"/>
                <a:gd name="connsiteY48" fmla="*/ 260038 h 523601"/>
                <a:gd name="connsiteX49" fmla="*/ 438285 w 561112"/>
                <a:gd name="connsiteY49" fmla="*/ 278679 h 523601"/>
                <a:gd name="connsiteX50" fmla="*/ 420934 w 561112"/>
                <a:gd name="connsiteY50" fmla="*/ 262609 h 523601"/>
                <a:gd name="connsiteX51" fmla="*/ 396513 w 561112"/>
                <a:gd name="connsiteY51" fmla="*/ 189973 h 523601"/>
                <a:gd name="connsiteX52" fmla="*/ 309756 w 561112"/>
                <a:gd name="connsiteY52" fmla="*/ 141121 h 523601"/>
                <a:gd name="connsiteX53" fmla="*/ 230710 w 561112"/>
                <a:gd name="connsiteY53" fmla="*/ 159762 h 523601"/>
                <a:gd name="connsiteX54" fmla="*/ 214644 w 561112"/>
                <a:gd name="connsiteY54" fmla="*/ 170689 h 523601"/>
                <a:gd name="connsiteX55" fmla="*/ 249990 w 561112"/>
                <a:gd name="connsiteY55" fmla="*/ 187402 h 523601"/>
                <a:gd name="connsiteX56" fmla="*/ 287906 w 561112"/>
                <a:gd name="connsiteY56" fmla="*/ 232398 h 523601"/>
                <a:gd name="connsiteX57" fmla="*/ 257059 w 561112"/>
                <a:gd name="connsiteY57" fmla="*/ 285107 h 523601"/>
                <a:gd name="connsiteX58" fmla="*/ 229425 w 561112"/>
                <a:gd name="connsiteY58" fmla="*/ 289606 h 523601"/>
                <a:gd name="connsiteX59" fmla="*/ 64265 w 561112"/>
                <a:gd name="connsiteY59" fmla="*/ 290249 h 523601"/>
                <a:gd name="connsiteX60" fmla="*/ 0 w 561112"/>
                <a:gd name="connsiteY60" fmla="*/ 250396 h 523601"/>
                <a:gd name="connsiteX61" fmla="*/ 1928 w 561112"/>
                <a:gd name="connsiteY61" fmla="*/ 38273 h 5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1112" h="523601">
                  <a:moveTo>
                    <a:pt x="1928" y="38273"/>
                  </a:moveTo>
                  <a:cubicBezTo>
                    <a:pt x="11568" y="15133"/>
                    <a:pt x="28276" y="991"/>
                    <a:pt x="53982" y="1634"/>
                  </a:cubicBezTo>
                  <a:cubicBezTo>
                    <a:pt x="73904" y="2277"/>
                    <a:pt x="90613" y="10633"/>
                    <a:pt x="99610" y="29917"/>
                  </a:cubicBezTo>
                  <a:cubicBezTo>
                    <a:pt x="106037" y="42773"/>
                    <a:pt x="112463" y="56272"/>
                    <a:pt x="117605" y="68485"/>
                  </a:cubicBezTo>
                  <a:cubicBezTo>
                    <a:pt x="140097" y="53700"/>
                    <a:pt x="160662" y="38916"/>
                    <a:pt x="182512" y="26703"/>
                  </a:cubicBezTo>
                  <a:cubicBezTo>
                    <a:pt x="208860" y="11919"/>
                    <a:pt x="237779" y="4848"/>
                    <a:pt x="267984" y="1634"/>
                  </a:cubicBezTo>
                  <a:cubicBezTo>
                    <a:pt x="331606" y="-4794"/>
                    <a:pt x="390730" y="7419"/>
                    <a:pt x="444069" y="44058"/>
                  </a:cubicBezTo>
                  <a:cubicBezTo>
                    <a:pt x="501265" y="82626"/>
                    <a:pt x="539181" y="135335"/>
                    <a:pt x="553962" y="204115"/>
                  </a:cubicBezTo>
                  <a:cubicBezTo>
                    <a:pt x="558460" y="224684"/>
                    <a:pt x="561673" y="246539"/>
                    <a:pt x="561031" y="267108"/>
                  </a:cubicBezTo>
                  <a:cubicBezTo>
                    <a:pt x="558460" y="324317"/>
                    <a:pt x="541752" y="376384"/>
                    <a:pt x="505121" y="422022"/>
                  </a:cubicBezTo>
                  <a:cubicBezTo>
                    <a:pt x="465919" y="470875"/>
                    <a:pt x="415793" y="503015"/>
                    <a:pt x="355384" y="517156"/>
                  </a:cubicBezTo>
                  <a:cubicBezTo>
                    <a:pt x="301401" y="529369"/>
                    <a:pt x="248062" y="524227"/>
                    <a:pt x="196650" y="501729"/>
                  </a:cubicBezTo>
                  <a:cubicBezTo>
                    <a:pt x="161947" y="486302"/>
                    <a:pt x="131743" y="465090"/>
                    <a:pt x="106037" y="437449"/>
                  </a:cubicBezTo>
                  <a:cubicBezTo>
                    <a:pt x="98325" y="429093"/>
                    <a:pt x="91256" y="418808"/>
                    <a:pt x="84829" y="409166"/>
                  </a:cubicBezTo>
                  <a:cubicBezTo>
                    <a:pt x="76475" y="397596"/>
                    <a:pt x="79688" y="386669"/>
                    <a:pt x="92541" y="380883"/>
                  </a:cubicBezTo>
                  <a:cubicBezTo>
                    <a:pt x="124031" y="366742"/>
                    <a:pt x="155521" y="353243"/>
                    <a:pt x="186368" y="339102"/>
                  </a:cubicBezTo>
                  <a:cubicBezTo>
                    <a:pt x="195365" y="335245"/>
                    <a:pt x="202434" y="337173"/>
                    <a:pt x="208860" y="343601"/>
                  </a:cubicBezTo>
                  <a:cubicBezTo>
                    <a:pt x="228140" y="363528"/>
                    <a:pt x="250632" y="376384"/>
                    <a:pt x="278266" y="381526"/>
                  </a:cubicBezTo>
                  <a:cubicBezTo>
                    <a:pt x="311684" y="387954"/>
                    <a:pt x="341246" y="380241"/>
                    <a:pt x="368237" y="361600"/>
                  </a:cubicBezTo>
                  <a:cubicBezTo>
                    <a:pt x="381090" y="351958"/>
                    <a:pt x="391372" y="339102"/>
                    <a:pt x="402940" y="327531"/>
                  </a:cubicBezTo>
                  <a:cubicBezTo>
                    <a:pt x="410009" y="320461"/>
                    <a:pt x="419649" y="319175"/>
                    <a:pt x="426075" y="324317"/>
                  </a:cubicBezTo>
                  <a:cubicBezTo>
                    <a:pt x="435072" y="332031"/>
                    <a:pt x="436357" y="339744"/>
                    <a:pt x="429931" y="349386"/>
                  </a:cubicBezTo>
                  <a:cubicBezTo>
                    <a:pt x="404225" y="386669"/>
                    <a:pt x="368879" y="409166"/>
                    <a:pt x="323252" y="416880"/>
                  </a:cubicBezTo>
                  <a:cubicBezTo>
                    <a:pt x="275696" y="424593"/>
                    <a:pt x="233923" y="411738"/>
                    <a:pt x="197293" y="380883"/>
                  </a:cubicBezTo>
                  <a:cubicBezTo>
                    <a:pt x="194722" y="378955"/>
                    <a:pt x="189581" y="378312"/>
                    <a:pt x="187010" y="378955"/>
                  </a:cubicBezTo>
                  <a:cubicBezTo>
                    <a:pt x="166446" y="387311"/>
                    <a:pt x="146524" y="396310"/>
                    <a:pt x="125316" y="404667"/>
                  </a:cubicBezTo>
                  <a:cubicBezTo>
                    <a:pt x="158734" y="445806"/>
                    <a:pt x="201149" y="472803"/>
                    <a:pt x="251918" y="483088"/>
                  </a:cubicBezTo>
                  <a:cubicBezTo>
                    <a:pt x="323894" y="497872"/>
                    <a:pt x="388159" y="480517"/>
                    <a:pt x="444712" y="434235"/>
                  </a:cubicBezTo>
                  <a:cubicBezTo>
                    <a:pt x="485841" y="400810"/>
                    <a:pt x="511547" y="357743"/>
                    <a:pt x="521187" y="306319"/>
                  </a:cubicBezTo>
                  <a:cubicBezTo>
                    <a:pt x="532754" y="245253"/>
                    <a:pt x="522472" y="187402"/>
                    <a:pt x="487127" y="135335"/>
                  </a:cubicBezTo>
                  <a:cubicBezTo>
                    <a:pt x="453066" y="84555"/>
                    <a:pt x="404868" y="53058"/>
                    <a:pt x="345744" y="40202"/>
                  </a:cubicBezTo>
                  <a:cubicBezTo>
                    <a:pt x="294975" y="29274"/>
                    <a:pt x="244849" y="35059"/>
                    <a:pt x="197935" y="58843"/>
                  </a:cubicBezTo>
                  <a:cubicBezTo>
                    <a:pt x="172872" y="71699"/>
                    <a:pt x="150379" y="89054"/>
                    <a:pt x="131743" y="110266"/>
                  </a:cubicBezTo>
                  <a:cubicBezTo>
                    <a:pt x="127887" y="114766"/>
                    <a:pt x="122746" y="119265"/>
                    <a:pt x="116962" y="120551"/>
                  </a:cubicBezTo>
                  <a:cubicBezTo>
                    <a:pt x="107965" y="123122"/>
                    <a:pt x="100896" y="119265"/>
                    <a:pt x="96397" y="110266"/>
                  </a:cubicBezTo>
                  <a:cubicBezTo>
                    <a:pt x="88043" y="90340"/>
                    <a:pt x="78403" y="71056"/>
                    <a:pt x="70048" y="51129"/>
                  </a:cubicBezTo>
                  <a:cubicBezTo>
                    <a:pt x="65550" y="39559"/>
                    <a:pt x="56553" y="37630"/>
                    <a:pt x="46271" y="39559"/>
                  </a:cubicBezTo>
                  <a:cubicBezTo>
                    <a:pt x="36631" y="41487"/>
                    <a:pt x="35346" y="49201"/>
                    <a:pt x="35346" y="58200"/>
                  </a:cubicBezTo>
                  <a:cubicBezTo>
                    <a:pt x="35346" y="116051"/>
                    <a:pt x="35346" y="173260"/>
                    <a:pt x="35346" y="231112"/>
                  </a:cubicBezTo>
                  <a:cubicBezTo>
                    <a:pt x="35346" y="249753"/>
                    <a:pt x="40487" y="254895"/>
                    <a:pt x="59124" y="254895"/>
                  </a:cubicBezTo>
                  <a:cubicBezTo>
                    <a:pt x="116319" y="254895"/>
                    <a:pt x="173515" y="254895"/>
                    <a:pt x="230710" y="254895"/>
                  </a:cubicBezTo>
                  <a:cubicBezTo>
                    <a:pt x="248704" y="254895"/>
                    <a:pt x="258344" y="242682"/>
                    <a:pt x="251275" y="229184"/>
                  </a:cubicBezTo>
                  <a:cubicBezTo>
                    <a:pt x="249347" y="225327"/>
                    <a:pt x="244849" y="222756"/>
                    <a:pt x="240993" y="220827"/>
                  </a:cubicBezTo>
                  <a:cubicBezTo>
                    <a:pt x="221713" y="211828"/>
                    <a:pt x="203077" y="202829"/>
                    <a:pt x="183797" y="195758"/>
                  </a:cubicBezTo>
                  <a:cubicBezTo>
                    <a:pt x="168374" y="189973"/>
                    <a:pt x="165803" y="173903"/>
                    <a:pt x="176728" y="161690"/>
                  </a:cubicBezTo>
                  <a:cubicBezTo>
                    <a:pt x="203077" y="131479"/>
                    <a:pt x="234566" y="110909"/>
                    <a:pt x="275696" y="105767"/>
                  </a:cubicBezTo>
                  <a:cubicBezTo>
                    <a:pt x="328393" y="99339"/>
                    <a:pt x="374021" y="114123"/>
                    <a:pt x="411294" y="151405"/>
                  </a:cubicBezTo>
                  <a:cubicBezTo>
                    <a:pt x="436357" y="176474"/>
                    <a:pt x="452423" y="207971"/>
                    <a:pt x="453709" y="245253"/>
                  </a:cubicBezTo>
                  <a:cubicBezTo>
                    <a:pt x="453709" y="250396"/>
                    <a:pt x="455637" y="254895"/>
                    <a:pt x="455637" y="260038"/>
                  </a:cubicBezTo>
                  <a:cubicBezTo>
                    <a:pt x="455637" y="271608"/>
                    <a:pt x="449210" y="278679"/>
                    <a:pt x="438285" y="278679"/>
                  </a:cubicBezTo>
                  <a:cubicBezTo>
                    <a:pt x="427360" y="278679"/>
                    <a:pt x="422219" y="272894"/>
                    <a:pt x="420934" y="262609"/>
                  </a:cubicBezTo>
                  <a:cubicBezTo>
                    <a:pt x="417721" y="236897"/>
                    <a:pt x="413222" y="211828"/>
                    <a:pt x="396513" y="189973"/>
                  </a:cubicBezTo>
                  <a:cubicBezTo>
                    <a:pt x="374663" y="161047"/>
                    <a:pt x="346387" y="144977"/>
                    <a:pt x="309756" y="141121"/>
                  </a:cubicBezTo>
                  <a:cubicBezTo>
                    <a:pt x="280837" y="137907"/>
                    <a:pt x="254488" y="144335"/>
                    <a:pt x="230710" y="159762"/>
                  </a:cubicBezTo>
                  <a:cubicBezTo>
                    <a:pt x="225569" y="162976"/>
                    <a:pt x="221071" y="166832"/>
                    <a:pt x="214644" y="170689"/>
                  </a:cubicBezTo>
                  <a:cubicBezTo>
                    <a:pt x="227497" y="176474"/>
                    <a:pt x="238422" y="182902"/>
                    <a:pt x="249990" y="187402"/>
                  </a:cubicBezTo>
                  <a:cubicBezTo>
                    <a:pt x="271840" y="195115"/>
                    <a:pt x="284050" y="209900"/>
                    <a:pt x="287906" y="232398"/>
                  </a:cubicBezTo>
                  <a:cubicBezTo>
                    <a:pt x="291119" y="251039"/>
                    <a:pt x="275053" y="279322"/>
                    <a:pt x="257059" y="285107"/>
                  </a:cubicBezTo>
                  <a:cubicBezTo>
                    <a:pt x="248062" y="287678"/>
                    <a:pt x="238422" y="289606"/>
                    <a:pt x="229425" y="289606"/>
                  </a:cubicBezTo>
                  <a:cubicBezTo>
                    <a:pt x="174157" y="290249"/>
                    <a:pt x="119532" y="288964"/>
                    <a:pt x="64265" y="290249"/>
                  </a:cubicBezTo>
                  <a:cubicBezTo>
                    <a:pt x="32775" y="290892"/>
                    <a:pt x="10925" y="280607"/>
                    <a:pt x="0" y="250396"/>
                  </a:cubicBezTo>
                  <a:cubicBezTo>
                    <a:pt x="1928" y="179688"/>
                    <a:pt x="1928" y="108981"/>
                    <a:pt x="1928" y="38273"/>
                  </a:cubicBezTo>
                  <a:close/>
                </a:path>
              </a:pathLst>
            </a:custGeom>
            <a:solidFill>
              <a:srgbClr val="040303"/>
            </a:solidFill>
            <a:ln w="6425" cap="flat">
              <a:no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xmlns:p14="http://schemas.microsoft.com/office/powerpoint/2010/main" xmlns:ahyp="http://schemas.microsoft.com/office/drawing/2018/hyperlinkcolor" xmlns="" id="{EF5A010E-8A7A-FB02-D212-AF839293FF01}"/>
                </a:ext>
              </a:extLst>
            </p:cNvPr>
            <p:cNvSpPr/>
            <p:nvPr/>
          </p:nvSpPr>
          <p:spPr>
            <a:xfrm>
              <a:off x="5106709" y="-30715"/>
              <a:ext cx="560461" cy="523645"/>
            </a:xfrm>
            <a:custGeom>
              <a:avLst/>
              <a:gdLst>
                <a:gd name="connsiteX0" fmla="*/ 342593 w 560461"/>
                <a:gd name="connsiteY0" fmla="*/ 350843 h 523645"/>
                <a:gd name="connsiteX1" fmla="*/ 306605 w 560461"/>
                <a:gd name="connsiteY1" fmla="*/ 334131 h 523645"/>
                <a:gd name="connsiteX2" fmla="*/ 273187 w 560461"/>
                <a:gd name="connsiteY2" fmla="*/ 271780 h 523645"/>
                <a:gd name="connsiteX3" fmla="*/ 324599 w 560461"/>
                <a:gd name="connsiteY3" fmla="*/ 231926 h 523645"/>
                <a:gd name="connsiteX4" fmla="*/ 504540 w 560461"/>
                <a:gd name="connsiteY4" fmla="*/ 231926 h 523645"/>
                <a:gd name="connsiteX5" fmla="*/ 560451 w 560461"/>
                <a:gd name="connsiteY5" fmla="*/ 288492 h 523645"/>
                <a:gd name="connsiteX6" fmla="*/ 560451 w 560461"/>
                <a:gd name="connsiteY6" fmla="*/ 461404 h 523645"/>
                <a:gd name="connsiteX7" fmla="*/ 500684 w 560461"/>
                <a:gd name="connsiteY7" fmla="*/ 519899 h 523645"/>
                <a:gd name="connsiteX8" fmla="*/ 460840 w 560461"/>
                <a:gd name="connsiteY8" fmla="*/ 490973 h 523645"/>
                <a:gd name="connsiteX9" fmla="*/ 446059 w 560461"/>
                <a:gd name="connsiteY9" fmla="*/ 458190 h 523645"/>
                <a:gd name="connsiteX10" fmla="*/ 435134 w 560461"/>
                <a:gd name="connsiteY10" fmla="*/ 456262 h 523645"/>
                <a:gd name="connsiteX11" fmla="*/ 316887 w 560461"/>
                <a:gd name="connsiteY11" fmla="*/ 517327 h 523645"/>
                <a:gd name="connsiteX12" fmla="*/ 158154 w 560461"/>
                <a:gd name="connsiteY12" fmla="*/ 501900 h 523645"/>
                <a:gd name="connsiteX13" fmla="*/ 67540 w 560461"/>
                <a:gd name="connsiteY13" fmla="*/ 436978 h 523645"/>
                <a:gd name="connsiteX14" fmla="*/ 5203 w 560461"/>
                <a:gd name="connsiteY14" fmla="*/ 312276 h 523645"/>
                <a:gd name="connsiteX15" fmla="*/ 55330 w 560461"/>
                <a:gd name="connsiteY15" fmla="*/ 100153 h 523645"/>
                <a:gd name="connsiteX16" fmla="*/ 219848 w 560461"/>
                <a:gd name="connsiteY16" fmla="*/ 3091 h 523645"/>
                <a:gd name="connsiteX17" fmla="*/ 422282 w 560461"/>
                <a:gd name="connsiteY17" fmla="*/ 56443 h 523645"/>
                <a:gd name="connsiteX18" fmla="*/ 476264 w 560461"/>
                <a:gd name="connsiteY18" fmla="*/ 112366 h 523645"/>
                <a:gd name="connsiteX19" fmla="*/ 469195 w 560461"/>
                <a:gd name="connsiteY19" fmla="*/ 140649 h 523645"/>
                <a:gd name="connsiteX20" fmla="*/ 372798 w 560461"/>
                <a:gd name="connsiteY20" fmla="*/ 183716 h 523645"/>
                <a:gd name="connsiteX21" fmla="*/ 349020 w 560461"/>
                <a:gd name="connsiteY21" fmla="*/ 177288 h 523645"/>
                <a:gd name="connsiteX22" fmla="*/ 287968 w 560461"/>
                <a:gd name="connsiteY22" fmla="*/ 143220 h 523645"/>
                <a:gd name="connsiteX23" fmla="*/ 144658 w 560461"/>
                <a:gd name="connsiteY23" fmla="*/ 224855 h 523645"/>
                <a:gd name="connsiteX24" fmla="*/ 240412 w 560461"/>
                <a:gd name="connsiteY24" fmla="*/ 380412 h 523645"/>
                <a:gd name="connsiteX25" fmla="*/ 338737 w 560461"/>
                <a:gd name="connsiteY25" fmla="*/ 354057 h 523645"/>
                <a:gd name="connsiteX26" fmla="*/ 342593 w 560461"/>
                <a:gd name="connsiteY26" fmla="*/ 350843 h 523645"/>
                <a:gd name="connsiteX27" fmla="*/ 437062 w 560461"/>
                <a:gd name="connsiteY27" fmla="*/ 116866 h 523645"/>
                <a:gd name="connsiteX28" fmla="*/ 405573 w 560461"/>
                <a:gd name="connsiteY28" fmla="*/ 88583 h 523645"/>
                <a:gd name="connsiteX29" fmla="*/ 226917 w 560461"/>
                <a:gd name="connsiteY29" fmla="*/ 38445 h 523645"/>
                <a:gd name="connsiteX30" fmla="*/ 81679 w 560461"/>
                <a:gd name="connsiteY30" fmla="*/ 125222 h 523645"/>
                <a:gd name="connsiteX31" fmla="*/ 37978 w 560461"/>
                <a:gd name="connsiteY31" fmla="*/ 301991 h 523645"/>
                <a:gd name="connsiteX32" fmla="*/ 136304 w 560461"/>
                <a:gd name="connsiteY32" fmla="*/ 451120 h 523645"/>
                <a:gd name="connsiteX33" fmla="*/ 246839 w 560461"/>
                <a:gd name="connsiteY33" fmla="*/ 488402 h 523645"/>
                <a:gd name="connsiteX34" fmla="*/ 322029 w 560461"/>
                <a:gd name="connsiteY34" fmla="*/ 479403 h 523645"/>
                <a:gd name="connsiteX35" fmla="*/ 429350 w 560461"/>
                <a:gd name="connsiteY35" fmla="*/ 413195 h 523645"/>
                <a:gd name="connsiteX36" fmla="*/ 465339 w 560461"/>
                <a:gd name="connsiteY36" fmla="*/ 418337 h 523645"/>
                <a:gd name="connsiteX37" fmla="*/ 491045 w 560461"/>
                <a:gd name="connsiteY37" fmla="*/ 474903 h 523645"/>
                <a:gd name="connsiteX38" fmla="*/ 518679 w 560461"/>
                <a:gd name="connsiteY38" fmla="*/ 481331 h 523645"/>
                <a:gd name="connsiteX39" fmla="*/ 524462 w 560461"/>
                <a:gd name="connsiteY39" fmla="*/ 462690 h 523645"/>
                <a:gd name="connsiteX40" fmla="*/ 524462 w 560461"/>
                <a:gd name="connsiteY40" fmla="*/ 289778 h 523645"/>
                <a:gd name="connsiteX41" fmla="*/ 504540 w 560461"/>
                <a:gd name="connsiteY41" fmla="*/ 268566 h 523645"/>
                <a:gd name="connsiteX42" fmla="*/ 325884 w 560461"/>
                <a:gd name="connsiteY42" fmla="*/ 268566 h 523645"/>
                <a:gd name="connsiteX43" fmla="*/ 306605 w 560461"/>
                <a:gd name="connsiteY43" fmla="*/ 281421 h 523645"/>
                <a:gd name="connsiteX44" fmla="*/ 320100 w 560461"/>
                <a:gd name="connsiteY44" fmla="*/ 303277 h 523645"/>
                <a:gd name="connsiteX45" fmla="*/ 377296 w 560461"/>
                <a:gd name="connsiteY45" fmla="*/ 328988 h 523645"/>
                <a:gd name="connsiteX46" fmla="*/ 383723 w 560461"/>
                <a:gd name="connsiteY46" fmla="*/ 359200 h 523645"/>
                <a:gd name="connsiteX47" fmla="*/ 358017 w 560461"/>
                <a:gd name="connsiteY47" fmla="*/ 384912 h 523645"/>
                <a:gd name="connsiteX48" fmla="*/ 233343 w 560461"/>
                <a:gd name="connsiteY48" fmla="*/ 417051 h 523645"/>
                <a:gd name="connsiteX49" fmla="*/ 106742 w 560461"/>
                <a:gd name="connsiteY49" fmla="*/ 230641 h 523645"/>
                <a:gd name="connsiteX50" fmla="*/ 275758 w 560461"/>
                <a:gd name="connsiteY50" fmla="*/ 107867 h 523645"/>
                <a:gd name="connsiteX51" fmla="*/ 359945 w 560461"/>
                <a:gd name="connsiteY51" fmla="*/ 142578 h 523645"/>
                <a:gd name="connsiteX52" fmla="*/ 379224 w 560461"/>
                <a:gd name="connsiteY52" fmla="*/ 144506 h 523645"/>
                <a:gd name="connsiteX53" fmla="*/ 437062 w 560461"/>
                <a:gd name="connsiteY53" fmla="*/ 116866 h 5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0461" h="523645">
                  <a:moveTo>
                    <a:pt x="342593" y="350843"/>
                  </a:moveTo>
                  <a:cubicBezTo>
                    <a:pt x="330383" y="345058"/>
                    <a:pt x="318173" y="339273"/>
                    <a:pt x="306605" y="334131"/>
                  </a:cubicBezTo>
                  <a:cubicBezTo>
                    <a:pt x="275115" y="320632"/>
                    <a:pt x="268689" y="299420"/>
                    <a:pt x="273187" y="271780"/>
                  </a:cubicBezTo>
                  <a:cubicBezTo>
                    <a:pt x="277043" y="249282"/>
                    <a:pt x="293109" y="232569"/>
                    <a:pt x="324599" y="231926"/>
                  </a:cubicBezTo>
                  <a:cubicBezTo>
                    <a:pt x="384365" y="231283"/>
                    <a:pt x="444774" y="231926"/>
                    <a:pt x="504540" y="231926"/>
                  </a:cubicBezTo>
                  <a:cubicBezTo>
                    <a:pt x="537958" y="231926"/>
                    <a:pt x="560451" y="255067"/>
                    <a:pt x="560451" y="288492"/>
                  </a:cubicBezTo>
                  <a:cubicBezTo>
                    <a:pt x="560451" y="346344"/>
                    <a:pt x="559808" y="403553"/>
                    <a:pt x="560451" y="461404"/>
                  </a:cubicBezTo>
                  <a:cubicBezTo>
                    <a:pt x="561093" y="499329"/>
                    <a:pt x="532817" y="523113"/>
                    <a:pt x="500684" y="519899"/>
                  </a:cubicBezTo>
                  <a:cubicBezTo>
                    <a:pt x="482048" y="517970"/>
                    <a:pt x="468552" y="507685"/>
                    <a:pt x="460840" y="490973"/>
                  </a:cubicBezTo>
                  <a:cubicBezTo>
                    <a:pt x="455699" y="480045"/>
                    <a:pt x="450558" y="469118"/>
                    <a:pt x="446059" y="458190"/>
                  </a:cubicBezTo>
                  <a:cubicBezTo>
                    <a:pt x="443489" y="451762"/>
                    <a:pt x="440276" y="451120"/>
                    <a:pt x="435134" y="456262"/>
                  </a:cubicBezTo>
                  <a:cubicBezTo>
                    <a:pt x="401717" y="487759"/>
                    <a:pt x="361230" y="507685"/>
                    <a:pt x="316887" y="517327"/>
                  </a:cubicBezTo>
                  <a:cubicBezTo>
                    <a:pt x="262905" y="528898"/>
                    <a:pt x="209565" y="525041"/>
                    <a:pt x="158154" y="501900"/>
                  </a:cubicBezTo>
                  <a:cubicBezTo>
                    <a:pt x="123451" y="486473"/>
                    <a:pt x="92603" y="465261"/>
                    <a:pt x="67540" y="436978"/>
                  </a:cubicBezTo>
                  <a:cubicBezTo>
                    <a:pt x="35408" y="400982"/>
                    <a:pt x="14201" y="359842"/>
                    <a:pt x="5203" y="312276"/>
                  </a:cubicBezTo>
                  <a:cubicBezTo>
                    <a:pt x="-9577" y="233855"/>
                    <a:pt x="7131" y="163147"/>
                    <a:pt x="55330" y="100153"/>
                  </a:cubicBezTo>
                  <a:cubicBezTo>
                    <a:pt x="96459" y="46158"/>
                    <a:pt x="152370" y="12733"/>
                    <a:pt x="219848" y="3091"/>
                  </a:cubicBezTo>
                  <a:cubicBezTo>
                    <a:pt x="293752" y="-7194"/>
                    <a:pt x="363801" y="7590"/>
                    <a:pt x="422282" y="56443"/>
                  </a:cubicBezTo>
                  <a:cubicBezTo>
                    <a:pt x="442203" y="73156"/>
                    <a:pt x="459555" y="93082"/>
                    <a:pt x="476264" y="112366"/>
                  </a:cubicBezTo>
                  <a:cubicBezTo>
                    <a:pt x="485261" y="123294"/>
                    <a:pt x="483333" y="134221"/>
                    <a:pt x="469195" y="140649"/>
                  </a:cubicBezTo>
                  <a:cubicBezTo>
                    <a:pt x="437062" y="155433"/>
                    <a:pt x="404930" y="169575"/>
                    <a:pt x="372798" y="183716"/>
                  </a:cubicBezTo>
                  <a:cubicBezTo>
                    <a:pt x="363158" y="188216"/>
                    <a:pt x="356089" y="184359"/>
                    <a:pt x="349020" y="177288"/>
                  </a:cubicBezTo>
                  <a:cubicBezTo>
                    <a:pt x="332311" y="159290"/>
                    <a:pt x="312389" y="148363"/>
                    <a:pt x="287968" y="143220"/>
                  </a:cubicBezTo>
                  <a:cubicBezTo>
                    <a:pt x="224346" y="128436"/>
                    <a:pt x="163937" y="163147"/>
                    <a:pt x="144658" y="224855"/>
                  </a:cubicBezTo>
                  <a:cubicBezTo>
                    <a:pt x="123451" y="294277"/>
                    <a:pt x="167151" y="368842"/>
                    <a:pt x="240412" y="380412"/>
                  </a:cubicBezTo>
                  <a:cubicBezTo>
                    <a:pt x="277686" y="386197"/>
                    <a:pt x="309176" y="375912"/>
                    <a:pt x="338737" y="354057"/>
                  </a:cubicBezTo>
                  <a:cubicBezTo>
                    <a:pt x="340023" y="354057"/>
                    <a:pt x="340665" y="352772"/>
                    <a:pt x="342593" y="350843"/>
                  </a:cubicBezTo>
                  <a:close/>
                  <a:moveTo>
                    <a:pt x="437062" y="116866"/>
                  </a:moveTo>
                  <a:cubicBezTo>
                    <a:pt x="425495" y="106581"/>
                    <a:pt x="415855" y="96939"/>
                    <a:pt x="405573" y="88583"/>
                  </a:cubicBezTo>
                  <a:cubicBezTo>
                    <a:pt x="354161" y="43587"/>
                    <a:pt x="292467" y="30088"/>
                    <a:pt x="226917" y="38445"/>
                  </a:cubicBezTo>
                  <a:cubicBezTo>
                    <a:pt x="167151" y="46158"/>
                    <a:pt x="118952" y="77012"/>
                    <a:pt x="81679" y="125222"/>
                  </a:cubicBezTo>
                  <a:cubicBezTo>
                    <a:pt x="41192" y="177931"/>
                    <a:pt x="27054" y="237711"/>
                    <a:pt x="37978" y="301991"/>
                  </a:cubicBezTo>
                  <a:cubicBezTo>
                    <a:pt x="48904" y="364985"/>
                    <a:pt x="83606" y="415123"/>
                    <a:pt x="136304" y="451120"/>
                  </a:cubicBezTo>
                  <a:cubicBezTo>
                    <a:pt x="169721" y="473617"/>
                    <a:pt x="206352" y="486473"/>
                    <a:pt x="246839" y="488402"/>
                  </a:cubicBezTo>
                  <a:cubicBezTo>
                    <a:pt x="272545" y="489687"/>
                    <a:pt x="297608" y="486473"/>
                    <a:pt x="322029" y="479403"/>
                  </a:cubicBezTo>
                  <a:cubicBezTo>
                    <a:pt x="364443" y="467189"/>
                    <a:pt x="399789" y="444692"/>
                    <a:pt x="429350" y="413195"/>
                  </a:cubicBezTo>
                  <a:cubicBezTo>
                    <a:pt x="443489" y="397768"/>
                    <a:pt x="456342" y="399053"/>
                    <a:pt x="465339" y="418337"/>
                  </a:cubicBezTo>
                  <a:cubicBezTo>
                    <a:pt x="474336" y="436978"/>
                    <a:pt x="482048" y="456262"/>
                    <a:pt x="491045" y="474903"/>
                  </a:cubicBezTo>
                  <a:cubicBezTo>
                    <a:pt x="497471" y="487759"/>
                    <a:pt x="509039" y="490973"/>
                    <a:pt x="518679" y="481331"/>
                  </a:cubicBezTo>
                  <a:cubicBezTo>
                    <a:pt x="522534" y="477474"/>
                    <a:pt x="524462" y="469118"/>
                    <a:pt x="524462" y="462690"/>
                  </a:cubicBezTo>
                  <a:cubicBezTo>
                    <a:pt x="525105" y="404838"/>
                    <a:pt x="525105" y="347629"/>
                    <a:pt x="524462" y="289778"/>
                  </a:cubicBezTo>
                  <a:cubicBezTo>
                    <a:pt x="524462" y="276922"/>
                    <a:pt x="516751" y="268566"/>
                    <a:pt x="504540" y="268566"/>
                  </a:cubicBezTo>
                  <a:cubicBezTo>
                    <a:pt x="444774" y="268566"/>
                    <a:pt x="385651" y="268566"/>
                    <a:pt x="325884" y="268566"/>
                  </a:cubicBezTo>
                  <a:cubicBezTo>
                    <a:pt x="317530" y="268566"/>
                    <a:pt x="308533" y="271780"/>
                    <a:pt x="306605" y="281421"/>
                  </a:cubicBezTo>
                  <a:cubicBezTo>
                    <a:pt x="304677" y="292349"/>
                    <a:pt x="309818" y="298777"/>
                    <a:pt x="320100" y="303277"/>
                  </a:cubicBezTo>
                  <a:cubicBezTo>
                    <a:pt x="339380" y="311633"/>
                    <a:pt x="358659" y="319989"/>
                    <a:pt x="377296" y="328988"/>
                  </a:cubicBezTo>
                  <a:cubicBezTo>
                    <a:pt x="392077" y="336059"/>
                    <a:pt x="394005" y="347629"/>
                    <a:pt x="383723" y="359200"/>
                  </a:cubicBezTo>
                  <a:cubicBezTo>
                    <a:pt x="375368" y="368199"/>
                    <a:pt x="367657" y="377198"/>
                    <a:pt x="358017" y="384912"/>
                  </a:cubicBezTo>
                  <a:cubicBezTo>
                    <a:pt x="321386" y="413195"/>
                    <a:pt x="280256" y="424765"/>
                    <a:pt x="233343" y="417051"/>
                  </a:cubicBezTo>
                  <a:cubicBezTo>
                    <a:pt x="149157" y="403553"/>
                    <a:pt x="88748" y="319989"/>
                    <a:pt x="106742" y="230641"/>
                  </a:cubicBezTo>
                  <a:cubicBezTo>
                    <a:pt x="121523" y="158005"/>
                    <a:pt x="193499" y="96296"/>
                    <a:pt x="275758" y="107867"/>
                  </a:cubicBezTo>
                  <a:cubicBezTo>
                    <a:pt x="307248" y="112366"/>
                    <a:pt x="335524" y="122008"/>
                    <a:pt x="359945" y="142578"/>
                  </a:cubicBezTo>
                  <a:cubicBezTo>
                    <a:pt x="365728" y="147720"/>
                    <a:pt x="371512" y="147720"/>
                    <a:pt x="379224" y="144506"/>
                  </a:cubicBezTo>
                  <a:cubicBezTo>
                    <a:pt x="397218" y="133578"/>
                    <a:pt x="415855" y="126508"/>
                    <a:pt x="437062" y="116866"/>
                  </a:cubicBezTo>
                  <a:close/>
                </a:path>
              </a:pathLst>
            </a:custGeom>
            <a:solidFill>
              <a:srgbClr val="040403"/>
            </a:solidFill>
            <a:ln w="6425"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xmlns:p14="http://schemas.microsoft.com/office/powerpoint/2010/main" xmlns:ahyp="http://schemas.microsoft.com/office/drawing/2018/hyperlinkcolor" xmlns="" id="{75D11320-5D26-D532-ECC9-98827219F47A}"/>
                </a:ext>
              </a:extLst>
            </p:cNvPr>
            <p:cNvSpPr/>
            <p:nvPr/>
          </p:nvSpPr>
          <p:spPr>
            <a:xfrm>
              <a:off x="5071425" y="-623359"/>
              <a:ext cx="560935" cy="523041"/>
            </a:xfrm>
            <a:custGeom>
              <a:avLst/>
              <a:gdLst>
                <a:gd name="connsiteX0" fmla="*/ 122746 w 560935"/>
                <a:gd name="connsiteY0" fmla="*/ 118138 h 523041"/>
                <a:gd name="connsiteX1" fmla="*/ 185725 w 560935"/>
                <a:gd name="connsiteY1" fmla="*/ 145778 h 523041"/>
                <a:gd name="connsiteX2" fmla="*/ 194722 w 560935"/>
                <a:gd name="connsiteY2" fmla="*/ 142564 h 523041"/>
                <a:gd name="connsiteX3" fmla="*/ 307185 w 560935"/>
                <a:gd name="connsiteY3" fmla="*/ 104639 h 523041"/>
                <a:gd name="connsiteX4" fmla="*/ 413865 w 560935"/>
                <a:gd name="connsiteY4" fmla="*/ 155420 h 523041"/>
                <a:gd name="connsiteX5" fmla="*/ 452423 w 560935"/>
                <a:gd name="connsiteY5" fmla="*/ 239626 h 523041"/>
                <a:gd name="connsiteX6" fmla="*/ 426718 w 560935"/>
                <a:gd name="connsiteY6" fmla="*/ 349544 h 523041"/>
                <a:gd name="connsiteX7" fmla="*/ 319396 w 560935"/>
                <a:gd name="connsiteY7" fmla="*/ 415752 h 523041"/>
                <a:gd name="connsiteX8" fmla="*/ 179298 w 560935"/>
                <a:gd name="connsiteY8" fmla="*/ 363686 h 523041"/>
                <a:gd name="connsiteX9" fmla="*/ 169659 w 560935"/>
                <a:gd name="connsiteY9" fmla="*/ 345045 h 523041"/>
                <a:gd name="connsiteX10" fmla="*/ 179941 w 560935"/>
                <a:gd name="connsiteY10" fmla="*/ 327046 h 523041"/>
                <a:gd name="connsiteX11" fmla="*/ 239707 w 560935"/>
                <a:gd name="connsiteY11" fmla="*/ 301334 h 523041"/>
                <a:gd name="connsiteX12" fmla="*/ 249347 w 560935"/>
                <a:gd name="connsiteY12" fmla="*/ 274337 h 523041"/>
                <a:gd name="connsiteX13" fmla="*/ 230068 w 560935"/>
                <a:gd name="connsiteY13" fmla="*/ 267266 h 523041"/>
                <a:gd name="connsiteX14" fmla="*/ 52697 w 560935"/>
                <a:gd name="connsiteY14" fmla="*/ 267266 h 523041"/>
                <a:gd name="connsiteX15" fmla="*/ 35346 w 560935"/>
                <a:gd name="connsiteY15" fmla="*/ 287836 h 523041"/>
                <a:gd name="connsiteX16" fmla="*/ 35346 w 560935"/>
                <a:gd name="connsiteY16" fmla="*/ 417038 h 523041"/>
                <a:gd name="connsiteX17" fmla="*/ 35346 w 560935"/>
                <a:gd name="connsiteY17" fmla="*/ 464605 h 523041"/>
                <a:gd name="connsiteX18" fmla="*/ 48841 w 560935"/>
                <a:gd name="connsiteY18" fmla="*/ 485174 h 523041"/>
                <a:gd name="connsiteX19" fmla="*/ 69406 w 560935"/>
                <a:gd name="connsiteY19" fmla="*/ 471675 h 523041"/>
                <a:gd name="connsiteX20" fmla="*/ 91898 w 560935"/>
                <a:gd name="connsiteY20" fmla="*/ 419609 h 523041"/>
                <a:gd name="connsiteX21" fmla="*/ 131100 w 560935"/>
                <a:gd name="connsiteY21" fmla="*/ 413181 h 523041"/>
                <a:gd name="connsiteX22" fmla="*/ 235209 w 560935"/>
                <a:gd name="connsiteY22" fmla="*/ 478746 h 523041"/>
                <a:gd name="connsiteX23" fmla="*/ 380447 w 560935"/>
                <a:gd name="connsiteY23" fmla="*/ 471032 h 523041"/>
                <a:gd name="connsiteX24" fmla="*/ 466562 w 560935"/>
                <a:gd name="connsiteY24" fmla="*/ 411895 h 523041"/>
                <a:gd name="connsiteX25" fmla="*/ 494838 w 560935"/>
                <a:gd name="connsiteY25" fmla="*/ 408039 h 523041"/>
                <a:gd name="connsiteX26" fmla="*/ 491625 w 560935"/>
                <a:gd name="connsiteY26" fmla="*/ 435679 h 523041"/>
                <a:gd name="connsiteX27" fmla="*/ 372093 w 560935"/>
                <a:gd name="connsiteY27" fmla="*/ 511529 h 523041"/>
                <a:gd name="connsiteX28" fmla="*/ 163875 w 560935"/>
                <a:gd name="connsiteY28" fmla="*/ 485174 h 523041"/>
                <a:gd name="connsiteX29" fmla="*/ 116319 w 560935"/>
                <a:gd name="connsiteY29" fmla="*/ 452391 h 523041"/>
                <a:gd name="connsiteX30" fmla="*/ 102181 w 560935"/>
                <a:gd name="connsiteY30" fmla="*/ 485174 h 523041"/>
                <a:gd name="connsiteX31" fmla="*/ 16066 w 560935"/>
                <a:gd name="connsiteY31" fmla="*/ 507029 h 523041"/>
                <a:gd name="connsiteX32" fmla="*/ 0 w 560935"/>
                <a:gd name="connsiteY32" fmla="*/ 471675 h 523041"/>
                <a:gd name="connsiteX33" fmla="*/ 0 w 560935"/>
                <a:gd name="connsiteY33" fmla="*/ 283336 h 523041"/>
                <a:gd name="connsiteX34" fmla="*/ 49484 w 560935"/>
                <a:gd name="connsiteY34" fmla="*/ 231912 h 523041"/>
                <a:gd name="connsiteX35" fmla="*/ 237779 w 560935"/>
                <a:gd name="connsiteY35" fmla="*/ 231912 h 523041"/>
                <a:gd name="connsiteX36" fmla="*/ 287906 w 560935"/>
                <a:gd name="connsiteY36" fmla="*/ 276908 h 523041"/>
                <a:gd name="connsiteX37" fmla="*/ 253203 w 560935"/>
                <a:gd name="connsiteY37" fmla="*/ 334117 h 523041"/>
                <a:gd name="connsiteX38" fmla="*/ 215929 w 560935"/>
                <a:gd name="connsiteY38" fmla="*/ 350187 h 523041"/>
                <a:gd name="connsiteX39" fmla="*/ 215287 w 560935"/>
                <a:gd name="connsiteY39" fmla="*/ 354686 h 523041"/>
                <a:gd name="connsiteX40" fmla="*/ 273125 w 560935"/>
                <a:gd name="connsiteY40" fmla="*/ 380398 h 523041"/>
                <a:gd name="connsiteX41" fmla="*/ 365666 w 560935"/>
                <a:gd name="connsiteY41" fmla="*/ 362400 h 523041"/>
                <a:gd name="connsiteX42" fmla="*/ 420291 w 560935"/>
                <a:gd name="connsiteY42" fmla="*/ 256982 h 523041"/>
                <a:gd name="connsiteX43" fmla="*/ 323251 w 560935"/>
                <a:gd name="connsiteY43" fmla="*/ 142564 h 523041"/>
                <a:gd name="connsiteX44" fmla="*/ 210788 w 560935"/>
                <a:gd name="connsiteY44" fmla="*/ 176632 h 523041"/>
                <a:gd name="connsiteX45" fmla="*/ 180584 w 560935"/>
                <a:gd name="connsiteY45" fmla="*/ 181774 h 523041"/>
                <a:gd name="connsiteX46" fmla="*/ 93827 w 560935"/>
                <a:gd name="connsiteY46" fmla="*/ 143207 h 523041"/>
                <a:gd name="connsiteX47" fmla="*/ 84829 w 560935"/>
                <a:gd name="connsiteY47" fmla="*/ 110424 h 523041"/>
                <a:gd name="connsiteX48" fmla="*/ 244206 w 560935"/>
                <a:gd name="connsiteY48" fmla="*/ 5648 h 523041"/>
                <a:gd name="connsiteX49" fmla="*/ 458207 w 560935"/>
                <a:gd name="connsiteY49" fmla="*/ 55144 h 523041"/>
                <a:gd name="connsiteX50" fmla="*/ 555247 w 560935"/>
                <a:gd name="connsiteY50" fmla="*/ 209415 h 523041"/>
                <a:gd name="connsiteX51" fmla="*/ 539181 w 560935"/>
                <a:gd name="connsiteY51" fmla="*/ 366257 h 523041"/>
                <a:gd name="connsiteX52" fmla="*/ 518616 w 560935"/>
                <a:gd name="connsiteY52" fmla="*/ 381041 h 523041"/>
                <a:gd name="connsiteX53" fmla="*/ 504478 w 560935"/>
                <a:gd name="connsiteY53" fmla="*/ 369471 h 523041"/>
                <a:gd name="connsiteX54" fmla="*/ 507691 w 560935"/>
                <a:gd name="connsiteY54" fmla="*/ 348259 h 523041"/>
                <a:gd name="connsiteX55" fmla="*/ 523757 w 560935"/>
                <a:gd name="connsiteY55" fmla="*/ 282693 h 523041"/>
                <a:gd name="connsiteX56" fmla="*/ 480700 w 560935"/>
                <a:gd name="connsiteY56" fmla="*/ 127137 h 523041"/>
                <a:gd name="connsiteX57" fmla="*/ 339960 w 560935"/>
                <a:gd name="connsiteY57" fmla="*/ 39717 h 523041"/>
                <a:gd name="connsiteX58" fmla="*/ 201791 w 560935"/>
                <a:gd name="connsiteY58" fmla="*/ 57072 h 523041"/>
                <a:gd name="connsiteX59" fmla="*/ 122746 w 560935"/>
                <a:gd name="connsiteY59" fmla="*/ 118138 h 52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0935" h="523041">
                  <a:moveTo>
                    <a:pt x="122746" y="118138"/>
                  </a:moveTo>
                  <a:cubicBezTo>
                    <a:pt x="144596" y="127780"/>
                    <a:pt x="164518" y="137421"/>
                    <a:pt x="185725" y="145778"/>
                  </a:cubicBezTo>
                  <a:cubicBezTo>
                    <a:pt x="187653" y="146421"/>
                    <a:pt x="192151" y="144492"/>
                    <a:pt x="194722" y="142564"/>
                  </a:cubicBezTo>
                  <a:cubicBezTo>
                    <a:pt x="226854" y="113638"/>
                    <a:pt x="264771" y="102068"/>
                    <a:pt x="307185" y="104639"/>
                  </a:cubicBezTo>
                  <a:cubicBezTo>
                    <a:pt x="348957" y="107853"/>
                    <a:pt x="385588" y="123923"/>
                    <a:pt x="413865" y="155420"/>
                  </a:cubicBezTo>
                  <a:cubicBezTo>
                    <a:pt x="435072" y="179203"/>
                    <a:pt x="447925" y="206843"/>
                    <a:pt x="452423" y="239626"/>
                  </a:cubicBezTo>
                  <a:cubicBezTo>
                    <a:pt x="457565" y="280122"/>
                    <a:pt x="449210" y="316119"/>
                    <a:pt x="426718" y="349544"/>
                  </a:cubicBezTo>
                  <a:cubicBezTo>
                    <a:pt x="401012" y="387469"/>
                    <a:pt x="365023" y="408681"/>
                    <a:pt x="319396" y="415752"/>
                  </a:cubicBezTo>
                  <a:cubicBezTo>
                    <a:pt x="262843" y="424108"/>
                    <a:pt x="217215" y="404182"/>
                    <a:pt x="179298" y="363686"/>
                  </a:cubicBezTo>
                  <a:cubicBezTo>
                    <a:pt x="174800" y="358543"/>
                    <a:pt x="170944" y="352115"/>
                    <a:pt x="169659" y="345045"/>
                  </a:cubicBezTo>
                  <a:cubicBezTo>
                    <a:pt x="167731" y="336688"/>
                    <a:pt x="171587" y="330903"/>
                    <a:pt x="179941" y="327046"/>
                  </a:cubicBezTo>
                  <a:cubicBezTo>
                    <a:pt x="199863" y="318690"/>
                    <a:pt x="219785" y="309691"/>
                    <a:pt x="239707" y="301334"/>
                  </a:cubicBezTo>
                  <a:cubicBezTo>
                    <a:pt x="252560" y="296192"/>
                    <a:pt x="257702" y="283336"/>
                    <a:pt x="249347" y="274337"/>
                  </a:cubicBezTo>
                  <a:cubicBezTo>
                    <a:pt x="244849" y="269837"/>
                    <a:pt x="236494" y="267266"/>
                    <a:pt x="230068" y="267266"/>
                  </a:cubicBezTo>
                  <a:cubicBezTo>
                    <a:pt x="170944" y="266623"/>
                    <a:pt x="111821" y="266623"/>
                    <a:pt x="52697" y="267266"/>
                  </a:cubicBezTo>
                  <a:cubicBezTo>
                    <a:pt x="41129" y="267266"/>
                    <a:pt x="35346" y="274337"/>
                    <a:pt x="35346" y="287836"/>
                  </a:cubicBezTo>
                  <a:cubicBezTo>
                    <a:pt x="35346" y="330903"/>
                    <a:pt x="35346" y="373970"/>
                    <a:pt x="35346" y="417038"/>
                  </a:cubicBezTo>
                  <a:cubicBezTo>
                    <a:pt x="35346" y="433108"/>
                    <a:pt x="35988" y="448535"/>
                    <a:pt x="35346" y="464605"/>
                  </a:cubicBezTo>
                  <a:cubicBezTo>
                    <a:pt x="34703" y="475532"/>
                    <a:pt x="39202" y="483246"/>
                    <a:pt x="48841" y="485174"/>
                  </a:cubicBezTo>
                  <a:cubicBezTo>
                    <a:pt x="58481" y="487102"/>
                    <a:pt x="65550" y="480032"/>
                    <a:pt x="69406" y="471675"/>
                  </a:cubicBezTo>
                  <a:cubicBezTo>
                    <a:pt x="77118" y="454320"/>
                    <a:pt x="86115" y="437607"/>
                    <a:pt x="91898" y="419609"/>
                  </a:cubicBezTo>
                  <a:cubicBezTo>
                    <a:pt x="98968" y="397754"/>
                    <a:pt x="116319" y="396468"/>
                    <a:pt x="131100" y="413181"/>
                  </a:cubicBezTo>
                  <a:cubicBezTo>
                    <a:pt x="159376" y="445321"/>
                    <a:pt x="194722" y="466533"/>
                    <a:pt x="235209" y="478746"/>
                  </a:cubicBezTo>
                  <a:cubicBezTo>
                    <a:pt x="284693" y="493530"/>
                    <a:pt x="332891" y="489031"/>
                    <a:pt x="380447" y="471032"/>
                  </a:cubicBezTo>
                  <a:cubicBezTo>
                    <a:pt x="413865" y="458177"/>
                    <a:pt x="442141" y="437607"/>
                    <a:pt x="466562" y="411895"/>
                  </a:cubicBezTo>
                  <a:cubicBezTo>
                    <a:pt x="474916" y="402896"/>
                    <a:pt x="487769" y="400968"/>
                    <a:pt x="494838" y="408039"/>
                  </a:cubicBezTo>
                  <a:cubicBezTo>
                    <a:pt x="501265" y="415109"/>
                    <a:pt x="499979" y="426680"/>
                    <a:pt x="491625" y="435679"/>
                  </a:cubicBezTo>
                  <a:cubicBezTo>
                    <a:pt x="458850" y="472318"/>
                    <a:pt x="419006" y="497387"/>
                    <a:pt x="372093" y="511529"/>
                  </a:cubicBezTo>
                  <a:cubicBezTo>
                    <a:pt x="298831" y="532741"/>
                    <a:pt x="229425" y="525027"/>
                    <a:pt x="163875" y="485174"/>
                  </a:cubicBezTo>
                  <a:cubicBezTo>
                    <a:pt x="147809" y="475532"/>
                    <a:pt x="133028" y="463962"/>
                    <a:pt x="116319" y="452391"/>
                  </a:cubicBezTo>
                  <a:cubicBezTo>
                    <a:pt x="111821" y="463319"/>
                    <a:pt x="106679" y="474246"/>
                    <a:pt x="102181" y="485174"/>
                  </a:cubicBezTo>
                  <a:cubicBezTo>
                    <a:pt x="87400" y="517957"/>
                    <a:pt x="49484" y="534026"/>
                    <a:pt x="16066" y="507029"/>
                  </a:cubicBezTo>
                  <a:cubicBezTo>
                    <a:pt x="5784" y="498673"/>
                    <a:pt x="0" y="485817"/>
                    <a:pt x="0" y="471675"/>
                  </a:cubicBezTo>
                  <a:cubicBezTo>
                    <a:pt x="0" y="408681"/>
                    <a:pt x="0" y="346330"/>
                    <a:pt x="0" y="283336"/>
                  </a:cubicBezTo>
                  <a:cubicBezTo>
                    <a:pt x="0" y="255053"/>
                    <a:pt x="21207" y="232555"/>
                    <a:pt x="49484" y="231912"/>
                  </a:cubicBezTo>
                  <a:cubicBezTo>
                    <a:pt x="112463" y="231270"/>
                    <a:pt x="174800" y="231270"/>
                    <a:pt x="237779" y="231912"/>
                  </a:cubicBezTo>
                  <a:cubicBezTo>
                    <a:pt x="263485" y="232555"/>
                    <a:pt x="282765" y="248625"/>
                    <a:pt x="287906" y="276908"/>
                  </a:cubicBezTo>
                  <a:cubicBezTo>
                    <a:pt x="291762" y="300049"/>
                    <a:pt x="276338" y="324475"/>
                    <a:pt x="253203" y="334117"/>
                  </a:cubicBezTo>
                  <a:cubicBezTo>
                    <a:pt x="240993" y="339259"/>
                    <a:pt x="228782" y="344402"/>
                    <a:pt x="215929" y="350187"/>
                  </a:cubicBezTo>
                  <a:cubicBezTo>
                    <a:pt x="215929" y="351473"/>
                    <a:pt x="215287" y="353401"/>
                    <a:pt x="215287" y="354686"/>
                  </a:cubicBezTo>
                  <a:cubicBezTo>
                    <a:pt x="234566" y="363686"/>
                    <a:pt x="253203" y="374613"/>
                    <a:pt x="273125" y="380398"/>
                  </a:cubicBezTo>
                  <a:cubicBezTo>
                    <a:pt x="305900" y="390040"/>
                    <a:pt x="337390" y="380398"/>
                    <a:pt x="365666" y="362400"/>
                  </a:cubicBezTo>
                  <a:cubicBezTo>
                    <a:pt x="402940" y="337974"/>
                    <a:pt x="422219" y="301977"/>
                    <a:pt x="420291" y="256982"/>
                  </a:cubicBezTo>
                  <a:cubicBezTo>
                    <a:pt x="417721" y="199773"/>
                    <a:pt x="379804" y="154134"/>
                    <a:pt x="323251" y="142564"/>
                  </a:cubicBezTo>
                  <a:cubicBezTo>
                    <a:pt x="280837" y="133565"/>
                    <a:pt x="242278" y="145135"/>
                    <a:pt x="210788" y="176632"/>
                  </a:cubicBezTo>
                  <a:cubicBezTo>
                    <a:pt x="199221" y="188202"/>
                    <a:pt x="196007" y="188845"/>
                    <a:pt x="180584" y="181774"/>
                  </a:cubicBezTo>
                  <a:cubicBezTo>
                    <a:pt x="151665" y="168918"/>
                    <a:pt x="122746" y="156705"/>
                    <a:pt x="93827" y="143207"/>
                  </a:cubicBezTo>
                  <a:cubicBezTo>
                    <a:pt x="80331" y="137421"/>
                    <a:pt x="72619" y="126494"/>
                    <a:pt x="84829" y="110424"/>
                  </a:cubicBezTo>
                  <a:cubicBezTo>
                    <a:pt x="124673" y="55144"/>
                    <a:pt x="178013" y="18504"/>
                    <a:pt x="244206" y="5648"/>
                  </a:cubicBezTo>
                  <a:cubicBezTo>
                    <a:pt x="321966" y="-9779"/>
                    <a:pt x="393943" y="6291"/>
                    <a:pt x="458207" y="55144"/>
                  </a:cubicBezTo>
                  <a:cubicBezTo>
                    <a:pt x="509619" y="94354"/>
                    <a:pt x="541751" y="146421"/>
                    <a:pt x="555247" y="209415"/>
                  </a:cubicBezTo>
                  <a:cubicBezTo>
                    <a:pt x="566815" y="262767"/>
                    <a:pt x="560388" y="316119"/>
                    <a:pt x="539181" y="366257"/>
                  </a:cubicBezTo>
                  <a:cubicBezTo>
                    <a:pt x="535325" y="375256"/>
                    <a:pt x="528898" y="382969"/>
                    <a:pt x="518616" y="381041"/>
                  </a:cubicBezTo>
                  <a:cubicBezTo>
                    <a:pt x="512832" y="379755"/>
                    <a:pt x="505763" y="374613"/>
                    <a:pt x="504478" y="369471"/>
                  </a:cubicBezTo>
                  <a:cubicBezTo>
                    <a:pt x="502550" y="363043"/>
                    <a:pt x="505121" y="354686"/>
                    <a:pt x="507691" y="348259"/>
                  </a:cubicBezTo>
                  <a:cubicBezTo>
                    <a:pt x="517331" y="327046"/>
                    <a:pt x="521187" y="305191"/>
                    <a:pt x="523757" y="282693"/>
                  </a:cubicBezTo>
                  <a:cubicBezTo>
                    <a:pt x="530184" y="224842"/>
                    <a:pt x="514760" y="172775"/>
                    <a:pt x="480700" y="127137"/>
                  </a:cubicBezTo>
                  <a:cubicBezTo>
                    <a:pt x="445997" y="80213"/>
                    <a:pt x="398441" y="50644"/>
                    <a:pt x="339960" y="39717"/>
                  </a:cubicBezTo>
                  <a:cubicBezTo>
                    <a:pt x="291762" y="30717"/>
                    <a:pt x="245491" y="36503"/>
                    <a:pt x="201791" y="57072"/>
                  </a:cubicBezTo>
                  <a:cubicBezTo>
                    <a:pt x="169659" y="70571"/>
                    <a:pt x="144596" y="91140"/>
                    <a:pt x="122746" y="118138"/>
                  </a:cubicBezTo>
                  <a:close/>
                </a:path>
              </a:pathLst>
            </a:custGeom>
            <a:solidFill>
              <a:srgbClr val="030303"/>
            </a:solidFill>
            <a:ln w="6425"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xmlns:p14="http://schemas.microsoft.com/office/powerpoint/2010/main" xmlns:ahyp="http://schemas.microsoft.com/office/drawing/2018/hyperlinkcolor" xmlns="" id="{11636FA0-DBD4-7175-42C9-05B1B0F226EC}"/>
                </a:ext>
              </a:extLst>
            </p:cNvPr>
            <p:cNvSpPr/>
            <p:nvPr/>
          </p:nvSpPr>
          <p:spPr>
            <a:xfrm>
              <a:off x="4514345" y="-30878"/>
              <a:ext cx="559937" cy="523253"/>
            </a:xfrm>
            <a:custGeom>
              <a:avLst/>
              <a:gdLst>
                <a:gd name="connsiteX0" fmla="*/ 442047 w 559937"/>
                <a:gd name="connsiteY0" fmla="*/ 71391 h 523253"/>
                <a:gd name="connsiteX1" fmla="*/ 465182 w 559937"/>
                <a:gd name="connsiteY1" fmla="*/ 23181 h 523253"/>
                <a:gd name="connsiteX2" fmla="*/ 512096 w 559937"/>
                <a:gd name="connsiteY2" fmla="*/ 3254 h 523253"/>
                <a:gd name="connsiteX3" fmla="*/ 557724 w 559937"/>
                <a:gd name="connsiteY3" fmla="*/ 45036 h 523253"/>
                <a:gd name="connsiteX4" fmla="*/ 559651 w 559937"/>
                <a:gd name="connsiteY4" fmla="*/ 74605 h 523253"/>
                <a:gd name="connsiteX5" fmla="*/ 559651 w 559937"/>
                <a:gd name="connsiteY5" fmla="*/ 234661 h 523253"/>
                <a:gd name="connsiteX6" fmla="*/ 518522 w 559937"/>
                <a:gd name="connsiteY6" fmla="*/ 289298 h 523253"/>
                <a:gd name="connsiteX7" fmla="*/ 506954 w 559937"/>
                <a:gd name="connsiteY7" fmla="*/ 290584 h 523253"/>
                <a:gd name="connsiteX8" fmla="*/ 323800 w 559937"/>
                <a:gd name="connsiteY8" fmla="*/ 290584 h 523253"/>
                <a:gd name="connsiteX9" fmla="*/ 270460 w 559937"/>
                <a:gd name="connsiteY9" fmla="*/ 239160 h 523253"/>
                <a:gd name="connsiteX10" fmla="*/ 305806 w 559937"/>
                <a:gd name="connsiteY10" fmla="*/ 188380 h 523253"/>
                <a:gd name="connsiteX11" fmla="*/ 343722 w 559937"/>
                <a:gd name="connsiteY11" fmla="*/ 171667 h 523253"/>
                <a:gd name="connsiteX12" fmla="*/ 273031 w 559937"/>
                <a:gd name="connsiteY12" fmla="*/ 141455 h 523253"/>
                <a:gd name="connsiteX13" fmla="*/ 187559 w 559937"/>
                <a:gd name="connsiteY13" fmla="*/ 165239 h 523253"/>
                <a:gd name="connsiteX14" fmla="*/ 161210 w 559937"/>
                <a:gd name="connsiteY14" fmla="*/ 192879 h 523253"/>
                <a:gd name="connsiteX15" fmla="*/ 152213 w 559937"/>
                <a:gd name="connsiteY15" fmla="*/ 203164 h 523253"/>
                <a:gd name="connsiteX16" fmla="*/ 130363 w 559937"/>
                <a:gd name="connsiteY16" fmla="*/ 201878 h 523253"/>
                <a:gd name="connsiteX17" fmla="*/ 127150 w 559937"/>
                <a:gd name="connsiteY17" fmla="*/ 180023 h 523253"/>
                <a:gd name="connsiteX18" fmla="*/ 235115 w 559937"/>
                <a:gd name="connsiteY18" fmla="*/ 106744 h 523253"/>
                <a:gd name="connsiteX19" fmla="*/ 365572 w 559937"/>
                <a:gd name="connsiteY19" fmla="*/ 144669 h 523253"/>
                <a:gd name="connsiteX20" fmla="*/ 388707 w 559937"/>
                <a:gd name="connsiteY20" fmla="*/ 171667 h 523253"/>
                <a:gd name="connsiteX21" fmla="*/ 379710 w 559937"/>
                <a:gd name="connsiteY21" fmla="*/ 194808 h 523253"/>
                <a:gd name="connsiteX22" fmla="*/ 319944 w 559937"/>
                <a:gd name="connsiteY22" fmla="*/ 220519 h 523253"/>
                <a:gd name="connsiteX23" fmla="*/ 308376 w 559937"/>
                <a:gd name="connsiteY23" fmla="*/ 242374 h 523253"/>
                <a:gd name="connsiteX24" fmla="*/ 326371 w 559937"/>
                <a:gd name="connsiteY24" fmla="*/ 255230 h 523253"/>
                <a:gd name="connsiteX25" fmla="*/ 503099 w 559937"/>
                <a:gd name="connsiteY25" fmla="*/ 255230 h 523253"/>
                <a:gd name="connsiteX26" fmla="*/ 526234 w 559937"/>
                <a:gd name="connsiteY26" fmla="*/ 232090 h 523253"/>
                <a:gd name="connsiteX27" fmla="*/ 526234 w 559937"/>
                <a:gd name="connsiteY27" fmla="*/ 61106 h 523253"/>
                <a:gd name="connsiteX28" fmla="*/ 505026 w 559937"/>
                <a:gd name="connsiteY28" fmla="*/ 39251 h 523253"/>
                <a:gd name="connsiteX29" fmla="*/ 492173 w 559937"/>
                <a:gd name="connsiteY29" fmla="*/ 49536 h 523253"/>
                <a:gd name="connsiteX30" fmla="*/ 465825 w 559937"/>
                <a:gd name="connsiteY30" fmla="*/ 106102 h 523253"/>
                <a:gd name="connsiteX31" fmla="*/ 429837 w 559937"/>
                <a:gd name="connsiteY31" fmla="*/ 109958 h 523253"/>
                <a:gd name="connsiteX32" fmla="*/ 363001 w 559937"/>
                <a:gd name="connsiteY32" fmla="*/ 59820 h 523253"/>
                <a:gd name="connsiteX33" fmla="*/ 271103 w 559937"/>
                <a:gd name="connsiteY33" fmla="*/ 36037 h 523253"/>
                <a:gd name="connsiteX34" fmla="*/ 167637 w 559937"/>
                <a:gd name="connsiteY34" fmla="*/ 54678 h 523253"/>
                <a:gd name="connsiteX35" fmla="*/ 97588 w 559937"/>
                <a:gd name="connsiteY35" fmla="*/ 104816 h 523253"/>
                <a:gd name="connsiteX36" fmla="*/ 39750 w 559937"/>
                <a:gd name="connsiteY36" fmla="*/ 214734 h 523253"/>
                <a:gd name="connsiteX37" fmla="*/ 41035 w 559937"/>
                <a:gd name="connsiteY37" fmla="*/ 313082 h 523253"/>
                <a:gd name="connsiteX38" fmla="*/ 102729 w 559937"/>
                <a:gd name="connsiteY38" fmla="*/ 422357 h 523253"/>
                <a:gd name="connsiteX39" fmla="*/ 226760 w 559937"/>
                <a:gd name="connsiteY39" fmla="*/ 484708 h 523253"/>
                <a:gd name="connsiteX40" fmla="*/ 400275 w 559937"/>
                <a:gd name="connsiteY40" fmla="*/ 439070 h 523253"/>
                <a:gd name="connsiteX41" fmla="*/ 436906 w 559937"/>
                <a:gd name="connsiteY41" fmla="*/ 405002 h 523253"/>
                <a:gd name="connsiteX42" fmla="*/ 377140 w 559937"/>
                <a:gd name="connsiteY42" fmla="*/ 378647 h 523253"/>
                <a:gd name="connsiteX43" fmla="*/ 361716 w 559937"/>
                <a:gd name="connsiteY43" fmla="*/ 380575 h 523253"/>
                <a:gd name="connsiteX44" fmla="*/ 295523 w 559937"/>
                <a:gd name="connsiteY44" fmla="*/ 413358 h 523253"/>
                <a:gd name="connsiteX45" fmla="*/ 159925 w 559937"/>
                <a:gd name="connsiteY45" fmla="*/ 379933 h 523253"/>
                <a:gd name="connsiteX46" fmla="*/ 105943 w 559937"/>
                <a:gd name="connsiteY46" fmla="*/ 285442 h 523253"/>
                <a:gd name="connsiteX47" fmla="*/ 105943 w 559937"/>
                <a:gd name="connsiteY47" fmla="*/ 253302 h 523253"/>
                <a:gd name="connsiteX48" fmla="*/ 121366 w 559937"/>
                <a:gd name="connsiteY48" fmla="*/ 243660 h 523253"/>
                <a:gd name="connsiteX49" fmla="*/ 138075 w 559937"/>
                <a:gd name="connsiteY49" fmla="*/ 255873 h 523253"/>
                <a:gd name="connsiteX50" fmla="*/ 150285 w 559937"/>
                <a:gd name="connsiteY50" fmla="*/ 309868 h 523253"/>
                <a:gd name="connsiteX51" fmla="*/ 301950 w 559937"/>
                <a:gd name="connsiteY51" fmla="*/ 374790 h 523253"/>
                <a:gd name="connsiteX52" fmla="*/ 347578 w 559937"/>
                <a:gd name="connsiteY52" fmla="*/ 345222 h 523253"/>
                <a:gd name="connsiteX53" fmla="*/ 376497 w 559937"/>
                <a:gd name="connsiteY53" fmla="*/ 340079 h 523253"/>
                <a:gd name="connsiteX54" fmla="*/ 467753 w 559937"/>
                <a:gd name="connsiteY54" fmla="*/ 381218 h 523253"/>
                <a:gd name="connsiteX55" fmla="*/ 476107 w 559937"/>
                <a:gd name="connsiteY55" fmla="*/ 410144 h 523253"/>
                <a:gd name="connsiteX56" fmla="*/ 315446 w 559937"/>
                <a:gd name="connsiteY56" fmla="*/ 517491 h 523253"/>
                <a:gd name="connsiteX57" fmla="*/ 233187 w 559937"/>
                <a:gd name="connsiteY57" fmla="*/ 521991 h 523253"/>
                <a:gd name="connsiteX58" fmla="*/ 97588 w 559937"/>
                <a:gd name="connsiteY58" fmla="*/ 465425 h 523253"/>
                <a:gd name="connsiteX59" fmla="*/ 12116 w 559937"/>
                <a:gd name="connsiteY59" fmla="*/ 340079 h 523253"/>
                <a:gd name="connsiteX60" fmla="*/ 1191 w 559937"/>
                <a:gd name="connsiteY60" fmla="*/ 279014 h 523253"/>
                <a:gd name="connsiteX61" fmla="*/ 52603 w 559937"/>
                <a:gd name="connsiteY61" fmla="*/ 103530 h 523253"/>
                <a:gd name="connsiteX62" fmla="*/ 163138 w 559937"/>
                <a:gd name="connsiteY62" fmla="*/ 18681 h 523253"/>
                <a:gd name="connsiteX63" fmla="*/ 259535 w 559937"/>
                <a:gd name="connsiteY63" fmla="*/ 40 h 523253"/>
                <a:gd name="connsiteX64" fmla="*/ 425981 w 559937"/>
                <a:gd name="connsiteY64" fmla="*/ 58535 h 523253"/>
                <a:gd name="connsiteX65" fmla="*/ 442047 w 559937"/>
                <a:gd name="connsiteY65" fmla="*/ 71391 h 5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9937" h="523253">
                  <a:moveTo>
                    <a:pt x="442047" y="71391"/>
                  </a:moveTo>
                  <a:cubicBezTo>
                    <a:pt x="450401" y="54035"/>
                    <a:pt x="456828" y="37965"/>
                    <a:pt x="465182" y="23181"/>
                  </a:cubicBezTo>
                  <a:cubicBezTo>
                    <a:pt x="472894" y="9682"/>
                    <a:pt x="497315" y="40"/>
                    <a:pt x="512096" y="3254"/>
                  </a:cubicBezTo>
                  <a:cubicBezTo>
                    <a:pt x="540372" y="9682"/>
                    <a:pt x="555153" y="23181"/>
                    <a:pt x="557724" y="45036"/>
                  </a:cubicBezTo>
                  <a:cubicBezTo>
                    <a:pt x="559009" y="54678"/>
                    <a:pt x="559651" y="64963"/>
                    <a:pt x="559651" y="74605"/>
                  </a:cubicBezTo>
                  <a:cubicBezTo>
                    <a:pt x="559651" y="127957"/>
                    <a:pt x="560294" y="181309"/>
                    <a:pt x="559651" y="234661"/>
                  </a:cubicBezTo>
                  <a:cubicBezTo>
                    <a:pt x="559009" y="262944"/>
                    <a:pt x="546799" y="280942"/>
                    <a:pt x="518522" y="289298"/>
                  </a:cubicBezTo>
                  <a:cubicBezTo>
                    <a:pt x="514666" y="290584"/>
                    <a:pt x="510810" y="290584"/>
                    <a:pt x="506954" y="290584"/>
                  </a:cubicBezTo>
                  <a:cubicBezTo>
                    <a:pt x="445903" y="290584"/>
                    <a:pt x="384852" y="289941"/>
                    <a:pt x="323800" y="290584"/>
                  </a:cubicBezTo>
                  <a:cubicBezTo>
                    <a:pt x="291668" y="290584"/>
                    <a:pt x="273673" y="267443"/>
                    <a:pt x="270460" y="239160"/>
                  </a:cubicBezTo>
                  <a:cubicBezTo>
                    <a:pt x="268532" y="219234"/>
                    <a:pt x="285241" y="196736"/>
                    <a:pt x="305806" y="188380"/>
                  </a:cubicBezTo>
                  <a:cubicBezTo>
                    <a:pt x="318016" y="183237"/>
                    <a:pt x="330227" y="177452"/>
                    <a:pt x="343722" y="171667"/>
                  </a:cubicBezTo>
                  <a:cubicBezTo>
                    <a:pt x="321872" y="154311"/>
                    <a:pt x="299379" y="144027"/>
                    <a:pt x="273031" y="141455"/>
                  </a:cubicBezTo>
                  <a:cubicBezTo>
                    <a:pt x="240898" y="138241"/>
                    <a:pt x="212622" y="145955"/>
                    <a:pt x="187559" y="165239"/>
                  </a:cubicBezTo>
                  <a:cubicBezTo>
                    <a:pt x="177276" y="172953"/>
                    <a:pt x="169565" y="183880"/>
                    <a:pt x="161210" y="192879"/>
                  </a:cubicBezTo>
                  <a:cubicBezTo>
                    <a:pt x="157997" y="196093"/>
                    <a:pt x="155426" y="200593"/>
                    <a:pt x="152213" y="203164"/>
                  </a:cubicBezTo>
                  <a:cubicBezTo>
                    <a:pt x="145144" y="208306"/>
                    <a:pt x="136790" y="208949"/>
                    <a:pt x="130363" y="201878"/>
                  </a:cubicBezTo>
                  <a:cubicBezTo>
                    <a:pt x="124579" y="196093"/>
                    <a:pt x="121366" y="188380"/>
                    <a:pt x="127150" y="180023"/>
                  </a:cubicBezTo>
                  <a:cubicBezTo>
                    <a:pt x="152856" y="140813"/>
                    <a:pt x="187559" y="113172"/>
                    <a:pt x="235115" y="106744"/>
                  </a:cubicBezTo>
                  <a:cubicBezTo>
                    <a:pt x="283956" y="99674"/>
                    <a:pt x="328298" y="110601"/>
                    <a:pt x="365572" y="144669"/>
                  </a:cubicBezTo>
                  <a:cubicBezTo>
                    <a:pt x="374569" y="152383"/>
                    <a:pt x="382923" y="162025"/>
                    <a:pt x="388707" y="171667"/>
                  </a:cubicBezTo>
                  <a:cubicBezTo>
                    <a:pt x="394491" y="180666"/>
                    <a:pt x="389350" y="190951"/>
                    <a:pt x="379710" y="194808"/>
                  </a:cubicBezTo>
                  <a:cubicBezTo>
                    <a:pt x="359788" y="203164"/>
                    <a:pt x="339866" y="212163"/>
                    <a:pt x="319944" y="220519"/>
                  </a:cubicBezTo>
                  <a:cubicBezTo>
                    <a:pt x="310304" y="224376"/>
                    <a:pt x="305163" y="232090"/>
                    <a:pt x="308376" y="242374"/>
                  </a:cubicBezTo>
                  <a:cubicBezTo>
                    <a:pt x="310947" y="250731"/>
                    <a:pt x="316731" y="255230"/>
                    <a:pt x="326371" y="255230"/>
                  </a:cubicBezTo>
                  <a:cubicBezTo>
                    <a:pt x="385494" y="255230"/>
                    <a:pt x="443975" y="255230"/>
                    <a:pt x="503099" y="255230"/>
                  </a:cubicBezTo>
                  <a:cubicBezTo>
                    <a:pt x="518522" y="255230"/>
                    <a:pt x="526234" y="248159"/>
                    <a:pt x="526234" y="232090"/>
                  </a:cubicBezTo>
                  <a:cubicBezTo>
                    <a:pt x="526234" y="174881"/>
                    <a:pt x="526234" y="118315"/>
                    <a:pt x="526234" y="61106"/>
                  </a:cubicBezTo>
                  <a:cubicBezTo>
                    <a:pt x="526234" y="44393"/>
                    <a:pt x="519165" y="36037"/>
                    <a:pt x="505026" y="39251"/>
                  </a:cubicBezTo>
                  <a:cubicBezTo>
                    <a:pt x="499885" y="40537"/>
                    <a:pt x="494744" y="45036"/>
                    <a:pt x="492173" y="49536"/>
                  </a:cubicBezTo>
                  <a:cubicBezTo>
                    <a:pt x="483176" y="68177"/>
                    <a:pt x="474822" y="87461"/>
                    <a:pt x="465825" y="106102"/>
                  </a:cubicBezTo>
                  <a:cubicBezTo>
                    <a:pt x="457471" y="124100"/>
                    <a:pt x="442690" y="124743"/>
                    <a:pt x="429837" y="109958"/>
                  </a:cubicBezTo>
                  <a:cubicBezTo>
                    <a:pt x="411843" y="88103"/>
                    <a:pt x="388707" y="72676"/>
                    <a:pt x="363001" y="59820"/>
                  </a:cubicBezTo>
                  <a:cubicBezTo>
                    <a:pt x="334082" y="45679"/>
                    <a:pt x="303878" y="37965"/>
                    <a:pt x="271103" y="36037"/>
                  </a:cubicBezTo>
                  <a:cubicBezTo>
                    <a:pt x="234472" y="34109"/>
                    <a:pt x="201054" y="40537"/>
                    <a:pt x="167637" y="54678"/>
                  </a:cubicBezTo>
                  <a:cubicBezTo>
                    <a:pt x="140646" y="66248"/>
                    <a:pt x="118153" y="84247"/>
                    <a:pt x="97588" y="104816"/>
                  </a:cubicBezTo>
                  <a:cubicBezTo>
                    <a:pt x="67384" y="135670"/>
                    <a:pt x="48747" y="172310"/>
                    <a:pt x="39750" y="214734"/>
                  </a:cubicBezTo>
                  <a:cubicBezTo>
                    <a:pt x="32681" y="247517"/>
                    <a:pt x="32681" y="280942"/>
                    <a:pt x="41035" y="313082"/>
                  </a:cubicBezTo>
                  <a:cubicBezTo>
                    <a:pt x="51318" y="354864"/>
                    <a:pt x="71882" y="392146"/>
                    <a:pt x="102729" y="422357"/>
                  </a:cubicBezTo>
                  <a:cubicBezTo>
                    <a:pt x="137432" y="455783"/>
                    <a:pt x="178562" y="477638"/>
                    <a:pt x="226760" y="484708"/>
                  </a:cubicBezTo>
                  <a:cubicBezTo>
                    <a:pt x="291025" y="494350"/>
                    <a:pt x="348863" y="477638"/>
                    <a:pt x="400275" y="439070"/>
                  </a:cubicBezTo>
                  <a:cubicBezTo>
                    <a:pt x="413128" y="429428"/>
                    <a:pt x="424053" y="417215"/>
                    <a:pt x="436906" y="405002"/>
                  </a:cubicBezTo>
                  <a:cubicBezTo>
                    <a:pt x="415056" y="395360"/>
                    <a:pt x="395776" y="388289"/>
                    <a:pt x="377140" y="378647"/>
                  </a:cubicBezTo>
                  <a:cubicBezTo>
                    <a:pt x="370071" y="374790"/>
                    <a:pt x="365572" y="377361"/>
                    <a:pt x="361716" y="380575"/>
                  </a:cubicBezTo>
                  <a:cubicBezTo>
                    <a:pt x="342437" y="396645"/>
                    <a:pt x="320587" y="408216"/>
                    <a:pt x="295523" y="413358"/>
                  </a:cubicBezTo>
                  <a:cubicBezTo>
                    <a:pt x="244754" y="424286"/>
                    <a:pt x="199769" y="413358"/>
                    <a:pt x="159925" y="379933"/>
                  </a:cubicBezTo>
                  <a:cubicBezTo>
                    <a:pt x="130363" y="354864"/>
                    <a:pt x="113654" y="322724"/>
                    <a:pt x="105943" y="285442"/>
                  </a:cubicBezTo>
                  <a:cubicBezTo>
                    <a:pt x="104015" y="275157"/>
                    <a:pt x="105300" y="264229"/>
                    <a:pt x="105943" y="253302"/>
                  </a:cubicBezTo>
                  <a:cubicBezTo>
                    <a:pt x="106585" y="244946"/>
                    <a:pt x="114940" y="242374"/>
                    <a:pt x="121366" y="243660"/>
                  </a:cubicBezTo>
                  <a:cubicBezTo>
                    <a:pt x="127793" y="244946"/>
                    <a:pt x="136147" y="244946"/>
                    <a:pt x="138075" y="255873"/>
                  </a:cubicBezTo>
                  <a:cubicBezTo>
                    <a:pt x="140646" y="273871"/>
                    <a:pt x="143216" y="292512"/>
                    <a:pt x="150285" y="309868"/>
                  </a:cubicBezTo>
                  <a:cubicBezTo>
                    <a:pt x="172778" y="365148"/>
                    <a:pt x="239613" y="399859"/>
                    <a:pt x="301950" y="374790"/>
                  </a:cubicBezTo>
                  <a:cubicBezTo>
                    <a:pt x="318659" y="367720"/>
                    <a:pt x="334082" y="356792"/>
                    <a:pt x="347578" y="345222"/>
                  </a:cubicBezTo>
                  <a:cubicBezTo>
                    <a:pt x="357218" y="337508"/>
                    <a:pt x="365572" y="334937"/>
                    <a:pt x="376497" y="340079"/>
                  </a:cubicBezTo>
                  <a:cubicBezTo>
                    <a:pt x="406702" y="353578"/>
                    <a:pt x="437548" y="367077"/>
                    <a:pt x="467753" y="381218"/>
                  </a:cubicBezTo>
                  <a:cubicBezTo>
                    <a:pt x="479963" y="387003"/>
                    <a:pt x="483819" y="399217"/>
                    <a:pt x="476107" y="410144"/>
                  </a:cubicBezTo>
                  <a:cubicBezTo>
                    <a:pt x="436263" y="466067"/>
                    <a:pt x="382281" y="502707"/>
                    <a:pt x="315446" y="517491"/>
                  </a:cubicBezTo>
                  <a:cubicBezTo>
                    <a:pt x="289097" y="523276"/>
                    <a:pt x="260178" y="524562"/>
                    <a:pt x="233187" y="521991"/>
                  </a:cubicBezTo>
                  <a:cubicBezTo>
                    <a:pt x="183060" y="517491"/>
                    <a:pt x="136790" y="498207"/>
                    <a:pt x="97588" y="465425"/>
                  </a:cubicBezTo>
                  <a:cubicBezTo>
                    <a:pt x="56459" y="431999"/>
                    <a:pt x="26897" y="390860"/>
                    <a:pt x="12116" y="340079"/>
                  </a:cubicBezTo>
                  <a:cubicBezTo>
                    <a:pt x="6332" y="320153"/>
                    <a:pt x="3119" y="299583"/>
                    <a:pt x="1191" y="279014"/>
                  </a:cubicBezTo>
                  <a:cubicBezTo>
                    <a:pt x="-5235" y="213449"/>
                    <a:pt x="14687" y="155597"/>
                    <a:pt x="52603" y="103530"/>
                  </a:cubicBezTo>
                  <a:cubicBezTo>
                    <a:pt x="80879" y="64963"/>
                    <a:pt x="118153" y="36680"/>
                    <a:pt x="163138" y="18681"/>
                  </a:cubicBezTo>
                  <a:cubicBezTo>
                    <a:pt x="193985" y="6468"/>
                    <a:pt x="226118" y="-602"/>
                    <a:pt x="259535" y="40"/>
                  </a:cubicBezTo>
                  <a:cubicBezTo>
                    <a:pt x="321229" y="1326"/>
                    <a:pt x="377782" y="18039"/>
                    <a:pt x="425981" y="58535"/>
                  </a:cubicBezTo>
                  <a:cubicBezTo>
                    <a:pt x="430479" y="63034"/>
                    <a:pt x="436263" y="66891"/>
                    <a:pt x="442047" y="71391"/>
                  </a:cubicBezTo>
                  <a:close/>
                </a:path>
              </a:pathLst>
            </a:custGeom>
            <a:solidFill>
              <a:srgbClr val="040403"/>
            </a:solidFill>
            <a:ln w="6425" cap="flat">
              <a:noFill/>
              <a:prstDash val="solid"/>
              <a:miter/>
            </a:ln>
          </p:spPr>
          <p:txBody>
            <a:bodyPr rtlCol="0" anchor="ctr"/>
            <a:lstStyle/>
            <a:p>
              <a:endParaRPr lang="en-US"/>
            </a:p>
          </p:txBody>
        </p:sp>
      </p:grpSp>
      <p:sp>
        <p:nvSpPr>
          <p:cNvPr id="272" name="Rectangle 271">
            <a:extLst>
              <a:ext uri="{FF2B5EF4-FFF2-40B4-BE49-F238E27FC236}">
                <a16:creationId xmlns:a16="http://schemas.microsoft.com/office/drawing/2014/main" xmlns:p14="http://schemas.microsoft.com/office/powerpoint/2010/main" xmlns:ahyp="http://schemas.microsoft.com/office/drawing/2018/hyperlinkcolor" xmlns="" id="{40261D15-E49A-45CD-22BA-1B08186003AE}"/>
              </a:ext>
            </a:extLst>
          </p:cNvPr>
          <p:cNvSpPr/>
          <p:nvPr/>
        </p:nvSpPr>
        <p:spPr>
          <a:xfrm rot="5400000">
            <a:off x="3061030" y="635005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aphic 11">
            <a:extLst>
              <a:ext uri="{FF2B5EF4-FFF2-40B4-BE49-F238E27FC236}">
                <a16:creationId xmlns:a16="http://schemas.microsoft.com/office/drawing/2014/main" xmlns:p14="http://schemas.microsoft.com/office/powerpoint/2010/main" xmlns:ahyp="http://schemas.microsoft.com/office/drawing/2018/hyperlinkcolor" xmlns="" id="{1E024A2A-017E-C7D1-8D97-827C6A3E20B4}"/>
              </a:ext>
            </a:extLst>
          </p:cNvPr>
          <p:cNvGrpSpPr/>
          <p:nvPr/>
        </p:nvGrpSpPr>
        <p:grpSpPr>
          <a:xfrm>
            <a:off x="5732554" y="6666941"/>
            <a:ext cx="635544" cy="636034"/>
            <a:chOff x="6119583" y="759800"/>
            <a:chExt cx="1188897" cy="1189815"/>
          </a:xfrm>
        </p:grpSpPr>
        <p:sp>
          <p:nvSpPr>
            <p:cNvPr id="275" name="Freeform 274">
              <a:extLst>
                <a:ext uri="{FF2B5EF4-FFF2-40B4-BE49-F238E27FC236}">
                  <a16:creationId xmlns:a16="http://schemas.microsoft.com/office/drawing/2014/main" xmlns:p14="http://schemas.microsoft.com/office/powerpoint/2010/main" xmlns:ahyp="http://schemas.microsoft.com/office/drawing/2018/hyperlinkcolor" xmlns="" id="{D96CDAC1-D0AA-4024-B7A9-1A076115C40C}"/>
                </a:ext>
              </a:extLst>
            </p:cNvPr>
            <p:cNvSpPr/>
            <p:nvPr/>
          </p:nvSpPr>
          <p:spPr>
            <a:xfrm>
              <a:off x="6625989" y="979636"/>
              <a:ext cx="190223" cy="167126"/>
            </a:xfrm>
            <a:custGeom>
              <a:avLst/>
              <a:gdLst>
                <a:gd name="connsiteX0" fmla="*/ 190223 w 190223"/>
                <a:gd name="connsiteY0" fmla="*/ 167127 h 167126"/>
                <a:gd name="connsiteX1" fmla="*/ 0 w 190223"/>
                <a:gd name="connsiteY1" fmla="*/ 167127 h 167126"/>
                <a:gd name="connsiteX2" fmla="*/ 0 w 190223"/>
                <a:gd name="connsiteY2" fmla="*/ 162627 h 167126"/>
                <a:gd name="connsiteX3" fmla="*/ 37916 w 190223"/>
                <a:gd name="connsiteY3" fmla="*/ 93848 h 167126"/>
                <a:gd name="connsiteX4" fmla="*/ 88042 w 190223"/>
                <a:gd name="connsiteY4" fmla="*/ 7071 h 167126"/>
                <a:gd name="connsiteX5" fmla="*/ 94469 w 190223"/>
                <a:gd name="connsiteY5" fmla="*/ 0 h 167126"/>
                <a:gd name="connsiteX6" fmla="*/ 100253 w 190223"/>
                <a:gd name="connsiteY6" fmla="*/ 6428 h 167126"/>
                <a:gd name="connsiteX7" fmla="*/ 190223 w 190223"/>
                <a:gd name="connsiteY7" fmla="*/ 162627 h 167126"/>
                <a:gd name="connsiteX8" fmla="*/ 190223 w 190223"/>
                <a:gd name="connsiteY8" fmla="*/ 167127 h 16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23" h="167126">
                  <a:moveTo>
                    <a:pt x="190223" y="167127"/>
                  </a:moveTo>
                  <a:cubicBezTo>
                    <a:pt x="126601" y="167127"/>
                    <a:pt x="63622" y="167127"/>
                    <a:pt x="0" y="167127"/>
                  </a:cubicBezTo>
                  <a:cubicBezTo>
                    <a:pt x="0" y="165841"/>
                    <a:pt x="0" y="163913"/>
                    <a:pt x="0" y="162627"/>
                  </a:cubicBezTo>
                  <a:cubicBezTo>
                    <a:pt x="12853" y="139487"/>
                    <a:pt x="25063" y="116346"/>
                    <a:pt x="37916" y="93848"/>
                  </a:cubicBezTo>
                  <a:cubicBezTo>
                    <a:pt x="54625" y="64922"/>
                    <a:pt x="71334" y="35997"/>
                    <a:pt x="88042" y="7071"/>
                  </a:cubicBezTo>
                  <a:cubicBezTo>
                    <a:pt x="89328" y="4500"/>
                    <a:pt x="92541" y="2571"/>
                    <a:pt x="94469" y="0"/>
                  </a:cubicBezTo>
                  <a:cubicBezTo>
                    <a:pt x="96397" y="1928"/>
                    <a:pt x="98967" y="3857"/>
                    <a:pt x="100253" y="6428"/>
                  </a:cubicBezTo>
                  <a:cubicBezTo>
                    <a:pt x="130457" y="58494"/>
                    <a:pt x="160662" y="110561"/>
                    <a:pt x="190223" y="162627"/>
                  </a:cubicBezTo>
                  <a:cubicBezTo>
                    <a:pt x="190223" y="164556"/>
                    <a:pt x="190223" y="165841"/>
                    <a:pt x="190223" y="167127"/>
                  </a:cubicBezTo>
                  <a:close/>
                </a:path>
              </a:pathLst>
            </a:custGeom>
            <a:solidFill>
              <a:srgbClr val="009AC1"/>
            </a:solidFill>
            <a:ln w="6425"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xmlns:p14="http://schemas.microsoft.com/office/powerpoint/2010/main" xmlns:ahyp="http://schemas.microsoft.com/office/drawing/2018/hyperlinkcolor" xmlns="" id="{9372761D-B7AE-F279-A36B-815D3B037338}"/>
                </a:ext>
              </a:extLst>
            </p:cNvPr>
            <p:cNvSpPr/>
            <p:nvPr/>
          </p:nvSpPr>
          <p:spPr>
            <a:xfrm>
              <a:off x="6336798" y="1551403"/>
              <a:ext cx="194721" cy="181589"/>
            </a:xfrm>
            <a:custGeom>
              <a:avLst/>
              <a:gdLst>
                <a:gd name="connsiteX0" fmla="*/ 194722 w 194721"/>
                <a:gd name="connsiteY0" fmla="*/ 67815 h 181589"/>
                <a:gd name="connsiteX1" fmla="*/ 164517 w 194721"/>
                <a:gd name="connsiteY1" fmla="*/ 103811 h 181589"/>
                <a:gd name="connsiteX2" fmla="*/ 154878 w 194721"/>
                <a:gd name="connsiteY2" fmla="*/ 139165 h 181589"/>
                <a:gd name="connsiteX3" fmla="*/ 156163 w 194721"/>
                <a:gd name="connsiteY3" fmla="*/ 159735 h 181589"/>
                <a:gd name="connsiteX4" fmla="*/ 157449 w 194721"/>
                <a:gd name="connsiteY4" fmla="*/ 180947 h 181589"/>
                <a:gd name="connsiteX5" fmla="*/ 116961 w 194721"/>
                <a:gd name="connsiteY5" fmla="*/ 165520 h 181589"/>
                <a:gd name="connsiteX6" fmla="*/ 75832 w 194721"/>
                <a:gd name="connsiteY6" fmla="*/ 166163 h 181589"/>
                <a:gd name="connsiteX7" fmla="*/ 36631 w 194721"/>
                <a:gd name="connsiteY7" fmla="*/ 181590 h 181589"/>
                <a:gd name="connsiteX8" fmla="*/ 39844 w 194721"/>
                <a:gd name="connsiteY8" fmla="*/ 134023 h 181589"/>
                <a:gd name="connsiteX9" fmla="*/ 28276 w 194721"/>
                <a:gd name="connsiteY9" fmla="*/ 101240 h 181589"/>
                <a:gd name="connsiteX10" fmla="*/ 0 w 194721"/>
                <a:gd name="connsiteY10" fmla="*/ 67815 h 181589"/>
                <a:gd name="connsiteX11" fmla="*/ 45628 w 194721"/>
                <a:gd name="connsiteY11" fmla="*/ 55602 h 181589"/>
                <a:gd name="connsiteX12" fmla="*/ 73904 w 194721"/>
                <a:gd name="connsiteY12" fmla="*/ 34389 h 181589"/>
                <a:gd name="connsiteX13" fmla="*/ 91898 w 194721"/>
                <a:gd name="connsiteY13" fmla="*/ 4821 h 181589"/>
                <a:gd name="connsiteX14" fmla="*/ 102824 w 194721"/>
                <a:gd name="connsiteY14" fmla="*/ 4821 h 181589"/>
                <a:gd name="connsiteX15" fmla="*/ 123388 w 194721"/>
                <a:gd name="connsiteY15" fmla="*/ 37603 h 181589"/>
                <a:gd name="connsiteX16" fmla="*/ 149094 w 194721"/>
                <a:gd name="connsiteY16" fmla="*/ 55602 h 181589"/>
                <a:gd name="connsiteX17" fmla="*/ 194722 w 194721"/>
                <a:gd name="connsiteY17" fmla="*/ 67815 h 1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721" h="181589">
                  <a:moveTo>
                    <a:pt x="194722" y="67815"/>
                  </a:moveTo>
                  <a:cubicBezTo>
                    <a:pt x="183797" y="80671"/>
                    <a:pt x="174800" y="92884"/>
                    <a:pt x="164517" y="103811"/>
                  </a:cubicBezTo>
                  <a:cubicBezTo>
                    <a:pt x="154878" y="114096"/>
                    <a:pt x="152307" y="125667"/>
                    <a:pt x="154878" y="139165"/>
                  </a:cubicBezTo>
                  <a:cubicBezTo>
                    <a:pt x="156163" y="145593"/>
                    <a:pt x="155520" y="152664"/>
                    <a:pt x="156163" y="159735"/>
                  </a:cubicBezTo>
                  <a:cubicBezTo>
                    <a:pt x="156806" y="166163"/>
                    <a:pt x="156806" y="173233"/>
                    <a:pt x="157449" y="180947"/>
                  </a:cubicBezTo>
                  <a:cubicBezTo>
                    <a:pt x="143953" y="175805"/>
                    <a:pt x="129814" y="171948"/>
                    <a:pt x="116961" y="165520"/>
                  </a:cubicBezTo>
                  <a:cubicBezTo>
                    <a:pt x="102824" y="158449"/>
                    <a:pt x="89971" y="159092"/>
                    <a:pt x="75832" y="166163"/>
                  </a:cubicBezTo>
                  <a:cubicBezTo>
                    <a:pt x="63622" y="171948"/>
                    <a:pt x="50769" y="175805"/>
                    <a:pt x="36631" y="181590"/>
                  </a:cubicBezTo>
                  <a:cubicBezTo>
                    <a:pt x="37916" y="164877"/>
                    <a:pt x="37916" y="149450"/>
                    <a:pt x="39844" y="134023"/>
                  </a:cubicBezTo>
                  <a:cubicBezTo>
                    <a:pt x="41772" y="120524"/>
                    <a:pt x="35988" y="110239"/>
                    <a:pt x="28276" y="101240"/>
                  </a:cubicBezTo>
                  <a:cubicBezTo>
                    <a:pt x="19279" y="90313"/>
                    <a:pt x="10282" y="80028"/>
                    <a:pt x="0" y="67815"/>
                  </a:cubicBezTo>
                  <a:cubicBezTo>
                    <a:pt x="16066" y="63315"/>
                    <a:pt x="30847" y="59459"/>
                    <a:pt x="45628" y="55602"/>
                  </a:cubicBezTo>
                  <a:cubicBezTo>
                    <a:pt x="58481" y="53031"/>
                    <a:pt x="66835" y="44674"/>
                    <a:pt x="73904" y="34389"/>
                  </a:cubicBezTo>
                  <a:cubicBezTo>
                    <a:pt x="80331" y="24747"/>
                    <a:pt x="86114" y="14463"/>
                    <a:pt x="91898" y="4821"/>
                  </a:cubicBezTo>
                  <a:cubicBezTo>
                    <a:pt x="95754" y="-1607"/>
                    <a:pt x="98967" y="-1607"/>
                    <a:pt x="102824" y="4821"/>
                  </a:cubicBezTo>
                  <a:cubicBezTo>
                    <a:pt x="109250" y="15748"/>
                    <a:pt x="116961" y="26033"/>
                    <a:pt x="123388" y="37603"/>
                  </a:cubicBezTo>
                  <a:cubicBezTo>
                    <a:pt x="129172" y="48531"/>
                    <a:pt x="137526" y="53031"/>
                    <a:pt x="149094" y="55602"/>
                  </a:cubicBezTo>
                  <a:cubicBezTo>
                    <a:pt x="163875" y="59459"/>
                    <a:pt x="178013" y="63315"/>
                    <a:pt x="194722" y="67815"/>
                  </a:cubicBezTo>
                  <a:close/>
                </a:path>
              </a:pathLst>
            </a:custGeom>
            <a:solidFill>
              <a:srgbClr val="009AC1"/>
            </a:solidFill>
            <a:ln w="6425"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xmlns:p14="http://schemas.microsoft.com/office/powerpoint/2010/main" xmlns:ahyp="http://schemas.microsoft.com/office/drawing/2018/hyperlinkcolor" xmlns="" id="{9CFCE884-317A-71BA-6323-99196B27C0CA}"/>
                </a:ext>
              </a:extLst>
            </p:cNvPr>
            <p:cNvSpPr/>
            <p:nvPr/>
          </p:nvSpPr>
          <p:spPr>
            <a:xfrm>
              <a:off x="6890378" y="1531149"/>
              <a:ext cx="231740" cy="231418"/>
            </a:xfrm>
            <a:custGeom>
              <a:avLst/>
              <a:gdLst>
                <a:gd name="connsiteX0" fmla="*/ 114130 w 231740"/>
                <a:gd name="connsiteY0" fmla="*/ 231413 h 231418"/>
                <a:gd name="connsiteX1" fmla="*/ 381 w 231740"/>
                <a:gd name="connsiteY1" fmla="*/ 126637 h 231418"/>
                <a:gd name="connsiteX2" fmla="*/ 113487 w 231740"/>
                <a:gd name="connsiteY2" fmla="*/ 6 h 231418"/>
                <a:gd name="connsiteX3" fmla="*/ 231734 w 231740"/>
                <a:gd name="connsiteY3" fmla="*/ 115067 h 231418"/>
                <a:gd name="connsiteX4" fmla="*/ 114130 w 231740"/>
                <a:gd name="connsiteY4" fmla="*/ 231413 h 23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40" h="231418">
                  <a:moveTo>
                    <a:pt x="114130" y="231413"/>
                  </a:moveTo>
                  <a:cubicBezTo>
                    <a:pt x="52436" y="232055"/>
                    <a:pt x="4237" y="178061"/>
                    <a:pt x="381" y="126637"/>
                  </a:cubicBezTo>
                  <a:cubicBezTo>
                    <a:pt x="-5402" y="50144"/>
                    <a:pt x="55649" y="-637"/>
                    <a:pt x="113487" y="6"/>
                  </a:cubicBezTo>
                  <a:cubicBezTo>
                    <a:pt x="182893" y="1292"/>
                    <a:pt x="230449" y="46930"/>
                    <a:pt x="231734" y="115067"/>
                  </a:cubicBezTo>
                  <a:cubicBezTo>
                    <a:pt x="232377" y="177418"/>
                    <a:pt x="184821" y="230770"/>
                    <a:pt x="114130" y="231413"/>
                  </a:cubicBezTo>
                  <a:close/>
                </a:path>
              </a:pathLst>
            </a:custGeom>
            <a:solidFill>
              <a:srgbClr val="009AC1"/>
            </a:solidFill>
            <a:ln w="6425"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xmlns:p14="http://schemas.microsoft.com/office/powerpoint/2010/main" xmlns:ahyp="http://schemas.microsoft.com/office/drawing/2018/hyperlinkcolor" xmlns="" id="{E2909BB7-43CE-6FD3-5461-E6E7E4F2D3C3}"/>
                </a:ext>
              </a:extLst>
            </p:cNvPr>
            <p:cNvSpPr/>
            <p:nvPr/>
          </p:nvSpPr>
          <p:spPr>
            <a:xfrm>
              <a:off x="6119583" y="759800"/>
              <a:ext cx="1188897" cy="1189815"/>
            </a:xfrm>
            <a:custGeom>
              <a:avLst/>
              <a:gdLst>
                <a:gd name="connsiteX0" fmla="*/ 690203 w 1188897"/>
                <a:gd name="connsiteY0" fmla="*/ 0 h 1189815"/>
                <a:gd name="connsiteX1" fmla="*/ 887496 w 1188897"/>
                <a:gd name="connsiteY1" fmla="*/ 0 h 1189815"/>
                <a:gd name="connsiteX2" fmla="*/ 904204 w 1188897"/>
                <a:gd name="connsiteY2" fmla="*/ 33425 h 1189815"/>
                <a:gd name="connsiteX3" fmla="*/ 903562 w 1188897"/>
                <a:gd name="connsiteY3" fmla="*/ 558590 h 1189815"/>
                <a:gd name="connsiteX4" fmla="*/ 903562 w 1188897"/>
                <a:gd name="connsiteY4" fmla="*/ 571446 h 1189815"/>
                <a:gd name="connsiteX5" fmla="*/ 915772 w 1188897"/>
                <a:gd name="connsiteY5" fmla="*/ 571446 h 1189815"/>
                <a:gd name="connsiteX6" fmla="*/ 1159335 w 1188897"/>
                <a:gd name="connsiteY6" fmla="*/ 571446 h 1189815"/>
                <a:gd name="connsiteX7" fmla="*/ 1188897 w 1188897"/>
                <a:gd name="connsiteY7" fmla="*/ 601014 h 1189815"/>
                <a:gd name="connsiteX8" fmla="*/ 1188897 w 1188897"/>
                <a:gd name="connsiteY8" fmla="*/ 1160890 h 1189815"/>
                <a:gd name="connsiteX9" fmla="*/ 1159978 w 1188897"/>
                <a:gd name="connsiteY9" fmla="*/ 1189815 h 1189815"/>
                <a:gd name="connsiteX10" fmla="*/ 28277 w 1188897"/>
                <a:gd name="connsiteY10" fmla="*/ 1189815 h 1189815"/>
                <a:gd name="connsiteX11" fmla="*/ 0 w 1188897"/>
                <a:gd name="connsiteY11" fmla="*/ 1175674 h 1189815"/>
                <a:gd name="connsiteX12" fmla="*/ 0 w 1188897"/>
                <a:gd name="connsiteY12" fmla="*/ 585587 h 1189815"/>
                <a:gd name="connsiteX13" fmla="*/ 29562 w 1188897"/>
                <a:gd name="connsiteY13" fmla="*/ 571446 h 1189815"/>
                <a:gd name="connsiteX14" fmla="*/ 273125 w 1188897"/>
                <a:gd name="connsiteY14" fmla="*/ 571446 h 1189815"/>
                <a:gd name="connsiteX15" fmla="*/ 285335 w 1188897"/>
                <a:gd name="connsiteY15" fmla="*/ 571446 h 1189815"/>
                <a:gd name="connsiteX16" fmla="*/ 285335 w 1188897"/>
                <a:gd name="connsiteY16" fmla="*/ 557304 h 1189815"/>
                <a:gd name="connsiteX17" fmla="*/ 285335 w 1188897"/>
                <a:gd name="connsiteY17" fmla="*/ 28926 h 1189815"/>
                <a:gd name="connsiteX18" fmla="*/ 299474 w 1188897"/>
                <a:gd name="connsiteY18" fmla="*/ 643 h 1189815"/>
                <a:gd name="connsiteX19" fmla="*/ 496766 w 1188897"/>
                <a:gd name="connsiteY19" fmla="*/ 643 h 1189815"/>
                <a:gd name="connsiteX20" fmla="*/ 512190 w 1188897"/>
                <a:gd name="connsiteY20" fmla="*/ 30211 h 1189815"/>
                <a:gd name="connsiteX21" fmla="*/ 481343 w 1188897"/>
                <a:gd name="connsiteY21" fmla="*/ 46924 h 1189815"/>
                <a:gd name="connsiteX22" fmla="*/ 341888 w 1188897"/>
                <a:gd name="connsiteY22" fmla="*/ 46924 h 1189815"/>
                <a:gd name="connsiteX23" fmla="*/ 332249 w 1188897"/>
                <a:gd name="connsiteY23" fmla="*/ 47567 h 1189815"/>
                <a:gd name="connsiteX24" fmla="*/ 332249 w 1188897"/>
                <a:gd name="connsiteY24" fmla="*/ 571446 h 1189815"/>
                <a:gd name="connsiteX25" fmla="*/ 855363 w 1188897"/>
                <a:gd name="connsiteY25" fmla="*/ 571446 h 1189815"/>
                <a:gd name="connsiteX26" fmla="*/ 855363 w 1188897"/>
                <a:gd name="connsiteY26" fmla="*/ 46924 h 1189815"/>
                <a:gd name="connsiteX27" fmla="*/ 841868 w 1188897"/>
                <a:gd name="connsiteY27" fmla="*/ 46924 h 1189815"/>
                <a:gd name="connsiteX28" fmla="*/ 697915 w 1188897"/>
                <a:gd name="connsiteY28" fmla="*/ 46924 h 1189815"/>
                <a:gd name="connsiteX29" fmla="*/ 674779 w 1188897"/>
                <a:gd name="connsiteY29" fmla="*/ 23141 h 1189815"/>
                <a:gd name="connsiteX30" fmla="*/ 690203 w 1188897"/>
                <a:gd name="connsiteY30" fmla="*/ 0 h 1189815"/>
                <a:gd name="connsiteX31" fmla="*/ 47556 w 1188897"/>
                <a:gd name="connsiteY31" fmla="*/ 618370 h 1189815"/>
                <a:gd name="connsiteX32" fmla="*/ 47556 w 1188897"/>
                <a:gd name="connsiteY32" fmla="*/ 1142248 h 1189815"/>
                <a:gd name="connsiteX33" fmla="*/ 571313 w 1188897"/>
                <a:gd name="connsiteY33" fmla="*/ 1142248 h 1189815"/>
                <a:gd name="connsiteX34" fmla="*/ 571313 w 1188897"/>
                <a:gd name="connsiteY34" fmla="*/ 618370 h 1189815"/>
                <a:gd name="connsiteX35" fmla="*/ 47556 w 1188897"/>
                <a:gd name="connsiteY35" fmla="*/ 618370 h 1189815"/>
                <a:gd name="connsiteX36" fmla="*/ 1142627 w 1188897"/>
                <a:gd name="connsiteY36" fmla="*/ 619013 h 1189815"/>
                <a:gd name="connsiteX37" fmla="*/ 618869 w 1188897"/>
                <a:gd name="connsiteY37" fmla="*/ 619013 h 1189815"/>
                <a:gd name="connsiteX38" fmla="*/ 618869 w 1188897"/>
                <a:gd name="connsiteY38" fmla="*/ 1142891 h 1189815"/>
                <a:gd name="connsiteX39" fmla="*/ 1142627 w 1188897"/>
                <a:gd name="connsiteY39" fmla="*/ 1142891 h 1189815"/>
                <a:gd name="connsiteX40" fmla="*/ 1142627 w 1188897"/>
                <a:gd name="connsiteY40" fmla="*/ 619013 h 118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8897" h="1189815">
                  <a:moveTo>
                    <a:pt x="690203" y="0"/>
                  </a:moveTo>
                  <a:cubicBezTo>
                    <a:pt x="755753" y="0"/>
                    <a:pt x="821946" y="0"/>
                    <a:pt x="887496" y="0"/>
                  </a:cubicBezTo>
                  <a:cubicBezTo>
                    <a:pt x="899063" y="8356"/>
                    <a:pt x="904204" y="17998"/>
                    <a:pt x="904204" y="33425"/>
                  </a:cubicBezTo>
                  <a:cubicBezTo>
                    <a:pt x="903562" y="208266"/>
                    <a:pt x="903562" y="383106"/>
                    <a:pt x="903562" y="558590"/>
                  </a:cubicBezTo>
                  <a:cubicBezTo>
                    <a:pt x="903562" y="562446"/>
                    <a:pt x="903562" y="566946"/>
                    <a:pt x="903562" y="571446"/>
                  </a:cubicBezTo>
                  <a:cubicBezTo>
                    <a:pt x="908703" y="571446"/>
                    <a:pt x="911916" y="571446"/>
                    <a:pt x="915772" y="571446"/>
                  </a:cubicBezTo>
                  <a:cubicBezTo>
                    <a:pt x="996746" y="571446"/>
                    <a:pt x="1078362" y="571446"/>
                    <a:pt x="1159335" y="571446"/>
                  </a:cubicBezTo>
                  <a:cubicBezTo>
                    <a:pt x="1179900" y="571446"/>
                    <a:pt x="1188897" y="580445"/>
                    <a:pt x="1188897" y="601014"/>
                  </a:cubicBezTo>
                  <a:cubicBezTo>
                    <a:pt x="1188897" y="787425"/>
                    <a:pt x="1188897" y="974479"/>
                    <a:pt x="1188897" y="1160890"/>
                  </a:cubicBezTo>
                  <a:cubicBezTo>
                    <a:pt x="1188897" y="1180816"/>
                    <a:pt x="1179900" y="1189815"/>
                    <a:pt x="1159978" y="1189815"/>
                  </a:cubicBezTo>
                  <a:cubicBezTo>
                    <a:pt x="782744" y="1189815"/>
                    <a:pt x="405511" y="1189815"/>
                    <a:pt x="28277" y="1189815"/>
                  </a:cubicBezTo>
                  <a:cubicBezTo>
                    <a:pt x="15424" y="1189815"/>
                    <a:pt x="6426" y="1185958"/>
                    <a:pt x="0" y="1175674"/>
                  </a:cubicBezTo>
                  <a:cubicBezTo>
                    <a:pt x="0" y="978978"/>
                    <a:pt x="0" y="782283"/>
                    <a:pt x="0" y="585587"/>
                  </a:cubicBezTo>
                  <a:cubicBezTo>
                    <a:pt x="7069" y="574660"/>
                    <a:pt x="16709" y="571446"/>
                    <a:pt x="29562" y="571446"/>
                  </a:cubicBezTo>
                  <a:cubicBezTo>
                    <a:pt x="110535" y="572088"/>
                    <a:pt x="192152" y="571446"/>
                    <a:pt x="273125" y="571446"/>
                  </a:cubicBezTo>
                  <a:cubicBezTo>
                    <a:pt x="276981" y="571446"/>
                    <a:pt x="281480" y="571446"/>
                    <a:pt x="285335" y="571446"/>
                  </a:cubicBezTo>
                  <a:cubicBezTo>
                    <a:pt x="285335" y="565660"/>
                    <a:pt x="285335" y="561161"/>
                    <a:pt x="285335" y="557304"/>
                  </a:cubicBezTo>
                  <a:cubicBezTo>
                    <a:pt x="285335" y="381178"/>
                    <a:pt x="285335" y="205052"/>
                    <a:pt x="285335" y="28926"/>
                  </a:cubicBezTo>
                  <a:cubicBezTo>
                    <a:pt x="285335" y="16070"/>
                    <a:pt x="289191" y="7071"/>
                    <a:pt x="299474" y="643"/>
                  </a:cubicBezTo>
                  <a:cubicBezTo>
                    <a:pt x="365024" y="643"/>
                    <a:pt x="431216" y="643"/>
                    <a:pt x="496766" y="643"/>
                  </a:cubicBezTo>
                  <a:cubicBezTo>
                    <a:pt x="510904" y="11570"/>
                    <a:pt x="515403" y="20570"/>
                    <a:pt x="512190" y="30211"/>
                  </a:cubicBezTo>
                  <a:cubicBezTo>
                    <a:pt x="508334" y="41782"/>
                    <a:pt x="498051" y="46924"/>
                    <a:pt x="481343" y="46924"/>
                  </a:cubicBezTo>
                  <a:cubicBezTo>
                    <a:pt x="435072" y="46924"/>
                    <a:pt x="388159" y="46924"/>
                    <a:pt x="341888" y="46924"/>
                  </a:cubicBezTo>
                  <a:cubicBezTo>
                    <a:pt x="338675" y="46924"/>
                    <a:pt x="335462" y="47567"/>
                    <a:pt x="332249" y="47567"/>
                  </a:cubicBezTo>
                  <a:cubicBezTo>
                    <a:pt x="332249" y="223050"/>
                    <a:pt x="332249" y="397248"/>
                    <a:pt x="332249" y="571446"/>
                  </a:cubicBezTo>
                  <a:cubicBezTo>
                    <a:pt x="507049" y="571446"/>
                    <a:pt x="681849" y="571446"/>
                    <a:pt x="855363" y="571446"/>
                  </a:cubicBezTo>
                  <a:cubicBezTo>
                    <a:pt x="855363" y="396605"/>
                    <a:pt x="855363" y="221765"/>
                    <a:pt x="855363" y="46924"/>
                  </a:cubicBezTo>
                  <a:cubicBezTo>
                    <a:pt x="850222" y="46924"/>
                    <a:pt x="846366" y="46924"/>
                    <a:pt x="841868" y="46924"/>
                  </a:cubicBezTo>
                  <a:cubicBezTo>
                    <a:pt x="793669" y="46924"/>
                    <a:pt x="746113" y="46924"/>
                    <a:pt x="697915" y="46924"/>
                  </a:cubicBezTo>
                  <a:cubicBezTo>
                    <a:pt x="683134" y="46924"/>
                    <a:pt x="675422" y="37925"/>
                    <a:pt x="674779" y="23141"/>
                  </a:cubicBezTo>
                  <a:cubicBezTo>
                    <a:pt x="676065" y="12213"/>
                    <a:pt x="682491" y="6428"/>
                    <a:pt x="690203" y="0"/>
                  </a:cubicBezTo>
                  <a:close/>
                  <a:moveTo>
                    <a:pt x="47556" y="618370"/>
                  </a:moveTo>
                  <a:cubicBezTo>
                    <a:pt x="47556" y="793853"/>
                    <a:pt x="47556" y="968051"/>
                    <a:pt x="47556" y="1142248"/>
                  </a:cubicBezTo>
                  <a:cubicBezTo>
                    <a:pt x="222356" y="1142248"/>
                    <a:pt x="397156" y="1142248"/>
                    <a:pt x="571313" y="1142248"/>
                  </a:cubicBezTo>
                  <a:cubicBezTo>
                    <a:pt x="571313" y="967408"/>
                    <a:pt x="571313" y="792567"/>
                    <a:pt x="571313" y="618370"/>
                  </a:cubicBezTo>
                  <a:cubicBezTo>
                    <a:pt x="396513" y="618370"/>
                    <a:pt x="222356" y="618370"/>
                    <a:pt x="47556" y="618370"/>
                  </a:cubicBezTo>
                  <a:close/>
                  <a:moveTo>
                    <a:pt x="1142627" y="619013"/>
                  </a:moveTo>
                  <a:cubicBezTo>
                    <a:pt x="967184" y="619013"/>
                    <a:pt x="793027" y="619013"/>
                    <a:pt x="618869" y="619013"/>
                  </a:cubicBezTo>
                  <a:cubicBezTo>
                    <a:pt x="618869" y="793853"/>
                    <a:pt x="618869" y="968693"/>
                    <a:pt x="618869" y="1142891"/>
                  </a:cubicBezTo>
                  <a:cubicBezTo>
                    <a:pt x="793669" y="1142891"/>
                    <a:pt x="968469" y="1142891"/>
                    <a:pt x="1142627" y="1142891"/>
                  </a:cubicBezTo>
                  <a:cubicBezTo>
                    <a:pt x="1142627" y="967408"/>
                    <a:pt x="1142627" y="793853"/>
                    <a:pt x="1142627" y="619013"/>
                  </a:cubicBezTo>
                  <a:close/>
                </a:path>
              </a:pathLst>
            </a:custGeom>
            <a:solidFill>
              <a:srgbClr val="000000"/>
            </a:solidFill>
            <a:ln w="6425" cap="flat">
              <a:noFill/>
              <a:prstDash val="solid"/>
              <a:miter/>
            </a:ln>
          </p:spPr>
          <p:txBody>
            <a:bodyPr rtlCol="0" anchor="ctr"/>
            <a:lstStyle/>
            <a:p>
              <a:endParaRPr lang="en-US"/>
            </a:p>
          </p:txBody>
        </p:sp>
        <p:sp>
          <p:nvSpPr>
            <p:cNvPr id="279" name="Freeform 278">
              <a:extLst>
                <a:ext uri="{FF2B5EF4-FFF2-40B4-BE49-F238E27FC236}">
                  <a16:creationId xmlns:a16="http://schemas.microsoft.com/office/drawing/2014/main" xmlns:p14="http://schemas.microsoft.com/office/powerpoint/2010/main" xmlns:ahyp="http://schemas.microsoft.com/office/drawing/2018/hyperlinkcolor" xmlns="" id="{F63321C1-0B50-7AFD-D9FD-EC5021ECB202}"/>
                </a:ext>
              </a:extLst>
            </p:cNvPr>
            <p:cNvSpPr/>
            <p:nvPr/>
          </p:nvSpPr>
          <p:spPr>
            <a:xfrm>
              <a:off x="6691312" y="759800"/>
              <a:ext cx="46817" cy="46524"/>
            </a:xfrm>
            <a:custGeom>
              <a:avLst/>
              <a:gdLst>
                <a:gd name="connsiteX0" fmla="*/ 30431 w 46817"/>
                <a:gd name="connsiteY0" fmla="*/ 0 h 46524"/>
                <a:gd name="connsiteX1" fmla="*/ 36215 w 46817"/>
                <a:gd name="connsiteY1" fmla="*/ 4500 h 46524"/>
                <a:gd name="connsiteX2" fmla="*/ 39428 w 46817"/>
                <a:gd name="connsiteY2" fmla="*/ 38568 h 46524"/>
                <a:gd name="connsiteX3" fmla="*/ 5368 w 46817"/>
                <a:gd name="connsiteY3" fmla="*/ 38568 h 46524"/>
                <a:gd name="connsiteX4" fmla="*/ 11151 w 46817"/>
                <a:gd name="connsiteY4" fmla="*/ 2571 h 46524"/>
                <a:gd name="connsiteX5" fmla="*/ 14364 w 46817"/>
                <a:gd name="connsiteY5" fmla="*/ 0 h 46524"/>
                <a:gd name="connsiteX6" fmla="*/ 30431 w 46817"/>
                <a:gd name="connsiteY6" fmla="*/ 0 h 4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7" h="46524">
                  <a:moveTo>
                    <a:pt x="30431" y="0"/>
                  </a:moveTo>
                  <a:cubicBezTo>
                    <a:pt x="32359" y="1286"/>
                    <a:pt x="34287" y="3214"/>
                    <a:pt x="36215" y="4500"/>
                  </a:cubicBezTo>
                  <a:cubicBezTo>
                    <a:pt x="49068" y="16070"/>
                    <a:pt x="50353" y="27640"/>
                    <a:pt x="39428" y="38568"/>
                  </a:cubicBezTo>
                  <a:cubicBezTo>
                    <a:pt x="28503" y="49495"/>
                    <a:pt x="14364" y="48853"/>
                    <a:pt x="5368" y="38568"/>
                  </a:cubicBezTo>
                  <a:cubicBezTo>
                    <a:pt x="-3630" y="28283"/>
                    <a:pt x="-1059" y="10928"/>
                    <a:pt x="11151" y="2571"/>
                  </a:cubicBezTo>
                  <a:cubicBezTo>
                    <a:pt x="12437" y="1929"/>
                    <a:pt x="13079" y="643"/>
                    <a:pt x="14364" y="0"/>
                  </a:cubicBezTo>
                  <a:cubicBezTo>
                    <a:pt x="19506" y="0"/>
                    <a:pt x="24647" y="0"/>
                    <a:pt x="30431" y="0"/>
                  </a:cubicBezTo>
                  <a:close/>
                </a:path>
              </a:pathLst>
            </a:custGeom>
            <a:solidFill>
              <a:srgbClr val="090808"/>
            </a:solidFill>
            <a:ln w="6425"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xmlns:p14="http://schemas.microsoft.com/office/powerpoint/2010/main" xmlns:ahyp="http://schemas.microsoft.com/office/drawing/2018/hyperlinkcolor" xmlns="" id="{ABEB34A7-0CAA-B5CC-8B28-83F9BD97AA67}"/>
                </a:ext>
              </a:extLst>
            </p:cNvPr>
            <p:cNvSpPr/>
            <p:nvPr/>
          </p:nvSpPr>
          <p:spPr>
            <a:xfrm>
              <a:off x="6552123" y="899502"/>
              <a:ext cx="324558" cy="288414"/>
            </a:xfrm>
            <a:custGeom>
              <a:avLst/>
              <a:gdLst>
                <a:gd name="connsiteX0" fmla="*/ 161265 w 324558"/>
                <a:gd name="connsiteY0" fmla="*/ 287757 h 288414"/>
                <a:gd name="connsiteX1" fmla="*/ 25667 w 324558"/>
                <a:gd name="connsiteY1" fmla="*/ 288400 h 288414"/>
                <a:gd name="connsiteX2" fmla="*/ 3817 w 324558"/>
                <a:gd name="connsiteY2" fmla="*/ 251118 h 288414"/>
                <a:gd name="connsiteX3" fmla="*/ 86718 w 324558"/>
                <a:gd name="connsiteY3" fmla="*/ 107774 h 288414"/>
                <a:gd name="connsiteX4" fmla="*/ 140058 w 324558"/>
                <a:gd name="connsiteY4" fmla="*/ 15212 h 288414"/>
                <a:gd name="connsiteX5" fmla="*/ 183758 w 324558"/>
                <a:gd name="connsiteY5" fmla="*/ 13283 h 288414"/>
                <a:gd name="connsiteX6" fmla="*/ 215890 w 324558"/>
                <a:gd name="connsiteY6" fmla="*/ 68564 h 288414"/>
                <a:gd name="connsiteX7" fmla="*/ 307146 w 324558"/>
                <a:gd name="connsiteY7" fmla="*/ 226691 h 288414"/>
                <a:gd name="connsiteX8" fmla="*/ 321284 w 324558"/>
                <a:gd name="connsiteY8" fmla="*/ 252403 h 288414"/>
                <a:gd name="connsiteX9" fmla="*/ 299434 w 324558"/>
                <a:gd name="connsiteY9" fmla="*/ 287757 h 288414"/>
                <a:gd name="connsiteX10" fmla="*/ 161265 w 324558"/>
                <a:gd name="connsiteY10" fmla="*/ 287757 h 288414"/>
                <a:gd name="connsiteX11" fmla="*/ 66796 w 324558"/>
                <a:gd name="connsiteY11" fmla="*/ 236333 h 288414"/>
                <a:gd name="connsiteX12" fmla="*/ 66796 w 324558"/>
                <a:gd name="connsiteY12" fmla="*/ 240833 h 288414"/>
                <a:gd name="connsiteX13" fmla="*/ 257020 w 324558"/>
                <a:gd name="connsiteY13" fmla="*/ 240833 h 288414"/>
                <a:gd name="connsiteX14" fmla="*/ 257020 w 324558"/>
                <a:gd name="connsiteY14" fmla="*/ 236333 h 288414"/>
                <a:gd name="connsiteX15" fmla="*/ 167049 w 324558"/>
                <a:gd name="connsiteY15" fmla="*/ 80134 h 288414"/>
                <a:gd name="connsiteX16" fmla="*/ 161265 w 324558"/>
                <a:gd name="connsiteY16" fmla="*/ 73706 h 288414"/>
                <a:gd name="connsiteX17" fmla="*/ 154839 w 324558"/>
                <a:gd name="connsiteY17" fmla="*/ 80777 h 288414"/>
                <a:gd name="connsiteX18" fmla="*/ 104712 w 324558"/>
                <a:gd name="connsiteY18" fmla="*/ 167554 h 288414"/>
                <a:gd name="connsiteX19" fmla="*/ 66796 w 324558"/>
                <a:gd name="connsiteY19" fmla="*/ 236333 h 28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58" h="288414">
                  <a:moveTo>
                    <a:pt x="161265" y="287757"/>
                  </a:moveTo>
                  <a:cubicBezTo>
                    <a:pt x="116280" y="287757"/>
                    <a:pt x="70652" y="287114"/>
                    <a:pt x="25667" y="288400"/>
                  </a:cubicBezTo>
                  <a:cubicBezTo>
                    <a:pt x="5102" y="289043"/>
                    <a:pt x="-6466" y="269116"/>
                    <a:pt x="3817" y="251118"/>
                  </a:cubicBezTo>
                  <a:cubicBezTo>
                    <a:pt x="30808" y="202908"/>
                    <a:pt x="59084" y="155341"/>
                    <a:pt x="86718" y="107774"/>
                  </a:cubicBezTo>
                  <a:cubicBezTo>
                    <a:pt x="104712" y="76920"/>
                    <a:pt x="122706" y="46066"/>
                    <a:pt x="140058" y="15212"/>
                  </a:cubicBezTo>
                  <a:cubicBezTo>
                    <a:pt x="150983" y="-4072"/>
                    <a:pt x="171547" y="-5358"/>
                    <a:pt x="183758" y="13283"/>
                  </a:cubicBezTo>
                  <a:cubicBezTo>
                    <a:pt x="195325" y="31281"/>
                    <a:pt x="205608" y="50565"/>
                    <a:pt x="215890" y="68564"/>
                  </a:cubicBezTo>
                  <a:cubicBezTo>
                    <a:pt x="246095" y="121273"/>
                    <a:pt x="276942" y="173982"/>
                    <a:pt x="307146" y="226691"/>
                  </a:cubicBezTo>
                  <a:cubicBezTo>
                    <a:pt x="312287" y="235048"/>
                    <a:pt x="316786" y="244047"/>
                    <a:pt x="321284" y="252403"/>
                  </a:cubicBezTo>
                  <a:cubicBezTo>
                    <a:pt x="330281" y="270402"/>
                    <a:pt x="319999" y="287757"/>
                    <a:pt x="299434" y="287757"/>
                  </a:cubicBezTo>
                  <a:cubicBezTo>
                    <a:pt x="253164" y="287757"/>
                    <a:pt x="206893" y="287757"/>
                    <a:pt x="161265" y="287757"/>
                  </a:cubicBezTo>
                  <a:close/>
                  <a:moveTo>
                    <a:pt x="66796" y="236333"/>
                  </a:moveTo>
                  <a:cubicBezTo>
                    <a:pt x="66796" y="237619"/>
                    <a:pt x="66796" y="239547"/>
                    <a:pt x="66796" y="240833"/>
                  </a:cubicBezTo>
                  <a:cubicBezTo>
                    <a:pt x="130418" y="240833"/>
                    <a:pt x="193398" y="240833"/>
                    <a:pt x="257020" y="240833"/>
                  </a:cubicBezTo>
                  <a:cubicBezTo>
                    <a:pt x="257020" y="239547"/>
                    <a:pt x="257020" y="237619"/>
                    <a:pt x="257020" y="236333"/>
                  </a:cubicBezTo>
                  <a:cubicBezTo>
                    <a:pt x="226815" y="184267"/>
                    <a:pt x="197253" y="132200"/>
                    <a:pt x="167049" y="80134"/>
                  </a:cubicBezTo>
                  <a:cubicBezTo>
                    <a:pt x="165764" y="77563"/>
                    <a:pt x="163193" y="75634"/>
                    <a:pt x="161265" y="73706"/>
                  </a:cubicBezTo>
                  <a:cubicBezTo>
                    <a:pt x="159337" y="75634"/>
                    <a:pt x="156124" y="78206"/>
                    <a:pt x="154839" y="80777"/>
                  </a:cubicBezTo>
                  <a:cubicBezTo>
                    <a:pt x="138130" y="109703"/>
                    <a:pt x="120779" y="138628"/>
                    <a:pt x="104712" y="167554"/>
                  </a:cubicBezTo>
                  <a:cubicBezTo>
                    <a:pt x="92502" y="190695"/>
                    <a:pt x="79649" y="213835"/>
                    <a:pt x="66796" y="236333"/>
                  </a:cubicBezTo>
                  <a:close/>
                </a:path>
              </a:pathLst>
            </a:custGeom>
            <a:solidFill>
              <a:srgbClr val="030303"/>
            </a:solidFill>
            <a:ln w="6425"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xmlns:p14="http://schemas.microsoft.com/office/powerpoint/2010/main" xmlns:ahyp="http://schemas.microsoft.com/office/drawing/2018/hyperlinkcolor" xmlns="" id="{66F56CD7-E122-F615-1E0F-B4DFDED9198D}"/>
                </a:ext>
              </a:extLst>
            </p:cNvPr>
            <p:cNvSpPr/>
            <p:nvPr/>
          </p:nvSpPr>
          <p:spPr>
            <a:xfrm>
              <a:off x="6265455" y="1475247"/>
              <a:ext cx="324736" cy="310856"/>
            </a:xfrm>
            <a:custGeom>
              <a:avLst/>
              <a:gdLst>
                <a:gd name="connsiteX0" fmla="*/ 53348 w 324736"/>
                <a:gd name="connsiteY0" fmla="*/ 272530 h 310856"/>
                <a:gd name="connsiteX1" fmla="*/ 58490 w 324736"/>
                <a:gd name="connsiteY1" fmla="*/ 210179 h 310856"/>
                <a:gd name="connsiteX2" fmla="*/ 50778 w 324736"/>
                <a:gd name="connsiteY2" fmla="*/ 193466 h 310856"/>
                <a:gd name="connsiteX3" fmla="*/ 5792 w 324736"/>
                <a:gd name="connsiteY3" fmla="*/ 138829 h 310856"/>
                <a:gd name="connsiteX4" fmla="*/ 16075 w 324736"/>
                <a:gd name="connsiteY4" fmla="*/ 102189 h 310856"/>
                <a:gd name="connsiteX5" fmla="*/ 89337 w 324736"/>
                <a:gd name="connsiteY5" fmla="*/ 82263 h 310856"/>
                <a:gd name="connsiteX6" fmla="*/ 104760 w 324736"/>
                <a:gd name="connsiteY6" fmla="*/ 69407 h 310856"/>
                <a:gd name="connsiteX7" fmla="*/ 142034 w 324736"/>
                <a:gd name="connsiteY7" fmla="*/ 10270 h 310856"/>
                <a:gd name="connsiteX8" fmla="*/ 183806 w 324736"/>
                <a:gd name="connsiteY8" fmla="*/ 11555 h 310856"/>
                <a:gd name="connsiteX9" fmla="*/ 222365 w 324736"/>
                <a:gd name="connsiteY9" fmla="*/ 72621 h 310856"/>
                <a:gd name="connsiteX10" fmla="*/ 236503 w 324736"/>
                <a:gd name="connsiteY10" fmla="*/ 83548 h 310856"/>
                <a:gd name="connsiteX11" fmla="*/ 303980 w 324736"/>
                <a:gd name="connsiteY11" fmla="*/ 100261 h 310856"/>
                <a:gd name="connsiteX12" fmla="*/ 317476 w 324736"/>
                <a:gd name="connsiteY12" fmla="*/ 141400 h 310856"/>
                <a:gd name="connsiteX13" fmla="*/ 269920 w 324736"/>
                <a:gd name="connsiteY13" fmla="*/ 198609 h 310856"/>
                <a:gd name="connsiteX14" fmla="*/ 266707 w 324736"/>
                <a:gd name="connsiteY14" fmla="*/ 207608 h 310856"/>
                <a:gd name="connsiteX15" fmla="*/ 271206 w 324736"/>
                <a:gd name="connsiteY15" fmla="*/ 278315 h 310856"/>
                <a:gd name="connsiteX16" fmla="*/ 262208 w 324736"/>
                <a:gd name="connsiteY16" fmla="*/ 305313 h 310856"/>
                <a:gd name="connsiteX17" fmla="*/ 232647 w 324736"/>
                <a:gd name="connsiteY17" fmla="*/ 307241 h 310856"/>
                <a:gd name="connsiteX18" fmla="*/ 168382 w 324736"/>
                <a:gd name="connsiteY18" fmla="*/ 281529 h 310856"/>
                <a:gd name="connsiteX19" fmla="*/ 149745 w 324736"/>
                <a:gd name="connsiteY19" fmla="*/ 283458 h 310856"/>
                <a:gd name="connsiteX20" fmla="*/ 82910 w 324736"/>
                <a:gd name="connsiteY20" fmla="*/ 309170 h 310856"/>
                <a:gd name="connsiteX21" fmla="*/ 53348 w 324736"/>
                <a:gd name="connsiteY21" fmla="*/ 288600 h 310856"/>
                <a:gd name="connsiteX22" fmla="*/ 53348 w 324736"/>
                <a:gd name="connsiteY22" fmla="*/ 272530 h 310856"/>
                <a:gd name="connsiteX23" fmla="*/ 53348 w 324736"/>
                <a:gd name="connsiteY23" fmla="*/ 272530 h 310856"/>
                <a:gd name="connsiteX24" fmla="*/ 259638 w 324736"/>
                <a:gd name="connsiteY24" fmla="*/ 137543 h 310856"/>
                <a:gd name="connsiteX25" fmla="*/ 214010 w 324736"/>
                <a:gd name="connsiteY25" fmla="*/ 125330 h 310856"/>
                <a:gd name="connsiteX26" fmla="*/ 188304 w 324736"/>
                <a:gd name="connsiteY26" fmla="*/ 107332 h 310856"/>
                <a:gd name="connsiteX27" fmla="*/ 167740 w 324736"/>
                <a:gd name="connsiteY27" fmla="*/ 74549 h 310856"/>
                <a:gd name="connsiteX28" fmla="*/ 156815 w 324736"/>
                <a:gd name="connsiteY28" fmla="*/ 74549 h 310856"/>
                <a:gd name="connsiteX29" fmla="*/ 138820 w 324736"/>
                <a:gd name="connsiteY29" fmla="*/ 104118 h 310856"/>
                <a:gd name="connsiteX30" fmla="*/ 110544 w 324736"/>
                <a:gd name="connsiteY30" fmla="*/ 125330 h 310856"/>
                <a:gd name="connsiteX31" fmla="*/ 64916 w 324736"/>
                <a:gd name="connsiteY31" fmla="*/ 137543 h 310856"/>
                <a:gd name="connsiteX32" fmla="*/ 93192 w 324736"/>
                <a:gd name="connsiteY32" fmla="*/ 170969 h 310856"/>
                <a:gd name="connsiteX33" fmla="*/ 104760 w 324736"/>
                <a:gd name="connsiteY33" fmla="*/ 203751 h 310856"/>
                <a:gd name="connsiteX34" fmla="*/ 101547 w 324736"/>
                <a:gd name="connsiteY34" fmla="*/ 251318 h 310856"/>
                <a:gd name="connsiteX35" fmla="*/ 140748 w 324736"/>
                <a:gd name="connsiteY35" fmla="*/ 235891 h 310856"/>
                <a:gd name="connsiteX36" fmla="*/ 181878 w 324736"/>
                <a:gd name="connsiteY36" fmla="*/ 235248 h 310856"/>
                <a:gd name="connsiteX37" fmla="*/ 222365 w 324736"/>
                <a:gd name="connsiteY37" fmla="*/ 250675 h 310856"/>
                <a:gd name="connsiteX38" fmla="*/ 221079 w 324736"/>
                <a:gd name="connsiteY38" fmla="*/ 229463 h 310856"/>
                <a:gd name="connsiteX39" fmla="*/ 219794 w 324736"/>
                <a:gd name="connsiteY39" fmla="*/ 208894 h 310856"/>
                <a:gd name="connsiteX40" fmla="*/ 229434 w 324736"/>
                <a:gd name="connsiteY40" fmla="*/ 173540 h 310856"/>
                <a:gd name="connsiteX41" fmla="*/ 259638 w 324736"/>
                <a:gd name="connsiteY41" fmla="*/ 137543 h 31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4736" h="310856">
                  <a:moveTo>
                    <a:pt x="53348" y="272530"/>
                  </a:moveTo>
                  <a:cubicBezTo>
                    <a:pt x="55276" y="251961"/>
                    <a:pt x="57847" y="230749"/>
                    <a:pt x="58490" y="210179"/>
                  </a:cubicBezTo>
                  <a:cubicBezTo>
                    <a:pt x="58490" y="204394"/>
                    <a:pt x="54633" y="197966"/>
                    <a:pt x="50778" y="193466"/>
                  </a:cubicBezTo>
                  <a:cubicBezTo>
                    <a:pt x="35997" y="174825"/>
                    <a:pt x="20573" y="156827"/>
                    <a:pt x="5792" y="138829"/>
                  </a:cubicBezTo>
                  <a:cubicBezTo>
                    <a:pt x="-5133" y="125330"/>
                    <a:pt x="8" y="107332"/>
                    <a:pt x="16075" y="102189"/>
                  </a:cubicBezTo>
                  <a:cubicBezTo>
                    <a:pt x="40495" y="95119"/>
                    <a:pt x="64916" y="88691"/>
                    <a:pt x="89337" y="82263"/>
                  </a:cubicBezTo>
                  <a:cubicBezTo>
                    <a:pt x="97048" y="80334"/>
                    <a:pt x="100904" y="75835"/>
                    <a:pt x="104760" y="69407"/>
                  </a:cubicBezTo>
                  <a:cubicBezTo>
                    <a:pt x="116970" y="49480"/>
                    <a:pt x="130466" y="30196"/>
                    <a:pt x="142034" y="10270"/>
                  </a:cubicBezTo>
                  <a:cubicBezTo>
                    <a:pt x="150388" y="-5158"/>
                    <a:pt x="176094" y="-1944"/>
                    <a:pt x="183806" y="11555"/>
                  </a:cubicBezTo>
                  <a:cubicBezTo>
                    <a:pt x="195373" y="32768"/>
                    <a:pt x="208869" y="52694"/>
                    <a:pt x="222365" y="72621"/>
                  </a:cubicBezTo>
                  <a:cubicBezTo>
                    <a:pt x="225578" y="77120"/>
                    <a:pt x="231361" y="82263"/>
                    <a:pt x="236503" y="83548"/>
                  </a:cubicBezTo>
                  <a:cubicBezTo>
                    <a:pt x="258995" y="89976"/>
                    <a:pt x="281488" y="94476"/>
                    <a:pt x="303980" y="100261"/>
                  </a:cubicBezTo>
                  <a:cubicBezTo>
                    <a:pt x="325188" y="105403"/>
                    <a:pt x="330972" y="124687"/>
                    <a:pt x="317476" y="141400"/>
                  </a:cubicBezTo>
                  <a:cubicBezTo>
                    <a:pt x="301410" y="160684"/>
                    <a:pt x="285986" y="179325"/>
                    <a:pt x="269920" y="198609"/>
                  </a:cubicBezTo>
                  <a:cubicBezTo>
                    <a:pt x="267992" y="201180"/>
                    <a:pt x="266707" y="204394"/>
                    <a:pt x="266707" y="207608"/>
                  </a:cubicBezTo>
                  <a:cubicBezTo>
                    <a:pt x="267992" y="231391"/>
                    <a:pt x="269278" y="255175"/>
                    <a:pt x="271206" y="278315"/>
                  </a:cubicBezTo>
                  <a:cubicBezTo>
                    <a:pt x="271848" y="288600"/>
                    <a:pt x="271206" y="298885"/>
                    <a:pt x="262208" y="305313"/>
                  </a:cubicBezTo>
                  <a:cubicBezTo>
                    <a:pt x="253212" y="311741"/>
                    <a:pt x="244214" y="312384"/>
                    <a:pt x="232647" y="307241"/>
                  </a:cubicBezTo>
                  <a:cubicBezTo>
                    <a:pt x="212082" y="297599"/>
                    <a:pt x="190232" y="289243"/>
                    <a:pt x="168382" y="281529"/>
                  </a:cubicBezTo>
                  <a:cubicBezTo>
                    <a:pt x="163241" y="279601"/>
                    <a:pt x="155529" y="280887"/>
                    <a:pt x="149745" y="283458"/>
                  </a:cubicBezTo>
                  <a:cubicBezTo>
                    <a:pt x="127253" y="291814"/>
                    <a:pt x="105403" y="300813"/>
                    <a:pt x="82910" y="309170"/>
                  </a:cubicBezTo>
                  <a:cubicBezTo>
                    <a:pt x="66844" y="314955"/>
                    <a:pt x="53991" y="305313"/>
                    <a:pt x="53348" y="288600"/>
                  </a:cubicBezTo>
                  <a:cubicBezTo>
                    <a:pt x="53348" y="283458"/>
                    <a:pt x="53348" y="277673"/>
                    <a:pt x="53348" y="272530"/>
                  </a:cubicBezTo>
                  <a:cubicBezTo>
                    <a:pt x="53991" y="272530"/>
                    <a:pt x="53991" y="272530"/>
                    <a:pt x="53348" y="272530"/>
                  </a:cubicBezTo>
                  <a:close/>
                  <a:moveTo>
                    <a:pt x="259638" y="137543"/>
                  </a:moveTo>
                  <a:cubicBezTo>
                    <a:pt x="242929" y="133043"/>
                    <a:pt x="228791" y="128544"/>
                    <a:pt x="214010" y="125330"/>
                  </a:cubicBezTo>
                  <a:cubicBezTo>
                    <a:pt x="202442" y="122759"/>
                    <a:pt x="194088" y="117616"/>
                    <a:pt x="188304" y="107332"/>
                  </a:cubicBezTo>
                  <a:cubicBezTo>
                    <a:pt x="182520" y="95761"/>
                    <a:pt x="174166" y="86119"/>
                    <a:pt x="167740" y="74549"/>
                  </a:cubicBezTo>
                  <a:cubicBezTo>
                    <a:pt x="163883" y="67478"/>
                    <a:pt x="160670" y="67478"/>
                    <a:pt x="156815" y="74549"/>
                  </a:cubicBezTo>
                  <a:cubicBezTo>
                    <a:pt x="151031" y="84834"/>
                    <a:pt x="144604" y="94476"/>
                    <a:pt x="138820" y="104118"/>
                  </a:cubicBezTo>
                  <a:cubicBezTo>
                    <a:pt x="132394" y="114402"/>
                    <a:pt x="123397" y="122759"/>
                    <a:pt x="110544" y="125330"/>
                  </a:cubicBezTo>
                  <a:cubicBezTo>
                    <a:pt x="95763" y="128544"/>
                    <a:pt x="80982" y="133043"/>
                    <a:pt x="64916" y="137543"/>
                  </a:cubicBezTo>
                  <a:cubicBezTo>
                    <a:pt x="74556" y="149113"/>
                    <a:pt x="84195" y="160041"/>
                    <a:pt x="93192" y="170969"/>
                  </a:cubicBezTo>
                  <a:cubicBezTo>
                    <a:pt x="101547" y="180611"/>
                    <a:pt x="106688" y="190252"/>
                    <a:pt x="104760" y="203751"/>
                  </a:cubicBezTo>
                  <a:cubicBezTo>
                    <a:pt x="102832" y="219178"/>
                    <a:pt x="102832" y="234605"/>
                    <a:pt x="101547" y="251318"/>
                  </a:cubicBezTo>
                  <a:cubicBezTo>
                    <a:pt x="115685" y="246176"/>
                    <a:pt x="128538" y="241676"/>
                    <a:pt x="140748" y="235891"/>
                  </a:cubicBezTo>
                  <a:cubicBezTo>
                    <a:pt x="154887" y="229463"/>
                    <a:pt x="167097" y="228177"/>
                    <a:pt x="181878" y="235248"/>
                  </a:cubicBezTo>
                  <a:cubicBezTo>
                    <a:pt x="194730" y="241676"/>
                    <a:pt x="208869" y="245533"/>
                    <a:pt x="222365" y="250675"/>
                  </a:cubicBezTo>
                  <a:cubicBezTo>
                    <a:pt x="221722" y="242962"/>
                    <a:pt x="221722" y="235891"/>
                    <a:pt x="221079" y="229463"/>
                  </a:cubicBezTo>
                  <a:cubicBezTo>
                    <a:pt x="220436" y="222392"/>
                    <a:pt x="221079" y="215321"/>
                    <a:pt x="219794" y="208894"/>
                  </a:cubicBezTo>
                  <a:cubicBezTo>
                    <a:pt x="216581" y="195395"/>
                    <a:pt x="219151" y="183825"/>
                    <a:pt x="229434" y="173540"/>
                  </a:cubicBezTo>
                  <a:cubicBezTo>
                    <a:pt x="240359" y="163255"/>
                    <a:pt x="249355" y="151042"/>
                    <a:pt x="259638" y="137543"/>
                  </a:cubicBezTo>
                  <a:close/>
                </a:path>
              </a:pathLst>
            </a:custGeom>
            <a:solidFill>
              <a:srgbClr val="030302"/>
            </a:solidFill>
            <a:ln w="6425"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xmlns:p14="http://schemas.microsoft.com/office/powerpoint/2010/main" xmlns:ahyp="http://schemas.microsoft.com/office/drawing/2018/hyperlinkcolor" xmlns="" id="{A0C2AFC9-6BDA-21F6-AA03-595D9707261F}"/>
                </a:ext>
              </a:extLst>
            </p:cNvPr>
            <p:cNvSpPr/>
            <p:nvPr/>
          </p:nvSpPr>
          <p:spPr>
            <a:xfrm>
              <a:off x="6837324" y="1477787"/>
              <a:ext cx="324636" cy="325305"/>
            </a:xfrm>
            <a:custGeom>
              <a:avLst/>
              <a:gdLst>
                <a:gd name="connsiteX0" fmla="*/ 95 w 324636"/>
                <a:gd name="connsiteY0" fmla="*/ 162643 h 325305"/>
                <a:gd name="connsiteX1" fmla="*/ 162043 w 324636"/>
                <a:gd name="connsiteY1" fmla="*/ 16 h 325305"/>
                <a:gd name="connsiteX2" fmla="*/ 324632 w 324636"/>
                <a:gd name="connsiteY2" fmla="*/ 162001 h 325305"/>
                <a:gd name="connsiteX3" fmla="*/ 162043 w 324636"/>
                <a:gd name="connsiteY3" fmla="*/ 325271 h 325305"/>
                <a:gd name="connsiteX4" fmla="*/ 95 w 324636"/>
                <a:gd name="connsiteY4" fmla="*/ 162643 h 325305"/>
                <a:gd name="connsiteX5" fmla="*/ 160757 w 324636"/>
                <a:gd name="connsiteY5" fmla="*/ 278346 h 325305"/>
                <a:gd name="connsiteX6" fmla="*/ 278362 w 324636"/>
                <a:gd name="connsiteY6" fmla="*/ 162001 h 325305"/>
                <a:gd name="connsiteX7" fmla="*/ 160115 w 324636"/>
                <a:gd name="connsiteY7" fmla="*/ 46940 h 325305"/>
                <a:gd name="connsiteX8" fmla="*/ 47009 w 324636"/>
                <a:gd name="connsiteY8" fmla="*/ 173571 h 325305"/>
                <a:gd name="connsiteX9" fmla="*/ 160757 w 324636"/>
                <a:gd name="connsiteY9" fmla="*/ 278346 h 3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36" h="325305">
                  <a:moveTo>
                    <a:pt x="95" y="162643"/>
                  </a:moveTo>
                  <a:cubicBezTo>
                    <a:pt x="-2475" y="75223"/>
                    <a:pt x="72072" y="-1270"/>
                    <a:pt x="162043" y="16"/>
                  </a:cubicBezTo>
                  <a:cubicBezTo>
                    <a:pt x="253941" y="1944"/>
                    <a:pt x="323990" y="70724"/>
                    <a:pt x="324632" y="162001"/>
                  </a:cubicBezTo>
                  <a:cubicBezTo>
                    <a:pt x="325275" y="253277"/>
                    <a:pt x="251371" y="323985"/>
                    <a:pt x="162043" y="325271"/>
                  </a:cubicBezTo>
                  <a:cubicBezTo>
                    <a:pt x="75285" y="327199"/>
                    <a:pt x="-3118" y="250064"/>
                    <a:pt x="95" y="162643"/>
                  </a:cubicBezTo>
                  <a:close/>
                  <a:moveTo>
                    <a:pt x="160757" y="278346"/>
                  </a:moveTo>
                  <a:cubicBezTo>
                    <a:pt x="231448" y="277061"/>
                    <a:pt x="279647" y="223709"/>
                    <a:pt x="278362" y="162001"/>
                  </a:cubicBezTo>
                  <a:cubicBezTo>
                    <a:pt x="277077" y="93864"/>
                    <a:pt x="228878" y="48226"/>
                    <a:pt x="160115" y="46940"/>
                  </a:cubicBezTo>
                  <a:cubicBezTo>
                    <a:pt x="102919" y="45655"/>
                    <a:pt x="41225" y="97078"/>
                    <a:pt x="47009" y="173571"/>
                  </a:cubicBezTo>
                  <a:cubicBezTo>
                    <a:pt x="50865" y="224995"/>
                    <a:pt x="99063" y="279632"/>
                    <a:pt x="160757" y="278346"/>
                  </a:cubicBezTo>
                  <a:close/>
                </a:path>
              </a:pathLst>
            </a:custGeom>
            <a:solidFill>
              <a:srgbClr val="020202"/>
            </a:solidFill>
            <a:ln w="6425"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xmlns:p14="http://schemas.microsoft.com/office/powerpoint/2010/main" xmlns:ahyp="http://schemas.microsoft.com/office/drawing/2018/hyperlinkcolor" xmlns="" id="{30434DD7-0F28-03B8-AEE9-2F4EF8304137}"/>
                </a:ext>
              </a:extLst>
            </p:cNvPr>
            <p:cNvSpPr/>
            <p:nvPr/>
          </p:nvSpPr>
          <p:spPr>
            <a:xfrm>
              <a:off x="6618919" y="1135836"/>
              <a:ext cx="482" cy="4499"/>
            </a:xfrm>
            <a:custGeom>
              <a:avLst/>
              <a:gdLst>
                <a:gd name="connsiteX0" fmla="*/ 0 w 482"/>
                <a:gd name="connsiteY0" fmla="*/ 0 h 4499"/>
                <a:gd name="connsiteX1" fmla="*/ 0 w 482"/>
                <a:gd name="connsiteY1" fmla="*/ 4500 h 4499"/>
                <a:gd name="connsiteX2" fmla="*/ 0 w 482"/>
                <a:gd name="connsiteY2" fmla="*/ 0 h 4499"/>
              </a:gdLst>
              <a:ahLst/>
              <a:cxnLst>
                <a:cxn ang="0">
                  <a:pos x="connsiteX0" y="connsiteY0"/>
                </a:cxn>
                <a:cxn ang="0">
                  <a:pos x="connsiteX1" y="connsiteY1"/>
                </a:cxn>
                <a:cxn ang="0">
                  <a:pos x="connsiteX2" y="connsiteY2"/>
                </a:cxn>
              </a:cxnLst>
              <a:rect l="l" t="t" r="r" b="b"/>
              <a:pathLst>
                <a:path w="482" h="4499">
                  <a:moveTo>
                    <a:pt x="0" y="0"/>
                  </a:moveTo>
                  <a:cubicBezTo>
                    <a:pt x="0" y="1286"/>
                    <a:pt x="0" y="3214"/>
                    <a:pt x="0" y="4500"/>
                  </a:cubicBezTo>
                  <a:cubicBezTo>
                    <a:pt x="643" y="3214"/>
                    <a:pt x="643" y="1929"/>
                    <a:pt x="0" y="0"/>
                  </a:cubicBezTo>
                  <a:close/>
                </a:path>
              </a:pathLst>
            </a:custGeom>
            <a:solidFill>
              <a:srgbClr val="DFDEDE"/>
            </a:solidFill>
            <a:ln w="6425"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xmlns:p14="http://schemas.microsoft.com/office/powerpoint/2010/main" xmlns:ahyp="http://schemas.microsoft.com/office/drawing/2018/hyperlinkcolor" xmlns="" id="{CDBEDFF5-FD77-4D13-C4F9-C47C2CF69D61}"/>
                </a:ext>
              </a:extLst>
            </p:cNvPr>
            <p:cNvSpPr/>
            <p:nvPr/>
          </p:nvSpPr>
          <p:spPr>
            <a:xfrm>
              <a:off x="6809786" y="1135836"/>
              <a:ext cx="6426" cy="4499"/>
            </a:xfrm>
            <a:custGeom>
              <a:avLst/>
              <a:gdLst>
                <a:gd name="connsiteX0" fmla="*/ 0 w 6426"/>
                <a:gd name="connsiteY0" fmla="*/ 4500 h 4499"/>
                <a:gd name="connsiteX1" fmla="*/ 0 w 6426"/>
                <a:gd name="connsiteY1" fmla="*/ 0 h 4499"/>
                <a:gd name="connsiteX2" fmla="*/ 0 w 6426"/>
                <a:gd name="connsiteY2" fmla="*/ 4500 h 4499"/>
              </a:gdLst>
              <a:ahLst/>
              <a:cxnLst>
                <a:cxn ang="0">
                  <a:pos x="connsiteX0" y="connsiteY0"/>
                </a:cxn>
                <a:cxn ang="0">
                  <a:pos x="connsiteX1" y="connsiteY1"/>
                </a:cxn>
                <a:cxn ang="0">
                  <a:pos x="connsiteX2" y="connsiteY2"/>
                </a:cxn>
              </a:cxnLst>
              <a:rect l="l" t="t" r="r" b="b"/>
              <a:pathLst>
                <a:path w="6426" h="4499">
                  <a:moveTo>
                    <a:pt x="0" y="4500"/>
                  </a:moveTo>
                  <a:cubicBezTo>
                    <a:pt x="0" y="3214"/>
                    <a:pt x="0" y="1286"/>
                    <a:pt x="0" y="0"/>
                  </a:cubicBezTo>
                  <a:cubicBezTo>
                    <a:pt x="0" y="1929"/>
                    <a:pt x="0" y="3214"/>
                    <a:pt x="0" y="4500"/>
                  </a:cubicBezTo>
                  <a:close/>
                </a:path>
              </a:pathLst>
            </a:custGeom>
            <a:solidFill>
              <a:srgbClr val="DFDEDE"/>
            </a:solidFill>
            <a:ln w="6425" cap="flat">
              <a:noFill/>
              <a:prstDash val="solid"/>
              <a:miter/>
            </a:ln>
          </p:spPr>
          <p:txBody>
            <a:bodyPr rtlCol="0" anchor="ctr"/>
            <a:lstStyle/>
            <a:p>
              <a:endParaRPr lang="en-US"/>
            </a:p>
          </p:txBody>
        </p:sp>
      </p:grpSp>
      <p:grpSp>
        <p:nvGrpSpPr>
          <p:cNvPr id="285" name="Graphic 11">
            <a:extLst>
              <a:ext uri="{FF2B5EF4-FFF2-40B4-BE49-F238E27FC236}">
                <a16:creationId xmlns:a16="http://schemas.microsoft.com/office/drawing/2014/main" xmlns:p14="http://schemas.microsoft.com/office/powerpoint/2010/main" xmlns:ahyp="http://schemas.microsoft.com/office/drawing/2018/hyperlinkcolor" xmlns="" id="{892B3D72-1CB7-B05D-7738-5C462EF1DAEE}"/>
              </a:ext>
            </a:extLst>
          </p:cNvPr>
          <p:cNvGrpSpPr/>
          <p:nvPr/>
        </p:nvGrpSpPr>
        <p:grpSpPr>
          <a:xfrm>
            <a:off x="3321435" y="6272979"/>
            <a:ext cx="647691" cy="648556"/>
            <a:chOff x="3124848" y="789369"/>
            <a:chExt cx="1150995" cy="1152532"/>
          </a:xfrm>
        </p:grpSpPr>
        <p:sp>
          <p:nvSpPr>
            <p:cNvPr id="286" name="Freeform 285">
              <a:extLst>
                <a:ext uri="{FF2B5EF4-FFF2-40B4-BE49-F238E27FC236}">
                  <a16:creationId xmlns:a16="http://schemas.microsoft.com/office/drawing/2014/main" xmlns:p14="http://schemas.microsoft.com/office/powerpoint/2010/main" xmlns:ahyp="http://schemas.microsoft.com/office/drawing/2018/hyperlinkcolor" xmlns="" id="{EC362F69-FC69-D26F-3BC7-D9CE35AC5029}"/>
                </a:ext>
              </a:extLst>
            </p:cNvPr>
            <p:cNvSpPr/>
            <p:nvPr/>
          </p:nvSpPr>
          <p:spPr>
            <a:xfrm>
              <a:off x="3169190" y="1572294"/>
              <a:ext cx="335461" cy="260332"/>
            </a:xfrm>
            <a:custGeom>
              <a:avLst/>
              <a:gdLst>
                <a:gd name="connsiteX0" fmla="*/ 169016 w 335461"/>
                <a:gd name="connsiteY0" fmla="*/ 0 h 260332"/>
                <a:gd name="connsiteX1" fmla="*/ 10925 w 335461"/>
                <a:gd name="connsiteY1" fmla="*/ 0 h 260332"/>
                <a:gd name="connsiteX2" fmla="*/ 0 w 335461"/>
                <a:gd name="connsiteY2" fmla="*/ 10927 h 260332"/>
                <a:gd name="connsiteX3" fmla="*/ 0 w 335461"/>
                <a:gd name="connsiteY3" fmla="*/ 250047 h 260332"/>
                <a:gd name="connsiteX4" fmla="*/ 10282 w 335461"/>
                <a:gd name="connsiteY4" fmla="*/ 260332 h 260332"/>
                <a:gd name="connsiteX5" fmla="*/ 325179 w 335461"/>
                <a:gd name="connsiteY5" fmla="*/ 260332 h 260332"/>
                <a:gd name="connsiteX6" fmla="*/ 335462 w 335461"/>
                <a:gd name="connsiteY6" fmla="*/ 250047 h 260332"/>
                <a:gd name="connsiteX7" fmla="*/ 335462 w 335461"/>
                <a:gd name="connsiteY7" fmla="*/ 10927 h 260332"/>
                <a:gd name="connsiteX8" fmla="*/ 323251 w 335461"/>
                <a:gd name="connsiteY8" fmla="*/ 0 h 260332"/>
                <a:gd name="connsiteX9" fmla="*/ 169016 w 335461"/>
                <a:gd name="connsiteY9" fmla="*/ 0 h 26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461" h="260332">
                  <a:moveTo>
                    <a:pt x="169016" y="0"/>
                  </a:moveTo>
                  <a:cubicBezTo>
                    <a:pt x="116319" y="0"/>
                    <a:pt x="63622" y="0"/>
                    <a:pt x="10925" y="0"/>
                  </a:cubicBezTo>
                  <a:cubicBezTo>
                    <a:pt x="1928" y="0"/>
                    <a:pt x="0" y="2571"/>
                    <a:pt x="0" y="10927"/>
                  </a:cubicBezTo>
                  <a:cubicBezTo>
                    <a:pt x="643" y="90634"/>
                    <a:pt x="0" y="170341"/>
                    <a:pt x="0" y="250047"/>
                  </a:cubicBezTo>
                  <a:cubicBezTo>
                    <a:pt x="0" y="257761"/>
                    <a:pt x="1928" y="260332"/>
                    <a:pt x="10282" y="260332"/>
                  </a:cubicBezTo>
                  <a:cubicBezTo>
                    <a:pt x="115034" y="260332"/>
                    <a:pt x="219785" y="260332"/>
                    <a:pt x="325179" y="260332"/>
                  </a:cubicBezTo>
                  <a:cubicBezTo>
                    <a:pt x="333534" y="260332"/>
                    <a:pt x="335462" y="257761"/>
                    <a:pt x="335462" y="250047"/>
                  </a:cubicBezTo>
                  <a:cubicBezTo>
                    <a:pt x="335462" y="170341"/>
                    <a:pt x="334819" y="90634"/>
                    <a:pt x="335462" y="10927"/>
                  </a:cubicBezTo>
                  <a:cubicBezTo>
                    <a:pt x="335462" y="1285"/>
                    <a:pt x="331606" y="0"/>
                    <a:pt x="323251" y="0"/>
                  </a:cubicBezTo>
                  <a:cubicBezTo>
                    <a:pt x="271840" y="0"/>
                    <a:pt x="220428" y="0"/>
                    <a:pt x="169016" y="0"/>
                  </a:cubicBezTo>
                  <a:close/>
                </a:path>
              </a:pathLst>
            </a:custGeom>
            <a:solidFill>
              <a:srgbClr val="009AC1"/>
            </a:solidFill>
            <a:ln w="6425" cap="flat">
              <a:noFill/>
              <a:prstDash val="solid"/>
              <a:miter/>
            </a:ln>
          </p:spPr>
          <p:txBody>
            <a:bodyPr rtlCol="0" anchor="ctr"/>
            <a:lstStyle/>
            <a:p>
              <a:endParaRPr lang="en-US" dirty="0"/>
            </a:p>
          </p:txBody>
        </p:sp>
        <p:sp>
          <p:nvSpPr>
            <p:cNvPr id="287" name="Freeform 286">
              <a:extLst>
                <a:ext uri="{FF2B5EF4-FFF2-40B4-BE49-F238E27FC236}">
                  <a16:creationId xmlns:a16="http://schemas.microsoft.com/office/drawing/2014/main" xmlns:p14="http://schemas.microsoft.com/office/powerpoint/2010/main" xmlns:ahyp="http://schemas.microsoft.com/office/drawing/2018/hyperlinkcolor" xmlns="" id="{7184D453-F32B-F2E6-61F6-D003DD59EB0A}"/>
                </a:ext>
              </a:extLst>
            </p:cNvPr>
            <p:cNvSpPr/>
            <p:nvPr/>
          </p:nvSpPr>
          <p:spPr>
            <a:xfrm>
              <a:off x="3168965" y="1869266"/>
              <a:ext cx="300983" cy="37282"/>
            </a:xfrm>
            <a:custGeom>
              <a:avLst/>
              <a:gdLst>
                <a:gd name="connsiteX0" fmla="*/ 300984 w 300983"/>
                <a:gd name="connsiteY0" fmla="*/ 37282 h 37282"/>
                <a:gd name="connsiteX1" fmla="*/ 298413 w 300983"/>
                <a:gd name="connsiteY1" fmla="*/ 13499 h 37282"/>
                <a:gd name="connsiteX2" fmla="*/ 285560 w 300983"/>
                <a:gd name="connsiteY2" fmla="*/ 0 h 37282"/>
                <a:gd name="connsiteX3" fmla="*/ 13078 w 300983"/>
                <a:gd name="connsiteY3" fmla="*/ 0 h 37282"/>
                <a:gd name="connsiteX4" fmla="*/ 6009 w 300983"/>
                <a:gd name="connsiteY4" fmla="*/ 0 h 37282"/>
                <a:gd name="connsiteX5" fmla="*/ 868 w 300983"/>
                <a:gd name="connsiteY5" fmla="*/ 4499 h 37282"/>
                <a:gd name="connsiteX6" fmla="*/ 27859 w 300983"/>
                <a:gd name="connsiteY6" fmla="*/ 37282 h 37282"/>
                <a:gd name="connsiteX7" fmla="*/ 288773 w 300983"/>
                <a:gd name="connsiteY7" fmla="*/ 37282 h 37282"/>
                <a:gd name="connsiteX8" fmla="*/ 300984 w 300983"/>
                <a:gd name="connsiteY8" fmla="*/ 37282 h 3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83" h="37282">
                  <a:moveTo>
                    <a:pt x="300984" y="37282"/>
                  </a:moveTo>
                  <a:cubicBezTo>
                    <a:pt x="298413" y="28926"/>
                    <a:pt x="297771" y="21212"/>
                    <a:pt x="298413" y="13499"/>
                  </a:cubicBezTo>
                  <a:cubicBezTo>
                    <a:pt x="299698" y="3214"/>
                    <a:pt x="296485" y="0"/>
                    <a:pt x="285560" y="0"/>
                  </a:cubicBezTo>
                  <a:cubicBezTo>
                    <a:pt x="194947" y="643"/>
                    <a:pt x="103691" y="0"/>
                    <a:pt x="13078" y="0"/>
                  </a:cubicBezTo>
                  <a:cubicBezTo>
                    <a:pt x="10507" y="0"/>
                    <a:pt x="8579" y="0"/>
                    <a:pt x="6009" y="0"/>
                  </a:cubicBezTo>
                  <a:cubicBezTo>
                    <a:pt x="2796" y="0"/>
                    <a:pt x="1510" y="1285"/>
                    <a:pt x="868" y="4499"/>
                  </a:cubicBezTo>
                  <a:cubicBezTo>
                    <a:pt x="-2988" y="25712"/>
                    <a:pt x="6009" y="37282"/>
                    <a:pt x="27859" y="37282"/>
                  </a:cubicBezTo>
                  <a:cubicBezTo>
                    <a:pt x="114616" y="37282"/>
                    <a:pt x="202016" y="37282"/>
                    <a:pt x="288773" y="37282"/>
                  </a:cubicBezTo>
                  <a:cubicBezTo>
                    <a:pt x="292629" y="37282"/>
                    <a:pt x="296485" y="37282"/>
                    <a:pt x="300984" y="37282"/>
                  </a:cubicBezTo>
                  <a:close/>
                </a:path>
              </a:pathLst>
            </a:custGeom>
            <a:solidFill>
              <a:srgbClr val="009AC1"/>
            </a:solidFill>
            <a:ln w="6425"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xmlns:p14="http://schemas.microsoft.com/office/powerpoint/2010/main" xmlns:ahyp="http://schemas.microsoft.com/office/drawing/2018/hyperlinkcolor" xmlns="" id="{EAADC31D-0868-34DB-900B-5E735F5FC61F}"/>
                </a:ext>
              </a:extLst>
            </p:cNvPr>
            <p:cNvSpPr/>
            <p:nvPr/>
          </p:nvSpPr>
          <p:spPr>
            <a:xfrm>
              <a:off x="3502858" y="1868696"/>
              <a:ext cx="261887" cy="37851"/>
            </a:xfrm>
            <a:custGeom>
              <a:avLst/>
              <a:gdLst>
                <a:gd name="connsiteX0" fmla="*/ 131608 w 261887"/>
                <a:gd name="connsiteY0" fmla="*/ 37852 h 37851"/>
                <a:gd name="connsiteX1" fmla="*/ 239573 w 261887"/>
                <a:gd name="connsiteY1" fmla="*/ 37852 h 37851"/>
                <a:gd name="connsiteX2" fmla="*/ 260780 w 261887"/>
                <a:gd name="connsiteY2" fmla="*/ 13425 h 37851"/>
                <a:gd name="connsiteX3" fmla="*/ 239573 w 261887"/>
                <a:gd name="connsiteY3" fmla="*/ 569 h 37851"/>
                <a:gd name="connsiteX4" fmla="*/ 143176 w 261887"/>
                <a:gd name="connsiteY4" fmla="*/ 569 h 37851"/>
                <a:gd name="connsiteX5" fmla="*/ 12076 w 261887"/>
                <a:gd name="connsiteY5" fmla="*/ 569 h 37851"/>
                <a:gd name="connsiteX6" fmla="*/ 1794 w 261887"/>
                <a:gd name="connsiteY6" fmla="*/ 3783 h 37851"/>
                <a:gd name="connsiteX7" fmla="*/ 24929 w 261887"/>
                <a:gd name="connsiteY7" fmla="*/ 37852 h 37851"/>
                <a:gd name="connsiteX8" fmla="*/ 131608 w 261887"/>
                <a:gd name="connsiteY8" fmla="*/ 37852 h 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887" h="37851">
                  <a:moveTo>
                    <a:pt x="131608" y="37852"/>
                  </a:moveTo>
                  <a:cubicBezTo>
                    <a:pt x="167597" y="37852"/>
                    <a:pt x="203585" y="37852"/>
                    <a:pt x="239573" y="37852"/>
                  </a:cubicBezTo>
                  <a:cubicBezTo>
                    <a:pt x="255639" y="37852"/>
                    <a:pt x="265279" y="26281"/>
                    <a:pt x="260780" y="13425"/>
                  </a:cubicBezTo>
                  <a:cubicBezTo>
                    <a:pt x="256925" y="3783"/>
                    <a:pt x="249213" y="569"/>
                    <a:pt x="239573" y="569"/>
                  </a:cubicBezTo>
                  <a:cubicBezTo>
                    <a:pt x="207441" y="569"/>
                    <a:pt x="175308" y="569"/>
                    <a:pt x="143176" y="569"/>
                  </a:cubicBezTo>
                  <a:cubicBezTo>
                    <a:pt x="99476" y="569"/>
                    <a:pt x="55776" y="569"/>
                    <a:pt x="12076" y="569"/>
                  </a:cubicBezTo>
                  <a:cubicBezTo>
                    <a:pt x="8863" y="569"/>
                    <a:pt x="4364" y="-2002"/>
                    <a:pt x="1794" y="3783"/>
                  </a:cubicBezTo>
                  <a:cubicBezTo>
                    <a:pt x="-4633" y="20496"/>
                    <a:pt x="6935" y="37852"/>
                    <a:pt x="24929" y="37852"/>
                  </a:cubicBezTo>
                  <a:cubicBezTo>
                    <a:pt x="60275" y="37852"/>
                    <a:pt x="95620" y="37852"/>
                    <a:pt x="131608" y="37852"/>
                  </a:cubicBezTo>
                  <a:close/>
                </a:path>
              </a:pathLst>
            </a:custGeom>
            <a:solidFill>
              <a:srgbClr val="009AC1"/>
            </a:solidFill>
            <a:ln w="6425" cap="flat">
              <a:noFill/>
              <a:prstDash val="solid"/>
              <a:miter/>
            </a:ln>
          </p:spPr>
          <p:txBody>
            <a:bodyPr rtlCol="0" anchor="ctr"/>
            <a:lstStyle/>
            <a:p>
              <a:endParaRPr lang="en-US"/>
            </a:p>
          </p:txBody>
        </p:sp>
        <p:grpSp>
          <p:nvGrpSpPr>
            <p:cNvPr id="289" name="Graphic 11">
              <a:extLst>
                <a:ext uri="{FF2B5EF4-FFF2-40B4-BE49-F238E27FC236}">
                  <a16:creationId xmlns:a16="http://schemas.microsoft.com/office/drawing/2014/main" xmlns:p14="http://schemas.microsoft.com/office/powerpoint/2010/main" xmlns:ahyp="http://schemas.microsoft.com/office/drawing/2018/hyperlinkcolor" xmlns="" id="{EAB0155E-BF32-50B5-E511-5D2BC6541856}"/>
                </a:ext>
              </a:extLst>
            </p:cNvPr>
            <p:cNvGrpSpPr/>
            <p:nvPr/>
          </p:nvGrpSpPr>
          <p:grpSpPr>
            <a:xfrm>
              <a:off x="3124848" y="789369"/>
              <a:ext cx="1150995" cy="1152532"/>
              <a:chOff x="3124848" y="789369"/>
              <a:chExt cx="1150995" cy="1152532"/>
            </a:xfrm>
            <a:solidFill>
              <a:srgbClr val="000000"/>
            </a:solidFill>
          </p:grpSpPr>
          <p:sp>
            <p:nvSpPr>
              <p:cNvPr id="290" name="Freeform 289">
                <a:extLst>
                  <a:ext uri="{FF2B5EF4-FFF2-40B4-BE49-F238E27FC236}">
                    <a16:creationId xmlns:a16="http://schemas.microsoft.com/office/drawing/2014/main" xmlns:p14="http://schemas.microsoft.com/office/powerpoint/2010/main" xmlns:ahyp="http://schemas.microsoft.com/office/drawing/2018/hyperlinkcolor" xmlns="" id="{17077C32-D2B2-A378-7094-482E60779D61}"/>
                  </a:ext>
                </a:extLst>
              </p:cNvPr>
              <p:cNvSpPr/>
              <p:nvPr/>
            </p:nvSpPr>
            <p:spPr>
              <a:xfrm>
                <a:off x="3124848" y="789369"/>
                <a:ext cx="1150995" cy="1152532"/>
              </a:xfrm>
              <a:custGeom>
                <a:avLst/>
                <a:gdLst>
                  <a:gd name="connsiteX0" fmla="*/ 854721 w 1150995"/>
                  <a:gd name="connsiteY0" fmla="*/ 914056 h 1152532"/>
                  <a:gd name="connsiteX1" fmla="*/ 854721 w 1150995"/>
                  <a:gd name="connsiteY1" fmla="*/ 928840 h 1152532"/>
                  <a:gd name="connsiteX2" fmla="*/ 854721 w 1150995"/>
                  <a:gd name="connsiteY2" fmla="*/ 1140320 h 1152532"/>
                  <a:gd name="connsiteX3" fmla="*/ 842510 w 1150995"/>
                  <a:gd name="connsiteY3" fmla="*/ 1152533 h 1152532"/>
                  <a:gd name="connsiteX4" fmla="*/ 59124 w 1150995"/>
                  <a:gd name="connsiteY4" fmla="*/ 1152533 h 1152532"/>
                  <a:gd name="connsiteX5" fmla="*/ 0 w 1150995"/>
                  <a:gd name="connsiteY5" fmla="*/ 1094038 h 1152532"/>
                  <a:gd name="connsiteX6" fmla="*/ 0 w 1150995"/>
                  <a:gd name="connsiteY6" fmla="*/ 784854 h 1152532"/>
                  <a:gd name="connsiteX7" fmla="*/ 41772 w 1150995"/>
                  <a:gd name="connsiteY7" fmla="*/ 743715 h 1152532"/>
                  <a:gd name="connsiteX8" fmla="*/ 171587 w 1150995"/>
                  <a:gd name="connsiteY8" fmla="*/ 743715 h 1152532"/>
                  <a:gd name="connsiteX9" fmla="*/ 185725 w 1150995"/>
                  <a:gd name="connsiteY9" fmla="*/ 734073 h 1152532"/>
                  <a:gd name="connsiteX10" fmla="*/ 250632 w 1150995"/>
                  <a:gd name="connsiteY10" fmla="*/ 560518 h 1152532"/>
                  <a:gd name="connsiteX11" fmla="*/ 245491 w 1150995"/>
                  <a:gd name="connsiteY11" fmla="*/ 543805 h 1152532"/>
                  <a:gd name="connsiteX12" fmla="*/ 242921 w 1150995"/>
                  <a:gd name="connsiteY12" fmla="*/ 458314 h 1152532"/>
                  <a:gd name="connsiteX13" fmla="*/ 311684 w 1150995"/>
                  <a:gd name="connsiteY13" fmla="*/ 403033 h 1152532"/>
                  <a:gd name="connsiteX14" fmla="*/ 324537 w 1150995"/>
                  <a:gd name="connsiteY14" fmla="*/ 388249 h 1152532"/>
                  <a:gd name="connsiteX15" fmla="*/ 393943 w 1150995"/>
                  <a:gd name="connsiteY15" fmla="*/ 263546 h 1152532"/>
                  <a:gd name="connsiteX16" fmla="*/ 412579 w 1150995"/>
                  <a:gd name="connsiteY16" fmla="*/ 237192 h 1152532"/>
                  <a:gd name="connsiteX17" fmla="*/ 413222 w 1150995"/>
                  <a:gd name="connsiteY17" fmla="*/ 223693 h 1152532"/>
                  <a:gd name="connsiteX18" fmla="*/ 510904 w 1150995"/>
                  <a:gd name="connsiteY18" fmla="*/ 17998 h 1152532"/>
                  <a:gd name="connsiteX19" fmla="*/ 586737 w 1150995"/>
                  <a:gd name="connsiteY19" fmla="*/ 0 h 1152532"/>
                  <a:gd name="connsiteX20" fmla="*/ 712053 w 1150995"/>
                  <a:gd name="connsiteY20" fmla="*/ 0 h 1152532"/>
                  <a:gd name="connsiteX21" fmla="*/ 886853 w 1150995"/>
                  <a:gd name="connsiteY21" fmla="*/ 220479 h 1152532"/>
                  <a:gd name="connsiteX22" fmla="*/ 892637 w 1150995"/>
                  <a:gd name="connsiteY22" fmla="*/ 242334 h 1152532"/>
                  <a:gd name="connsiteX23" fmla="*/ 903562 w 1150995"/>
                  <a:gd name="connsiteY23" fmla="*/ 258404 h 1152532"/>
                  <a:gd name="connsiteX24" fmla="*/ 974896 w 1150995"/>
                  <a:gd name="connsiteY24" fmla="*/ 386963 h 1152532"/>
                  <a:gd name="connsiteX25" fmla="*/ 987106 w 1150995"/>
                  <a:gd name="connsiteY25" fmla="*/ 401747 h 1152532"/>
                  <a:gd name="connsiteX26" fmla="*/ 1053299 w 1150995"/>
                  <a:gd name="connsiteY26" fmla="*/ 454457 h 1152532"/>
                  <a:gd name="connsiteX27" fmla="*/ 1051371 w 1150995"/>
                  <a:gd name="connsiteY27" fmla="*/ 544448 h 1152532"/>
                  <a:gd name="connsiteX28" fmla="*/ 1048800 w 1150995"/>
                  <a:gd name="connsiteY28" fmla="*/ 559232 h 1152532"/>
                  <a:gd name="connsiteX29" fmla="*/ 1138128 w 1150995"/>
                  <a:gd name="connsiteY29" fmla="*/ 797710 h 1152532"/>
                  <a:gd name="connsiteX30" fmla="*/ 1132987 w 1150995"/>
                  <a:gd name="connsiteY30" fmla="*/ 930768 h 1152532"/>
                  <a:gd name="connsiteX31" fmla="*/ 918343 w 1150995"/>
                  <a:gd name="connsiteY31" fmla="*/ 968693 h 1152532"/>
                  <a:gd name="connsiteX32" fmla="*/ 854721 w 1150995"/>
                  <a:gd name="connsiteY32" fmla="*/ 914056 h 1152532"/>
                  <a:gd name="connsiteX33" fmla="*/ 696629 w 1150995"/>
                  <a:gd name="connsiteY33" fmla="*/ 1112037 h 1152532"/>
                  <a:gd name="connsiteX34" fmla="*/ 706269 w 1150995"/>
                  <a:gd name="connsiteY34" fmla="*/ 1114608 h 1152532"/>
                  <a:gd name="connsiteX35" fmla="*/ 807165 w 1150995"/>
                  <a:gd name="connsiteY35" fmla="*/ 1114608 h 1152532"/>
                  <a:gd name="connsiteX36" fmla="*/ 818090 w 1150995"/>
                  <a:gd name="connsiteY36" fmla="*/ 1103680 h 1152532"/>
                  <a:gd name="connsiteX37" fmla="*/ 818090 w 1150995"/>
                  <a:gd name="connsiteY37" fmla="*/ 820208 h 1152532"/>
                  <a:gd name="connsiteX38" fmla="*/ 812949 w 1150995"/>
                  <a:gd name="connsiteY38" fmla="*/ 793210 h 1152532"/>
                  <a:gd name="connsiteX39" fmla="*/ 804594 w 1150995"/>
                  <a:gd name="connsiteY39" fmla="*/ 768784 h 1152532"/>
                  <a:gd name="connsiteX40" fmla="*/ 828372 w 1150995"/>
                  <a:gd name="connsiteY40" fmla="*/ 755928 h 1152532"/>
                  <a:gd name="connsiteX41" fmla="*/ 830300 w 1150995"/>
                  <a:gd name="connsiteY41" fmla="*/ 754642 h 1152532"/>
                  <a:gd name="connsiteX42" fmla="*/ 836726 w 1150995"/>
                  <a:gd name="connsiteY42" fmla="*/ 757214 h 1152532"/>
                  <a:gd name="connsiteX43" fmla="*/ 854721 w 1150995"/>
                  <a:gd name="connsiteY43" fmla="*/ 811851 h 1152532"/>
                  <a:gd name="connsiteX44" fmla="*/ 854721 w 1150995"/>
                  <a:gd name="connsiteY44" fmla="*/ 856204 h 1152532"/>
                  <a:gd name="connsiteX45" fmla="*/ 860504 w 1150995"/>
                  <a:gd name="connsiteY45" fmla="*/ 869060 h 1152532"/>
                  <a:gd name="connsiteX46" fmla="*/ 945976 w 1150995"/>
                  <a:gd name="connsiteY46" fmla="*/ 942339 h 1152532"/>
                  <a:gd name="connsiteX47" fmla="*/ 1062938 w 1150995"/>
                  <a:gd name="connsiteY47" fmla="*/ 951981 h 1152532"/>
                  <a:gd name="connsiteX48" fmla="*/ 1106638 w 1150995"/>
                  <a:gd name="connsiteY48" fmla="*/ 818922 h 1152532"/>
                  <a:gd name="connsiteX49" fmla="*/ 1016668 w 1150995"/>
                  <a:gd name="connsiteY49" fmla="*/ 577231 h 1152532"/>
                  <a:gd name="connsiteX50" fmla="*/ 1003815 w 1150995"/>
                  <a:gd name="connsiteY50" fmla="*/ 573374 h 1152532"/>
                  <a:gd name="connsiteX51" fmla="*/ 923484 w 1150995"/>
                  <a:gd name="connsiteY51" fmla="*/ 617727 h 1152532"/>
                  <a:gd name="connsiteX52" fmla="*/ 916415 w 1150995"/>
                  <a:gd name="connsiteY52" fmla="*/ 633797 h 1152532"/>
                  <a:gd name="connsiteX53" fmla="*/ 952403 w 1150995"/>
                  <a:gd name="connsiteY53" fmla="*/ 778426 h 1152532"/>
                  <a:gd name="connsiteX54" fmla="*/ 1005100 w 1150995"/>
                  <a:gd name="connsiteY54" fmla="*/ 843991 h 1152532"/>
                  <a:gd name="connsiteX55" fmla="*/ 1016668 w 1150995"/>
                  <a:gd name="connsiteY55" fmla="*/ 884487 h 1152532"/>
                  <a:gd name="connsiteX56" fmla="*/ 1007671 w 1150995"/>
                  <a:gd name="connsiteY56" fmla="*/ 887058 h 1152532"/>
                  <a:gd name="connsiteX57" fmla="*/ 981965 w 1150995"/>
                  <a:gd name="connsiteY57" fmla="*/ 874202 h 1152532"/>
                  <a:gd name="connsiteX58" fmla="*/ 917700 w 1150995"/>
                  <a:gd name="connsiteY58" fmla="*/ 792567 h 1152532"/>
                  <a:gd name="connsiteX59" fmla="*/ 896493 w 1150995"/>
                  <a:gd name="connsiteY59" fmla="*/ 707075 h 1152532"/>
                  <a:gd name="connsiteX60" fmla="*/ 884925 w 1150995"/>
                  <a:gd name="connsiteY60" fmla="*/ 694219 h 1152532"/>
                  <a:gd name="connsiteX61" fmla="*/ 794954 w 1150995"/>
                  <a:gd name="connsiteY61" fmla="*/ 659509 h 1152532"/>
                  <a:gd name="connsiteX62" fmla="*/ 782101 w 1150995"/>
                  <a:gd name="connsiteY62" fmla="*/ 664008 h 1152532"/>
                  <a:gd name="connsiteX63" fmla="*/ 743543 w 1150995"/>
                  <a:gd name="connsiteY63" fmla="*/ 728930 h 1152532"/>
                  <a:gd name="connsiteX64" fmla="*/ 730047 w 1150995"/>
                  <a:gd name="connsiteY64" fmla="*/ 748857 h 1152532"/>
                  <a:gd name="connsiteX65" fmla="*/ 709482 w 1150995"/>
                  <a:gd name="connsiteY65" fmla="*/ 736644 h 1152532"/>
                  <a:gd name="connsiteX66" fmla="*/ 700485 w 1150995"/>
                  <a:gd name="connsiteY66" fmla="*/ 737930 h 1152532"/>
                  <a:gd name="connsiteX67" fmla="*/ 691488 w 1150995"/>
                  <a:gd name="connsiteY67" fmla="*/ 788068 h 1152532"/>
                  <a:gd name="connsiteX68" fmla="*/ 742257 w 1150995"/>
                  <a:gd name="connsiteY68" fmla="*/ 1054185 h 1152532"/>
                  <a:gd name="connsiteX69" fmla="*/ 736474 w 1150995"/>
                  <a:gd name="connsiteY69" fmla="*/ 1072184 h 1152532"/>
                  <a:gd name="connsiteX70" fmla="*/ 696629 w 1150995"/>
                  <a:gd name="connsiteY70" fmla="*/ 1112037 h 1152532"/>
                  <a:gd name="connsiteX71" fmla="*/ 205647 w 1150995"/>
                  <a:gd name="connsiteY71" fmla="*/ 780354 h 1152532"/>
                  <a:gd name="connsiteX72" fmla="*/ 47556 w 1150995"/>
                  <a:gd name="connsiteY72" fmla="*/ 780354 h 1152532"/>
                  <a:gd name="connsiteX73" fmla="*/ 36631 w 1150995"/>
                  <a:gd name="connsiteY73" fmla="*/ 791282 h 1152532"/>
                  <a:gd name="connsiteX74" fmla="*/ 36631 w 1150995"/>
                  <a:gd name="connsiteY74" fmla="*/ 1030402 h 1152532"/>
                  <a:gd name="connsiteX75" fmla="*/ 46913 w 1150995"/>
                  <a:gd name="connsiteY75" fmla="*/ 1040686 h 1152532"/>
                  <a:gd name="connsiteX76" fmla="*/ 361810 w 1150995"/>
                  <a:gd name="connsiteY76" fmla="*/ 1040686 h 1152532"/>
                  <a:gd name="connsiteX77" fmla="*/ 372093 w 1150995"/>
                  <a:gd name="connsiteY77" fmla="*/ 1030402 h 1152532"/>
                  <a:gd name="connsiteX78" fmla="*/ 372093 w 1150995"/>
                  <a:gd name="connsiteY78" fmla="*/ 791282 h 1152532"/>
                  <a:gd name="connsiteX79" fmla="*/ 359882 w 1150995"/>
                  <a:gd name="connsiteY79" fmla="*/ 780354 h 1152532"/>
                  <a:gd name="connsiteX80" fmla="*/ 205647 w 1150995"/>
                  <a:gd name="connsiteY80" fmla="*/ 780354 h 1152532"/>
                  <a:gd name="connsiteX81" fmla="*/ 854721 w 1150995"/>
                  <a:gd name="connsiteY81" fmla="*/ 184482 h 1152532"/>
                  <a:gd name="connsiteX82" fmla="*/ 730690 w 1150995"/>
                  <a:gd name="connsiteY82" fmla="*/ 39211 h 1152532"/>
                  <a:gd name="connsiteX83" fmla="*/ 568743 w 1150995"/>
                  <a:gd name="connsiteY83" fmla="*/ 39211 h 1152532"/>
                  <a:gd name="connsiteX84" fmla="*/ 450496 w 1150995"/>
                  <a:gd name="connsiteY84" fmla="*/ 215337 h 1152532"/>
                  <a:gd name="connsiteX85" fmla="*/ 459493 w 1150995"/>
                  <a:gd name="connsiteY85" fmla="*/ 223050 h 1152532"/>
                  <a:gd name="connsiteX86" fmla="*/ 481343 w 1150995"/>
                  <a:gd name="connsiteY86" fmla="*/ 225621 h 1152532"/>
                  <a:gd name="connsiteX87" fmla="*/ 492268 w 1150995"/>
                  <a:gd name="connsiteY87" fmla="*/ 221122 h 1152532"/>
                  <a:gd name="connsiteX88" fmla="*/ 506406 w 1150995"/>
                  <a:gd name="connsiteY88" fmla="*/ 196053 h 1152532"/>
                  <a:gd name="connsiteX89" fmla="*/ 582238 w 1150995"/>
                  <a:gd name="connsiteY89" fmla="*/ 153628 h 1152532"/>
                  <a:gd name="connsiteX90" fmla="*/ 601518 w 1150995"/>
                  <a:gd name="connsiteY90" fmla="*/ 140772 h 1152532"/>
                  <a:gd name="connsiteX91" fmla="*/ 638149 w 1150995"/>
                  <a:gd name="connsiteY91" fmla="*/ 112489 h 1152532"/>
                  <a:gd name="connsiteX92" fmla="*/ 668996 w 1150995"/>
                  <a:gd name="connsiteY92" fmla="*/ 135630 h 1152532"/>
                  <a:gd name="connsiteX93" fmla="*/ 655500 w 1150995"/>
                  <a:gd name="connsiteY93" fmla="*/ 148486 h 1152532"/>
                  <a:gd name="connsiteX94" fmla="*/ 631722 w 1150995"/>
                  <a:gd name="connsiteY94" fmla="*/ 166484 h 1152532"/>
                  <a:gd name="connsiteX95" fmla="*/ 655500 w 1150995"/>
                  <a:gd name="connsiteY95" fmla="*/ 185768 h 1152532"/>
                  <a:gd name="connsiteX96" fmla="*/ 736474 w 1150995"/>
                  <a:gd name="connsiteY96" fmla="*/ 185768 h 1152532"/>
                  <a:gd name="connsiteX97" fmla="*/ 806522 w 1150995"/>
                  <a:gd name="connsiteY97" fmla="*/ 222407 h 1152532"/>
                  <a:gd name="connsiteX98" fmla="*/ 815519 w 1150995"/>
                  <a:gd name="connsiteY98" fmla="*/ 226264 h 1152532"/>
                  <a:gd name="connsiteX99" fmla="*/ 840582 w 1150995"/>
                  <a:gd name="connsiteY99" fmla="*/ 222407 h 1152532"/>
                  <a:gd name="connsiteX100" fmla="*/ 849579 w 1150995"/>
                  <a:gd name="connsiteY100" fmla="*/ 214694 h 1152532"/>
                  <a:gd name="connsiteX101" fmla="*/ 854721 w 1150995"/>
                  <a:gd name="connsiteY101" fmla="*/ 184482 h 1152532"/>
                  <a:gd name="connsiteX102" fmla="*/ 780816 w 1150995"/>
                  <a:gd name="connsiteY102" fmla="*/ 352252 h 1152532"/>
                  <a:gd name="connsiteX103" fmla="*/ 780816 w 1150995"/>
                  <a:gd name="connsiteY103" fmla="*/ 263546 h 1152532"/>
                  <a:gd name="connsiteX104" fmla="*/ 739687 w 1150995"/>
                  <a:gd name="connsiteY104" fmla="*/ 222407 h 1152532"/>
                  <a:gd name="connsiteX105" fmla="*/ 653572 w 1150995"/>
                  <a:gd name="connsiteY105" fmla="*/ 222407 h 1152532"/>
                  <a:gd name="connsiteX106" fmla="*/ 602160 w 1150995"/>
                  <a:gd name="connsiteY106" fmla="*/ 194124 h 1152532"/>
                  <a:gd name="connsiteX107" fmla="*/ 593163 w 1150995"/>
                  <a:gd name="connsiteY107" fmla="*/ 188982 h 1152532"/>
                  <a:gd name="connsiteX108" fmla="*/ 520544 w 1150995"/>
                  <a:gd name="connsiteY108" fmla="*/ 262261 h 1152532"/>
                  <a:gd name="connsiteX109" fmla="*/ 520544 w 1150995"/>
                  <a:gd name="connsiteY109" fmla="*/ 429388 h 1152532"/>
                  <a:gd name="connsiteX110" fmla="*/ 598947 w 1150995"/>
                  <a:gd name="connsiteY110" fmla="*/ 518093 h 1152532"/>
                  <a:gd name="connsiteX111" fmla="*/ 692774 w 1150995"/>
                  <a:gd name="connsiteY111" fmla="*/ 519379 h 1152532"/>
                  <a:gd name="connsiteX112" fmla="*/ 778888 w 1150995"/>
                  <a:gd name="connsiteY112" fmla="*/ 440958 h 1152532"/>
                  <a:gd name="connsiteX113" fmla="*/ 780816 w 1150995"/>
                  <a:gd name="connsiteY113" fmla="*/ 352252 h 1152532"/>
                  <a:gd name="connsiteX114" fmla="*/ 408724 w 1150995"/>
                  <a:gd name="connsiteY114" fmla="*/ 896700 h 1152532"/>
                  <a:gd name="connsiteX115" fmla="*/ 424790 w 1150995"/>
                  <a:gd name="connsiteY115" fmla="*/ 883201 h 1152532"/>
                  <a:gd name="connsiteX116" fmla="*/ 445997 w 1150995"/>
                  <a:gd name="connsiteY116" fmla="*/ 838206 h 1152532"/>
                  <a:gd name="connsiteX117" fmla="*/ 452424 w 1150995"/>
                  <a:gd name="connsiteY117" fmla="*/ 780997 h 1152532"/>
                  <a:gd name="connsiteX118" fmla="*/ 492268 w 1150995"/>
                  <a:gd name="connsiteY118" fmla="*/ 766856 h 1152532"/>
                  <a:gd name="connsiteX119" fmla="*/ 496124 w 1150995"/>
                  <a:gd name="connsiteY119" fmla="*/ 778426 h 1152532"/>
                  <a:gd name="connsiteX120" fmla="*/ 482628 w 1150995"/>
                  <a:gd name="connsiteY120" fmla="*/ 817636 h 1152532"/>
                  <a:gd name="connsiteX121" fmla="*/ 482628 w 1150995"/>
                  <a:gd name="connsiteY121" fmla="*/ 1033616 h 1152532"/>
                  <a:gd name="connsiteX122" fmla="*/ 491625 w 1150995"/>
                  <a:gd name="connsiteY122" fmla="*/ 1041972 h 1152532"/>
                  <a:gd name="connsiteX123" fmla="*/ 550749 w 1150995"/>
                  <a:gd name="connsiteY123" fmla="*/ 1041972 h 1152532"/>
                  <a:gd name="connsiteX124" fmla="*/ 562316 w 1150995"/>
                  <a:gd name="connsiteY124" fmla="*/ 1031687 h 1152532"/>
                  <a:gd name="connsiteX125" fmla="*/ 609229 w 1150995"/>
                  <a:gd name="connsiteY125" fmla="*/ 780354 h 1152532"/>
                  <a:gd name="connsiteX126" fmla="*/ 606016 w 1150995"/>
                  <a:gd name="connsiteY126" fmla="*/ 754000 h 1152532"/>
                  <a:gd name="connsiteX127" fmla="*/ 579025 w 1150995"/>
                  <a:gd name="connsiteY127" fmla="*/ 747572 h 1152532"/>
                  <a:gd name="connsiteX128" fmla="*/ 564887 w 1150995"/>
                  <a:gd name="connsiteY128" fmla="*/ 745000 h 1152532"/>
                  <a:gd name="connsiteX129" fmla="*/ 519259 w 1150995"/>
                  <a:gd name="connsiteY129" fmla="*/ 668508 h 1152532"/>
                  <a:gd name="connsiteX130" fmla="*/ 503193 w 1150995"/>
                  <a:gd name="connsiteY130" fmla="*/ 662723 h 1152532"/>
                  <a:gd name="connsiteX131" fmla="*/ 440213 w 1150995"/>
                  <a:gd name="connsiteY131" fmla="*/ 686506 h 1152532"/>
                  <a:gd name="connsiteX132" fmla="*/ 397156 w 1150995"/>
                  <a:gd name="connsiteY132" fmla="*/ 734716 h 1152532"/>
                  <a:gd name="connsiteX133" fmla="*/ 394585 w 1150995"/>
                  <a:gd name="connsiteY133" fmla="*/ 745643 h 1152532"/>
                  <a:gd name="connsiteX134" fmla="*/ 397156 w 1150995"/>
                  <a:gd name="connsiteY134" fmla="*/ 755928 h 1152532"/>
                  <a:gd name="connsiteX135" fmla="*/ 408081 w 1150995"/>
                  <a:gd name="connsiteY135" fmla="*/ 785497 h 1152532"/>
                  <a:gd name="connsiteX136" fmla="*/ 408724 w 1150995"/>
                  <a:gd name="connsiteY136" fmla="*/ 896700 h 1152532"/>
                  <a:gd name="connsiteX137" fmla="*/ 222999 w 1150995"/>
                  <a:gd name="connsiteY137" fmla="*/ 741786 h 1152532"/>
                  <a:gd name="connsiteX138" fmla="*/ 225569 w 1150995"/>
                  <a:gd name="connsiteY138" fmla="*/ 743072 h 1152532"/>
                  <a:gd name="connsiteX139" fmla="*/ 350885 w 1150995"/>
                  <a:gd name="connsiteY139" fmla="*/ 743715 h 1152532"/>
                  <a:gd name="connsiteX140" fmla="*/ 358597 w 1150995"/>
                  <a:gd name="connsiteY140" fmla="*/ 736001 h 1152532"/>
                  <a:gd name="connsiteX141" fmla="*/ 384946 w 1150995"/>
                  <a:gd name="connsiteY141" fmla="*/ 630583 h 1152532"/>
                  <a:gd name="connsiteX142" fmla="*/ 379804 w 1150995"/>
                  <a:gd name="connsiteY142" fmla="*/ 618370 h 1152532"/>
                  <a:gd name="connsiteX143" fmla="*/ 295618 w 1150995"/>
                  <a:gd name="connsiteY143" fmla="*/ 571445 h 1152532"/>
                  <a:gd name="connsiteX144" fmla="*/ 284050 w 1150995"/>
                  <a:gd name="connsiteY144" fmla="*/ 575945 h 1152532"/>
                  <a:gd name="connsiteX145" fmla="*/ 257059 w 1150995"/>
                  <a:gd name="connsiteY145" fmla="*/ 648581 h 1152532"/>
                  <a:gd name="connsiteX146" fmla="*/ 222999 w 1150995"/>
                  <a:gd name="connsiteY146" fmla="*/ 741786 h 1152532"/>
                  <a:gd name="connsiteX147" fmla="*/ 670281 w 1150995"/>
                  <a:gd name="connsiteY147" fmla="*/ 1088896 h 1152532"/>
                  <a:gd name="connsiteX148" fmla="*/ 700485 w 1150995"/>
                  <a:gd name="connsiteY148" fmla="*/ 1056756 h 1152532"/>
                  <a:gd name="connsiteX149" fmla="*/ 703056 w 1150995"/>
                  <a:gd name="connsiteY149" fmla="*/ 1046472 h 1152532"/>
                  <a:gd name="connsiteX150" fmla="*/ 654215 w 1150995"/>
                  <a:gd name="connsiteY150" fmla="*/ 788068 h 1152532"/>
                  <a:gd name="connsiteX151" fmla="*/ 649716 w 1150995"/>
                  <a:gd name="connsiteY151" fmla="*/ 780997 h 1152532"/>
                  <a:gd name="connsiteX152" fmla="*/ 644575 w 1150995"/>
                  <a:gd name="connsiteY152" fmla="*/ 788711 h 1152532"/>
                  <a:gd name="connsiteX153" fmla="*/ 599590 w 1150995"/>
                  <a:gd name="connsiteY153" fmla="*/ 1028474 h 1152532"/>
                  <a:gd name="connsiteX154" fmla="*/ 609229 w 1150995"/>
                  <a:gd name="connsiteY154" fmla="*/ 1040686 h 1152532"/>
                  <a:gd name="connsiteX155" fmla="*/ 665140 w 1150995"/>
                  <a:gd name="connsiteY155" fmla="*/ 1081826 h 1152532"/>
                  <a:gd name="connsiteX156" fmla="*/ 670281 w 1150995"/>
                  <a:gd name="connsiteY156" fmla="*/ 1088896 h 1152532"/>
                  <a:gd name="connsiteX157" fmla="*/ 483271 w 1150995"/>
                  <a:gd name="connsiteY157" fmla="*/ 352895 h 1152532"/>
                  <a:gd name="connsiteX158" fmla="*/ 483271 w 1150995"/>
                  <a:gd name="connsiteY158" fmla="*/ 284759 h 1152532"/>
                  <a:gd name="connsiteX159" fmla="*/ 469132 w 1150995"/>
                  <a:gd name="connsiteY159" fmla="*/ 260975 h 1152532"/>
                  <a:gd name="connsiteX160" fmla="*/ 432501 w 1150995"/>
                  <a:gd name="connsiteY160" fmla="*/ 271260 h 1152532"/>
                  <a:gd name="connsiteX161" fmla="*/ 363738 w 1150995"/>
                  <a:gd name="connsiteY161" fmla="*/ 394677 h 1152532"/>
                  <a:gd name="connsiteX162" fmla="*/ 366309 w 1150995"/>
                  <a:gd name="connsiteY162" fmla="*/ 404319 h 1152532"/>
                  <a:gd name="connsiteX163" fmla="*/ 447282 w 1150995"/>
                  <a:gd name="connsiteY163" fmla="*/ 444172 h 1152532"/>
                  <a:gd name="connsiteX164" fmla="*/ 483271 w 1150995"/>
                  <a:gd name="connsiteY164" fmla="*/ 421674 h 1152532"/>
                  <a:gd name="connsiteX165" fmla="*/ 483271 w 1150995"/>
                  <a:gd name="connsiteY165" fmla="*/ 352895 h 1152532"/>
                  <a:gd name="connsiteX166" fmla="*/ 817447 w 1150995"/>
                  <a:gd name="connsiteY166" fmla="*/ 352895 h 1152532"/>
                  <a:gd name="connsiteX167" fmla="*/ 817447 w 1150995"/>
                  <a:gd name="connsiteY167" fmla="*/ 419103 h 1152532"/>
                  <a:gd name="connsiteX168" fmla="*/ 856648 w 1150995"/>
                  <a:gd name="connsiteY168" fmla="*/ 442886 h 1152532"/>
                  <a:gd name="connsiteX169" fmla="*/ 931196 w 1150995"/>
                  <a:gd name="connsiteY169" fmla="*/ 405604 h 1152532"/>
                  <a:gd name="connsiteX170" fmla="*/ 935052 w 1150995"/>
                  <a:gd name="connsiteY170" fmla="*/ 390820 h 1152532"/>
                  <a:gd name="connsiteX171" fmla="*/ 905490 w 1150995"/>
                  <a:gd name="connsiteY171" fmla="*/ 338111 h 1152532"/>
                  <a:gd name="connsiteX172" fmla="*/ 868859 w 1150995"/>
                  <a:gd name="connsiteY172" fmla="*/ 272545 h 1152532"/>
                  <a:gd name="connsiteX173" fmla="*/ 832228 w 1150995"/>
                  <a:gd name="connsiteY173" fmla="*/ 260332 h 1152532"/>
                  <a:gd name="connsiteX174" fmla="*/ 816804 w 1150995"/>
                  <a:gd name="connsiteY174" fmla="*/ 285401 h 1152532"/>
                  <a:gd name="connsiteX175" fmla="*/ 817447 w 1150995"/>
                  <a:gd name="connsiteY175" fmla="*/ 352895 h 1152532"/>
                  <a:gd name="connsiteX176" fmla="*/ 418363 w 1150995"/>
                  <a:gd name="connsiteY176" fmla="*/ 653723 h 1152532"/>
                  <a:gd name="connsiteX177" fmla="*/ 554604 w 1150995"/>
                  <a:gd name="connsiteY177" fmla="*/ 601657 h 1152532"/>
                  <a:gd name="connsiteX178" fmla="*/ 561674 w 1150995"/>
                  <a:gd name="connsiteY178" fmla="*/ 593301 h 1152532"/>
                  <a:gd name="connsiteX179" fmla="*/ 570671 w 1150995"/>
                  <a:gd name="connsiteY179" fmla="*/ 557304 h 1152532"/>
                  <a:gd name="connsiteX180" fmla="*/ 566172 w 1150995"/>
                  <a:gd name="connsiteY180" fmla="*/ 548305 h 1152532"/>
                  <a:gd name="connsiteX181" fmla="*/ 494838 w 1150995"/>
                  <a:gd name="connsiteY181" fmla="*/ 480811 h 1152532"/>
                  <a:gd name="connsiteX182" fmla="*/ 488412 w 1150995"/>
                  <a:gd name="connsiteY182" fmla="*/ 476955 h 1152532"/>
                  <a:gd name="connsiteX183" fmla="*/ 461421 w 1150995"/>
                  <a:gd name="connsiteY183" fmla="*/ 484668 h 1152532"/>
                  <a:gd name="connsiteX184" fmla="*/ 453066 w 1150995"/>
                  <a:gd name="connsiteY184" fmla="*/ 512951 h 1152532"/>
                  <a:gd name="connsiteX185" fmla="*/ 449210 w 1150995"/>
                  <a:gd name="connsiteY185" fmla="*/ 527735 h 1152532"/>
                  <a:gd name="connsiteX186" fmla="*/ 418363 w 1150995"/>
                  <a:gd name="connsiteY186" fmla="*/ 653723 h 1152532"/>
                  <a:gd name="connsiteX187" fmla="*/ 882354 w 1150995"/>
                  <a:gd name="connsiteY187" fmla="*/ 653723 h 1152532"/>
                  <a:gd name="connsiteX188" fmla="*/ 880427 w 1150995"/>
                  <a:gd name="connsiteY188" fmla="*/ 642153 h 1152532"/>
                  <a:gd name="connsiteX189" fmla="*/ 845724 w 1150995"/>
                  <a:gd name="connsiteY189" fmla="*/ 503309 h 1152532"/>
                  <a:gd name="connsiteX190" fmla="*/ 825159 w 1150995"/>
                  <a:gd name="connsiteY190" fmla="*/ 482740 h 1152532"/>
                  <a:gd name="connsiteX191" fmla="*/ 816162 w 1150995"/>
                  <a:gd name="connsiteY191" fmla="*/ 480169 h 1152532"/>
                  <a:gd name="connsiteX192" fmla="*/ 805237 w 1150995"/>
                  <a:gd name="connsiteY192" fmla="*/ 484025 h 1152532"/>
                  <a:gd name="connsiteX193" fmla="*/ 737116 w 1150995"/>
                  <a:gd name="connsiteY193" fmla="*/ 548305 h 1152532"/>
                  <a:gd name="connsiteX194" fmla="*/ 730690 w 1150995"/>
                  <a:gd name="connsiteY194" fmla="*/ 559875 h 1152532"/>
                  <a:gd name="connsiteX195" fmla="*/ 738401 w 1150995"/>
                  <a:gd name="connsiteY195" fmla="*/ 591372 h 1152532"/>
                  <a:gd name="connsiteX196" fmla="*/ 748684 w 1150995"/>
                  <a:gd name="connsiteY196" fmla="*/ 602300 h 1152532"/>
                  <a:gd name="connsiteX197" fmla="*/ 840582 w 1150995"/>
                  <a:gd name="connsiteY197" fmla="*/ 637654 h 1152532"/>
                  <a:gd name="connsiteX198" fmla="*/ 882354 w 1150995"/>
                  <a:gd name="connsiteY198" fmla="*/ 653723 h 1152532"/>
                  <a:gd name="connsiteX199" fmla="*/ 396513 w 1150995"/>
                  <a:gd name="connsiteY199" fmla="*/ 584944 h 1152532"/>
                  <a:gd name="connsiteX200" fmla="*/ 422862 w 1150995"/>
                  <a:gd name="connsiteY200" fmla="*/ 480811 h 1152532"/>
                  <a:gd name="connsiteX201" fmla="*/ 416435 w 1150995"/>
                  <a:gd name="connsiteY201" fmla="*/ 470527 h 1152532"/>
                  <a:gd name="connsiteX202" fmla="*/ 343816 w 1150995"/>
                  <a:gd name="connsiteY202" fmla="*/ 433887 h 1152532"/>
                  <a:gd name="connsiteX203" fmla="*/ 330321 w 1150995"/>
                  <a:gd name="connsiteY203" fmla="*/ 435816 h 1152532"/>
                  <a:gd name="connsiteX204" fmla="*/ 268626 w 1150995"/>
                  <a:gd name="connsiteY204" fmla="*/ 485311 h 1152532"/>
                  <a:gd name="connsiteX205" fmla="*/ 270554 w 1150995"/>
                  <a:gd name="connsiteY205" fmla="*/ 514879 h 1152532"/>
                  <a:gd name="connsiteX206" fmla="*/ 309756 w 1150995"/>
                  <a:gd name="connsiteY206" fmla="*/ 536735 h 1152532"/>
                  <a:gd name="connsiteX207" fmla="*/ 396513 w 1150995"/>
                  <a:gd name="connsiteY207" fmla="*/ 584944 h 1152532"/>
                  <a:gd name="connsiteX208" fmla="*/ 1040446 w 1150995"/>
                  <a:gd name="connsiteY208" fmla="*/ 499452 h 1152532"/>
                  <a:gd name="connsiteX209" fmla="*/ 1033376 w 1150995"/>
                  <a:gd name="connsiteY209" fmla="*/ 486597 h 1152532"/>
                  <a:gd name="connsiteX210" fmla="*/ 969112 w 1150995"/>
                  <a:gd name="connsiteY210" fmla="*/ 435173 h 1152532"/>
                  <a:gd name="connsiteX211" fmla="*/ 958829 w 1150995"/>
                  <a:gd name="connsiteY211" fmla="*/ 433887 h 1152532"/>
                  <a:gd name="connsiteX212" fmla="*/ 882354 w 1150995"/>
                  <a:gd name="connsiteY212" fmla="*/ 472455 h 1152532"/>
                  <a:gd name="connsiteX213" fmla="*/ 878499 w 1150995"/>
                  <a:gd name="connsiteY213" fmla="*/ 480811 h 1152532"/>
                  <a:gd name="connsiteX214" fmla="*/ 903562 w 1150995"/>
                  <a:gd name="connsiteY214" fmla="*/ 579802 h 1152532"/>
                  <a:gd name="connsiteX215" fmla="*/ 910631 w 1150995"/>
                  <a:gd name="connsiteY215" fmla="*/ 583016 h 1152532"/>
                  <a:gd name="connsiteX216" fmla="*/ 1032734 w 1150995"/>
                  <a:gd name="connsiteY216" fmla="*/ 514879 h 1152532"/>
                  <a:gd name="connsiteX217" fmla="*/ 1040446 w 1150995"/>
                  <a:gd name="connsiteY217" fmla="*/ 499452 h 1152532"/>
                  <a:gd name="connsiteX218" fmla="*/ 337390 w 1150995"/>
                  <a:gd name="connsiteY218" fmla="*/ 1115251 h 1152532"/>
                  <a:gd name="connsiteX219" fmla="*/ 334819 w 1150995"/>
                  <a:gd name="connsiteY219" fmla="*/ 1091467 h 1152532"/>
                  <a:gd name="connsiteX220" fmla="*/ 321966 w 1150995"/>
                  <a:gd name="connsiteY220" fmla="*/ 1077968 h 1152532"/>
                  <a:gd name="connsiteX221" fmla="*/ 49484 w 1150995"/>
                  <a:gd name="connsiteY221" fmla="*/ 1077968 h 1152532"/>
                  <a:gd name="connsiteX222" fmla="*/ 42415 w 1150995"/>
                  <a:gd name="connsiteY222" fmla="*/ 1077968 h 1152532"/>
                  <a:gd name="connsiteX223" fmla="*/ 37274 w 1150995"/>
                  <a:gd name="connsiteY223" fmla="*/ 1082468 h 1152532"/>
                  <a:gd name="connsiteX224" fmla="*/ 64265 w 1150995"/>
                  <a:gd name="connsiteY224" fmla="*/ 1115251 h 1152532"/>
                  <a:gd name="connsiteX225" fmla="*/ 325179 w 1150995"/>
                  <a:gd name="connsiteY225" fmla="*/ 1115251 h 1152532"/>
                  <a:gd name="connsiteX226" fmla="*/ 337390 w 1150995"/>
                  <a:gd name="connsiteY226" fmla="*/ 1115251 h 1152532"/>
                  <a:gd name="connsiteX227" fmla="*/ 501907 w 1150995"/>
                  <a:gd name="connsiteY227" fmla="*/ 1115251 h 1152532"/>
                  <a:gd name="connsiteX228" fmla="*/ 609872 w 1150995"/>
                  <a:gd name="connsiteY228" fmla="*/ 1115251 h 1152532"/>
                  <a:gd name="connsiteX229" fmla="*/ 631079 w 1150995"/>
                  <a:gd name="connsiteY229" fmla="*/ 1090824 h 1152532"/>
                  <a:gd name="connsiteX230" fmla="*/ 609872 w 1150995"/>
                  <a:gd name="connsiteY230" fmla="*/ 1077968 h 1152532"/>
                  <a:gd name="connsiteX231" fmla="*/ 513475 w 1150995"/>
                  <a:gd name="connsiteY231" fmla="*/ 1077968 h 1152532"/>
                  <a:gd name="connsiteX232" fmla="*/ 382375 w 1150995"/>
                  <a:gd name="connsiteY232" fmla="*/ 1077968 h 1152532"/>
                  <a:gd name="connsiteX233" fmla="*/ 372093 w 1150995"/>
                  <a:gd name="connsiteY233" fmla="*/ 1081182 h 1152532"/>
                  <a:gd name="connsiteX234" fmla="*/ 395228 w 1150995"/>
                  <a:gd name="connsiteY234" fmla="*/ 1115251 h 1152532"/>
                  <a:gd name="connsiteX235" fmla="*/ 501907 w 1150995"/>
                  <a:gd name="connsiteY235" fmla="*/ 1115251 h 1152532"/>
                  <a:gd name="connsiteX236" fmla="*/ 648431 w 1150995"/>
                  <a:gd name="connsiteY236" fmla="*/ 557304 h 1152532"/>
                  <a:gd name="connsiteX237" fmla="*/ 610515 w 1150995"/>
                  <a:gd name="connsiteY237" fmla="*/ 559875 h 1152532"/>
                  <a:gd name="connsiteX238" fmla="*/ 598947 w 1150995"/>
                  <a:gd name="connsiteY238" fmla="*/ 597800 h 1152532"/>
                  <a:gd name="connsiteX239" fmla="*/ 598304 w 1150995"/>
                  <a:gd name="connsiteY239" fmla="*/ 600371 h 1152532"/>
                  <a:gd name="connsiteX240" fmla="*/ 601518 w 1150995"/>
                  <a:gd name="connsiteY240" fmla="*/ 610013 h 1152532"/>
                  <a:gd name="connsiteX241" fmla="*/ 643932 w 1150995"/>
                  <a:gd name="connsiteY241" fmla="*/ 642153 h 1152532"/>
                  <a:gd name="connsiteX242" fmla="*/ 654857 w 1150995"/>
                  <a:gd name="connsiteY242" fmla="*/ 642153 h 1152532"/>
                  <a:gd name="connsiteX243" fmla="*/ 697272 w 1150995"/>
                  <a:gd name="connsiteY243" fmla="*/ 610013 h 1152532"/>
                  <a:gd name="connsiteX244" fmla="*/ 700485 w 1150995"/>
                  <a:gd name="connsiteY244" fmla="*/ 600371 h 1152532"/>
                  <a:gd name="connsiteX245" fmla="*/ 688918 w 1150995"/>
                  <a:gd name="connsiteY245" fmla="*/ 560518 h 1152532"/>
                  <a:gd name="connsiteX246" fmla="*/ 651001 w 1150995"/>
                  <a:gd name="connsiteY246" fmla="*/ 557947 h 1152532"/>
                  <a:gd name="connsiteX247" fmla="*/ 648431 w 1150995"/>
                  <a:gd name="connsiteY247" fmla="*/ 557304 h 1152532"/>
                  <a:gd name="connsiteX248" fmla="*/ 445997 w 1150995"/>
                  <a:gd name="connsiteY248" fmla="*/ 914056 h 1152532"/>
                  <a:gd name="connsiteX249" fmla="*/ 413865 w 1150995"/>
                  <a:gd name="connsiteY249" fmla="*/ 941053 h 1152532"/>
                  <a:gd name="connsiteX250" fmla="*/ 408724 w 1150995"/>
                  <a:gd name="connsiteY250" fmla="*/ 953266 h 1152532"/>
                  <a:gd name="connsiteX251" fmla="*/ 408724 w 1150995"/>
                  <a:gd name="connsiteY251" fmla="*/ 1012404 h 1152532"/>
                  <a:gd name="connsiteX252" fmla="*/ 438928 w 1150995"/>
                  <a:gd name="connsiteY252" fmla="*/ 1040686 h 1152532"/>
                  <a:gd name="connsiteX253" fmla="*/ 440213 w 1150995"/>
                  <a:gd name="connsiteY253" fmla="*/ 1040686 h 1152532"/>
                  <a:gd name="connsiteX254" fmla="*/ 445997 w 1150995"/>
                  <a:gd name="connsiteY254" fmla="*/ 1034901 h 1152532"/>
                  <a:gd name="connsiteX255" fmla="*/ 445997 w 1150995"/>
                  <a:gd name="connsiteY255" fmla="*/ 914056 h 1152532"/>
                  <a:gd name="connsiteX256" fmla="*/ 581596 w 1150995"/>
                  <a:gd name="connsiteY256" fmla="*/ 697433 h 1152532"/>
                  <a:gd name="connsiteX257" fmla="*/ 613728 w 1150995"/>
                  <a:gd name="connsiteY257" fmla="*/ 673650 h 1152532"/>
                  <a:gd name="connsiteX258" fmla="*/ 613728 w 1150995"/>
                  <a:gd name="connsiteY258" fmla="*/ 665294 h 1152532"/>
                  <a:gd name="connsiteX259" fmla="*/ 586094 w 1150995"/>
                  <a:gd name="connsiteY259" fmla="*/ 644081 h 1152532"/>
                  <a:gd name="connsiteX260" fmla="*/ 555247 w 1150995"/>
                  <a:gd name="connsiteY260" fmla="*/ 642153 h 1152532"/>
                  <a:gd name="connsiteX261" fmla="*/ 553319 w 1150995"/>
                  <a:gd name="connsiteY261" fmla="*/ 649867 h 1152532"/>
                  <a:gd name="connsiteX262" fmla="*/ 581596 w 1150995"/>
                  <a:gd name="connsiteY262" fmla="*/ 697433 h 1152532"/>
                  <a:gd name="connsiteX263" fmla="*/ 749969 w 1150995"/>
                  <a:gd name="connsiteY263" fmla="*/ 646010 h 1152532"/>
                  <a:gd name="connsiteX264" fmla="*/ 724263 w 1150995"/>
                  <a:gd name="connsiteY264" fmla="*/ 637654 h 1152532"/>
                  <a:gd name="connsiteX265" fmla="*/ 686990 w 1150995"/>
                  <a:gd name="connsiteY265" fmla="*/ 665294 h 1152532"/>
                  <a:gd name="connsiteX266" fmla="*/ 686990 w 1150995"/>
                  <a:gd name="connsiteY266" fmla="*/ 673007 h 1152532"/>
                  <a:gd name="connsiteX267" fmla="*/ 714624 w 1150995"/>
                  <a:gd name="connsiteY267" fmla="*/ 693577 h 1152532"/>
                  <a:gd name="connsiteX268" fmla="*/ 722335 w 1150995"/>
                  <a:gd name="connsiteY268" fmla="*/ 692291 h 1152532"/>
                  <a:gd name="connsiteX269" fmla="*/ 748684 w 1150995"/>
                  <a:gd name="connsiteY269" fmla="*/ 648581 h 1152532"/>
                  <a:gd name="connsiteX270" fmla="*/ 749969 w 1150995"/>
                  <a:gd name="connsiteY270" fmla="*/ 646010 h 1152532"/>
                  <a:gd name="connsiteX271" fmla="*/ 651001 w 1150995"/>
                  <a:gd name="connsiteY271" fmla="*/ 743072 h 1152532"/>
                  <a:gd name="connsiteX272" fmla="*/ 660641 w 1150995"/>
                  <a:gd name="connsiteY272" fmla="*/ 737287 h 1152532"/>
                  <a:gd name="connsiteX273" fmla="*/ 667068 w 1150995"/>
                  <a:gd name="connsiteY273" fmla="*/ 725074 h 1152532"/>
                  <a:gd name="connsiteX274" fmla="*/ 660641 w 1150995"/>
                  <a:gd name="connsiteY274" fmla="*/ 699362 h 1152532"/>
                  <a:gd name="connsiteX275" fmla="*/ 642004 w 1150995"/>
                  <a:gd name="connsiteY275" fmla="*/ 699362 h 1152532"/>
                  <a:gd name="connsiteX276" fmla="*/ 635578 w 1150995"/>
                  <a:gd name="connsiteY276" fmla="*/ 726359 h 1152532"/>
                  <a:gd name="connsiteX277" fmla="*/ 641362 w 1150995"/>
                  <a:gd name="connsiteY277" fmla="*/ 737930 h 1152532"/>
                  <a:gd name="connsiteX278" fmla="*/ 651001 w 1150995"/>
                  <a:gd name="connsiteY278" fmla="*/ 743072 h 11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50995" h="1152532">
                    <a:moveTo>
                      <a:pt x="854721" y="914056"/>
                    </a:moveTo>
                    <a:cubicBezTo>
                      <a:pt x="854721" y="921127"/>
                      <a:pt x="854721" y="924983"/>
                      <a:pt x="854721" y="928840"/>
                    </a:cubicBezTo>
                    <a:cubicBezTo>
                      <a:pt x="854721" y="999548"/>
                      <a:pt x="854721" y="1069612"/>
                      <a:pt x="854721" y="1140320"/>
                    </a:cubicBezTo>
                    <a:cubicBezTo>
                      <a:pt x="854721" y="1149962"/>
                      <a:pt x="852150" y="1152533"/>
                      <a:pt x="842510" y="1152533"/>
                    </a:cubicBezTo>
                    <a:cubicBezTo>
                      <a:pt x="581596" y="1152533"/>
                      <a:pt x="320038" y="1152533"/>
                      <a:pt x="59124" y="1152533"/>
                    </a:cubicBezTo>
                    <a:cubicBezTo>
                      <a:pt x="23135" y="1152533"/>
                      <a:pt x="0" y="1129392"/>
                      <a:pt x="0" y="1094038"/>
                    </a:cubicBezTo>
                    <a:cubicBezTo>
                      <a:pt x="0" y="991191"/>
                      <a:pt x="0" y="888344"/>
                      <a:pt x="0" y="784854"/>
                    </a:cubicBezTo>
                    <a:cubicBezTo>
                      <a:pt x="0" y="757856"/>
                      <a:pt x="14781" y="743715"/>
                      <a:pt x="41772" y="743715"/>
                    </a:cubicBezTo>
                    <a:cubicBezTo>
                      <a:pt x="84829" y="743715"/>
                      <a:pt x="128529" y="743715"/>
                      <a:pt x="171587" y="743715"/>
                    </a:cubicBezTo>
                    <a:cubicBezTo>
                      <a:pt x="179941" y="743715"/>
                      <a:pt x="183154" y="741144"/>
                      <a:pt x="185725" y="734073"/>
                    </a:cubicBezTo>
                    <a:cubicBezTo>
                      <a:pt x="206932" y="676221"/>
                      <a:pt x="228782" y="618370"/>
                      <a:pt x="250632" y="560518"/>
                    </a:cubicBezTo>
                    <a:cubicBezTo>
                      <a:pt x="253846" y="552804"/>
                      <a:pt x="253203" y="548948"/>
                      <a:pt x="245491" y="543805"/>
                    </a:cubicBezTo>
                    <a:cubicBezTo>
                      <a:pt x="215287" y="522593"/>
                      <a:pt x="214644" y="481454"/>
                      <a:pt x="242921" y="458314"/>
                    </a:cubicBezTo>
                    <a:cubicBezTo>
                      <a:pt x="265413" y="439672"/>
                      <a:pt x="288549" y="421674"/>
                      <a:pt x="311684" y="403033"/>
                    </a:cubicBezTo>
                    <a:cubicBezTo>
                      <a:pt x="316825" y="399176"/>
                      <a:pt x="321324" y="394034"/>
                      <a:pt x="324537" y="388249"/>
                    </a:cubicBezTo>
                    <a:cubicBezTo>
                      <a:pt x="347672" y="346467"/>
                      <a:pt x="370807" y="305328"/>
                      <a:pt x="393943" y="263546"/>
                    </a:cubicBezTo>
                    <a:cubicBezTo>
                      <a:pt x="399084" y="253904"/>
                      <a:pt x="403582" y="244262"/>
                      <a:pt x="412579" y="237192"/>
                    </a:cubicBezTo>
                    <a:cubicBezTo>
                      <a:pt x="418363" y="232692"/>
                      <a:pt x="414507" y="227550"/>
                      <a:pt x="413222" y="223693"/>
                    </a:cubicBezTo>
                    <a:cubicBezTo>
                      <a:pt x="393943" y="139487"/>
                      <a:pt x="433787" y="55923"/>
                      <a:pt x="510904" y="17998"/>
                    </a:cubicBezTo>
                    <a:cubicBezTo>
                      <a:pt x="534682" y="6428"/>
                      <a:pt x="560388" y="0"/>
                      <a:pt x="586737" y="0"/>
                    </a:cubicBezTo>
                    <a:cubicBezTo>
                      <a:pt x="628509" y="0"/>
                      <a:pt x="670281" y="0"/>
                      <a:pt x="712053" y="0"/>
                    </a:cubicBezTo>
                    <a:cubicBezTo>
                      <a:pt x="826444" y="643"/>
                      <a:pt x="912559" y="109275"/>
                      <a:pt x="886853" y="220479"/>
                    </a:cubicBezTo>
                    <a:cubicBezTo>
                      <a:pt x="884925" y="229478"/>
                      <a:pt x="884925" y="235906"/>
                      <a:pt x="892637" y="242334"/>
                    </a:cubicBezTo>
                    <a:cubicBezTo>
                      <a:pt x="897778" y="246191"/>
                      <a:pt x="900349" y="252619"/>
                      <a:pt x="903562" y="258404"/>
                    </a:cubicBezTo>
                    <a:cubicBezTo>
                      <a:pt x="927340" y="301471"/>
                      <a:pt x="951118" y="343896"/>
                      <a:pt x="974896" y="386963"/>
                    </a:cubicBezTo>
                    <a:cubicBezTo>
                      <a:pt x="978109" y="392748"/>
                      <a:pt x="981965" y="397891"/>
                      <a:pt x="987106" y="401747"/>
                    </a:cubicBezTo>
                    <a:cubicBezTo>
                      <a:pt x="1009599" y="419103"/>
                      <a:pt x="1031449" y="437101"/>
                      <a:pt x="1053299" y="454457"/>
                    </a:cubicBezTo>
                    <a:cubicBezTo>
                      <a:pt x="1085431" y="480169"/>
                      <a:pt x="1084788" y="520665"/>
                      <a:pt x="1051371" y="544448"/>
                    </a:cubicBezTo>
                    <a:cubicBezTo>
                      <a:pt x="1044302" y="549590"/>
                      <a:pt x="1046872" y="554090"/>
                      <a:pt x="1048800" y="559232"/>
                    </a:cubicBezTo>
                    <a:cubicBezTo>
                      <a:pt x="1078362" y="638939"/>
                      <a:pt x="1108566" y="718003"/>
                      <a:pt x="1138128" y="797710"/>
                    </a:cubicBezTo>
                    <a:cubicBezTo>
                      <a:pt x="1154837" y="842705"/>
                      <a:pt x="1157407" y="887701"/>
                      <a:pt x="1132987" y="930768"/>
                    </a:cubicBezTo>
                    <a:cubicBezTo>
                      <a:pt x="1089287" y="1008547"/>
                      <a:pt x="987749" y="1026545"/>
                      <a:pt x="918343" y="968693"/>
                    </a:cubicBezTo>
                    <a:cubicBezTo>
                      <a:pt x="898421" y="951981"/>
                      <a:pt x="877856" y="933982"/>
                      <a:pt x="854721" y="914056"/>
                    </a:cubicBezTo>
                    <a:close/>
                    <a:moveTo>
                      <a:pt x="696629" y="1112037"/>
                    </a:moveTo>
                    <a:cubicBezTo>
                      <a:pt x="701128" y="1115894"/>
                      <a:pt x="703699" y="1114608"/>
                      <a:pt x="706269" y="1114608"/>
                    </a:cubicBezTo>
                    <a:cubicBezTo>
                      <a:pt x="739687" y="1114608"/>
                      <a:pt x="773747" y="1114608"/>
                      <a:pt x="807165" y="1114608"/>
                    </a:cubicBezTo>
                    <a:cubicBezTo>
                      <a:pt x="816162" y="1114608"/>
                      <a:pt x="818090" y="1112037"/>
                      <a:pt x="818090" y="1103680"/>
                    </a:cubicBezTo>
                    <a:cubicBezTo>
                      <a:pt x="818090" y="1009190"/>
                      <a:pt x="818090" y="914699"/>
                      <a:pt x="818090" y="820208"/>
                    </a:cubicBezTo>
                    <a:cubicBezTo>
                      <a:pt x="818090" y="810566"/>
                      <a:pt x="816162" y="802209"/>
                      <a:pt x="812949" y="793210"/>
                    </a:cubicBezTo>
                    <a:cubicBezTo>
                      <a:pt x="809735" y="784854"/>
                      <a:pt x="799453" y="776497"/>
                      <a:pt x="804594" y="768784"/>
                    </a:cubicBezTo>
                    <a:cubicBezTo>
                      <a:pt x="809093" y="762356"/>
                      <a:pt x="820660" y="759785"/>
                      <a:pt x="828372" y="755928"/>
                    </a:cubicBezTo>
                    <a:cubicBezTo>
                      <a:pt x="829015" y="755285"/>
                      <a:pt x="829657" y="755285"/>
                      <a:pt x="830300" y="754642"/>
                    </a:cubicBezTo>
                    <a:cubicBezTo>
                      <a:pt x="833513" y="753357"/>
                      <a:pt x="835441" y="754000"/>
                      <a:pt x="836726" y="757214"/>
                    </a:cubicBezTo>
                    <a:cubicBezTo>
                      <a:pt x="845724" y="774569"/>
                      <a:pt x="854721" y="791282"/>
                      <a:pt x="854721" y="811851"/>
                    </a:cubicBezTo>
                    <a:cubicBezTo>
                      <a:pt x="854721" y="826635"/>
                      <a:pt x="854721" y="841420"/>
                      <a:pt x="854721" y="856204"/>
                    </a:cubicBezTo>
                    <a:cubicBezTo>
                      <a:pt x="854721" y="861989"/>
                      <a:pt x="856006" y="865203"/>
                      <a:pt x="860504" y="869060"/>
                    </a:cubicBezTo>
                    <a:cubicBezTo>
                      <a:pt x="889424" y="893486"/>
                      <a:pt x="917057" y="917913"/>
                      <a:pt x="945976" y="942339"/>
                    </a:cubicBezTo>
                    <a:cubicBezTo>
                      <a:pt x="979394" y="969979"/>
                      <a:pt x="1025665" y="973836"/>
                      <a:pt x="1062938" y="951981"/>
                    </a:cubicBezTo>
                    <a:cubicBezTo>
                      <a:pt x="1108566" y="925626"/>
                      <a:pt x="1125918" y="872917"/>
                      <a:pt x="1106638" y="818922"/>
                    </a:cubicBezTo>
                    <a:cubicBezTo>
                      <a:pt x="1077076" y="737930"/>
                      <a:pt x="1046229" y="657580"/>
                      <a:pt x="1016668" y="577231"/>
                    </a:cubicBezTo>
                    <a:cubicBezTo>
                      <a:pt x="1013454" y="568231"/>
                      <a:pt x="1010241" y="569517"/>
                      <a:pt x="1003815" y="573374"/>
                    </a:cubicBezTo>
                    <a:cubicBezTo>
                      <a:pt x="977466" y="588801"/>
                      <a:pt x="950475" y="603585"/>
                      <a:pt x="923484" y="617727"/>
                    </a:cubicBezTo>
                    <a:cubicBezTo>
                      <a:pt x="915772" y="621584"/>
                      <a:pt x="914487" y="625440"/>
                      <a:pt x="916415" y="633797"/>
                    </a:cubicBezTo>
                    <a:cubicBezTo>
                      <a:pt x="928625" y="682006"/>
                      <a:pt x="941478" y="730216"/>
                      <a:pt x="952403" y="778426"/>
                    </a:cubicBezTo>
                    <a:cubicBezTo>
                      <a:pt x="959472" y="809280"/>
                      <a:pt x="976181" y="831135"/>
                      <a:pt x="1005100" y="843991"/>
                    </a:cubicBezTo>
                    <a:cubicBezTo>
                      <a:pt x="1033376" y="856847"/>
                      <a:pt x="1032734" y="857490"/>
                      <a:pt x="1016668" y="884487"/>
                    </a:cubicBezTo>
                    <a:cubicBezTo>
                      <a:pt x="1014097" y="888987"/>
                      <a:pt x="1012169" y="889629"/>
                      <a:pt x="1007671" y="887058"/>
                    </a:cubicBezTo>
                    <a:cubicBezTo>
                      <a:pt x="999316" y="882559"/>
                      <a:pt x="990319" y="878059"/>
                      <a:pt x="981965" y="874202"/>
                    </a:cubicBezTo>
                    <a:cubicBezTo>
                      <a:pt x="947262" y="857490"/>
                      <a:pt x="926054" y="830492"/>
                      <a:pt x="917700" y="792567"/>
                    </a:cubicBezTo>
                    <a:cubicBezTo>
                      <a:pt x="911273" y="764284"/>
                      <a:pt x="903562" y="735358"/>
                      <a:pt x="896493" y="707075"/>
                    </a:cubicBezTo>
                    <a:cubicBezTo>
                      <a:pt x="895207" y="700647"/>
                      <a:pt x="891351" y="696791"/>
                      <a:pt x="884925" y="694219"/>
                    </a:cubicBezTo>
                    <a:cubicBezTo>
                      <a:pt x="854721" y="683292"/>
                      <a:pt x="825159" y="671722"/>
                      <a:pt x="794954" y="659509"/>
                    </a:cubicBezTo>
                    <a:cubicBezTo>
                      <a:pt x="788528" y="656937"/>
                      <a:pt x="785957" y="657580"/>
                      <a:pt x="782101" y="664008"/>
                    </a:cubicBezTo>
                    <a:cubicBezTo>
                      <a:pt x="769891" y="685863"/>
                      <a:pt x="756396" y="707075"/>
                      <a:pt x="743543" y="728930"/>
                    </a:cubicBezTo>
                    <a:cubicBezTo>
                      <a:pt x="739044" y="736001"/>
                      <a:pt x="736474" y="746286"/>
                      <a:pt x="730047" y="748857"/>
                    </a:cubicBezTo>
                    <a:cubicBezTo>
                      <a:pt x="722335" y="752071"/>
                      <a:pt x="716552" y="741144"/>
                      <a:pt x="709482" y="736644"/>
                    </a:cubicBezTo>
                    <a:cubicBezTo>
                      <a:pt x="705626" y="734073"/>
                      <a:pt x="703699" y="733430"/>
                      <a:pt x="700485" y="737930"/>
                    </a:cubicBezTo>
                    <a:cubicBezTo>
                      <a:pt x="690846" y="754000"/>
                      <a:pt x="687632" y="769427"/>
                      <a:pt x="691488" y="788068"/>
                    </a:cubicBezTo>
                    <a:cubicBezTo>
                      <a:pt x="709482" y="876773"/>
                      <a:pt x="724906" y="965479"/>
                      <a:pt x="742257" y="1054185"/>
                    </a:cubicBezTo>
                    <a:cubicBezTo>
                      <a:pt x="743543" y="1061899"/>
                      <a:pt x="742257" y="1067041"/>
                      <a:pt x="736474" y="1072184"/>
                    </a:cubicBezTo>
                    <a:cubicBezTo>
                      <a:pt x="723621" y="1085682"/>
                      <a:pt x="710125" y="1099181"/>
                      <a:pt x="696629" y="1112037"/>
                    </a:cubicBezTo>
                    <a:close/>
                    <a:moveTo>
                      <a:pt x="205647" y="780354"/>
                    </a:moveTo>
                    <a:cubicBezTo>
                      <a:pt x="152950" y="780354"/>
                      <a:pt x="100253" y="780354"/>
                      <a:pt x="47556" y="780354"/>
                    </a:cubicBezTo>
                    <a:cubicBezTo>
                      <a:pt x="38559" y="780354"/>
                      <a:pt x="36631" y="782925"/>
                      <a:pt x="36631" y="791282"/>
                    </a:cubicBezTo>
                    <a:cubicBezTo>
                      <a:pt x="37274" y="870988"/>
                      <a:pt x="36631" y="950695"/>
                      <a:pt x="36631" y="1030402"/>
                    </a:cubicBezTo>
                    <a:cubicBezTo>
                      <a:pt x="36631" y="1038115"/>
                      <a:pt x="38559" y="1040686"/>
                      <a:pt x="46913" y="1040686"/>
                    </a:cubicBezTo>
                    <a:cubicBezTo>
                      <a:pt x="151665" y="1040686"/>
                      <a:pt x="256416" y="1040686"/>
                      <a:pt x="361810" y="1040686"/>
                    </a:cubicBezTo>
                    <a:cubicBezTo>
                      <a:pt x="370165" y="1040686"/>
                      <a:pt x="372093" y="1038115"/>
                      <a:pt x="372093" y="1030402"/>
                    </a:cubicBezTo>
                    <a:cubicBezTo>
                      <a:pt x="372093" y="950695"/>
                      <a:pt x="371450" y="870988"/>
                      <a:pt x="372093" y="791282"/>
                    </a:cubicBezTo>
                    <a:cubicBezTo>
                      <a:pt x="372093" y="781640"/>
                      <a:pt x="368237" y="780354"/>
                      <a:pt x="359882" y="780354"/>
                    </a:cubicBezTo>
                    <a:cubicBezTo>
                      <a:pt x="308471" y="780354"/>
                      <a:pt x="257059" y="780354"/>
                      <a:pt x="205647" y="780354"/>
                    </a:cubicBezTo>
                    <a:close/>
                    <a:moveTo>
                      <a:pt x="854721" y="184482"/>
                    </a:moveTo>
                    <a:cubicBezTo>
                      <a:pt x="855363" y="111204"/>
                      <a:pt x="800738" y="46281"/>
                      <a:pt x="730690" y="39211"/>
                    </a:cubicBezTo>
                    <a:cubicBezTo>
                      <a:pt x="676707" y="34068"/>
                      <a:pt x="622082" y="33425"/>
                      <a:pt x="568743" y="39211"/>
                    </a:cubicBezTo>
                    <a:cubicBezTo>
                      <a:pt x="487126" y="47567"/>
                      <a:pt x="429288" y="136273"/>
                      <a:pt x="450496" y="215337"/>
                    </a:cubicBezTo>
                    <a:cubicBezTo>
                      <a:pt x="451781" y="221122"/>
                      <a:pt x="454351" y="223050"/>
                      <a:pt x="459493" y="223050"/>
                    </a:cubicBezTo>
                    <a:cubicBezTo>
                      <a:pt x="466562" y="222407"/>
                      <a:pt x="474273" y="222407"/>
                      <a:pt x="481343" y="225621"/>
                    </a:cubicBezTo>
                    <a:cubicBezTo>
                      <a:pt x="487126" y="228193"/>
                      <a:pt x="490340" y="226907"/>
                      <a:pt x="492268" y="221122"/>
                    </a:cubicBezTo>
                    <a:cubicBezTo>
                      <a:pt x="495481" y="212123"/>
                      <a:pt x="500622" y="203766"/>
                      <a:pt x="506406" y="196053"/>
                    </a:cubicBezTo>
                    <a:cubicBezTo>
                      <a:pt x="525685" y="171627"/>
                      <a:pt x="551391" y="157485"/>
                      <a:pt x="582238" y="153628"/>
                    </a:cubicBezTo>
                    <a:cubicBezTo>
                      <a:pt x="591235" y="152343"/>
                      <a:pt x="597662" y="149772"/>
                      <a:pt x="601518" y="140772"/>
                    </a:cubicBezTo>
                    <a:cubicBezTo>
                      <a:pt x="608587" y="125345"/>
                      <a:pt x="621440" y="116989"/>
                      <a:pt x="638149" y="112489"/>
                    </a:cubicBezTo>
                    <a:cubicBezTo>
                      <a:pt x="663854" y="106061"/>
                      <a:pt x="668353" y="109918"/>
                      <a:pt x="668996" y="135630"/>
                    </a:cubicBezTo>
                    <a:cubicBezTo>
                      <a:pt x="669638" y="146558"/>
                      <a:pt x="665782" y="149129"/>
                      <a:pt x="655500" y="148486"/>
                    </a:cubicBezTo>
                    <a:cubicBezTo>
                      <a:pt x="640719" y="147843"/>
                      <a:pt x="631722" y="154914"/>
                      <a:pt x="631722" y="166484"/>
                    </a:cubicBezTo>
                    <a:cubicBezTo>
                      <a:pt x="631079" y="178055"/>
                      <a:pt x="640719" y="185768"/>
                      <a:pt x="655500" y="185768"/>
                    </a:cubicBezTo>
                    <a:cubicBezTo>
                      <a:pt x="682491" y="185768"/>
                      <a:pt x="709482" y="186411"/>
                      <a:pt x="736474" y="185768"/>
                    </a:cubicBezTo>
                    <a:cubicBezTo>
                      <a:pt x="767321" y="185125"/>
                      <a:pt x="790456" y="196696"/>
                      <a:pt x="806522" y="222407"/>
                    </a:cubicBezTo>
                    <a:cubicBezTo>
                      <a:pt x="808450" y="226264"/>
                      <a:pt x="810378" y="228835"/>
                      <a:pt x="815519" y="226264"/>
                    </a:cubicBezTo>
                    <a:cubicBezTo>
                      <a:pt x="823231" y="222407"/>
                      <a:pt x="832228" y="221765"/>
                      <a:pt x="840582" y="222407"/>
                    </a:cubicBezTo>
                    <a:cubicBezTo>
                      <a:pt x="846366" y="223050"/>
                      <a:pt x="848937" y="220479"/>
                      <a:pt x="849579" y="214694"/>
                    </a:cubicBezTo>
                    <a:cubicBezTo>
                      <a:pt x="852793" y="204409"/>
                      <a:pt x="854078" y="193482"/>
                      <a:pt x="854721" y="184482"/>
                    </a:cubicBezTo>
                    <a:close/>
                    <a:moveTo>
                      <a:pt x="780816" y="352252"/>
                    </a:moveTo>
                    <a:cubicBezTo>
                      <a:pt x="780816" y="318827"/>
                      <a:pt x="780816" y="291187"/>
                      <a:pt x="780816" y="263546"/>
                    </a:cubicBezTo>
                    <a:cubicBezTo>
                      <a:pt x="780816" y="237834"/>
                      <a:pt x="765393" y="222407"/>
                      <a:pt x="739687" y="222407"/>
                    </a:cubicBezTo>
                    <a:cubicBezTo>
                      <a:pt x="710768" y="222407"/>
                      <a:pt x="682491" y="222407"/>
                      <a:pt x="653572" y="222407"/>
                    </a:cubicBezTo>
                    <a:cubicBezTo>
                      <a:pt x="631079" y="222407"/>
                      <a:pt x="614371" y="213408"/>
                      <a:pt x="602160" y="194124"/>
                    </a:cubicBezTo>
                    <a:cubicBezTo>
                      <a:pt x="600232" y="190910"/>
                      <a:pt x="598304" y="188339"/>
                      <a:pt x="593163" y="188982"/>
                    </a:cubicBezTo>
                    <a:cubicBezTo>
                      <a:pt x="552677" y="191553"/>
                      <a:pt x="521187" y="221765"/>
                      <a:pt x="520544" y="262261"/>
                    </a:cubicBezTo>
                    <a:cubicBezTo>
                      <a:pt x="519901" y="318184"/>
                      <a:pt x="519259" y="373464"/>
                      <a:pt x="520544" y="429388"/>
                    </a:cubicBezTo>
                    <a:cubicBezTo>
                      <a:pt x="521187" y="475026"/>
                      <a:pt x="553962" y="511023"/>
                      <a:pt x="598947" y="518093"/>
                    </a:cubicBezTo>
                    <a:cubicBezTo>
                      <a:pt x="629794" y="522593"/>
                      <a:pt x="661284" y="520665"/>
                      <a:pt x="692774" y="519379"/>
                    </a:cubicBezTo>
                    <a:cubicBezTo>
                      <a:pt x="737759" y="517451"/>
                      <a:pt x="771819" y="485311"/>
                      <a:pt x="778888" y="440958"/>
                    </a:cubicBezTo>
                    <a:cubicBezTo>
                      <a:pt x="783387" y="410104"/>
                      <a:pt x="779531" y="377964"/>
                      <a:pt x="780816" y="352252"/>
                    </a:cubicBezTo>
                    <a:close/>
                    <a:moveTo>
                      <a:pt x="408724" y="896700"/>
                    </a:moveTo>
                    <a:cubicBezTo>
                      <a:pt x="415793" y="890915"/>
                      <a:pt x="419648" y="886415"/>
                      <a:pt x="424790" y="883201"/>
                    </a:cubicBezTo>
                    <a:cubicBezTo>
                      <a:pt x="442141" y="872917"/>
                      <a:pt x="448568" y="858132"/>
                      <a:pt x="445997" y="838206"/>
                    </a:cubicBezTo>
                    <a:cubicBezTo>
                      <a:pt x="444069" y="818922"/>
                      <a:pt x="444712" y="799638"/>
                      <a:pt x="452424" y="780997"/>
                    </a:cubicBezTo>
                    <a:cubicBezTo>
                      <a:pt x="464634" y="752071"/>
                      <a:pt x="464634" y="752071"/>
                      <a:pt x="492268" y="766856"/>
                    </a:cubicBezTo>
                    <a:cubicBezTo>
                      <a:pt x="498052" y="770070"/>
                      <a:pt x="499337" y="772641"/>
                      <a:pt x="496124" y="778426"/>
                    </a:cubicBezTo>
                    <a:cubicBezTo>
                      <a:pt x="489054" y="790639"/>
                      <a:pt x="482628" y="802852"/>
                      <a:pt x="482628" y="817636"/>
                    </a:cubicBezTo>
                    <a:cubicBezTo>
                      <a:pt x="482628" y="889629"/>
                      <a:pt x="482628" y="961623"/>
                      <a:pt x="482628" y="1033616"/>
                    </a:cubicBezTo>
                    <a:cubicBezTo>
                      <a:pt x="482628" y="1040686"/>
                      <a:pt x="485199" y="1041972"/>
                      <a:pt x="491625" y="1041972"/>
                    </a:cubicBezTo>
                    <a:cubicBezTo>
                      <a:pt x="511547" y="1041329"/>
                      <a:pt x="530826" y="1041329"/>
                      <a:pt x="550749" y="1041972"/>
                    </a:cubicBezTo>
                    <a:cubicBezTo>
                      <a:pt x="559103" y="1041972"/>
                      <a:pt x="561031" y="1038758"/>
                      <a:pt x="562316" y="1031687"/>
                    </a:cubicBezTo>
                    <a:cubicBezTo>
                      <a:pt x="577740" y="948124"/>
                      <a:pt x="593163" y="863918"/>
                      <a:pt x="609229" y="780354"/>
                    </a:cubicBezTo>
                    <a:cubicBezTo>
                      <a:pt x="611157" y="770712"/>
                      <a:pt x="610515" y="762356"/>
                      <a:pt x="606016" y="754000"/>
                    </a:cubicBezTo>
                    <a:cubicBezTo>
                      <a:pt x="595734" y="734716"/>
                      <a:pt x="595734" y="734716"/>
                      <a:pt x="579025" y="747572"/>
                    </a:cubicBezTo>
                    <a:cubicBezTo>
                      <a:pt x="572599" y="752714"/>
                      <a:pt x="569385" y="752714"/>
                      <a:pt x="564887" y="745000"/>
                    </a:cubicBezTo>
                    <a:cubicBezTo>
                      <a:pt x="550106" y="719288"/>
                      <a:pt x="534040" y="694219"/>
                      <a:pt x="519259" y="668508"/>
                    </a:cubicBezTo>
                    <a:cubicBezTo>
                      <a:pt x="514760" y="661437"/>
                      <a:pt x="511547" y="659509"/>
                      <a:pt x="503193" y="662723"/>
                    </a:cubicBezTo>
                    <a:cubicBezTo>
                      <a:pt x="482628" y="671722"/>
                      <a:pt x="462063" y="680721"/>
                      <a:pt x="440213" y="686506"/>
                    </a:cubicBezTo>
                    <a:cubicBezTo>
                      <a:pt x="414507" y="693577"/>
                      <a:pt x="398441" y="707075"/>
                      <a:pt x="397156" y="734716"/>
                    </a:cubicBezTo>
                    <a:cubicBezTo>
                      <a:pt x="397156" y="738572"/>
                      <a:pt x="395228" y="742429"/>
                      <a:pt x="394585" y="745643"/>
                    </a:cubicBezTo>
                    <a:cubicBezTo>
                      <a:pt x="393300" y="749500"/>
                      <a:pt x="393943" y="752714"/>
                      <a:pt x="397156" y="755928"/>
                    </a:cubicBezTo>
                    <a:cubicBezTo>
                      <a:pt x="405510" y="763642"/>
                      <a:pt x="408081" y="773926"/>
                      <a:pt x="408081" y="785497"/>
                    </a:cubicBezTo>
                    <a:cubicBezTo>
                      <a:pt x="408724" y="820208"/>
                      <a:pt x="408724" y="856847"/>
                      <a:pt x="408724" y="896700"/>
                    </a:cubicBezTo>
                    <a:close/>
                    <a:moveTo>
                      <a:pt x="222999" y="741786"/>
                    </a:moveTo>
                    <a:cubicBezTo>
                      <a:pt x="224284" y="742429"/>
                      <a:pt x="224926" y="743072"/>
                      <a:pt x="225569" y="743072"/>
                    </a:cubicBezTo>
                    <a:cubicBezTo>
                      <a:pt x="267341" y="743072"/>
                      <a:pt x="309113" y="743072"/>
                      <a:pt x="350885" y="743715"/>
                    </a:cubicBezTo>
                    <a:cubicBezTo>
                      <a:pt x="356669" y="743715"/>
                      <a:pt x="357312" y="740501"/>
                      <a:pt x="358597" y="736001"/>
                    </a:cubicBezTo>
                    <a:cubicBezTo>
                      <a:pt x="367594" y="700647"/>
                      <a:pt x="375949" y="665937"/>
                      <a:pt x="384946" y="630583"/>
                    </a:cubicBezTo>
                    <a:cubicBezTo>
                      <a:pt x="386231" y="624798"/>
                      <a:pt x="384946" y="621584"/>
                      <a:pt x="379804" y="618370"/>
                    </a:cubicBezTo>
                    <a:cubicBezTo>
                      <a:pt x="351528" y="602943"/>
                      <a:pt x="323894" y="587515"/>
                      <a:pt x="295618" y="571445"/>
                    </a:cubicBezTo>
                    <a:cubicBezTo>
                      <a:pt x="289191" y="567589"/>
                      <a:pt x="286621" y="568874"/>
                      <a:pt x="284050" y="575945"/>
                    </a:cubicBezTo>
                    <a:cubicBezTo>
                      <a:pt x="275696" y="600371"/>
                      <a:pt x="266056" y="624155"/>
                      <a:pt x="257059" y="648581"/>
                    </a:cubicBezTo>
                    <a:cubicBezTo>
                      <a:pt x="246134" y="680078"/>
                      <a:pt x="234566" y="710932"/>
                      <a:pt x="222999" y="741786"/>
                    </a:cubicBezTo>
                    <a:close/>
                    <a:moveTo>
                      <a:pt x="670281" y="1088896"/>
                    </a:moveTo>
                    <a:cubicBezTo>
                      <a:pt x="681206" y="1077326"/>
                      <a:pt x="690846" y="1067041"/>
                      <a:pt x="700485" y="1056756"/>
                    </a:cubicBezTo>
                    <a:cubicBezTo>
                      <a:pt x="703699" y="1053542"/>
                      <a:pt x="704341" y="1050328"/>
                      <a:pt x="703056" y="1046472"/>
                    </a:cubicBezTo>
                    <a:cubicBezTo>
                      <a:pt x="686990" y="960337"/>
                      <a:pt x="670924" y="874202"/>
                      <a:pt x="654215" y="788068"/>
                    </a:cubicBezTo>
                    <a:cubicBezTo>
                      <a:pt x="653572" y="785497"/>
                      <a:pt x="654215" y="780997"/>
                      <a:pt x="649716" y="780997"/>
                    </a:cubicBezTo>
                    <a:cubicBezTo>
                      <a:pt x="644575" y="780997"/>
                      <a:pt x="645218" y="785497"/>
                      <a:pt x="644575" y="788711"/>
                    </a:cubicBezTo>
                    <a:cubicBezTo>
                      <a:pt x="629794" y="869060"/>
                      <a:pt x="615013" y="948767"/>
                      <a:pt x="599590" y="1028474"/>
                    </a:cubicBezTo>
                    <a:cubicBezTo>
                      <a:pt x="597662" y="1038758"/>
                      <a:pt x="599590" y="1040686"/>
                      <a:pt x="609229" y="1040686"/>
                    </a:cubicBezTo>
                    <a:cubicBezTo>
                      <a:pt x="637506" y="1040044"/>
                      <a:pt x="656143" y="1054185"/>
                      <a:pt x="665140" y="1081826"/>
                    </a:cubicBezTo>
                    <a:cubicBezTo>
                      <a:pt x="667710" y="1083754"/>
                      <a:pt x="668353" y="1085039"/>
                      <a:pt x="670281" y="1088896"/>
                    </a:cubicBezTo>
                    <a:close/>
                    <a:moveTo>
                      <a:pt x="483271" y="352895"/>
                    </a:moveTo>
                    <a:cubicBezTo>
                      <a:pt x="483271" y="330397"/>
                      <a:pt x="483271" y="307257"/>
                      <a:pt x="483271" y="284759"/>
                    </a:cubicBezTo>
                    <a:cubicBezTo>
                      <a:pt x="483271" y="273831"/>
                      <a:pt x="480700" y="264832"/>
                      <a:pt x="469132" y="260975"/>
                    </a:cubicBezTo>
                    <a:cubicBezTo>
                      <a:pt x="454351" y="256475"/>
                      <a:pt x="438928" y="260332"/>
                      <a:pt x="432501" y="271260"/>
                    </a:cubicBezTo>
                    <a:cubicBezTo>
                      <a:pt x="409366" y="312399"/>
                      <a:pt x="386874" y="353538"/>
                      <a:pt x="363738" y="394677"/>
                    </a:cubicBezTo>
                    <a:cubicBezTo>
                      <a:pt x="361168" y="399819"/>
                      <a:pt x="361168" y="401747"/>
                      <a:pt x="366309" y="404319"/>
                    </a:cubicBezTo>
                    <a:cubicBezTo>
                      <a:pt x="393300" y="417817"/>
                      <a:pt x="419648" y="432602"/>
                      <a:pt x="447282" y="444172"/>
                    </a:cubicBezTo>
                    <a:cubicBezTo>
                      <a:pt x="468490" y="453171"/>
                      <a:pt x="483913" y="441601"/>
                      <a:pt x="483271" y="421674"/>
                    </a:cubicBezTo>
                    <a:cubicBezTo>
                      <a:pt x="482628" y="398533"/>
                      <a:pt x="483271" y="376036"/>
                      <a:pt x="483271" y="352895"/>
                    </a:cubicBezTo>
                    <a:close/>
                    <a:moveTo>
                      <a:pt x="817447" y="352895"/>
                    </a:moveTo>
                    <a:cubicBezTo>
                      <a:pt x="817447" y="374750"/>
                      <a:pt x="817447" y="397248"/>
                      <a:pt x="817447" y="419103"/>
                    </a:cubicBezTo>
                    <a:cubicBezTo>
                      <a:pt x="817447" y="443529"/>
                      <a:pt x="834156" y="453814"/>
                      <a:pt x="856648" y="442886"/>
                    </a:cubicBezTo>
                    <a:cubicBezTo>
                      <a:pt x="881712" y="430673"/>
                      <a:pt x="906132" y="417817"/>
                      <a:pt x="931196" y="405604"/>
                    </a:cubicBezTo>
                    <a:cubicBezTo>
                      <a:pt x="939550" y="401747"/>
                      <a:pt x="939550" y="398533"/>
                      <a:pt x="935052" y="390820"/>
                    </a:cubicBezTo>
                    <a:cubicBezTo>
                      <a:pt x="924769" y="373464"/>
                      <a:pt x="915129" y="356109"/>
                      <a:pt x="905490" y="338111"/>
                    </a:cubicBezTo>
                    <a:cubicBezTo>
                      <a:pt x="893279" y="316256"/>
                      <a:pt x="881069" y="294401"/>
                      <a:pt x="868859" y="272545"/>
                    </a:cubicBezTo>
                    <a:cubicBezTo>
                      <a:pt x="861790" y="258404"/>
                      <a:pt x="850222" y="258404"/>
                      <a:pt x="832228" y="260332"/>
                    </a:cubicBezTo>
                    <a:cubicBezTo>
                      <a:pt x="821303" y="261618"/>
                      <a:pt x="816804" y="269974"/>
                      <a:pt x="816804" y="285401"/>
                    </a:cubicBezTo>
                    <a:cubicBezTo>
                      <a:pt x="817447" y="308542"/>
                      <a:pt x="817447" y="331040"/>
                      <a:pt x="817447" y="352895"/>
                    </a:cubicBezTo>
                    <a:close/>
                    <a:moveTo>
                      <a:pt x="418363" y="653723"/>
                    </a:moveTo>
                    <a:cubicBezTo>
                      <a:pt x="465276" y="635725"/>
                      <a:pt x="510262" y="618370"/>
                      <a:pt x="554604" y="601657"/>
                    </a:cubicBezTo>
                    <a:cubicBezTo>
                      <a:pt x="558460" y="600371"/>
                      <a:pt x="561031" y="597800"/>
                      <a:pt x="561674" y="593301"/>
                    </a:cubicBezTo>
                    <a:cubicBezTo>
                      <a:pt x="564887" y="581087"/>
                      <a:pt x="567457" y="569517"/>
                      <a:pt x="570671" y="557304"/>
                    </a:cubicBezTo>
                    <a:cubicBezTo>
                      <a:pt x="571956" y="552804"/>
                      <a:pt x="570671" y="550233"/>
                      <a:pt x="566172" y="548305"/>
                    </a:cubicBezTo>
                    <a:cubicBezTo>
                      <a:pt x="533397" y="535449"/>
                      <a:pt x="509619" y="512951"/>
                      <a:pt x="494838" y="480811"/>
                    </a:cubicBezTo>
                    <a:cubicBezTo>
                      <a:pt x="493553" y="478240"/>
                      <a:pt x="492268" y="475026"/>
                      <a:pt x="488412" y="476955"/>
                    </a:cubicBezTo>
                    <a:cubicBezTo>
                      <a:pt x="480057" y="482097"/>
                      <a:pt x="467204" y="478240"/>
                      <a:pt x="461421" y="484668"/>
                    </a:cubicBezTo>
                    <a:cubicBezTo>
                      <a:pt x="455637" y="491096"/>
                      <a:pt x="455637" y="503309"/>
                      <a:pt x="453066" y="512951"/>
                    </a:cubicBezTo>
                    <a:cubicBezTo>
                      <a:pt x="451781" y="518093"/>
                      <a:pt x="450496" y="522593"/>
                      <a:pt x="449210" y="527735"/>
                    </a:cubicBezTo>
                    <a:cubicBezTo>
                      <a:pt x="439571" y="569517"/>
                      <a:pt x="429288" y="610656"/>
                      <a:pt x="418363" y="653723"/>
                    </a:cubicBezTo>
                    <a:close/>
                    <a:moveTo>
                      <a:pt x="882354" y="653723"/>
                    </a:moveTo>
                    <a:cubicBezTo>
                      <a:pt x="881712" y="648581"/>
                      <a:pt x="881069" y="645367"/>
                      <a:pt x="880427" y="642153"/>
                    </a:cubicBezTo>
                    <a:cubicBezTo>
                      <a:pt x="868859" y="595872"/>
                      <a:pt x="857291" y="549590"/>
                      <a:pt x="845724" y="503309"/>
                    </a:cubicBezTo>
                    <a:cubicBezTo>
                      <a:pt x="843153" y="491739"/>
                      <a:pt x="841225" y="480169"/>
                      <a:pt x="825159" y="482740"/>
                    </a:cubicBezTo>
                    <a:cubicBezTo>
                      <a:pt x="822588" y="483383"/>
                      <a:pt x="819375" y="481454"/>
                      <a:pt x="816162" y="480169"/>
                    </a:cubicBezTo>
                    <a:cubicBezTo>
                      <a:pt x="810378" y="476955"/>
                      <a:pt x="807807" y="478240"/>
                      <a:pt x="805237" y="484025"/>
                    </a:cubicBezTo>
                    <a:cubicBezTo>
                      <a:pt x="791099" y="514237"/>
                      <a:pt x="767963" y="536092"/>
                      <a:pt x="737116" y="548305"/>
                    </a:cubicBezTo>
                    <a:cubicBezTo>
                      <a:pt x="730690" y="550876"/>
                      <a:pt x="728762" y="552804"/>
                      <a:pt x="730690" y="559875"/>
                    </a:cubicBezTo>
                    <a:cubicBezTo>
                      <a:pt x="733903" y="570160"/>
                      <a:pt x="736474" y="580445"/>
                      <a:pt x="738401" y="591372"/>
                    </a:cubicBezTo>
                    <a:cubicBezTo>
                      <a:pt x="739687" y="597157"/>
                      <a:pt x="742900" y="600371"/>
                      <a:pt x="748684" y="602300"/>
                    </a:cubicBezTo>
                    <a:cubicBezTo>
                      <a:pt x="779531" y="613870"/>
                      <a:pt x="809735" y="625440"/>
                      <a:pt x="840582" y="637654"/>
                    </a:cubicBezTo>
                    <a:cubicBezTo>
                      <a:pt x="853435" y="642796"/>
                      <a:pt x="867574" y="647938"/>
                      <a:pt x="882354" y="653723"/>
                    </a:cubicBezTo>
                    <a:close/>
                    <a:moveTo>
                      <a:pt x="396513" y="584944"/>
                    </a:moveTo>
                    <a:cubicBezTo>
                      <a:pt x="405510" y="549590"/>
                      <a:pt x="413865" y="515522"/>
                      <a:pt x="422862" y="480811"/>
                    </a:cubicBezTo>
                    <a:cubicBezTo>
                      <a:pt x="424147" y="474383"/>
                      <a:pt x="420934" y="472455"/>
                      <a:pt x="416435" y="470527"/>
                    </a:cubicBezTo>
                    <a:cubicBezTo>
                      <a:pt x="392015" y="458314"/>
                      <a:pt x="368237" y="446743"/>
                      <a:pt x="343816" y="433887"/>
                    </a:cubicBezTo>
                    <a:cubicBezTo>
                      <a:pt x="338032" y="431316"/>
                      <a:pt x="334819" y="431959"/>
                      <a:pt x="330321" y="435816"/>
                    </a:cubicBezTo>
                    <a:cubicBezTo>
                      <a:pt x="309756" y="452528"/>
                      <a:pt x="289191" y="468598"/>
                      <a:pt x="268626" y="485311"/>
                    </a:cubicBezTo>
                    <a:cubicBezTo>
                      <a:pt x="256416" y="495596"/>
                      <a:pt x="257059" y="507166"/>
                      <a:pt x="270554" y="514879"/>
                    </a:cubicBezTo>
                    <a:cubicBezTo>
                      <a:pt x="283407" y="522593"/>
                      <a:pt x="296903" y="529664"/>
                      <a:pt x="309756" y="536735"/>
                    </a:cubicBezTo>
                    <a:cubicBezTo>
                      <a:pt x="339318" y="552804"/>
                      <a:pt x="367594" y="568874"/>
                      <a:pt x="396513" y="584944"/>
                    </a:cubicBezTo>
                    <a:close/>
                    <a:moveTo>
                      <a:pt x="1040446" y="499452"/>
                    </a:moveTo>
                    <a:cubicBezTo>
                      <a:pt x="1039803" y="494310"/>
                      <a:pt x="1037232" y="489810"/>
                      <a:pt x="1033376" y="486597"/>
                    </a:cubicBezTo>
                    <a:cubicBezTo>
                      <a:pt x="1012169" y="469241"/>
                      <a:pt x="990319" y="452528"/>
                      <a:pt x="969112" y="435173"/>
                    </a:cubicBezTo>
                    <a:cubicBezTo>
                      <a:pt x="965898" y="432602"/>
                      <a:pt x="963328" y="431316"/>
                      <a:pt x="958829" y="433887"/>
                    </a:cubicBezTo>
                    <a:cubicBezTo>
                      <a:pt x="933124" y="446743"/>
                      <a:pt x="908060" y="459599"/>
                      <a:pt x="882354" y="472455"/>
                    </a:cubicBezTo>
                    <a:cubicBezTo>
                      <a:pt x="878499" y="474383"/>
                      <a:pt x="877213" y="476955"/>
                      <a:pt x="878499" y="480811"/>
                    </a:cubicBezTo>
                    <a:cubicBezTo>
                      <a:pt x="886853" y="513594"/>
                      <a:pt x="895207" y="546376"/>
                      <a:pt x="903562" y="579802"/>
                    </a:cubicBezTo>
                    <a:cubicBezTo>
                      <a:pt x="904847" y="584944"/>
                      <a:pt x="906775" y="584944"/>
                      <a:pt x="910631" y="583016"/>
                    </a:cubicBezTo>
                    <a:cubicBezTo>
                      <a:pt x="951118" y="560518"/>
                      <a:pt x="992247" y="537377"/>
                      <a:pt x="1032734" y="514879"/>
                    </a:cubicBezTo>
                    <a:cubicBezTo>
                      <a:pt x="1037232" y="510380"/>
                      <a:pt x="1040446" y="505880"/>
                      <a:pt x="1040446" y="499452"/>
                    </a:cubicBezTo>
                    <a:close/>
                    <a:moveTo>
                      <a:pt x="337390" y="1115251"/>
                    </a:moveTo>
                    <a:cubicBezTo>
                      <a:pt x="334819" y="1106894"/>
                      <a:pt x="334176" y="1099181"/>
                      <a:pt x="334819" y="1091467"/>
                    </a:cubicBezTo>
                    <a:cubicBezTo>
                      <a:pt x="336104" y="1081182"/>
                      <a:pt x="332891" y="1077968"/>
                      <a:pt x="321966" y="1077968"/>
                    </a:cubicBezTo>
                    <a:cubicBezTo>
                      <a:pt x="231353" y="1078612"/>
                      <a:pt x="140097" y="1077968"/>
                      <a:pt x="49484" y="1077968"/>
                    </a:cubicBezTo>
                    <a:cubicBezTo>
                      <a:pt x="46913" y="1077968"/>
                      <a:pt x="44985" y="1077968"/>
                      <a:pt x="42415" y="1077968"/>
                    </a:cubicBezTo>
                    <a:cubicBezTo>
                      <a:pt x="39201" y="1077968"/>
                      <a:pt x="37916" y="1079254"/>
                      <a:pt x="37274" y="1082468"/>
                    </a:cubicBezTo>
                    <a:cubicBezTo>
                      <a:pt x="33418" y="1103680"/>
                      <a:pt x="42415" y="1115251"/>
                      <a:pt x="64265" y="1115251"/>
                    </a:cubicBezTo>
                    <a:cubicBezTo>
                      <a:pt x="151022" y="1115251"/>
                      <a:pt x="238422" y="1115251"/>
                      <a:pt x="325179" y="1115251"/>
                    </a:cubicBezTo>
                    <a:cubicBezTo>
                      <a:pt x="329035" y="1115251"/>
                      <a:pt x="332891" y="1115251"/>
                      <a:pt x="337390" y="1115251"/>
                    </a:cubicBezTo>
                    <a:close/>
                    <a:moveTo>
                      <a:pt x="501907" y="1115251"/>
                    </a:moveTo>
                    <a:cubicBezTo>
                      <a:pt x="537896" y="1115251"/>
                      <a:pt x="573884" y="1115251"/>
                      <a:pt x="609872" y="1115251"/>
                    </a:cubicBezTo>
                    <a:cubicBezTo>
                      <a:pt x="625938" y="1115251"/>
                      <a:pt x="635578" y="1103680"/>
                      <a:pt x="631079" y="1090824"/>
                    </a:cubicBezTo>
                    <a:cubicBezTo>
                      <a:pt x="627224" y="1081182"/>
                      <a:pt x="619512" y="1077968"/>
                      <a:pt x="609872" y="1077968"/>
                    </a:cubicBezTo>
                    <a:cubicBezTo>
                      <a:pt x="577740" y="1077968"/>
                      <a:pt x="545607" y="1077968"/>
                      <a:pt x="513475" y="1077968"/>
                    </a:cubicBezTo>
                    <a:cubicBezTo>
                      <a:pt x="469775" y="1077968"/>
                      <a:pt x="426075" y="1077968"/>
                      <a:pt x="382375" y="1077968"/>
                    </a:cubicBezTo>
                    <a:cubicBezTo>
                      <a:pt x="379162" y="1077968"/>
                      <a:pt x="374663" y="1075398"/>
                      <a:pt x="372093" y="1081182"/>
                    </a:cubicBezTo>
                    <a:cubicBezTo>
                      <a:pt x="365666" y="1097895"/>
                      <a:pt x="377234" y="1115251"/>
                      <a:pt x="395228" y="1115251"/>
                    </a:cubicBezTo>
                    <a:cubicBezTo>
                      <a:pt x="430574" y="1115251"/>
                      <a:pt x="465919" y="1115251"/>
                      <a:pt x="501907" y="1115251"/>
                    </a:cubicBezTo>
                    <a:close/>
                    <a:moveTo>
                      <a:pt x="648431" y="557304"/>
                    </a:moveTo>
                    <a:cubicBezTo>
                      <a:pt x="637506" y="557947"/>
                      <a:pt x="619512" y="551519"/>
                      <a:pt x="610515" y="559875"/>
                    </a:cubicBezTo>
                    <a:cubicBezTo>
                      <a:pt x="602160" y="566946"/>
                      <a:pt x="602803" y="584944"/>
                      <a:pt x="598947" y="597800"/>
                    </a:cubicBezTo>
                    <a:cubicBezTo>
                      <a:pt x="598947" y="598443"/>
                      <a:pt x="598947" y="599086"/>
                      <a:pt x="598304" y="600371"/>
                    </a:cubicBezTo>
                    <a:cubicBezTo>
                      <a:pt x="596376" y="604871"/>
                      <a:pt x="598304" y="607442"/>
                      <a:pt x="601518" y="610013"/>
                    </a:cubicBezTo>
                    <a:cubicBezTo>
                      <a:pt x="615656" y="620298"/>
                      <a:pt x="629794" y="631226"/>
                      <a:pt x="643932" y="642153"/>
                    </a:cubicBezTo>
                    <a:cubicBezTo>
                      <a:pt x="647788" y="645367"/>
                      <a:pt x="651001" y="645367"/>
                      <a:pt x="654857" y="642153"/>
                    </a:cubicBezTo>
                    <a:cubicBezTo>
                      <a:pt x="668996" y="631226"/>
                      <a:pt x="683134" y="620941"/>
                      <a:pt x="697272" y="610013"/>
                    </a:cubicBezTo>
                    <a:cubicBezTo>
                      <a:pt x="701128" y="607442"/>
                      <a:pt x="701771" y="604871"/>
                      <a:pt x="700485" y="600371"/>
                    </a:cubicBezTo>
                    <a:cubicBezTo>
                      <a:pt x="696629" y="586873"/>
                      <a:pt x="697272" y="569517"/>
                      <a:pt x="688918" y="560518"/>
                    </a:cubicBezTo>
                    <a:cubicBezTo>
                      <a:pt x="681206" y="552804"/>
                      <a:pt x="663854" y="559232"/>
                      <a:pt x="651001" y="557947"/>
                    </a:cubicBezTo>
                    <a:cubicBezTo>
                      <a:pt x="651644" y="557304"/>
                      <a:pt x="651644" y="557304"/>
                      <a:pt x="648431" y="557304"/>
                    </a:cubicBezTo>
                    <a:close/>
                    <a:moveTo>
                      <a:pt x="445997" y="914056"/>
                    </a:moveTo>
                    <a:cubicBezTo>
                      <a:pt x="433787" y="924341"/>
                      <a:pt x="424147" y="933340"/>
                      <a:pt x="413865" y="941053"/>
                    </a:cubicBezTo>
                    <a:cubicBezTo>
                      <a:pt x="410009" y="944267"/>
                      <a:pt x="408724" y="948124"/>
                      <a:pt x="408724" y="953266"/>
                    </a:cubicBezTo>
                    <a:cubicBezTo>
                      <a:pt x="408724" y="973193"/>
                      <a:pt x="408724" y="992477"/>
                      <a:pt x="408724" y="1012404"/>
                    </a:cubicBezTo>
                    <a:cubicBezTo>
                      <a:pt x="408724" y="1042615"/>
                      <a:pt x="408724" y="1042615"/>
                      <a:pt x="438928" y="1040686"/>
                    </a:cubicBezTo>
                    <a:cubicBezTo>
                      <a:pt x="439571" y="1040686"/>
                      <a:pt x="439571" y="1040686"/>
                      <a:pt x="440213" y="1040686"/>
                    </a:cubicBezTo>
                    <a:cubicBezTo>
                      <a:pt x="444712" y="1041329"/>
                      <a:pt x="445997" y="1038758"/>
                      <a:pt x="445997" y="1034901"/>
                    </a:cubicBezTo>
                    <a:cubicBezTo>
                      <a:pt x="445997" y="995691"/>
                      <a:pt x="445997" y="956480"/>
                      <a:pt x="445997" y="914056"/>
                    </a:cubicBezTo>
                    <a:close/>
                    <a:moveTo>
                      <a:pt x="581596" y="697433"/>
                    </a:moveTo>
                    <a:cubicBezTo>
                      <a:pt x="592521" y="689077"/>
                      <a:pt x="603446" y="681364"/>
                      <a:pt x="613728" y="673650"/>
                    </a:cubicBezTo>
                    <a:cubicBezTo>
                      <a:pt x="618227" y="670436"/>
                      <a:pt x="617584" y="668508"/>
                      <a:pt x="613728" y="665294"/>
                    </a:cubicBezTo>
                    <a:cubicBezTo>
                      <a:pt x="604088" y="658223"/>
                      <a:pt x="593806" y="652438"/>
                      <a:pt x="586094" y="644081"/>
                    </a:cubicBezTo>
                    <a:cubicBezTo>
                      <a:pt x="575812" y="633154"/>
                      <a:pt x="565529" y="637011"/>
                      <a:pt x="555247" y="642153"/>
                    </a:cubicBezTo>
                    <a:cubicBezTo>
                      <a:pt x="550749" y="644081"/>
                      <a:pt x="550749" y="646010"/>
                      <a:pt x="553319" y="649867"/>
                    </a:cubicBezTo>
                    <a:cubicBezTo>
                      <a:pt x="562316" y="665294"/>
                      <a:pt x="571956" y="680721"/>
                      <a:pt x="581596" y="697433"/>
                    </a:cubicBezTo>
                    <a:close/>
                    <a:moveTo>
                      <a:pt x="749969" y="646010"/>
                    </a:moveTo>
                    <a:cubicBezTo>
                      <a:pt x="749969" y="640868"/>
                      <a:pt x="728762" y="633797"/>
                      <a:pt x="724263" y="637654"/>
                    </a:cubicBezTo>
                    <a:cubicBezTo>
                      <a:pt x="712053" y="646653"/>
                      <a:pt x="699843" y="656295"/>
                      <a:pt x="686990" y="665294"/>
                    </a:cubicBezTo>
                    <a:cubicBezTo>
                      <a:pt x="683134" y="667865"/>
                      <a:pt x="682491" y="669793"/>
                      <a:pt x="686990" y="673007"/>
                    </a:cubicBezTo>
                    <a:cubicBezTo>
                      <a:pt x="696629" y="680078"/>
                      <a:pt x="705626" y="686506"/>
                      <a:pt x="714624" y="693577"/>
                    </a:cubicBezTo>
                    <a:cubicBezTo>
                      <a:pt x="717837" y="696148"/>
                      <a:pt x="719765" y="696791"/>
                      <a:pt x="722335" y="692291"/>
                    </a:cubicBezTo>
                    <a:cubicBezTo>
                      <a:pt x="730690" y="677507"/>
                      <a:pt x="739687" y="663365"/>
                      <a:pt x="748684" y="648581"/>
                    </a:cubicBezTo>
                    <a:cubicBezTo>
                      <a:pt x="749326" y="647938"/>
                      <a:pt x="749326" y="646653"/>
                      <a:pt x="749969" y="646010"/>
                    </a:cubicBezTo>
                    <a:close/>
                    <a:moveTo>
                      <a:pt x="651001" y="743072"/>
                    </a:moveTo>
                    <a:cubicBezTo>
                      <a:pt x="655500" y="744358"/>
                      <a:pt x="658713" y="742429"/>
                      <a:pt x="660641" y="737287"/>
                    </a:cubicBezTo>
                    <a:cubicBezTo>
                      <a:pt x="662569" y="732787"/>
                      <a:pt x="664497" y="728930"/>
                      <a:pt x="667068" y="725074"/>
                    </a:cubicBezTo>
                    <a:cubicBezTo>
                      <a:pt x="674779" y="709647"/>
                      <a:pt x="674137" y="710289"/>
                      <a:pt x="660641" y="699362"/>
                    </a:cubicBezTo>
                    <a:cubicBezTo>
                      <a:pt x="653572" y="693577"/>
                      <a:pt x="649074" y="693577"/>
                      <a:pt x="642004" y="699362"/>
                    </a:cubicBezTo>
                    <a:cubicBezTo>
                      <a:pt x="627866" y="710932"/>
                      <a:pt x="627866" y="710289"/>
                      <a:pt x="635578" y="726359"/>
                    </a:cubicBezTo>
                    <a:cubicBezTo>
                      <a:pt x="637506" y="730216"/>
                      <a:pt x="639434" y="734073"/>
                      <a:pt x="641362" y="737930"/>
                    </a:cubicBezTo>
                    <a:cubicBezTo>
                      <a:pt x="642647" y="741786"/>
                      <a:pt x="645218" y="744358"/>
                      <a:pt x="651001" y="743072"/>
                    </a:cubicBezTo>
                    <a:close/>
                  </a:path>
                </a:pathLst>
              </a:custGeom>
              <a:solidFill>
                <a:srgbClr val="000000"/>
              </a:solidFill>
              <a:ln w="6425"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xmlns:p14="http://schemas.microsoft.com/office/powerpoint/2010/main" xmlns:ahyp="http://schemas.microsoft.com/office/drawing/2018/hyperlinkcolor" xmlns="" id="{586EC258-12B9-951F-862C-68A7A28C6C97}"/>
                  </a:ext>
                </a:extLst>
              </p:cNvPr>
              <p:cNvSpPr/>
              <p:nvPr/>
            </p:nvSpPr>
            <p:spPr>
              <a:xfrm>
                <a:off x="3318284" y="805500"/>
                <a:ext cx="128469" cy="265980"/>
              </a:xfrm>
              <a:custGeom>
                <a:avLst/>
                <a:gdLst>
                  <a:gd name="connsiteX0" fmla="*/ 0 w 128469"/>
                  <a:gd name="connsiteY0" fmla="*/ 87358 h 265980"/>
                  <a:gd name="connsiteX1" fmla="*/ 66193 w 128469"/>
                  <a:gd name="connsiteY1" fmla="*/ 104071 h 265980"/>
                  <a:gd name="connsiteX2" fmla="*/ 73904 w 128469"/>
                  <a:gd name="connsiteY2" fmla="*/ 95715 h 265980"/>
                  <a:gd name="connsiteX3" fmla="*/ 50769 w 128469"/>
                  <a:gd name="connsiteY3" fmla="*/ 16651 h 265980"/>
                  <a:gd name="connsiteX4" fmla="*/ 57196 w 128469"/>
                  <a:gd name="connsiteY4" fmla="*/ 4438 h 265980"/>
                  <a:gd name="connsiteX5" fmla="*/ 91899 w 128469"/>
                  <a:gd name="connsiteY5" fmla="*/ 23722 h 265980"/>
                  <a:gd name="connsiteX6" fmla="*/ 127244 w 128469"/>
                  <a:gd name="connsiteY6" fmla="*/ 147138 h 265980"/>
                  <a:gd name="connsiteX7" fmla="*/ 118890 w 128469"/>
                  <a:gd name="connsiteY7" fmla="*/ 155495 h 265980"/>
                  <a:gd name="connsiteX8" fmla="*/ 61694 w 128469"/>
                  <a:gd name="connsiteY8" fmla="*/ 141353 h 265980"/>
                  <a:gd name="connsiteX9" fmla="*/ 64907 w 128469"/>
                  <a:gd name="connsiteY9" fmla="*/ 154852 h 265980"/>
                  <a:gd name="connsiteX10" fmla="*/ 99610 w 128469"/>
                  <a:gd name="connsiteY10" fmla="*/ 246772 h 265980"/>
                  <a:gd name="connsiteX11" fmla="*/ 93827 w 128469"/>
                  <a:gd name="connsiteY11" fmla="*/ 259628 h 265980"/>
                  <a:gd name="connsiteX12" fmla="*/ 57838 w 128469"/>
                  <a:gd name="connsiteY12" fmla="*/ 242915 h 265980"/>
                  <a:gd name="connsiteX13" fmla="*/ 5141 w 128469"/>
                  <a:gd name="connsiteY13" fmla="*/ 102143 h 265980"/>
                  <a:gd name="connsiteX14" fmla="*/ 0 w 128469"/>
                  <a:gd name="connsiteY14" fmla="*/ 87358 h 26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69" h="265980">
                    <a:moveTo>
                      <a:pt x="0" y="87358"/>
                    </a:moveTo>
                    <a:cubicBezTo>
                      <a:pt x="23778" y="93144"/>
                      <a:pt x="44985" y="98286"/>
                      <a:pt x="66193" y="104071"/>
                    </a:cubicBezTo>
                    <a:cubicBezTo>
                      <a:pt x="75190" y="106642"/>
                      <a:pt x="77118" y="104714"/>
                      <a:pt x="73904" y="95715"/>
                    </a:cubicBezTo>
                    <a:cubicBezTo>
                      <a:pt x="66193" y="69360"/>
                      <a:pt x="58481" y="43006"/>
                      <a:pt x="50769" y="16651"/>
                    </a:cubicBezTo>
                    <a:cubicBezTo>
                      <a:pt x="48841" y="9580"/>
                      <a:pt x="50126" y="7009"/>
                      <a:pt x="57196" y="4438"/>
                    </a:cubicBezTo>
                    <a:cubicBezTo>
                      <a:pt x="84187" y="-3276"/>
                      <a:pt x="84187" y="-3276"/>
                      <a:pt x="91899" y="23722"/>
                    </a:cubicBezTo>
                    <a:cubicBezTo>
                      <a:pt x="103466" y="64861"/>
                      <a:pt x="115034" y="106000"/>
                      <a:pt x="127244" y="147138"/>
                    </a:cubicBezTo>
                    <a:cubicBezTo>
                      <a:pt x="130457" y="158066"/>
                      <a:pt x="127244" y="158066"/>
                      <a:pt x="118890" y="155495"/>
                    </a:cubicBezTo>
                    <a:cubicBezTo>
                      <a:pt x="100253" y="150352"/>
                      <a:pt x="80974" y="145853"/>
                      <a:pt x="61694" y="141353"/>
                    </a:cubicBezTo>
                    <a:cubicBezTo>
                      <a:pt x="60409" y="147138"/>
                      <a:pt x="63622" y="150995"/>
                      <a:pt x="64907" y="154852"/>
                    </a:cubicBezTo>
                    <a:cubicBezTo>
                      <a:pt x="76475" y="185706"/>
                      <a:pt x="87400" y="216560"/>
                      <a:pt x="99610" y="246772"/>
                    </a:cubicBezTo>
                    <a:cubicBezTo>
                      <a:pt x="102181" y="253843"/>
                      <a:pt x="100896" y="257057"/>
                      <a:pt x="93827" y="259628"/>
                    </a:cubicBezTo>
                    <a:cubicBezTo>
                      <a:pt x="67478" y="269912"/>
                      <a:pt x="67478" y="269912"/>
                      <a:pt x="57838" y="242915"/>
                    </a:cubicBezTo>
                    <a:cubicBezTo>
                      <a:pt x="40487" y="195991"/>
                      <a:pt x="22493" y="149067"/>
                      <a:pt x="5141" y="102143"/>
                    </a:cubicBezTo>
                    <a:cubicBezTo>
                      <a:pt x="3856" y="98286"/>
                      <a:pt x="2571" y="93786"/>
                      <a:pt x="0" y="87358"/>
                    </a:cubicBezTo>
                    <a:close/>
                  </a:path>
                </a:pathLst>
              </a:custGeom>
              <a:solidFill>
                <a:srgbClr val="000000"/>
              </a:solidFill>
              <a:ln w="6425"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xmlns:p14="http://schemas.microsoft.com/office/powerpoint/2010/main" xmlns:ahyp="http://schemas.microsoft.com/office/drawing/2018/hyperlinkcolor" xmlns="" id="{3BA4565D-98BB-4534-012F-7D0EFA30EA01}"/>
                  </a:ext>
                </a:extLst>
              </p:cNvPr>
              <p:cNvSpPr/>
              <p:nvPr/>
            </p:nvSpPr>
            <p:spPr>
              <a:xfrm>
                <a:off x="3134995" y="1055886"/>
                <a:ext cx="165404" cy="208450"/>
              </a:xfrm>
              <a:custGeom>
                <a:avLst/>
                <a:gdLst>
                  <a:gd name="connsiteX0" fmla="*/ 32910 w 165404"/>
                  <a:gd name="connsiteY0" fmla="*/ 122374 h 208450"/>
                  <a:gd name="connsiteX1" fmla="*/ 77895 w 165404"/>
                  <a:gd name="connsiteY1" fmla="*/ 92163 h 208450"/>
                  <a:gd name="connsiteX2" fmla="*/ 77895 w 165404"/>
                  <a:gd name="connsiteY2" fmla="*/ 80593 h 208450"/>
                  <a:gd name="connsiteX3" fmla="*/ 5276 w 165404"/>
                  <a:gd name="connsiteY3" fmla="*/ 32383 h 208450"/>
                  <a:gd name="connsiteX4" fmla="*/ 2705 w 165404"/>
                  <a:gd name="connsiteY4" fmla="*/ 19527 h 208450"/>
                  <a:gd name="connsiteX5" fmla="*/ 42549 w 165404"/>
                  <a:gd name="connsiteY5" fmla="*/ 11171 h 208450"/>
                  <a:gd name="connsiteX6" fmla="*/ 146015 w 165404"/>
                  <a:gd name="connsiteY6" fmla="*/ 79950 h 208450"/>
                  <a:gd name="connsiteX7" fmla="*/ 146015 w 165404"/>
                  <a:gd name="connsiteY7" fmla="*/ 91520 h 208450"/>
                  <a:gd name="connsiteX8" fmla="*/ 96532 w 165404"/>
                  <a:gd name="connsiteY8" fmla="*/ 124303 h 208450"/>
                  <a:gd name="connsiteX9" fmla="*/ 151157 w 165404"/>
                  <a:gd name="connsiteY9" fmla="*/ 168013 h 208450"/>
                  <a:gd name="connsiteX10" fmla="*/ 155012 w 165404"/>
                  <a:gd name="connsiteY10" fmla="*/ 201438 h 208450"/>
                  <a:gd name="connsiteX11" fmla="*/ 135733 w 165404"/>
                  <a:gd name="connsiteY11" fmla="*/ 203367 h 208450"/>
                  <a:gd name="connsiteX12" fmla="*/ 32910 w 165404"/>
                  <a:gd name="connsiteY12" fmla="*/ 122374 h 2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404" h="208450">
                    <a:moveTo>
                      <a:pt x="32910" y="122374"/>
                    </a:moveTo>
                    <a:cubicBezTo>
                      <a:pt x="48333" y="112090"/>
                      <a:pt x="63114" y="101805"/>
                      <a:pt x="77895" y="92163"/>
                    </a:cubicBezTo>
                    <a:cubicBezTo>
                      <a:pt x="84964" y="87663"/>
                      <a:pt x="85607" y="85735"/>
                      <a:pt x="77895" y="80593"/>
                    </a:cubicBezTo>
                    <a:cubicBezTo>
                      <a:pt x="53474" y="65166"/>
                      <a:pt x="29696" y="48453"/>
                      <a:pt x="5276" y="32383"/>
                    </a:cubicBezTo>
                    <a:cubicBezTo>
                      <a:pt x="-508" y="28526"/>
                      <a:pt x="-1793" y="25955"/>
                      <a:pt x="2705" y="19527"/>
                    </a:cubicBezTo>
                    <a:cubicBezTo>
                      <a:pt x="18771" y="-4899"/>
                      <a:pt x="18129" y="-4899"/>
                      <a:pt x="42549" y="11171"/>
                    </a:cubicBezTo>
                    <a:cubicBezTo>
                      <a:pt x="77252" y="34311"/>
                      <a:pt x="111312" y="57452"/>
                      <a:pt x="146015" y="79950"/>
                    </a:cubicBezTo>
                    <a:cubicBezTo>
                      <a:pt x="153085" y="84449"/>
                      <a:pt x="153085" y="87021"/>
                      <a:pt x="146015" y="91520"/>
                    </a:cubicBezTo>
                    <a:cubicBezTo>
                      <a:pt x="129949" y="101805"/>
                      <a:pt x="113883" y="112732"/>
                      <a:pt x="96532" y="124303"/>
                    </a:cubicBezTo>
                    <a:cubicBezTo>
                      <a:pt x="115168" y="139087"/>
                      <a:pt x="133162" y="153871"/>
                      <a:pt x="151157" y="168013"/>
                    </a:cubicBezTo>
                    <a:cubicBezTo>
                      <a:pt x="169793" y="182797"/>
                      <a:pt x="169151" y="182154"/>
                      <a:pt x="155012" y="201438"/>
                    </a:cubicBezTo>
                    <a:cubicBezTo>
                      <a:pt x="148586" y="210437"/>
                      <a:pt x="144087" y="210437"/>
                      <a:pt x="135733" y="203367"/>
                    </a:cubicBezTo>
                    <a:cubicBezTo>
                      <a:pt x="101673" y="177012"/>
                      <a:pt x="67612" y="150657"/>
                      <a:pt x="32910" y="122374"/>
                    </a:cubicBezTo>
                    <a:close/>
                  </a:path>
                </a:pathLst>
              </a:custGeom>
              <a:solidFill>
                <a:srgbClr val="000000"/>
              </a:solidFill>
              <a:ln w="6425"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xmlns:p14="http://schemas.microsoft.com/office/powerpoint/2010/main" xmlns:ahyp="http://schemas.microsoft.com/office/drawing/2018/hyperlinkcolor" xmlns="" id="{28D32B92-E433-D8EE-125D-DDC76DB03955}"/>
                  </a:ext>
                </a:extLst>
              </p:cNvPr>
              <p:cNvSpPr/>
              <p:nvPr/>
            </p:nvSpPr>
            <p:spPr>
              <a:xfrm>
                <a:off x="4061925" y="909935"/>
                <a:ext cx="206318" cy="167493"/>
              </a:xfrm>
              <a:custGeom>
                <a:avLst/>
                <a:gdLst>
                  <a:gd name="connsiteX0" fmla="*/ 87302 w 206318"/>
                  <a:gd name="connsiteY0" fmla="*/ 94770 h 167493"/>
                  <a:gd name="connsiteX1" fmla="*/ 80232 w 206318"/>
                  <a:gd name="connsiteY1" fmla="*/ 100555 h 167493"/>
                  <a:gd name="connsiteX2" fmla="*/ 30749 w 206318"/>
                  <a:gd name="connsiteY2" fmla="*/ 162264 h 167493"/>
                  <a:gd name="connsiteX3" fmla="*/ 17253 w 206318"/>
                  <a:gd name="connsiteY3" fmla="*/ 164192 h 167493"/>
                  <a:gd name="connsiteX4" fmla="*/ 12755 w 206318"/>
                  <a:gd name="connsiteY4" fmla="*/ 123696 h 167493"/>
                  <a:gd name="connsiteX5" fmla="*/ 76377 w 206318"/>
                  <a:gd name="connsiteY5" fmla="*/ 43989 h 167493"/>
                  <a:gd name="connsiteX6" fmla="*/ 89230 w 206318"/>
                  <a:gd name="connsiteY6" fmla="*/ 43346 h 167493"/>
                  <a:gd name="connsiteX7" fmla="*/ 113650 w 206318"/>
                  <a:gd name="connsiteY7" fmla="*/ 68415 h 167493"/>
                  <a:gd name="connsiteX8" fmla="*/ 125218 w 206318"/>
                  <a:gd name="connsiteY8" fmla="*/ 67773 h 167493"/>
                  <a:gd name="connsiteX9" fmla="*/ 175344 w 206318"/>
                  <a:gd name="connsiteY9" fmla="*/ 5421 h 167493"/>
                  <a:gd name="connsiteX10" fmla="*/ 188840 w 206318"/>
                  <a:gd name="connsiteY10" fmla="*/ 3493 h 167493"/>
                  <a:gd name="connsiteX11" fmla="*/ 193338 w 206318"/>
                  <a:gd name="connsiteY11" fmla="*/ 43989 h 167493"/>
                  <a:gd name="connsiteX12" fmla="*/ 129716 w 206318"/>
                  <a:gd name="connsiteY12" fmla="*/ 123696 h 167493"/>
                  <a:gd name="connsiteX13" fmla="*/ 116863 w 206318"/>
                  <a:gd name="connsiteY13" fmla="*/ 124339 h 167493"/>
                  <a:gd name="connsiteX14" fmla="*/ 91800 w 206318"/>
                  <a:gd name="connsiteY14" fmla="*/ 98627 h 167493"/>
                  <a:gd name="connsiteX15" fmla="*/ 87302 w 206318"/>
                  <a:gd name="connsiteY15" fmla="*/ 94770 h 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318" h="167493">
                    <a:moveTo>
                      <a:pt x="87302" y="94770"/>
                    </a:moveTo>
                    <a:cubicBezTo>
                      <a:pt x="83446" y="95413"/>
                      <a:pt x="82160" y="98627"/>
                      <a:pt x="80232" y="100555"/>
                    </a:cubicBezTo>
                    <a:cubicBezTo>
                      <a:pt x="63524" y="121125"/>
                      <a:pt x="47458" y="141694"/>
                      <a:pt x="30749" y="162264"/>
                    </a:cubicBezTo>
                    <a:cubicBezTo>
                      <a:pt x="26250" y="167406"/>
                      <a:pt x="23680" y="169977"/>
                      <a:pt x="17253" y="164192"/>
                    </a:cubicBezTo>
                    <a:cubicBezTo>
                      <a:pt x="-4597" y="145551"/>
                      <a:pt x="-5240" y="146194"/>
                      <a:pt x="12755" y="123696"/>
                    </a:cubicBezTo>
                    <a:cubicBezTo>
                      <a:pt x="33962" y="97341"/>
                      <a:pt x="55169" y="70987"/>
                      <a:pt x="76377" y="43989"/>
                    </a:cubicBezTo>
                    <a:cubicBezTo>
                      <a:pt x="80875" y="38204"/>
                      <a:pt x="84088" y="37561"/>
                      <a:pt x="89230" y="43346"/>
                    </a:cubicBezTo>
                    <a:cubicBezTo>
                      <a:pt x="96941" y="51703"/>
                      <a:pt x="105938" y="59416"/>
                      <a:pt x="113650" y="68415"/>
                    </a:cubicBezTo>
                    <a:cubicBezTo>
                      <a:pt x="118149" y="73558"/>
                      <a:pt x="120719" y="72915"/>
                      <a:pt x="125218" y="67773"/>
                    </a:cubicBezTo>
                    <a:cubicBezTo>
                      <a:pt x="141927" y="46560"/>
                      <a:pt x="158635" y="25991"/>
                      <a:pt x="175344" y="5421"/>
                    </a:cubicBezTo>
                    <a:cubicBezTo>
                      <a:pt x="179843" y="-364"/>
                      <a:pt x="182413" y="-2292"/>
                      <a:pt x="188840" y="3493"/>
                    </a:cubicBezTo>
                    <a:cubicBezTo>
                      <a:pt x="211333" y="21491"/>
                      <a:pt x="211333" y="21491"/>
                      <a:pt x="193338" y="43989"/>
                    </a:cubicBezTo>
                    <a:cubicBezTo>
                      <a:pt x="172131" y="70344"/>
                      <a:pt x="150924" y="96699"/>
                      <a:pt x="129716" y="123696"/>
                    </a:cubicBezTo>
                    <a:cubicBezTo>
                      <a:pt x="125218" y="129481"/>
                      <a:pt x="122005" y="130767"/>
                      <a:pt x="116863" y="124339"/>
                    </a:cubicBezTo>
                    <a:cubicBezTo>
                      <a:pt x="109152" y="115340"/>
                      <a:pt x="100155" y="106983"/>
                      <a:pt x="91800" y="98627"/>
                    </a:cubicBezTo>
                    <a:cubicBezTo>
                      <a:pt x="90515" y="97341"/>
                      <a:pt x="88587" y="96056"/>
                      <a:pt x="87302" y="94770"/>
                    </a:cubicBezTo>
                    <a:close/>
                  </a:path>
                </a:pathLst>
              </a:custGeom>
              <a:solidFill>
                <a:srgbClr val="000000"/>
              </a:solidFill>
              <a:ln w="6425"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xmlns:p14="http://schemas.microsoft.com/office/powerpoint/2010/main" xmlns:ahyp="http://schemas.microsoft.com/office/drawing/2018/hyperlinkcolor" xmlns="" id="{9F5056DC-0D4B-89C4-841C-DC9E11BEDE39}"/>
                  </a:ext>
                </a:extLst>
              </p:cNvPr>
              <p:cNvSpPr/>
              <p:nvPr/>
            </p:nvSpPr>
            <p:spPr>
              <a:xfrm>
                <a:off x="3273299" y="1644287"/>
                <a:ext cx="111820" cy="111203"/>
              </a:xfrm>
              <a:custGeom>
                <a:avLst/>
                <a:gdLst>
                  <a:gd name="connsiteX0" fmla="*/ 55910 w 111820"/>
                  <a:gd name="connsiteY0" fmla="*/ 0 h 111203"/>
                  <a:gd name="connsiteX1" fmla="*/ 111821 w 111820"/>
                  <a:gd name="connsiteY1" fmla="*/ 55923 h 111203"/>
                  <a:gd name="connsiteX2" fmla="*/ 55268 w 111820"/>
                  <a:gd name="connsiteY2" fmla="*/ 111204 h 111203"/>
                  <a:gd name="connsiteX3" fmla="*/ 0 w 111820"/>
                  <a:gd name="connsiteY3" fmla="*/ 55923 h 111203"/>
                  <a:gd name="connsiteX4" fmla="*/ 55910 w 111820"/>
                  <a:gd name="connsiteY4" fmla="*/ 0 h 111203"/>
                  <a:gd name="connsiteX5" fmla="*/ 74547 w 111820"/>
                  <a:gd name="connsiteY5" fmla="*/ 55280 h 111203"/>
                  <a:gd name="connsiteX6" fmla="*/ 55268 w 111820"/>
                  <a:gd name="connsiteY6" fmla="*/ 37282 h 111203"/>
                  <a:gd name="connsiteX7" fmla="*/ 37274 w 111820"/>
                  <a:gd name="connsiteY7" fmla="*/ 56566 h 111203"/>
                  <a:gd name="connsiteX8" fmla="*/ 56553 w 111820"/>
                  <a:gd name="connsiteY8" fmla="*/ 74564 h 111203"/>
                  <a:gd name="connsiteX9" fmla="*/ 74547 w 111820"/>
                  <a:gd name="connsiteY9" fmla="*/ 55280 h 11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20" h="111203">
                    <a:moveTo>
                      <a:pt x="55910" y="0"/>
                    </a:moveTo>
                    <a:cubicBezTo>
                      <a:pt x="87400" y="0"/>
                      <a:pt x="111821" y="24426"/>
                      <a:pt x="111821" y="55923"/>
                    </a:cubicBezTo>
                    <a:cubicBezTo>
                      <a:pt x="111821" y="86777"/>
                      <a:pt x="86757" y="111204"/>
                      <a:pt x="55268" y="111204"/>
                    </a:cubicBezTo>
                    <a:cubicBezTo>
                      <a:pt x="25063" y="111204"/>
                      <a:pt x="0" y="86135"/>
                      <a:pt x="0" y="55923"/>
                    </a:cubicBezTo>
                    <a:cubicBezTo>
                      <a:pt x="643" y="24426"/>
                      <a:pt x="25063" y="0"/>
                      <a:pt x="55910" y="0"/>
                    </a:cubicBezTo>
                    <a:close/>
                    <a:moveTo>
                      <a:pt x="74547" y="55280"/>
                    </a:moveTo>
                    <a:cubicBezTo>
                      <a:pt x="73904" y="45639"/>
                      <a:pt x="64907" y="37282"/>
                      <a:pt x="55268" y="37282"/>
                    </a:cubicBezTo>
                    <a:cubicBezTo>
                      <a:pt x="45628" y="37925"/>
                      <a:pt x="37274" y="46924"/>
                      <a:pt x="37274" y="56566"/>
                    </a:cubicBezTo>
                    <a:cubicBezTo>
                      <a:pt x="37916" y="66208"/>
                      <a:pt x="46913" y="74564"/>
                      <a:pt x="56553" y="74564"/>
                    </a:cubicBezTo>
                    <a:cubicBezTo>
                      <a:pt x="66193" y="73922"/>
                      <a:pt x="75190" y="64922"/>
                      <a:pt x="74547" y="55280"/>
                    </a:cubicBezTo>
                    <a:close/>
                  </a:path>
                </a:pathLst>
              </a:custGeom>
              <a:solidFill>
                <a:srgbClr val="000000"/>
              </a:solidFill>
              <a:ln w="64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xmlns:p14="http://schemas.microsoft.com/office/powerpoint/2010/main" xmlns:ahyp="http://schemas.microsoft.com/office/drawing/2018/hyperlinkcolor" xmlns="" id="{76497DA8-E860-1F89-F053-3788993D14A8}"/>
                  </a:ext>
                </a:extLst>
              </p:cNvPr>
              <p:cNvSpPr/>
              <p:nvPr/>
            </p:nvSpPr>
            <p:spPr>
              <a:xfrm>
                <a:off x="3682665" y="1160905"/>
                <a:ext cx="185082" cy="111846"/>
              </a:xfrm>
              <a:custGeom>
                <a:avLst/>
                <a:gdLst>
                  <a:gd name="connsiteX0" fmla="*/ 92541 w 185082"/>
                  <a:gd name="connsiteY0" fmla="*/ 111846 h 111846"/>
                  <a:gd name="connsiteX1" fmla="*/ 55268 w 185082"/>
                  <a:gd name="connsiteY1" fmla="*/ 111846 h 111846"/>
                  <a:gd name="connsiteX2" fmla="*/ 0 w 185082"/>
                  <a:gd name="connsiteY2" fmla="*/ 55280 h 111846"/>
                  <a:gd name="connsiteX3" fmla="*/ 55268 w 185082"/>
                  <a:gd name="connsiteY3" fmla="*/ 0 h 111846"/>
                  <a:gd name="connsiteX4" fmla="*/ 130457 w 185082"/>
                  <a:gd name="connsiteY4" fmla="*/ 0 h 111846"/>
                  <a:gd name="connsiteX5" fmla="*/ 185082 w 185082"/>
                  <a:gd name="connsiteY5" fmla="*/ 55923 h 111846"/>
                  <a:gd name="connsiteX6" fmla="*/ 129815 w 185082"/>
                  <a:gd name="connsiteY6" fmla="*/ 111204 h 111846"/>
                  <a:gd name="connsiteX7" fmla="*/ 92541 w 185082"/>
                  <a:gd name="connsiteY7" fmla="*/ 111846 h 111846"/>
                  <a:gd name="connsiteX8" fmla="*/ 91256 w 185082"/>
                  <a:gd name="connsiteY8" fmla="*/ 74564 h 111846"/>
                  <a:gd name="connsiteX9" fmla="*/ 125959 w 185082"/>
                  <a:gd name="connsiteY9" fmla="*/ 74564 h 111846"/>
                  <a:gd name="connsiteX10" fmla="*/ 147809 w 185082"/>
                  <a:gd name="connsiteY10" fmla="*/ 55923 h 111846"/>
                  <a:gd name="connsiteX11" fmla="*/ 126602 w 185082"/>
                  <a:gd name="connsiteY11" fmla="*/ 37925 h 111846"/>
                  <a:gd name="connsiteX12" fmla="*/ 57838 w 185082"/>
                  <a:gd name="connsiteY12" fmla="*/ 37925 h 111846"/>
                  <a:gd name="connsiteX13" fmla="*/ 36631 w 185082"/>
                  <a:gd name="connsiteY13" fmla="*/ 55923 h 111846"/>
                  <a:gd name="connsiteX14" fmla="*/ 57196 w 185082"/>
                  <a:gd name="connsiteY14" fmla="*/ 74564 h 111846"/>
                  <a:gd name="connsiteX15" fmla="*/ 91256 w 185082"/>
                  <a:gd name="connsiteY15" fmla="*/ 74564 h 11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82" h="111846">
                    <a:moveTo>
                      <a:pt x="92541" y="111846"/>
                    </a:moveTo>
                    <a:cubicBezTo>
                      <a:pt x="80331" y="111846"/>
                      <a:pt x="67478" y="111846"/>
                      <a:pt x="55268" y="111846"/>
                    </a:cubicBezTo>
                    <a:cubicBezTo>
                      <a:pt x="23778" y="111204"/>
                      <a:pt x="0" y="86777"/>
                      <a:pt x="0" y="55280"/>
                    </a:cubicBezTo>
                    <a:cubicBezTo>
                      <a:pt x="0" y="24426"/>
                      <a:pt x="24421" y="643"/>
                      <a:pt x="55268" y="0"/>
                    </a:cubicBezTo>
                    <a:cubicBezTo>
                      <a:pt x="80331" y="0"/>
                      <a:pt x="105394" y="0"/>
                      <a:pt x="130457" y="0"/>
                    </a:cubicBezTo>
                    <a:cubicBezTo>
                      <a:pt x="161304" y="0"/>
                      <a:pt x="185082" y="25069"/>
                      <a:pt x="185082" y="55923"/>
                    </a:cubicBezTo>
                    <a:cubicBezTo>
                      <a:pt x="185082" y="86777"/>
                      <a:pt x="160662" y="111204"/>
                      <a:pt x="129815" y="111204"/>
                    </a:cubicBezTo>
                    <a:cubicBezTo>
                      <a:pt x="117604" y="111846"/>
                      <a:pt x="104751" y="111846"/>
                      <a:pt x="92541" y="111846"/>
                    </a:cubicBezTo>
                    <a:close/>
                    <a:moveTo>
                      <a:pt x="91256" y="74564"/>
                    </a:moveTo>
                    <a:cubicBezTo>
                      <a:pt x="102824" y="74564"/>
                      <a:pt x="114391" y="74564"/>
                      <a:pt x="125959" y="74564"/>
                    </a:cubicBezTo>
                    <a:cubicBezTo>
                      <a:pt x="139454" y="74564"/>
                      <a:pt x="147809" y="66851"/>
                      <a:pt x="147809" y="55923"/>
                    </a:cubicBezTo>
                    <a:cubicBezTo>
                      <a:pt x="147809" y="45638"/>
                      <a:pt x="138812" y="37925"/>
                      <a:pt x="126602" y="37925"/>
                    </a:cubicBezTo>
                    <a:cubicBezTo>
                      <a:pt x="103466" y="37925"/>
                      <a:pt x="80974" y="37925"/>
                      <a:pt x="57838" y="37925"/>
                    </a:cubicBezTo>
                    <a:cubicBezTo>
                      <a:pt x="44985" y="37925"/>
                      <a:pt x="36631" y="45638"/>
                      <a:pt x="36631" y="55923"/>
                    </a:cubicBezTo>
                    <a:cubicBezTo>
                      <a:pt x="36631" y="66208"/>
                      <a:pt x="44985" y="74564"/>
                      <a:pt x="57196" y="74564"/>
                    </a:cubicBezTo>
                    <a:cubicBezTo>
                      <a:pt x="69406" y="74564"/>
                      <a:pt x="80331" y="74564"/>
                      <a:pt x="91256" y="74564"/>
                    </a:cubicBezTo>
                    <a:close/>
                  </a:path>
                </a:pathLst>
              </a:custGeom>
              <a:solidFill>
                <a:srgbClr val="000000"/>
              </a:solidFill>
              <a:ln w="6425"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xmlns:p14="http://schemas.microsoft.com/office/powerpoint/2010/main" xmlns:ahyp="http://schemas.microsoft.com/office/drawing/2018/hyperlinkcolor" xmlns="" id="{A098D997-BED1-3E7A-DB5B-6D66D2D3B315}"/>
                  </a:ext>
                </a:extLst>
              </p:cNvPr>
              <p:cNvSpPr/>
              <p:nvPr/>
            </p:nvSpPr>
            <p:spPr>
              <a:xfrm>
                <a:off x="3806772" y="1038050"/>
                <a:ext cx="76399" cy="95938"/>
              </a:xfrm>
              <a:custGeom>
                <a:avLst/>
                <a:gdLst>
                  <a:gd name="connsiteX0" fmla="*/ 76399 w 76399"/>
                  <a:gd name="connsiteY0" fmla="*/ 27078 h 95938"/>
                  <a:gd name="connsiteX1" fmla="*/ 64189 w 76399"/>
                  <a:gd name="connsiteY1" fmla="*/ 36077 h 95938"/>
                  <a:gd name="connsiteX2" fmla="*/ 64189 w 76399"/>
                  <a:gd name="connsiteY2" fmla="*/ 61789 h 95938"/>
                  <a:gd name="connsiteX3" fmla="*/ 64189 w 76399"/>
                  <a:gd name="connsiteY3" fmla="*/ 84287 h 95938"/>
                  <a:gd name="connsiteX4" fmla="*/ 33342 w 76399"/>
                  <a:gd name="connsiteY4" fmla="*/ 84929 h 95938"/>
                  <a:gd name="connsiteX5" fmla="*/ 3137 w 76399"/>
                  <a:gd name="connsiteY5" fmla="*/ 54718 h 95938"/>
                  <a:gd name="connsiteX6" fmla="*/ 3137 w 76399"/>
                  <a:gd name="connsiteY6" fmla="*/ 44433 h 95938"/>
                  <a:gd name="connsiteX7" fmla="*/ 44267 w 76399"/>
                  <a:gd name="connsiteY7" fmla="*/ 3294 h 95938"/>
                  <a:gd name="connsiteX8" fmla="*/ 51979 w 76399"/>
                  <a:gd name="connsiteY8" fmla="*/ 1366 h 95938"/>
                  <a:gd name="connsiteX9" fmla="*/ 72543 w 76399"/>
                  <a:gd name="connsiteY9" fmla="*/ 21935 h 95938"/>
                  <a:gd name="connsiteX10" fmla="*/ 74471 w 76399"/>
                  <a:gd name="connsiteY10" fmla="*/ 24506 h 95938"/>
                  <a:gd name="connsiteX11" fmla="*/ 76399 w 76399"/>
                  <a:gd name="connsiteY11" fmla="*/ 27078 h 9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9" h="95938">
                    <a:moveTo>
                      <a:pt x="76399" y="27078"/>
                    </a:moveTo>
                    <a:cubicBezTo>
                      <a:pt x="72543" y="29649"/>
                      <a:pt x="67402" y="32220"/>
                      <a:pt x="64189" y="36077"/>
                    </a:cubicBezTo>
                    <a:cubicBezTo>
                      <a:pt x="51336" y="48933"/>
                      <a:pt x="51336" y="48933"/>
                      <a:pt x="64189" y="61789"/>
                    </a:cubicBezTo>
                    <a:cubicBezTo>
                      <a:pt x="75757" y="73359"/>
                      <a:pt x="75757" y="73359"/>
                      <a:pt x="64189" y="84287"/>
                    </a:cubicBezTo>
                    <a:cubicBezTo>
                      <a:pt x="48765" y="99714"/>
                      <a:pt x="48765" y="99714"/>
                      <a:pt x="33342" y="84929"/>
                    </a:cubicBezTo>
                    <a:cubicBezTo>
                      <a:pt x="23060" y="74645"/>
                      <a:pt x="13420" y="64360"/>
                      <a:pt x="3137" y="54718"/>
                    </a:cubicBezTo>
                    <a:cubicBezTo>
                      <a:pt x="-718" y="50861"/>
                      <a:pt x="-1361" y="48290"/>
                      <a:pt x="3137" y="44433"/>
                    </a:cubicBezTo>
                    <a:cubicBezTo>
                      <a:pt x="17276" y="30934"/>
                      <a:pt x="30771" y="16793"/>
                      <a:pt x="44267" y="3294"/>
                    </a:cubicBezTo>
                    <a:cubicBezTo>
                      <a:pt x="46195" y="1366"/>
                      <a:pt x="48765" y="-1848"/>
                      <a:pt x="51979" y="1366"/>
                    </a:cubicBezTo>
                    <a:cubicBezTo>
                      <a:pt x="59048" y="8437"/>
                      <a:pt x="65474" y="14865"/>
                      <a:pt x="72543" y="21935"/>
                    </a:cubicBezTo>
                    <a:cubicBezTo>
                      <a:pt x="73186" y="22578"/>
                      <a:pt x="73829" y="23864"/>
                      <a:pt x="74471" y="24506"/>
                    </a:cubicBezTo>
                    <a:cubicBezTo>
                      <a:pt x="74471" y="25149"/>
                      <a:pt x="75757" y="26435"/>
                      <a:pt x="76399" y="27078"/>
                    </a:cubicBezTo>
                    <a:close/>
                  </a:path>
                </a:pathLst>
              </a:custGeom>
              <a:solidFill>
                <a:srgbClr val="000000"/>
              </a:solidFill>
              <a:ln w="6425"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xmlns:p14="http://schemas.microsoft.com/office/powerpoint/2010/main" xmlns:ahyp="http://schemas.microsoft.com/office/drawing/2018/hyperlinkcolor" xmlns="" id="{403B32D6-75A8-2103-3551-69219545A23B}"/>
                  </a:ext>
                </a:extLst>
              </p:cNvPr>
              <p:cNvSpPr/>
              <p:nvPr/>
            </p:nvSpPr>
            <p:spPr>
              <a:xfrm>
                <a:off x="3671526" y="1037488"/>
                <a:ext cx="72473" cy="97865"/>
              </a:xfrm>
              <a:custGeom>
                <a:avLst/>
                <a:gdLst>
                  <a:gd name="connsiteX0" fmla="*/ 24635 w 72473"/>
                  <a:gd name="connsiteY0" fmla="*/ 0 h 97865"/>
                  <a:gd name="connsiteX1" fmla="*/ 29776 w 72473"/>
                  <a:gd name="connsiteY1" fmla="*/ 4500 h 97865"/>
                  <a:gd name="connsiteX2" fmla="*/ 68978 w 72473"/>
                  <a:gd name="connsiteY2" fmla="*/ 43710 h 97865"/>
                  <a:gd name="connsiteX3" fmla="*/ 69620 w 72473"/>
                  <a:gd name="connsiteY3" fmla="*/ 54638 h 97865"/>
                  <a:gd name="connsiteX4" fmla="*/ 29776 w 72473"/>
                  <a:gd name="connsiteY4" fmla="*/ 94491 h 97865"/>
                  <a:gd name="connsiteX5" fmla="*/ 18851 w 72473"/>
                  <a:gd name="connsiteY5" fmla="*/ 94491 h 97865"/>
                  <a:gd name="connsiteX6" fmla="*/ 857 w 72473"/>
                  <a:gd name="connsiteY6" fmla="*/ 74564 h 97865"/>
                  <a:gd name="connsiteX7" fmla="*/ 17566 w 72473"/>
                  <a:gd name="connsiteY7" fmla="*/ 54638 h 97865"/>
                  <a:gd name="connsiteX8" fmla="*/ 16923 w 72473"/>
                  <a:gd name="connsiteY8" fmla="*/ 44353 h 97865"/>
                  <a:gd name="connsiteX9" fmla="*/ 14995 w 72473"/>
                  <a:gd name="connsiteY9" fmla="*/ 42425 h 97865"/>
                  <a:gd name="connsiteX10" fmla="*/ 214 w 72473"/>
                  <a:gd name="connsiteY10" fmla="*/ 25069 h 97865"/>
                  <a:gd name="connsiteX11" fmla="*/ 21422 w 72473"/>
                  <a:gd name="connsiteY11" fmla="*/ 1286 h 97865"/>
                  <a:gd name="connsiteX12" fmla="*/ 24635 w 72473"/>
                  <a:gd name="connsiteY12" fmla="*/ 0 h 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73" h="97865">
                    <a:moveTo>
                      <a:pt x="24635" y="0"/>
                    </a:moveTo>
                    <a:cubicBezTo>
                      <a:pt x="26563" y="1286"/>
                      <a:pt x="27848" y="3214"/>
                      <a:pt x="29776" y="4500"/>
                    </a:cubicBezTo>
                    <a:cubicBezTo>
                      <a:pt x="42629" y="17356"/>
                      <a:pt x="56125" y="30854"/>
                      <a:pt x="68978" y="43710"/>
                    </a:cubicBezTo>
                    <a:cubicBezTo>
                      <a:pt x="72834" y="47567"/>
                      <a:pt x="74119" y="50138"/>
                      <a:pt x="69620" y="54638"/>
                    </a:cubicBezTo>
                    <a:cubicBezTo>
                      <a:pt x="56125" y="67494"/>
                      <a:pt x="42629" y="80992"/>
                      <a:pt x="29776" y="94491"/>
                    </a:cubicBezTo>
                    <a:cubicBezTo>
                      <a:pt x="25278" y="98991"/>
                      <a:pt x="22707" y="98991"/>
                      <a:pt x="18851" y="94491"/>
                    </a:cubicBezTo>
                    <a:cubicBezTo>
                      <a:pt x="12425" y="87420"/>
                      <a:pt x="2142" y="81635"/>
                      <a:pt x="857" y="74564"/>
                    </a:cubicBezTo>
                    <a:cubicBezTo>
                      <a:pt x="-428" y="66208"/>
                      <a:pt x="11139" y="61066"/>
                      <a:pt x="17566" y="54638"/>
                    </a:cubicBezTo>
                    <a:cubicBezTo>
                      <a:pt x="21422" y="50138"/>
                      <a:pt x="21422" y="47567"/>
                      <a:pt x="16923" y="44353"/>
                    </a:cubicBezTo>
                    <a:cubicBezTo>
                      <a:pt x="16281" y="43710"/>
                      <a:pt x="15638" y="43067"/>
                      <a:pt x="14995" y="42425"/>
                    </a:cubicBezTo>
                    <a:cubicBezTo>
                      <a:pt x="9854" y="35997"/>
                      <a:pt x="-1713" y="30211"/>
                      <a:pt x="214" y="25069"/>
                    </a:cubicBezTo>
                    <a:cubicBezTo>
                      <a:pt x="4070" y="16070"/>
                      <a:pt x="14353" y="8999"/>
                      <a:pt x="21422" y="1286"/>
                    </a:cubicBezTo>
                    <a:cubicBezTo>
                      <a:pt x="22065" y="643"/>
                      <a:pt x="23350" y="643"/>
                      <a:pt x="24635" y="0"/>
                    </a:cubicBezTo>
                    <a:close/>
                  </a:path>
                </a:pathLst>
              </a:custGeom>
              <a:solidFill>
                <a:srgbClr val="000000"/>
              </a:solidFill>
              <a:ln w="6425" cap="flat">
                <a:noFill/>
                <a:prstDash val="solid"/>
                <a:miter/>
              </a:ln>
            </p:spPr>
            <p:txBody>
              <a:bodyPr rtlCol="0" anchor="ctr"/>
              <a:lstStyle/>
              <a:p>
                <a:endParaRPr lang="en-US"/>
              </a:p>
            </p:txBody>
          </p:sp>
        </p:grpSp>
      </p:grpSp>
      <p:sp>
        <p:nvSpPr>
          <p:cNvPr id="300" name="Freeform 299">
            <a:extLst>
              <a:ext uri="{FF2B5EF4-FFF2-40B4-BE49-F238E27FC236}">
                <a16:creationId xmlns:a16="http://schemas.microsoft.com/office/drawing/2014/main" xmlns:p14="http://schemas.microsoft.com/office/powerpoint/2010/main" xmlns:ahyp="http://schemas.microsoft.com/office/drawing/2018/hyperlinkcolor" xmlns="" id="{E7898A2B-AFEB-4C99-6AB7-2C2B9FBAE40C}"/>
              </a:ext>
            </a:extLst>
          </p:cNvPr>
          <p:cNvSpPr/>
          <p:nvPr/>
        </p:nvSpPr>
        <p:spPr>
          <a:xfrm>
            <a:off x="3623063" y="2293966"/>
            <a:ext cx="3298543" cy="2906445"/>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301" name="Group 300">
            <a:extLst>
              <a:ext uri="{FF2B5EF4-FFF2-40B4-BE49-F238E27FC236}">
                <a16:creationId xmlns:a16="http://schemas.microsoft.com/office/drawing/2014/main" xmlns:p14="http://schemas.microsoft.com/office/powerpoint/2010/main" xmlns:ahyp="http://schemas.microsoft.com/office/drawing/2018/hyperlinkcolor" xmlns="" id="{DB0E44C0-CFEC-9F42-E4C3-E9A9DB0EF144}"/>
              </a:ext>
            </a:extLst>
          </p:cNvPr>
          <p:cNvGrpSpPr/>
          <p:nvPr/>
        </p:nvGrpSpPr>
        <p:grpSpPr>
          <a:xfrm rot="10800000">
            <a:off x="5338891" y="1773301"/>
            <a:ext cx="1108623" cy="807096"/>
            <a:chOff x="3400450" y="986392"/>
            <a:chExt cx="1487826" cy="1083162"/>
          </a:xfrm>
        </p:grpSpPr>
        <p:sp>
          <p:nvSpPr>
            <p:cNvPr id="302" name="Freeform 301">
              <a:extLst>
                <a:ext uri="{FF2B5EF4-FFF2-40B4-BE49-F238E27FC236}">
                  <a16:creationId xmlns:a16="http://schemas.microsoft.com/office/drawing/2014/main" xmlns:p14="http://schemas.microsoft.com/office/powerpoint/2010/main" xmlns:ahyp="http://schemas.microsoft.com/office/drawing/2018/hyperlinkcolor" xmlns="" id="{FEC2B54B-140A-95F2-BFEB-FB4FBFD0662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03" name="Freeform 302">
              <a:extLst>
                <a:ext uri="{FF2B5EF4-FFF2-40B4-BE49-F238E27FC236}">
                  <a16:creationId xmlns:a16="http://schemas.microsoft.com/office/drawing/2014/main" xmlns:p14="http://schemas.microsoft.com/office/powerpoint/2010/main" xmlns:ahyp="http://schemas.microsoft.com/office/drawing/2018/hyperlinkcolor" xmlns="" id="{4C5D8CAF-4DB2-3557-888D-992B9D40BD8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304" name="Text Placeholder 17">
            <a:extLst>
              <a:ext uri="{FF2B5EF4-FFF2-40B4-BE49-F238E27FC236}">
                <a16:creationId xmlns:a16="http://schemas.microsoft.com/office/drawing/2014/main" xmlns:p14="http://schemas.microsoft.com/office/powerpoint/2010/main" xmlns:ahyp="http://schemas.microsoft.com/office/drawing/2018/hyperlinkcolor" xmlns="" id="{472BFFF5-19BC-1DC1-D50F-FE2A976ADF08}"/>
              </a:ext>
            </a:extLst>
          </p:cNvPr>
          <p:cNvSpPr txBox="1">
            <a:spLocks/>
          </p:cNvSpPr>
          <p:nvPr/>
        </p:nvSpPr>
        <p:spPr>
          <a:xfrm>
            <a:off x="3935976" y="2628402"/>
            <a:ext cx="2805831"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dirty="0">
                <a:solidFill>
                  <a:schemeClr val="bg1"/>
                </a:solidFill>
              </a:rPr>
              <a:t>"</a:t>
            </a:r>
            <a:r>
              <a:rPr lang="en-US" sz="1600" i="1" dirty="0">
                <a:solidFill>
                  <a:schemeClr val="bg1"/>
                </a:solidFill>
              </a:rPr>
              <a:t>Ζητώ να μην θεωρείται δεδομένο αυτό που φυσικά κάνουν καλά οι μητέρες που φροντίζουν τα μωρά τους</a:t>
            </a:r>
            <a:r>
              <a:rPr lang="en-US" sz="1600" dirty="0">
                <a:solidFill>
                  <a:schemeClr val="bg1"/>
                </a:solidFill>
              </a:rPr>
              <a:t>", γράφει ο παιδίατρος D.W. Winnicott. Με αυτόν τον οδηγό, το ίδιο και εμείς. </a:t>
            </a:r>
          </a:p>
        </p:txBody>
      </p:sp>
    </p:spTree>
    <p:extLst>
      <p:ext uri="{BB962C8B-B14F-4D97-AF65-F5344CB8AC3E}">
        <p14:creationId xmlns:p14="http://schemas.microsoft.com/office/powerpoint/2010/main" xmlns:ahyp="http://schemas.microsoft.com/office/drawing/2018/hyperlinkcolor" xmlns:a16="http://schemas.microsoft.com/office/drawing/2014/main" xmlns="" val="2856270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266700" y="3840935"/>
            <a:ext cx="7292975"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Κατά τους πρώτους μήνες της ζωής, οι γονείς μπαίνουν σε μια σχεδόν συμβιωτική σχέση με το παιδί, προσαρμοζόμενοι στις ανάγκες, τις χειρονομίες και τις εκφράσεις του. Σε αυτή την ικανότητα προσαρμογής αναφερόμαστε όταν μιλάμε για "συγχρονισμό". </a:t>
            </a:r>
          </a:p>
          <a:p>
            <a:pPr>
              <a:lnSpc>
                <a:spcPts val="1120"/>
              </a:lnSpc>
            </a:pPr>
            <a:r>
              <a:rPr lang="en-US" sz="1150" dirty="0">
                <a:solidFill>
                  <a:srgbClr val="262626"/>
                </a:solidFill>
              </a:rPr>
              <a:t> </a:t>
            </a:r>
          </a:p>
          <a:p>
            <a:pPr>
              <a:lnSpc>
                <a:spcPts val="1120"/>
              </a:lnSpc>
            </a:pPr>
            <a:r>
              <a:rPr lang="en-US" sz="1150" dirty="0">
                <a:solidFill>
                  <a:srgbClr val="262626"/>
                </a:solidFill>
              </a:rPr>
              <a:t>Ο ψυχαναλυτής D.W. Winnicott χρησιμοποίησε τον όρο "</a:t>
            </a:r>
            <a:r>
              <a:rPr lang="en-US" sz="1150" i="1" dirty="0">
                <a:solidFill>
                  <a:srgbClr val="262626"/>
                </a:solidFill>
              </a:rPr>
              <a:t>Αρκετά καλή μητέρα" </a:t>
            </a:r>
            <a:r>
              <a:rPr lang="en-US" sz="1150" dirty="0">
                <a:solidFill>
                  <a:srgbClr val="262626"/>
                </a:solidFill>
              </a:rPr>
              <a:t>για να περιγράψει κάτι παρόμοιο. Η Good Enough Mother (που δεν είναι απαραίτητα η βιολογική μητέρα), είναι κάποια που μπορεί να διαισθανθεί τα συναισθήματα του παιδιού και να ανταποκριθεί σε αυτά, προσαρμόζοντας το σώμα της στο σώμα του βρέφους, ή - σύμφωνα με τα λόγια του Winnicott - αλλάζοντας το "κράτημα" και τον "χειρισμό" της για να το κατευνάσει.   </a:t>
            </a:r>
          </a:p>
          <a:p>
            <a:pPr>
              <a:lnSpc>
                <a:spcPts val="1120"/>
              </a:lnSpc>
            </a:pPr>
            <a:r>
              <a:rPr lang="en-US" sz="1150" dirty="0">
                <a:solidFill>
                  <a:srgbClr val="262626"/>
                </a:solidFill>
              </a:rPr>
              <a:t> </a:t>
            </a:r>
          </a:p>
          <a:p>
            <a:pPr>
              <a:lnSpc>
                <a:spcPts val="1120"/>
              </a:lnSpc>
            </a:pPr>
            <a:r>
              <a:rPr lang="en-US" sz="1150" dirty="0">
                <a:solidFill>
                  <a:srgbClr val="262626"/>
                </a:solidFill>
              </a:rPr>
              <a:t>Για να κρατήσει και να χειριστεί το παιδί ικανοποιητικά, ο γονέας πρέπει να δώσει όλη του την προσοχή στο μωρό. Με τις ψηφιακές συσκευές στο χέρι, αυτή η πλήρης προσοχή απειλείται συνεχώς. Το να αντιμετωπίζεται με διχασμένη προσοχή μπορεί να είναι αρκετά απογοητευτικό για έναν ενήλικα, αλλά για ένα μικρό βρέφος το διακύβευμα είναι πιο σοβαρό. Σε αντίθεση με τους ενήλικες, </a:t>
            </a:r>
            <a:r>
              <a:rPr lang="en-US" sz="1150" dirty="0" err="1" smtClean="0">
                <a:solidFill>
                  <a:srgbClr val="262626"/>
                </a:solidFill>
              </a:rPr>
              <a:t>τα</a:t>
            </a:r>
            <a:r>
              <a:rPr lang="en-US" sz="1150" dirty="0" smtClean="0">
                <a:solidFill>
                  <a:srgbClr val="262626"/>
                </a:solidFill>
              </a:rPr>
              <a:t> </a:t>
            </a:r>
            <a:r>
              <a:rPr lang="en-US" sz="1150" dirty="0">
                <a:solidFill>
                  <a:srgbClr val="262626"/>
                </a:solidFill>
              </a:rPr>
              <a:t>βρέφη δεν έχουν αναπτύξει τις ικανότητες να </a:t>
            </a:r>
            <a:r>
              <a:rPr lang="en-US" sz="1150" dirty="0" err="1">
                <a:solidFill>
                  <a:srgbClr val="262626"/>
                </a:solidFill>
              </a:rPr>
              <a:t>σχετικοποιούν</a:t>
            </a:r>
            <a:r>
              <a:rPr lang="en-US" sz="1150" dirty="0">
                <a:solidFill>
                  <a:srgbClr val="262626"/>
                </a:solidFill>
              </a:rPr>
              <a:t> </a:t>
            </a:r>
            <a:r>
              <a:rPr lang="en-US" sz="1150" dirty="0" err="1">
                <a:solidFill>
                  <a:srgbClr val="262626"/>
                </a:solidFill>
              </a:rPr>
              <a:t>τις</a:t>
            </a:r>
            <a:r>
              <a:rPr lang="en-US" sz="1150" dirty="0">
                <a:solidFill>
                  <a:srgbClr val="262626"/>
                </a:solidFill>
              </a:rPr>
              <a:t> στιγμιαίες απώλειες της προσοχής τους. Στην πραγματικότητα, πολλά δείχνουν ότι το μικρό παιδί δεν ξέρει ακόμη πώς να διακρίνει μεταξύ του εαυτού του, των αναγκών του και του περιβάλλοντός του. Αν αυτά τα στοιχεία βρίσκονται σε αντίθεση, γράφει ο Winnicott, θα είναι σαν να διαλύεται ολόκληρος ο κόσμος του βρέφους. Έγραφε πριν από την έλευση των οθονών, και έτσι το πρωταρχικό του μέλημα ήταν οι γονείς που έπασχαν από κατάθλιψη, οι οποίοι ήταν τόσο απορροφημένοι στα δικά τους βάσανα που ήταν ανίκανοι να ανταποκριθούν στα συναισθήματα του παιδιού. Ωστόσο, αυτό δεν αποκλείει το επιχείρημά του για το συγκεκριμένο πλαίσιο. Για το βρέφος, δεν υπάρχει τρόπος να γίνει διάκριση μεταξύ του "αιχμαλωτισμένου από την οθόνη" και του "καταθλιπτικού". Αυτό που καταγράφει είναι ένα περιβάλλον που αποτυγχάνει να ικανοποιήσει την ανάγκη του, η οποία, αν βιώνεται συστηματικά, μπορεί να οδηγήσει σε απόσυρση και αποδέσμευση από τον περιβάλλοντα κόσμο. </a:t>
            </a:r>
          </a:p>
          <a:p>
            <a:pPr>
              <a:lnSpc>
                <a:spcPts val="1120"/>
              </a:lnSpc>
            </a:pPr>
            <a:endParaRPr lang="en-US" sz="1150" dirty="0">
              <a:solidFill>
                <a:srgbClr val="262626"/>
              </a:solidFill>
            </a:endParaRPr>
          </a:p>
          <a:p>
            <a:pPr>
              <a:lnSpc>
                <a:spcPts val="1120"/>
              </a:lnSpc>
            </a:pPr>
            <a:endParaRPr lang="en-US" sz="1150" dirty="0">
              <a:solidFill>
                <a:srgbClr val="262626"/>
              </a:solidFill>
            </a:endParaRPr>
          </a:p>
          <a:p>
            <a:pPr>
              <a:lnSpc>
                <a:spcPts val="1120"/>
              </a:lnSpc>
            </a:pPr>
            <a:r>
              <a:rPr lang="en-US" sz="1150" dirty="0">
                <a:solidFill>
                  <a:srgbClr val="262626"/>
                </a:solidFill>
              </a:rPr>
              <a:t> </a:t>
            </a:r>
          </a:p>
          <a:p>
            <a:pPr>
              <a:lnSpc>
                <a:spcPts val="1120"/>
              </a:lnSpc>
            </a:pPr>
            <a:r>
              <a:rPr lang="en-US" sz="1150" dirty="0">
                <a:solidFill>
                  <a:srgbClr val="262626"/>
                </a:solidFill>
              </a:rPr>
              <a:t>Ο συγχρονισμός καθοδηγεί επίσης την πρώιμη επικοινωνία με το παιδί. Γνωρίζουμε ότι τα παιδιά ενδιαφέρονται για τα πρόσωπα των ζώων και ότι από την ηλικία των τριών μηνών αποκτούν ιδιαίτερο ενδιαφέρον για τα άλλα ανθρώπινα πρόσωπα. Όταν το νεογέννητο κοιτάζει προς ένα ανθρώπινο πρόσωπο, τι βλέπει; Συχνά, θα δει τον εαυτό του να καθρεφτίζεται πίσω. Χωρίς να </a:t>
            </a:r>
            <a:r>
              <a:rPr lang="en-US" sz="1150" dirty="0" err="1">
                <a:solidFill>
                  <a:srgbClr val="262626"/>
                </a:solidFill>
              </a:rPr>
              <a:t>το συνειδητοποιούμε</a:t>
            </a:r>
            <a:r>
              <a:rPr lang="en-US" sz="1150" dirty="0">
                <a:solidFill>
                  <a:srgbClr val="262626"/>
                </a:solidFill>
              </a:rPr>
              <a:t>, έχουμε την τάση να μιμούμαστε τις εκφράσεις του νεογέννητου: ένα χαμόγελο συναντά ένα χαμόγελο, ένα συνοφρύωμα ένα συνοφρύωμα, ένα χασμουρητό ένα χασμουρητό. Στην πραγματικότητα, μελέτες έχουν διαπιστώσει ότι οι μητέρες που ασχολούνται με το παιδί τους μιμούνται τις εκφράσεις του μία φορά ανά λεπτό! Ο Winnicott αναφέρεται σε αυτό το φαινόμενο ως "καθρέφτισμα". Υποστηρίζει ότι πριν από το περίφημο "στάδιο του καθρεφτισμού" που περιέγραψε ο Γάλλος ψυχαναλυτής </a:t>
            </a:r>
            <a:r>
              <a:rPr lang="en-US" sz="1150" dirty="0" err="1">
                <a:solidFill>
                  <a:srgbClr val="262626"/>
                </a:solidFill>
              </a:rPr>
              <a:t>Jaques </a:t>
            </a:r>
            <a:r>
              <a:rPr lang="en-US" sz="1150" dirty="0">
                <a:solidFill>
                  <a:srgbClr val="262626"/>
                </a:solidFill>
              </a:rPr>
              <a:t>Lacan, το παιδί θα δει τον εαυτό του να αντανακλάται στο πρόσωπο του γονέα. Βλέποντας τον εαυτό του να μιμείται, γράφει </a:t>
            </a:r>
            <a:r>
              <a:rPr lang="en-US" sz="1150" dirty="0" err="1">
                <a:solidFill>
                  <a:srgbClr val="262626"/>
                </a:solidFill>
              </a:rPr>
              <a:t>ο Winncott</a:t>
            </a:r>
            <a:r>
              <a:rPr lang="en-US" sz="1150" dirty="0">
                <a:solidFill>
                  <a:srgbClr val="262626"/>
                </a:solidFill>
              </a:rPr>
              <a:t>, θα επιτρέψει στο παιδί να αποδώσει εικόνες στις εσωτερικές του καταστάσεις. </a:t>
            </a:r>
          </a:p>
          <a:p>
            <a:pPr>
              <a:lnSpc>
                <a:spcPts val="1120"/>
              </a:lnSpc>
            </a:pPr>
            <a:r>
              <a:rPr lang="en-US" sz="1150" dirty="0">
                <a:solidFill>
                  <a:srgbClr val="262626"/>
                </a:solidFill>
              </a:rPr>
              <a:t> </a:t>
            </a:r>
          </a:p>
          <a:p>
            <a:pPr>
              <a:lnSpc>
                <a:spcPts val="1120"/>
              </a:lnSpc>
            </a:pPr>
            <a:r>
              <a:rPr lang="en-US" sz="1150" dirty="0">
                <a:solidFill>
                  <a:srgbClr val="262626"/>
                </a:solidFill>
              </a:rPr>
              <a:t>Είναι ενδιαφέρον ότι πρόσφατες μελέτες από την αναπτυξιακή ψυχολογία δείχνουν ότι τα παιδιά των οποίων οι γονείς έχουν μιμηθεί τις εκφράσεις τους, θα μιμηθούν και τα ίδια καλύτερα. Για μεγάλο χρονικό διάστημα, οι επιστήμονες θεωρούσαν ότι η τάση των παιδιών να μιμούνται τις πράξεις είναι αποτέλεσμα μιας έμφυτης ιδιότητας, αυτό που ονόμαζαν "γονίδιο κατοπτρισμού". Στο βιβλίο Cognitive Gadgets, η ψυχολόγος Cecilia </a:t>
            </a:r>
            <a:r>
              <a:rPr lang="en-US" sz="1150" dirty="0" err="1">
                <a:solidFill>
                  <a:srgbClr val="262626"/>
                </a:solidFill>
              </a:rPr>
              <a:t>Heyes </a:t>
            </a:r>
            <a:r>
              <a:rPr lang="en-US" sz="1150" dirty="0">
                <a:solidFill>
                  <a:srgbClr val="262626"/>
                </a:solidFill>
              </a:rPr>
              <a:t>διατυπώνει το επιχείρημα ότι η μίμηση, όπως και άλλες γνωστικές λειτουργίες, όπως η ανάγνωση και η ποδηλασία, αποκτάται μέσω των κοινωνικών αλληλεπιδράσεων. Δείχνει ότι τόσο τα παιδιά όσο και οι ενήλικες δυσκολεύονται να μιμηθούν μια πράξη αν δεν βοηθούνται από καθρέφτες, είτε άψυχους (ένα αντικείμενο-καθρέφτης) είτε έμψυχους (ένας γονέας-καθρέφτης). Πρέπει να βλέπουμε την ενέργεια ενώ την κάνουμε για να μπορέσουμε να την αντιγράψουμε αργότερα - εκτός αν γνωρίζουμε ήδη πώς να μιμούμαστε παρόμοιες ενέργειες. Αυτό σημαίνει ότι τα παιδιά των οποίων οι γονείς έχουν μιμηθεί τις χειρονομίες τους είναι πιο πιθανό να μάθουν πώς να μιμούνται τις ίδιες χειρονομίες </a:t>
            </a:r>
            <a:r>
              <a:rPr lang="en-US" sz="1150" i="1" dirty="0">
                <a:solidFill>
                  <a:srgbClr val="262626"/>
                </a:solidFill>
              </a:rPr>
              <a:t>και </a:t>
            </a:r>
            <a:r>
              <a:rPr lang="en-US" sz="1150" dirty="0">
                <a:solidFill>
                  <a:srgbClr val="262626"/>
                </a:solidFill>
              </a:rPr>
              <a:t>πιο πιθανό να πάρουν νέες χειρονομίες αργότερα στη ζωή τους. </a:t>
            </a:r>
          </a:p>
          <a:p>
            <a:pPr>
              <a:lnSpc>
                <a:spcPts val="1120"/>
              </a:lnSpc>
            </a:pPr>
            <a:r>
              <a:rPr lang="en-US" sz="1150" dirty="0">
                <a:solidFill>
                  <a:srgbClr val="262626"/>
                </a:solidFill>
              </a:rPr>
              <a:t> </a:t>
            </a:r>
          </a:p>
          <a:p>
            <a:pPr>
              <a:lnSpc>
                <a:spcPts val="1120"/>
              </a:lnSpc>
            </a:pPr>
            <a:r>
              <a:rPr lang="en-US" sz="1150" dirty="0">
                <a:solidFill>
                  <a:srgbClr val="262626"/>
                </a:solidFill>
              </a:rPr>
              <a:t> </a:t>
            </a:r>
          </a:p>
          <a:p>
            <a:pPr>
              <a:lnSpc>
                <a:spcPts val="1120"/>
              </a:lnSpc>
            </a:pPr>
            <a:r>
              <a:rPr lang="en-US" sz="1150" dirty="0">
                <a:solidFill>
                  <a:srgbClr val="262626"/>
                </a:solidFill>
              </a:rPr>
              <a:t> </a:t>
            </a: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5" y="1012503"/>
            <a:ext cx="1598385"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Συγχρονισμός </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31</a:t>
            </a:fld>
            <a:endParaRPr lang="en-US" dirty="0"/>
          </a:p>
        </p:txBody>
      </p:sp>
      <p:sp>
        <p:nvSpPr>
          <p:cNvPr id="20" name="Freeform 19">
            <a:extLst>
              <a:ext uri="{FF2B5EF4-FFF2-40B4-BE49-F238E27FC236}">
                <a16:creationId xmlns:a16="http://schemas.microsoft.com/office/drawing/2014/main" xmlns:p14="http://schemas.microsoft.com/office/powerpoint/2010/main" xmlns="" id="{4B736D0B-1AB6-C1A5-D478-8071213675CB}"/>
              </a:ext>
            </a:extLst>
          </p:cNvPr>
          <p:cNvSpPr/>
          <p:nvPr/>
        </p:nvSpPr>
        <p:spPr>
          <a:xfrm>
            <a:off x="1344305" y="1553373"/>
            <a:ext cx="3603981" cy="2287562"/>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xmlns:p14="http://schemas.microsoft.com/office/powerpoint/2010/main" xmlns="" id="{9BABE9F1-2CF4-A8A8-E604-0E37859AB07D}"/>
              </a:ext>
            </a:extLst>
          </p:cNvPr>
          <p:cNvGrpSpPr/>
          <p:nvPr/>
        </p:nvGrpSpPr>
        <p:grpSpPr>
          <a:xfrm rot="10800000">
            <a:off x="4521966" y="1486510"/>
            <a:ext cx="1108623" cy="807096"/>
            <a:chOff x="3400450" y="986392"/>
            <a:chExt cx="1487826" cy="1083162"/>
          </a:xfrm>
        </p:grpSpPr>
        <p:sp>
          <p:nvSpPr>
            <p:cNvPr id="23" name="Freeform 22">
              <a:extLst>
                <a:ext uri="{FF2B5EF4-FFF2-40B4-BE49-F238E27FC236}">
                  <a16:creationId xmlns:a16="http://schemas.microsoft.com/office/drawing/2014/main" xmlns:p14="http://schemas.microsoft.com/office/powerpoint/2010/main" xmlns="" id="{A58AAD77-E645-72EA-D8DD-C7B124D31D2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xmlns:p14="http://schemas.microsoft.com/office/powerpoint/2010/main" xmlns="" id="{B3485A2E-C41D-E9D2-5E53-2214E902BB17}"/>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5" name="Text Placeholder 17">
            <a:extLst>
              <a:ext uri="{FF2B5EF4-FFF2-40B4-BE49-F238E27FC236}">
                <a16:creationId xmlns:a16="http://schemas.microsoft.com/office/drawing/2014/main" xmlns:p14="http://schemas.microsoft.com/office/powerpoint/2010/main" xmlns="" id="{8743A1B0-D78B-1AB9-618C-7A0C0A114A7E}"/>
              </a:ext>
            </a:extLst>
          </p:cNvPr>
          <p:cNvSpPr txBox="1">
            <a:spLocks/>
          </p:cNvSpPr>
          <p:nvPr/>
        </p:nvSpPr>
        <p:spPr>
          <a:xfrm>
            <a:off x="1551897" y="1614396"/>
            <a:ext cx="2970069"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"Όταν κοιτάζω με βλέπουν, άρα υπάρχω. Μπορώ τώρα να κοιτάζω και να βλέπω. Τώρα κοιτάζω δημιουργικά και αυτό που αντιλαμβάνομαι το αντιλαμβάνομαι </a:t>
            </a:r>
            <a:r>
              <a:rPr lang="en-US" sz="1600" i="1" dirty="0" err="1">
                <a:solidFill>
                  <a:schemeClr val="bg1"/>
                </a:solidFill>
              </a:rPr>
              <a:t>επίσης</a:t>
            </a:r>
            <a:r>
              <a:rPr lang="en-US" sz="1600" i="1" dirty="0" smtClean="0">
                <a:solidFill>
                  <a:schemeClr val="bg1"/>
                </a:solidFill>
              </a:rPr>
              <a:t>".</a:t>
            </a:r>
            <a:r>
              <a:rPr lang="el-GR" sz="1600" i="1" dirty="0" smtClean="0">
                <a:solidFill>
                  <a:schemeClr val="bg1"/>
                </a:solidFill>
              </a:rPr>
              <a:t> </a:t>
            </a:r>
            <a:r>
              <a:rPr lang="en-US" sz="1600" b="1" i="1" dirty="0" err="1" smtClean="0">
                <a:solidFill>
                  <a:schemeClr val="bg1"/>
                </a:solidFill>
              </a:rPr>
              <a:t>WInnicott</a:t>
            </a:r>
            <a:r>
              <a:rPr lang="en-US" sz="1600" b="1" i="1" dirty="0" smtClean="0">
                <a:solidFill>
                  <a:schemeClr val="bg1"/>
                </a:solidFill>
              </a:rPr>
              <a:t> </a:t>
            </a:r>
            <a:endParaRPr lang="en-US" sz="1600" i="1" dirty="0">
              <a:solidFill>
                <a:schemeClr val="bg1"/>
              </a:solidFill>
            </a:endParaRPr>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11">
            <a:extLst>
              <a:ext uri="{FF2B5EF4-FFF2-40B4-BE49-F238E27FC236}">
                <a16:creationId xmlns:a16="http://schemas.microsoft.com/office/drawing/2014/main" xmlns:p14="http://schemas.microsoft.com/office/powerpoint/2010/main" xmlns="" id="{092D3EEA-D715-3E2F-7336-359E2B621ED0}"/>
              </a:ext>
            </a:extLst>
          </p:cNvPr>
          <p:cNvGrpSpPr/>
          <p:nvPr/>
        </p:nvGrpSpPr>
        <p:grpSpPr>
          <a:xfrm>
            <a:off x="6165542" y="868063"/>
            <a:ext cx="756064" cy="708735"/>
            <a:chOff x="4476334" y="-623359"/>
            <a:chExt cx="1190835" cy="1116289"/>
          </a:xfrm>
        </p:grpSpPr>
        <p:sp>
          <p:nvSpPr>
            <p:cNvPr id="28" name="Freeform 27">
              <a:extLst>
                <a:ext uri="{FF2B5EF4-FFF2-40B4-BE49-F238E27FC236}">
                  <a16:creationId xmlns:a16="http://schemas.microsoft.com/office/drawing/2014/main" xmlns:p14="http://schemas.microsoft.com/office/powerpoint/2010/main" xmlns="" id="{C9944998-59B5-3369-D961-49D01AA7C2BD}"/>
                </a:ext>
              </a:extLst>
            </p:cNvPr>
            <p:cNvSpPr/>
            <p:nvPr/>
          </p:nvSpPr>
          <p:spPr>
            <a:xfrm>
              <a:off x="5141514" y="3468"/>
              <a:ext cx="490299" cy="452567"/>
            </a:xfrm>
            <a:custGeom>
              <a:avLst/>
              <a:gdLst>
                <a:gd name="connsiteX0" fmla="*/ 402257 w 490299"/>
                <a:gd name="connsiteY0" fmla="*/ 82682 h 452567"/>
                <a:gd name="connsiteX1" fmla="*/ 345061 w 490299"/>
                <a:gd name="connsiteY1" fmla="*/ 108394 h 452567"/>
                <a:gd name="connsiteX2" fmla="*/ 325782 w 490299"/>
                <a:gd name="connsiteY2" fmla="*/ 106466 h 452567"/>
                <a:gd name="connsiteX3" fmla="*/ 241595 w 490299"/>
                <a:gd name="connsiteY3" fmla="*/ 71755 h 452567"/>
                <a:gd name="connsiteX4" fmla="*/ 72579 w 490299"/>
                <a:gd name="connsiteY4" fmla="*/ 194529 h 452567"/>
                <a:gd name="connsiteX5" fmla="*/ 199180 w 490299"/>
                <a:gd name="connsiteY5" fmla="*/ 380940 h 452567"/>
                <a:gd name="connsiteX6" fmla="*/ 323854 w 490299"/>
                <a:gd name="connsiteY6" fmla="*/ 348800 h 452567"/>
                <a:gd name="connsiteX7" fmla="*/ 349560 w 490299"/>
                <a:gd name="connsiteY7" fmla="*/ 323088 h 452567"/>
                <a:gd name="connsiteX8" fmla="*/ 343133 w 490299"/>
                <a:gd name="connsiteY8" fmla="*/ 292877 h 452567"/>
                <a:gd name="connsiteX9" fmla="*/ 285938 w 490299"/>
                <a:gd name="connsiteY9" fmla="*/ 267165 h 452567"/>
                <a:gd name="connsiteX10" fmla="*/ 272442 w 490299"/>
                <a:gd name="connsiteY10" fmla="*/ 245310 h 452567"/>
                <a:gd name="connsiteX11" fmla="*/ 291721 w 490299"/>
                <a:gd name="connsiteY11" fmla="*/ 232454 h 452567"/>
                <a:gd name="connsiteX12" fmla="*/ 470377 w 490299"/>
                <a:gd name="connsiteY12" fmla="*/ 232454 h 452567"/>
                <a:gd name="connsiteX13" fmla="*/ 490300 w 490299"/>
                <a:gd name="connsiteY13" fmla="*/ 253666 h 452567"/>
                <a:gd name="connsiteX14" fmla="*/ 490300 w 490299"/>
                <a:gd name="connsiteY14" fmla="*/ 426578 h 452567"/>
                <a:gd name="connsiteX15" fmla="*/ 484516 w 490299"/>
                <a:gd name="connsiteY15" fmla="*/ 445219 h 452567"/>
                <a:gd name="connsiteX16" fmla="*/ 456882 w 490299"/>
                <a:gd name="connsiteY16" fmla="*/ 438791 h 452567"/>
                <a:gd name="connsiteX17" fmla="*/ 431176 w 490299"/>
                <a:gd name="connsiteY17" fmla="*/ 382225 h 452567"/>
                <a:gd name="connsiteX18" fmla="*/ 395188 w 490299"/>
                <a:gd name="connsiteY18" fmla="*/ 377083 h 452567"/>
                <a:gd name="connsiteX19" fmla="*/ 287866 w 490299"/>
                <a:gd name="connsiteY19" fmla="*/ 443291 h 452567"/>
                <a:gd name="connsiteX20" fmla="*/ 212676 w 490299"/>
                <a:gd name="connsiteY20" fmla="*/ 452290 h 452567"/>
                <a:gd name="connsiteX21" fmla="*/ 102141 w 490299"/>
                <a:gd name="connsiteY21" fmla="*/ 415008 h 452567"/>
                <a:gd name="connsiteX22" fmla="*/ 3816 w 490299"/>
                <a:gd name="connsiteY22" fmla="*/ 265879 h 452567"/>
                <a:gd name="connsiteX23" fmla="*/ 47516 w 490299"/>
                <a:gd name="connsiteY23" fmla="*/ 89110 h 452567"/>
                <a:gd name="connsiteX24" fmla="*/ 192754 w 490299"/>
                <a:gd name="connsiteY24" fmla="*/ 2333 h 452567"/>
                <a:gd name="connsiteX25" fmla="*/ 371410 w 490299"/>
                <a:gd name="connsiteY25" fmla="*/ 52471 h 452567"/>
                <a:gd name="connsiteX26" fmla="*/ 402257 w 490299"/>
                <a:gd name="connsiteY26" fmla="*/ 82682 h 4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299" h="452567">
                  <a:moveTo>
                    <a:pt x="402257" y="82682"/>
                  </a:moveTo>
                  <a:cubicBezTo>
                    <a:pt x="381050" y="92324"/>
                    <a:pt x="362413" y="100038"/>
                    <a:pt x="345061" y="108394"/>
                  </a:cubicBezTo>
                  <a:cubicBezTo>
                    <a:pt x="337349" y="112251"/>
                    <a:pt x="332208" y="111608"/>
                    <a:pt x="325782" y="106466"/>
                  </a:cubicBezTo>
                  <a:cubicBezTo>
                    <a:pt x="301361" y="85896"/>
                    <a:pt x="273085" y="76254"/>
                    <a:pt x="241595" y="71755"/>
                  </a:cubicBezTo>
                  <a:cubicBezTo>
                    <a:pt x="159336" y="60184"/>
                    <a:pt x="86717" y="121893"/>
                    <a:pt x="72579" y="194529"/>
                  </a:cubicBezTo>
                  <a:cubicBezTo>
                    <a:pt x="54585" y="283877"/>
                    <a:pt x="114994" y="367441"/>
                    <a:pt x="199180" y="380940"/>
                  </a:cubicBezTo>
                  <a:cubicBezTo>
                    <a:pt x="245451" y="388653"/>
                    <a:pt x="286580" y="377083"/>
                    <a:pt x="323854" y="348800"/>
                  </a:cubicBezTo>
                  <a:cubicBezTo>
                    <a:pt x="333494" y="341086"/>
                    <a:pt x="341848" y="332087"/>
                    <a:pt x="349560" y="323088"/>
                  </a:cubicBezTo>
                  <a:cubicBezTo>
                    <a:pt x="359842" y="311518"/>
                    <a:pt x="357914" y="299947"/>
                    <a:pt x="343133" y="292877"/>
                  </a:cubicBezTo>
                  <a:cubicBezTo>
                    <a:pt x="323854" y="283877"/>
                    <a:pt x="305217" y="274878"/>
                    <a:pt x="285938" y="267165"/>
                  </a:cubicBezTo>
                  <a:cubicBezTo>
                    <a:pt x="275655" y="262665"/>
                    <a:pt x="270514" y="256237"/>
                    <a:pt x="272442" y="245310"/>
                  </a:cubicBezTo>
                  <a:cubicBezTo>
                    <a:pt x="274370" y="235668"/>
                    <a:pt x="282724" y="232454"/>
                    <a:pt x="291721" y="232454"/>
                  </a:cubicBezTo>
                  <a:cubicBezTo>
                    <a:pt x="351488" y="232454"/>
                    <a:pt x="410611" y="232454"/>
                    <a:pt x="470377" y="232454"/>
                  </a:cubicBezTo>
                  <a:cubicBezTo>
                    <a:pt x="482588" y="232454"/>
                    <a:pt x="490300" y="240810"/>
                    <a:pt x="490300" y="253666"/>
                  </a:cubicBezTo>
                  <a:cubicBezTo>
                    <a:pt x="490300" y="311518"/>
                    <a:pt x="490300" y="368726"/>
                    <a:pt x="490300" y="426578"/>
                  </a:cubicBezTo>
                  <a:cubicBezTo>
                    <a:pt x="490300" y="433006"/>
                    <a:pt x="488371" y="441362"/>
                    <a:pt x="484516" y="445219"/>
                  </a:cubicBezTo>
                  <a:cubicBezTo>
                    <a:pt x="474876" y="454861"/>
                    <a:pt x="463308" y="451647"/>
                    <a:pt x="456882" y="438791"/>
                  </a:cubicBezTo>
                  <a:cubicBezTo>
                    <a:pt x="447885" y="420150"/>
                    <a:pt x="439530" y="400866"/>
                    <a:pt x="431176" y="382225"/>
                  </a:cubicBezTo>
                  <a:cubicBezTo>
                    <a:pt x="422179" y="362941"/>
                    <a:pt x="409326" y="361656"/>
                    <a:pt x="395188" y="377083"/>
                  </a:cubicBezTo>
                  <a:cubicBezTo>
                    <a:pt x="365626" y="409223"/>
                    <a:pt x="330280" y="431720"/>
                    <a:pt x="287866" y="443291"/>
                  </a:cubicBezTo>
                  <a:cubicBezTo>
                    <a:pt x="262802" y="450362"/>
                    <a:pt x="237739" y="453576"/>
                    <a:pt x="212676" y="452290"/>
                  </a:cubicBezTo>
                  <a:cubicBezTo>
                    <a:pt x="172189" y="450362"/>
                    <a:pt x="135558" y="437506"/>
                    <a:pt x="102141" y="415008"/>
                  </a:cubicBezTo>
                  <a:cubicBezTo>
                    <a:pt x="49444" y="379011"/>
                    <a:pt x="14741" y="328873"/>
                    <a:pt x="3816" y="265879"/>
                  </a:cubicBezTo>
                  <a:cubicBezTo>
                    <a:pt x="-7752" y="201600"/>
                    <a:pt x="7029" y="141820"/>
                    <a:pt x="47516" y="89110"/>
                  </a:cubicBezTo>
                  <a:cubicBezTo>
                    <a:pt x="84147" y="40901"/>
                    <a:pt x="132988" y="10046"/>
                    <a:pt x="192754" y="2333"/>
                  </a:cubicBezTo>
                  <a:cubicBezTo>
                    <a:pt x="258304" y="-6023"/>
                    <a:pt x="319998" y="7475"/>
                    <a:pt x="371410" y="52471"/>
                  </a:cubicBezTo>
                  <a:cubicBezTo>
                    <a:pt x="381050" y="62756"/>
                    <a:pt x="390689" y="72398"/>
                    <a:pt x="402257" y="82682"/>
                  </a:cubicBezTo>
                  <a:close/>
                </a:path>
              </a:pathLst>
            </a:custGeom>
            <a:solidFill>
              <a:srgbClr val="009AC1"/>
            </a:solidFill>
            <a:ln w="64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xmlns:p14="http://schemas.microsoft.com/office/powerpoint/2010/main" xmlns="" id="{F257C339-1CDE-C64D-A4BE-D6911D6BE936}"/>
                </a:ext>
              </a:extLst>
            </p:cNvPr>
            <p:cNvSpPr/>
            <p:nvPr/>
          </p:nvSpPr>
          <p:spPr>
            <a:xfrm>
              <a:off x="4513446" y="-603286"/>
              <a:ext cx="485026" cy="479885"/>
            </a:xfrm>
            <a:custGeom>
              <a:avLst/>
              <a:gdLst>
                <a:gd name="connsiteX0" fmla="*/ 66997 w 485026"/>
                <a:gd name="connsiteY0" fmla="*/ 374467 h 479885"/>
                <a:gd name="connsiteX1" fmla="*/ 126763 w 485026"/>
                <a:gd name="connsiteY1" fmla="*/ 355826 h 479885"/>
                <a:gd name="connsiteX2" fmla="*/ 145400 w 485026"/>
                <a:gd name="connsiteY2" fmla="*/ 359683 h 479885"/>
                <a:gd name="connsiteX3" fmla="*/ 224446 w 485026"/>
                <a:gd name="connsiteY3" fmla="*/ 404036 h 479885"/>
                <a:gd name="connsiteX4" fmla="*/ 407600 w 485026"/>
                <a:gd name="connsiteY4" fmla="*/ 303117 h 479885"/>
                <a:gd name="connsiteX5" fmla="*/ 304776 w 485026"/>
                <a:gd name="connsiteY5" fmla="*/ 101922 h 479885"/>
                <a:gd name="connsiteX6" fmla="*/ 177532 w 485026"/>
                <a:gd name="connsiteY6" fmla="*/ 118634 h 479885"/>
                <a:gd name="connsiteX7" fmla="*/ 148613 w 485026"/>
                <a:gd name="connsiteY7" fmla="*/ 141132 h 479885"/>
                <a:gd name="connsiteX8" fmla="*/ 151184 w 485026"/>
                <a:gd name="connsiteY8" fmla="*/ 171987 h 479885"/>
                <a:gd name="connsiteX9" fmla="*/ 205166 w 485026"/>
                <a:gd name="connsiteY9" fmla="*/ 204769 h 479885"/>
                <a:gd name="connsiteX10" fmla="*/ 215449 w 485026"/>
                <a:gd name="connsiteY10" fmla="*/ 228553 h 479885"/>
                <a:gd name="connsiteX11" fmla="*/ 194884 w 485026"/>
                <a:gd name="connsiteY11" fmla="*/ 238837 h 479885"/>
                <a:gd name="connsiteX12" fmla="*/ 17513 w 485026"/>
                <a:gd name="connsiteY12" fmla="*/ 216982 h 479885"/>
                <a:gd name="connsiteX13" fmla="*/ 162 w 485026"/>
                <a:gd name="connsiteY13" fmla="*/ 193199 h 479885"/>
                <a:gd name="connsiteX14" fmla="*/ 22012 w 485026"/>
                <a:gd name="connsiteY14" fmla="*/ 21572 h 479885"/>
                <a:gd name="connsiteX15" fmla="*/ 30366 w 485026"/>
                <a:gd name="connsiteY15" fmla="*/ 4217 h 479885"/>
                <a:gd name="connsiteX16" fmla="*/ 56715 w 485026"/>
                <a:gd name="connsiteY16" fmla="*/ 13859 h 479885"/>
                <a:gd name="connsiteX17" fmla="*/ 75351 w 485026"/>
                <a:gd name="connsiteY17" fmla="*/ 72996 h 479885"/>
                <a:gd name="connsiteX18" fmla="*/ 110054 w 485026"/>
                <a:gd name="connsiteY18" fmla="*/ 82638 h 479885"/>
                <a:gd name="connsiteX19" fmla="*/ 225088 w 485026"/>
                <a:gd name="connsiteY19" fmla="*/ 29929 h 479885"/>
                <a:gd name="connsiteX20" fmla="*/ 300921 w 485026"/>
                <a:gd name="connsiteY20" fmla="*/ 30571 h 479885"/>
                <a:gd name="connsiteX21" fmla="*/ 405672 w 485026"/>
                <a:gd name="connsiteY21" fmla="*/ 81352 h 479885"/>
                <a:gd name="connsiteX22" fmla="*/ 484718 w 485026"/>
                <a:gd name="connsiteY22" fmla="*/ 241409 h 479885"/>
                <a:gd name="connsiteX23" fmla="*/ 419810 w 485026"/>
                <a:gd name="connsiteY23" fmla="*/ 411749 h 479885"/>
                <a:gd name="connsiteX24" fmla="*/ 264932 w 485026"/>
                <a:gd name="connsiteY24" fmla="*/ 479886 h 479885"/>
                <a:gd name="connsiteX25" fmla="*/ 93988 w 485026"/>
                <a:gd name="connsiteY25" fmla="*/ 407893 h 479885"/>
                <a:gd name="connsiteX26" fmla="*/ 66997 w 485026"/>
                <a:gd name="connsiteY26" fmla="*/ 374467 h 4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026" h="479885">
                  <a:moveTo>
                    <a:pt x="66997" y="374467"/>
                  </a:moveTo>
                  <a:cubicBezTo>
                    <a:pt x="89490" y="367396"/>
                    <a:pt x="108126" y="362254"/>
                    <a:pt x="126763" y="355826"/>
                  </a:cubicBezTo>
                  <a:cubicBezTo>
                    <a:pt x="134475" y="353255"/>
                    <a:pt x="140259" y="354541"/>
                    <a:pt x="145400" y="359683"/>
                  </a:cubicBezTo>
                  <a:cubicBezTo>
                    <a:pt x="167250" y="382824"/>
                    <a:pt x="193598" y="396322"/>
                    <a:pt x="224446" y="404036"/>
                  </a:cubicBezTo>
                  <a:cubicBezTo>
                    <a:pt x="304776" y="425891"/>
                    <a:pt x="383822" y="373182"/>
                    <a:pt x="407600" y="303117"/>
                  </a:cubicBezTo>
                  <a:cubicBezTo>
                    <a:pt x="436519" y="216339"/>
                    <a:pt x="386393" y="126348"/>
                    <a:pt x="304776" y="101922"/>
                  </a:cubicBezTo>
                  <a:cubicBezTo>
                    <a:pt x="259791" y="88423"/>
                    <a:pt x="217376" y="94851"/>
                    <a:pt x="177532" y="118634"/>
                  </a:cubicBezTo>
                  <a:cubicBezTo>
                    <a:pt x="167250" y="125062"/>
                    <a:pt x="157610" y="132776"/>
                    <a:pt x="148613" y="141132"/>
                  </a:cubicBezTo>
                  <a:cubicBezTo>
                    <a:pt x="136403" y="151417"/>
                    <a:pt x="137688" y="162987"/>
                    <a:pt x="151184" y="171987"/>
                  </a:cubicBezTo>
                  <a:cubicBezTo>
                    <a:pt x="169178" y="182914"/>
                    <a:pt x="186529" y="194484"/>
                    <a:pt x="205166" y="204769"/>
                  </a:cubicBezTo>
                  <a:cubicBezTo>
                    <a:pt x="214806" y="210554"/>
                    <a:pt x="219304" y="217625"/>
                    <a:pt x="215449" y="228553"/>
                  </a:cubicBezTo>
                  <a:cubicBezTo>
                    <a:pt x="212235" y="238195"/>
                    <a:pt x="203238" y="240123"/>
                    <a:pt x="194884" y="238837"/>
                  </a:cubicBezTo>
                  <a:cubicBezTo>
                    <a:pt x="135760" y="231767"/>
                    <a:pt x="76637" y="224053"/>
                    <a:pt x="17513" y="216982"/>
                  </a:cubicBezTo>
                  <a:cubicBezTo>
                    <a:pt x="5303" y="215697"/>
                    <a:pt x="-1124" y="206055"/>
                    <a:pt x="162" y="193199"/>
                  </a:cubicBezTo>
                  <a:cubicBezTo>
                    <a:pt x="7231" y="135990"/>
                    <a:pt x="14300" y="78781"/>
                    <a:pt x="22012" y="21572"/>
                  </a:cubicBezTo>
                  <a:cubicBezTo>
                    <a:pt x="22654" y="15144"/>
                    <a:pt x="25868" y="7431"/>
                    <a:pt x="30366" y="4217"/>
                  </a:cubicBezTo>
                  <a:cubicBezTo>
                    <a:pt x="41291" y="-4139"/>
                    <a:pt x="52216" y="360"/>
                    <a:pt x="56715" y="13859"/>
                  </a:cubicBezTo>
                  <a:cubicBezTo>
                    <a:pt x="63141" y="33785"/>
                    <a:pt x="68925" y="53712"/>
                    <a:pt x="75351" y="72996"/>
                  </a:cubicBezTo>
                  <a:cubicBezTo>
                    <a:pt x="81778" y="93565"/>
                    <a:pt x="93988" y="96137"/>
                    <a:pt x="110054" y="82638"/>
                  </a:cubicBezTo>
                  <a:cubicBezTo>
                    <a:pt x="143472" y="54355"/>
                    <a:pt x="181388" y="36999"/>
                    <a:pt x="225088" y="29929"/>
                  </a:cubicBezTo>
                  <a:cubicBezTo>
                    <a:pt x="250794" y="26072"/>
                    <a:pt x="275857" y="26072"/>
                    <a:pt x="300921" y="30571"/>
                  </a:cubicBezTo>
                  <a:cubicBezTo>
                    <a:pt x="340765" y="37642"/>
                    <a:pt x="375468" y="54998"/>
                    <a:pt x="405672" y="81352"/>
                  </a:cubicBezTo>
                  <a:cubicBezTo>
                    <a:pt x="453870" y="123777"/>
                    <a:pt x="481504" y="177772"/>
                    <a:pt x="484718" y="241409"/>
                  </a:cubicBezTo>
                  <a:cubicBezTo>
                    <a:pt x="487931" y="306974"/>
                    <a:pt x="466081" y="364182"/>
                    <a:pt x="419810" y="411749"/>
                  </a:cubicBezTo>
                  <a:cubicBezTo>
                    <a:pt x="377396" y="454817"/>
                    <a:pt x="325341" y="479886"/>
                    <a:pt x="264932" y="479886"/>
                  </a:cubicBezTo>
                  <a:cubicBezTo>
                    <a:pt x="198740" y="479886"/>
                    <a:pt x="139616" y="458674"/>
                    <a:pt x="93988" y="407893"/>
                  </a:cubicBezTo>
                  <a:cubicBezTo>
                    <a:pt x="85634" y="396322"/>
                    <a:pt x="77279" y="386038"/>
                    <a:pt x="66997" y="374467"/>
                  </a:cubicBezTo>
                  <a:close/>
                </a:path>
              </a:pathLst>
            </a:custGeom>
            <a:solidFill>
              <a:srgbClr val="009AC1"/>
            </a:solidFill>
            <a:ln w="64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xmlns:p14="http://schemas.microsoft.com/office/powerpoint/2010/main" xmlns="" id="{51CBEFA4-81BA-1861-722B-0E93954D5B56}"/>
                </a:ext>
              </a:extLst>
            </p:cNvPr>
            <p:cNvSpPr/>
            <p:nvPr/>
          </p:nvSpPr>
          <p:spPr>
            <a:xfrm>
              <a:off x="4476334" y="-621915"/>
              <a:ext cx="561112" cy="523601"/>
            </a:xfrm>
            <a:custGeom>
              <a:avLst/>
              <a:gdLst>
                <a:gd name="connsiteX0" fmla="*/ 1928 w 561112"/>
                <a:gd name="connsiteY0" fmla="*/ 38273 h 523601"/>
                <a:gd name="connsiteX1" fmla="*/ 53982 w 561112"/>
                <a:gd name="connsiteY1" fmla="*/ 1634 h 523601"/>
                <a:gd name="connsiteX2" fmla="*/ 99610 w 561112"/>
                <a:gd name="connsiteY2" fmla="*/ 29917 h 523601"/>
                <a:gd name="connsiteX3" fmla="*/ 117605 w 561112"/>
                <a:gd name="connsiteY3" fmla="*/ 68485 h 523601"/>
                <a:gd name="connsiteX4" fmla="*/ 182512 w 561112"/>
                <a:gd name="connsiteY4" fmla="*/ 26703 h 523601"/>
                <a:gd name="connsiteX5" fmla="*/ 267984 w 561112"/>
                <a:gd name="connsiteY5" fmla="*/ 1634 h 523601"/>
                <a:gd name="connsiteX6" fmla="*/ 444069 w 561112"/>
                <a:gd name="connsiteY6" fmla="*/ 44058 h 523601"/>
                <a:gd name="connsiteX7" fmla="*/ 553962 w 561112"/>
                <a:gd name="connsiteY7" fmla="*/ 204115 h 523601"/>
                <a:gd name="connsiteX8" fmla="*/ 561031 w 561112"/>
                <a:gd name="connsiteY8" fmla="*/ 267108 h 523601"/>
                <a:gd name="connsiteX9" fmla="*/ 505121 w 561112"/>
                <a:gd name="connsiteY9" fmla="*/ 422022 h 523601"/>
                <a:gd name="connsiteX10" fmla="*/ 355384 w 561112"/>
                <a:gd name="connsiteY10" fmla="*/ 517156 h 523601"/>
                <a:gd name="connsiteX11" fmla="*/ 196650 w 561112"/>
                <a:gd name="connsiteY11" fmla="*/ 501729 h 523601"/>
                <a:gd name="connsiteX12" fmla="*/ 106037 w 561112"/>
                <a:gd name="connsiteY12" fmla="*/ 437449 h 523601"/>
                <a:gd name="connsiteX13" fmla="*/ 84829 w 561112"/>
                <a:gd name="connsiteY13" fmla="*/ 409166 h 523601"/>
                <a:gd name="connsiteX14" fmla="*/ 92541 w 561112"/>
                <a:gd name="connsiteY14" fmla="*/ 380883 h 523601"/>
                <a:gd name="connsiteX15" fmla="*/ 186368 w 561112"/>
                <a:gd name="connsiteY15" fmla="*/ 339102 h 523601"/>
                <a:gd name="connsiteX16" fmla="*/ 208860 w 561112"/>
                <a:gd name="connsiteY16" fmla="*/ 343601 h 523601"/>
                <a:gd name="connsiteX17" fmla="*/ 278266 w 561112"/>
                <a:gd name="connsiteY17" fmla="*/ 381526 h 523601"/>
                <a:gd name="connsiteX18" fmla="*/ 368237 w 561112"/>
                <a:gd name="connsiteY18" fmla="*/ 361600 h 523601"/>
                <a:gd name="connsiteX19" fmla="*/ 402940 w 561112"/>
                <a:gd name="connsiteY19" fmla="*/ 327531 h 523601"/>
                <a:gd name="connsiteX20" fmla="*/ 426075 w 561112"/>
                <a:gd name="connsiteY20" fmla="*/ 324317 h 523601"/>
                <a:gd name="connsiteX21" fmla="*/ 429931 w 561112"/>
                <a:gd name="connsiteY21" fmla="*/ 349386 h 523601"/>
                <a:gd name="connsiteX22" fmla="*/ 323252 w 561112"/>
                <a:gd name="connsiteY22" fmla="*/ 416880 h 523601"/>
                <a:gd name="connsiteX23" fmla="*/ 197293 w 561112"/>
                <a:gd name="connsiteY23" fmla="*/ 380883 h 523601"/>
                <a:gd name="connsiteX24" fmla="*/ 187010 w 561112"/>
                <a:gd name="connsiteY24" fmla="*/ 378955 h 523601"/>
                <a:gd name="connsiteX25" fmla="*/ 125316 w 561112"/>
                <a:gd name="connsiteY25" fmla="*/ 404667 h 523601"/>
                <a:gd name="connsiteX26" fmla="*/ 251918 w 561112"/>
                <a:gd name="connsiteY26" fmla="*/ 483088 h 523601"/>
                <a:gd name="connsiteX27" fmla="*/ 444712 w 561112"/>
                <a:gd name="connsiteY27" fmla="*/ 434235 h 523601"/>
                <a:gd name="connsiteX28" fmla="*/ 521187 w 561112"/>
                <a:gd name="connsiteY28" fmla="*/ 306319 h 523601"/>
                <a:gd name="connsiteX29" fmla="*/ 487127 w 561112"/>
                <a:gd name="connsiteY29" fmla="*/ 135335 h 523601"/>
                <a:gd name="connsiteX30" fmla="*/ 345744 w 561112"/>
                <a:gd name="connsiteY30" fmla="*/ 40202 h 523601"/>
                <a:gd name="connsiteX31" fmla="*/ 197935 w 561112"/>
                <a:gd name="connsiteY31" fmla="*/ 58843 h 523601"/>
                <a:gd name="connsiteX32" fmla="*/ 131743 w 561112"/>
                <a:gd name="connsiteY32" fmla="*/ 110266 h 523601"/>
                <a:gd name="connsiteX33" fmla="*/ 116962 w 561112"/>
                <a:gd name="connsiteY33" fmla="*/ 120551 h 523601"/>
                <a:gd name="connsiteX34" fmla="*/ 96397 w 561112"/>
                <a:gd name="connsiteY34" fmla="*/ 110266 h 523601"/>
                <a:gd name="connsiteX35" fmla="*/ 70048 w 561112"/>
                <a:gd name="connsiteY35" fmla="*/ 51129 h 523601"/>
                <a:gd name="connsiteX36" fmla="*/ 46271 w 561112"/>
                <a:gd name="connsiteY36" fmla="*/ 39559 h 523601"/>
                <a:gd name="connsiteX37" fmla="*/ 35346 w 561112"/>
                <a:gd name="connsiteY37" fmla="*/ 58200 h 523601"/>
                <a:gd name="connsiteX38" fmla="*/ 35346 w 561112"/>
                <a:gd name="connsiteY38" fmla="*/ 231112 h 523601"/>
                <a:gd name="connsiteX39" fmla="*/ 59124 w 561112"/>
                <a:gd name="connsiteY39" fmla="*/ 254895 h 523601"/>
                <a:gd name="connsiteX40" fmla="*/ 230710 w 561112"/>
                <a:gd name="connsiteY40" fmla="*/ 254895 h 523601"/>
                <a:gd name="connsiteX41" fmla="*/ 251275 w 561112"/>
                <a:gd name="connsiteY41" fmla="*/ 229184 h 523601"/>
                <a:gd name="connsiteX42" fmla="*/ 240993 w 561112"/>
                <a:gd name="connsiteY42" fmla="*/ 220827 h 523601"/>
                <a:gd name="connsiteX43" fmla="*/ 183797 w 561112"/>
                <a:gd name="connsiteY43" fmla="*/ 195758 h 523601"/>
                <a:gd name="connsiteX44" fmla="*/ 176728 w 561112"/>
                <a:gd name="connsiteY44" fmla="*/ 161690 h 523601"/>
                <a:gd name="connsiteX45" fmla="*/ 275696 w 561112"/>
                <a:gd name="connsiteY45" fmla="*/ 105767 h 523601"/>
                <a:gd name="connsiteX46" fmla="*/ 411294 w 561112"/>
                <a:gd name="connsiteY46" fmla="*/ 151405 h 523601"/>
                <a:gd name="connsiteX47" fmla="*/ 453709 w 561112"/>
                <a:gd name="connsiteY47" fmla="*/ 245253 h 523601"/>
                <a:gd name="connsiteX48" fmla="*/ 455637 w 561112"/>
                <a:gd name="connsiteY48" fmla="*/ 260038 h 523601"/>
                <a:gd name="connsiteX49" fmla="*/ 438285 w 561112"/>
                <a:gd name="connsiteY49" fmla="*/ 278679 h 523601"/>
                <a:gd name="connsiteX50" fmla="*/ 420934 w 561112"/>
                <a:gd name="connsiteY50" fmla="*/ 262609 h 523601"/>
                <a:gd name="connsiteX51" fmla="*/ 396513 w 561112"/>
                <a:gd name="connsiteY51" fmla="*/ 189973 h 523601"/>
                <a:gd name="connsiteX52" fmla="*/ 309756 w 561112"/>
                <a:gd name="connsiteY52" fmla="*/ 141121 h 523601"/>
                <a:gd name="connsiteX53" fmla="*/ 230710 w 561112"/>
                <a:gd name="connsiteY53" fmla="*/ 159762 h 523601"/>
                <a:gd name="connsiteX54" fmla="*/ 214644 w 561112"/>
                <a:gd name="connsiteY54" fmla="*/ 170689 h 523601"/>
                <a:gd name="connsiteX55" fmla="*/ 249990 w 561112"/>
                <a:gd name="connsiteY55" fmla="*/ 187402 h 523601"/>
                <a:gd name="connsiteX56" fmla="*/ 287906 w 561112"/>
                <a:gd name="connsiteY56" fmla="*/ 232398 h 523601"/>
                <a:gd name="connsiteX57" fmla="*/ 257059 w 561112"/>
                <a:gd name="connsiteY57" fmla="*/ 285107 h 523601"/>
                <a:gd name="connsiteX58" fmla="*/ 229425 w 561112"/>
                <a:gd name="connsiteY58" fmla="*/ 289606 h 523601"/>
                <a:gd name="connsiteX59" fmla="*/ 64265 w 561112"/>
                <a:gd name="connsiteY59" fmla="*/ 290249 h 523601"/>
                <a:gd name="connsiteX60" fmla="*/ 0 w 561112"/>
                <a:gd name="connsiteY60" fmla="*/ 250396 h 523601"/>
                <a:gd name="connsiteX61" fmla="*/ 1928 w 561112"/>
                <a:gd name="connsiteY61" fmla="*/ 38273 h 5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1112" h="523601">
                  <a:moveTo>
                    <a:pt x="1928" y="38273"/>
                  </a:moveTo>
                  <a:cubicBezTo>
                    <a:pt x="11568" y="15133"/>
                    <a:pt x="28276" y="991"/>
                    <a:pt x="53982" y="1634"/>
                  </a:cubicBezTo>
                  <a:cubicBezTo>
                    <a:pt x="73904" y="2277"/>
                    <a:pt x="90613" y="10633"/>
                    <a:pt x="99610" y="29917"/>
                  </a:cubicBezTo>
                  <a:cubicBezTo>
                    <a:pt x="106037" y="42773"/>
                    <a:pt x="112463" y="56272"/>
                    <a:pt x="117605" y="68485"/>
                  </a:cubicBezTo>
                  <a:cubicBezTo>
                    <a:pt x="140097" y="53700"/>
                    <a:pt x="160662" y="38916"/>
                    <a:pt x="182512" y="26703"/>
                  </a:cubicBezTo>
                  <a:cubicBezTo>
                    <a:pt x="208860" y="11919"/>
                    <a:pt x="237779" y="4848"/>
                    <a:pt x="267984" y="1634"/>
                  </a:cubicBezTo>
                  <a:cubicBezTo>
                    <a:pt x="331606" y="-4794"/>
                    <a:pt x="390730" y="7419"/>
                    <a:pt x="444069" y="44058"/>
                  </a:cubicBezTo>
                  <a:cubicBezTo>
                    <a:pt x="501265" y="82626"/>
                    <a:pt x="539181" y="135335"/>
                    <a:pt x="553962" y="204115"/>
                  </a:cubicBezTo>
                  <a:cubicBezTo>
                    <a:pt x="558460" y="224684"/>
                    <a:pt x="561673" y="246539"/>
                    <a:pt x="561031" y="267108"/>
                  </a:cubicBezTo>
                  <a:cubicBezTo>
                    <a:pt x="558460" y="324317"/>
                    <a:pt x="541752" y="376384"/>
                    <a:pt x="505121" y="422022"/>
                  </a:cubicBezTo>
                  <a:cubicBezTo>
                    <a:pt x="465919" y="470875"/>
                    <a:pt x="415793" y="503015"/>
                    <a:pt x="355384" y="517156"/>
                  </a:cubicBezTo>
                  <a:cubicBezTo>
                    <a:pt x="301401" y="529369"/>
                    <a:pt x="248062" y="524227"/>
                    <a:pt x="196650" y="501729"/>
                  </a:cubicBezTo>
                  <a:cubicBezTo>
                    <a:pt x="161947" y="486302"/>
                    <a:pt x="131743" y="465090"/>
                    <a:pt x="106037" y="437449"/>
                  </a:cubicBezTo>
                  <a:cubicBezTo>
                    <a:pt x="98325" y="429093"/>
                    <a:pt x="91256" y="418808"/>
                    <a:pt x="84829" y="409166"/>
                  </a:cubicBezTo>
                  <a:cubicBezTo>
                    <a:pt x="76475" y="397596"/>
                    <a:pt x="79688" y="386669"/>
                    <a:pt x="92541" y="380883"/>
                  </a:cubicBezTo>
                  <a:cubicBezTo>
                    <a:pt x="124031" y="366742"/>
                    <a:pt x="155521" y="353243"/>
                    <a:pt x="186368" y="339102"/>
                  </a:cubicBezTo>
                  <a:cubicBezTo>
                    <a:pt x="195365" y="335245"/>
                    <a:pt x="202434" y="337173"/>
                    <a:pt x="208860" y="343601"/>
                  </a:cubicBezTo>
                  <a:cubicBezTo>
                    <a:pt x="228140" y="363528"/>
                    <a:pt x="250632" y="376384"/>
                    <a:pt x="278266" y="381526"/>
                  </a:cubicBezTo>
                  <a:cubicBezTo>
                    <a:pt x="311684" y="387954"/>
                    <a:pt x="341246" y="380241"/>
                    <a:pt x="368237" y="361600"/>
                  </a:cubicBezTo>
                  <a:cubicBezTo>
                    <a:pt x="381090" y="351958"/>
                    <a:pt x="391372" y="339102"/>
                    <a:pt x="402940" y="327531"/>
                  </a:cubicBezTo>
                  <a:cubicBezTo>
                    <a:pt x="410009" y="320461"/>
                    <a:pt x="419649" y="319175"/>
                    <a:pt x="426075" y="324317"/>
                  </a:cubicBezTo>
                  <a:cubicBezTo>
                    <a:pt x="435072" y="332031"/>
                    <a:pt x="436357" y="339744"/>
                    <a:pt x="429931" y="349386"/>
                  </a:cubicBezTo>
                  <a:cubicBezTo>
                    <a:pt x="404225" y="386669"/>
                    <a:pt x="368879" y="409166"/>
                    <a:pt x="323252" y="416880"/>
                  </a:cubicBezTo>
                  <a:cubicBezTo>
                    <a:pt x="275696" y="424593"/>
                    <a:pt x="233923" y="411738"/>
                    <a:pt x="197293" y="380883"/>
                  </a:cubicBezTo>
                  <a:cubicBezTo>
                    <a:pt x="194722" y="378955"/>
                    <a:pt x="189581" y="378312"/>
                    <a:pt x="187010" y="378955"/>
                  </a:cubicBezTo>
                  <a:cubicBezTo>
                    <a:pt x="166446" y="387311"/>
                    <a:pt x="146524" y="396310"/>
                    <a:pt x="125316" y="404667"/>
                  </a:cubicBezTo>
                  <a:cubicBezTo>
                    <a:pt x="158734" y="445806"/>
                    <a:pt x="201149" y="472803"/>
                    <a:pt x="251918" y="483088"/>
                  </a:cubicBezTo>
                  <a:cubicBezTo>
                    <a:pt x="323894" y="497872"/>
                    <a:pt x="388159" y="480517"/>
                    <a:pt x="444712" y="434235"/>
                  </a:cubicBezTo>
                  <a:cubicBezTo>
                    <a:pt x="485841" y="400810"/>
                    <a:pt x="511547" y="357743"/>
                    <a:pt x="521187" y="306319"/>
                  </a:cubicBezTo>
                  <a:cubicBezTo>
                    <a:pt x="532754" y="245253"/>
                    <a:pt x="522472" y="187402"/>
                    <a:pt x="487127" y="135335"/>
                  </a:cubicBezTo>
                  <a:cubicBezTo>
                    <a:pt x="453066" y="84555"/>
                    <a:pt x="404868" y="53058"/>
                    <a:pt x="345744" y="40202"/>
                  </a:cubicBezTo>
                  <a:cubicBezTo>
                    <a:pt x="294975" y="29274"/>
                    <a:pt x="244849" y="35059"/>
                    <a:pt x="197935" y="58843"/>
                  </a:cubicBezTo>
                  <a:cubicBezTo>
                    <a:pt x="172872" y="71699"/>
                    <a:pt x="150379" y="89054"/>
                    <a:pt x="131743" y="110266"/>
                  </a:cubicBezTo>
                  <a:cubicBezTo>
                    <a:pt x="127887" y="114766"/>
                    <a:pt x="122746" y="119265"/>
                    <a:pt x="116962" y="120551"/>
                  </a:cubicBezTo>
                  <a:cubicBezTo>
                    <a:pt x="107965" y="123122"/>
                    <a:pt x="100896" y="119265"/>
                    <a:pt x="96397" y="110266"/>
                  </a:cubicBezTo>
                  <a:cubicBezTo>
                    <a:pt x="88043" y="90340"/>
                    <a:pt x="78403" y="71056"/>
                    <a:pt x="70048" y="51129"/>
                  </a:cubicBezTo>
                  <a:cubicBezTo>
                    <a:pt x="65550" y="39559"/>
                    <a:pt x="56553" y="37630"/>
                    <a:pt x="46271" y="39559"/>
                  </a:cubicBezTo>
                  <a:cubicBezTo>
                    <a:pt x="36631" y="41487"/>
                    <a:pt x="35346" y="49201"/>
                    <a:pt x="35346" y="58200"/>
                  </a:cubicBezTo>
                  <a:cubicBezTo>
                    <a:pt x="35346" y="116051"/>
                    <a:pt x="35346" y="173260"/>
                    <a:pt x="35346" y="231112"/>
                  </a:cubicBezTo>
                  <a:cubicBezTo>
                    <a:pt x="35346" y="249753"/>
                    <a:pt x="40487" y="254895"/>
                    <a:pt x="59124" y="254895"/>
                  </a:cubicBezTo>
                  <a:cubicBezTo>
                    <a:pt x="116319" y="254895"/>
                    <a:pt x="173515" y="254895"/>
                    <a:pt x="230710" y="254895"/>
                  </a:cubicBezTo>
                  <a:cubicBezTo>
                    <a:pt x="248704" y="254895"/>
                    <a:pt x="258344" y="242682"/>
                    <a:pt x="251275" y="229184"/>
                  </a:cubicBezTo>
                  <a:cubicBezTo>
                    <a:pt x="249347" y="225327"/>
                    <a:pt x="244849" y="222756"/>
                    <a:pt x="240993" y="220827"/>
                  </a:cubicBezTo>
                  <a:cubicBezTo>
                    <a:pt x="221713" y="211828"/>
                    <a:pt x="203077" y="202829"/>
                    <a:pt x="183797" y="195758"/>
                  </a:cubicBezTo>
                  <a:cubicBezTo>
                    <a:pt x="168374" y="189973"/>
                    <a:pt x="165803" y="173903"/>
                    <a:pt x="176728" y="161690"/>
                  </a:cubicBezTo>
                  <a:cubicBezTo>
                    <a:pt x="203077" y="131479"/>
                    <a:pt x="234566" y="110909"/>
                    <a:pt x="275696" y="105767"/>
                  </a:cubicBezTo>
                  <a:cubicBezTo>
                    <a:pt x="328393" y="99339"/>
                    <a:pt x="374021" y="114123"/>
                    <a:pt x="411294" y="151405"/>
                  </a:cubicBezTo>
                  <a:cubicBezTo>
                    <a:pt x="436357" y="176474"/>
                    <a:pt x="452423" y="207971"/>
                    <a:pt x="453709" y="245253"/>
                  </a:cubicBezTo>
                  <a:cubicBezTo>
                    <a:pt x="453709" y="250396"/>
                    <a:pt x="455637" y="254895"/>
                    <a:pt x="455637" y="260038"/>
                  </a:cubicBezTo>
                  <a:cubicBezTo>
                    <a:pt x="455637" y="271608"/>
                    <a:pt x="449210" y="278679"/>
                    <a:pt x="438285" y="278679"/>
                  </a:cubicBezTo>
                  <a:cubicBezTo>
                    <a:pt x="427360" y="278679"/>
                    <a:pt x="422219" y="272894"/>
                    <a:pt x="420934" y="262609"/>
                  </a:cubicBezTo>
                  <a:cubicBezTo>
                    <a:pt x="417721" y="236897"/>
                    <a:pt x="413222" y="211828"/>
                    <a:pt x="396513" y="189973"/>
                  </a:cubicBezTo>
                  <a:cubicBezTo>
                    <a:pt x="374663" y="161047"/>
                    <a:pt x="346387" y="144977"/>
                    <a:pt x="309756" y="141121"/>
                  </a:cubicBezTo>
                  <a:cubicBezTo>
                    <a:pt x="280837" y="137907"/>
                    <a:pt x="254488" y="144335"/>
                    <a:pt x="230710" y="159762"/>
                  </a:cubicBezTo>
                  <a:cubicBezTo>
                    <a:pt x="225569" y="162976"/>
                    <a:pt x="221071" y="166832"/>
                    <a:pt x="214644" y="170689"/>
                  </a:cubicBezTo>
                  <a:cubicBezTo>
                    <a:pt x="227497" y="176474"/>
                    <a:pt x="238422" y="182902"/>
                    <a:pt x="249990" y="187402"/>
                  </a:cubicBezTo>
                  <a:cubicBezTo>
                    <a:pt x="271840" y="195115"/>
                    <a:pt x="284050" y="209900"/>
                    <a:pt x="287906" y="232398"/>
                  </a:cubicBezTo>
                  <a:cubicBezTo>
                    <a:pt x="291119" y="251039"/>
                    <a:pt x="275053" y="279322"/>
                    <a:pt x="257059" y="285107"/>
                  </a:cubicBezTo>
                  <a:cubicBezTo>
                    <a:pt x="248062" y="287678"/>
                    <a:pt x="238422" y="289606"/>
                    <a:pt x="229425" y="289606"/>
                  </a:cubicBezTo>
                  <a:cubicBezTo>
                    <a:pt x="174157" y="290249"/>
                    <a:pt x="119532" y="288964"/>
                    <a:pt x="64265" y="290249"/>
                  </a:cubicBezTo>
                  <a:cubicBezTo>
                    <a:pt x="32775" y="290892"/>
                    <a:pt x="10925" y="280607"/>
                    <a:pt x="0" y="250396"/>
                  </a:cubicBezTo>
                  <a:cubicBezTo>
                    <a:pt x="1928" y="179688"/>
                    <a:pt x="1928" y="108981"/>
                    <a:pt x="1928" y="38273"/>
                  </a:cubicBezTo>
                  <a:close/>
                </a:path>
              </a:pathLst>
            </a:custGeom>
            <a:solidFill>
              <a:srgbClr val="040303"/>
            </a:solidFill>
            <a:ln w="64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xmlns:p14="http://schemas.microsoft.com/office/powerpoint/2010/main" xmlns="" id="{4AF31DD0-44CA-66A2-B3A9-8F0FFAD10A47}"/>
                </a:ext>
              </a:extLst>
            </p:cNvPr>
            <p:cNvSpPr/>
            <p:nvPr/>
          </p:nvSpPr>
          <p:spPr>
            <a:xfrm>
              <a:off x="5106709" y="-30715"/>
              <a:ext cx="560461" cy="523645"/>
            </a:xfrm>
            <a:custGeom>
              <a:avLst/>
              <a:gdLst>
                <a:gd name="connsiteX0" fmla="*/ 342593 w 560461"/>
                <a:gd name="connsiteY0" fmla="*/ 350843 h 523645"/>
                <a:gd name="connsiteX1" fmla="*/ 306605 w 560461"/>
                <a:gd name="connsiteY1" fmla="*/ 334131 h 523645"/>
                <a:gd name="connsiteX2" fmla="*/ 273187 w 560461"/>
                <a:gd name="connsiteY2" fmla="*/ 271780 h 523645"/>
                <a:gd name="connsiteX3" fmla="*/ 324599 w 560461"/>
                <a:gd name="connsiteY3" fmla="*/ 231926 h 523645"/>
                <a:gd name="connsiteX4" fmla="*/ 504540 w 560461"/>
                <a:gd name="connsiteY4" fmla="*/ 231926 h 523645"/>
                <a:gd name="connsiteX5" fmla="*/ 560451 w 560461"/>
                <a:gd name="connsiteY5" fmla="*/ 288492 h 523645"/>
                <a:gd name="connsiteX6" fmla="*/ 560451 w 560461"/>
                <a:gd name="connsiteY6" fmla="*/ 461404 h 523645"/>
                <a:gd name="connsiteX7" fmla="*/ 500684 w 560461"/>
                <a:gd name="connsiteY7" fmla="*/ 519899 h 523645"/>
                <a:gd name="connsiteX8" fmla="*/ 460840 w 560461"/>
                <a:gd name="connsiteY8" fmla="*/ 490973 h 523645"/>
                <a:gd name="connsiteX9" fmla="*/ 446059 w 560461"/>
                <a:gd name="connsiteY9" fmla="*/ 458190 h 523645"/>
                <a:gd name="connsiteX10" fmla="*/ 435134 w 560461"/>
                <a:gd name="connsiteY10" fmla="*/ 456262 h 523645"/>
                <a:gd name="connsiteX11" fmla="*/ 316887 w 560461"/>
                <a:gd name="connsiteY11" fmla="*/ 517327 h 523645"/>
                <a:gd name="connsiteX12" fmla="*/ 158154 w 560461"/>
                <a:gd name="connsiteY12" fmla="*/ 501900 h 523645"/>
                <a:gd name="connsiteX13" fmla="*/ 67540 w 560461"/>
                <a:gd name="connsiteY13" fmla="*/ 436978 h 523645"/>
                <a:gd name="connsiteX14" fmla="*/ 5203 w 560461"/>
                <a:gd name="connsiteY14" fmla="*/ 312276 h 523645"/>
                <a:gd name="connsiteX15" fmla="*/ 55330 w 560461"/>
                <a:gd name="connsiteY15" fmla="*/ 100153 h 523645"/>
                <a:gd name="connsiteX16" fmla="*/ 219848 w 560461"/>
                <a:gd name="connsiteY16" fmla="*/ 3091 h 523645"/>
                <a:gd name="connsiteX17" fmla="*/ 422282 w 560461"/>
                <a:gd name="connsiteY17" fmla="*/ 56443 h 523645"/>
                <a:gd name="connsiteX18" fmla="*/ 476264 w 560461"/>
                <a:gd name="connsiteY18" fmla="*/ 112366 h 523645"/>
                <a:gd name="connsiteX19" fmla="*/ 469195 w 560461"/>
                <a:gd name="connsiteY19" fmla="*/ 140649 h 523645"/>
                <a:gd name="connsiteX20" fmla="*/ 372798 w 560461"/>
                <a:gd name="connsiteY20" fmla="*/ 183716 h 523645"/>
                <a:gd name="connsiteX21" fmla="*/ 349020 w 560461"/>
                <a:gd name="connsiteY21" fmla="*/ 177288 h 523645"/>
                <a:gd name="connsiteX22" fmla="*/ 287968 w 560461"/>
                <a:gd name="connsiteY22" fmla="*/ 143220 h 523645"/>
                <a:gd name="connsiteX23" fmla="*/ 144658 w 560461"/>
                <a:gd name="connsiteY23" fmla="*/ 224855 h 523645"/>
                <a:gd name="connsiteX24" fmla="*/ 240412 w 560461"/>
                <a:gd name="connsiteY24" fmla="*/ 380412 h 523645"/>
                <a:gd name="connsiteX25" fmla="*/ 338737 w 560461"/>
                <a:gd name="connsiteY25" fmla="*/ 354057 h 523645"/>
                <a:gd name="connsiteX26" fmla="*/ 342593 w 560461"/>
                <a:gd name="connsiteY26" fmla="*/ 350843 h 523645"/>
                <a:gd name="connsiteX27" fmla="*/ 437062 w 560461"/>
                <a:gd name="connsiteY27" fmla="*/ 116866 h 523645"/>
                <a:gd name="connsiteX28" fmla="*/ 405573 w 560461"/>
                <a:gd name="connsiteY28" fmla="*/ 88583 h 523645"/>
                <a:gd name="connsiteX29" fmla="*/ 226917 w 560461"/>
                <a:gd name="connsiteY29" fmla="*/ 38445 h 523645"/>
                <a:gd name="connsiteX30" fmla="*/ 81679 w 560461"/>
                <a:gd name="connsiteY30" fmla="*/ 125222 h 523645"/>
                <a:gd name="connsiteX31" fmla="*/ 37978 w 560461"/>
                <a:gd name="connsiteY31" fmla="*/ 301991 h 523645"/>
                <a:gd name="connsiteX32" fmla="*/ 136304 w 560461"/>
                <a:gd name="connsiteY32" fmla="*/ 451120 h 523645"/>
                <a:gd name="connsiteX33" fmla="*/ 246839 w 560461"/>
                <a:gd name="connsiteY33" fmla="*/ 488402 h 523645"/>
                <a:gd name="connsiteX34" fmla="*/ 322029 w 560461"/>
                <a:gd name="connsiteY34" fmla="*/ 479403 h 523645"/>
                <a:gd name="connsiteX35" fmla="*/ 429350 w 560461"/>
                <a:gd name="connsiteY35" fmla="*/ 413195 h 523645"/>
                <a:gd name="connsiteX36" fmla="*/ 465339 w 560461"/>
                <a:gd name="connsiteY36" fmla="*/ 418337 h 523645"/>
                <a:gd name="connsiteX37" fmla="*/ 491045 w 560461"/>
                <a:gd name="connsiteY37" fmla="*/ 474903 h 523645"/>
                <a:gd name="connsiteX38" fmla="*/ 518679 w 560461"/>
                <a:gd name="connsiteY38" fmla="*/ 481331 h 523645"/>
                <a:gd name="connsiteX39" fmla="*/ 524462 w 560461"/>
                <a:gd name="connsiteY39" fmla="*/ 462690 h 523645"/>
                <a:gd name="connsiteX40" fmla="*/ 524462 w 560461"/>
                <a:gd name="connsiteY40" fmla="*/ 289778 h 523645"/>
                <a:gd name="connsiteX41" fmla="*/ 504540 w 560461"/>
                <a:gd name="connsiteY41" fmla="*/ 268566 h 523645"/>
                <a:gd name="connsiteX42" fmla="*/ 325884 w 560461"/>
                <a:gd name="connsiteY42" fmla="*/ 268566 h 523645"/>
                <a:gd name="connsiteX43" fmla="*/ 306605 w 560461"/>
                <a:gd name="connsiteY43" fmla="*/ 281421 h 523645"/>
                <a:gd name="connsiteX44" fmla="*/ 320100 w 560461"/>
                <a:gd name="connsiteY44" fmla="*/ 303277 h 523645"/>
                <a:gd name="connsiteX45" fmla="*/ 377296 w 560461"/>
                <a:gd name="connsiteY45" fmla="*/ 328988 h 523645"/>
                <a:gd name="connsiteX46" fmla="*/ 383723 w 560461"/>
                <a:gd name="connsiteY46" fmla="*/ 359200 h 523645"/>
                <a:gd name="connsiteX47" fmla="*/ 358017 w 560461"/>
                <a:gd name="connsiteY47" fmla="*/ 384912 h 523645"/>
                <a:gd name="connsiteX48" fmla="*/ 233343 w 560461"/>
                <a:gd name="connsiteY48" fmla="*/ 417051 h 523645"/>
                <a:gd name="connsiteX49" fmla="*/ 106742 w 560461"/>
                <a:gd name="connsiteY49" fmla="*/ 230641 h 523645"/>
                <a:gd name="connsiteX50" fmla="*/ 275758 w 560461"/>
                <a:gd name="connsiteY50" fmla="*/ 107867 h 523645"/>
                <a:gd name="connsiteX51" fmla="*/ 359945 w 560461"/>
                <a:gd name="connsiteY51" fmla="*/ 142578 h 523645"/>
                <a:gd name="connsiteX52" fmla="*/ 379224 w 560461"/>
                <a:gd name="connsiteY52" fmla="*/ 144506 h 523645"/>
                <a:gd name="connsiteX53" fmla="*/ 437062 w 560461"/>
                <a:gd name="connsiteY53" fmla="*/ 116866 h 5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0461" h="523645">
                  <a:moveTo>
                    <a:pt x="342593" y="350843"/>
                  </a:moveTo>
                  <a:cubicBezTo>
                    <a:pt x="330383" y="345058"/>
                    <a:pt x="318173" y="339273"/>
                    <a:pt x="306605" y="334131"/>
                  </a:cubicBezTo>
                  <a:cubicBezTo>
                    <a:pt x="275115" y="320632"/>
                    <a:pt x="268689" y="299420"/>
                    <a:pt x="273187" y="271780"/>
                  </a:cubicBezTo>
                  <a:cubicBezTo>
                    <a:pt x="277043" y="249282"/>
                    <a:pt x="293109" y="232569"/>
                    <a:pt x="324599" y="231926"/>
                  </a:cubicBezTo>
                  <a:cubicBezTo>
                    <a:pt x="384365" y="231283"/>
                    <a:pt x="444774" y="231926"/>
                    <a:pt x="504540" y="231926"/>
                  </a:cubicBezTo>
                  <a:cubicBezTo>
                    <a:pt x="537958" y="231926"/>
                    <a:pt x="560451" y="255067"/>
                    <a:pt x="560451" y="288492"/>
                  </a:cubicBezTo>
                  <a:cubicBezTo>
                    <a:pt x="560451" y="346344"/>
                    <a:pt x="559808" y="403553"/>
                    <a:pt x="560451" y="461404"/>
                  </a:cubicBezTo>
                  <a:cubicBezTo>
                    <a:pt x="561093" y="499329"/>
                    <a:pt x="532817" y="523113"/>
                    <a:pt x="500684" y="519899"/>
                  </a:cubicBezTo>
                  <a:cubicBezTo>
                    <a:pt x="482048" y="517970"/>
                    <a:pt x="468552" y="507685"/>
                    <a:pt x="460840" y="490973"/>
                  </a:cubicBezTo>
                  <a:cubicBezTo>
                    <a:pt x="455699" y="480045"/>
                    <a:pt x="450558" y="469118"/>
                    <a:pt x="446059" y="458190"/>
                  </a:cubicBezTo>
                  <a:cubicBezTo>
                    <a:pt x="443489" y="451762"/>
                    <a:pt x="440276" y="451120"/>
                    <a:pt x="435134" y="456262"/>
                  </a:cubicBezTo>
                  <a:cubicBezTo>
                    <a:pt x="401717" y="487759"/>
                    <a:pt x="361230" y="507685"/>
                    <a:pt x="316887" y="517327"/>
                  </a:cubicBezTo>
                  <a:cubicBezTo>
                    <a:pt x="262905" y="528898"/>
                    <a:pt x="209565" y="525041"/>
                    <a:pt x="158154" y="501900"/>
                  </a:cubicBezTo>
                  <a:cubicBezTo>
                    <a:pt x="123451" y="486473"/>
                    <a:pt x="92603" y="465261"/>
                    <a:pt x="67540" y="436978"/>
                  </a:cubicBezTo>
                  <a:cubicBezTo>
                    <a:pt x="35408" y="400982"/>
                    <a:pt x="14201" y="359842"/>
                    <a:pt x="5203" y="312276"/>
                  </a:cubicBezTo>
                  <a:cubicBezTo>
                    <a:pt x="-9577" y="233855"/>
                    <a:pt x="7131" y="163147"/>
                    <a:pt x="55330" y="100153"/>
                  </a:cubicBezTo>
                  <a:cubicBezTo>
                    <a:pt x="96459" y="46158"/>
                    <a:pt x="152370" y="12733"/>
                    <a:pt x="219848" y="3091"/>
                  </a:cubicBezTo>
                  <a:cubicBezTo>
                    <a:pt x="293752" y="-7194"/>
                    <a:pt x="363801" y="7590"/>
                    <a:pt x="422282" y="56443"/>
                  </a:cubicBezTo>
                  <a:cubicBezTo>
                    <a:pt x="442203" y="73156"/>
                    <a:pt x="459555" y="93082"/>
                    <a:pt x="476264" y="112366"/>
                  </a:cubicBezTo>
                  <a:cubicBezTo>
                    <a:pt x="485261" y="123294"/>
                    <a:pt x="483333" y="134221"/>
                    <a:pt x="469195" y="140649"/>
                  </a:cubicBezTo>
                  <a:cubicBezTo>
                    <a:pt x="437062" y="155433"/>
                    <a:pt x="404930" y="169575"/>
                    <a:pt x="372798" y="183716"/>
                  </a:cubicBezTo>
                  <a:cubicBezTo>
                    <a:pt x="363158" y="188216"/>
                    <a:pt x="356089" y="184359"/>
                    <a:pt x="349020" y="177288"/>
                  </a:cubicBezTo>
                  <a:cubicBezTo>
                    <a:pt x="332311" y="159290"/>
                    <a:pt x="312389" y="148363"/>
                    <a:pt x="287968" y="143220"/>
                  </a:cubicBezTo>
                  <a:cubicBezTo>
                    <a:pt x="224346" y="128436"/>
                    <a:pt x="163937" y="163147"/>
                    <a:pt x="144658" y="224855"/>
                  </a:cubicBezTo>
                  <a:cubicBezTo>
                    <a:pt x="123451" y="294277"/>
                    <a:pt x="167151" y="368842"/>
                    <a:pt x="240412" y="380412"/>
                  </a:cubicBezTo>
                  <a:cubicBezTo>
                    <a:pt x="277686" y="386197"/>
                    <a:pt x="309176" y="375912"/>
                    <a:pt x="338737" y="354057"/>
                  </a:cubicBezTo>
                  <a:cubicBezTo>
                    <a:pt x="340023" y="354057"/>
                    <a:pt x="340665" y="352772"/>
                    <a:pt x="342593" y="350843"/>
                  </a:cubicBezTo>
                  <a:close/>
                  <a:moveTo>
                    <a:pt x="437062" y="116866"/>
                  </a:moveTo>
                  <a:cubicBezTo>
                    <a:pt x="425495" y="106581"/>
                    <a:pt x="415855" y="96939"/>
                    <a:pt x="405573" y="88583"/>
                  </a:cubicBezTo>
                  <a:cubicBezTo>
                    <a:pt x="354161" y="43587"/>
                    <a:pt x="292467" y="30088"/>
                    <a:pt x="226917" y="38445"/>
                  </a:cubicBezTo>
                  <a:cubicBezTo>
                    <a:pt x="167151" y="46158"/>
                    <a:pt x="118952" y="77012"/>
                    <a:pt x="81679" y="125222"/>
                  </a:cubicBezTo>
                  <a:cubicBezTo>
                    <a:pt x="41192" y="177931"/>
                    <a:pt x="27054" y="237711"/>
                    <a:pt x="37978" y="301991"/>
                  </a:cubicBezTo>
                  <a:cubicBezTo>
                    <a:pt x="48904" y="364985"/>
                    <a:pt x="83606" y="415123"/>
                    <a:pt x="136304" y="451120"/>
                  </a:cubicBezTo>
                  <a:cubicBezTo>
                    <a:pt x="169721" y="473617"/>
                    <a:pt x="206352" y="486473"/>
                    <a:pt x="246839" y="488402"/>
                  </a:cubicBezTo>
                  <a:cubicBezTo>
                    <a:pt x="272545" y="489687"/>
                    <a:pt x="297608" y="486473"/>
                    <a:pt x="322029" y="479403"/>
                  </a:cubicBezTo>
                  <a:cubicBezTo>
                    <a:pt x="364443" y="467189"/>
                    <a:pt x="399789" y="444692"/>
                    <a:pt x="429350" y="413195"/>
                  </a:cubicBezTo>
                  <a:cubicBezTo>
                    <a:pt x="443489" y="397768"/>
                    <a:pt x="456342" y="399053"/>
                    <a:pt x="465339" y="418337"/>
                  </a:cubicBezTo>
                  <a:cubicBezTo>
                    <a:pt x="474336" y="436978"/>
                    <a:pt x="482048" y="456262"/>
                    <a:pt x="491045" y="474903"/>
                  </a:cubicBezTo>
                  <a:cubicBezTo>
                    <a:pt x="497471" y="487759"/>
                    <a:pt x="509039" y="490973"/>
                    <a:pt x="518679" y="481331"/>
                  </a:cubicBezTo>
                  <a:cubicBezTo>
                    <a:pt x="522534" y="477474"/>
                    <a:pt x="524462" y="469118"/>
                    <a:pt x="524462" y="462690"/>
                  </a:cubicBezTo>
                  <a:cubicBezTo>
                    <a:pt x="525105" y="404838"/>
                    <a:pt x="525105" y="347629"/>
                    <a:pt x="524462" y="289778"/>
                  </a:cubicBezTo>
                  <a:cubicBezTo>
                    <a:pt x="524462" y="276922"/>
                    <a:pt x="516751" y="268566"/>
                    <a:pt x="504540" y="268566"/>
                  </a:cubicBezTo>
                  <a:cubicBezTo>
                    <a:pt x="444774" y="268566"/>
                    <a:pt x="385651" y="268566"/>
                    <a:pt x="325884" y="268566"/>
                  </a:cubicBezTo>
                  <a:cubicBezTo>
                    <a:pt x="317530" y="268566"/>
                    <a:pt x="308533" y="271780"/>
                    <a:pt x="306605" y="281421"/>
                  </a:cubicBezTo>
                  <a:cubicBezTo>
                    <a:pt x="304677" y="292349"/>
                    <a:pt x="309818" y="298777"/>
                    <a:pt x="320100" y="303277"/>
                  </a:cubicBezTo>
                  <a:cubicBezTo>
                    <a:pt x="339380" y="311633"/>
                    <a:pt x="358659" y="319989"/>
                    <a:pt x="377296" y="328988"/>
                  </a:cubicBezTo>
                  <a:cubicBezTo>
                    <a:pt x="392077" y="336059"/>
                    <a:pt x="394005" y="347629"/>
                    <a:pt x="383723" y="359200"/>
                  </a:cubicBezTo>
                  <a:cubicBezTo>
                    <a:pt x="375368" y="368199"/>
                    <a:pt x="367657" y="377198"/>
                    <a:pt x="358017" y="384912"/>
                  </a:cubicBezTo>
                  <a:cubicBezTo>
                    <a:pt x="321386" y="413195"/>
                    <a:pt x="280256" y="424765"/>
                    <a:pt x="233343" y="417051"/>
                  </a:cubicBezTo>
                  <a:cubicBezTo>
                    <a:pt x="149157" y="403553"/>
                    <a:pt x="88748" y="319989"/>
                    <a:pt x="106742" y="230641"/>
                  </a:cubicBezTo>
                  <a:cubicBezTo>
                    <a:pt x="121523" y="158005"/>
                    <a:pt x="193499" y="96296"/>
                    <a:pt x="275758" y="107867"/>
                  </a:cubicBezTo>
                  <a:cubicBezTo>
                    <a:pt x="307248" y="112366"/>
                    <a:pt x="335524" y="122008"/>
                    <a:pt x="359945" y="142578"/>
                  </a:cubicBezTo>
                  <a:cubicBezTo>
                    <a:pt x="365728" y="147720"/>
                    <a:pt x="371512" y="147720"/>
                    <a:pt x="379224" y="144506"/>
                  </a:cubicBezTo>
                  <a:cubicBezTo>
                    <a:pt x="397218" y="133578"/>
                    <a:pt x="415855" y="126508"/>
                    <a:pt x="437062" y="116866"/>
                  </a:cubicBezTo>
                  <a:close/>
                </a:path>
              </a:pathLst>
            </a:custGeom>
            <a:solidFill>
              <a:srgbClr val="040403"/>
            </a:solidFill>
            <a:ln w="64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xmlns:p14="http://schemas.microsoft.com/office/powerpoint/2010/main" xmlns="" id="{DB0B3C50-CC40-FA90-B937-84D8BAFC6971}"/>
                </a:ext>
              </a:extLst>
            </p:cNvPr>
            <p:cNvSpPr/>
            <p:nvPr/>
          </p:nvSpPr>
          <p:spPr>
            <a:xfrm>
              <a:off x="5071425" y="-623359"/>
              <a:ext cx="560935" cy="523041"/>
            </a:xfrm>
            <a:custGeom>
              <a:avLst/>
              <a:gdLst>
                <a:gd name="connsiteX0" fmla="*/ 122746 w 560935"/>
                <a:gd name="connsiteY0" fmla="*/ 118138 h 523041"/>
                <a:gd name="connsiteX1" fmla="*/ 185725 w 560935"/>
                <a:gd name="connsiteY1" fmla="*/ 145778 h 523041"/>
                <a:gd name="connsiteX2" fmla="*/ 194722 w 560935"/>
                <a:gd name="connsiteY2" fmla="*/ 142564 h 523041"/>
                <a:gd name="connsiteX3" fmla="*/ 307185 w 560935"/>
                <a:gd name="connsiteY3" fmla="*/ 104639 h 523041"/>
                <a:gd name="connsiteX4" fmla="*/ 413865 w 560935"/>
                <a:gd name="connsiteY4" fmla="*/ 155420 h 523041"/>
                <a:gd name="connsiteX5" fmla="*/ 452423 w 560935"/>
                <a:gd name="connsiteY5" fmla="*/ 239626 h 523041"/>
                <a:gd name="connsiteX6" fmla="*/ 426718 w 560935"/>
                <a:gd name="connsiteY6" fmla="*/ 349544 h 523041"/>
                <a:gd name="connsiteX7" fmla="*/ 319396 w 560935"/>
                <a:gd name="connsiteY7" fmla="*/ 415752 h 523041"/>
                <a:gd name="connsiteX8" fmla="*/ 179298 w 560935"/>
                <a:gd name="connsiteY8" fmla="*/ 363686 h 523041"/>
                <a:gd name="connsiteX9" fmla="*/ 169659 w 560935"/>
                <a:gd name="connsiteY9" fmla="*/ 345045 h 523041"/>
                <a:gd name="connsiteX10" fmla="*/ 179941 w 560935"/>
                <a:gd name="connsiteY10" fmla="*/ 327046 h 523041"/>
                <a:gd name="connsiteX11" fmla="*/ 239707 w 560935"/>
                <a:gd name="connsiteY11" fmla="*/ 301334 h 523041"/>
                <a:gd name="connsiteX12" fmla="*/ 249347 w 560935"/>
                <a:gd name="connsiteY12" fmla="*/ 274337 h 523041"/>
                <a:gd name="connsiteX13" fmla="*/ 230068 w 560935"/>
                <a:gd name="connsiteY13" fmla="*/ 267266 h 523041"/>
                <a:gd name="connsiteX14" fmla="*/ 52697 w 560935"/>
                <a:gd name="connsiteY14" fmla="*/ 267266 h 523041"/>
                <a:gd name="connsiteX15" fmla="*/ 35346 w 560935"/>
                <a:gd name="connsiteY15" fmla="*/ 287836 h 523041"/>
                <a:gd name="connsiteX16" fmla="*/ 35346 w 560935"/>
                <a:gd name="connsiteY16" fmla="*/ 417038 h 523041"/>
                <a:gd name="connsiteX17" fmla="*/ 35346 w 560935"/>
                <a:gd name="connsiteY17" fmla="*/ 464605 h 523041"/>
                <a:gd name="connsiteX18" fmla="*/ 48841 w 560935"/>
                <a:gd name="connsiteY18" fmla="*/ 485174 h 523041"/>
                <a:gd name="connsiteX19" fmla="*/ 69406 w 560935"/>
                <a:gd name="connsiteY19" fmla="*/ 471675 h 523041"/>
                <a:gd name="connsiteX20" fmla="*/ 91898 w 560935"/>
                <a:gd name="connsiteY20" fmla="*/ 419609 h 523041"/>
                <a:gd name="connsiteX21" fmla="*/ 131100 w 560935"/>
                <a:gd name="connsiteY21" fmla="*/ 413181 h 523041"/>
                <a:gd name="connsiteX22" fmla="*/ 235209 w 560935"/>
                <a:gd name="connsiteY22" fmla="*/ 478746 h 523041"/>
                <a:gd name="connsiteX23" fmla="*/ 380447 w 560935"/>
                <a:gd name="connsiteY23" fmla="*/ 471032 h 523041"/>
                <a:gd name="connsiteX24" fmla="*/ 466562 w 560935"/>
                <a:gd name="connsiteY24" fmla="*/ 411895 h 523041"/>
                <a:gd name="connsiteX25" fmla="*/ 494838 w 560935"/>
                <a:gd name="connsiteY25" fmla="*/ 408039 h 523041"/>
                <a:gd name="connsiteX26" fmla="*/ 491625 w 560935"/>
                <a:gd name="connsiteY26" fmla="*/ 435679 h 523041"/>
                <a:gd name="connsiteX27" fmla="*/ 372093 w 560935"/>
                <a:gd name="connsiteY27" fmla="*/ 511529 h 523041"/>
                <a:gd name="connsiteX28" fmla="*/ 163875 w 560935"/>
                <a:gd name="connsiteY28" fmla="*/ 485174 h 523041"/>
                <a:gd name="connsiteX29" fmla="*/ 116319 w 560935"/>
                <a:gd name="connsiteY29" fmla="*/ 452391 h 523041"/>
                <a:gd name="connsiteX30" fmla="*/ 102181 w 560935"/>
                <a:gd name="connsiteY30" fmla="*/ 485174 h 523041"/>
                <a:gd name="connsiteX31" fmla="*/ 16066 w 560935"/>
                <a:gd name="connsiteY31" fmla="*/ 507029 h 523041"/>
                <a:gd name="connsiteX32" fmla="*/ 0 w 560935"/>
                <a:gd name="connsiteY32" fmla="*/ 471675 h 523041"/>
                <a:gd name="connsiteX33" fmla="*/ 0 w 560935"/>
                <a:gd name="connsiteY33" fmla="*/ 283336 h 523041"/>
                <a:gd name="connsiteX34" fmla="*/ 49484 w 560935"/>
                <a:gd name="connsiteY34" fmla="*/ 231912 h 523041"/>
                <a:gd name="connsiteX35" fmla="*/ 237779 w 560935"/>
                <a:gd name="connsiteY35" fmla="*/ 231912 h 523041"/>
                <a:gd name="connsiteX36" fmla="*/ 287906 w 560935"/>
                <a:gd name="connsiteY36" fmla="*/ 276908 h 523041"/>
                <a:gd name="connsiteX37" fmla="*/ 253203 w 560935"/>
                <a:gd name="connsiteY37" fmla="*/ 334117 h 523041"/>
                <a:gd name="connsiteX38" fmla="*/ 215929 w 560935"/>
                <a:gd name="connsiteY38" fmla="*/ 350187 h 523041"/>
                <a:gd name="connsiteX39" fmla="*/ 215287 w 560935"/>
                <a:gd name="connsiteY39" fmla="*/ 354686 h 523041"/>
                <a:gd name="connsiteX40" fmla="*/ 273125 w 560935"/>
                <a:gd name="connsiteY40" fmla="*/ 380398 h 523041"/>
                <a:gd name="connsiteX41" fmla="*/ 365666 w 560935"/>
                <a:gd name="connsiteY41" fmla="*/ 362400 h 523041"/>
                <a:gd name="connsiteX42" fmla="*/ 420291 w 560935"/>
                <a:gd name="connsiteY42" fmla="*/ 256982 h 523041"/>
                <a:gd name="connsiteX43" fmla="*/ 323251 w 560935"/>
                <a:gd name="connsiteY43" fmla="*/ 142564 h 523041"/>
                <a:gd name="connsiteX44" fmla="*/ 210788 w 560935"/>
                <a:gd name="connsiteY44" fmla="*/ 176632 h 523041"/>
                <a:gd name="connsiteX45" fmla="*/ 180584 w 560935"/>
                <a:gd name="connsiteY45" fmla="*/ 181774 h 523041"/>
                <a:gd name="connsiteX46" fmla="*/ 93827 w 560935"/>
                <a:gd name="connsiteY46" fmla="*/ 143207 h 523041"/>
                <a:gd name="connsiteX47" fmla="*/ 84829 w 560935"/>
                <a:gd name="connsiteY47" fmla="*/ 110424 h 523041"/>
                <a:gd name="connsiteX48" fmla="*/ 244206 w 560935"/>
                <a:gd name="connsiteY48" fmla="*/ 5648 h 523041"/>
                <a:gd name="connsiteX49" fmla="*/ 458207 w 560935"/>
                <a:gd name="connsiteY49" fmla="*/ 55144 h 523041"/>
                <a:gd name="connsiteX50" fmla="*/ 555247 w 560935"/>
                <a:gd name="connsiteY50" fmla="*/ 209415 h 523041"/>
                <a:gd name="connsiteX51" fmla="*/ 539181 w 560935"/>
                <a:gd name="connsiteY51" fmla="*/ 366257 h 523041"/>
                <a:gd name="connsiteX52" fmla="*/ 518616 w 560935"/>
                <a:gd name="connsiteY52" fmla="*/ 381041 h 523041"/>
                <a:gd name="connsiteX53" fmla="*/ 504478 w 560935"/>
                <a:gd name="connsiteY53" fmla="*/ 369471 h 523041"/>
                <a:gd name="connsiteX54" fmla="*/ 507691 w 560935"/>
                <a:gd name="connsiteY54" fmla="*/ 348259 h 523041"/>
                <a:gd name="connsiteX55" fmla="*/ 523757 w 560935"/>
                <a:gd name="connsiteY55" fmla="*/ 282693 h 523041"/>
                <a:gd name="connsiteX56" fmla="*/ 480700 w 560935"/>
                <a:gd name="connsiteY56" fmla="*/ 127137 h 523041"/>
                <a:gd name="connsiteX57" fmla="*/ 339960 w 560935"/>
                <a:gd name="connsiteY57" fmla="*/ 39717 h 523041"/>
                <a:gd name="connsiteX58" fmla="*/ 201791 w 560935"/>
                <a:gd name="connsiteY58" fmla="*/ 57072 h 523041"/>
                <a:gd name="connsiteX59" fmla="*/ 122746 w 560935"/>
                <a:gd name="connsiteY59" fmla="*/ 118138 h 52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0935" h="523041">
                  <a:moveTo>
                    <a:pt x="122746" y="118138"/>
                  </a:moveTo>
                  <a:cubicBezTo>
                    <a:pt x="144596" y="127780"/>
                    <a:pt x="164518" y="137421"/>
                    <a:pt x="185725" y="145778"/>
                  </a:cubicBezTo>
                  <a:cubicBezTo>
                    <a:pt x="187653" y="146421"/>
                    <a:pt x="192151" y="144492"/>
                    <a:pt x="194722" y="142564"/>
                  </a:cubicBezTo>
                  <a:cubicBezTo>
                    <a:pt x="226854" y="113638"/>
                    <a:pt x="264771" y="102068"/>
                    <a:pt x="307185" y="104639"/>
                  </a:cubicBezTo>
                  <a:cubicBezTo>
                    <a:pt x="348957" y="107853"/>
                    <a:pt x="385588" y="123923"/>
                    <a:pt x="413865" y="155420"/>
                  </a:cubicBezTo>
                  <a:cubicBezTo>
                    <a:pt x="435072" y="179203"/>
                    <a:pt x="447925" y="206843"/>
                    <a:pt x="452423" y="239626"/>
                  </a:cubicBezTo>
                  <a:cubicBezTo>
                    <a:pt x="457565" y="280122"/>
                    <a:pt x="449210" y="316119"/>
                    <a:pt x="426718" y="349544"/>
                  </a:cubicBezTo>
                  <a:cubicBezTo>
                    <a:pt x="401012" y="387469"/>
                    <a:pt x="365023" y="408681"/>
                    <a:pt x="319396" y="415752"/>
                  </a:cubicBezTo>
                  <a:cubicBezTo>
                    <a:pt x="262843" y="424108"/>
                    <a:pt x="217215" y="404182"/>
                    <a:pt x="179298" y="363686"/>
                  </a:cubicBezTo>
                  <a:cubicBezTo>
                    <a:pt x="174800" y="358543"/>
                    <a:pt x="170944" y="352115"/>
                    <a:pt x="169659" y="345045"/>
                  </a:cubicBezTo>
                  <a:cubicBezTo>
                    <a:pt x="167731" y="336688"/>
                    <a:pt x="171587" y="330903"/>
                    <a:pt x="179941" y="327046"/>
                  </a:cubicBezTo>
                  <a:cubicBezTo>
                    <a:pt x="199863" y="318690"/>
                    <a:pt x="219785" y="309691"/>
                    <a:pt x="239707" y="301334"/>
                  </a:cubicBezTo>
                  <a:cubicBezTo>
                    <a:pt x="252560" y="296192"/>
                    <a:pt x="257702" y="283336"/>
                    <a:pt x="249347" y="274337"/>
                  </a:cubicBezTo>
                  <a:cubicBezTo>
                    <a:pt x="244849" y="269837"/>
                    <a:pt x="236494" y="267266"/>
                    <a:pt x="230068" y="267266"/>
                  </a:cubicBezTo>
                  <a:cubicBezTo>
                    <a:pt x="170944" y="266623"/>
                    <a:pt x="111821" y="266623"/>
                    <a:pt x="52697" y="267266"/>
                  </a:cubicBezTo>
                  <a:cubicBezTo>
                    <a:pt x="41129" y="267266"/>
                    <a:pt x="35346" y="274337"/>
                    <a:pt x="35346" y="287836"/>
                  </a:cubicBezTo>
                  <a:cubicBezTo>
                    <a:pt x="35346" y="330903"/>
                    <a:pt x="35346" y="373970"/>
                    <a:pt x="35346" y="417038"/>
                  </a:cubicBezTo>
                  <a:cubicBezTo>
                    <a:pt x="35346" y="433108"/>
                    <a:pt x="35988" y="448535"/>
                    <a:pt x="35346" y="464605"/>
                  </a:cubicBezTo>
                  <a:cubicBezTo>
                    <a:pt x="34703" y="475532"/>
                    <a:pt x="39202" y="483246"/>
                    <a:pt x="48841" y="485174"/>
                  </a:cubicBezTo>
                  <a:cubicBezTo>
                    <a:pt x="58481" y="487102"/>
                    <a:pt x="65550" y="480032"/>
                    <a:pt x="69406" y="471675"/>
                  </a:cubicBezTo>
                  <a:cubicBezTo>
                    <a:pt x="77118" y="454320"/>
                    <a:pt x="86115" y="437607"/>
                    <a:pt x="91898" y="419609"/>
                  </a:cubicBezTo>
                  <a:cubicBezTo>
                    <a:pt x="98968" y="397754"/>
                    <a:pt x="116319" y="396468"/>
                    <a:pt x="131100" y="413181"/>
                  </a:cubicBezTo>
                  <a:cubicBezTo>
                    <a:pt x="159376" y="445321"/>
                    <a:pt x="194722" y="466533"/>
                    <a:pt x="235209" y="478746"/>
                  </a:cubicBezTo>
                  <a:cubicBezTo>
                    <a:pt x="284693" y="493530"/>
                    <a:pt x="332891" y="489031"/>
                    <a:pt x="380447" y="471032"/>
                  </a:cubicBezTo>
                  <a:cubicBezTo>
                    <a:pt x="413865" y="458177"/>
                    <a:pt x="442141" y="437607"/>
                    <a:pt x="466562" y="411895"/>
                  </a:cubicBezTo>
                  <a:cubicBezTo>
                    <a:pt x="474916" y="402896"/>
                    <a:pt x="487769" y="400968"/>
                    <a:pt x="494838" y="408039"/>
                  </a:cubicBezTo>
                  <a:cubicBezTo>
                    <a:pt x="501265" y="415109"/>
                    <a:pt x="499979" y="426680"/>
                    <a:pt x="491625" y="435679"/>
                  </a:cubicBezTo>
                  <a:cubicBezTo>
                    <a:pt x="458850" y="472318"/>
                    <a:pt x="419006" y="497387"/>
                    <a:pt x="372093" y="511529"/>
                  </a:cubicBezTo>
                  <a:cubicBezTo>
                    <a:pt x="298831" y="532741"/>
                    <a:pt x="229425" y="525027"/>
                    <a:pt x="163875" y="485174"/>
                  </a:cubicBezTo>
                  <a:cubicBezTo>
                    <a:pt x="147809" y="475532"/>
                    <a:pt x="133028" y="463962"/>
                    <a:pt x="116319" y="452391"/>
                  </a:cubicBezTo>
                  <a:cubicBezTo>
                    <a:pt x="111821" y="463319"/>
                    <a:pt x="106679" y="474246"/>
                    <a:pt x="102181" y="485174"/>
                  </a:cubicBezTo>
                  <a:cubicBezTo>
                    <a:pt x="87400" y="517957"/>
                    <a:pt x="49484" y="534026"/>
                    <a:pt x="16066" y="507029"/>
                  </a:cubicBezTo>
                  <a:cubicBezTo>
                    <a:pt x="5784" y="498673"/>
                    <a:pt x="0" y="485817"/>
                    <a:pt x="0" y="471675"/>
                  </a:cubicBezTo>
                  <a:cubicBezTo>
                    <a:pt x="0" y="408681"/>
                    <a:pt x="0" y="346330"/>
                    <a:pt x="0" y="283336"/>
                  </a:cubicBezTo>
                  <a:cubicBezTo>
                    <a:pt x="0" y="255053"/>
                    <a:pt x="21207" y="232555"/>
                    <a:pt x="49484" y="231912"/>
                  </a:cubicBezTo>
                  <a:cubicBezTo>
                    <a:pt x="112463" y="231270"/>
                    <a:pt x="174800" y="231270"/>
                    <a:pt x="237779" y="231912"/>
                  </a:cubicBezTo>
                  <a:cubicBezTo>
                    <a:pt x="263485" y="232555"/>
                    <a:pt x="282765" y="248625"/>
                    <a:pt x="287906" y="276908"/>
                  </a:cubicBezTo>
                  <a:cubicBezTo>
                    <a:pt x="291762" y="300049"/>
                    <a:pt x="276338" y="324475"/>
                    <a:pt x="253203" y="334117"/>
                  </a:cubicBezTo>
                  <a:cubicBezTo>
                    <a:pt x="240993" y="339259"/>
                    <a:pt x="228782" y="344402"/>
                    <a:pt x="215929" y="350187"/>
                  </a:cubicBezTo>
                  <a:cubicBezTo>
                    <a:pt x="215929" y="351473"/>
                    <a:pt x="215287" y="353401"/>
                    <a:pt x="215287" y="354686"/>
                  </a:cubicBezTo>
                  <a:cubicBezTo>
                    <a:pt x="234566" y="363686"/>
                    <a:pt x="253203" y="374613"/>
                    <a:pt x="273125" y="380398"/>
                  </a:cubicBezTo>
                  <a:cubicBezTo>
                    <a:pt x="305900" y="390040"/>
                    <a:pt x="337390" y="380398"/>
                    <a:pt x="365666" y="362400"/>
                  </a:cubicBezTo>
                  <a:cubicBezTo>
                    <a:pt x="402940" y="337974"/>
                    <a:pt x="422219" y="301977"/>
                    <a:pt x="420291" y="256982"/>
                  </a:cubicBezTo>
                  <a:cubicBezTo>
                    <a:pt x="417721" y="199773"/>
                    <a:pt x="379804" y="154134"/>
                    <a:pt x="323251" y="142564"/>
                  </a:cubicBezTo>
                  <a:cubicBezTo>
                    <a:pt x="280837" y="133565"/>
                    <a:pt x="242278" y="145135"/>
                    <a:pt x="210788" y="176632"/>
                  </a:cubicBezTo>
                  <a:cubicBezTo>
                    <a:pt x="199221" y="188202"/>
                    <a:pt x="196007" y="188845"/>
                    <a:pt x="180584" y="181774"/>
                  </a:cubicBezTo>
                  <a:cubicBezTo>
                    <a:pt x="151665" y="168918"/>
                    <a:pt x="122746" y="156705"/>
                    <a:pt x="93827" y="143207"/>
                  </a:cubicBezTo>
                  <a:cubicBezTo>
                    <a:pt x="80331" y="137421"/>
                    <a:pt x="72619" y="126494"/>
                    <a:pt x="84829" y="110424"/>
                  </a:cubicBezTo>
                  <a:cubicBezTo>
                    <a:pt x="124673" y="55144"/>
                    <a:pt x="178013" y="18504"/>
                    <a:pt x="244206" y="5648"/>
                  </a:cubicBezTo>
                  <a:cubicBezTo>
                    <a:pt x="321966" y="-9779"/>
                    <a:pt x="393943" y="6291"/>
                    <a:pt x="458207" y="55144"/>
                  </a:cubicBezTo>
                  <a:cubicBezTo>
                    <a:pt x="509619" y="94354"/>
                    <a:pt x="541751" y="146421"/>
                    <a:pt x="555247" y="209415"/>
                  </a:cubicBezTo>
                  <a:cubicBezTo>
                    <a:pt x="566815" y="262767"/>
                    <a:pt x="560388" y="316119"/>
                    <a:pt x="539181" y="366257"/>
                  </a:cubicBezTo>
                  <a:cubicBezTo>
                    <a:pt x="535325" y="375256"/>
                    <a:pt x="528898" y="382969"/>
                    <a:pt x="518616" y="381041"/>
                  </a:cubicBezTo>
                  <a:cubicBezTo>
                    <a:pt x="512832" y="379755"/>
                    <a:pt x="505763" y="374613"/>
                    <a:pt x="504478" y="369471"/>
                  </a:cubicBezTo>
                  <a:cubicBezTo>
                    <a:pt x="502550" y="363043"/>
                    <a:pt x="505121" y="354686"/>
                    <a:pt x="507691" y="348259"/>
                  </a:cubicBezTo>
                  <a:cubicBezTo>
                    <a:pt x="517331" y="327046"/>
                    <a:pt x="521187" y="305191"/>
                    <a:pt x="523757" y="282693"/>
                  </a:cubicBezTo>
                  <a:cubicBezTo>
                    <a:pt x="530184" y="224842"/>
                    <a:pt x="514760" y="172775"/>
                    <a:pt x="480700" y="127137"/>
                  </a:cubicBezTo>
                  <a:cubicBezTo>
                    <a:pt x="445997" y="80213"/>
                    <a:pt x="398441" y="50644"/>
                    <a:pt x="339960" y="39717"/>
                  </a:cubicBezTo>
                  <a:cubicBezTo>
                    <a:pt x="291762" y="30717"/>
                    <a:pt x="245491" y="36503"/>
                    <a:pt x="201791" y="57072"/>
                  </a:cubicBezTo>
                  <a:cubicBezTo>
                    <a:pt x="169659" y="70571"/>
                    <a:pt x="144596" y="91140"/>
                    <a:pt x="122746" y="118138"/>
                  </a:cubicBezTo>
                  <a:close/>
                </a:path>
              </a:pathLst>
            </a:custGeom>
            <a:solidFill>
              <a:srgbClr val="030303"/>
            </a:solidFill>
            <a:ln w="64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xmlns:p14="http://schemas.microsoft.com/office/powerpoint/2010/main" xmlns="" id="{DFF1EE4B-18A3-F6CF-5F50-D2ADB7E162CD}"/>
                </a:ext>
              </a:extLst>
            </p:cNvPr>
            <p:cNvSpPr/>
            <p:nvPr/>
          </p:nvSpPr>
          <p:spPr>
            <a:xfrm>
              <a:off x="4514345" y="-30878"/>
              <a:ext cx="559937" cy="523253"/>
            </a:xfrm>
            <a:custGeom>
              <a:avLst/>
              <a:gdLst>
                <a:gd name="connsiteX0" fmla="*/ 442047 w 559937"/>
                <a:gd name="connsiteY0" fmla="*/ 71391 h 523253"/>
                <a:gd name="connsiteX1" fmla="*/ 465182 w 559937"/>
                <a:gd name="connsiteY1" fmla="*/ 23181 h 523253"/>
                <a:gd name="connsiteX2" fmla="*/ 512096 w 559937"/>
                <a:gd name="connsiteY2" fmla="*/ 3254 h 523253"/>
                <a:gd name="connsiteX3" fmla="*/ 557724 w 559937"/>
                <a:gd name="connsiteY3" fmla="*/ 45036 h 523253"/>
                <a:gd name="connsiteX4" fmla="*/ 559651 w 559937"/>
                <a:gd name="connsiteY4" fmla="*/ 74605 h 523253"/>
                <a:gd name="connsiteX5" fmla="*/ 559651 w 559937"/>
                <a:gd name="connsiteY5" fmla="*/ 234661 h 523253"/>
                <a:gd name="connsiteX6" fmla="*/ 518522 w 559937"/>
                <a:gd name="connsiteY6" fmla="*/ 289298 h 523253"/>
                <a:gd name="connsiteX7" fmla="*/ 506954 w 559937"/>
                <a:gd name="connsiteY7" fmla="*/ 290584 h 523253"/>
                <a:gd name="connsiteX8" fmla="*/ 323800 w 559937"/>
                <a:gd name="connsiteY8" fmla="*/ 290584 h 523253"/>
                <a:gd name="connsiteX9" fmla="*/ 270460 w 559937"/>
                <a:gd name="connsiteY9" fmla="*/ 239160 h 523253"/>
                <a:gd name="connsiteX10" fmla="*/ 305806 w 559937"/>
                <a:gd name="connsiteY10" fmla="*/ 188380 h 523253"/>
                <a:gd name="connsiteX11" fmla="*/ 343722 w 559937"/>
                <a:gd name="connsiteY11" fmla="*/ 171667 h 523253"/>
                <a:gd name="connsiteX12" fmla="*/ 273031 w 559937"/>
                <a:gd name="connsiteY12" fmla="*/ 141455 h 523253"/>
                <a:gd name="connsiteX13" fmla="*/ 187559 w 559937"/>
                <a:gd name="connsiteY13" fmla="*/ 165239 h 523253"/>
                <a:gd name="connsiteX14" fmla="*/ 161210 w 559937"/>
                <a:gd name="connsiteY14" fmla="*/ 192879 h 523253"/>
                <a:gd name="connsiteX15" fmla="*/ 152213 w 559937"/>
                <a:gd name="connsiteY15" fmla="*/ 203164 h 523253"/>
                <a:gd name="connsiteX16" fmla="*/ 130363 w 559937"/>
                <a:gd name="connsiteY16" fmla="*/ 201878 h 523253"/>
                <a:gd name="connsiteX17" fmla="*/ 127150 w 559937"/>
                <a:gd name="connsiteY17" fmla="*/ 180023 h 523253"/>
                <a:gd name="connsiteX18" fmla="*/ 235115 w 559937"/>
                <a:gd name="connsiteY18" fmla="*/ 106744 h 523253"/>
                <a:gd name="connsiteX19" fmla="*/ 365572 w 559937"/>
                <a:gd name="connsiteY19" fmla="*/ 144669 h 523253"/>
                <a:gd name="connsiteX20" fmla="*/ 388707 w 559937"/>
                <a:gd name="connsiteY20" fmla="*/ 171667 h 523253"/>
                <a:gd name="connsiteX21" fmla="*/ 379710 w 559937"/>
                <a:gd name="connsiteY21" fmla="*/ 194808 h 523253"/>
                <a:gd name="connsiteX22" fmla="*/ 319944 w 559937"/>
                <a:gd name="connsiteY22" fmla="*/ 220519 h 523253"/>
                <a:gd name="connsiteX23" fmla="*/ 308376 w 559937"/>
                <a:gd name="connsiteY23" fmla="*/ 242374 h 523253"/>
                <a:gd name="connsiteX24" fmla="*/ 326371 w 559937"/>
                <a:gd name="connsiteY24" fmla="*/ 255230 h 523253"/>
                <a:gd name="connsiteX25" fmla="*/ 503099 w 559937"/>
                <a:gd name="connsiteY25" fmla="*/ 255230 h 523253"/>
                <a:gd name="connsiteX26" fmla="*/ 526234 w 559937"/>
                <a:gd name="connsiteY26" fmla="*/ 232090 h 523253"/>
                <a:gd name="connsiteX27" fmla="*/ 526234 w 559937"/>
                <a:gd name="connsiteY27" fmla="*/ 61106 h 523253"/>
                <a:gd name="connsiteX28" fmla="*/ 505026 w 559937"/>
                <a:gd name="connsiteY28" fmla="*/ 39251 h 523253"/>
                <a:gd name="connsiteX29" fmla="*/ 492173 w 559937"/>
                <a:gd name="connsiteY29" fmla="*/ 49536 h 523253"/>
                <a:gd name="connsiteX30" fmla="*/ 465825 w 559937"/>
                <a:gd name="connsiteY30" fmla="*/ 106102 h 523253"/>
                <a:gd name="connsiteX31" fmla="*/ 429837 w 559937"/>
                <a:gd name="connsiteY31" fmla="*/ 109958 h 523253"/>
                <a:gd name="connsiteX32" fmla="*/ 363001 w 559937"/>
                <a:gd name="connsiteY32" fmla="*/ 59820 h 523253"/>
                <a:gd name="connsiteX33" fmla="*/ 271103 w 559937"/>
                <a:gd name="connsiteY33" fmla="*/ 36037 h 523253"/>
                <a:gd name="connsiteX34" fmla="*/ 167637 w 559937"/>
                <a:gd name="connsiteY34" fmla="*/ 54678 h 523253"/>
                <a:gd name="connsiteX35" fmla="*/ 97588 w 559937"/>
                <a:gd name="connsiteY35" fmla="*/ 104816 h 523253"/>
                <a:gd name="connsiteX36" fmla="*/ 39750 w 559937"/>
                <a:gd name="connsiteY36" fmla="*/ 214734 h 523253"/>
                <a:gd name="connsiteX37" fmla="*/ 41035 w 559937"/>
                <a:gd name="connsiteY37" fmla="*/ 313082 h 523253"/>
                <a:gd name="connsiteX38" fmla="*/ 102729 w 559937"/>
                <a:gd name="connsiteY38" fmla="*/ 422357 h 523253"/>
                <a:gd name="connsiteX39" fmla="*/ 226760 w 559937"/>
                <a:gd name="connsiteY39" fmla="*/ 484708 h 523253"/>
                <a:gd name="connsiteX40" fmla="*/ 400275 w 559937"/>
                <a:gd name="connsiteY40" fmla="*/ 439070 h 523253"/>
                <a:gd name="connsiteX41" fmla="*/ 436906 w 559937"/>
                <a:gd name="connsiteY41" fmla="*/ 405002 h 523253"/>
                <a:gd name="connsiteX42" fmla="*/ 377140 w 559937"/>
                <a:gd name="connsiteY42" fmla="*/ 378647 h 523253"/>
                <a:gd name="connsiteX43" fmla="*/ 361716 w 559937"/>
                <a:gd name="connsiteY43" fmla="*/ 380575 h 523253"/>
                <a:gd name="connsiteX44" fmla="*/ 295523 w 559937"/>
                <a:gd name="connsiteY44" fmla="*/ 413358 h 523253"/>
                <a:gd name="connsiteX45" fmla="*/ 159925 w 559937"/>
                <a:gd name="connsiteY45" fmla="*/ 379933 h 523253"/>
                <a:gd name="connsiteX46" fmla="*/ 105943 w 559937"/>
                <a:gd name="connsiteY46" fmla="*/ 285442 h 523253"/>
                <a:gd name="connsiteX47" fmla="*/ 105943 w 559937"/>
                <a:gd name="connsiteY47" fmla="*/ 253302 h 523253"/>
                <a:gd name="connsiteX48" fmla="*/ 121366 w 559937"/>
                <a:gd name="connsiteY48" fmla="*/ 243660 h 523253"/>
                <a:gd name="connsiteX49" fmla="*/ 138075 w 559937"/>
                <a:gd name="connsiteY49" fmla="*/ 255873 h 523253"/>
                <a:gd name="connsiteX50" fmla="*/ 150285 w 559937"/>
                <a:gd name="connsiteY50" fmla="*/ 309868 h 523253"/>
                <a:gd name="connsiteX51" fmla="*/ 301950 w 559937"/>
                <a:gd name="connsiteY51" fmla="*/ 374790 h 523253"/>
                <a:gd name="connsiteX52" fmla="*/ 347578 w 559937"/>
                <a:gd name="connsiteY52" fmla="*/ 345222 h 523253"/>
                <a:gd name="connsiteX53" fmla="*/ 376497 w 559937"/>
                <a:gd name="connsiteY53" fmla="*/ 340079 h 523253"/>
                <a:gd name="connsiteX54" fmla="*/ 467753 w 559937"/>
                <a:gd name="connsiteY54" fmla="*/ 381218 h 523253"/>
                <a:gd name="connsiteX55" fmla="*/ 476107 w 559937"/>
                <a:gd name="connsiteY55" fmla="*/ 410144 h 523253"/>
                <a:gd name="connsiteX56" fmla="*/ 315446 w 559937"/>
                <a:gd name="connsiteY56" fmla="*/ 517491 h 523253"/>
                <a:gd name="connsiteX57" fmla="*/ 233187 w 559937"/>
                <a:gd name="connsiteY57" fmla="*/ 521991 h 523253"/>
                <a:gd name="connsiteX58" fmla="*/ 97588 w 559937"/>
                <a:gd name="connsiteY58" fmla="*/ 465425 h 523253"/>
                <a:gd name="connsiteX59" fmla="*/ 12116 w 559937"/>
                <a:gd name="connsiteY59" fmla="*/ 340079 h 523253"/>
                <a:gd name="connsiteX60" fmla="*/ 1191 w 559937"/>
                <a:gd name="connsiteY60" fmla="*/ 279014 h 523253"/>
                <a:gd name="connsiteX61" fmla="*/ 52603 w 559937"/>
                <a:gd name="connsiteY61" fmla="*/ 103530 h 523253"/>
                <a:gd name="connsiteX62" fmla="*/ 163138 w 559937"/>
                <a:gd name="connsiteY62" fmla="*/ 18681 h 523253"/>
                <a:gd name="connsiteX63" fmla="*/ 259535 w 559937"/>
                <a:gd name="connsiteY63" fmla="*/ 40 h 523253"/>
                <a:gd name="connsiteX64" fmla="*/ 425981 w 559937"/>
                <a:gd name="connsiteY64" fmla="*/ 58535 h 523253"/>
                <a:gd name="connsiteX65" fmla="*/ 442047 w 559937"/>
                <a:gd name="connsiteY65" fmla="*/ 71391 h 5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9937" h="523253">
                  <a:moveTo>
                    <a:pt x="442047" y="71391"/>
                  </a:moveTo>
                  <a:cubicBezTo>
                    <a:pt x="450401" y="54035"/>
                    <a:pt x="456828" y="37965"/>
                    <a:pt x="465182" y="23181"/>
                  </a:cubicBezTo>
                  <a:cubicBezTo>
                    <a:pt x="472894" y="9682"/>
                    <a:pt x="497315" y="40"/>
                    <a:pt x="512096" y="3254"/>
                  </a:cubicBezTo>
                  <a:cubicBezTo>
                    <a:pt x="540372" y="9682"/>
                    <a:pt x="555153" y="23181"/>
                    <a:pt x="557724" y="45036"/>
                  </a:cubicBezTo>
                  <a:cubicBezTo>
                    <a:pt x="559009" y="54678"/>
                    <a:pt x="559651" y="64963"/>
                    <a:pt x="559651" y="74605"/>
                  </a:cubicBezTo>
                  <a:cubicBezTo>
                    <a:pt x="559651" y="127957"/>
                    <a:pt x="560294" y="181309"/>
                    <a:pt x="559651" y="234661"/>
                  </a:cubicBezTo>
                  <a:cubicBezTo>
                    <a:pt x="559009" y="262944"/>
                    <a:pt x="546799" y="280942"/>
                    <a:pt x="518522" y="289298"/>
                  </a:cubicBezTo>
                  <a:cubicBezTo>
                    <a:pt x="514666" y="290584"/>
                    <a:pt x="510810" y="290584"/>
                    <a:pt x="506954" y="290584"/>
                  </a:cubicBezTo>
                  <a:cubicBezTo>
                    <a:pt x="445903" y="290584"/>
                    <a:pt x="384852" y="289941"/>
                    <a:pt x="323800" y="290584"/>
                  </a:cubicBezTo>
                  <a:cubicBezTo>
                    <a:pt x="291668" y="290584"/>
                    <a:pt x="273673" y="267443"/>
                    <a:pt x="270460" y="239160"/>
                  </a:cubicBezTo>
                  <a:cubicBezTo>
                    <a:pt x="268532" y="219234"/>
                    <a:pt x="285241" y="196736"/>
                    <a:pt x="305806" y="188380"/>
                  </a:cubicBezTo>
                  <a:cubicBezTo>
                    <a:pt x="318016" y="183237"/>
                    <a:pt x="330227" y="177452"/>
                    <a:pt x="343722" y="171667"/>
                  </a:cubicBezTo>
                  <a:cubicBezTo>
                    <a:pt x="321872" y="154311"/>
                    <a:pt x="299379" y="144027"/>
                    <a:pt x="273031" y="141455"/>
                  </a:cubicBezTo>
                  <a:cubicBezTo>
                    <a:pt x="240898" y="138241"/>
                    <a:pt x="212622" y="145955"/>
                    <a:pt x="187559" y="165239"/>
                  </a:cubicBezTo>
                  <a:cubicBezTo>
                    <a:pt x="177276" y="172953"/>
                    <a:pt x="169565" y="183880"/>
                    <a:pt x="161210" y="192879"/>
                  </a:cubicBezTo>
                  <a:cubicBezTo>
                    <a:pt x="157997" y="196093"/>
                    <a:pt x="155426" y="200593"/>
                    <a:pt x="152213" y="203164"/>
                  </a:cubicBezTo>
                  <a:cubicBezTo>
                    <a:pt x="145144" y="208306"/>
                    <a:pt x="136790" y="208949"/>
                    <a:pt x="130363" y="201878"/>
                  </a:cubicBezTo>
                  <a:cubicBezTo>
                    <a:pt x="124579" y="196093"/>
                    <a:pt x="121366" y="188380"/>
                    <a:pt x="127150" y="180023"/>
                  </a:cubicBezTo>
                  <a:cubicBezTo>
                    <a:pt x="152856" y="140813"/>
                    <a:pt x="187559" y="113172"/>
                    <a:pt x="235115" y="106744"/>
                  </a:cubicBezTo>
                  <a:cubicBezTo>
                    <a:pt x="283956" y="99674"/>
                    <a:pt x="328298" y="110601"/>
                    <a:pt x="365572" y="144669"/>
                  </a:cubicBezTo>
                  <a:cubicBezTo>
                    <a:pt x="374569" y="152383"/>
                    <a:pt x="382923" y="162025"/>
                    <a:pt x="388707" y="171667"/>
                  </a:cubicBezTo>
                  <a:cubicBezTo>
                    <a:pt x="394491" y="180666"/>
                    <a:pt x="389350" y="190951"/>
                    <a:pt x="379710" y="194808"/>
                  </a:cubicBezTo>
                  <a:cubicBezTo>
                    <a:pt x="359788" y="203164"/>
                    <a:pt x="339866" y="212163"/>
                    <a:pt x="319944" y="220519"/>
                  </a:cubicBezTo>
                  <a:cubicBezTo>
                    <a:pt x="310304" y="224376"/>
                    <a:pt x="305163" y="232090"/>
                    <a:pt x="308376" y="242374"/>
                  </a:cubicBezTo>
                  <a:cubicBezTo>
                    <a:pt x="310947" y="250731"/>
                    <a:pt x="316731" y="255230"/>
                    <a:pt x="326371" y="255230"/>
                  </a:cubicBezTo>
                  <a:cubicBezTo>
                    <a:pt x="385494" y="255230"/>
                    <a:pt x="443975" y="255230"/>
                    <a:pt x="503099" y="255230"/>
                  </a:cubicBezTo>
                  <a:cubicBezTo>
                    <a:pt x="518522" y="255230"/>
                    <a:pt x="526234" y="248159"/>
                    <a:pt x="526234" y="232090"/>
                  </a:cubicBezTo>
                  <a:cubicBezTo>
                    <a:pt x="526234" y="174881"/>
                    <a:pt x="526234" y="118315"/>
                    <a:pt x="526234" y="61106"/>
                  </a:cubicBezTo>
                  <a:cubicBezTo>
                    <a:pt x="526234" y="44393"/>
                    <a:pt x="519165" y="36037"/>
                    <a:pt x="505026" y="39251"/>
                  </a:cubicBezTo>
                  <a:cubicBezTo>
                    <a:pt x="499885" y="40537"/>
                    <a:pt x="494744" y="45036"/>
                    <a:pt x="492173" y="49536"/>
                  </a:cubicBezTo>
                  <a:cubicBezTo>
                    <a:pt x="483176" y="68177"/>
                    <a:pt x="474822" y="87461"/>
                    <a:pt x="465825" y="106102"/>
                  </a:cubicBezTo>
                  <a:cubicBezTo>
                    <a:pt x="457471" y="124100"/>
                    <a:pt x="442690" y="124743"/>
                    <a:pt x="429837" y="109958"/>
                  </a:cubicBezTo>
                  <a:cubicBezTo>
                    <a:pt x="411843" y="88103"/>
                    <a:pt x="388707" y="72676"/>
                    <a:pt x="363001" y="59820"/>
                  </a:cubicBezTo>
                  <a:cubicBezTo>
                    <a:pt x="334082" y="45679"/>
                    <a:pt x="303878" y="37965"/>
                    <a:pt x="271103" y="36037"/>
                  </a:cubicBezTo>
                  <a:cubicBezTo>
                    <a:pt x="234472" y="34109"/>
                    <a:pt x="201054" y="40537"/>
                    <a:pt x="167637" y="54678"/>
                  </a:cubicBezTo>
                  <a:cubicBezTo>
                    <a:pt x="140646" y="66248"/>
                    <a:pt x="118153" y="84247"/>
                    <a:pt x="97588" y="104816"/>
                  </a:cubicBezTo>
                  <a:cubicBezTo>
                    <a:pt x="67384" y="135670"/>
                    <a:pt x="48747" y="172310"/>
                    <a:pt x="39750" y="214734"/>
                  </a:cubicBezTo>
                  <a:cubicBezTo>
                    <a:pt x="32681" y="247517"/>
                    <a:pt x="32681" y="280942"/>
                    <a:pt x="41035" y="313082"/>
                  </a:cubicBezTo>
                  <a:cubicBezTo>
                    <a:pt x="51318" y="354864"/>
                    <a:pt x="71882" y="392146"/>
                    <a:pt x="102729" y="422357"/>
                  </a:cubicBezTo>
                  <a:cubicBezTo>
                    <a:pt x="137432" y="455783"/>
                    <a:pt x="178562" y="477638"/>
                    <a:pt x="226760" y="484708"/>
                  </a:cubicBezTo>
                  <a:cubicBezTo>
                    <a:pt x="291025" y="494350"/>
                    <a:pt x="348863" y="477638"/>
                    <a:pt x="400275" y="439070"/>
                  </a:cubicBezTo>
                  <a:cubicBezTo>
                    <a:pt x="413128" y="429428"/>
                    <a:pt x="424053" y="417215"/>
                    <a:pt x="436906" y="405002"/>
                  </a:cubicBezTo>
                  <a:cubicBezTo>
                    <a:pt x="415056" y="395360"/>
                    <a:pt x="395776" y="388289"/>
                    <a:pt x="377140" y="378647"/>
                  </a:cubicBezTo>
                  <a:cubicBezTo>
                    <a:pt x="370071" y="374790"/>
                    <a:pt x="365572" y="377361"/>
                    <a:pt x="361716" y="380575"/>
                  </a:cubicBezTo>
                  <a:cubicBezTo>
                    <a:pt x="342437" y="396645"/>
                    <a:pt x="320587" y="408216"/>
                    <a:pt x="295523" y="413358"/>
                  </a:cubicBezTo>
                  <a:cubicBezTo>
                    <a:pt x="244754" y="424286"/>
                    <a:pt x="199769" y="413358"/>
                    <a:pt x="159925" y="379933"/>
                  </a:cubicBezTo>
                  <a:cubicBezTo>
                    <a:pt x="130363" y="354864"/>
                    <a:pt x="113654" y="322724"/>
                    <a:pt x="105943" y="285442"/>
                  </a:cubicBezTo>
                  <a:cubicBezTo>
                    <a:pt x="104015" y="275157"/>
                    <a:pt x="105300" y="264229"/>
                    <a:pt x="105943" y="253302"/>
                  </a:cubicBezTo>
                  <a:cubicBezTo>
                    <a:pt x="106585" y="244946"/>
                    <a:pt x="114940" y="242374"/>
                    <a:pt x="121366" y="243660"/>
                  </a:cubicBezTo>
                  <a:cubicBezTo>
                    <a:pt x="127793" y="244946"/>
                    <a:pt x="136147" y="244946"/>
                    <a:pt x="138075" y="255873"/>
                  </a:cubicBezTo>
                  <a:cubicBezTo>
                    <a:pt x="140646" y="273871"/>
                    <a:pt x="143216" y="292512"/>
                    <a:pt x="150285" y="309868"/>
                  </a:cubicBezTo>
                  <a:cubicBezTo>
                    <a:pt x="172778" y="365148"/>
                    <a:pt x="239613" y="399859"/>
                    <a:pt x="301950" y="374790"/>
                  </a:cubicBezTo>
                  <a:cubicBezTo>
                    <a:pt x="318659" y="367720"/>
                    <a:pt x="334082" y="356792"/>
                    <a:pt x="347578" y="345222"/>
                  </a:cubicBezTo>
                  <a:cubicBezTo>
                    <a:pt x="357218" y="337508"/>
                    <a:pt x="365572" y="334937"/>
                    <a:pt x="376497" y="340079"/>
                  </a:cubicBezTo>
                  <a:cubicBezTo>
                    <a:pt x="406702" y="353578"/>
                    <a:pt x="437548" y="367077"/>
                    <a:pt x="467753" y="381218"/>
                  </a:cubicBezTo>
                  <a:cubicBezTo>
                    <a:pt x="479963" y="387003"/>
                    <a:pt x="483819" y="399217"/>
                    <a:pt x="476107" y="410144"/>
                  </a:cubicBezTo>
                  <a:cubicBezTo>
                    <a:pt x="436263" y="466067"/>
                    <a:pt x="382281" y="502707"/>
                    <a:pt x="315446" y="517491"/>
                  </a:cubicBezTo>
                  <a:cubicBezTo>
                    <a:pt x="289097" y="523276"/>
                    <a:pt x="260178" y="524562"/>
                    <a:pt x="233187" y="521991"/>
                  </a:cubicBezTo>
                  <a:cubicBezTo>
                    <a:pt x="183060" y="517491"/>
                    <a:pt x="136790" y="498207"/>
                    <a:pt x="97588" y="465425"/>
                  </a:cubicBezTo>
                  <a:cubicBezTo>
                    <a:pt x="56459" y="431999"/>
                    <a:pt x="26897" y="390860"/>
                    <a:pt x="12116" y="340079"/>
                  </a:cubicBezTo>
                  <a:cubicBezTo>
                    <a:pt x="6332" y="320153"/>
                    <a:pt x="3119" y="299583"/>
                    <a:pt x="1191" y="279014"/>
                  </a:cubicBezTo>
                  <a:cubicBezTo>
                    <a:pt x="-5235" y="213449"/>
                    <a:pt x="14687" y="155597"/>
                    <a:pt x="52603" y="103530"/>
                  </a:cubicBezTo>
                  <a:cubicBezTo>
                    <a:pt x="80879" y="64963"/>
                    <a:pt x="118153" y="36680"/>
                    <a:pt x="163138" y="18681"/>
                  </a:cubicBezTo>
                  <a:cubicBezTo>
                    <a:pt x="193985" y="6468"/>
                    <a:pt x="226118" y="-602"/>
                    <a:pt x="259535" y="40"/>
                  </a:cubicBezTo>
                  <a:cubicBezTo>
                    <a:pt x="321229" y="1326"/>
                    <a:pt x="377782" y="18039"/>
                    <a:pt x="425981" y="58535"/>
                  </a:cubicBezTo>
                  <a:cubicBezTo>
                    <a:pt x="430479" y="63034"/>
                    <a:pt x="436263" y="66891"/>
                    <a:pt x="442047" y="71391"/>
                  </a:cubicBezTo>
                  <a:close/>
                </a:path>
              </a:pathLst>
            </a:custGeom>
            <a:solidFill>
              <a:srgbClr val="040403"/>
            </a:solidFill>
            <a:ln w="6425" cap="flat">
              <a:noFill/>
              <a:prstDash val="solid"/>
              <a:miter/>
            </a:ln>
          </p:spPr>
          <p:txBody>
            <a:bodyPr rtlCol="0" anchor="ctr"/>
            <a:lstStyle/>
            <a:p>
              <a:endParaRPr lang="en-US"/>
            </a:p>
          </p:txBody>
        </p:sp>
      </p:grpSp>
    </p:spTree>
    <p:extLst>
      <p:ext uri="{BB962C8B-B14F-4D97-AF65-F5344CB8AC3E}">
        <p14:creationId xmlns:p14="http://schemas.microsoft.com/office/powerpoint/2010/main" xmlns:a16="http://schemas.microsoft.com/office/drawing/2014/main" xmlns="" val="3779904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xmlns:p14="http://schemas.microsoft.com/office/powerpoint/2010/main" xmlns:a14="http://schemas.microsoft.com/office/drawing/2010/main" xmlns="" id="{152E0C58-0976-1DB6-87F2-649983657ABD}"/>
              </a:ext>
            </a:extLst>
          </p:cNvPr>
          <p:cNvSpPr txBox="1">
            <a:spLocks/>
          </p:cNvSpPr>
          <p:nvPr/>
        </p:nvSpPr>
        <p:spPr>
          <a:xfrm>
            <a:off x="0" y="135373"/>
            <a:ext cx="7492153"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Ακριβώς όπως ασυνείδητα τσαλακώνουμε το πρόσωπό μας σε θεατρικές εκφράσεις όταν βρισκόμαστε μπροστά σε ένα παιδί, έτσι και εμείς τείνουμε να προσαρμόζουμε τον τρόπο που μιλάμε, μεταβαίνοντας σε αυτό που μερικές φορές αναφέρεται ως "παιδική γλώσσα". Η βρεφική ομιλία χαρακτηρίζεται από υπερβολικές κινήσεις του στόματος, υψηλότερη φωνή και επανάληψη λέξεων και φράσεων. Σήμερα γνωρίζουμε ότι η ομιλία με αυτόν τον τρόπο βοηθάει στην πραγματικότητα το παιδί να αποκτήσει τη γλώσσα γρηγορότερα. Οι γονείς τείνουν επίσης να αφήνουν κενά μεταξύ των φράσεων, υποδεικνύοντας τις στιγμές όπου το παιδί θα απαντήσει τελικά: εδώ, η αρχή του διαλόγου. </a:t>
            </a:r>
          </a:p>
          <a:p>
            <a:pPr>
              <a:lnSpc>
                <a:spcPts val="1120"/>
              </a:lnSpc>
            </a:pPr>
            <a:r>
              <a:rPr lang="en-US" sz="1150" dirty="0">
                <a:solidFill>
                  <a:srgbClr val="262626"/>
                </a:solidFill>
              </a:rPr>
              <a:t> </a:t>
            </a:r>
          </a:p>
          <a:p>
            <a:pPr>
              <a:lnSpc>
                <a:spcPts val="1120"/>
              </a:lnSpc>
            </a:pPr>
            <a:r>
              <a:rPr lang="en-US" sz="1150" dirty="0">
                <a:solidFill>
                  <a:srgbClr val="262626"/>
                </a:solidFill>
              </a:rPr>
              <a:t>Ο ψυχίατρος και ψυχαναλυτής Daniel Stern υποστηρίζει ότι καθώς τα παιδιά μεγαλώνουν, οι γονείς τείνουν να αντικαθιστούν την άμεση μίμηση με τη διαφοροποιημένη μίμηση, ένα είδος μη λεκτικής επικοινωνίας. Θα αρχίσουν να "αναπλάθουν τα συναισθήματα" του παιδιού, χρησιμοποιώντας εκφράσεις, χειρονομίες ή πράξεις. Την αναδιατύπωση των επιδράσεων την ονομάζει συντονισμό. Στο βιβλίο The Interpersonal World of the Infant (Ο διαπροσωπικός κόσμος του βρέφους), για να δείξει πώς μπορεί να μοιάζει ένας συντονισμός, ο Stern περιγράφει ένα μικρό αγόρι που φτάνει με ενθουσιασμό για ένα παιχνίδι και έναν γονέα που ανταποκρίνεται στην κατάσταση με ένα "</a:t>
            </a:r>
            <a:r>
              <a:rPr lang="en-US" sz="1150" dirty="0" err="1">
                <a:solidFill>
                  <a:srgbClr val="262626"/>
                </a:solidFill>
              </a:rPr>
              <a:t>uuuh uhh</a:t>
            </a:r>
            <a:r>
              <a:rPr lang="en-US" sz="1150" dirty="0">
                <a:solidFill>
                  <a:srgbClr val="262626"/>
                </a:solidFill>
              </a:rPr>
              <a:t>" για να εκφράσει τον ενθουσιασμό που βιώνει το παιδί εκείνη τη στιγμή. Μέσω του συντονισμού, γράφει, το παιδί αρχίζει να αποκτά την αίσθηση ότι μοιράζεται την ίδια εμπειρία ή πραγματικότητα με κάποιον άλλον, αυτό που είναι επίσης γνωστό ως δια-υποκειμενικότητα.</a:t>
            </a:r>
          </a:p>
          <a:p>
            <a:pPr>
              <a:lnSpc>
                <a:spcPts val="1120"/>
              </a:lnSpc>
            </a:pPr>
            <a:r>
              <a:rPr lang="en-US" sz="1150" dirty="0">
                <a:solidFill>
                  <a:srgbClr val="262626"/>
                </a:solidFill>
              </a:rPr>
              <a:t> </a:t>
            </a:r>
          </a:p>
          <a:p>
            <a:pPr>
              <a:lnSpc>
                <a:spcPts val="1120"/>
              </a:lnSpc>
            </a:pPr>
            <a:r>
              <a:rPr lang="en-US" sz="1150" dirty="0">
                <a:solidFill>
                  <a:srgbClr val="262626"/>
                </a:solidFill>
              </a:rPr>
              <a:t>Η οθόνη, όσο διαδραστική και αν είναι, δεν μπορεί να κάνει τίποτα από όλα αυτά. Δεν μιλάει με τρόπο που να είναι προσαρμοσμένος στις ευαισθησίες του βρέφους και δεν αφήνει χώρο στο παιδί να παρέμβει. Δεν μπορεί να ερμηνεύσει τη συναισθηματική κατάσταση του παιδιού και να την αναδιατυπώσει σε μεταβαλλόμενες αντιδράσεις ή ενέργειες. Η γλώσσα στα βίντεο είναι </a:t>
            </a:r>
            <a:r>
              <a:rPr lang="en-US" sz="1150" dirty="0" err="1">
                <a:solidFill>
                  <a:srgbClr val="262626"/>
                </a:solidFill>
              </a:rPr>
              <a:t>τυποποιημένη </a:t>
            </a:r>
            <a:r>
              <a:rPr lang="en-US" sz="1150" dirty="0">
                <a:solidFill>
                  <a:srgbClr val="262626"/>
                </a:solidFill>
              </a:rPr>
              <a:t>και περιέχει λίγες από τις παραλλαγές ή τους τόνους που οι άνθρωποι εναλλάσσονται αβίαστα μεταξύ τους. Η οθόνη δεν ενισχύει τον ήχο με εκφράσεις προσαρμοσμένες στις διαθέσεις και τις αντιδράσεις του μωρού. Χωρίς μίμηση, το μωρό δεν θα μάθει να μιμείται. Χωρίς τον χώρο να ανταποκριθεί, δεν θα νιώσει καμία επιθυμία να επικοινωνήσει και αυτό.  </a:t>
            </a:r>
          </a:p>
          <a:p>
            <a:pPr>
              <a:lnSpc>
                <a:spcPts val="1120"/>
              </a:lnSpc>
            </a:pPr>
            <a:r>
              <a:rPr lang="en-US" sz="1150" dirty="0">
                <a:solidFill>
                  <a:srgbClr val="262626"/>
                </a:solidFill>
              </a:rPr>
              <a:t> </a:t>
            </a:r>
          </a:p>
          <a:p>
            <a:pPr>
              <a:lnSpc>
                <a:spcPts val="1120"/>
              </a:lnSpc>
            </a:pPr>
            <a:r>
              <a:rPr lang="en-US" sz="1150" dirty="0">
                <a:solidFill>
                  <a:srgbClr val="262626"/>
                </a:solidFill>
              </a:rPr>
              <a:t>Είναι ανησυχητικό, λοιπόν, όταν η οθόνη έρχεται να διαταράξει καταστάσεις που ευνοούν ιδιαίτερα τα παιχνίδια μίμησης. Όταν γεννιέται, το παιδί μπορεί να κοιτάξει σαράντα εκατοστά μπροστά. Σαράντα εκατοστά τυχαίνει να είναι η κατά προσέγγιση απόσταση μεταξύ του γονέα και του παιδιού που κρατάει ο γονέας, όπως κατά τη διάρκεια του θηλασμού. Εδώ και μερικά χρόνια, οι εταιρείες διαφημίζουν θήκες για έξυπνα τηλέφωνα που μπορείτε να προσαρμόσετε στο μέτωπό σας, για να τραβήξετε την προσοχή του βρέφους όταν βρίσκεται στην αγκαλιά του ενήλικα. Αντί για ενδείξεις σχετικά με την εσωτερική του ζωή ή την εσωτερική ζωή των γύρω του, το μωρό θα εκτίθεται σε ασώματες εικόνες που δεν περιέχουν καμία πληροφορία για το ίδιο και δεν προσφέρουν καμία ευκαιρία για μάθηση. </a:t>
            </a:r>
          </a:p>
          <a:p>
            <a:pPr>
              <a:lnSpc>
                <a:spcPts val="1120"/>
              </a:lnSpc>
            </a:pPr>
            <a:r>
              <a:rPr lang="en-US" sz="1150" dirty="0">
                <a:solidFill>
                  <a:srgbClr val="262626"/>
                </a:solidFill>
              </a:rPr>
              <a:t> </a:t>
            </a:r>
          </a:p>
          <a:p>
            <a:pPr>
              <a:lnSpc>
                <a:spcPts val="1120"/>
              </a:lnSpc>
            </a:pPr>
            <a:r>
              <a:rPr lang="en-US" sz="1150" dirty="0">
                <a:solidFill>
                  <a:srgbClr val="262626"/>
                </a:solidFill>
              </a:rPr>
              <a:t>Σήμερα, πολλοί γονείς θα ήξεραν καλύτερα από το να κολλήσουν ένα smartphone στο κεφάλι τους. Παρόλα αυτά, πολλοί από αυτούς τους ίδιους γονείς θα έχουν μια συσκευή στο χέρι ή σε κοντινή απόσταση όταν αλληλεπιδρούν με το παιδί. Δεν υπάρχει τίποτα ασυνήθιστο σε αυτό, καθώς γενικά τείνουμε να έχουμε μια συσκευή στο χέρι, ανεξάρτητα από το πού βρισκόμαστε ή τι κάνουμε. Στην πραγματικότητα, είναι τόσο συνηθισμένο που σήμερα έχουμε μια ονομασία για το πότε η τεχνολογία έρχεται να παρεμβαίνει στις κοινωνικές σχέσεις. Το ονομάζουμε </a:t>
            </a:r>
            <a:r>
              <a:rPr lang="en-US" sz="1150" i="1" dirty="0" err="1">
                <a:solidFill>
                  <a:srgbClr val="262626"/>
                </a:solidFill>
              </a:rPr>
              <a:t>τεχνοσυμπεριφορά (technoference</a:t>
            </a:r>
            <a:r>
              <a:rPr lang="en-US" sz="1150" dirty="0">
                <a:solidFill>
                  <a:srgbClr val="262626"/>
                </a:solidFill>
              </a:rPr>
              <a:t>). Όπως δείξαμε παραπάνω, οι αισθητές συνέπειες της </a:t>
            </a:r>
            <a:r>
              <a:rPr lang="en-US" sz="1150" dirty="0" err="1">
                <a:solidFill>
                  <a:srgbClr val="262626"/>
                </a:solidFill>
              </a:rPr>
              <a:t>τεχνο-επικοινωνίας </a:t>
            </a:r>
            <a:r>
              <a:rPr lang="en-US" sz="1150" dirty="0">
                <a:solidFill>
                  <a:srgbClr val="262626"/>
                </a:solidFill>
              </a:rPr>
              <a:t>είναι πολύ πιο έντονες για ένα παιδί από ό,τι για έναν ενήλικα. Για μια ενστικτώδη εικόνα της δυσφορίας που μπορεί να προκαλέσει μια τέτοια διαταραχή, σας προτείνουμε να ανατρέξετε στο πείραμα με τα ακίνητα πρόσωπα που συνέλαβε ο Αμερικανός αναπτυξιακός ψυχολόγος Edward </a:t>
            </a:r>
            <a:r>
              <a:rPr lang="en-US" sz="1150" dirty="0" err="1">
                <a:solidFill>
                  <a:srgbClr val="262626"/>
                </a:solidFill>
              </a:rPr>
              <a:t>Tronick</a:t>
            </a:r>
            <a:r>
              <a:rPr lang="en-US" sz="1150" dirty="0">
                <a:solidFill>
                  <a:srgbClr val="262626"/>
                </a:solidFill>
              </a:rPr>
              <a:t>. Κατά τη διάρκεια αυτού του πειράματος, μια μητέρα καλείται να συναντήσει το παιδί της χωρίς έκφραση. Μέσα σε λίγα δευτερόλεπτα, το παιδί αρχίζει να συστρέφεται και να κλαίει πριν καταρρεύσει όταν διαπιστώνει ότι δεν μπορεί να ξανακερδίσει την προσοχή της μητέρας. Σε λιγότερο από ένα λεπτό, το παιδί αποσύρεται, στρέφοντας το κεφάλι και το σώμα του μακριά από το ανέκφραστο πρόσωπο της μητέρας. Επιτέλους, η μητέρα σπάει το "κακό ξόρκι" και ανταποκρίνεται ξανά. Η διάθεση του μωρού αλλάζει σχεδόν αμέσως. Μέσα από το αφοσιωμένο βλέμμα του γονέα, το παιδί αισθάνεται και πάλι ασφαλές μέσα στον κόσμο.</a:t>
            </a:r>
          </a:p>
          <a:p>
            <a:pPr>
              <a:lnSpc>
                <a:spcPts val="1120"/>
              </a:lnSpc>
            </a:pPr>
            <a:r>
              <a:rPr lang="en-US" sz="1150" dirty="0">
                <a:solidFill>
                  <a:srgbClr val="262626"/>
                </a:solidFill>
              </a:rPr>
              <a:t> </a:t>
            </a:r>
          </a:p>
        </p:txBody>
      </p:sp>
      <p:pic>
        <p:nvPicPr>
          <p:cNvPr id="21" name="Picture 20">
            <a:extLst>
              <a:ext uri="{FF2B5EF4-FFF2-40B4-BE49-F238E27FC236}">
                <a16:creationId xmlns:a16="http://schemas.microsoft.com/office/drawing/2014/main" xmlns:p14="http://schemas.microsoft.com/office/powerpoint/2010/main" xmlns:a14="http://schemas.microsoft.com/office/drawing/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a14="http://schemas.microsoft.com/office/drawing/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32</a:t>
            </a:fld>
            <a:endParaRPr lang="en-US" dirty="0"/>
          </a:p>
        </p:txBody>
      </p:sp>
      <p:pic>
        <p:nvPicPr>
          <p:cNvPr id="3" name="Picture 2">
            <a:extLst>
              <a:ext uri="{FF2B5EF4-FFF2-40B4-BE49-F238E27FC236}">
                <a16:creationId xmlns:a16="http://schemas.microsoft.com/office/drawing/2014/main" xmlns:p14="http://schemas.microsoft.com/office/powerpoint/2010/main" xmlns:a14="http://schemas.microsoft.com/office/drawing/2010/main" xmlns="" id="{98C335B0-D8A7-2BD0-B3C5-BD1D55FBEDB3}"/>
              </a:ext>
            </a:extLst>
          </p:cNvPr>
          <p:cNvPicPr>
            <a:picLocks noChangeAspect="1"/>
          </p:cNvPicPr>
          <p:nvPr/>
        </p:nvPicPr>
        <p:blipFill rotWithShape="1">
          <a:blip r:embed="rId3" cstate="screen">
            <a:extLst>
              <a:ext uri="{28A0092B-C50C-407E-A947-70E740481C1C}">
                <a14:useLocalDpi xmlns:a14="http://schemas.microsoft.com/office/drawing/2010/main" xmlns:p14="http://schemas.microsoft.com/office/powerpoint/2010/main" xmlns:a16="http://schemas.microsoft.com/office/drawing/2014/main" xmlns=""/>
              </a:ext>
            </a:extLst>
          </a:blip>
          <a:srcRect t="20840" b="26788"/>
          <a:stretch/>
        </p:blipFill>
        <p:spPr>
          <a:xfrm>
            <a:off x="8567" y="7532931"/>
            <a:ext cx="7559675" cy="2639446"/>
          </a:xfrm>
          <a:prstGeom prst="rect">
            <a:avLst/>
          </a:prstGeom>
        </p:spPr>
      </p:pic>
      <p:pic>
        <p:nvPicPr>
          <p:cNvPr id="4" name="Picture 3">
            <a:extLst>
              <a:ext uri="{FF2B5EF4-FFF2-40B4-BE49-F238E27FC236}">
                <a16:creationId xmlns:a16="http://schemas.microsoft.com/office/drawing/2014/main" xmlns:p14="http://schemas.microsoft.com/office/powerpoint/2010/main" xmlns:a14="http://schemas.microsoft.com/office/drawing/2010/main" xmlns="" id="{D4BD8A65-6599-A51F-64D0-F0E1B8412793}"/>
              </a:ext>
            </a:extLst>
          </p:cNvPr>
          <p:cNvPicPr>
            <a:picLocks noChangeAspect="1"/>
          </p:cNvPicPr>
          <p:nvPr/>
        </p:nvPicPr>
        <p:blipFill rotWithShape="1">
          <a:blip r:embed="rId2">
            <a:alphaModFix amt="52000"/>
          </a:blip>
          <a:srcRect l="67635" t="984" r="2330" b="31175"/>
          <a:stretch/>
        </p:blipFill>
        <p:spPr>
          <a:xfrm flipH="1">
            <a:off x="-473400" y="7382715"/>
            <a:ext cx="2737789" cy="3309098"/>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2713898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336331"/>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886929" y="4179668"/>
            <a:ext cx="6426425"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Είναι ακόμη πιο σημαντικό να τονιστεί η σημασία της απογοήτευσης, επειδή σπάνια θεωρούμε την απογοήτευση ως κάτι πολύτιμο. Στην πραγματικότητα, για πολλούς γονείς, η απουσία απογοήτευσης βιώνεται ως κάτι θετικό. Πολλοί χρησιμοποιούν το smartphone για να αποφύγουν τις συγκρούσεις με το παιδί - για να το κάνουν να σωπάσει ή να συμμορφωθεί. Ωστόσο, πολλοί ψυχαναλυτές έχουν διατυπώσει το επιχείρημα ότι η απογοήτευση, όπως ακριβώς και ο συγχρονισμός ή το παιχνίδι, φέρει σημαντικό ρόλο στην ψυχική ανάπτυξη του βρέφους. </a:t>
            </a:r>
          </a:p>
          <a:p>
            <a:pPr>
              <a:lnSpc>
                <a:spcPts val="1120"/>
              </a:lnSpc>
            </a:pPr>
            <a:r>
              <a:rPr lang="en-US" sz="1150" dirty="0">
                <a:solidFill>
                  <a:srgbClr val="262626"/>
                </a:solidFill>
              </a:rPr>
              <a:t> </a:t>
            </a:r>
          </a:p>
          <a:p>
            <a:pPr>
              <a:lnSpc>
                <a:spcPts val="1120"/>
              </a:lnSpc>
            </a:pPr>
            <a:r>
              <a:rPr lang="en-US" sz="1150" dirty="0">
                <a:solidFill>
                  <a:srgbClr val="262626"/>
                </a:solidFill>
              </a:rPr>
              <a:t>Η αποδοχή της απογοήτευσης είναι διαφορετική από την πρόκληση απογοήτευσης. Όσο καλός κι αν είναι ένας γονιός, αναπόφευκτα θα αποτύχει να ικανοποιήσει κάθε ανάγκη του παιδιού του. Και αυτό δεν είναι απαραίτητα κακό. Όλα εξαρτώνται από τη φύση και τη συχνότητα αυτού του είδους "αποτυχίας". Στο έργο του, ο Heinz Kohut διακρίνει μεταξύ της "βέλτιστης απογοήτευσης" και της "χρόνιας απογοήτευσης". Ενώ η χρόνια απογοήτευση είναι αποτέλεσμα συνεχούς στέρησης, η βέλτιστη απογοήτευση λαμβάνει χώρα σε ένα περιβάλλον όπου το μωρό αισθάνεται γενικά κατανοητό και ορατό. Η πρώτη είναι πιθανό να έχει αρνητικές συνέπειες στον ψυχισμό του παιδιού, ενώ η δεύτερη προσφέρει στιγμές πιθανής ωρίμανσης, εισάγοντας το παιδί σε μια πιο ρεαλιστική αίσθηση της σχέσης μεταξύ του εαυτού του και του κόσμου. </a:t>
            </a:r>
          </a:p>
          <a:p>
            <a:pPr>
              <a:lnSpc>
                <a:spcPts val="1120"/>
              </a:lnSpc>
            </a:pPr>
            <a:r>
              <a:rPr lang="en-US" sz="1150" dirty="0">
                <a:solidFill>
                  <a:srgbClr val="262626"/>
                </a:solidFill>
              </a:rPr>
              <a:t> </a:t>
            </a:r>
          </a:p>
          <a:p>
            <a:pPr>
              <a:lnSpc>
                <a:spcPts val="1120"/>
              </a:lnSpc>
            </a:pPr>
            <a:r>
              <a:rPr lang="en-US" sz="1150" dirty="0">
                <a:solidFill>
                  <a:srgbClr val="262626"/>
                </a:solidFill>
              </a:rPr>
              <a:t>Ο Winnicott καταλήγει σε παρόμοιο συμπέρασμα στο έργο του. Περιγράφει τη διαδικασία της αποδοχής της πραγματικότητας ως ένα είδος απογοήτευσης, όπου το παιδί σιγά-σιγά αποδέχεται ότι δεν έχει πλήρη έλεγχο του περιβάλλοντός του. Είναι σημαντικό το μικρό παιδί να αισθάνεται </a:t>
            </a:r>
            <a:r>
              <a:rPr lang="en-US" sz="1150" dirty="0" err="1">
                <a:solidFill>
                  <a:srgbClr val="262626"/>
                </a:solidFill>
              </a:rPr>
              <a:t>παντοδύναμο τους </a:t>
            </a:r>
            <a:r>
              <a:rPr lang="en-US" sz="1150" dirty="0">
                <a:solidFill>
                  <a:srgbClr val="262626"/>
                </a:solidFill>
              </a:rPr>
              <a:t>πρώτους μήνες μετά τη γέννηση, γράφει, αλλά εξίσου σημαντικό είναι ο γονέας να σπάσει τελικά αυτή την ψευδαίσθηση, η οποία αν μεταφερθεί στην ενήλικη ζωή θα θεωρηθεί ένα είδος τρέλας. Αυτός είναι και ο λόγος για τον οποίο ο Winnicott επιμένει ότι η μητέρα (ή η νοσηλευτική φιγούρα) πρέπει να είναι αρκετά καλή (παρέχοντας ένα περιβάλλον που τις περισσότερες φορές ικανοποιεί τις πρωταρχικές ανάγκες του παιδιού) - όχι τέλεια. </a:t>
            </a:r>
          </a:p>
          <a:p>
            <a:pPr>
              <a:lnSpc>
                <a:spcPts val="1120"/>
              </a:lnSpc>
            </a:pPr>
            <a:r>
              <a:rPr lang="en-US" sz="1150" dirty="0">
                <a:solidFill>
                  <a:srgbClr val="262626"/>
                </a:solidFill>
              </a:rPr>
              <a:t> </a:t>
            </a:r>
          </a:p>
          <a:p>
            <a:pPr>
              <a:lnSpc>
                <a:spcPts val="1120"/>
              </a:lnSpc>
            </a:pPr>
            <a:r>
              <a:rPr lang="en-US" sz="1150" dirty="0">
                <a:solidFill>
                  <a:srgbClr val="262626"/>
                </a:solidFill>
              </a:rPr>
              <a:t>Ο ψυχαναλυτής Wilfred </a:t>
            </a:r>
            <a:r>
              <a:rPr lang="en-US" sz="1150" dirty="0" err="1">
                <a:solidFill>
                  <a:srgbClr val="262626"/>
                </a:solidFill>
              </a:rPr>
              <a:t>Bion </a:t>
            </a:r>
            <a:r>
              <a:rPr lang="en-US" sz="1150" dirty="0">
                <a:solidFill>
                  <a:srgbClr val="262626"/>
                </a:solidFill>
              </a:rPr>
              <a:t>βλέπει επίσης το δυναμικό ανάπτυξης στην απογοήτευση, υπό την προϋπόθεση ότι ο γονέας θα την φροντίσει. Ερμηνεύει την απογοήτευση ως μια φυσική αντίδραση σε αυτό που ονομάζει "ωμά συναισθήματα": αφιλτράριστες αισθητηριακές αντιδράσεις που το παιδί δεν έχει ακόμη τα εννοιολογικά εργαλεία για να τις κατανοήσει. Ο </a:t>
            </a:r>
            <a:r>
              <a:rPr lang="en-US" sz="1150" dirty="0" err="1">
                <a:solidFill>
                  <a:srgbClr val="262626"/>
                </a:solidFill>
              </a:rPr>
              <a:t>Bion </a:t>
            </a:r>
            <a:r>
              <a:rPr lang="en-US" sz="1150" dirty="0">
                <a:solidFill>
                  <a:srgbClr val="262626"/>
                </a:solidFill>
              </a:rPr>
              <a:t>αποκαλεί επίσης αυτές τις αντιδράσεις βήτα-στοιχεία. Υποστηρίζει ότι ο μόνος τρόπος για να ανεχτούμε τις ωμές αισθήσεις απογοήτευσης είναι να τις αναπαραστήσουμε στο μυαλό μας ως σκέψεις. Κατά τη διάρκεια των πρώτων μηνών της ζωής, το βρέφος δεν έχει ακόμη αναπτύξει τα εργαλεία για να δημιουργήσει την απόσταση που είναι απαραίτητη για να "σκεφτεί" ένα συναίσθημα. Ως εκ τούτου, γράφει </a:t>
            </a:r>
            <a:r>
              <a:rPr lang="en-US" sz="1150" dirty="0" err="1">
                <a:solidFill>
                  <a:srgbClr val="262626"/>
                </a:solidFill>
              </a:rPr>
              <a:t>ο Bion</a:t>
            </a:r>
            <a:r>
              <a:rPr lang="en-US" sz="1150" dirty="0">
                <a:solidFill>
                  <a:srgbClr val="262626"/>
                </a:solidFill>
              </a:rPr>
              <a:t>. θα βασιστεί στον γονέα του για να το κάνει γι' αυτό. Ο ρόλος των γονέων, όπως το βλέπει, είναι να ανακουφίσουν την αφιλτράριστη εμπειρία των β-συναισθημάτων, περιορίζοντας αυτά τα συναισθήματα: να αναλάβουν την εμπειρία του φόβου του παιδιού, να την επεξεργαστούν και να την παρουσιάσουν πίσω στο παιδί σε μια ανεκτή μορφή. Περιγράφει αυτόν τον μετασχηματισμό των β-στοιχείων σε σκέψη ως λειτουργία άλφα. Κατά την ανταλλαγή μεταξύ β- και α-στοιχείων, αναδύεται ένας τύπος κοινής σκέψης -γιατί θα συνεχίσει να περιγράφει τη δυάδα γονέα-παιδιού ως ζευγάρι σκέψης. Μέσα από τη διαδικασία της κοινής σκέψης, το παιδί θα </a:t>
            </a:r>
            <a:r>
              <a:rPr lang="en-US" sz="1150" dirty="0" err="1">
                <a:solidFill>
                  <a:srgbClr val="262626"/>
                </a:solidFill>
              </a:rPr>
              <a:t>εσωτερικεύσει </a:t>
            </a:r>
            <a:r>
              <a:rPr lang="en-US" sz="1150" dirty="0">
                <a:solidFill>
                  <a:srgbClr val="262626"/>
                </a:solidFill>
              </a:rPr>
              <a:t>τελικά την ανοχή του γονέα, η οποία θα δημιουργήσει τον νοητικό χώρο που θα του επιτρέψει να αναπτύξει τις δικές του σκέψεις-αναπαραστάσεις για τις αισθήσεις που βιώνει.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5" y="1012503"/>
            <a:ext cx="164601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Απογοήτευση  </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33</a:t>
            </a:fld>
            <a:endParaRPr lang="en-US" dirty="0"/>
          </a:p>
        </p:txBody>
      </p:sp>
      <p:sp>
        <p:nvSpPr>
          <p:cNvPr id="20" name="Freeform 19">
            <a:extLst>
              <a:ext uri="{FF2B5EF4-FFF2-40B4-BE49-F238E27FC236}">
                <a16:creationId xmlns:a16="http://schemas.microsoft.com/office/drawing/2014/main" xmlns:p14="http://schemas.microsoft.com/office/powerpoint/2010/main" xmlns="" id="{4B736D0B-1AB6-C1A5-D478-8071213675CB}"/>
              </a:ext>
            </a:extLst>
          </p:cNvPr>
          <p:cNvSpPr/>
          <p:nvPr/>
        </p:nvSpPr>
        <p:spPr>
          <a:xfrm>
            <a:off x="1344305" y="1373126"/>
            <a:ext cx="4137646" cy="2626296"/>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xmlns:p14="http://schemas.microsoft.com/office/powerpoint/2010/main" xmlns="" id="{9BABE9F1-2CF4-A8A8-E604-0E37859AB07D}"/>
              </a:ext>
            </a:extLst>
          </p:cNvPr>
          <p:cNvGrpSpPr/>
          <p:nvPr/>
        </p:nvGrpSpPr>
        <p:grpSpPr>
          <a:xfrm rot="10800000">
            <a:off x="5071627" y="2490182"/>
            <a:ext cx="1108623" cy="807096"/>
            <a:chOff x="3400450" y="986392"/>
            <a:chExt cx="1487826" cy="1083162"/>
          </a:xfrm>
        </p:grpSpPr>
        <p:sp>
          <p:nvSpPr>
            <p:cNvPr id="23" name="Freeform 22">
              <a:extLst>
                <a:ext uri="{FF2B5EF4-FFF2-40B4-BE49-F238E27FC236}">
                  <a16:creationId xmlns:a16="http://schemas.microsoft.com/office/drawing/2014/main" xmlns:p14="http://schemas.microsoft.com/office/powerpoint/2010/main" xmlns="" id="{A58AAD77-E645-72EA-D8DD-C7B124D31D2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xmlns:p14="http://schemas.microsoft.com/office/powerpoint/2010/main" xmlns="" id="{B3485A2E-C41D-E9D2-5E53-2214E902BB17}"/>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5" name="Text Placeholder 17">
            <a:extLst>
              <a:ext uri="{FF2B5EF4-FFF2-40B4-BE49-F238E27FC236}">
                <a16:creationId xmlns:a16="http://schemas.microsoft.com/office/drawing/2014/main" xmlns:p14="http://schemas.microsoft.com/office/powerpoint/2010/main" xmlns="" id="{8743A1B0-D78B-1AB9-618C-7A0C0A114A7E}"/>
              </a:ext>
            </a:extLst>
          </p:cNvPr>
          <p:cNvSpPr txBox="1">
            <a:spLocks/>
          </p:cNvSpPr>
          <p:nvPr/>
        </p:nvSpPr>
        <p:spPr>
          <a:xfrm>
            <a:off x="1551897" y="1418835"/>
            <a:ext cx="3771181"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600" i="1" dirty="0">
                <a:solidFill>
                  <a:schemeClr val="bg1"/>
                </a:solidFill>
              </a:rPr>
              <a:t>"Αξίζει να σημειωθεί ότι, αν τα πήγατε καλά στα πρώτα στάδια και εξακολουθείτε να τα πηγαίνετε καλά, δεν μπορείτε να βασίζεστε στην ομαλή λειτουργία της μηχανής. Στην πραγματικότητα μπορείτε να περιμένετε προβλήματα". </a:t>
            </a:r>
          </a:p>
          <a:p>
            <a:pPr algn="l"/>
            <a:endParaRPr lang="en-US" sz="1600" b="1" i="1" dirty="0">
              <a:solidFill>
                <a:schemeClr val="bg1"/>
              </a:solidFill>
            </a:endParaRPr>
          </a:p>
          <a:p>
            <a:pPr algn="l"/>
            <a:r>
              <a:rPr lang="en-US" sz="1600" b="1" i="1" dirty="0">
                <a:solidFill>
                  <a:schemeClr val="bg1"/>
                </a:solidFill>
              </a:rPr>
              <a:t>D.W. Winnicott </a:t>
            </a:r>
            <a:endParaRPr lang="en-US" sz="1600" i="1" dirty="0">
              <a:solidFill>
                <a:schemeClr val="bg1"/>
              </a:solidFill>
            </a:endParaRPr>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11">
            <a:extLst>
              <a:ext uri="{FF2B5EF4-FFF2-40B4-BE49-F238E27FC236}">
                <a16:creationId xmlns:a16="http://schemas.microsoft.com/office/drawing/2014/main" xmlns:p14="http://schemas.microsoft.com/office/powerpoint/2010/main" xmlns="" id="{FB5B64B2-A1DF-0DA7-B911-3CABCE3DC903}"/>
              </a:ext>
            </a:extLst>
          </p:cNvPr>
          <p:cNvGrpSpPr/>
          <p:nvPr/>
        </p:nvGrpSpPr>
        <p:grpSpPr>
          <a:xfrm>
            <a:off x="6180250" y="876045"/>
            <a:ext cx="730770" cy="731746"/>
            <a:chOff x="3124848" y="789369"/>
            <a:chExt cx="1150995" cy="1152532"/>
          </a:xfrm>
        </p:grpSpPr>
        <p:sp>
          <p:nvSpPr>
            <p:cNvPr id="3" name="Freeform 2">
              <a:extLst>
                <a:ext uri="{FF2B5EF4-FFF2-40B4-BE49-F238E27FC236}">
                  <a16:creationId xmlns:a16="http://schemas.microsoft.com/office/drawing/2014/main" xmlns:p14="http://schemas.microsoft.com/office/powerpoint/2010/main" xmlns="" id="{D4643788-010C-A79E-A7FF-21BF62CD2A7D}"/>
                </a:ext>
              </a:extLst>
            </p:cNvPr>
            <p:cNvSpPr/>
            <p:nvPr/>
          </p:nvSpPr>
          <p:spPr>
            <a:xfrm>
              <a:off x="3169190" y="1572294"/>
              <a:ext cx="335461" cy="260332"/>
            </a:xfrm>
            <a:custGeom>
              <a:avLst/>
              <a:gdLst>
                <a:gd name="connsiteX0" fmla="*/ 169016 w 335461"/>
                <a:gd name="connsiteY0" fmla="*/ 0 h 260332"/>
                <a:gd name="connsiteX1" fmla="*/ 10925 w 335461"/>
                <a:gd name="connsiteY1" fmla="*/ 0 h 260332"/>
                <a:gd name="connsiteX2" fmla="*/ 0 w 335461"/>
                <a:gd name="connsiteY2" fmla="*/ 10927 h 260332"/>
                <a:gd name="connsiteX3" fmla="*/ 0 w 335461"/>
                <a:gd name="connsiteY3" fmla="*/ 250047 h 260332"/>
                <a:gd name="connsiteX4" fmla="*/ 10282 w 335461"/>
                <a:gd name="connsiteY4" fmla="*/ 260332 h 260332"/>
                <a:gd name="connsiteX5" fmla="*/ 325179 w 335461"/>
                <a:gd name="connsiteY5" fmla="*/ 260332 h 260332"/>
                <a:gd name="connsiteX6" fmla="*/ 335462 w 335461"/>
                <a:gd name="connsiteY6" fmla="*/ 250047 h 260332"/>
                <a:gd name="connsiteX7" fmla="*/ 335462 w 335461"/>
                <a:gd name="connsiteY7" fmla="*/ 10927 h 260332"/>
                <a:gd name="connsiteX8" fmla="*/ 323251 w 335461"/>
                <a:gd name="connsiteY8" fmla="*/ 0 h 260332"/>
                <a:gd name="connsiteX9" fmla="*/ 169016 w 335461"/>
                <a:gd name="connsiteY9" fmla="*/ 0 h 26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461" h="260332">
                  <a:moveTo>
                    <a:pt x="169016" y="0"/>
                  </a:moveTo>
                  <a:cubicBezTo>
                    <a:pt x="116319" y="0"/>
                    <a:pt x="63622" y="0"/>
                    <a:pt x="10925" y="0"/>
                  </a:cubicBezTo>
                  <a:cubicBezTo>
                    <a:pt x="1928" y="0"/>
                    <a:pt x="0" y="2571"/>
                    <a:pt x="0" y="10927"/>
                  </a:cubicBezTo>
                  <a:cubicBezTo>
                    <a:pt x="643" y="90634"/>
                    <a:pt x="0" y="170341"/>
                    <a:pt x="0" y="250047"/>
                  </a:cubicBezTo>
                  <a:cubicBezTo>
                    <a:pt x="0" y="257761"/>
                    <a:pt x="1928" y="260332"/>
                    <a:pt x="10282" y="260332"/>
                  </a:cubicBezTo>
                  <a:cubicBezTo>
                    <a:pt x="115034" y="260332"/>
                    <a:pt x="219785" y="260332"/>
                    <a:pt x="325179" y="260332"/>
                  </a:cubicBezTo>
                  <a:cubicBezTo>
                    <a:pt x="333534" y="260332"/>
                    <a:pt x="335462" y="257761"/>
                    <a:pt x="335462" y="250047"/>
                  </a:cubicBezTo>
                  <a:cubicBezTo>
                    <a:pt x="335462" y="170341"/>
                    <a:pt x="334819" y="90634"/>
                    <a:pt x="335462" y="10927"/>
                  </a:cubicBezTo>
                  <a:cubicBezTo>
                    <a:pt x="335462" y="1285"/>
                    <a:pt x="331606" y="0"/>
                    <a:pt x="323251" y="0"/>
                  </a:cubicBezTo>
                  <a:cubicBezTo>
                    <a:pt x="271840" y="0"/>
                    <a:pt x="220428" y="0"/>
                    <a:pt x="169016" y="0"/>
                  </a:cubicBezTo>
                  <a:close/>
                </a:path>
              </a:pathLst>
            </a:custGeom>
            <a:solidFill>
              <a:srgbClr val="009AC1"/>
            </a:solidFill>
            <a:ln w="6425"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xmlns:p14="http://schemas.microsoft.com/office/powerpoint/2010/main" xmlns="" id="{9549B812-9825-5E2C-E540-0446FD40DB4A}"/>
                </a:ext>
              </a:extLst>
            </p:cNvPr>
            <p:cNvSpPr/>
            <p:nvPr/>
          </p:nvSpPr>
          <p:spPr>
            <a:xfrm>
              <a:off x="3168965" y="1869266"/>
              <a:ext cx="300983" cy="37282"/>
            </a:xfrm>
            <a:custGeom>
              <a:avLst/>
              <a:gdLst>
                <a:gd name="connsiteX0" fmla="*/ 300984 w 300983"/>
                <a:gd name="connsiteY0" fmla="*/ 37282 h 37282"/>
                <a:gd name="connsiteX1" fmla="*/ 298413 w 300983"/>
                <a:gd name="connsiteY1" fmla="*/ 13499 h 37282"/>
                <a:gd name="connsiteX2" fmla="*/ 285560 w 300983"/>
                <a:gd name="connsiteY2" fmla="*/ 0 h 37282"/>
                <a:gd name="connsiteX3" fmla="*/ 13078 w 300983"/>
                <a:gd name="connsiteY3" fmla="*/ 0 h 37282"/>
                <a:gd name="connsiteX4" fmla="*/ 6009 w 300983"/>
                <a:gd name="connsiteY4" fmla="*/ 0 h 37282"/>
                <a:gd name="connsiteX5" fmla="*/ 868 w 300983"/>
                <a:gd name="connsiteY5" fmla="*/ 4499 h 37282"/>
                <a:gd name="connsiteX6" fmla="*/ 27859 w 300983"/>
                <a:gd name="connsiteY6" fmla="*/ 37282 h 37282"/>
                <a:gd name="connsiteX7" fmla="*/ 288773 w 300983"/>
                <a:gd name="connsiteY7" fmla="*/ 37282 h 37282"/>
                <a:gd name="connsiteX8" fmla="*/ 300984 w 300983"/>
                <a:gd name="connsiteY8" fmla="*/ 37282 h 3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83" h="37282">
                  <a:moveTo>
                    <a:pt x="300984" y="37282"/>
                  </a:moveTo>
                  <a:cubicBezTo>
                    <a:pt x="298413" y="28926"/>
                    <a:pt x="297771" y="21212"/>
                    <a:pt x="298413" y="13499"/>
                  </a:cubicBezTo>
                  <a:cubicBezTo>
                    <a:pt x="299698" y="3214"/>
                    <a:pt x="296485" y="0"/>
                    <a:pt x="285560" y="0"/>
                  </a:cubicBezTo>
                  <a:cubicBezTo>
                    <a:pt x="194947" y="643"/>
                    <a:pt x="103691" y="0"/>
                    <a:pt x="13078" y="0"/>
                  </a:cubicBezTo>
                  <a:cubicBezTo>
                    <a:pt x="10507" y="0"/>
                    <a:pt x="8579" y="0"/>
                    <a:pt x="6009" y="0"/>
                  </a:cubicBezTo>
                  <a:cubicBezTo>
                    <a:pt x="2796" y="0"/>
                    <a:pt x="1510" y="1285"/>
                    <a:pt x="868" y="4499"/>
                  </a:cubicBezTo>
                  <a:cubicBezTo>
                    <a:pt x="-2988" y="25712"/>
                    <a:pt x="6009" y="37282"/>
                    <a:pt x="27859" y="37282"/>
                  </a:cubicBezTo>
                  <a:cubicBezTo>
                    <a:pt x="114616" y="37282"/>
                    <a:pt x="202016" y="37282"/>
                    <a:pt x="288773" y="37282"/>
                  </a:cubicBezTo>
                  <a:cubicBezTo>
                    <a:pt x="292629" y="37282"/>
                    <a:pt x="296485" y="37282"/>
                    <a:pt x="300984" y="37282"/>
                  </a:cubicBezTo>
                  <a:close/>
                </a:path>
              </a:pathLst>
            </a:custGeom>
            <a:solidFill>
              <a:srgbClr val="009AC1"/>
            </a:solidFill>
            <a:ln w="64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xmlns:p14="http://schemas.microsoft.com/office/powerpoint/2010/main" xmlns="" id="{6A77F3A2-FDE7-E274-B0CF-D3AEA75C79F6}"/>
                </a:ext>
              </a:extLst>
            </p:cNvPr>
            <p:cNvSpPr/>
            <p:nvPr/>
          </p:nvSpPr>
          <p:spPr>
            <a:xfrm>
              <a:off x="3502858" y="1868696"/>
              <a:ext cx="261887" cy="37851"/>
            </a:xfrm>
            <a:custGeom>
              <a:avLst/>
              <a:gdLst>
                <a:gd name="connsiteX0" fmla="*/ 131608 w 261887"/>
                <a:gd name="connsiteY0" fmla="*/ 37852 h 37851"/>
                <a:gd name="connsiteX1" fmla="*/ 239573 w 261887"/>
                <a:gd name="connsiteY1" fmla="*/ 37852 h 37851"/>
                <a:gd name="connsiteX2" fmla="*/ 260780 w 261887"/>
                <a:gd name="connsiteY2" fmla="*/ 13425 h 37851"/>
                <a:gd name="connsiteX3" fmla="*/ 239573 w 261887"/>
                <a:gd name="connsiteY3" fmla="*/ 569 h 37851"/>
                <a:gd name="connsiteX4" fmla="*/ 143176 w 261887"/>
                <a:gd name="connsiteY4" fmla="*/ 569 h 37851"/>
                <a:gd name="connsiteX5" fmla="*/ 12076 w 261887"/>
                <a:gd name="connsiteY5" fmla="*/ 569 h 37851"/>
                <a:gd name="connsiteX6" fmla="*/ 1794 w 261887"/>
                <a:gd name="connsiteY6" fmla="*/ 3783 h 37851"/>
                <a:gd name="connsiteX7" fmla="*/ 24929 w 261887"/>
                <a:gd name="connsiteY7" fmla="*/ 37852 h 37851"/>
                <a:gd name="connsiteX8" fmla="*/ 131608 w 261887"/>
                <a:gd name="connsiteY8" fmla="*/ 37852 h 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887" h="37851">
                  <a:moveTo>
                    <a:pt x="131608" y="37852"/>
                  </a:moveTo>
                  <a:cubicBezTo>
                    <a:pt x="167597" y="37852"/>
                    <a:pt x="203585" y="37852"/>
                    <a:pt x="239573" y="37852"/>
                  </a:cubicBezTo>
                  <a:cubicBezTo>
                    <a:pt x="255639" y="37852"/>
                    <a:pt x="265279" y="26281"/>
                    <a:pt x="260780" y="13425"/>
                  </a:cubicBezTo>
                  <a:cubicBezTo>
                    <a:pt x="256925" y="3783"/>
                    <a:pt x="249213" y="569"/>
                    <a:pt x="239573" y="569"/>
                  </a:cubicBezTo>
                  <a:cubicBezTo>
                    <a:pt x="207441" y="569"/>
                    <a:pt x="175308" y="569"/>
                    <a:pt x="143176" y="569"/>
                  </a:cubicBezTo>
                  <a:cubicBezTo>
                    <a:pt x="99476" y="569"/>
                    <a:pt x="55776" y="569"/>
                    <a:pt x="12076" y="569"/>
                  </a:cubicBezTo>
                  <a:cubicBezTo>
                    <a:pt x="8863" y="569"/>
                    <a:pt x="4364" y="-2002"/>
                    <a:pt x="1794" y="3783"/>
                  </a:cubicBezTo>
                  <a:cubicBezTo>
                    <a:pt x="-4633" y="20496"/>
                    <a:pt x="6935" y="37852"/>
                    <a:pt x="24929" y="37852"/>
                  </a:cubicBezTo>
                  <a:cubicBezTo>
                    <a:pt x="60275" y="37852"/>
                    <a:pt x="95620" y="37852"/>
                    <a:pt x="131608" y="37852"/>
                  </a:cubicBezTo>
                  <a:close/>
                </a:path>
              </a:pathLst>
            </a:custGeom>
            <a:solidFill>
              <a:srgbClr val="009AC1"/>
            </a:solidFill>
            <a:ln w="6425" cap="flat">
              <a:noFill/>
              <a:prstDash val="solid"/>
              <a:miter/>
            </a:ln>
          </p:spPr>
          <p:txBody>
            <a:bodyPr rtlCol="0" anchor="ctr"/>
            <a:lstStyle/>
            <a:p>
              <a:endParaRPr lang="en-US"/>
            </a:p>
          </p:txBody>
        </p:sp>
        <p:grpSp>
          <p:nvGrpSpPr>
            <p:cNvPr id="10" name="Graphic 11">
              <a:extLst>
                <a:ext uri="{FF2B5EF4-FFF2-40B4-BE49-F238E27FC236}">
                  <a16:creationId xmlns:a16="http://schemas.microsoft.com/office/drawing/2014/main" xmlns:p14="http://schemas.microsoft.com/office/powerpoint/2010/main" xmlns="" id="{E8CD5B59-C810-5FF3-3916-50567787AFA9}"/>
                </a:ext>
              </a:extLst>
            </p:cNvPr>
            <p:cNvGrpSpPr/>
            <p:nvPr/>
          </p:nvGrpSpPr>
          <p:grpSpPr>
            <a:xfrm>
              <a:off x="3124848" y="789369"/>
              <a:ext cx="1150995" cy="1152532"/>
              <a:chOff x="3124848" y="789369"/>
              <a:chExt cx="1150995" cy="1152532"/>
            </a:xfrm>
            <a:solidFill>
              <a:srgbClr val="000000"/>
            </a:solidFill>
          </p:grpSpPr>
          <p:sp>
            <p:nvSpPr>
              <p:cNvPr id="11" name="Freeform 10">
                <a:extLst>
                  <a:ext uri="{FF2B5EF4-FFF2-40B4-BE49-F238E27FC236}">
                    <a16:creationId xmlns:a16="http://schemas.microsoft.com/office/drawing/2014/main" xmlns:p14="http://schemas.microsoft.com/office/powerpoint/2010/main" xmlns="" id="{FBD0EDCC-F963-D699-DB82-E4000337A628}"/>
                  </a:ext>
                </a:extLst>
              </p:cNvPr>
              <p:cNvSpPr/>
              <p:nvPr/>
            </p:nvSpPr>
            <p:spPr>
              <a:xfrm>
                <a:off x="3124848" y="789369"/>
                <a:ext cx="1150995" cy="1152532"/>
              </a:xfrm>
              <a:custGeom>
                <a:avLst/>
                <a:gdLst>
                  <a:gd name="connsiteX0" fmla="*/ 854721 w 1150995"/>
                  <a:gd name="connsiteY0" fmla="*/ 914056 h 1152532"/>
                  <a:gd name="connsiteX1" fmla="*/ 854721 w 1150995"/>
                  <a:gd name="connsiteY1" fmla="*/ 928840 h 1152532"/>
                  <a:gd name="connsiteX2" fmla="*/ 854721 w 1150995"/>
                  <a:gd name="connsiteY2" fmla="*/ 1140320 h 1152532"/>
                  <a:gd name="connsiteX3" fmla="*/ 842510 w 1150995"/>
                  <a:gd name="connsiteY3" fmla="*/ 1152533 h 1152532"/>
                  <a:gd name="connsiteX4" fmla="*/ 59124 w 1150995"/>
                  <a:gd name="connsiteY4" fmla="*/ 1152533 h 1152532"/>
                  <a:gd name="connsiteX5" fmla="*/ 0 w 1150995"/>
                  <a:gd name="connsiteY5" fmla="*/ 1094038 h 1152532"/>
                  <a:gd name="connsiteX6" fmla="*/ 0 w 1150995"/>
                  <a:gd name="connsiteY6" fmla="*/ 784854 h 1152532"/>
                  <a:gd name="connsiteX7" fmla="*/ 41772 w 1150995"/>
                  <a:gd name="connsiteY7" fmla="*/ 743715 h 1152532"/>
                  <a:gd name="connsiteX8" fmla="*/ 171587 w 1150995"/>
                  <a:gd name="connsiteY8" fmla="*/ 743715 h 1152532"/>
                  <a:gd name="connsiteX9" fmla="*/ 185725 w 1150995"/>
                  <a:gd name="connsiteY9" fmla="*/ 734073 h 1152532"/>
                  <a:gd name="connsiteX10" fmla="*/ 250632 w 1150995"/>
                  <a:gd name="connsiteY10" fmla="*/ 560518 h 1152532"/>
                  <a:gd name="connsiteX11" fmla="*/ 245491 w 1150995"/>
                  <a:gd name="connsiteY11" fmla="*/ 543805 h 1152532"/>
                  <a:gd name="connsiteX12" fmla="*/ 242921 w 1150995"/>
                  <a:gd name="connsiteY12" fmla="*/ 458314 h 1152532"/>
                  <a:gd name="connsiteX13" fmla="*/ 311684 w 1150995"/>
                  <a:gd name="connsiteY13" fmla="*/ 403033 h 1152532"/>
                  <a:gd name="connsiteX14" fmla="*/ 324537 w 1150995"/>
                  <a:gd name="connsiteY14" fmla="*/ 388249 h 1152532"/>
                  <a:gd name="connsiteX15" fmla="*/ 393943 w 1150995"/>
                  <a:gd name="connsiteY15" fmla="*/ 263546 h 1152532"/>
                  <a:gd name="connsiteX16" fmla="*/ 412579 w 1150995"/>
                  <a:gd name="connsiteY16" fmla="*/ 237192 h 1152532"/>
                  <a:gd name="connsiteX17" fmla="*/ 413222 w 1150995"/>
                  <a:gd name="connsiteY17" fmla="*/ 223693 h 1152532"/>
                  <a:gd name="connsiteX18" fmla="*/ 510904 w 1150995"/>
                  <a:gd name="connsiteY18" fmla="*/ 17998 h 1152532"/>
                  <a:gd name="connsiteX19" fmla="*/ 586737 w 1150995"/>
                  <a:gd name="connsiteY19" fmla="*/ 0 h 1152532"/>
                  <a:gd name="connsiteX20" fmla="*/ 712053 w 1150995"/>
                  <a:gd name="connsiteY20" fmla="*/ 0 h 1152532"/>
                  <a:gd name="connsiteX21" fmla="*/ 886853 w 1150995"/>
                  <a:gd name="connsiteY21" fmla="*/ 220479 h 1152532"/>
                  <a:gd name="connsiteX22" fmla="*/ 892637 w 1150995"/>
                  <a:gd name="connsiteY22" fmla="*/ 242334 h 1152532"/>
                  <a:gd name="connsiteX23" fmla="*/ 903562 w 1150995"/>
                  <a:gd name="connsiteY23" fmla="*/ 258404 h 1152532"/>
                  <a:gd name="connsiteX24" fmla="*/ 974896 w 1150995"/>
                  <a:gd name="connsiteY24" fmla="*/ 386963 h 1152532"/>
                  <a:gd name="connsiteX25" fmla="*/ 987106 w 1150995"/>
                  <a:gd name="connsiteY25" fmla="*/ 401747 h 1152532"/>
                  <a:gd name="connsiteX26" fmla="*/ 1053299 w 1150995"/>
                  <a:gd name="connsiteY26" fmla="*/ 454457 h 1152532"/>
                  <a:gd name="connsiteX27" fmla="*/ 1051371 w 1150995"/>
                  <a:gd name="connsiteY27" fmla="*/ 544448 h 1152532"/>
                  <a:gd name="connsiteX28" fmla="*/ 1048800 w 1150995"/>
                  <a:gd name="connsiteY28" fmla="*/ 559232 h 1152532"/>
                  <a:gd name="connsiteX29" fmla="*/ 1138128 w 1150995"/>
                  <a:gd name="connsiteY29" fmla="*/ 797710 h 1152532"/>
                  <a:gd name="connsiteX30" fmla="*/ 1132987 w 1150995"/>
                  <a:gd name="connsiteY30" fmla="*/ 930768 h 1152532"/>
                  <a:gd name="connsiteX31" fmla="*/ 918343 w 1150995"/>
                  <a:gd name="connsiteY31" fmla="*/ 968693 h 1152532"/>
                  <a:gd name="connsiteX32" fmla="*/ 854721 w 1150995"/>
                  <a:gd name="connsiteY32" fmla="*/ 914056 h 1152532"/>
                  <a:gd name="connsiteX33" fmla="*/ 696629 w 1150995"/>
                  <a:gd name="connsiteY33" fmla="*/ 1112037 h 1152532"/>
                  <a:gd name="connsiteX34" fmla="*/ 706269 w 1150995"/>
                  <a:gd name="connsiteY34" fmla="*/ 1114608 h 1152532"/>
                  <a:gd name="connsiteX35" fmla="*/ 807165 w 1150995"/>
                  <a:gd name="connsiteY35" fmla="*/ 1114608 h 1152532"/>
                  <a:gd name="connsiteX36" fmla="*/ 818090 w 1150995"/>
                  <a:gd name="connsiteY36" fmla="*/ 1103680 h 1152532"/>
                  <a:gd name="connsiteX37" fmla="*/ 818090 w 1150995"/>
                  <a:gd name="connsiteY37" fmla="*/ 820208 h 1152532"/>
                  <a:gd name="connsiteX38" fmla="*/ 812949 w 1150995"/>
                  <a:gd name="connsiteY38" fmla="*/ 793210 h 1152532"/>
                  <a:gd name="connsiteX39" fmla="*/ 804594 w 1150995"/>
                  <a:gd name="connsiteY39" fmla="*/ 768784 h 1152532"/>
                  <a:gd name="connsiteX40" fmla="*/ 828372 w 1150995"/>
                  <a:gd name="connsiteY40" fmla="*/ 755928 h 1152532"/>
                  <a:gd name="connsiteX41" fmla="*/ 830300 w 1150995"/>
                  <a:gd name="connsiteY41" fmla="*/ 754642 h 1152532"/>
                  <a:gd name="connsiteX42" fmla="*/ 836726 w 1150995"/>
                  <a:gd name="connsiteY42" fmla="*/ 757214 h 1152532"/>
                  <a:gd name="connsiteX43" fmla="*/ 854721 w 1150995"/>
                  <a:gd name="connsiteY43" fmla="*/ 811851 h 1152532"/>
                  <a:gd name="connsiteX44" fmla="*/ 854721 w 1150995"/>
                  <a:gd name="connsiteY44" fmla="*/ 856204 h 1152532"/>
                  <a:gd name="connsiteX45" fmla="*/ 860504 w 1150995"/>
                  <a:gd name="connsiteY45" fmla="*/ 869060 h 1152532"/>
                  <a:gd name="connsiteX46" fmla="*/ 945976 w 1150995"/>
                  <a:gd name="connsiteY46" fmla="*/ 942339 h 1152532"/>
                  <a:gd name="connsiteX47" fmla="*/ 1062938 w 1150995"/>
                  <a:gd name="connsiteY47" fmla="*/ 951981 h 1152532"/>
                  <a:gd name="connsiteX48" fmla="*/ 1106638 w 1150995"/>
                  <a:gd name="connsiteY48" fmla="*/ 818922 h 1152532"/>
                  <a:gd name="connsiteX49" fmla="*/ 1016668 w 1150995"/>
                  <a:gd name="connsiteY49" fmla="*/ 577231 h 1152532"/>
                  <a:gd name="connsiteX50" fmla="*/ 1003815 w 1150995"/>
                  <a:gd name="connsiteY50" fmla="*/ 573374 h 1152532"/>
                  <a:gd name="connsiteX51" fmla="*/ 923484 w 1150995"/>
                  <a:gd name="connsiteY51" fmla="*/ 617727 h 1152532"/>
                  <a:gd name="connsiteX52" fmla="*/ 916415 w 1150995"/>
                  <a:gd name="connsiteY52" fmla="*/ 633797 h 1152532"/>
                  <a:gd name="connsiteX53" fmla="*/ 952403 w 1150995"/>
                  <a:gd name="connsiteY53" fmla="*/ 778426 h 1152532"/>
                  <a:gd name="connsiteX54" fmla="*/ 1005100 w 1150995"/>
                  <a:gd name="connsiteY54" fmla="*/ 843991 h 1152532"/>
                  <a:gd name="connsiteX55" fmla="*/ 1016668 w 1150995"/>
                  <a:gd name="connsiteY55" fmla="*/ 884487 h 1152532"/>
                  <a:gd name="connsiteX56" fmla="*/ 1007671 w 1150995"/>
                  <a:gd name="connsiteY56" fmla="*/ 887058 h 1152532"/>
                  <a:gd name="connsiteX57" fmla="*/ 981965 w 1150995"/>
                  <a:gd name="connsiteY57" fmla="*/ 874202 h 1152532"/>
                  <a:gd name="connsiteX58" fmla="*/ 917700 w 1150995"/>
                  <a:gd name="connsiteY58" fmla="*/ 792567 h 1152532"/>
                  <a:gd name="connsiteX59" fmla="*/ 896493 w 1150995"/>
                  <a:gd name="connsiteY59" fmla="*/ 707075 h 1152532"/>
                  <a:gd name="connsiteX60" fmla="*/ 884925 w 1150995"/>
                  <a:gd name="connsiteY60" fmla="*/ 694219 h 1152532"/>
                  <a:gd name="connsiteX61" fmla="*/ 794954 w 1150995"/>
                  <a:gd name="connsiteY61" fmla="*/ 659509 h 1152532"/>
                  <a:gd name="connsiteX62" fmla="*/ 782101 w 1150995"/>
                  <a:gd name="connsiteY62" fmla="*/ 664008 h 1152532"/>
                  <a:gd name="connsiteX63" fmla="*/ 743543 w 1150995"/>
                  <a:gd name="connsiteY63" fmla="*/ 728930 h 1152532"/>
                  <a:gd name="connsiteX64" fmla="*/ 730047 w 1150995"/>
                  <a:gd name="connsiteY64" fmla="*/ 748857 h 1152532"/>
                  <a:gd name="connsiteX65" fmla="*/ 709482 w 1150995"/>
                  <a:gd name="connsiteY65" fmla="*/ 736644 h 1152532"/>
                  <a:gd name="connsiteX66" fmla="*/ 700485 w 1150995"/>
                  <a:gd name="connsiteY66" fmla="*/ 737930 h 1152532"/>
                  <a:gd name="connsiteX67" fmla="*/ 691488 w 1150995"/>
                  <a:gd name="connsiteY67" fmla="*/ 788068 h 1152532"/>
                  <a:gd name="connsiteX68" fmla="*/ 742257 w 1150995"/>
                  <a:gd name="connsiteY68" fmla="*/ 1054185 h 1152532"/>
                  <a:gd name="connsiteX69" fmla="*/ 736474 w 1150995"/>
                  <a:gd name="connsiteY69" fmla="*/ 1072184 h 1152532"/>
                  <a:gd name="connsiteX70" fmla="*/ 696629 w 1150995"/>
                  <a:gd name="connsiteY70" fmla="*/ 1112037 h 1152532"/>
                  <a:gd name="connsiteX71" fmla="*/ 205647 w 1150995"/>
                  <a:gd name="connsiteY71" fmla="*/ 780354 h 1152532"/>
                  <a:gd name="connsiteX72" fmla="*/ 47556 w 1150995"/>
                  <a:gd name="connsiteY72" fmla="*/ 780354 h 1152532"/>
                  <a:gd name="connsiteX73" fmla="*/ 36631 w 1150995"/>
                  <a:gd name="connsiteY73" fmla="*/ 791282 h 1152532"/>
                  <a:gd name="connsiteX74" fmla="*/ 36631 w 1150995"/>
                  <a:gd name="connsiteY74" fmla="*/ 1030402 h 1152532"/>
                  <a:gd name="connsiteX75" fmla="*/ 46913 w 1150995"/>
                  <a:gd name="connsiteY75" fmla="*/ 1040686 h 1152532"/>
                  <a:gd name="connsiteX76" fmla="*/ 361810 w 1150995"/>
                  <a:gd name="connsiteY76" fmla="*/ 1040686 h 1152532"/>
                  <a:gd name="connsiteX77" fmla="*/ 372093 w 1150995"/>
                  <a:gd name="connsiteY77" fmla="*/ 1030402 h 1152532"/>
                  <a:gd name="connsiteX78" fmla="*/ 372093 w 1150995"/>
                  <a:gd name="connsiteY78" fmla="*/ 791282 h 1152532"/>
                  <a:gd name="connsiteX79" fmla="*/ 359882 w 1150995"/>
                  <a:gd name="connsiteY79" fmla="*/ 780354 h 1152532"/>
                  <a:gd name="connsiteX80" fmla="*/ 205647 w 1150995"/>
                  <a:gd name="connsiteY80" fmla="*/ 780354 h 1152532"/>
                  <a:gd name="connsiteX81" fmla="*/ 854721 w 1150995"/>
                  <a:gd name="connsiteY81" fmla="*/ 184482 h 1152532"/>
                  <a:gd name="connsiteX82" fmla="*/ 730690 w 1150995"/>
                  <a:gd name="connsiteY82" fmla="*/ 39211 h 1152532"/>
                  <a:gd name="connsiteX83" fmla="*/ 568743 w 1150995"/>
                  <a:gd name="connsiteY83" fmla="*/ 39211 h 1152532"/>
                  <a:gd name="connsiteX84" fmla="*/ 450496 w 1150995"/>
                  <a:gd name="connsiteY84" fmla="*/ 215337 h 1152532"/>
                  <a:gd name="connsiteX85" fmla="*/ 459493 w 1150995"/>
                  <a:gd name="connsiteY85" fmla="*/ 223050 h 1152532"/>
                  <a:gd name="connsiteX86" fmla="*/ 481343 w 1150995"/>
                  <a:gd name="connsiteY86" fmla="*/ 225621 h 1152532"/>
                  <a:gd name="connsiteX87" fmla="*/ 492268 w 1150995"/>
                  <a:gd name="connsiteY87" fmla="*/ 221122 h 1152532"/>
                  <a:gd name="connsiteX88" fmla="*/ 506406 w 1150995"/>
                  <a:gd name="connsiteY88" fmla="*/ 196053 h 1152532"/>
                  <a:gd name="connsiteX89" fmla="*/ 582238 w 1150995"/>
                  <a:gd name="connsiteY89" fmla="*/ 153628 h 1152532"/>
                  <a:gd name="connsiteX90" fmla="*/ 601518 w 1150995"/>
                  <a:gd name="connsiteY90" fmla="*/ 140772 h 1152532"/>
                  <a:gd name="connsiteX91" fmla="*/ 638149 w 1150995"/>
                  <a:gd name="connsiteY91" fmla="*/ 112489 h 1152532"/>
                  <a:gd name="connsiteX92" fmla="*/ 668996 w 1150995"/>
                  <a:gd name="connsiteY92" fmla="*/ 135630 h 1152532"/>
                  <a:gd name="connsiteX93" fmla="*/ 655500 w 1150995"/>
                  <a:gd name="connsiteY93" fmla="*/ 148486 h 1152532"/>
                  <a:gd name="connsiteX94" fmla="*/ 631722 w 1150995"/>
                  <a:gd name="connsiteY94" fmla="*/ 166484 h 1152532"/>
                  <a:gd name="connsiteX95" fmla="*/ 655500 w 1150995"/>
                  <a:gd name="connsiteY95" fmla="*/ 185768 h 1152532"/>
                  <a:gd name="connsiteX96" fmla="*/ 736474 w 1150995"/>
                  <a:gd name="connsiteY96" fmla="*/ 185768 h 1152532"/>
                  <a:gd name="connsiteX97" fmla="*/ 806522 w 1150995"/>
                  <a:gd name="connsiteY97" fmla="*/ 222407 h 1152532"/>
                  <a:gd name="connsiteX98" fmla="*/ 815519 w 1150995"/>
                  <a:gd name="connsiteY98" fmla="*/ 226264 h 1152532"/>
                  <a:gd name="connsiteX99" fmla="*/ 840582 w 1150995"/>
                  <a:gd name="connsiteY99" fmla="*/ 222407 h 1152532"/>
                  <a:gd name="connsiteX100" fmla="*/ 849579 w 1150995"/>
                  <a:gd name="connsiteY100" fmla="*/ 214694 h 1152532"/>
                  <a:gd name="connsiteX101" fmla="*/ 854721 w 1150995"/>
                  <a:gd name="connsiteY101" fmla="*/ 184482 h 1152532"/>
                  <a:gd name="connsiteX102" fmla="*/ 780816 w 1150995"/>
                  <a:gd name="connsiteY102" fmla="*/ 352252 h 1152532"/>
                  <a:gd name="connsiteX103" fmla="*/ 780816 w 1150995"/>
                  <a:gd name="connsiteY103" fmla="*/ 263546 h 1152532"/>
                  <a:gd name="connsiteX104" fmla="*/ 739687 w 1150995"/>
                  <a:gd name="connsiteY104" fmla="*/ 222407 h 1152532"/>
                  <a:gd name="connsiteX105" fmla="*/ 653572 w 1150995"/>
                  <a:gd name="connsiteY105" fmla="*/ 222407 h 1152532"/>
                  <a:gd name="connsiteX106" fmla="*/ 602160 w 1150995"/>
                  <a:gd name="connsiteY106" fmla="*/ 194124 h 1152532"/>
                  <a:gd name="connsiteX107" fmla="*/ 593163 w 1150995"/>
                  <a:gd name="connsiteY107" fmla="*/ 188982 h 1152532"/>
                  <a:gd name="connsiteX108" fmla="*/ 520544 w 1150995"/>
                  <a:gd name="connsiteY108" fmla="*/ 262261 h 1152532"/>
                  <a:gd name="connsiteX109" fmla="*/ 520544 w 1150995"/>
                  <a:gd name="connsiteY109" fmla="*/ 429388 h 1152532"/>
                  <a:gd name="connsiteX110" fmla="*/ 598947 w 1150995"/>
                  <a:gd name="connsiteY110" fmla="*/ 518093 h 1152532"/>
                  <a:gd name="connsiteX111" fmla="*/ 692774 w 1150995"/>
                  <a:gd name="connsiteY111" fmla="*/ 519379 h 1152532"/>
                  <a:gd name="connsiteX112" fmla="*/ 778888 w 1150995"/>
                  <a:gd name="connsiteY112" fmla="*/ 440958 h 1152532"/>
                  <a:gd name="connsiteX113" fmla="*/ 780816 w 1150995"/>
                  <a:gd name="connsiteY113" fmla="*/ 352252 h 1152532"/>
                  <a:gd name="connsiteX114" fmla="*/ 408724 w 1150995"/>
                  <a:gd name="connsiteY114" fmla="*/ 896700 h 1152532"/>
                  <a:gd name="connsiteX115" fmla="*/ 424790 w 1150995"/>
                  <a:gd name="connsiteY115" fmla="*/ 883201 h 1152532"/>
                  <a:gd name="connsiteX116" fmla="*/ 445997 w 1150995"/>
                  <a:gd name="connsiteY116" fmla="*/ 838206 h 1152532"/>
                  <a:gd name="connsiteX117" fmla="*/ 452424 w 1150995"/>
                  <a:gd name="connsiteY117" fmla="*/ 780997 h 1152532"/>
                  <a:gd name="connsiteX118" fmla="*/ 492268 w 1150995"/>
                  <a:gd name="connsiteY118" fmla="*/ 766856 h 1152532"/>
                  <a:gd name="connsiteX119" fmla="*/ 496124 w 1150995"/>
                  <a:gd name="connsiteY119" fmla="*/ 778426 h 1152532"/>
                  <a:gd name="connsiteX120" fmla="*/ 482628 w 1150995"/>
                  <a:gd name="connsiteY120" fmla="*/ 817636 h 1152532"/>
                  <a:gd name="connsiteX121" fmla="*/ 482628 w 1150995"/>
                  <a:gd name="connsiteY121" fmla="*/ 1033616 h 1152532"/>
                  <a:gd name="connsiteX122" fmla="*/ 491625 w 1150995"/>
                  <a:gd name="connsiteY122" fmla="*/ 1041972 h 1152532"/>
                  <a:gd name="connsiteX123" fmla="*/ 550749 w 1150995"/>
                  <a:gd name="connsiteY123" fmla="*/ 1041972 h 1152532"/>
                  <a:gd name="connsiteX124" fmla="*/ 562316 w 1150995"/>
                  <a:gd name="connsiteY124" fmla="*/ 1031687 h 1152532"/>
                  <a:gd name="connsiteX125" fmla="*/ 609229 w 1150995"/>
                  <a:gd name="connsiteY125" fmla="*/ 780354 h 1152532"/>
                  <a:gd name="connsiteX126" fmla="*/ 606016 w 1150995"/>
                  <a:gd name="connsiteY126" fmla="*/ 754000 h 1152532"/>
                  <a:gd name="connsiteX127" fmla="*/ 579025 w 1150995"/>
                  <a:gd name="connsiteY127" fmla="*/ 747572 h 1152532"/>
                  <a:gd name="connsiteX128" fmla="*/ 564887 w 1150995"/>
                  <a:gd name="connsiteY128" fmla="*/ 745000 h 1152532"/>
                  <a:gd name="connsiteX129" fmla="*/ 519259 w 1150995"/>
                  <a:gd name="connsiteY129" fmla="*/ 668508 h 1152532"/>
                  <a:gd name="connsiteX130" fmla="*/ 503193 w 1150995"/>
                  <a:gd name="connsiteY130" fmla="*/ 662723 h 1152532"/>
                  <a:gd name="connsiteX131" fmla="*/ 440213 w 1150995"/>
                  <a:gd name="connsiteY131" fmla="*/ 686506 h 1152532"/>
                  <a:gd name="connsiteX132" fmla="*/ 397156 w 1150995"/>
                  <a:gd name="connsiteY132" fmla="*/ 734716 h 1152532"/>
                  <a:gd name="connsiteX133" fmla="*/ 394585 w 1150995"/>
                  <a:gd name="connsiteY133" fmla="*/ 745643 h 1152532"/>
                  <a:gd name="connsiteX134" fmla="*/ 397156 w 1150995"/>
                  <a:gd name="connsiteY134" fmla="*/ 755928 h 1152532"/>
                  <a:gd name="connsiteX135" fmla="*/ 408081 w 1150995"/>
                  <a:gd name="connsiteY135" fmla="*/ 785497 h 1152532"/>
                  <a:gd name="connsiteX136" fmla="*/ 408724 w 1150995"/>
                  <a:gd name="connsiteY136" fmla="*/ 896700 h 1152532"/>
                  <a:gd name="connsiteX137" fmla="*/ 222999 w 1150995"/>
                  <a:gd name="connsiteY137" fmla="*/ 741786 h 1152532"/>
                  <a:gd name="connsiteX138" fmla="*/ 225569 w 1150995"/>
                  <a:gd name="connsiteY138" fmla="*/ 743072 h 1152532"/>
                  <a:gd name="connsiteX139" fmla="*/ 350885 w 1150995"/>
                  <a:gd name="connsiteY139" fmla="*/ 743715 h 1152532"/>
                  <a:gd name="connsiteX140" fmla="*/ 358597 w 1150995"/>
                  <a:gd name="connsiteY140" fmla="*/ 736001 h 1152532"/>
                  <a:gd name="connsiteX141" fmla="*/ 384946 w 1150995"/>
                  <a:gd name="connsiteY141" fmla="*/ 630583 h 1152532"/>
                  <a:gd name="connsiteX142" fmla="*/ 379804 w 1150995"/>
                  <a:gd name="connsiteY142" fmla="*/ 618370 h 1152532"/>
                  <a:gd name="connsiteX143" fmla="*/ 295618 w 1150995"/>
                  <a:gd name="connsiteY143" fmla="*/ 571445 h 1152532"/>
                  <a:gd name="connsiteX144" fmla="*/ 284050 w 1150995"/>
                  <a:gd name="connsiteY144" fmla="*/ 575945 h 1152532"/>
                  <a:gd name="connsiteX145" fmla="*/ 257059 w 1150995"/>
                  <a:gd name="connsiteY145" fmla="*/ 648581 h 1152532"/>
                  <a:gd name="connsiteX146" fmla="*/ 222999 w 1150995"/>
                  <a:gd name="connsiteY146" fmla="*/ 741786 h 1152532"/>
                  <a:gd name="connsiteX147" fmla="*/ 670281 w 1150995"/>
                  <a:gd name="connsiteY147" fmla="*/ 1088896 h 1152532"/>
                  <a:gd name="connsiteX148" fmla="*/ 700485 w 1150995"/>
                  <a:gd name="connsiteY148" fmla="*/ 1056756 h 1152532"/>
                  <a:gd name="connsiteX149" fmla="*/ 703056 w 1150995"/>
                  <a:gd name="connsiteY149" fmla="*/ 1046472 h 1152532"/>
                  <a:gd name="connsiteX150" fmla="*/ 654215 w 1150995"/>
                  <a:gd name="connsiteY150" fmla="*/ 788068 h 1152532"/>
                  <a:gd name="connsiteX151" fmla="*/ 649716 w 1150995"/>
                  <a:gd name="connsiteY151" fmla="*/ 780997 h 1152532"/>
                  <a:gd name="connsiteX152" fmla="*/ 644575 w 1150995"/>
                  <a:gd name="connsiteY152" fmla="*/ 788711 h 1152532"/>
                  <a:gd name="connsiteX153" fmla="*/ 599590 w 1150995"/>
                  <a:gd name="connsiteY153" fmla="*/ 1028474 h 1152532"/>
                  <a:gd name="connsiteX154" fmla="*/ 609229 w 1150995"/>
                  <a:gd name="connsiteY154" fmla="*/ 1040686 h 1152532"/>
                  <a:gd name="connsiteX155" fmla="*/ 665140 w 1150995"/>
                  <a:gd name="connsiteY155" fmla="*/ 1081826 h 1152532"/>
                  <a:gd name="connsiteX156" fmla="*/ 670281 w 1150995"/>
                  <a:gd name="connsiteY156" fmla="*/ 1088896 h 1152532"/>
                  <a:gd name="connsiteX157" fmla="*/ 483271 w 1150995"/>
                  <a:gd name="connsiteY157" fmla="*/ 352895 h 1152532"/>
                  <a:gd name="connsiteX158" fmla="*/ 483271 w 1150995"/>
                  <a:gd name="connsiteY158" fmla="*/ 284759 h 1152532"/>
                  <a:gd name="connsiteX159" fmla="*/ 469132 w 1150995"/>
                  <a:gd name="connsiteY159" fmla="*/ 260975 h 1152532"/>
                  <a:gd name="connsiteX160" fmla="*/ 432501 w 1150995"/>
                  <a:gd name="connsiteY160" fmla="*/ 271260 h 1152532"/>
                  <a:gd name="connsiteX161" fmla="*/ 363738 w 1150995"/>
                  <a:gd name="connsiteY161" fmla="*/ 394677 h 1152532"/>
                  <a:gd name="connsiteX162" fmla="*/ 366309 w 1150995"/>
                  <a:gd name="connsiteY162" fmla="*/ 404319 h 1152532"/>
                  <a:gd name="connsiteX163" fmla="*/ 447282 w 1150995"/>
                  <a:gd name="connsiteY163" fmla="*/ 444172 h 1152532"/>
                  <a:gd name="connsiteX164" fmla="*/ 483271 w 1150995"/>
                  <a:gd name="connsiteY164" fmla="*/ 421674 h 1152532"/>
                  <a:gd name="connsiteX165" fmla="*/ 483271 w 1150995"/>
                  <a:gd name="connsiteY165" fmla="*/ 352895 h 1152532"/>
                  <a:gd name="connsiteX166" fmla="*/ 817447 w 1150995"/>
                  <a:gd name="connsiteY166" fmla="*/ 352895 h 1152532"/>
                  <a:gd name="connsiteX167" fmla="*/ 817447 w 1150995"/>
                  <a:gd name="connsiteY167" fmla="*/ 419103 h 1152532"/>
                  <a:gd name="connsiteX168" fmla="*/ 856648 w 1150995"/>
                  <a:gd name="connsiteY168" fmla="*/ 442886 h 1152532"/>
                  <a:gd name="connsiteX169" fmla="*/ 931196 w 1150995"/>
                  <a:gd name="connsiteY169" fmla="*/ 405604 h 1152532"/>
                  <a:gd name="connsiteX170" fmla="*/ 935052 w 1150995"/>
                  <a:gd name="connsiteY170" fmla="*/ 390820 h 1152532"/>
                  <a:gd name="connsiteX171" fmla="*/ 905490 w 1150995"/>
                  <a:gd name="connsiteY171" fmla="*/ 338111 h 1152532"/>
                  <a:gd name="connsiteX172" fmla="*/ 868859 w 1150995"/>
                  <a:gd name="connsiteY172" fmla="*/ 272545 h 1152532"/>
                  <a:gd name="connsiteX173" fmla="*/ 832228 w 1150995"/>
                  <a:gd name="connsiteY173" fmla="*/ 260332 h 1152532"/>
                  <a:gd name="connsiteX174" fmla="*/ 816804 w 1150995"/>
                  <a:gd name="connsiteY174" fmla="*/ 285401 h 1152532"/>
                  <a:gd name="connsiteX175" fmla="*/ 817447 w 1150995"/>
                  <a:gd name="connsiteY175" fmla="*/ 352895 h 1152532"/>
                  <a:gd name="connsiteX176" fmla="*/ 418363 w 1150995"/>
                  <a:gd name="connsiteY176" fmla="*/ 653723 h 1152532"/>
                  <a:gd name="connsiteX177" fmla="*/ 554604 w 1150995"/>
                  <a:gd name="connsiteY177" fmla="*/ 601657 h 1152532"/>
                  <a:gd name="connsiteX178" fmla="*/ 561674 w 1150995"/>
                  <a:gd name="connsiteY178" fmla="*/ 593301 h 1152532"/>
                  <a:gd name="connsiteX179" fmla="*/ 570671 w 1150995"/>
                  <a:gd name="connsiteY179" fmla="*/ 557304 h 1152532"/>
                  <a:gd name="connsiteX180" fmla="*/ 566172 w 1150995"/>
                  <a:gd name="connsiteY180" fmla="*/ 548305 h 1152532"/>
                  <a:gd name="connsiteX181" fmla="*/ 494838 w 1150995"/>
                  <a:gd name="connsiteY181" fmla="*/ 480811 h 1152532"/>
                  <a:gd name="connsiteX182" fmla="*/ 488412 w 1150995"/>
                  <a:gd name="connsiteY182" fmla="*/ 476955 h 1152532"/>
                  <a:gd name="connsiteX183" fmla="*/ 461421 w 1150995"/>
                  <a:gd name="connsiteY183" fmla="*/ 484668 h 1152532"/>
                  <a:gd name="connsiteX184" fmla="*/ 453066 w 1150995"/>
                  <a:gd name="connsiteY184" fmla="*/ 512951 h 1152532"/>
                  <a:gd name="connsiteX185" fmla="*/ 449210 w 1150995"/>
                  <a:gd name="connsiteY185" fmla="*/ 527735 h 1152532"/>
                  <a:gd name="connsiteX186" fmla="*/ 418363 w 1150995"/>
                  <a:gd name="connsiteY186" fmla="*/ 653723 h 1152532"/>
                  <a:gd name="connsiteX187" fmla="*/ 882354 w 1150995"/>
                  <a:gd name="connsiteY187" fmla="*/ 653723 h 1152532"/>
                  <a:gd name="connsiteX188" fmla="*/ 880427 w 1150995"/>
                  <a:gd name="connsiteY188" fmla="*/ 642153 h 1152532"/>
                  <a:gd name="connsiteX189" fmla="*/ 845724 w 1150995"/>
                  <a:gd name="connsiteY189" fmla="*/ 503309 h 1152532"/>
                  <a:gd name="connsiteX190" fmla="*/ 825159 w 1150995"/>
                  <a:gd name="connsiteY190" fmla="*/ 482740 h 1152532"/>
                  <a:gd name="connsiteX191" fmla="*/ 816162 w 1150995"/>
                  <a:gd name="connsiteY191" fmla="*/ 480169 h 1152532"/>
                  <a:gd name="connsiteX192" fmla="*/ 805237 w 1150995"/>
                  <a:gd name="connsiteY192" fmla="*/ 484025 h 1152532"/>
                  <a:gd name="connsiteX193" fmla="*/ 737116 w 1150995"/>
                  <a:gd name="connsiteY193" fmla="*/ 548305 h 1152532"/>
                  <a:gd name="connsiteX194" fmla="*/ 730690 w 1150995"/>
                  <a:gd name="connsiteY194" fmla="*/ 559875 h 1152532"/>
                  <a:gd name="connsiteX195" fmla="*/ 738401 w 1150995"/>
                  <a:gd name="connsiteY195" fmla="*/ 591372 h 1152532"/>
                  <a:gd name="connsiteX196" fmla="*/ 748684 w 1150995"/>
                  <a:gd name="connsiteY196" fmla="*/ 602300 h 1152532"/>
                  <a:gd name="connsiteX197" fmla="*/ 840582 w 1150995"/>
                  <a:gd name="connsiteY197" fmla="*/ 637654 h 1152532"/>
                  <a:gd name="connsiteX198" fmla="*/ 882354 w 1150995"/>
                  <a:gd name="connsiteY198" fmla="*/ 653723 h 1152532"/>
                  <a:gd name="connsiteX199" fmla="*/ 396513 w 1150995"/>
                  <a:gd name="connsiteY199" fmla="*/ 584944 h 1152532"/>
                  <a:gd name="connsiteX200" fmla="*/ 422862 w 1150995"/>
                  <a:gd name="connsiteY200" fmla="*/ 480811 h 1152532"/>
                  <a:gd name="connsiteX201" fmla="*/ 416435 w 1150995"/>
                  <a:gd name="connsiteY201" fmla="*/ 470527 h 1152532"/>
                  <a:gd name="connsiteX202" fmla="*/ 343816 w 1150995"/>
                  <a:gd name="connsiteY202" fmla="*/ 433887 h 1152532"/>
                  <a:gd name="connsiteX203" fmla="*/ 330321 w 1150995"/>
                  <a:gd name="connsiteY203" fmla="*/ 435816 h 1152532"/>
                  <a:gd name="connsiteX204" fmla="*/ 268626 w 1150995"/>
                  <a:gd name="connsiteY204" fmla="*/ 485311 h 1152532"/>
                  <a:gd name="connsiteX205" fmla="*/ 270554 w 1150995"/>
                  <a:gd name="connsiteY205" fmla="*/ 514879 h 1152532"/>
                  <a:gd name="connsiteX206" fmla="*/ 309756 w 1150995"/>
                  <a:gd name="connsiteY206" fmla="*/ 536735 h 1152532"/>
                  <a:gd name="connsiteX207" fmla="*/ 396513 w 1150995"/>
                  <a:gd name="connsiteY207" fmla="*/ 584944 h 1152532"/>
                  <a:gd name="connsiteX208" fmla="*/ 1040446 w 1150995"/>
                  <a:gd name="connsiteY208" fmla="*/ 499452 h 1152532"/>
                  <a:gd name="connsiteX209" fmla="*/ 1033376 w 1150995"/>
                  <a:gd name="connsiteY209" fmla="*/ 486597 h 1152532"/>
                  <a:gd name="connsiteX210" fmla="*/ 969112 w 1150995"/>
                  <a:gd name="connsiteY210" fmla="*/ 435173 h 1152532"/>
                  <a:gd name="connsiteX211" fmla="*/ 958829 w 1150995"/>
                  <a:gd name="connsiteY211" fmla="*/ 433887 h 1152532"/>
                  <a:gd name="connsiteX212" fmla="*/ 882354 w 1150995"/>
                  <a:gd name="connsiteY212" fmla="*/ 472455 h 1152532"/>
                  <a:gd name="connsiteX213" fmla="*/ 878499 w 1150995"/>
                  <a:gd name="connsiteY213" fmla="*/ 480811 h 1152532"/>
                  <a:gd name="connsiteX214" fmla="*/ 903562 w 1150995"/>
                  <a:gd name="connsiteY214" fmla="*/ 579802 h 1152532"/>
                  <a:gd name="connsiteX215" fmla="*/ 910631 w 1150995"/>
                  <a:gd name="connsiteY215" fmla="*/ 583016 h 1152532"/>
                  <a:gd name="connsiteX216" fmla="*/ 1032734 w 1150995"/>
                  <a:gd name="connsiteY216" fmla="*/ 514879 h 1152532"/>
                  <a:gd name="connsiteX217" fmla="*/ 1040446 w 1150995"/>
                  <a:gd name="connsiteY217" fmla="*/ 499452 h 1152532"/>
                  <a:gd name="connsiteX218" fmla="*/ 337390 w 1150995"/>
                  <a:gd name="connsiteY218" fmla="*/ 1115251 h 1152532"/>
                  <a:gd name="connsiteX219" fmla="*/ 334819 w 1150995"/>
                  <a:gd name="connsiteY219" fmla="*/ 1091467 h 1152532"/>
                  <a:gd name="connsiteX220" fmla="*/ 321966 w 1150995"/>
                  <a:gd name="connsiteY220" fmla="*/ 1077968 h 1152532"/>
                  <a:gd name="connsiteX221" fmla="*/ 49484 w 1150995"/>
                  <a:gd name="connsiteY221" fmla="*/ 1077968 h 1152532"/>
                  <a:gd name="connsiteX222" fmla="*/ 42415 w 1150995"/>
                  <a:gd name="connsiteY222" fmla="*/ 1077968 h 1152532"/>
                  <a:gd name="connsiteX223" fmla="*/ 37274 w 1150995"/>
                  <a:gd name="connsiteY223" fmla="*/ 1082468 h 1152532"/>
                  <a:gd name="connsiteX224" fmla="*/ 64265 w 1150995"/>
                  <a:gd name="connsiteY224" fmla="*/ 1115251 h 1152532"/>
                  <a:gd name="connsiteX225" fmla="*/ 325179 w 1150995"/>
                  <a:gd name="connsiteY225" fmla="*/ 1115251 h 1152532"/>
                  <a:gd name="connsiteX226" fmla="*/ 337390 w 1150995"/>
                  <a:gd name="connsiteY226" fmla="*/ 1115251 h 1152532"/>
                  <a:gd name="connsiteX227" fmla="*/ 501907 w 1150995"/>
                  <a:gd name="connsiteY227" fmla="*/ 1115251 h 1152532"/>
                  <a:gd name="connsiteX228" fmla="*/ 609872 w 1150995"/>
                  <a:gd name="connsiteY228" fmla="*/ 1115251 h 1152532"/>
                  <a:gd name="connsiteX229" fmla="*/ 631079 w 1150995"/>
                  <a:gd name="connsiteY229" fmla="*/ 1090824 h 1152532"/>
                  <a:gd name="connsiteX230" fmla="*/ 609872 w 1150995"/>
                  <a:gd name="connsiteY230" fmla="*/ 1077968 h 1152532"/>
                  <a:gd name="connsiteX231" fmla="*/ 513475 w 1150995"/>
                  <a:gd name="connsiteY231" fmla="*/ 1077968 h 1152532"/>
                  <a:gd name="connsiteX232" fmla="*/ 382375 w 1150995"/>
                  <a:gd name="connsiteY232" fmla="*/ 1077968 h 1152532"/>
                  <a:gd name="connsiteX233" fmla="*/ 372093 w 1150995"/>
                  <a:gd name="connsiteY233" fmla="*/ 1081182 h 1152532"/>
                  <a:gd name="connsiteX234" fmla="*/ 395228 w 1150995"/>
                  <a:gd name="connsiteY234" fmla="*/ 1115251 h 1152532"/>
                  <a:gd name="connsiteX235" fmla="*/ 501907 w 1150995"/>
                  <a:gd name="connsiteY235" fmla="*/ 1115251 h 1152532"/>
                  <a:gd name="connsiteX236" fmla="*/ 648431 w 1150995"/>
                  <a:gd name="connsiteY236" fmla="*/ 557304 h 1152532"/>
                  <a:gd name="connsiteX237" fmla="*/ 610515 w 1150995"/>
                  <a:gd name="connsiteY237" fmla="*/ 559875 h 1152532"/>
                  <a:gd name="connsiteX238" fmla="*/ 598947 w 1150995"/>
                  <a:gd name="connsiteY238" fmla="*/ 597800 h 1152532"/>
                  <a:gd name="connsiteX239" fmla="*/ 598304 w 1150995"/>
                  <a:gd name="connsiteY239" fmla="*/ 600371 h 1152532"/>
                  <a:gd name="connsiteX240" fmla="*/ 601518 w 1150995"/>
                  <a:gd name="connsiteY240" fmla="*/ 610013 h 1152532"/>
                  <a:gd name="connsiteX241" fmla="*/ 643932 w 1150995"/>
                  <a:gd name="connsiteY241" fmla="*/ 642153 h 1152532"/>
                  <a:gd name="connsiteX242" fmla="*/ 654857 w 1150995"/>
                  <a:gd name="connsiteY242" fmla="*/ 642153 h 1152532"/>
                  <a:gd name="connsiteX243" fmla="*/ 697272 w 1150995"/>
                  <a:gd name="connsiteY243" fmla="*/ 610013 h 1152532"/>
                  <a:gd name="connsiteX244" fmla="*/ 700485 w 1150995"/>
                  <a:gd name="connsiteY244" fmla="*/ 600371 h 1152532"/>
                  <a:gd name="connsiteX245" fmla="*/ 688918 w 1150995"/>
                  <a:gd name="connsiteY245" fmla="*/ 560518 h 1152532"/>
                  <a:gd name="connsiteX246" fmla="*/ 651001 w 1150995"/>
                  <a:gd name="connsiteY246" fmla="*/ 557947 h 1152532"/>
                  <a:gd name="connsiteX247" fmla="*/ 648431 w 1150995"/>
                  <a:gd name="connsiteY247" fmla="*/ 557304 h 1152532"/>
                  <a:gd name="connsiteX248" fmla="*/ 445997 w 1150995"/>
                  <a:gd name="connsiteY248" fmla="*/ 914056 h 1152532"/>
                  <a:gd name="connsiteX249" fmla="*/ 413865 w 1150995"/>
                  <a:gd name="connsiteY249" fmla="*/ 941053 h 1152532"/>
                  <a:gd name="connsiteX250" fmla="*/ 408724 w 1150995"/>
                  <a:gd name="connsiteY250" fmla="*/ 953266 h 1152532"/>
                  <a:gd name="connsiteX251" fmla="*/ 408724 w 1150995"/>
                  <a:gd name="connsiteY251" fmla="*/ 1012404 h 1152532"/>
                  <a:gd name="connsiteX252" fmla="*/ 438928 w 1150995"/>
                  <a:gd name="connsiteY252" fmla="*/ 1040686 h 1152532"/>
                  <a:gd name="connsiteX253" fmla="*/ 440213 w 1150995"/>
                  <a:gd name="connsiteY253" fmla="*/ 1040686 h 1152532"/>
                  <a:gd name="connsiteX254" fmla="*/ 445997 w 1150995"/>
                  <a:gd name="connsiteY254" fmla="*/ 1034901 h 1152532"/>
                  <a:gd name="connsiteX255" fmla="*/ 445997 w 1150995"/>
                  <a:gd name="connsiteY255" fmla="*/ 914056 h 1152532"/>
                  <a:gd name="connsiteX256" fmla="*/ 581596 w 1150995"/>
                  <a:gd name="connsiteY256" fmla="*/ 697433 h 1152532"/>
                  <a:gd name="connsiteX257" fmla="*/ 613728 w 1150995"/>
                  <a:gd name="connsiteY257" fmla="*/ 673650 h 1152532"/>
                  <a:gd name="connsiteX258" fmla="*/ 613728 w 1150995"/>
                  <a:gd name="connsiteY258" fmla="*/ 665294 h 1152532"/>
                  <a:gd name="connsiteX259" fmla="*/ 586094 w 1150995"/>
                  <a:gd name="connsiteY259" fmla="*/ 644081 h 1152532"/>
                  <a:gd name="connsiteX260" fmla="*/ 555247 w 1150995"/>
                  <a:gd name="connsiteY260" fmla="*/ 642153 h 1152532"/>
                  <a:gd name="connsiteX261" fmla="*/ 553319 w 1150995"/>
                  <a:gd name="connsiteY261" fmla="*/ 649867 h 1152532"/>
                  <a:gd name="connsiteX262" fmla="*/ 581596 w 1150995"/>
                  <a:gd name="connsiteY262" fmla="*/ 697433 h 1152532"/>
                  <a:gd name="connsiteX263" fmla="*/ 749969 w 1150995"/>
                  <a:gd name="connsiteY263" fmla="*/ 646010 h 1152532"/>
                  <a:gd name="connsiteX264" fmla="*/ 724263 w 1150995"/>
                  <a:gd name="connsiteY264" fmla="*/ 637654 h 1152532"/>
                  <a:gd name="connsiteX265" fmla="*/ 686990 w 1150995"/>
                  <a:gd name="connsiteY265" fmla="*/ 665294 h 1152532"/>
                  <a:gd name="connsiteX266" fmla="*/ 686990 w 1150995"/>
                  <a:gd name="connsiteY266" fmla="*/ 673007 h 1152532"/>
                  <a:gd name="connsiteX267" fmla="*/ 714624 w 1150995"/>
                  <a:gd name="connsiteY267" fmla="*/ 693577 h 1152532"/>
                  <a:gd name="connsiteX268" fmla="*/ 722335 w 1150995"/>
                  <a:gd name="connsiteY268" fmla="*/ 692291 h 1152532"/>
                  <a:gd name="connsiteX269" fmla="*/ 748684 w 1150995"/>
                  <a:gd name="connsiteY269" fmla="*/ 648581 h 1152532"/>
                  <a:gd name="connsiteX270" fmla="*/ 749969 w 1150995"/>
                  <a:gd name="connsiteY270" fmla="*/ 646010 h 1152532"/>
                  <a:gd name="connsiteX271" fmla="*/ 651001 w 1150995"/>
                  <a:gd name="connsiteY271" fmla="*/ 743072 h 1152532"/>
                  <a:gd name="connsiteX272" fmla="*/ 660641 w 1150995"/>
                  <a:gd name="connsiteY272" fmla="*/ 737287 h 1152532"/>
                  <a:gd name="connsiteX273" fmla="*/ 667068 w 1150995"/>
                  <a:gd name="connsiteY273" fmla="*/ 725074 h 1152532"/>
                  <a:gd name="connsiteX274" fmla="*/ 660641 w 1150995"/>
                  <a:gd name="connsiteY274" fmla="*/ 699362 h 1152532"/>
                  <a:gd name="connsiteX275" fmla="*/ 642004 w 1150995"/>
                  <a:gd name="connsiteY275" fmla="*/ 699362 h 1152532"/>
                  <a:gd name="connsiteX276" fmla="*/ 635578 w 1150995"/>
                  <a:gd name="connsiteY276" fmla="*/ 726359 h 1152532"/>
                  <a:gd name="connsiteX277" fmla="*/ 641362 w 1150995"/>
                  <a:gd name="connsiteY277" fmla="*/ 737930 h 1152532"/>
                  <a:gd name="connsiteX278" fmla="*/ 651001 w 1150995"/>
                  <a:gd name="connsiteY278" fmla="*/ 743072 h 11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50995" h="1152532">
                    <a:moveTo>
                      <a:pt x="854721" y="914056"/>
                    </a:moveTo>
                    <a:cubicBezTo>
                      <a:pt x="854721" y="921127"/>
                      <a:pt x="854721" y="924983"/>
                      <a:pt x="854721" y="928840"/>
                    </a:cubicBezTo>
                    <a:cubicBezTo>
                      <a:pt x="854721" y="999548"/>
                      <a:pt x="854721" y="1069612"/>
                      <a:pt x="854721" y="1140320"/>
                    </a:cubicBezTo>
                    <a:cubicBezTo>
                      <a:pt x="854721" y="1149962"/>
                      <a:pt x="852150" y="1152533"/>
                      <a:pt x="842510" y="1152533"/>
                    </a:cubicBezTo>
                    <a:cubicBezTo>
                      <a:pt x="581596" y="1152533"/>
                      <a:pt x="320038" y="1152533"/>
                      <a:pt x="59124" y="1152533"/>
                    </a:cubicBezTo>
                    <a:cubicBezTo>
                      <a:pt x="23135" y="1152533"/>
                      <a:pt x="0" y="1129392"/>
                      <a:pt x="0" y="1094038"/>
                    </a:cubicBezTo>
                    <a:cubicBezTo>
                      <a:pt x="0" y="991191"/>
                      <a:pt x="0" y="888344"/>
                      <a:pt x="0" y="784854"/>
                    </a:cubicBezTo>
                    <a:cubicBezTo>
                      <a:pt x="0" y="757856"/>
                      <a:pt x="14781" y="743715"/>
                      <a:pt x="41772" y="743715"/>
                    </a:cubicBezTo>
                    <a:cubicBezTo>
                      <a:pt x="84829" y="743715"/>
                      <a:pt x="128529" y="743715"/>
                      <a:pt x="171587" y="743715"/>
                    </a:cubicBezTo>
                    <a:cubicBezTo>
                      <a:pt x="179941" y="743715"/>
                      <a:pt x="183154" y="741144"/>
                      <a:pt x="185725" y="734073"/>
                    </a:cubicBezTo>
                    <a:cubicBezTo>
                      <a:pt x="206932" y="676221"/>
                      <a:pt x="228782" y="618370"/>
                      <a:pt x="250632" y="560518"/>
                    </a:cubicBezTo>
                    <a:cubicBezTo>
                      <a:pt x="253846" y="552804"/>
                      <a:pt x="253203" y="548948"/>
                      <a:pt x="245491" y="543805"/>
                    </a:cubicBezTo>
                    <a:cubicBezTo>
                      <a:pt x="215287" y="522593"/>
                      <a:pt x="214644" y="481454"/>
                      <a:pt x="242921" y="458314"/>
                    </a:cubicBezTo>
                    <a:cubicBezTo>
                      <a:pt x="265413" y="439672"/>
                      <a:pt x="288549" y="421674"/>
                      <a:pt x="311684" y="403033"/>
                    </a:cubicBezTo>
                    <a:cubicBezTo>
                      <a:pt x="316825" y="399176"/>
                      <a:pt x="321324" y="394034"/>
                      <a:pt x="324537" y="388249"/>
                    </a:cubicBezTo>
                    <a:cubicBezTo>
                      <a:pt x="347672" y="346467"/>
                      <a:pt x="370807" y="305328"/>
                      <a:pt x="393943" y="263546"/>
                    </a:cubicBezTo>
                    <a:cubicBezTo>
                      <a:pt x="399084" y="253904"/>
                      <a:pt x="403582" y="244262"/>
                      <a:pt x="412579" y="237192"/>
                    </a:cubicBezTo>
                    <a:cubicBezTo>
                      <a:pt x="418363" y="232692"/>
                      <a:pt x="414507" y="227550"/>
                      <a:pt x="413222" y="223693"/>
                    </a:cubicBezTo>
                    <a:cubicBezTo>
                      <a:pt x="393943" y="139487"/>
                      <a:pt x="433787" y="55923"/>
                      <a:pt x="510904" y="17998"/>
                    </a:cubicBezTo>
                    <a:cubicBezTo>
                      <a:pt x="534682" y="6428"/>
                      <a:pt x="560388" y="0"/>
                      <a:pt x="586737" y="0"/>
                    </a:cubicBezTo>
                    <a:cubicBezTo>
                      <a:pt x="628509" y="0"/>
                      <a:pt x="670281" y="0"/>
                      <a:pt x="712053" y="0"/>
                    </a:cubicBezTo>
                    <a:cubicBezTo>
                      <a:pt x="826444" y="643"/>
                      <a:pt x="912559" y="109275"/>
                      <a:pt x="886853" y="220479"/>
                    </a:cubicBezTo>
                    <a:cubicBezTo>
                      <a:pt x="884925" y="229478"/>
                      <a:pt x="884925" y="235906"/>
                      <a:pt x="892637" y="242334"/>
                    </a:cubicBezTo>
                    <a:cubicBezTo>
                      <a:pt x="897778" y="246191"/>
                      <a:pt x="900349" y="252619"/>
                      <a:pt x="903562" y="258404"/>
                    </a:cubicBezTo>
                    <a:cubicBezTo>
                      <a:pt x="927340" y="301471"/>
                      <a:pt x="951118" y="343896"/>
                      <a:pt x="974896" y="386963"/>
                    </a:cubicBezTo>
                    <a:cubicBezTo>
                      <a:pt x="978109" y="392748"/>
                      <a:pt x="981965" y="397891"/>
                      <a:pt x="987106" y="401747"/>
                    </a:cubicBezTo>
                    <a:cubicBezTo>
                      <a:pt x="1009599" y="419103"/>
                      <a:pt x="1031449" y="437101"/>
                      <a:pt x="1053299" y="454457"/>
                    </a:cubicBezTo>
                    <a:cubicBezTo>
                      <a:pt x="1085431" y="480169"/>
                      <a:pt x="1084788" y="520665"/>
                      <a:pt x="1051371" y="544448"/>
                    </a:cubicBezTo>
                    <a:cubicBezTo>
                      <a:pt x="1044302" y="549590"/>
                      <a:pt x="1046872" y="554090"/>
                      <a:pt x="1048800" y="559232"/>
                    </a:cubicBezTo>
                    <a:cubicBezTo>
                      <a:pt x="1078362" y="638939"/>
                      <a:pt x="1108566" y="718003"/>
                      <a:pt x="1138128" y="797710"/>
                    </a:cubicBezTo>
                    <a:cubicBezTo>
                      <a:pt x="1154837" y="842705"/>
                      <a:pt x="1157407" y="887701"/>
                      <a:pt x="1132987" y="930768"/>
                    </a:cubicBezTo>
                    <a:cubicBezTo>
                      <a:pt x="1089287" y="1008547"/>
                      <a:pt x="987749" y="1026545"/>
                      <a:pt x="918343" y="968693"/>
                    </a:cubicBezTo>
                    <a:cubicBezTo>
                      <a:pt x="898421" y="951981"/>
                      <a:pt x="877856" y="933982"/>
                      <a:pt x="854721" y="914056"/>
                    </a:cubicBezTo>
                    <a:close/>
                    <a:moveTo>
                      <a:pt x="696629" y="1112037"/>
                    </a:moveTo>
                    <a:cubicBezTo>
                      <a:pt x="701128" y="1115894"/>
                      <a:pt x="703699" y="1114608"/>
                      <a:pt x="706269" y="1114608"/>
                    </a:cubicBezTo>
                    <a:cubicBezTo>
                      <a:pt x="739687" y="1114608"/>
                      <a:pt x="773747" y="1114608"/>
                      <a:pt x="807165" y="1114608"/>
                    </a:cubicBezTo>
                    <a:cubicBezTo>
                      <a:pt x="816162" y="1114608"/>
                      <a:pt x="818090" y="1112037"/>
                      <a:pt x="818090" y="1103680"/>
                    </a:cubicBezTo>
                    <a:cubicBezTo>
                      <a:pt x="818090" y="1009190"/>
                      <a:pt x="818090" y="914699"/>
                      <a:pt x="818090" y="820208"/>
                    </a:cubicBezTo>
                    <a:cubicBezTo>
                      <a:pt x="818090" y="810566"/>
                      <a:pt x="816162" y="802209"/>
                      <a:pt x="812949" y="793210"/>
                    </a:cubicBezTo>
                    <a:cubicBezTo>
                      <a:pt x="809735" y="784854"/>
                      <a:pt x="799453" y="776497"/>
                      <a:pt x="804594" y="768784"/>
                    </a:cubicBezTo>
                    <a:cubicBezTo>
                      <a:pt x="809093" y="762356"/>
                      <a:pt x="820660" y="759785"/>
                      <a:pt x="828372" y="755928"/>
                    </a:cubicBezTo>
                    <a:cubicBezTo>
                      <a:pt x="829015" y="755285"/>
                      <a:pt x="829657" y="755285"/>
                      <a:pt x="830300" y="754642"/>
                    </a:cubicBezTo>
                    <a:cubicBezTo>
                      <a:pt x="833513" y="753357"/>
                      <a:pt x="835441" y="754000"/>
                      <a:pt x="836726" y="757214"/>
                    </a:cubicBezTo>
                    <a:cubicBezTo>
                      <a:pt x="845724" y="774569"/>
                      <a:pt x="854721" y="791282"/>
                      <a:pt x="854721" y="811851"/>
                    </a:cubicBezTo>
                    <a:cubicBezTo>
                      <a:pt x="854721" y="826635"/>
                      <a:pt x="854721" y="841420"/>
                      <a:pt x="854721" y="856204"/>
                    </a:cubicBezTo>
                    <a:cubicBezTo>
                      <a:pt x="854721" y="861989"/>
                      <a:pt x="856006" y="865203"/>
                      <a:pt x="860504" y="869060"/>
                    </a:cubicBezTo>
                    <a:cubicBezTo>
                      <a:pt x="889424" y="893486"/>
                      <a:pt x="917057" y="917913"/>
                      <a:pt x="945976" y="942339"/>
                    </a:cubicBezTo>
                    <a:cubicBezTo>
                      <a:pt x="979394" y="969979"/>
                      <a:pt x="1025665" y="973836"/>
                      <a:pt x="1062938" y="951981"/>
                    </a:cubicBezTo>
                    <a:cubicBezTo>
                      <a:pt x="1108566" y="925626"/>
                      <a:pt x="1125918" y="872917"/>
                      <a:pt x="1106638" y="818922"/>
                    </a:cubicBezTo>
                    <a:cubicBezTo>
                      <a:pt x="1077076" y="737930"/>
                      <a:pt x="1046229" y="657580"/>
                      <a:pt x="1016668" y="577231"/>
                    </a:cubicBezTo>
                    <a:cubicBezTo>
                      <a:pt x="1013454" y="568231"/>
                      <a:pt x="1010241" y="569517"/>
                      <a:pt x="1003815" y="573374"/>
                    </a:cubicBezTo>
                    <a:cubicBezTo>
                      <a:pt x="977466" y="588801"/>
                      <a:pt x="950475" y="603585"/>
                      <a:pt x="923484" y="617727"/>
                    </a:cubicBezTo>
                    <a:cubicBezTo>
                      <a:pt x="915772" y="621584"/>
                      <a:pt x="914487" y="625440"/>
                      <a:pt x="916415" y="633797"/>
                    </a:cubicBezTo>
                    <a:cubicBezTo>
                      <a:pt x="928625" y="682006"/>
                      <a:pt x="941478" y="730216"/>
                      <a:pt x="952403" y="778426"/>
                    </a:cubicBezTo>
                    <a:cubicBezTo>
                      <a:pt x="959472" y="809280"/>
                      <a:pt x="976181" y="831135"/>
                      <a:pt x="1005100" y="843991"/>
                    </a:cubicBezTo>
                    <a:cubicBezTo>
                      <a:pt x="1033376" y="856847"/>
                      <a:pt x="1032734" y="857490"/>
                      <a:pt x="1016668" y="884487"/>
                    </a:cubicBezTo>
                    <a:cubicBezTo>
                      <a:pt x="1014097" y="888987"/>
                      <a:pt x="1012169" y="889629"/>
                      <a:pt x="1007671" y="887058"/>
                    </a:cubicBezTo>
                    <a:cubicBezTo>
                      <a:pt x="999316" y="882559"/>
                      <a:pt x="990319" y="878059"/>
                      <a:pt x="981965" y="874202"/>
                    </a:cubicBezTo>
                    <a:cubicBezTo>
                      <a:pt x="947262" y="857490"/>
                      <a:pt x="926054" y="830492"/>
                      <a:pt x="917700" y="792567"/>
                    </a:cubicBezTo>
                    <a:cubicBezTo>
                      <a:pt x="911273" y="764284"/>
                      <a:pt x="903562" y="735358"/>
                      <a:pt x="896493" y="707075"/>
                    </a:cubicBezTo>
                    <a:cubicBezTo>
                      <a:pt x="895207" y="700647"/>
                      <a:pt x="891351" y="696791"/>
                      <a:pt x="884925" y="694219"/>
                    </a:cubicBezTo>
                    <a:cubicBezTo>
                      <a:pt x="854721" y="683292"/>
                      <a:pt x="825159" y="671722"/>
                      <a:pt x="794954" y="659509"/>
                    </a:cubicBezTo>
                    <a:cubicBezTo>
                      <a:pt x="788528" y="656937"/>
                      <a:pt x="785957" y="657580"/>
                      <a:pt x="782101" y="664008"/>
                    </a:cubicBezTo>
                    <a:cubicBezTo>
                      <a:pt x="769891" y="685863"/>
                      <a:pt x="756396" y="707075"/>
                      <a:pt x="743543" y="728930"/>
                    </a:cubicBezTo>
                    <a:cubicBezTo>
                      <a:pt x="739044" y="736001"/>
                      <a:pt x="736474" y="746286"/>
                      <a:pt x="730047" y="748857"/>
                    </a:cubicBezTo>
                    <a:cubicBezTo>
                      <a:pt x="722335" y="752071"/>
                      <a:pt x="716552" y="741144"/>
                      <a:pt x="709482" y="736644"/>
                    </a:cubicBezTo>
                    <a:cubicBezTo>
                      <a:pt x="705626" y="734073"/>
                      <a:pt x="703699" y="733430"/>
                      <a:pt x="700485" y="737930"/>
                    </a:cubicBezTo>
                    <a:cubicBezTo>
                      <a:pt x="690846" y="754000"/>
                      <a:pt x="687632" y="769427"/>
                      <a:pt x="691488" y="788068"/>
                    </a:cubicBezTo>
                    <a:cubicBezTo>
                      <a:pt x="709482" y="876773"/>
                      <a:pt x="724906" y="965479"/>
                      <a:pt x="742257" y="1054185"/>
                    </a:cubicBezTo>
                    <a:cubicBezTo>
                      <a:pt x="743543" y="1061899"/>
                      <a:pt x="742257" y="1067041"/>
                      <a:pt x="736474" y="1072184"/>
                    </a:cubicBezTo>
                    <a:cubicBezTo>
                      <a:pt x="723621" y="1085682"/>
                      <a:pt x="710125" y="1099181"/>
                      <a:pt x="696629" y="1112037"/>
                    </a:cubicBezTo>
                    <a:close/>
                    <a:moveTo>
                      <a:pt x="205647" y="780354"/>
                    </a:moveTo>
                    <a:cubicBezTo>
                      <a:pt x="152950" y="780354"/>
                      <a:pt x="100253" y="780354"/>
                      <a:pt x="47556" y="780354"/>
                    </a:cubicBezTo>
                    <a:cubicBezTo>
                      <a:pt x="38559" y="780354"/>
                      <a:pt x="36631" y="782925"/>
                      <a:pt x="36631" y="791282"/>
                    </a:cubicBezTo>
                    <a:cubicBezTo>
                      <a:pt x="37274" y="870988"/>
                      <a:pt x="36631" y="950695"/>
                      <a:pt x="36631" y="1030402"/>
                    </a:cubicBezTo>
                    <a:cubicBezTo>
                      <a:pt x="36631" y="1038115"/>
                      <a:pt x="38559" y="1040686"/>
                      <a:pt x="46913" y="1040686"/>
                    </a:cubicBezTo>
                    <a:cubicBezTo>
                      <a:pt x="151665" y="1040686"/>
                      <a:pt x="256416" y="1040686"/>
                      <a:pt x="361810" y="1040686"/>
                    </a:cubicBezTo>
                    <a:cubicBezTo>
                      <a:pt x="370165" y="1040686"/>
                      <a:pt x="372093" y="1038115"/>
                      <a:pt x="372093" y="1030402"/>
                    </a:cubicBezTo>
                    <a:cubicBezTo>
                      <a:pt x="372093" y="950695"/>
                      <a:pt x="371450" y="870988"/>
                      <a:pt x="372093" y="791282"/>
                    </a:cubicBezTo>
                    <a:cubicBezTo>
                      <a:pt x="372093" y="781640"/>
                      <a:pt x="368237" y="780354"/>
                      <a:pt x="359882" y="780354"/>
                    </a:cubicBezTo>
                    <a:cubicBezTo>
                      <a:pt x="308471" y="780354"/>
                      <a:pt x="257059" y="780354"/>
                      <a:pt x="205647" y="780354"/>
                    </a:cubicBezTo>
                    <a:close/>
                    <a:moveTo>
                      <a:pt x="854721" y="184482"/>
                    </a:moveTo>
                    <a:cubicBezTo>
                      <a:pt x="855363" y="111204"/>
                      <a:pt x="800738" y="46281"/>
                      <a:pt x="730690" y="39211"/>
                    </a:cubicBezTo>
                    <a:cubicBezTo>
                      <a:pt x="676707" y="34068"/>
                      <a:pt x="622082" y="33425"/>
                      <a:pt x="568743" y="39211"/>
                    </a:cubicBezTo>
                    <a:cubicBezTo>
                      <a:pt x="487126" y="47567"/>
                      <a:pt x="429288" y="136273"/>
                      <a:pt x="450496" y="215337"/>
                    </a:cubicBezTo>
                    <a:cubicBezTo>
                      <a:pt x="451781" y="221122"/>
                      <a:pt x="454351" y="223050"/>
                      <a:pt x="459493" y="223050"/>
                    </a:cubicBezTo>
                    <a:cubicBezTo>
                      <a:pt x="466562" y="222407"/>
                      <a:pt x="474273" y="222407"/>
                      <a:pt x="481343" y="225621"/>
                    </a:cubicBezTo>
                    <a:cubicBezTo>
                      <a:pt x="487126" y="228193"/>
                      <a:pt x="490340" y="226907"/>
                      <a:pt x="492268" y="221122"/>
                    </a:cubicBezTo>
                    <a:cubicBezTo>
                      <a:pt x="495481" y="212123"/>
                      <a:pt x="500622" y="203766"/>
                      <a:pt x="506406" y="196053"/>
                    </a:cubicBezTo>
                    <a:cubicBezTo>
                      <a:pt x="525685" y="171627"/>
                      <a:pt x="551391" y="157485"/>
                      <a:pt x="582238" y="153628"/>
                    </a:cubicBezTo>
                    <a:cubicBezTo>
                      <a:pt x="591235" y="152343"/>
                      <a:pt x="597662" y="149772"/>
                      <a:pt x="601518" y="140772"/>
                    </a:cubicBezTo>
                    <a:cubicBezTo>
                      <a:pt x="608587" y="125345"/>
                      <a:pt x="621440" y="116989"/>
                      <a:pt x="638149" y="112489"/>
                    </a:cubicBezTo>
                    <a:cubicBezTo>
                      <a:pt x="663854" y="106061"/>
                      <a:pt x="668353" y="109918"/>
                      <a:pt x="668996" y="135630"/>
                    </a:cubicBezTo>
                    <a:cubicBezTo>
                      <a:pt x="669638" y="146558"/>
                      <a:pt x="665782" y="149129"/>
                      <a:pt x="655500" y="148486"/>
                    </a:cubicBezTo>
                    <a:cubicBezTo>
                      <a:pt x="640719" y="147843"/>
                      <a:pt x="631722" y="154914"/>
                      <a:pt x="631722" y="166484"/>
                    </a:cubicBezTo>
                    <a:cubicBezTo>
                      <a:pt x="631079" y="178055"/>
                      <a:pt x="640719" y="185768"/>
                      <a:pt x="655500" y="185768"/>
                    </a:cubicBezTo>
                    <a:cubicBezTo>
                      <a:pt x="682491" y="185768"/>
                      <a:pt x="709482" y="186411"/>
                      <a:pt x="736474" y="185768"/>
                    </a:cubicBezTo>
                    <a:cubicBezTo>
                      <a:pt x="767321" y="185125"/>
                      <a:pt x="790456" y="196696"/>
                      <a:pt x="806522" y="222407"/>
                    </a:cubicBezTo>
                    <a:cubicBezTo>
                      <a:pt x="808450" y="226264"/>
                      <a:pt x="810378" y="228835"/>
                      <a:pt x="815519" y="226264"/>
                    </a:cubicBezTo>
                    <a:cubicBezTo>
                      <a:pt x="823231" y="222407"/>
                      <a:pt x="832228" y="221765"/>
                      <a:pt x="840582" y="222407"/>
                    </a:cubicBezTo>
                    <a:cubicBezTo>
                      <a:pt x="846366" y="223050"/>
                      <a:pt x="848937" y="220479"/>
                      <a:pt x="849579" y="214694"/>
                    </a:cubicBezTo>
                    <a:cubicBezTo>
                      <a:pt x="852793" y="204409"/>
                      <a:pt x="854078" y="193482"/>
                      <a:pt x="854721" y="184482"/>
                    </a:cubicBezTo>
                    <a:close/>
                    <a:moveTo>
                      <a:pt x="780816" y="352252"/>
                    </a:moveTo>
                    <a:cubicBezTo>
                      <a:pt x="780816" y="318827"/>
                      <a:pt x="780816" y="291187"/>
                      <a:pt x="780816" y="263546"/>
                    </a:cubicBezTo>
                    <a:cubicBezTo>
                      <a:pt x="780816" y="237834"/>
                      <a:pt x="765393" y="222407"/>
                      <a:pt x="739687" y="222407"/>
                    </a:cubicBezTo>
                    <a:cubicBezTo>
                      <a:pt x="710768" y="222407"/>
                      <a:pt x="682491" y="222407"/>
                      <a:pt x="653572" y="222407"/>
                    </a:cubicBezTo>
                    <a:cubicBezTo>
                      <a:pt x="631079" y="222407"/>
                      <a:pt x="614371" y="213408"/>
                      <a:pt x="602160" y="194124"/>
                    </a:cubicBezTo>
                    <a:cubicBezTo>
                      <a:pt x="600232" y="190910"/>
                      <a:pt x="598304" y="188339"/>
                      <a:pt x="593163" y="188982"/>
                    </a:cubicBezTo>
                    <a:cubicBezTo>
                      <a:pt x="552677" y="191553"/>
                      <a:pt x="521187" y="221765"/>
                      <a:pt x="520544" y="262261"/>
                    </a:cubicBezTo>
                    <a:cubicBezTo>
                      <a:pt x="519901" y="318184"/>
                      <a:pt x="519259" y="373464"/>
                      <a:pt x="520544" y="429388"/>
                    </a:cubicBezTo>
                    <a:cubicBezTo>
                      <a:pt x="521187" y="475026"/>
                      <a:pt x="553962" y="511023"/>
                      <a:pt x="598947" y="518093"/>
                    </a:cubicBezTo>
                    <a:cubicBezTo>
                      <a:pt x="629794" y="522593"/>
                      <a:pt x="661284" y="520665"/>
                      <a:pt x="692774" y="519379"/>
                    </a:cubicBezTo>
                    <a:cubicBezTo>
                      <a:pt x="737759" y="517451"/>
                      <a:pt x="771819" y="485311"/>
                      <a:pt x="778888" y="440958"/>
                    </a:cubicBezTo>
                    <a:cubicBezTo>
                      <a:pt x="783387" y="410104"/>
                      <a:pt x="779531" y="377964"/>
                      <a:pt x="780816" y="352252"/>
                    </a:cubicBezTo>
                    <a:close/>
                    <a:moveTo>
                      <a:pt x="408724" y="896700"/>
                    </a:moveTo>
                    <a:cubicBezTo>
                      <a:pt x="415793" y="890915"/>
                      <a:pt x="419648" y="886415"/>
                      <a:pt x="424790" y="883201"/>
                    </a:cubicBezTo>
                    <a:cubicBezTo>
                      <a:pt x="442141" y="872917"/>
                      <a:pt x="448568" y="858132"/>
                      <a:pt x="445997" y="838206"/>
                    </a:cubicBezTo>
                    <a:cubicBezTo>
                      <a:pt x="444069" y="818922"/>
                      <a:pt x="444712" y="799638"/>
                      <a:pt x="452424" y="780997"/>
                    </a:cubicBezTo>
                    <a:cubicBezTo>
                      <a:pt x="464634" y="752071"/>
                      <a:pt x="464634" y="752071"/>
                      <a:pt x="492268" y="766856"/>
                    </a:cubicBezTo>
                    <a:cubicBezTo>
                      <a:pt x="498052" y="770070"/>
                      <a:pt x="499337" y="772641"/>
                      <a:pt x="496124" y="778426"/>
                    </a:cubicBezTo>
                    <a:cubicBezTo>
                      <a:pt x="489054" y="790639"/>
                      <a:pt x="482628" y="802852"/>
                      <a:pt x="482628" y="817636"/>
                    </a:cubicBezTo>
                    <a:cubicBezTo>
                      <a:pt x="482628" y="889629"/>
                      <a:pt x="482628" y="961623"/>
                      <a:pt x="482628" y="1033616"/>
                    </a:cubicBezTo>
                    <a:cubicBezTo>
                      <a:pt x="482628" y="1040686"/>
                      <a:pt x="485199" y="1041972"/>
                      <a:pt x="491625" y="1041972"/>
                    </a:cubicBezTo>
                    <a:cubicBezTo>
                      <a:pt x="511547" y="1041329"/>
                      <a:pt x="530826" y="1041329"/>
                      <a:pt x="550749" y="1041972"/>
                    </a:cubicBezTo>
                    <a:cubicBezTo>
                      <a:pt x="559103" y="1041972"/>
                      <a:pt x="561031" y="1038758"/>
                      <a:pt x="562316" y="1031687"/>
                    </a:cubicBezTo>
                    <a:cubicBezTo>
                      <a:pt x="577740" y="948124"/>
                      <a:pt x="593163" y="863918"/>
                      <a:pt x="609229" y="780354"/>
                    </a:cubicBezTo>
                    <a:cubicBezTo>
                      <a:pt x="611157" y="770712"/>
                      <a:pt x="610515" y="762356"/>
                      <a:pt x="606016" y="754000"/>
                    </a:cubicBezTo>
                    <a:cubicBezTo>
                      <a:pt x="595734" y="734716"/>
                      <a:pt x="595734" y="734716"/>
                      <a:pt x="579025" y="747572"/>
                    </a:cubicBezTo>
                    <a:cubicBezTo>
                      <a:pt x="572599" y="752714"/>
                      <a:pt x="569385" y="752714"/>
                      <a:pt x="564887" y="745000"/>
                    </a:cubicBezTo>
                    <a:cubicBezTo>
                      <a:pt x="550106" y="719288"/>
                      <a:pt x="534040" y="694219"/>
                      <a:pt x="519259" y="668508"/>
                    </a:cubicBezTo>
                    <a:cubicBezTo>
                      <a:pt x="514760" y="661437"/>
                      <a:pt x="511547" y="659509"/>
                      <a:pt x="503193" y="662723"/>
                    </a:cubicBezTo>
                    <a:cubicBezTo>
                      <a:pt x="482628" y="671722"/>
                      <a:pt x="462063" y="680721"/>
                      <a:pt x="440213" y="686506"/>
                    </a:cubicBezTo>
                    <a:cubicBezTo>
                      <a:pt x="414507" y="693577"/>
                      <a:pt x="398441" y="707075"/>
                      <a:pt x="397156" y="734716"/>
                    </a:cubicBezTo>
                    <a:cubicBezTo>
                      <a:pt x="397156" y="738572"/>
                      <a:pt x="395228" y="742429"/>
                      <a:pt x="394585" y="745643"/>
                    </a:cubicBezTo>
                    <a:cubicBezTo>
                      <a:pt x="393300" y="749500"/>
                      <a:pt x="393943" y="752714"/>
                      <a:pt x="397156" y="755928"/>
                    </a:cubicBezTo>
                    <a:cubicBezTo>
                      <a:pt x="405510" y="763642"/>
                      <a:pt x="408081" y="773926"/>
                      <a:pt x="408081" y="785497"/>
                    </a:cubicBezTo>
                    <a:cubicBezTo>
                      <a:pt x="408724" y="820208"/>
                      <a:pt x="408724" y="856847"/>
                      <a:pt x="408724" y="896700"/>
                    </a:cubicBezTo>
                    <a:close/>
                    <a:moveTo>
                      <a:pt x="222999" y="741786"/>
                    </a:moveTo>
                    <a:cubicBezTo>
                      <a:pt x="224284" y="742429"/>
                      <a:pt x="224926" y="743072"/>
                      <a:pt x="225569" y="743072"/>
                    </a:cubicBezTo>
                    <a:cubicBezTo>
                      <a:pt x="267341" y="743072"/>
                      <a:pt x="309113" y="743072"/>
                      <a:pt x="350885" y="743715"/>
                    </a:cubicBezTo>
                    <a:cubicBezTo>
                      <a:pt x="356669" y="743715"/>
                      <a:pt x="357312" y="740501"/>
                      <a:pt x="358597" y="736001"/>
                    </a:cubicBezTo>
                    <a:cubicBezTo>
                      <a:pt x="367594" y="700647"/>
                      <a:pt x="375949" y="665937"/>
                      <a:pt x="384946" y="630583"/>
                    </a:cubicBezTo>
                    <a:cubicBezTo>
                      <a:pt x="386231" y="624798"/>
                      <a:pt x="384946" y="621584"/>
                      <a:pt x="379804" y="618370"/>
                    </a:cubicBezTo>
                    <a:cubicBezTo>
                      <a:pt x="351528" y="602943"/>
                      <a:pt x="323894" y="587515"/>
                      <a:pt x="295618" y="571445"/>
                    </a:cubicBezTo>
                    <a:cubicBezTo>
                      <a:pt x="289191" y="567589"/>
                      <a:pt x="286621" y="568874"/>
                      <a:pt x="284050" y="575945"/>
                    </a:cubicBezTo>
                    <a:cubicBezTo>
                      <a:pt x="275696" y="600371"/>
                      <a:pt x="266056" y="624155"/>
                      <a:pt x="257059" y="648581"/>
                    </a:cubicBezTo>
                    <a:cubicBezTo>
                      <a:pt x="246134" y="680078"/>
                      <a:pt x="234566" y="710932"/>
                      <a:pt x="222999" y="741786"/>
                    </a:cubicBezTo>
                    <a:close/>
                    <a:moveTo>
                      <a:pt x="670281" y="1088896"/>
                    </a:moveTo>
                    <a:cubicBezTo>
                      <a:pt x="681206" y="1077326"/>
                      <a:pt x="690846" y="1067041"/>
                      <a:pt x="700485" y="1056756"/>
                    </a:cubicBezTo>
                    <a:cubicBezTo>
                      <a:pt x="703699" y="1053542"/>
                      <a:pt x="704341" y="1050328"/>
                      <a:pt x="703056" y="1046472"/>
                    </a:cubicBezTo>
                    <a:cubicBezTo>
                      <a:pt x="686990" y="960337"/>
                      <a:pt x="670924" y="874202"/>
                      <a:pt x="654215" y="788068"/>
                    </a:cubicBezTo>
                    <a:cubicBezTo>
                      <a:pt x="653572" y="785497"/>
                      <a:pt x="654215" y="780997"/>
                      <a:pt x="649716" y="780997"/>
                    </a:cubicBezTo>
                    <a:cubicBezTo>
                      <a:pt x="644575" y="780997"/>
                      <a:pt x="645218" y="785497"/>
                      <a:pt x="644575" y="788711"/>
                    </a:cubicBezTo>
                    <a:cubicBezTo>
                      <a:pt x="629794" y="869060"/>
                      <a:pt x="615013" y="948767"/>
                      <a:pt x="599590" y="1028474"/>
                    </a:cubicBezTo>
                    <a:cubicBezTo>
                      <a:pt x="597662" y="1038758"/>
                      <a:pt x="599590" y="1040686"/>
                      <a:pt x="609229" y="1040686"/>
                    </a:cubicBezTo>
                    <a:cubicBezTo>
                      <a:pt x="637506" y="1040044"/>
                      <a:pt x="656143" y="1054185"/>
                      <a:pt x="665140" y="1081826"/>
                    </a:cubicBezTo>
                    <a:cubicBezTo>
                      <a:pt x="667710" y="1083754"/>
                      <a:pt x="668353" y="1085039"/>
                      <a:pt x="670281" y="1088896"/>
                    </a:cubicBezTo>
                    <a:close/>
                    <a:moveTo>
                      <a:pt x="483271" y="352895"/>
                    </a:moveTo>
                    <a:cubicBezTo>
                      <a:pt x="483271" y="330397"/>
                      <a:pt x="483271" y="307257"/>
                      <a:pt x="483271" y="284759"/>
                    </a:cubicBezTo>
                    <a:cubicBezTo>
                      <a:pt x="483271" y="273831"/>
                      <a:pt x="480700" y="264832"/>
                      <a:pt x="469132" y="260975"/>
                    </a:cubicBezTo>
                    <a:cubicBezTo>
                      <a:pt x="454351" y="256475"/>
                      <a:pt x="438928" y="260332"/>
                      <a:pt x="432501" y="271260"/>
                    </a:cubicBezTo>
                    <a:cubicBezTo>
                      <a:pt x="409366" y="312399"/>
                      <a:pt x="386874" y="353538"/>
                      <a:pt x="363738" y="394677"/>
                    </a:cubicBezTo>
                    <a:cubicBezTo>
                      <a:pt x="361168" y="399819"/>
                      <a:pt x="361168" y="401747"/>
                      <a:pt x="366309" y="404319"/>
                    </a:cubicBezTo>
                    <a:cubicBezTo>
                      <a:pt x="393300" y="417817"/>
                      <a:pt x="419648" y="432602"/>
                      <a:pt x="447282" y="444172"/>
                    </a:cubicBezTo>
                    <a:cubicBezTo>
                      <a:pt x="468490" y="453171"/>
                      <a:pt x="483913" y="441601"/>
                      <a:pt x="483271" y="421674"/>
                    </a:cubicBezTo>
                    <a:cubicBezTo>
                      <a:pt x="482628" y="398533"/>
                      <a:pt x="483271" y="376036"/>
                      <a:pt x="483271" y="352895"/>
                    </a:cubicBezTo>
                    <a:close/>
                    <a:moveTo>
                      <a:pt x="817447" y="352895"/>
                    </a:moveTo>
                    <a:cubicBezTo>
                      <a:pt x="817447" y="374750"/>
                      <a:pt x="817447" y="397248"/>
                      <a:pt x="817447" y="419103"/>
                    </a:cubicBezTo>
                    <a:cubicBezTo>
                      <a:pt x="817447" y="443529"/>
                      <a:pt x="834156" y="453814"/>
                      <a:pt x="856648" y="442886"/>
                    </a:cubicBezTo>
                    <a:cubicBezTo>
                      <a:pt x="881712" y="430673"/>
                      <a:pt x="906132" y="417817"/>
                      <a:pt x="931196" y="405604"/>
                    </a:cubicBezTo>
                    <a:cubicBezTo>
                      <a:pt x="939550" y="401747"/>
                      <a:pt x="939550" y="398533"/>
                      <a:pt x="935052" y="390820"/>
                    </a:cubicBezTo>
                    <a:cubicBezTo>
                      <a:pt x="924769" y="373464"/>
                      <a:pt x="915129" y="356109"/>
                      <a:pt x="905490" y="338111"/>
                    </a:cubicBezTo>
                    <a:cubicBezTo>
                      <a:pt x="893279" y="316256"/>
                      <a:pt x="881069" y="294401"/>
                      <a:pt x="868859" y="272545"/>
                    </a:cubicBezTo>
                    <a:cubicBezTo>
                      <a:pt x="861790" y="258404"/>
                      <a:pt x="850222" y="258404"/>
                      <a:pt x="832228" y="260332"/>
                    </a:cubicBezTo>
                    <a:cubicBezTo>
                      <a:pt x="821303" y="261618"/>
                      <a:pt x="816804" y="269974"/>
                      <a:pt x="816804" y="285401"/>
                    </a:cubicBezTo>
                    <a:cubicBezTo>
                      <a:pt x="817447" y="308542"/>
                      <a:pt x="817447" y="331040"/>
                      <a:pt x="817447" y="352895"/>
                    </a:cubicBezTo>
                    <a:close/>
                    <a:moveTo>
                      <a:pt x="418363" y="653723"/>
                    </a:moveTo>
                    <a:cubicBezTo>
                      <a:pt x="465276" y="635725"/>
                      <a:pt x="510262" y="618370"/>
                      <a:pt x="554604" y="601657"/>
                    </a:cubicBezTo>
                    <a:cubicBezTo>
                      <a:pt x="558460" y="600371"/>
                      <a:pt x="561031" y="597800"/>
                      <a:pt x="561674" y="593301"/>
                    </a:cubicBezTo>
                    <a:cubicBezTo>
                      <a:pt x="564887" y="581087"/>
                      <a:pt x="567457" y="569517"/>
                      <a:pt x="570671" y="557304"/>
                    </a:cubicBezTo>
                    <a:cubicBezTo>
                      <a:pt x="571956" y="552804"/>
                      <a:pt x="570671" y="550233"/>
                      <a:pt x="566172" y="548305"/>
                    </a:cubicBezTo>
                    <a:cubicBezTo>
                      <a:pt x="533397" y="535449"/>
                      <a:pt x="509619" y="512951"/>
                      <a:pt x="494838" y="480811"/>
                    </a:cubicBezTo>
                    <a:cubicBezTo>
                      <a:pt x="493553" y="478240"/>
                      <a:pt x="492268" y="475026"/>
                      <a:pt x="488412" y="476955"/>
                    </a:cubicBezTo>
                    <a:cubicBezTo>
                      <a:pt x="480057" y="482097"/>
                      <a:pt x="467204" y="478240"/>
                      <a:pt x="461421" y="484668"/>
                    </a:cubicBezTo>
                    <a:cubicBezTo>
                      <a:pt x="455637" y="491096"/>
                      <a:pt x="455637" y="503309"/>
                      <a:pt x="453066" y="512951"/>
                    </a:cubicBezTo>
                    <a:cubicBezTo>
                      <a:pt x="451781" y="518093"/>
                      <a:pt x="450496" y="522593"/>
                      <a:pt x="449210" y="527735"/>
                    </a:cubicBezTo>
                    <a:cubicBezTo>
                      <a:pt x="439571" y="569517"/>
                      <a:pt x="429288" y="610656"/>
                      <a:pt x="418363" y="653723"/>
                    </a:cubicBezTo>
                    <a:close/>
                    <a:moveTo>
                      <a:pt x="882354" y="653723"/>
                    </a:moveTo>
                    <a:cubicBezTo>
                      <a:pt x="881712" y="648581"/>
                      <a:pt x="881069" y="645367"/>
                      <a:pt x="880427" y="642153"/>
                    </a:cubicBezTo>
                    <a:cubicBezTo>
                      <a:pt x="868859" y="595872"/>
                      <a:pt x="857291" y="549590"/>
                      <a:pt x="845724" y="503309"/>
                    </a:cubicBezTo>
                    <a:cubicBezTo>
                      <a:pt x="843153" y="491739"/>
                      <a:pt x="841225" y="480169"/>
                      <a:pt x="825159" y="482740"/>
                    </a:cubicBezTo>
                    <a:cubicBezTo>
                      <a:pt x="822588" y="483383"/>
                      <a:pt x="819375" y="481454"/>
                      <a:pt x="816162" y="480169"/>
                    </a:cubicBezTo>
                    <a:cubicBezTo>
                      <a:pt x="810378" y="476955"/>
                      <a:pt x="807807" y="478240"/>
                      <a:pt x="805237" y="484025"/>
                    </a:cubicBezTo>
                    <a:cubicBezTo>
                      <a:pt x="791099" y="514237"/>
                      <a:pt x="767963" y="536092"/>
                      <a:pt x="737116" y="548305"/>
                    </a:cubicBezTo>
                    <a:cubicBezTo>
                      <a:pt x="730690" y="550876"/>
                      <a:pt x="728762" y="552804"/>
                      <a:pt x="730690" y="559875"/>
                    </a:cubicBezTo>
                    <a:cubicBezTo>
                      <a:pt x="733903" y="570160"/>
                      <a:pt x="736474" y="580445"/>
                      <a:pt x="738401" y="591372"/>
                    </a:cubicBezTo>
                    <a:cubicBezTo>
                      <a:pt x="739687" y="597157"/>
                      <a:pt x="742900" y="600371"/>
                      <a:pt x="748684" y="602300"/>
                    </a:cubicBezTo>
                    <a:cubicBezTo>
                      <a:pt x="779531" y="613870"/>
                      <a:pt x="809735" y="625440"/>
                      <a:pt x="840582" y="637654"/>
                    </a:cubicBezTo>
                    <a:cubicBezTo>
                      <a:pt x="853435" y="642796"/>
                      <a:pt x="867574" y="647938"/>
                      <a:pt x="882354" y="653723"/>
                    </a:cubicBezTo>
                    <a:close/>
                    <a:moveTo>
                      <a:pt x="396513" y="584944"/>
                    </a:moveTo>
                    <a:cubicBezTo>
                      <a:pt x="405510" y="549590"/>
                      <a:pt x="413865" y="515522"/>
                      <a:pt x="422862" y="480811"/>
                    </a:cubicBezTo>
                    <a:cubicBezTo>
                      <a:pt x="424147" y="474383"/>
                      <a:pt x="420934" y="472455"/>
                      <a:pt x="416435" y="470527"/>
                    </a:cubicBezTo>
                    <a:cubicBezTo>
                      <a:pt x="392015" y="458314"/>
                      <a:pt x="368237" y="446743"/>
                      <a:pt x="343816" y="433887"/>
                    </a:cubicBezTo>
                    <a:cubicBezTo>
                      <a:pt x="338032" y="431316"/>
                      <a:pt x="334819" y="431959"/>
                      <a:pt x="330321" y="435816"/>
                    </a:cubicBezTo>
                    <a:cubicBezTo>
                      <a:pt x="309756" y="452528"/>
                      <a:pt x="289191" y="468598"/>
                      <a:pt x="268626" y="485311"/>
                    </a:cubicBezTo>
                    <a:cubicBezTo>
                      <a:pt x="256416" y="495596"/>
                      <a:pt x="257059" y="507166"/>
                      <a:pt x="270554" y="514879"/>
                    </a:cubicBezTo>
                    <a:cubicBezTo>
                      <a:pt x="283407" y="522593"/>
                      <a:pt x="296903" y="529664"/>
                      <a:pt x="309756" y="536735"/>
                    </a:cubicBezTo>
                    <a:cubicBezTo>
                      <a:pt x="339318" y="552804"/>
                      <a:pt x="367594" y="568874"/>
                      <a:pt x="396513" y="584944"/>
                    </a:cubicBezTo>
                    <a:close/>
                    <a:moveTo>
                      <a:pt x="1040446" y="499452"/>
                    </a:moveTo>
                    <a:cubicBezTo>
                      <a:pt x="1039803" y="494310"/>
                      <a:pt x="1037232" y="489810"/>
                      <a:pt x="1033376" y="486597"/>
                    </a:cubicBezTo>
                    <a:cubicBezTo>
                      <a:pt x="1012169" y="469241"/>
                      <a:pt x="990319" y="452528"/>
                      <a:pt x="969112" y="435173"/>
                    </a:cubicBezTo>
                    <a:cubicBezTo>
                      <a:pt x="965898" y="432602"/>
                      <a:pt x="963328" y="431316"/>
                      <a:pt x="958829" y="433887"/>
                    </a:cubicBezTo>
                    <a:cubicBezTo>
                      <a:pt x="933124" y="446743"/>
                      <a:pt x="908060" y="459599"/>
                      <a:pt x="882354" y="472455"/>
                    </a:cubicBezTo>
                    <a:cubicBezTo>
                      <a:pt x="878499" y="474383"/>
                      <a:pt x="877213" y="476955"/>
                      <a:pt x="878499" y="480811"/>
                    </a:cubicBezTo>
                    <a:cubicBezTo>
                      <a:pt x="886853" y="513594"/>
                      <a:pt x="895207" y="546376"/>
                      <a:pt x="903562" y="579802"/>
                    </a:cubicBezTo>
                    <a:cubicBezTo>
                      <a:pt x="904847" y="584944"/>
                      <a:pt x="906775" y="584944"/>
                      <a:pt x="910631" y="583016"/>
                    </a:cubicBezTo>
                    <a:cubicBezTo>
                      <a:pt x="951118" y="560518"/>
                      <a:pt x="992247" y="537377"/>
                      <a:pt x="1032734" y="514879"/>
                    </a:cubicBezTo>
                    <a:cubicBezTo>
                      <a:pt x="1037232" y="510380"/>
                      <a:pt x="1040446" y="505880"/>
                      <a:pt x="1040446" y="499452"/>
                    </a:cubicBezTo>
                    <a:close/>
                    <a:moveTo>
                      <a:pt x="337390" y="1115251"/>
                    </a:moveTo>
                    <a:cubicBezTo>
                      <a:pt x="334819" y="1106894"/>
                      <a:pt x="334176" y="1099181"/>
                      <a:pt x="334819" y="1091467"/>
                    </a:cubicBezTo>
                    <a:cubicBezTo>
                      <a:pt x="336104" y="1081182"/>
                      <a:pt x="332891" y="1077968"/>
                      <a:pt x="321966" y="1077968"/>
                    </a:cubicBezTo>
                    <a:cubicBezTo>
                      <a:pt x="231353" y="1078612"/>
                      <a:pt x="140097" y="1077968"/>
                      <a:pt x="49484" y="1077968"/>
                    </a:cubicBezTo>
                    <a:cubicBezTo>
                      <a:pt x="46913" y="1077968"/>
                      <a:pt x="44985" y="1077968"/>
                      <a:pt x="42415" y="1077968"/>
                    </a:cubicBezTo>
                    <a:cubicBezTo>
                      <a:pt x="39201" y="1077968"/>
                      <a:pt x="37916" y="1079254"/>
                      <a:pt x="37274" y="1082468"/>
                    </a:cubicBezTo>
                    <a:cubicBezTo>
                      <a:pt x="33418" y="1103680"/>
                      <a:pt x="42415" y="1115251"/>
                      <a:pt x="64265" y="1115251"/>
                    </a:cubicBezTo>
                    <a:cubicBezTo>
                      <a:pt x="151022" y="1115251"/>
                      <a:pt x="238422" y="1115251"/>
                      <a:pt x="325179" y="1115251"/>
                    </a:cubicBezTo>
                    <a:cubicBezTo>
                      <a:pt x="329035" y="1115251"/>
                      <a:pt x="332891" y="1115251"/>
                      <a:pt x="337390" y="1115251"/>
                    </a:cubicBezTo>
                    <a:close/>
                    <a:moveTo>
                      <a:pt x="501907" y="1115251"/>
                    </a:moveTo>
                    <a:cubicBezTo>
                      <a:pt x="537896" y="1115251"/>
                      <a:pt x="573884" y="1115251"/>
                      <a:pt x="609872" y="1115251"/>
                    </a:cubicBezTo>
                    <a:cubicBezTo>
                      <a:pt x="625938" y="1115251"/>
                      <a:pt x="635578" y="1103680"/>
                      <a:pt x="631079" y="1090824"/>
                    </a:cubicBezTo>
                    <a:cubicBezTo>
                      <a:pt x="627224" y="1081182"/>
                      <a:pt x="619512" y="1077968"/>
                      <a:pt x="609872" y="1077968"/>
                    </a:cubicBezTo>
                    <a:cubicBezTo>
                      <a:pt x="577740" y="1077968"/>
                      <a:pt x="545607" y="1077968"/>
                      <a:pt x="513475" y="1077968"/>
                    </a:cubicBezTo>
                    <a:cubicBezTo>
                      <a:pt x="469775" y="1077968"/>
                      <a:pt x="426075" y="1077968"/>
                      <a:pt x="382375" y="1077968"/>
                    </a:cubicBezTo>
                    <a:cubicBezTo>
                      <a:pt x="379162" y="1077968"/>
                      <a:pt x="374663" y="1075398"/>
                      <a:pt x="372093" y="1081182"/>
                    </a:cubicBezTo>
                    <a:cubicBezTo>
                      <a:pt x="365666" y="1097895"/>
                      <a:pt x="377234" y="1115251"/>
                      <a:pt x="395228" y="1115251"/>
                    </a:cubicBezTo>
                    <a:cubicBezTo>
                      <a:pt x="430574" y="1115251"/>
                      <a:pt x="465919" y="1115251"/>
                      <a:pt x="501907" y="1115251"/>
                    </a:cubicBezTo>
                    <a:close/>
                    <a:moveTo>
                      <a:pt x="648431" y="557304"/>
                    </a:moveTo>
                    <a:cubicBezTo>
                      <a:pt x="637506" y="557947"/>
                      <a:pt x="619512" y="551519"/>
                      <a:pt x="610515" y="559875"/>
                    </a:cubicBezTo>
                    <a:cubicBezTo>
                      <a:pt x="602160" y="566946"/>
                      <a:pt x="602803" y="584944"/>
                      <a:pt x="598947" y="597800"/>
                    </a:cubicBezTo>
                    <a:cubicBezTo>
                      <a:pt x="598947" y="598443"/>
                      <a:pt x="598947" y="599086"/>
                      <a:pt x="598304" y="600371"/>
                    </a:cubicBezTo>
                    <a:cubicBezTo>
                      <a:pt x="596376" y="604871"/>
                      <a:pt x="598304" y="607442"/>
                      <a:pt x="601518" y="610013"/>
                    </a:cubicBezTo>
                    <a:cubicBezTo>
                      <a:pt x="615656" y="620298"/>
                      <a:pt x="629794" y="631226"/>
                      <a:pt x="643932" y="642153"/>
                    </a:cubicBezTo>
                    <a:cubicBezTo>
                      <a:pt x="647788" y="645367"/>
                      <a:pt x="651001" y="645367"/>
                      <a:pt x="654857" y="642153"/>
                    </a:cubicBezTo>
                    <a:cubicBezTo>
                      <a:pt x="668996" y="631226"/>
                      <a:pt x="683134" y="620941"/>
                      <a:pt x="697272" y="610013"/>
                    </a:cubicBezTo>
                    <a:cubicBezTo>
                      <a:pt x="701128" y="607442"/>
                      <a:pt x="701771" y="604871"/>
                      <a:pt x="700485" y="600371"/>
                    </a:cubicBezTo>
                    <a:cubicBezTo>
                      <a:pt x="696629" y="586873"/>
                      <a:pt x="697272" y="569517"/>
                      <a:pt x="688918" y="560518"/>
                    </a:cubicBezTo>
                    <a:cubicBezTo>
                      <a:pt x="681206" y="552804"/>
                      <a:pt x="663854" y="559232"/>
                      <a:pt x="651001" y="557947"/>
                    </a:cubicBezTo>
                    <a:cubicBezTo>
                      <a:pt x="651644" y="557304"/>
                      <a:pt x="651644" y="557304"/>
                      <a:pt x="648431" y="557304"/>
                    </a:cubicBezTo>
                    <a:close/>
                    <a:moveTo>
                      <a:pt x="445997" y="914056"/>
                    </a:moveTo>
                    <a:cubicBezTo>
                      <a:pt x="433787" y="924341"/>
                      <a:pt x="424147" y="933340"/>
                      <a:pt x="413865" y="941053"/>
                    </a:cubicBezTo>
                    <a:cubicBezTo>
                      <a:pt x="410009" y="944267"/>
                      <a:pt x="408724" y="948124"/>
                      <a:pt x="408724" y="953266"/>
                    </a:cubicBezTo>
                    <a:cubicBezTo>
                      <a:pt x="408724" y="973193"/>
                      <a:pt x="408724" y="992477"/>
                      <a:pt x="408724" y="1012404"/>
                    </a:cubicBezTo>
                    <a:cubicBezTo>
                      <a:pt x="408724" y="1042615"/>
                      <a:pt x="408724" y="1042615"/>
                      <a:pt x="438928" y="1040686"/>
                    </a:cubicBezTo>
                    <a:cubicBezTo>
                      <a:pt x="439571" y="1040686"/>
                      <a:pt x="439571" y="1040686"/>
                      <a:pt x="440213" y="1040686"/>
                    </a:cubicBezTo>
                    <a:cubicBezTo>
                      <a:pt x="444712" y="1041329"/>
                      <a:pt x="445997" y="1038758"/>
                      <a:pt x="445997" y="1034901"/>
                    </a:cubicBezTo>
                    <a:cubicBezTo>
                      <a:pt x="445997" y="995691"/>
                      <a:pt x="445997" y="956480"/>
                      <a:pt x="445997" y="914056"/>
                    </a:cubicBezTo>
                    <a:close/>
                    <a:moveTo>
                      <a:pt x="581596" y="697433"/>
                    </a:moveTo>
                    <a:cubicBezTo>
                      <a:pt x="592521" y="689077"/>
                      <a:pt x="603446" y="681364"/>
                      <a:pt x="613728" y="673650"/>
                    </a:cubicBezTo>
                    <a:cubicBezTo>
                      <a:pt x="618227" y="670436"/>
                      <a:pt x="617584" y="668508"/>
                      <a:pt x="613728" y="665294"/>
                    </a:cubicBezTo>
                    <a:cubicBezTo>
                      <a:pt x="604088" y="658223"/>
                      <a:pt x="593806" y="652438"/>
                      <a:pt x="586094" y="644081"/>
                    </a:cubicBezTo>
                    <a:cubicBezTo>
                      <a:pt x="575812" y="633154"/>
                      <a:pt x="565529" y="637011"/>
                      <a:pt x="555247" y="642153"/>
                    </a:cubicBezTo>
                    <a:cubicBezTo>
                      <a:pt x="550749" y="644081"/>
                      <a:pt x="550749" y="646010"/>
                      <a:pt x="553319" y="649867"/>
                    </a:cubicBezTo>
                    <a:cubicBezTo>
                      <a:pt x="562316" y="665294"/>
                      <a:pt x="571956" y="680721"/>
                      <a:pt x="581596" y="697433"/>
                    </a:cubicBezTo>
                    <a:close/>
                    <a:moveTo>
                      <a:pt x="749969" y="646010"/>
                    </a:moveTo>
                    <a:cubicBezTo>
                      <a:pt x="749969" y="640868"/>
                      <a:pt x="728762" y="633797"/>
                      <a:pt x="724263" y="637654"/>
                    </a:cubicBezTo>
                    <a:cubicBezTo>
                      <a:pt x="712053" y="646653"/>
                      <a:pt x="699843" y="656295"/>
                      <a:pt x="686990" y="665294"/>
                    </a:cubicBezTo>
                    <a:cubicBezTo>
                      <a:pt x="683134" y="667865"/>
                      <a:pt x="682491" y="669793"/>
                      <a:pt x="686990" y="673007"/>
                    </a:cubicBezTo>
                    <a:cubicBezTo>
                      <a:pt x="696629" y="680078"/>
                      <a:pt x="705626" y="686506"/>
                      <a:pt x="714624" y="693577"/>
                    </a:cubicBezTo>
                    <a:cubicBezTo>
                      <a:pt x="717837" y="696148"/>
                      <a:pt x="719765" y="696791"/>
                      <a:pt x="722335" y="692291"/>
                    </a:cubicBezTo>
                    <a:cubicBezTo>
                      <a:pt x="730690" y="677507"/>
                      <a:pt x="739687" y="663365"/>
                      <a:pt x="748684" y="648581"/>
                    </a:cubicBezTo>
                    <a:cubicBezTo>
                      <a:pt x="749326" y="647938"/>
                      <a:pt x="749326" y="646653"/>
                      <a:pt x="749969" y="646010"/>
                    </a:cubicBezTo>
                    <a:close/>
                    <a:moveTo>
                      <a:pt x="651001" y="743072"/>
                    </a:moveTo>
                    <a:cubicBezTo>
                      <a:pt x="655500" y="744358"/>
                      <a:pt x="658713" y="742429"/>
                      <a:pt x="660641" y="737287"/>
                    </a:cubicBezTo>
                    <a:cubicBezTo>
                      <a:pt x="662569" y="732787"/>
                      <a:pt x="664497" y="728930"/>
                      <a:pt x="667068" y="725074"/>
                    </a:cubicBezTo>
                    <a:cubicBezTo>
                      <a:pt x="674779" y="709647"/>
                      <a:pt x="674137" y="710289"/>
                      <a:pt x="660641" y="699362"/>
                    </a:cubicBezTo>
                    <a:cubicBezTo>
                      <a:pt x="653572" y="693577"/>
                      <a:pt x="649074" y="693577"/>
                      <a:pt x="642004" y="699362"/>
                    </a:cubicBezTo>
                    <a:cubicBezTo>
                      <a:pt x="627866" y="710932"/>
                      <a:pt x="627866" y="710289"/>
                      <a:pt x="635578" y="726359"/>
                    </a:cubicBezTo>
                    <a:cubicBezTo>
                      <a:pt x="637506" y="730216"/>
                      <a:pt x="639434" y="734073"/>
                      <a:pt x="641362" y="737930"/>
                    </a:cubicBezTo>
                    <a:cubicBezTo>
                      <a:pt x="642647" y="741786"/>
                      <a:pt x="645218" y="744358"/>
                      <a:pt x="651001" y="743072"/>
                    </a:cubicBezTo>
                    <a:close/>
                  </a:path>
                </a:pathLst>
              </a:custGeom>
              <a:solidFill>
                <a:srgbClr val="000000"/>
              </a:solidFill>
              <a:ln w="64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xmlns:p14="http://schemas.microsoft.com/office/powerpoint/2010/main" xmlns="" id="{EB3445FC-463F-217F-F9D1-33FFD56BF4EC}"/>
                  </a:ext>
                </a:extLst>
              </p:cNvPr>
              <p:cNvSpPr/>
              <p:nvPr/>
            </p:nvSpPr>
            <p:spPr>
              <a:xfrm>
                <a:off x="3318284" y="805500"/>
                <a:ext cx="128469" cy="265980"/>
              </a:xfrm>
              <a:custGeom>
                <a:avLst/>
                <a:gdLst>
                  <a:gd name="connsiteX0" fmla="*/ 0 w 128469"/>
                  <a:gd name="connsiteY0" fmla="*/ 87358 h 265980"/>
                  <a:gd name="connsiteX1" fmla="*/ 66193 w 128469"/>
                  <a:gd name="connsiteY1" fmla="*/ 104071 h 265980"/>
                  <a:gd name="connsiteX2" fmla="*/ 73904 w 128469"/>
                  <a:gd name="connsiteY2" fmla="*/ 95715 h 265980"/>
                  <a:gd name="connsiteX3" fmla="*/ 50769 w 128469"/>
                  <a:gd name="connsiteY3" fmla="*/ 16651 h 265980"/>
                  <a:gd name="connsiteX4" fmla="*/ 57196 w 128469"/>
                  <a:gd name="connsiteY4" fmla="*/ 4438 h 265980"/>
                  <a:gd name="connsiteX5" fmla="*/ 91899 w 128469"/>
                  <a:gd name="connsiteY5" fmla="*/ 23722 h 265980"/>
                  <a:gd name="connsiteX6" fmla="*/ 127244 w 128469"/>
                  <a:gd name="connsiteY6" fmla="*/ 147138 h 265980"/>
                  <a:gd name="connsiteX7" fmla="*/ 118890 w 128469"/>
                  <a:gd name="connsiteY7" fmla="*/ 155495 h 265980"/>
                  <a:gd name="connsiteX8" fmla="*/ 61694 w 128469"/>
                  <a:gd name="connsiteY8" fmla="*/ 141353 h 265980"/>
                  <a:gd name="connsiteX9" fmla="*/ 64907 w 128469"/>
                  <a:gd name="connsiteY9" fmla="*/ 154852 h 265980"/>
                  <a:gd name="connsiteX10" fmla="*/ 99610 w 128469"/>
                  <a:gd name="connsiteY10" fmla="*/ 246772 h 265980"/>
                  <a:gd name="connsiteX11" fmla="*/ 93827 w 128469"/>
                  <a:gd name="connsiteY11" fmla="*/ 259628 h 265980"/>
                  <a:gd name="connsiteX12" fmla="*/ 57838 w 128469"/>
                  <a:gd name="connsiteY12" fmla="*/ 242915 h 265980"/>
                  <a:gd name="connsiteX13" fmla="*/ 5141 w 128469"/>
                  <a:gd name="connsiteY13" fmla="*/ 102143 h 265980"/>
                  <a:gd name="connsiteX14" fmla="*/ 0 w 128469"/>
                  <a:gd name="connsiteY14" fmla="*/ 87358 h 26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69" h="265980">
                    <a:moveTo>
                      <a:pt x="0" y="87358"/>
                    </a:moveTo>
                    <a:cubicBezTo>
                      <a:pt x="23778" y="93144"/>
                      <a:pt x="44985" y="98286"/>
                      <a:pt x="66193" y="104071"/>
                    </a:cubicBezTo>
                    <a:cubicBezTo>
                      <a:pt x="75190" y="106642"/>
                      <a:pt x="77118" y="104714"/>
                      <a:pt x="73904" y="95715"/>
                    </a:cubicBezTo>
                    <a:cubicBezTo>
                      <a:pt x="66193" y="69360"/>
                      <a:pt x="58481" y="43006"/>
                      <a:pt x="50769" y="16651"/>
                    </a:cubicBezTo>
                    <a:cubicBezTo>
                      <a:pt x="48841" y="9580"/>
                      <a:pt x="50126" y="7009"/>
                      <a:pt x="57196" y="4438"/>
                    </a:cubicBezTo>
                    <a:cubicBezTo>
                      <a:pt x="84187" y="-3276"/>
                      <a:pt x="84187" y="-3276"/>
                      <a:pt x="91899" y="23722"/>
                    </a:cubicBezTo>
                    <a:cubicBezTo>
                      <a:pt x="103466" y="64861"/>
                      <a:pt x="115034" y="106000"/>
                      <a:pt x="127244" y="147138"/>
                    </a:cubicBezTo>
                    <a:cubicBezTo>
                      <a:pt x="130457" y="158066"/>
                      <a:pt x="127244" y="158066"/>
                      <a:pt x="118890" y="155495"/>
                    </a:cubicBezTo>
                    <a:cubicBezTo>
                      <a:pt x="100253" y="150352"/>
                      <a:pt x="80974" y="145853"/>
                      <a:pt x="61694" y="141353"/>
                    </a:cubicBezTo>
                    <a:cubicBezTo>
                      <a:pt x="60409" y="147138"/>
                      <a:pt x="63622" y="150995"/>
                      <a:pt x="64907" y="154852"/>
                    </a:cubicBezTo>
                    <a:cubicBezTo>
                      <a:pt x="76475" y="185706"/>
                      <a:pt x="87400" y="216560"/>
                      <a:pt x="99610" y="246772"/>
                    </a:cubicBezTo>
                    <a:cubicBezTo>
                      <a:pt x="102181" y="253843"/>
                      <a:pt x="100896" y="257057"/>
                      <a:pt x="93827" y="259628"/>
                    </a:cubicBezTo>
                    <a:cubicBezTo>
                      <a:pt x="67478" y="269912"/>
                      <a:pt x="67478" y="269912"/>
                      <a:pt x="57838" y="242915"/>
                    </a:cubicBezTo>
                    <a:cubicBezTo>
                      <a:pt x="40487" y="195991"/>
                      <a:pt x="22493" y="149067"/>
                      <a:pt x="5141" y="102143"/>
                    </a:cubicBezTo>
                    <a:cubicBezTo>
                      <a:pt x="3856" y="98286"/>
                      <a:pt x="2571" y="93786"/>
                      <a:pt x="0" y="87358"/>
                    </a:cubicBezTo>
                    <a:close/>
                  </a:path>
                </a:pathLst>
              </a:custGeom>
              <a:solidFill>
                <a:srgbClr val="000000"/>
              </a:solidFill>
              <a:ln w="64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xmlns:p14="http://schemas.microsoft.com/office/powerpoint/2010/main" xmlns="" id="{41314E30-616E-7F13-8C39-AD153712A5E9}"/>
                  </a:ext>
                </a:extLst>
              </p:cNvPr>
              <p:cNvSpPr/>
              <p:nvPr/>
            </p:nvSpPr>
            <p:spPr>
              <a:xfrm>
                <a:off x="3134995" y="1055886"/>
                <a:ext cx="165404" cy="208450"/>
              </a:xfrm>
              <a:custGeom>
                <a:avLst/>
                <a:gdLst>
                  <a:gd name="connsiteX0" fmla="*/ 32910 w 165404"/>
                  <a:gd name="connsiteY0" fmla="*/ 122374 h 208450"/>
                  <a:gd name="connsiteX1" fmla="*/ 77895 w 165404"/>
                  <a:gd name="connsiteY1" fmla="*/ 92163 h 208450"/>
                  <a:gd name="connsiteX2" fmla="*/ 77895 w 165404"/>
                  <a:gd name="connsiteY2" fmla="*/ 80593 h 208450"/>
                  <a:gd name="connsiteX3" fmla="*/ 5276 w 165404"/>
                  <a:gd name="connsiteY3" fmla="*/ 32383 h 208450"/>
                  <a:gd name="connsiteX4" fmla="*/ 2705 w 165404"/>
                  <a:gd name="connsiteY4" fmla="*/ 19527 h 208450"/>
                  <a:gd name="connsiteX5" fmla="*/ 42549 w 165404"/>
                  <a:gd name="connsiteY5" fmla="*/ 11171 h 208450"/>
                  <a:gd name="connsiteX6" fmla="*/ 146015 w 165404"/>
                  <a:gd name="connsiteY6" fmla="*/ 79950 h 208450"/>
                  <a:gd name="connsiteX7" fmla="*/ 146015 w 165404"/>
                  <a:gd name="connsiteY7" fmla="*/ 91520 h 208450"/>
                  <a:gd name="connsiteX8" fmla="*/ 96532 w 165404"/>
                  <a:gd name="connsiteY8" fmla="*/ 124303 h 208450"/>
                  <a:gd name="connsiteX9" fmla="*/ 151157 w 165404"/>
                  <a:gd name="connsiteY9" fmla="*/ 168013 h 208450"/>
                  <a:gd name="connsiteX10" fmla="*/ 155012 w 165404"/>
                  <a:gd name="connsiteY10" fmla="*/ 201438 h 208450"/>
                  <a:gd name="connsiteX11" fmla="*/ 135733 w 165404"/>
                  <a:gd name="connsiteY11" fmla="*/ 203367 h 208450"/>
                  <a:gd name="connsiteX12" fmla="*/ 32910 w 165404"/>
                  <a:gd name="connsiteY12" fmla="*/ 122374 h 2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404" h="208450">
                    <a:moveTo>
                      <a:pt x="32910" y="122374"/>
                    </a:moveTo>
                    <a:cubicBezTo>
                      <a:pt x="48333" y="112090"/>
                      <a:pt x="63114" y="101805"/>
                      <a:pt x="77895" y="92163"/>
                    </a:cubicBezTo>
                    <a:cubicBezTo>
                      <a:pt x="84964" y="87663"/>
                      <a:pt x="85607" y="85735"/>
                      <a:pt x="77895" y="80593"/>
                    </a:cubicBezTo>
                    <a:cubicBezTo>
                      <a:pt x="53474" y="65166"/>
                      <a:pt x="29696" y="48453"/>
                      <a:pt x="5276" y="32383"/>
                    </a:cubicBezTo>
                    <a:cubicBezTo>
                      <a:pt x="-508" y="28526"/>
                      <a:pt x="-1793" y="25955"/>
                      <a:pt x="2705" y="19527"/>
                    </a:cubicBezTo>
                    <a:cubicBezTo>
                      <a:pt x="18771" y="-4899"/>
                      <a:pt x="18129" y="-4899"/>
                      <a:pt x="42549" y="11171"/>
                    </a:cubicBezTo>
                    <a:cubicBezTo>
                      <a:pt x="77252" y="34311"/>
                      <a:pt x="111312" y="57452"/>
                      <a:pt x="146015" y="79950"/>
                    </a:cubicBezTo>
                    <a:cubicBezTo>
                      <a:pt x="153085" y="84449"/>
                      <a:pt x="153085" y="87021"/>
                      <a:pt x="146015" y="91520"/>
                    </a:cubicBezTo>
                    <a:cubicBezTo>
                      <a:pt x="129949" y="101805"/>
                      <a:pt x="113883" y="112732"/>
                      <a:pt x="96532" y="124303"/>
                    </a:cubicBezTo>
                    <a:cubicBezTo>
                      <a:pt x="115168" y="139087"/>
                      <a:pt x="133162" y="153871"/>
                      <a:pt x="151157" y="168013"/>
                    </a:cubicBezTo>
                    <a:cubicBezTo>
                      <a:pt x="169793" y="182797"/>
                      <a:pt x="169151" y="182154"/>
                      <a:pt x="155012" y="201438"/>
                    </a:cubicBezTo>
                    <a:cubicBezTo>
                      <a:pt x="148586" y="210437"/>
                      <a:pt x="144087" y="210437"/>
                      <a:pt x="135733" y="203367"/>
                    </a:cubicBezTo>
                    <a:cubicBezTo>
                      <a:pt x="101673" y="177012"/>
                      <a:pt x="67612" y="150657"/>
                      <a:pt x="32910" y="122374"/>
                    </a:cubicBezTo>
                    <a:close/>
                  </a:path>
                </a:pathLst>
              </a:custGeom>
              <a:solidFill>
                <a:srgbClr val="000000"/>
              </a:solidFill>
              <a:ln w="64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xmlns:p14="http://schemas.microsoft.com/office/powerpoint/2010/main" xmlns="" id="{CB3A9AC0-2C4D-9F6B-E7F5-F909B22F6871}"/>
                  </a:ext>
                </a:extLst>
              </p:cNvPr>
              <p:cNvSpPr/>
              <p:nvPr/>
            </p:nvSpPr>
            <p:spPr>
              <a:xfrm>
                <a:off x="4061925" y="909935"/>
                <a:ext cx="206318" cy="167493"/>
              </a:xfrm>
              <a:custGeom>
                <a:avLst/>
                <a:gdLst>
                  <a:gd name="connsiteX0" fmla="*/ 87302 w 206318"/>
                  <a:gd name="connsiteY0" fmla="*/ 94770 h 167493"/>
                  <a:gd name="connsiteX1" fmla="*/ 80232 w 206318"/>
                  <a:gd name="connsiteY1" fmla="*/ 100555 h 167493"/>
                  <a:gd name="connsiteX2" fmla="*/ 30749 w 206318"/>
                  <a:gd name="connsiteY2" fmla="*/ 162264 h 167493"/>
                  <a:gd name="connsiteX3" fmla="*/ 17253 w 206318"/>
                  <a:gd name="connsiteY3" fmla="*/ 164192 h 167493"/>
                  <a:gd name="connsiteX4" fmla="*/ 12755 w 206318"/>
                  <a:gd name="connsiteY4" fmla="*/ 123696 h 167493"/>
                  <a:gd name="connsiteX5" fmla="*/ 76377 w 206318"/>
                  <a:gd name="connsiteY5" fmla="*/ 43989 h 167493"/>
                  <a:gd name="connsiteX6" fmla="*/ 89230 w 206318"/>
                  <a:gd name="connsiteY6" fmla="*/ 43346 h 167493"/>
                  <a:gd name="connsiteX7" fmla="*/ 113650 w 206318"/>
                  <a:gd name="connsiteY7" fmla="*/ 68415 h 167493"/>
                  <a:gd name="connsiteX8" fmla="*/ 125218 w 206318"/>
                  <a:gd name="connsiteY8" fmla="*/ 67773 h 167493"/>
                  <a:gd name="connsiteX9" fmla="*/ 175344 w 206318"/>
                  <a:gd name="connsiteY9" fmla="*/ 5421 h 167493"/>
                  <a:gd name="connsiteX10" fmla="*/ 188840 w 206318"/>
                  <a:gd name="connsiteY10" fmla="*/ 3493 h 167493"/>
                  <a:gd name="connsiteX11" fmla="*/ 193338 w 206318"/>
                  <a:gd name="connsiteY11" fmla="*/ 43989 h 167493"/>
                  <a:gd name="connsiteX12" fmla="*/ 129716 w 206318"/>
                  <a:gd name="connsiteY12" fmla="*/ 123696 h 167493"/>
                  <a:gd name="connsiteX13" fmla="*/ 116863 w 206318"/>
                  <a:gd name="connsiteY13" fmla="*/ 124339 h 167493"/>
                  <a:gd name="connsiteX14" fmla="*/ 91800 w 206318"/>
                  <a:gd name="connsiteY14" fmla="*/ 98627 h 167493"/>
                  <a:gd name="connsiteX15" fmla="*/ 87302 w 206318"/>
                  <a:gd name="connsiteY15" fmla="*/ 94770 h 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318" h="167493">
                    <a:moveTo>
                      <a:pt x="87302" y="94770"/>
                    </a:moveTo>
                    <a:cubicBezTo>
                      <a:pt x="83446" y="95413"/>
                      <a:pt x="82160" y="98627"/>
                      <a:pt x="80232" y="100555"/>
                    </a:cubicBezTo>
                    <a:cubicBezTo>
                      <a:pt x="63524" y="121125"/>
                      <a:pt x="47458" y="141694"/>
                      <a:pt x="30749" y="162264"/>
                    </a:cubicBezTo>
                    <a:cubicBezTo>
                      <a:pt x="26250" y="167406"/>
                      <a:pt x="23680" y="169977"/>
                      <a:pt x="17253" y="164192"/>
                    </a:cubicBezTo>
                    <a:cubicBezTo>
                      <a:pt x="-4597" y="145551"/>
                      <a:pt x="-5240" y="146194"/>
                      <a:pt x="12755" y="123696"/>
                    </a:cubicBezTo>
                    <a:cubicBezTo>
                      <a:pt x="33962" y="97341"/>
                      <a:pt x="55169" y="70987"/>
                      <a:pt x="76377" y="43989"/>
                    </a:cubicBezTo>
                    <a:cubicBezTo>
                      <a:pt x="80875" y="38204"/>
                      <a:pt x="84088" y="37561"/>
                      <a:pt x="89230" y="43346"/>
                    </a:cubicBezTo>
                    <a:cubicBezTo>
                      <a:pt x="96941" y="51703"/>
                      <a:pt x="105938" y="59416"/>
                      <a:pt x="113650" y="68415"/>
                    </a:cubicBezTo>
                    <a:cubicBezTo>
                      <a:pt x="118149" y="73558"/>
                      <a:pt x="120719" y="72915"/>
                      <a:pt x="125218" y="67773"/>
                    </a:cubicBezTo>
                    <a:cubicBezTo>
                      <a:pt x="141927" y="46560"/>
                      <a:pt x="158635" y="25991"/>
                      <a:pt x="175344" y="5421"/>
                    </a:cubicBezTo>
                    <a:cubicBezTo>
                      <a:pt x="179843" y="-364"/>
                      <a:pt x="182413" y="-2292"/>
                      <a:pt x="188840" y="3493"/>
                    </a:cubicBezTo>
                    <a:cubicBezTo>
                      <a:pt x="211333" y="21491"/>
                      <a:pt x="211333" y="21491"/>
                      <a:pt x="193338" y="43989"/>
                    </a:cubicBezTo>
                    <a:cubicBezTo>
                      <a:pt x="172131" y="70344"/>
                      <a:pt x="150924" y="96699"/>
                      <a:pt x="129716" y="123696"/>
                    </a:cubicBezTo>
                    <a:cubicBezTo>
                      <a:pt x="125218" y="129481"/>
                      <a:pt x="122005" y="130767"/>
                      <a:pt x="116863" y="124339"/>
                    </a:cubicBezTo>
                    <a:cubicBezTo>
                      <a:pt x="109152" y="115340"/>
                      <a:pt x="100155" y="106983"/>
                      <a:pt x="91800" y="98627"/>
                    </a:cubicBezTo>
                    <a:cubicBezTo>
                      <a:pt x="90515" y="97341"/>
                      <a:pt x="88587" y="96056"/>
                      <a:pt x="87302" y="94770"/>
                    </a:cubicBezTo>
                    <a:close/>
                  </a:path>
                </a:pathLst>
              </a:custGeom>
              <a:solidFill>
                <a:srgbClr val="000000"/>
              </a:solidFill>
              <a:ln w="64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xmlns:p14="http://schemas.microsoft.com/office/powerpoint/2010/main" xmlns="" id="{E5E6780B-BDC6-FF7C-E14F-1D4EA0677FE7}"/>
                  </a:ext>
                </a:extLst>
              </p:cNvPr>
              <p:cNvSpPr/>
              <p:nvPr/>
            </p:nvSpPr>
            <p:spPr>
              <a:xfrm>
                <a:off x="3273299" y="1644287"/>
                <a:ext cx="111820" cy="111203"/>
              </a:xfrm>
              <a:custGeom>
                <a:avLst/>
                <a:gdLst>
                  <a:gd name="connsiteX0" fmla="*/ 55910 w 111820"/>
                  <a:gd name="connsiteY0" fmla="*/ 0 h 111203"/>
                  <a:gd name="connsiteX1" fmla="*/ 111821 w 111820"/>
                  <a:gd name="connsiteY1" fmla="*/ 55923 h 111203"/>
                  <a:gd name="connsiteX2" fmla="*/ 55268 w 111820"/>
                  <a:gd name="connsiteY2" fmla="*/ 111204 h 111203"/>
                  <a:gd name="connsiteX3" fmla="*/ 0 w 111820"/>
                  <a:gd name="connsiteY3" fmla="*/ 55923 h 111203"/>
                  <a:gd name="connsiteX4" fmla="*/ 55910 w 111820"/>
                  <a:gd name="connsiteY4" fmla="*/ 0 h 111203"/>
                  <a:gd name="connsiteX5" fmla="*/ 74547 w 111820"/>
                  <a:gd name="connsiteY5" fmla="*/ 55280 h 111203"/>
                  <a:gd name="connsiteX6" fmla="*/ 55268 w 111820"/>
                  <a:gd name="connsiteY6" fmla="*/ 37282 h 111203"/>
                  <a:gd name="connsiteX7" fmla="*/ 37274 w 111820"/>
                  <a:gd name="connsiteY7" fmla="*/ 56566 h 111203"/>
                  <a:gd name="connsiteX8" fmla="*/ 56553 w 111820"/>
                  <a:gd name="connsiteY8" fmla="*/ 74564 h 111203"/>
                  <a:gd name="connsiteX9" fmla="*/ 74547 w 111820"/>
                  <a:gd name="connsiteY9" fmla="*/ 55280 h 11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20" h="111203">
                    <a:moveTo>
                      <a:pt x="55910" y="0"/>
                    </a:moveTo>
                    <a:cubicBezTo>
                      <a:pt x="87400" y="0"/>
                      <a:pt x="111821" y="24426"/>
                      <a:pt x="111821" y="55923"/>
                    </a:cubicBezTo>
                    <a:cubicBezTo>
                      <a:pt x="111821" y="86777"/>
                      <a:pt x="86757" y="111204"/>
                      <a:pt x="55268" y="111204"/>
                    </a:cubicBezTo>
                    <a:cubicBezTo>
                      <a:pt x="25063" y="111204"/>
                      <a:pt x="0" y="86135"/>
                      <a:pt x="0" y="55923"/>
                    </a:cubicBezTo>
                    <a:cubicBezTo>
                      <a:pt x="643" y="24426"/>
                      <a:pt x="25063" y="0"/>
                      <a:pt x="55910" y="0"/>
                    </a:cubicBezTo>
                    <a:close/>
                    <a:moveTo>
                      <a:pt x="74547" y="55280"/>
                    </a:moveTo>
                    <a:cubicBezTo>
                      <a:pt x="73904" y="45639"/>
                      <a:pt x="64907" y="37282"/>
                      <a:pt x="55268" y="37282"/>
                    </a:cubicBezTo>
                    <a:cubicBezTo>
                      <a:pt x="45628" y="37925"/>
                      <a:pt x="37274" y="46924"/>
                      <a:pt x="37274" y="56566"/>
                    </a:cubicBezTo>
                    <a:cubicBezTo>
                      <a:pt x="37916" y="66208"/>
                      <a:pt x="46913" y="74564"/>
                      <a:pt x="56553" y="74564"/>
                    </a:cubicBezTo>
                    <a:cubicBezTo>
                      <a:pt x="66193" y="73922"/>
                      <a:pt x="75190" y="64922"/>
                      <a:pt x="74547" y="55280"/>
                    </a:cubicBezTo>
                    <a:close/>
                  </a:path>
                </a:pathLst>
              </a:custGeom>
              <a:solidFill>
                <a:srgbClr val="000000"/>
              </a:solidFill>
              <a:ln w="64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xmlns:p14="http://schemas.microsoft.com/office/powerpoint/2010/main" xmlns="" id="{F7AFCF79-066E-0E21-9B89-0230F6DBBA2F}"/>
                  </a:ext>
                </a:extLst>
              </p:cNvPr>
              <p:cNvSpPr/>
              <p:nvPr/>
            </p:nvSpPr>
            <p:spPr>
              <a:xfrm>
                <a:off x="3682665" y="1160905"/>
                <a:ext cx="185082" cy="111846"/>
              </a:xfrm>
              <a:custGeom>
                <a:avLst/>
                <a:gdLst>
                  <a:gd name="connsiteX0" fmla="*/ 92541 w 185082"/>
                  <a:gd name="connsiteY0" fmla="*/ 111846 h 111846"/>
                  <a:gd name="connsiteX1" fmla="*/ 55268 w 185082"/>
                  <a:gd name="connsiteY1" fmla="*/ 111846 h 111846"/>
                  <a:gd name="connsiteX2" fmla="*/ 0 w 185082"/>
                  <a:gd name="connsiteY2" fmla="*/ 55280 h 111846"/>
                  <a:gd name="connsiteX3" fmla="*/ 55268 w 185082"/>
                  <a:gd name="connsiteY3" fmla="*/ 0 h 111846"/>
                  <a:gd name="connsiteX4" fmla="*/ 130457 w 185082"/>
                  <a:gd name="connsiteY4" fmla="*/ 0 h 111846"/>
                  <a:gd name="connsiteX5" fmla="*/ 185082 w 185082"/>
                  <a:gd name="connsiteY5" fmla="*/ 55923 h 111846"/>
                  <a:gd name="connsiteX6" fmla="*/ 129815 w 185082"/>
                  <a:gd name="connsiteY6" fmla="*/ 111204 h 111846"/>
                  <a:gd name="connsiteX7" fmla="*/ 92541 w 185082"/>
                  <a:gd name="connsiteY7" fmla="*/ 111846 h 111846"/>
                  <a:gd name="connsiteX8" fmla="*/ 91256 w 185082"/>
                  <a:gd name="connsiteY8" fmla="*/ 74564 h 111846"/>
                  <a:gd name="connsiteX9" fmla="*/ 125959 w 185082"/>
                  <a:gd name="connsiteY9" fmla="*/ 74564 h 111846"/>
                  <a:gd name="connsiteX10" fmla="*/ 147809 w 185082"/>
                  <a:gd name="connsiteY10" fmla="*/ 55923 h 111846"/>
                  <a:gd name="connsiteX11" fmla="*/ 126602 w 185082"/>
                  <a:gd name="connsiteY11" fmla="*/ 37925 h 111846"/>
                  <a:gd name="connsiteX12" fmla="*/ 57838 w 185082"/>
                  <a:gd name="connsiteY12" fmla="*/ 37925 h 111846"/>
                  <a:gd name="connsiteX13" fmla="*/ 36631 w 185082"/>
                  <a:gd name="connsiteY13" fmla="*/ 55923 h 111846"/>
                  <a:gd name="connsiteX14" fmla="*/ 57196 w 185082"/>
                  <a:gd name="connsiteY14" fmla="*/ 74564 h 111846"/>
                  <a:gd name="connsiteX15" fmla="*/ 91256 w 185082"/>
                  <a:gd name="connsiteY15" fmla="*/ 74564 h 11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82" h="111846">
                    <a:moveTo>
                      <a:pt x="92541" y="111846"/>
                    </a:moveTo>
                    <a:cubicBezTo>
                      <a:pt x="80331" y="111846"/>
                      <a:pt x="67478" y="111846"/>
                      <a:pt x="55268" y="111846"/>
                    </a:cubicBezTo>
                    <a:cubicBezTo>
                      <a:pt x="23778" y="111204"/>
                      <a:pt x="0" y="86777"/>
                      <a:pt x="0" y="55280"/>
                    </a:cubicBezTo>
                    <a:cubicBezTo>
                      <a:pt x="0" y="24426"/>
                      <a:pt x="24421" y="643"/>
                      <a:pt x="55268" y="0"/>
                    </a:cubicBezTo>
                    <a:cubicBezTo>
                      <a:pt x="80331" y="0"/>
                      <a:pt x="105394" y="0"/>
                      <a:pt x="130457" y="0"/>
                    </a:cubicBezTo>
                    <a:cubicBezTo>
                      <a:pt x="161304" y="0"/>
                      <a:pt x="185082" y="25069"/>
                      <a:pt x="185082" y="55923"/>
                    </a:cubicBezTo>
                    <a:cubicBezTo>
                      <a:pt x="185082" y="86777"/>
                      <a:pt x="160662" y="111204"/>
                      <a:pt x="129815" y="111204"/>
                    </a:cubicBezTo>
                    <a:cubicBezTo>
                      <a:pt x="117604" y="111846"/>
                      <a:pt x="104751" y="111846"/>
                      <a:pt x="92541" y="111846"/>
                    </a:cubicBezTo>
                    <a:close/>
                    <a:moveTo>
                      <a:pt x="91256" y="74564"/>
                    </a:moveTo>
                    <a:cubicBezTo>
                      <a:pt x="102824" y="74564"/>
                      <a:pt x="114391" y="74564"/>
                      <a:pt x="125959" y="74564"/>
                    </a:cubicBezTo>
                    <a:cubicBezTo>
                      <a:pt x="139454" y="74564"/>
                      <a:pt x="147809" y="66851"/>
                      <a:pt x="147809" y="55923"/>
                    </a:cubicBezTo>
                    <a:cubicBezTo>
                      <a:pt x="147809" y="45638"/>
                      <a:pt x="138812" y="37925"/>
                      <a:pt x="126602" y="37925"/>
                    </a:cubicBezTo>
                    <a:cubicBezTo>
                      <a:pt x="103466" y="37925"/>
                      <a:pt x="80974" y="37925"/>
                      <a:pt x="57838" y="37925"/>
                    </a:cubicBezTo>
                    <a:cubicBezTo>
                      <a:pt x="44985" y="37925"/>
                      <a:pt x="36631" y="45638"/>
                      <a:pt x="36631" y="55923"/>
                    </a:cubicBezTo>
                    <a:cubicBezTo>
                      <a:pt x="36631" y="66208"/>
                      <a:pt x="44985" y="74564"/>
                      <a:pt x="57196" y="74564"/>
                    </a:cubicBezTo>
                    <a:cubicBezTo>
                      <a:pt x="69406" y="74564"/>
                      <a:pt x="80331" y="74564"/>
                      <a:pt x="91256" y="74564"/>
                    </a:cubicBezTo>
                    <a:close/>
                  </a:path>
                </a:pathLst>
              </a:custGeom>
              <a:solidFill>
                <a:srgbClr val="000000"/>
              </a:solidFill>
              <a:ln w="64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xmlns:p14="http://schemas.microsoft.com/office/powerpoint/2010/main" xmlns="" id="{41991932-B27A-779B-75E8-1278A64D465E}"/>
                  </a:ext>
                </a:extLst>
              </p:cNvPr>
              <p:cNvSpPr/>
              <p:nvPr/>
            </p:nvSpPr>
            <p:spPr>
              <a:xfrm>
                <a:off x="3806772" y="1038050"/>
                <a:ext cx="76399" cy="95938"/>
              </a:xfrm>
              <a:custGeom>
                <a:avLst/>
                <a:gdLst>
                  <a:gd name="connsiteX0" fmla="*/ 76399 w 76399"/>
                  <a:gd name="connsiteY0" fmla="*/ 27078 h 95938"/>
                  <a:gd name="connsiteX1" fmla="*/ 64189 w 76399"/>
                  <a:gd name="connsiteY1" fmla="*/ 36077 h 95938"/>
                  <a:gd name="connsiteX2" fmla="*/ 64189 w 76399"/>
                  <a:gd name="connsiteY2" fmla="*/ 61789 h 95938"/>
                  <a:gd name="connsiteX3" fmla="*/ 64189 w 76399"/>
                  <a:gd name="connsiteY3" fmla="*/ 84287 h 95938"/>
                  <a:gd name="connsiteX4" fmla="*/ 33342 w 76399"/>
                  <a:gd name="connsiteY4" fmla="*/ 84929 h 95938"/>
                  <a:gd name="connsiteX5" fmla="*/ 3137 w 76399"/>
                  <a:gd name="connsiteY5" fmla="*/ 54718 h 95938"/>
                  <a:gd name="connsiteX6" fmla="*/ 3137 w 76399"/>
                  <a:gd name="connsiteY6" fmla="*/ 44433 h 95938"/>
                  <a:gd name="connsiteX7" fmla="*/ 44267 w 76399"/>
                  <a:gd name="connsiteY7" fmla="*/ 3294 h 95938"/>
                  <a:gd name="connsiteX8" fmla="*/ 51979 w 76399"/>
                  <a:gd name="connsiteY8" fmla="*/ 1366 h 95938"/>
                  <a:gd name="connsiteX9" fmla="*/ 72543 w 76399"/>
                  <a:gd name="connsiteY9" fmla="*/ 21935 h 95938"/>
                  <a:gd name="connsiteX10" fmla="*/ 74471 w 76399"/>
                  <a:gd name="connsiteY10" fmla="*/ 24506 h 95938"/>
                  <a:gd name="connsiteX11" fmla="*/ 76399 w 76399"/>
                  <a:gd name="connsiteY11" fmla="*/ 27078 h 9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9" h="95938">
                    <a:moveTo>
                      <a:pt x="76399" y="27078"/>
                    </a:moveTo>
                    <a:cubicBezTo>
                      <a:pt x="72543" y="29649"/>
                      <a:pt x="67402" y="32220"/>
                      <a:pt x="64189" y="36077"/>
                    </a:cubicBezTo>
                    <a:cubicBezTo>
                      <a:pt x="51336" y="48933"/>
                      <a:pt x="51336" y="48933"/>
                      <a:pt x="64189" y="61789"/>
                    </a:cubicBezTo>
                    <a:cubicBezTo>
                      <a:pt x="75757" y="73359"/>
                      <a:pt x="75757" y="73359"/>
                      <a:pt x="64189" y="84287"/>
                    </a:cubicBezTo>
                    <a:cubicBezTo>
                      <a:pt x="48765" y="99714"/>
                      <a:pt x="48765" y="99714"/>
                      <a:pt x="33342" y="84929"/>
                    </a:cubicBezTo>
                    <a:cubicBezTo>
                      <a:pt x="23060" y="74645"/>
                      <a:pt x="13420" y="64360"/>
                      <a:pt x="3137" y="54718"/>
                    </a:cubicBezTo>
                    <a:cubicBezTo>
                      <a:pt x="-718" y="50861"/>
                      <a:pt x="-1361" y="48290"/>
                      <a:pt x="3137" y="44433"/>
                    </a:cubicBezTo>
                    <a:cubicBezTo>
                      <a:pt x="17276" y="30934"/>
                      <a:pt x="30771" y="16793"/>
                      <a:pt x="44267" y="3294"/>
                    </a:cubicBezTo>
                    <a:cubicBezTo>
                      <a:pt x="46195" y="1366"/>
                      <a:pt x="48765" y="-1848"/>
                      <a:pt x="51979" y="1366"/>
                    </a:cubicBezTo>
                    <a:cubicBezTo>
                      <a:pt x="59048" y="8437"/>
                      <a:pt x="65474" y="14865"/>
                      <a:pt x="72543" y="21935"/>
                    </a:cubicBezTo>
                    <a:cubicBezTo>
                      <a:pt x="73186" y="22578"/>
                      <a:pt x="73829" y="23864"/>
                      <a:pt x="74471" y="24506"/>
                    </a:cubicBezTo>
                    <a:cubicBezTo>
                      <a:pt x="74471" y="25149"/>
                      <a:pt x="75757" y="26435"/>
                      <a:pt x="76399" y="27078"/>
                    </a:cubicBezTo>
                    <a:close/>
                  </a:path>
                </a:pathLst>
              </a:custGeom>
              <a:solidFill>
                <a:srgbClr val="000000"/>
              </a:solidFill>
              <a:ln w="64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xmlns:p14="http://schemas.microsoft.com/office/powerpoint/2010/main" xmlns="" id="{752B4009-668E-8DDF-B353-CD996CFB4853}"/>
                  </a:ext>
                </a:extLst>
              </p:cNvPr>
              <p:cNvSpPr/>
              <p:nvPr/>
            </p:nvSpPr>
            <p:spPr>
              <a:xfrm>
                <a:off x="3671526" y="1037488"/>
                <a:ext cx="72473" cy="97865"/>
              </a:xfrm>
              <a:custGeom>
                <a:avLst/>
                <a:gdLst>
                  <a:gd name="connsiteX0" fmla="*/ 24635 w 72473"/>
                  <a:gd name="connsiteY0" fmla="*/ 0 h 97865"/>
                  <a:gd name="connsiteX1" fmla="*/ 29776 w 72473"/>
                  <a:gd name="connsiteY1" fmla="*/ 4500 h 97865"/>
                  <a:gd name="connsiteX2" fmla="*/ 68978 w 72473"/>
                  <a:gd name="connsiteY2" fmla="*/ 43710 h 97865"/>
                  <a:gd name="connsiteX3" fmla="*/ 69620 w 72473"/>
                  <a:gd name="connsiteY3" fmla="*/ 54638 h 97865"/>
                  <a:gd name="connsiteX4" fmla="*/ 29776 w 72473"/>
                  <a:gd name="connsiteY4" fmla="*/ 94491 h 97865"/>
                  <a:gd name="connsiteX5" fmla="*/ 18851 w 72473"/>
                  <a:gd name="connsiteY5" fmla="*/ 94491 h 97865"/>
                  <a:gd name="connsiteX6" fmla="*/ 857 w 72473"/>
                  <a:gd name="connsiteY6" fmla="*/ 74564 h 97865"/>
                  <a:gd name="connsiteX7" fmla="*/ 17566 w 72473"/>
                  <a:gd name="connsiteY7" fmla="*/ 54638 h 97865"/>
                  <a:gd name="connsiteX8" fmla="*/ 16923 w 72473"/>
                  <a:gd name="connsiteY8" fmla="*/ 44353 h 97865"/>
                  <a:gd name="connsiteX9" fmla="*/ 14995 w 72473"/>
                  <a:gd name="connsiteY9" fmla="*/ 42425 h 97865"/>
                  <a:gd name="connsiteX10" fmla="*/ 214 w 72473"/>
                  <a:gd name="connsiteY10" fmla="*/ 25069 h 97865"/>
                  <a:gd name="connsiteX11" fmla="*/ 21422 w 72473"/>
                  <a:gd name="connsiteY11" fmla="*/ 1286 h 97865"/>
                  <a:gd name="connsiteX12" fmla="*/ 24635 w 72473"/>
                  <a:gd name="connsiteY12" fmla="*/ 0 h 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73" h="97865">
                    <a:moveTo>
                      <a:pt x="24635" y="0"/>
                    </a:moveTo>
                    <a:cubicBezTo>
                      <a:pt x="26563" y="1286"/>
                      <a:pt x="27848" y="3214"/>
                      <a:pt x="29776" y="4500"/>
                    </a:cubicBezTo>
                    <a:cubicBezTo>
                      <a:pt x="42629" y="17356"/>
                      <a:pt x="56125" y="30854"/>
                      <a:pt x="68978" y="43710"/>
                    </a:cubicBezTo>
                    <a:cubicBezTo>
                      <a:pt x="72834" y="47567"/>
                      <a:pt x="74119" y="50138"/>
                      <a:pt x="69620" y="54638"/>
                    </a:cubicBezTo>
                    <a:cubicBezTo>
                      <a:pt x="56125" y="67494"/>
                      <a:pt x="42629" y="80992"/>
                      <a:pt x="29776" y="94491"/>
                    </a:cubicBezTo>
                    <a:cubicBezTo>
                      <a:pt x="25278" y="98991"/>
                      <a:pt x="22707" y="98991"/>
                      <a:pt x="18851" y="94491"/>
                    </a:cubicBezTo>
                    <a:cubicBezTo>
                      <a:pt x="12425" y="87420"/>
                      <a:pt x="2142" y="81635"/>
                      <a:pt x="857" y="74564"/>
                    </a:cubicBezTo>
                    <a:cubicBezTo>
                      <a:pt x="-428" y="66208"/>
                      <a:pt x="11139" y="61066"/>
                      <a:pt x="17566" y="54638"/>
                    </a:cubicBezTo>
                    <a:cubicBezTo>
                      <a:pt x="21422" y="50138"/>
                      <a:pt x="21422" y="47567"/>
                      <a:pt x="16923" y="44353"/>
                    </a:cubicBezTo>
                    <a:cubicBezTo>
                      <a:pt x="16281" y="43710"/>
                      <a:pt x="15638" y="43067"/>
                      <a:pt x="14995" y="42425"/>
                    </a:cubicBezTo>
                    <a:cubicBezTo>
                      <a:pt x="9854" y="35997"/>
                      <a:pt x="-1713" y="30211"/>
                      <a:pt x="214" y="25069"/>
                    </a:cubicBezTo>
                    <a:cubicBezTo>
                      <a:pt x="4070" y="16070"/>
                      <a:pt x="14353" y="8999"/>
                      <a:pt x="21422" y="1286"/>
                    </a:cubicBezTo>
                    <a:cubicBezTo>
                      <a:pt x="22065" y="643"/>
                      <a:pt x="23350" y="643"/>
                      <a:pt x="24635" y="0"/>
                    </a:cubicBezTo>
                    <a:close/>
                  </a:path>
                </a:pathLst>
              </a:custGeom>
              <a:solidFill>
                <a:srgbClr val="000000"/>
              </a:solidFill>
              <a:ln w="6425"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16="http://schemas.microsoft.com/office/drawing/2014/main" xmlns="" val="249123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14="http://schemas.microsoft.com/office/drawing/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14="http://schemas.microsoft.com/office/drawing/2010/main" xmlns="" id="{152E0C58-0976-1DB6-87F2-649983657ABD}"/>
              </a:ext>
            </a:extLst>
          </p:cNvPr>
          <p:cNvSpPr txBox="1">
            <a:spLocks/>
          </p:cNvSpPr>
          <p:nvPr/>
        </p:nvSpPr>
        <p:spPr>
          <a:xfrm>
            <a:off x="895495" y="3788229"/>
            <a:ext cx="6428435"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"Το να θυμώνει κανείς για πρώτη φορά σε ηλικία δεκαοκτώ μηνών πρέπει να είναι τρομακτικό για ένα παιδί", γράφει ο Winnicott σε ένα άρθρο για την επιθετικότητα. Με τις οθόνες τριγύρω, η διατήρηση του θυμού μακριά σε όλη σχεδόν τη διάρκεια της παιδικής ηλικίας είναι μια πραγματική πιθανότητα. Αν οι γονείς στρέφονται στις οθόνες, είναι επειδή είναι μια εγγυημένη συνταγή για ηρεμία και σιωπή. Ωστόσο, όπως φάνηκε παραπάνω, η ματαίωση της απογοήτευσης εμποδίζει επίσης το παιδί να μάθει πώς να αντιμετωπίζει τα αρνητικά συναισθήματα. Αντί να κάνουν την απογοήτευση να "εξαφανιστεί", ο ρόλος των γονέων είναι να δείξουν ότι η απογοήτευση δεν είναι αφύσικη ή επικίνδυνη.</a:t>
            </a:r>
          </a:p>
          <a:p>
            <a:pPr>
              <a:lnSpc>
                <a:spcPts val="1120"/>
              </a:lnSpc>
            </a:pPr>
            <a:r>
              <a:rPr lang="en-US" sz="1150" dirty="0">
                <a:solidFill>
                  <a:srgbClr val="262626"/>
                </a:solidFill>
              </a:rPr>
              <a:t> </a:t>
            </a:r>
          </a:p>
          <a:p>
            <a:pPr>
              <a:lnSpc>
                <a:spcPts val="1120"/>
              </a:lnSpc>
            </a:pPr>
            <a:r>
              <a:rPr lang="en-US" sz="1150" dirty="0">
                <a:solidFill>
                  <a:srgbClr val="262626"/>
                </a:solidFill>
              </a:rPr>
              <a:t>Η απογοήτευση μπορεί να είναι σημάδι πραγματικής δυσφορίας. Άλλες φορές, χρησιμοποιείται συνειδητά από το παιδί ως τρόπος επικοινωνίας και οριοθέτησης των ορίων. Η πράξη της άρνησης εκδηλώνεται ήδη από τους πρώτους μήνες της ζωής. Σκεφτείτε μόνο τις ώρες των γευμάτων. Από τις πρώτες εβδομάδες, το παιδί θα στρέψει το κεφάλι του μακριά από το στήθος για να δείξει ότι δεν πεινάει και, αργότερα, θα χτυπήσει τα χείλη του κλειστά για να εμποδίσει την είσοδο της τροφής. Η γαλλική ένωση παιδικών τροφίμων αναφέρει ότι το ένα τρίτο των παιδιών στη Γαλλία ηλικίας κάτω των 3 ετών εκτίθεται σε οθόνες κατά τη διάρκεια των γευμάτων. Όταν αιχμαλωτίζεται από μια οθόνη, ο γονέας στερεί από το παιδί την ικανότητά του να διακρίνει και να επικοινωνεί τις δικές του ανάγκες και επιθυμίες. Ο ψυχαναλυτής René Spitz έχει δώσει ιδιαίτερη προσοχή στα πρώιμα σημάδια άρνησης, αφιερώνοντας ένα ολόκληρο βιβλίο στην εκφορά της λέξης Όχι. Όπως και ο </a:t>
            </a:r>
            <a:r>
              <a:rPr lang="en-US" sz="1150" dirty="0" err="1">
                <a:solidFill>
                  <a:srgbClr val="262626"/>
                </a:solidFill>
              </a:rPr>
              <a:t>Bion</a:t>
            </a:r>
            <a:r>
              <a:rPr lang="en-US" sz="1150" dirty="0">
                <a:solidFill>
                  <a:srgbClr val="262626"/>
                </a:solidFill>
              </a:rPr>
              <a:t>, ο Spitz θεωρεί το Όχι σημαντικό βήμα για την ανάπτυξη νέων νοητικών ικανοτήτων. Το Όχι, υποστηρίζει, είναι ένα από τα πρώτα σημάδια ότι το παιδί έχει γίνει ένας αυτόνομος παράγοντας που μπορεί να έρθει σε σύγκρουση με τους γονείς του. Όσο απογοητευτικά κι αν βιώνεται, το Όχι είναι ένα σημάδι αξιοσημείωτης επίγνωσης του εαυτού και ικανότητας επικοινωνίας αφηρημένων ιδεών, όπως η άρνηση. Αν και αντιφατικό για ορισμένους γονείς, συχνά υπάρχει περισσότερος λόγος ανησυχίας αν ένα παιδί </a:t>
            </a:r>
            <a:r>
              <a:rPr lang="en-US" sz="1150" i="1" dirty="0">
                <a:solidFill>
                  <a:srgbClr val="262626"/>
                </a:solidFill>
              </a:rPr>
              <a:t>δεν </a:t>
            </a:r>
            <a:r>
              <a:rPr lang="en-US" sz="1150" dirty="0">
                <a:solidFill>
                  <a:srgbClr val="262626"/>
                </a:solidFill>
              </a:rPr>
              <a:t>λέει </a:t>
            </a:r>
            <a:r>
              <a:rPr lang="en-US" sz="1150" i="1" dirty="0">
                <a:solidFill>
                  <a:srgbClr val="262626"/>
                </a:solidFill>
              </a:rPr>
              <a:t>ποτέ </a:t>
            </a:r>
            <a:r>
              <a:rPr lang="en-US" sz="1150" dirty="0">
                <a:solidFill>
                  <a:srgbClr val="262626"/>
                </a:solidFill>
              </a:rPr>
              <a:t>όχι παρά αν ένα παιδί επιμένει πεισματικά σε πράξεις διαφωνίας. </a:t>
            </a:r>
          </a:p>
          <a:p>
            <a:pPr>
              <a:lnSpc>
                <a:spcPts val="1120"/>
              </a:lnSpc>
            </a:pPr>
            <a:r>
              <a:rPr lang="en-US" sz="1150" dirty="0">
                <a:solidFill>
                  <a:srgbClr val="262626"/>
                </a:solidFill>
              </a:rPr>
              <a:t> </a:t>
            </a:r>
          </a:p>
          <a:p>
            <a:pPr>
              <a:lnSpc>
                <a:spcPts val="1120"/>
              </a:lnSpc>
            </a:pPr>
            <a:r>
              <a:rPr lang="en-US" sz="1150" dirty="0">
                <a:solidFill>
                  <a:srgbClr val="262626"/>
                </a:solidFill>
              </a:rPr>
              <a:t>Ενώ οι γονείς μπορεί να αποδεχτούν ένα Όχι, μπορεί να είναι πιο δύσκολο να κατανοήσουν τις πιο ακραίες αντιδράσεις θυμού. Μερικές φορές τα παιδιά περνούν επεισόδια ακατάσχετης επιθετικότητας, κλωτσώντας και καταστρέφοντας πράγματα, προφέροντας φράσεις όπως "Σε μισώ" ή "Θέλω να σε σκοτώσω". Μερικές φορές προκαλούν πραγματικό κακό στους γονείς τους, γρατζουνώντας, κλωτσώντας και δαγκώνοντας. Εδώ, ακόμη και ο πιο ισχυρογνώμων γονέας μπορεί να μπει στον πειρασμό να φτάσει σε μια οθόνη, η οποία λειτουργεί ως αποτελεσματική πιπίλα. Ωστόσο, οι οθόνες δεν επιτρέπουν στην πραγματικότητα στο παιδί να έρθει σε ηρεμία. Απλώς αιχμαλωτίζουν στιγμιαία την προσοχή του, μεταθέτοντας το πρόβλημα σε μεταγενέστερη χρονική στιγμή. Σε ένα κείμενο αφιερωμένο στο ζήτημα της επιθετικότητας, ο Winnicott μας ζητά να βασιστούμε σε ένα διαφορετικό "εργαλείο": στις ικανότητες της ενσυναίσθησης. Γράφει πώς τα συναισθήματα αγάπης και μίσους είναι παρόντα μέσα μας από τότε που είμαστε πολύ μικροί. Το παιδί θα νιώσει την επιθυμία να προκαλέσει κακό στους άλλους, όπως θα νιώσει και την επιθυμία να τους προστατεύσει από το κακό. Θεωρεί ότι η δραματοποίηση του μίσους, όπως εκδηλώνεται με κρίσεις ή ξεσπάσματα, είναι μια υγιής απάντηση σε αυτή τη λανθάνουσα παρόρμηση, η οποία διαφορετικά θα </a:t>
            </a:r>
            <a:r>
              <a:rPr lang="en-US" sz="1150" dirty="0" err="1">
                <a:solidFill>
                  <a:srgbClr val="262626"/>
                </a:solidFill>
              </a:rPr>
              <a:t>εσωτερικευτεί</a:t>
            </a:r>
            <a:r>
              <a:rPr lang="en-US" sz="1150" dirty="0">
                <a:solidFill>
                  <a:srgbClr val="262626"/>
                </a:solidFill>
              </a:rPr>
              <a:t>. Είναι ευθύνη του ενήλικα, γράφει, να διασφαλίσει ότι αυτός ο θυμός δεν θα ξεφύγει από τον έλεγχο. Οφείλει να γίνει "μια σίγουρη αρχή", δημιουργώντας έναν χώρο όπου το παιδί μπορεί να ασκήσει την τάση του για καταστροφή χωρίς να θέσει πραγματικά τον εαυτό του ή κάποιον άλλον σε κίνδυνο. Με αυτόν τον τρόπο, "[το παιδί] θα γίνεται όλο και πιο ικανό να </a:t>
            </a:r>
            <a:r>
              <a:rPr lang="en-US" sz="1150" dirty="0" err="1">
                <a:solidFill>
                  <a:srgbClr val="262626"/>
                </a:solidFill>
              </a:rPr>
              <a:t>αναγνωρίζει </a:t>
            </a:r>
            <a:r>
              <a:rPr lang="en-US" sz="1150" dirty="0">
                <a:solidFill>
                  <a:srgbClr val="262626"/>
                </a:solidFill>
              </a:rPr>
              <a:t>[</a:t>
            </a:r>
            <a:r>
              <a:rPr lang="en-US" sz="1150" dirty="0" err="1">
                <a:solidFill>
                  <a:srgbClr val="262626"/>
                </a:solidFill>
              </a:rPr>
              <a:t>τη δική του</a:t>
            </a:r>
            <a:r>
              <a:rPr lang="en-US" sz="1150" dirty="0">
                <a:solidFill>
                  <a:srgbClr val="262626"/>
                </a:solidFill>
              </a:rPr>
              <a:t>] σκληρότητα, γράφει". "Τότε, και μόνο τότε", συνεχίζει, "[μπορεί] να ελεγχθεί". </a:t>
            </a:r>
          </a:p>
          <a:p>
            <a:pPr>
              <a:lnSpc>
                <a:spcPts val="1120"/>
              </a:lnSpc>
            </a:pPr>
            <a:endParaRPr lang="en-US" sz="1150" dirty="0">
              <a:solidFill>
                <a:srgbClr val="262626"/>
              </a:solidFill>
            </a:endParaRPr>
          </a:p>
        </p:txBody>
      </p:sp>
      <p:pic>
        <p:nvPicPr>
          <p:cNvPr id="21" name="Picture 20">
            <a:extLst>
              <a:ext uri="{FF2B5EF4-FFF2-40B4-BE49-F238E27FC236}">
                <a16:creationId xmlns:a16="http://schemas.microsoft.com/office/drawing/2014/main" xmlns:p14="http://schemas.microsoft.com/office/powerpoint/2010/main" xmlns:a14="http://schemas.microsoft.com/office/drawing/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a14="http://schemas.microsoft.com/office/drawing/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34</a:t>
            </a:fld>
            <a:endParaRPr lang="en-US" dirty="0"/>
          </a:p>
        </p:txBody>
      </p:sp>
      <p:pic>
        <p:nvPicPr>
          <p:cNvPr id="7" name="Picture 6">
            <a:extLst>
              <a:ext uri="{FF2B5EF4-FFF2-40B4-BE49-F238E27FC236}">
                <a16:creationId xmlns:a16="http://schemas.microsoft.com/office/drawing/2014/main" xmlns:p14="http://schemas.microsoft.com/office/powerpoint/2010/main" xmlns:a14="http://schemas.microsoft.com/office/drawing/2010/main" xmlns="" id="{D0550C77-DA4F-DAD3-D49C-A3FCF654F1BE}"/>
              </a:ext>
            </a:extLst>
          </p:cNvPr>
          <p:cNvPicPr>
            <a:picLocks noChangeAspect="1"/>
          </p:cNvPicPr>
          <p:nvPr/>
        </p:nvPicPr>
        <p:blipFill rotWithShape="1">
          <a:blip r:embed="rId3" cstate="screen">
            <a:extLst>
              <a:ext uri="{28A0092B-C50C-407E-A947-70E740481C1C}">
                <a14:useLocalDpi xmlns:a14="http://schemas.microsoft.com/office/drawing/2010/main" xmlns:p14="http://schemas.microsoft.com/office/powerpoint/2010/main" xmlns:a16="http://schemas.microsoft.com/office/drawing/2014/main" xmlns=""/>
              </a:ext>
            </a:extLst>
          </a:blip>
          <a:srcRect t="12417" b="12417"/>
          <a:stretch/>
        </p:blipFill>
        <p:spPr>
          <a:xfrm>
            <a:off x="-1" y="0"/>
            <a:ext cx="7559675" cy="3788229"/>
          </a:xfrm>
          <a:prstGeom prst="rect">
            <a:avLst/>
          </a:prstGeom>
        </p:spPr>
      </p:pic>
      <p:pic>
        <p:nvPicPr>
          <p:cNvPr id="8" name="Picture 7">
            <a:extLst>
              <a:ext uri="{FF2B5EF4-FFF2-40B4-BE49-F238E27FC236}">
                <a16:creationId xmlns:a16="http://schemas.microsoft.com/office/drawing/2014/main" xmlns:p14="http://schemas.microsoft.com/office/powerpoint/2010/main" xmlns:a14="http://schemas.microsoft.com/office/drawing/2010/main" xmlns="" id="{55035794-DA9C-F6CB-4D7A-8B9AADFC0287}"/>
              </a:ext>
            </a:extLst>
          </p:cNvPr>
          <p:cNvPicPr>
            <a:picLocks noChangeAspect="1"/>
          </p:cNvPicPr>
          <p:nvPr/>
        </p:nvPicPr>
        <p:blipFill rotWithShape="1">
          <a:blip r:embed="rId2">
            <a:alphaModFix amt="52000"/>
          </a:blip>
          <a:srcRect l="67635" t="984" r="2330" b="31175"/>
          <a:stretch/>
        </p:blipFill>
        <p:spPr>
          <a:xfrm rot="10800000" flipH="1">
            <a:off x="5243222" y="0"/>
            <a:ext cx="2737789" cy="3309098"/>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3917677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886929" y="4088151"/>
            <a:ext cx="660522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Υπάρχουν πολλοί ορισμοί για το παιχνίδι, αλλά στο πλαίσιο αυτού του οδηγού, θα μιλήσουμε για το παιχνίδι σε γενικές γραμμές ως "τη συνάντηση μεταξύ μιας υποκειμενικής πραγματικότητας και ενός εξωτερικού κόσμου". Θα μπορούσατε να σκεφτείτε το παιχνίδι ως ένα είδος ενδιάμεσου χώρου, όπου τα παιδιά μπορούν να αρχίσουν να εξερευνούν αντικείμενα και φαινόμενα υποβάλλοντάς τα στους δικούς τους κανόνες πειραματισμού. Ο ψυχαναλυτής D.W. Winnicott θεωρεί ότι τα περιβάλλοντα παιχνιδιού είναι ιδιαίτερα ευνοϊκά για πράξεις δημιουργίας. </a:t>
            </a:r>
          </a:p>
          <a:p>
            <a:pPr>
              <a:lnSpc>
                <a:spcPts val="1120"/>
              </a:lnSpc>
            </a:pPr>
            <a:r>
              <a:rPr lang="en-US" sz="1150" dirty="0">
                <a:solidFill>
                  <a:srgbClr val="262626"/>
                </a:solidFill>
              </a:rPr>
              <a:t> </a:t>
            </a:r>
          </a:p>
          <a:p>
            <a:pPr>
              <a:lnSpc>
                <a:spcPts val="1120"/>
              </a:lnSpc>
            </a:pPr>
            <a:r>
              <a:rPr lang="en-US" sz="1150" dirty="0">
                <a:solidFill>
                  <a:srgbClr val="262626"/>
                </a:solidFill>
              </a:rPr>
              <a:t>Αν οριστεί με αυτούς τους γενικούς όρους, το παιχνίδι αρχίζει στην πραγματικότητα πολύ νωρίς. Ακόμη και πριν γεννηθούν, τα παιδιά έχουν καταγραφεί να αλληλεπιδρούν με το περιβάλλον του στομαχιού της μητέρας, να μπαίνουν και να κολυμπούν γύρω από τον ομφάλιο λώρο (γι' αυτό και κάποια παιδιά καταλήγουν να μπλέκονται). Κατά τη διάρκεια των πρώτων μηνών της ζωής τους, στρέφουν την προσοχή τους προς τα δικά τους άκρα, πιπιλίζοντας ένα δάχτυλο ή πιάνοντας ένα πόδι, και, αργότερα, φτάνουν αντικείμενα που τους παρουσιάζονται. Γύρω στους οκτώ μήνες, η αλληλεπίδρασή τους με τα αντικείμενα αποκτά έναν πιο σκόπιμο χαρακτήρα: θα φτάνουν συνειδητά προς ορισμένα παιχνίδια. Σύντομα, θα αρχίσουν να τοποθετούν τα παιχνίδια σε έναν χώρο, να τα τακτοποιούν, να τα αποσυναρμολογούν, να τα συναρμολογούν ξανά. Ο Ελβετός ψυχολόγος Jean Piaget έχει γράψει εκτενώς για τη σημασία αυτού του πρώιμου πειραματισμού με αντικείμενα. Στο έργο του υποστηρίζει ότι είναι απαραίτητος για την ανάπτυξη της νοημοσύνης, ιδίως κατά τα δύο πρώτα χρόνια της ζωής, τα οποία ονομάζει Αισθησιοκινητικό Στάδιο. Κατά τη διάρκεια αυτού του σταδίου, το παιδί θα ανακαλύψει τον κόσμο κυρίως μέσω των αισθήσεών του, μέσω της όρασης, της αφής, της ακοής, της γεύσης και της όσφρησης. Με το να πιάνει αντικείμενα, να τα πιπιλάει, να τα σηκώνει ή να τα αφήνει να πέσουν, θα αρχίσει να σχηματίζει ιδέες για τις ιδιότητες του αντικειμένου, οι οποίες, σύμφωνα με τον Piaget, θα οδηγήσουν στην ανάπτυξη γενικότερων εννοιών. Μια γνωστική ανακάλυψη είναι αυτό που ο Piaget ονομάζει Μόνιμη Αντικειμενικότητα: η κατανόηση ότι τα αντικείμενα υπάρχουν ακόμη και όταν δεν μπορούν να γίνουν αντιληπτά. Παρατήρησε πώς τα μικρά παιδιά στους έξι μήνες χάνουν το ενδιαφέρον τους όταν ένα αντικείμενο είναι εκτός οπτικού πεδίου, ενώ τα νήπια στους 18-24 μήνες αρχίζουν να αναζητούν το αντικείμενο. Ο Piaget υποστηρίζει ότι εκεί που ένα παιδί έξι μηνών βλέπει ένα αντικείμενο, αισθάνεται μια υφή, ακούει έναν ήχο και μυρίζει μια μυρωδιά, ένα παιδί 18 μηνών θα έχει </a:t>
            </a:r>
            <a:r>
              <a:rPr lang="en-US" sz="1150" dirty="0" err="1">
                <a:solidFill>
                  <a:srgbClr val="262626"/>
                </a:solidFill>
              </a:rPr>
              <a:t>οργανώσει </a:t>
            </a:r>
            <a:r>
              <a:rPr lang="en-US" sz="1150" dirty="0">
                <a:solidFill>
                  <a:srgbClr val="262626"/>
                </a:solidFill>
              </a:rPr>
              <a:t>αυτά τα δεδομένα σε μια ενιαία έννοια: ένα παιχνίδι. </a:t>
            </a:r>
          </a:p>
          <a:p>
            <a:pPr>
              <a:lnSpc>
                <a:spcPts val="1120"/>
              </a:lnSpc>
            </a:pPr>
            <a:r>
              <a:rPr lang="en-US" sz="1150" dirty="0">
                <a:solidFill>
                  <a:srgbClr val="262626"/>
                </a:solidFill>
              </a:rPr>
              <a:t> </a:t>
            </a:r>
          </a:p>
          <a:p>
            <a:pPr>
              <a:lnSpc>
                <a:spcPts val="1120"/>
              </a:lnSpc>
            </a:pPr>
            <a:r>
              <a:rPr lang="en-US" sz="1150" dirty="0">
                <a:solidFill>
                  <a:srgbClr val="262626"/>
                </a:solidFill>
              </a:rPr>
              <a:t>Δεν μπορούμε στην πραγματικότητα να εισέλθουμε στο μυαλό του νηπίου, αλλά τα ευρήματα της νευροεπιστήμης φαίνεται να στηρίζουν τις θεωρίες του Piaget, δείχνοντας πώς οι έννοιες ενεργοποιούν διαφορετικές περιοχές του εγκεφάλου που σχετίζονται με τις αισθήσεις. Γνωρίζουμε επίσης ότι η διέγερση περισσότερων από μία αισθήσεων μας βοηθάει να διατηρήσουμε τη γνώση μακροπρόθεσμα. Φαίνεται περισσότερο από πιθανό ότι αν ένα παιδί γνωρίζει ένα αντικείμενο μόνο μέσω μιας αίσθησης (όπως μέσω της όρασης στην οθόνη), του λείπουν οι βασικές πληροφορίες που θα του επιτρέψουν να αποδώσει νόημα σε αυτό που βλέπει. Οι παρατηρήσεις από το έδαφος επιβεβαιώνουν αυτή την υπόθεση. Οι παιδίατροι μαρτυρούν παιδιά που γνωρίζουν τα ονόματα των </a:t>
            </a:r>
            <a:r>
              <a:rPr lang="en-US" sz="1150" dirty="0" err="1">
                <a:solidFill>
                  <a:srgbClr val="262626"/>
                </a:solidFill>
              </a:rPr>
              <a:t>χρωμάτων </a:t>
            </a:r>
            <a:r>
              <a:rPr lang="en-US" sz="1150" dirty="0">
                <a:solidFill>
                  <a:srgbClr val="262626"/>
                </a:solidFill>
              </a:rPr>
              <a:t>ή των αριθμών αλλά δεν μπορούν να τα συσχετίσουν με τις ποσότητες των πραγματικών αντικειμένων. Αν και οι μελέτες δείχνουν ότι η νόηση δεν αναπτύσσεται ακριβώς σε καθορισμένα στάδια, όπως φανταζόταν ο Piaget, αυτό δεν θέτει σε κίνδυνο την άλλη μεγάλη, και ίσως πιο σημαντική, υπόθεσή του: ότι τα βρέφη δεν είναι άδεια δοχεία έτοιμα να "γεμίσουν με γνώση". Αν βρεθούν στις κατάλληλες συνθήκες, τα παιδιά είναι ικανοί ανεξάρτητοι μαθητές - σαν "μικροί επιστήμονες", όπως έγραψε.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5" y="1012503"/>
            <a:ext cx="874485"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Παίξτε  </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35</a:t>
            </a:fld>
            <a:endParaRPr lang="en-US" dirty="0"/>
          </a:p>
        </p:txBody>
      </p:sp>
      <p:sp>
        <p:nvSpPr>
          <p:cNvPr id="20" name="Freeform 19">
            <a:extLst>
              <a:ext uri="{FF2B5EF4-FFF2-40B4-BE49-F238E27FC236}">
                <a16:creationId xmlns:a16="http://schemas.microsoft.com/office/drawing/2014/main" xmlns:p14="http://schemas.microsoft.com/office/powerpoint/2010/main" xmlns="" id="{4B736D0B-1AB6-C1A5-D478-8071213675CB}"/>
              </a:ext>
            </a:extLst>
          </p:cNvPr>
          <p:cNvSpPr/>
          <p:nvPr/>
        </p:nvSpPr>
        <p:spPr>
          <a:xfrm>
            <a:off x="1344305" y="1553372"/>
            <a:ext cx="2603441" cy="2162800"/>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xmlns:p14="http://schemas.microsoft.com/office/powerpoint/2010/main" xmlns="" id="{8743A1B0-D78B-1AB9-618C-7A0C0A114A7E}"/>
              </a:ext>
            </a:extLst>
          </p:cNvPr>
          <p:cNvSpPr txBox="1">
            <a:spLocks/>
          </p:cNvSpPr>
          <p:nvPr/>
        </p:nvSpPr>
        <p:spPr>
          <a:xfrm>
            <a:off x="1551897" y="1737893"/>
            <a:ext cx="2158457"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l-GR" sz="1600" i="1" dirty="0" smtClean="0">
                <a:solidFill>
                  <a:schemeClr val="bg1"/>
                </a:solidFill>
              </a:rPr>
              <a:t>«</a:t>
            </a:r>
            <a:r>
              <a:rPr lang="en-US" sz="1600" i="1" dirty="0" err="1" smtClean="0">
                <a:solidFill>
                  <a:schemeClr val="bg1"/>
                </a:solidFill>
              </a:rPr>
              <a:t>Μαθαίνουμε</a:t>
            </a:r>
            <a:r>
              <a:rPr lang="en-US" sz="1600" i="1" dirty="0" smtClean="0">
                <a:solidFill>
                  <a:schemeClr val="bg1"/>
                </a:solidFill>
              </a:rPr>
              <a:t> </a:t>
            </a:r>
            <a:r>
              <a:rPr lang="en-US" sz="1600" i="1" dirty="0">
                <a:solidFill>
                  <a:schemeClr val="bg1"/>
                </a:solidFill>
              </a:rPr>
              <a:t>να μιλάμε με μια κατσαρόλα και </a:t>
            </a:r>
            <a:r>
              <a:rPr lang="en-US" sz="1600" i="1" dirty="0" err="1">
                <a:solidFill>
                  <a:schemeClr val="bg1"/>
                </a:solidFill>
              </a:rPr>
              <a:t>ένα</a:t>
            </a:r>
            <a:r>
              <a:rPr lang="en-US" sz="1600" i="1" dirty="0">
                <a:solidFill>
                  <a:schemeClr val="bg1"/>
                </a:solidFill>
              </a:rPr>
              <a:t> </a:t>
            </a:r>
            <a:r>
              <a:rPr lang="en-US" sz="1600" i="1" dirty="0" err="1" smtClean="0">
                <a:solidFill>
                  <a:schemeClr val="bg1"/>
                </a:solidFill>
              </a:rPr>
              <a:t>κουτάλι</a:t>
            </a:r>
            <a:r>
              <a:rPr lang="el-GR" sz="1600" i="1" dirty="0" smtClean="0">
                <a:solidFill>
                  <a:schemeClr val="bg1"/>
                </a:solidFill>
              </a:rPr>
              <a:t>»</a:t>
            </a:r>
            <a:endParaRPr lang="en-US" sz="1600" i="1" dirty="0">
              <a:solidFill>
                <a:schemeClr val="bg1"/>
              </a:solidFill>
            </a:endParaRPr>
          </a:p>
          <a:p>
            <a:pPr algn="l"/>
            <a:endParaRPr lang="en-US" sz="1600" b="1" i="1" dirty="0">
              <a:solidFill>
                <a:schemeClr val="bg1"/>
              </a:solidFill>
            </a:endParaRPr>
          </a:p>
          <a:p>
            <a:pPr algn="l"/>
            <a:r>
              <a:rPr lang="en-US" sz="1600" b="1" i="1" dirty="0">
                <a:solidFill>
                  <a:schemeClr val="bg1"/>
                </a:solidFill>
              </a:rPr>
              <a:t>Eric Osika </a:t>
            </a:r>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11">
            <a:extLst>
              <a:ext uri="{FF2B5EF4-FFF2-40B4-BE49-F238E27FC236}">
                <a16:creationId xmlns:a16="http://schemas.microsoft.com/office/drawing/2014/main" xmlns:p14="http://schemas.microsoft.com/office/powerpoint/2010/main" xmlns="" id="{4A516060-2790-AF0B-DE13-E86B08885641}"/>
              </a:ext>
            </a:extLst>
          </p:cNvPr>
          <p:cNvGrpSpPr/>
          <p:nvPr/>
        </p:nvGrpSpPr>
        <p:grpSpPr>
          <a:xfrm>
            <a:off x="6180251" y="646888"/>
            <a:ext cx="730769" cy="731332"/>
            <a:chOff x="6119583" y="759800"/>
            <a:chExt cx="1188897" cy="1189815"/>
          </a:xfrm>
        </p:grpSpPr>
        <p:sp>
          <p:nvSpPr>
            <p:cNvPr id="28" name="Freeform 27">
              <a:extLst>
                <a:ext uri="{FF2B5EF4-FFF2-40B4-BE49-F238E27FC236}">
                  <a16:creationId xmlns:a16="http://schemas.microsoft.com/office/drawing/2014/main" xmlns:p14="http://schemas.microsoft.com/office/powerpoint/2010/main" xmlns="" id="{C9499CAF-BB43-F706-1DD6-D548BBDA90F8}"/>
                </a:ext>
              </a:extLst>
            </p:cNvPr>
            <p:cNvSpPr/>
            <p:nvPr/>
          </p:nvSpPr>
          <p:spPr>
            <a:xfrm>
              <a:off x="6625989" y="979636"/>
              <a:ext cx="190223" cy="167126"/>
            </a:xfrm>
            <a:custGeom>
              <a:avLst/>
              <a:gdLst>
                <a:gd name="connsiteX0" fmla="*/ 190223 w 190223"/>
                <a:gd name="connsiteY0" fmla="*/ 167127 h 167126"/>
                <a:gd name="connsiteX1" fmla="*/ 0 w 190223"/>
                <a:gd name="connsiteY1" fmla="*/ 167127 h 167126"/>
                <a:gd name="connsiteX2" fmla="*/ 0 w 190223"/>
                <a:gd name="connsiteY2" fmla="*/ 162627 h 167126"/>
                <a:gd name="connsiteX3" fmla="*/ 37916 w 190223"/>
                <a:gd name="connsiteY3" fmla="*/ 93848 h 167126"/>
                <a:gd name="connsiteX4" fmla="*/ 88042 w 190223"/>
                <a:gd name="connsiteY4" fmla="*/ 7071 h 167126"/>
                <a:gd name="connsiteX5" fmla="*/ 94469 w 190223"/>
                <a:gd name="connsiteY5" fmla="*/ 0 h 167126"/>
                <a:gd name="connsiteX6" fmla="*/ 100253 w 190223"/>
                <a:gd name="connsiteY6" fmla="*/ 6428 h 167126"/>
                <a:gd name="connsiteX7" fmla="*/ 190223 w 190223"/>
                <a:gd name="connsiteY7" fmla="*/ 162627 h 167126"/>
                <a:gd name="connsiteX8" fmla="*/ 190223 w 190223"/>
                <a:gd name="connsiteY8" fmla="*/ 167127 h 16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23" h="167126">
                  <a:moveTo>
                    <a:pt x="190223" y="167127"/>
                  </a:moveTo>
                  <a:cubicBezTo>
                    <a:pt x="126601" y="167127"/>
                    <a:pt x="63622" y="167127"/>
                    <a:pt x="0" y="167127"/>
                  </a:cubicBezTo>
                  <a:cubicBezTo>
                    <a:pt x="0" y="165841"/>
                    <a:pt x="0" y="163913"/>
                    <a:pt x="0" y="162627"/>
                  </a:cubicBezTo>
                  <a:cubicBezTo>
                    <a:pt x="12853" y="139487"/>
                    <a:pt x="25063" y="116346"/>
                    <a:pt x="37916" y="93848"/>
                  </a:cubicBezTo>
                  <a:cubicBezTo>
                    <a:pt x="54625" y="64922"/>
                    <a:pt x="71334" y="35997"/>
                    <a:pt x="88042" y="7071"/>
                  </a:cubicBezTo>
                  <a:cubicBezTo>
                    <a:pt x="89328" y="4500"/>
                    <a:pt x="92541" y="2571"/>
                    <a:pt x="94469" y="0"/>
                  </a:cubicBezTo>
                  <a:cubicBezTo>
                    <a:pt x="96397" y="1928"/>
                    <a:pt x="98967" y="3857"/>
                    <a:pt x="100253" y="6428"/>
                  </a:cubicBezTo>
                  <a:cubicBezTo>
                    <a:pt x="130457" y="58494"/>
                    <a:pt x="160662" y="110561"/>
                    <a:pt x="190223" y="162627"/>
                  </a:cubicBezTo>
                  <a:cubicBezTo>
                    <a:pt x="190223" y="164556"/>
                    <a:pt x="190223" y="165841"/>
                    <a:pt x="190223" y="167127"/>
                  </a:cubicBezTo>
                  <a:close/>
                </a:path>
              </a:pathLst>
            </a:custGeom>
            <a:solidFill>
              <a:srgbClr val="009AC1"/>
            </a:solidFill>
            <a:ln w="64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xmlns:p14="http://schemas.microsoft.com/office/powerpoint/2010/main" xmlns="" id="{074164FD-6CA0-B4CE-7D1D-588D33A39C62}"/>
                </a:ext>
              </a:extLst>
            </p:cNvPr>
            <p:cNvSpPr/>
            <p:nvPr/>
          </p:nvSpPr>
          <p:spPr>
            <a:xfrm>
              <a:off x="6336798" y="1551403"/>
              <a:ext cx="194721" cy="181589"/>
            </a:xfrm>
            <a:custGeom>
              <a:avLst/>
              <a:gdLst>
                <a:gd name="connsiteX0" fmla="*/ 194722 w 194721"/>
                <a:gd name="connsiteY0" fmla="*/ 67815 h 181589"/>
                <a:gd name="connsiteX1" fmla="*/ 164517 w 194721"/>
                <a:gd name="connsiteY1" fmla="*/ 103811 h 181589"/>
                <a:gd name="connsiteX2" fmla="*/ 154878 w 194721"/>
                <a:gd name="connsiteY2" fmla="*/ 139165 h 181589"/>
                <a:gd name="connsiteX3" fmla="*/ 156163 w 194721"/>
                <a:gd name="connsiteY3" fmla="*/ 159735 h 181589"/>
                <a:gd name="connsiteX4" fmla="*/ 157449 w 194721"/>
                <a:gd name="connsiteY4" fmla="*/ 180947 h 181589"/>
                <a:gd name="connsiteX5" fmla="*/ 116961 w 194721"/>
                <a:gd name="connsiteY5" fmla="*/ 165520 h 181589"/>
                <a:gd name="connsiteX6" fmla="*/ 75832 w 194721"/>
                <a:gd name="connsiteY6" fmla="*/ 166163 h 181589"/>
                <a:gd name="connsiteX7" fmla="*/ 36631 w 194721"/>
                <a:gd name="connsiteY7" fmla="*/ 181590 h 181589"/>
                <a:gd name="connsiteX8" fmla="*/ 39844 w 194721"/>
                <a:gd name="connsiteY8" fmla="*/ 134023 h 181589"/>
                <a:gd name="connsiteX9" fmla="*/ 28276 w 194721"/>
                <a:gd name="connsiteY9" fmla="*/ 101240 h 181589"/>
                <a:gd name="connsiteX10" fmla="*/ 0 w 194721"/>
                <a:gd name="connsiteY10" fmla="*/ 67815 h 181589"/>
                <a:gd name="connsiteX11" fmla="*/ 45628 w 194721"/>
                <a:gd name="connsiteY11" fmla="*/ 55602 h 181589"/>
                <a:gd name="connsiteX12" fmla="*/ 73904 w 194721"/>
                <a:gd name="connsiteY12" fmla="*/ 34389 h 181589"/>
                <a:gd name="connsiteX13" fmla="*/ 91898 w 194721"/>
                <a:gd name="connsiteY13" fmla="*/ 4821 h 181589"/>
                <a:gd name="connsiteX14" fmla="*/ 102824 w 194721"/>
                <a:gd name="connsiteY14" fmla="*/ 4821 h 181589"/>
                <a:gd name="connsiteX15" fmla="*/ 123388 w 194721"/>
                <a:gd name="connsiteY15" fmla="*/ 37603 h 181589"/>
                <a:gd name="connsiteX16" fmla="*/ 149094 w 194721"/>
                <a:gd name="connsiteY16" fmla="*/ 55602 h 181589"/>
                <a:gd name="connsiteX17" fmla="*/ 194722 w 194721"/>
                <a:gd name="connsiteY17" fmla="*/ 67815 h 1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721" h="181589">
                  <a:moveTo>
                    <a:pt x="194722" y="67815"/>
                  </a:moveTo>
                  <a:cubicBezTo>
                    <a:pt x="183797" y="80671"/>
                    <a:pt x="174800" y="92884"/>
                    <a:pt x="164517" y="103811"/>
                  </a:cubicBezTo>
                  <a:cubicBezTo>
                    <a:pt x="154878" y="114096"/>
                    <a:pt x="152307" y="125667"/>
                    <a:pt x="154878" y="139165"/>
                  </a:cubicBezTo>
                  <a:cubicBezTo>
                    <a:pt x="156163" y="145593"/>
                    <a:pt x="155520" y="152664"/>
                    <a:pt x="156163" y="159735"/>
                  </a:cubicBezTo>
                  <a:cubicBezTo>
                    <a:pt x="156806" y="166163"/>
                    <a:pt x="156806" y="173233"/>
                    <a:pt x="157449" y="180947"/>
                  </a:cubicBezTo>
                  <a:cubicBezTo>
                    <a:pt x="143953" y="175805"/>
                    <a:pt x="129814" y="171948"/>
                    <a:pt x="116961" y="165520"/>
                  </a:cubicBezTo>
                  <a:cubicBezTo>
                    <a:pt x="102824" y="158449"/>
                    <a:pt x="89971" y="159092"/>
                    <a:pt x="75832" y="166163"/>
                  </a:cubicBezTo>
                  <a:cubicBezTo>
                    <a:pt x="63622" y="171948"/>
                    <a:pt x="50769" y="175805"/>
                    <a:pt x="36631" y="181590"/>
                  </a:cubicBezTo>
                  <a:cubicBezTo>
                    <a:pt x="37916" y="164877"/>
                    <a:pt x="37916" y="149450"/>
                    <a:pt x="39844" y="134023"/>
                  </a:cubicBezTo>
                  <a:cubicBezTo>
                    <a:pt x="41772" y="120524"/>
                    <a:pt x="35988" y="110239"/>
                    <a:pt x="28276" y="101240"/>
                  </a:cubicBezTo>
                  <a:cubicBezTo>
                    <a:pt x="19279" y="90313"/>
                    <a:pt x="10282" y="80028"/>
                    <a:pt x="0" y="67815"/>
                  </a:cubicBezTo>
                  <a:cubicBezTo>
                    <a:pt x="16066" y="63315"/>
                    <a:pt x="30847" y="59459"/>
                    <a:pt x="45628" y="55602"/>
                  </a:cubicBezTo>
                  <a:cubicBezTo>
                    <a:pt x="58481" y="53031"/>
                    <a:pt x="66835" y="44674"/>
                    <a:pt x="73904" y="34389"/>
                  </a:cubicBezTo>
                  <a:cubicBezTo>
                    <a:pt x="80331" y="24747"/>
                    <a:pt x="86114" y="14463"/>
                    <a:pt x="91898" y="4821"/>
                  </a:cubicBezTo>
                  <a:cubicBezTo>
                    <a:pt x="95754" y="-1607"/>
                    <a:pt x="98967" y="-1607"/>
                    <a:pt x="102824" y="4821"/>
                  </a:cubicBezTo>
                  <a:cubicBezTo>
                    <a:pt x="109250" y="15748"/>
                    <a:pt x="116961" y="26033"/>
                    <a:pt x="123388" y="37603"/>
                  </a:cubicBezTo>
                  <a:cubicBezTo>
                    <a:pt x="129172" y="48531"/>
                    <a:pt x="137526" y="53031"/>
                    <a:pt x="149094" y="55602"/>
                  </a:cubicBezTo>
                  <a:cubicBezTo>
                    <a:pt x="163875" y="59459"/>
                    <a:pt x="178013" y="63315"/>
                    <a:pt x="194722" y="67815"/>
                  </a:cubicBezTo>
                  <a:close/>
                </a:path>
              </a:pathLst>
            </a:custGeom>
            <a:solidFill>
              <a:srgbClr val="009AC1"/>
            </a:solidFill>
            <a:ln w="64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xmlns:p14="http://schemas.microsoft.com/office/powerpoint/2010/main" xmlns="" id="{B0D297B1-3A49-B306-89D7-227FEEB2C7F7}"/>
                </a:ext>
              </a:extLst>
            </p:cNvPr>
            <p:cNvSpPr/>
            <p:nvPr/>
          </p:nvSpPr>
          <p:spPr>
            <a:xfrm>
              <a:off x="6890378" y="1531149"/>
              <a:ext cx="231740" cy="231418"/>
            </a:xfrm>
            <a:custGeom>
              <a:avLst/>
              <a:gdLst>
                <a:gd name="connsiteX0" fmla="*/ 114130 w 231740"/>
                <a:gd name="connsiteY0" fmla="*/ 231413 h 231418"/>
                <a:gd name="connsiteX1" fmla="*/ 381 w 231740"/>
                <a:gd name="connsiteY1" fmla="*/ 126637 h 231418"/>
                <a:gd name="connsiteX2" fmla="*/ 113487 w 231740"/>
                <a:gd name="connsiteY2" fmla="*/ 6 h 231418"/>
                <a:gd name="connsiteX3" fmla="*/ 231734 w 231740"/>
                <a:gd name="connsiteY3" fmla="*/ 115067 h 231418"/>
                <a:gd name="connsiteX4" fmla="*/ 114130 w 231740"/>
                <a:gd name="connsiteY4" fmla="*/ 231413 h 23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40" h="231418">
                  <a:moveTo>
                    <a:pt x="114130" y="231413"/>
                  </a:moveTo>
                  <a:cubicBezTo>
                    <a:pt x="52436" y="232055"/>
                    <a:pt x="4237" y="178061"/>
                    <a:pt x="381" y="126637"/>
                  </a:cubicBezTo>
                  <a:cubicBezTo>
                    <a:pt x="-5402" y="50144"/>
                    <a:pt x="55649" y="-637"/>
                    <a:pt x="113487" y="6"/>
                  </a:cubicBezTo>
                  <a:cubicBezTo>
                    <a:pt x="182893" y="1292"/>
                    <a:pt x="230449" y="46930"/>
                    <a:pt x="231734" y="115067"/>
                  </a:cubicBezTo>
                  <a:cubicBezTo>
                    <a:pt x="232377" y="177418"/>
                    <a:pt x="184821" y="230770"/>
                    <a:pt x="114130" y="231413"/>
                  </a:cubicBezTo>
                  <a:close/>
                </a:path>
              </a:pathLst>
            </a:custGeom>
            <a:solidFill>
              <a:srgbClr val="009AC1"/>
            </a:solidFill>
            <a:ln w="64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xmlns:p14="http://schemas.microsoft.com/office/powerpoint/2010/main" xmlns="" id="{FB272BC6-F4C2-5A99-DDD7-FAD0D710061C}"/>
                </a:ext>
              </a:extLst>
            </p:cNvPr>
            <p:cNvSpPr/>
            <p:nvPr/>
          </p:nvSpPr>
          <p:spPr>
            <a:xfrm>
              <a:off x="6119583" y="759800"/>
              <a:ext cx="1188897" cy="1189815"/>
            </a:xfrm>
            <a:custGeom>
              <a:avLst/>
              <a:gdLst>
                <a:gd name="connsiteX0" fmla="*/ 690203 w 1188897"/>
                <a:gd name="connsiteY0" fmla="*/ 0 h 1189815"/>
                <a:gd name="connsiteX1" fmla="*/ 887496 w 1188897"/>
                <a:gd name="connsiteY1" fmla="*/ 0 h 1189815"/>
                <a:gd name="connsiteX2" fmla="*/ 904204 w 1188897"/>
                <a:gd name="connsiteY2" fmla="*/ 33425 h 1189815"/>
                <a:gd name="connsiteX3" fmla="*/ 903562 w 1188897"/>
                <a:gd name="connsiteY3" fmla="*/ 558590 h 1189815"/>
                <a:gd name="connsiteX4" fmla="*/ 903562 w 1188897"/>
                <a:gd name="connsiteY4" fmla="*/ 571446 h 1189815"/>
                <a:gd name="connsiteX5" fmla="*/ 915772 w 1188897"/>
                <a:gd name="connsiteY5" fmla="*/ 571446 h 1189815"/>
                <a:gd name="connsiteX6" fmla="*/ 1159335 w 1188897"/>
                <a:gd name="connsiteY6" fmla="*/ 571446 h 1189815"/>
                <a:gd name="connsiteX7" fmla="*/ 1188897 w 1188897"/>
                <a:gd name="connsiteY7" fmla="*/ 601014 h 1189815"/>
                <a:gd name="connsiteX8" fmla="*/ 1188897 w 1188897"/>
                <a:gd name="connsiteY8" fmla="*/ 1160890 h 1189815"/>
                <a:gd name="connsiteX9" fmla="*/ 1159978 w 1188897"/>
                <a:gd name="connsiteY9" fmla="*/ 1189815 h 1189815"/>
                <a:gd name="connsiteX10" fmla="*/ 28277 w 1188897"/>
                <a:gd name="connsiteY10" fmla="*/ 1189815 h 1189815"/>
                <a:gd name="connsiteX11" fmla="*/ 0 w 1188897"/>
                <a:gd name="connsiteY11" fmla="*/ 1175674 h 1189815"/>
                <a:gd name="connsiteX12" fmla="*/ 0 w 1188897"/>
                <a:gd name="connsiteY12" fmla="*/ 585587 h 1189815"/>
                <a:gd name="connsiteX13" fmla="*/ 29562 w 1188897"/>
                <a:gd name="connsiteY13" fmla="*/ 571446 h 1189815"/>
                <a:gd name="connsiteX14" fmla="*/ 273125 w 1188897"/>
                <a:gd name="connsiteY14" fmla="*/ 571446 h 1189815"/>
                <a:gd name="connsiteX15" fmla="*/ 285335 w 1188897"/>
                <a:gd name="connsiteY15" fmla="*/ 571446 h 1189815"/>
                <a:gd name="connsiteX16" fmla="*/ 285335 w 1188897"/>
                <a:gd name="connsiteY16" fmla="*/ 557304 h 1189815"/>
                <a:gd name="connsiteX17" fmla="*/ 285335 w 1188897"/>
                <a:gd name="connsiteY17" fmla="*/ 28926 h 1189815"/>
                <a:gd name="connsiteX18" fmla="*/ 299474 w 1188897"/>
                <a:gd name="connsiteY18" fmla="*/ 643 h 1189815"/>
                <a:gd name="connsiteX19" fmla="*/ 496766 w 1188897"/>
                <a:gd name="connsiteY19" fmla="*/ 643 h 1189815"/>
                <a:gd name="connsiteX20" fmla="*/ 512190 w 1188897"/>
                <a:gd name="connsiteY20" fmla="*/ 30211 h 1189815"/>
                <a:gd name="connsiteX21" fmla="*/ 481343 w 1188897"/>
                <a:gd name="connsiteY21" fmla="*/ 46924 h 1189815"/>
                <a:gd name="connsiteX22" fmla="*/ 341888 w 1188897"/>
                <a:gd name="connsiteY22" fmla="*/ 46924 h 1189815"/>
                <a:gd name="connsiteX23" fmla="*/ 332249 w 1188897"/>
                <a:gd name="connsiteY23" fmla="*/ 47567 h 1189815"/>
                <a:gd name="connsiteX24" fmla="*/ 332249 w 1188897"/>
                <a:gd name="connsiteY24" fmla="*/ 571446 h 1189815"/>
                <a:gd name="connsiteX25" fmla="*/ 855363 w 1188897"/>
                <a:gd name="connsiteY25" fmla="*/ 571446 h 1189815"/>
                <a:gd name="connsiteX26" fmla="*/ 855363 w 1188897"/>
                <a:gd name="connsiteY26" fmla="*/ 46924 h 1189815"/>
                <a:gd name="connsiteX27" fmla="*/ 841868 w 1188897"/>
                <a:gd name="connsiteY27" fmla="*/ 46924 h 1189815"/>
                <a:gd name="connsiteX28" fmla="*/ 697915 w 1188897"/>
                <a:gd name="connsiteY28" fmla="*/ 46924 h 1189815"/>
                <a:gd name="connsiteX29" fmla="*/ 674779 w 1188897"/>
                <a:gd name="connsiteY29" fmla="*/ 23141 h 1189815"/>
                <a:gd name="connsiteX30" fmla="*/ 690203 w 1188897"/>
                <a:gd name="connsiteY30" fmla="*/ 0 h 1189815"/>
                <a:gd name="connsiteX31" fmla="*/ 47556 w 1188897"/>
                <a:gd name="connsiteY31" fmla="*/ 618370 h 1189815"/>
                <a:gd name="connsiteX32" fmla="*/ 47556 w 1188897"/>
                <a:gd name="connsiteY32" fmla="*/ 1142248 h 1189815"/>
                <a:gd name="connsiteX33" fmla="*/ 571313 w 1188897"/>
                <a:gd name="connsiteY33" fmla="*/ 1142248 h 1189815"/>
                <a:gd name="connsiteX34" fmla="*/ 571313 w 1188897"/>
                <a:gd name="connsiteY34" fmla="*/ 618370 h 1189815"/>
                <a:gd name="connsiteX35" fmla="*/ 47556 w 1188897"/>
                <a:gd name="connsiteY35" fmla="*/ 618370 h 1189815"/>
                <a:gd name="connsiteX36" fmla="*/ 1142627 w 1188897"/>
                <a:gd name="connsiteY36" fmla="*/ 619013 h 1189815"/>
                <a:gd name="connsiteX37" fmla="*/ 618869 w 1188897"/>
                <a:gd name="connsiteY37" fmla="*/ 619013 h 1189815"/>
                <a:gd name="connsiteX38" fmla="*/ 618869 w 1188897"/>
                <a:gd name="connsiteY38" fmla="*/ 1142891 h 1189815"/>
                <a:gd name="connsiteX39" fmla="*/ 1142627 w 1188897"/>
                <a:gd name="connsiteY39" fmla="*/ 1142891 h 1189815"/>
                <a:gd name="connsiteX40" fmla="*/ 1142627 w 1188897"/>
                <a:gd name="connsiteY40" fmla="*/ 619013 h 118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8897" h="1189815">
                  <a:moveTo>
                    <a:pt x="690203" y="0"/>
                  </a:moveTo>
                  <a:cubicBezTo>
                    <a:pt x="755753" y="0"/>
                    <a:pt x="821946" y="0"/>
                    <a:pt x="887496" y="0"/>
                  </a:cubicBezTo>
                  <a:cubicBezTo>
                    <a:pt x="899063" y="8356"/>
                    <a:pt x="904204" y="17998"/>
                    <a:pt x="904204" y="33425"/>
                  </a:cubicBezTo>
                  <a:cubicBezTo>
                    <a:pt x="903562" y="208266"/>
                    <a:pt x="903562" y="383106"/>
                    <a:pt x="903562" y="558590"/>
                  </a:cubicBezTo>
                  <a:cubicBezTo>
                    <a:pt x="903562" y="562446"/>
                    <a:pt x="903562" y="566946"/>
                    <a:pt x="903562" y="571446"/>
                  </a:cubicBezTo>
                  <a:cubicBezTo>
                    <a:pt x="908703" y="571446"/>
                    <a:pt x="911916" y="571446"/>
                    <a:pt x="915772" y="571446"/>
                  </a:cubicBezTo>
                  <a:cubicBezTo>
                    <a:pt x="996746" y="571446"/>
                    <a:pt x="1078362" y="571446"/>
                    <a:pt x="1159335" y="571446"/>
                  </a:cubicBezTo>
                  <a:cubicBezTo>
                    <a:pt x="1179900" y="571446"/>
                    <a:pt x="1188897" y="580445"/>
                    <a:pt x="1188897" y="601014"/>
                  </a:cubicBezTo>
                  <a:cubicBezTo>
                    <a:pt x="1188897" y="787425"/>
                    <a:pt x="1188897" y="974479"/>
                    <a:pt x="1188897" y="1160890"/>
                  </a:cubicBezTo>
                  <a:cubicBezTo>
                    <a:pt x="1188897" y="1180816"/>
                    <a:pt x="1179900" y="1189815"/>
                    <a:pt x="1159978" y="1189815"/>
                  </a:cubicBezTo>
                  <a:cubicBezTo>
                    <a:pt x="782744" y="1189815"/>
                    <a:pt x="405511" y="1189815"/>
                    <a:pt x="28277" y="1189815"/>
                  </a:cubicBezTo>
                  <a:cubicBezTo>
                    <a:pt x="15424" y="1189815"/>
                    <a:pt x="6426" y="1185958"/>
                    <a:pt x="0" y="1175674"/>
                  </a:cubicBezTo>
                  <a:cubicBezTo>
                    <a:pt x="0" y="978978"/>
                    <a:pt x="0" y="782283"/>
                    <a:pt x="0" y="585587"/>
                  </a:cubicBezTo>
                  <a:cubicBezTo>
                    <a:pt x="7069" y="574660"/>
                    <a:pt x="16709" y="571446"/>
                    <a:pt x="29562" y="571446"/>
                  </a:cubicBezTo>
                  <a:cubicBezTo>
                    <a:pt x="110535" y="572088"/>
                    <a:pt x="192152" y="571446"/>
                    <a:pt x="273125" y="571446"/>
                  </a:cubicBezTo>
                  <a:cubicBezTo>
                    <a:pt x="276981" y="571446"/>
                    <a:pt x="281480" y="571446"/>
                    <a:pt x="285335" y="571446"/>
                  </a:cubicBezTo>
                  <a:cubicBezTo>
                    <a:pt x="285335" y="565660"/>
                    <a:pt x="285335" y="561161"/>
                    <a:pt x="285335" y="557304"/>
                  </a:cubicBezTo>
                  <a:cubicBezTo>
                    <a:pt x="285335" y="381178"/>
                    <a:pt x="285335" y="205052"/>
                    <a:pt x="285335" y="28926"/>
                  </a:cubicBezTo>
                  <a:cubicBezTo>
                    <a:pt x="285335" y="16070"/>
                    <a:pt x="289191" y="7071"/>
                    <a:pt x="299474" y="643"/>
                  </a:cubicBezTo>
                  <a:cubicBezTo>
                    <a:pt x="365024" y="643"/>
                    <a:pt x="431216" y="643"/>
                    <a:pt x="496766" y="643"/>
                  </a:cubicBezTo>
                  <a:cubicBezTo>
                    <a:pt x="510904" y="11570"/>
                    <a:pt x="515403" y="20570"/>
                    <a:pt x="512190" y="30211"/>
                  </a:cubicBezTo>
                  <a:cubicBezTo>
                    <a:pt x="508334" y="41782"/>
                    <a:pt x="498051" y="46924"/>
                    <a:pt x="481343" y="46924"/>
                  </a:cubicBezTo>
                  <a:cubicBezTo>
                    <a:pt x="435072" y="46924"/>
                    <a:pt x="388159" y="46924"/>
                    <a:pt x="341888" y="46924"/>
                  </a:cubicBezTo>
                  <a:cubicBezTo>
                    <a:pt x="338675" y="46924"/>
                    <a:pt x="335462" y="47567"/>
                    <a:pt x="332249" y="47567"/>
                  </a:cubicBezTo>
                  <a:cubicBezTo>
                    <a:pt x="332249" y="223050"/>
                    <a:pt x="332249" y="397248"/>
                    <a:pt x="332249" y="571446"/>
                  </a:cubicBezTo>
                  <a:cubicBezTo>
                    <a:pt x="507049" y="571446"/>
                    <a:pt x="681849" y="571446"/>
                    <a:pt x="855363" y="571446"/>
                  </a:cubicBezTo>
                  <a:cubicBezTo>
                    <a:pt x="855363" y="396605"/>
                    <a:pt x="855363" y="221765"/>
                    <a:pt x="855363" y="46924"/>
                  </a:cubicBezTo>
                  <a:cubicBezTo>
                    <a:pt x="850222" y="46924"/>
                    <a:pt x="846366" y="46924"/>
                    <a:pt x="841868" y="46924"/>
                  </a:cubicBezTo>
                  <a:cubicBezTo>
                    <a:pt x="793669" y="46924"/>
                    <a:pt x="746113" y="46924"/>
                    <a:pt x="697915" y="46924"/>
                  </a:cubicBezTo>
                  <a:cubicBezTo>
                    <a:pt x="683134" y="46924"/>
                    <a:pt x="675422" y="37925"/>
                    <a:pt x="674779" y="23141"/>
                  </a:cubicBezTo>
                  <a:cubicBezTo>
                    <a:pt x="676065" y="12213"/>
                    <a:pt x="682491" y="6428"/>
                    <a:pt x="690203" y="0"/>
                  </a:cubicBezTo>
                  <a:close/>
                  <a:moveTo>
                    <a:pt x="47556" y="618370"/>
                  </a:moveTo>
                  <a:cubicBezTo>
                    <a:pt x="47556" y="793853"/>
                    <a:pt x="47556" y="968051"/>
                    <a:pt x="47556" y="1142248"/>
                  </a:cubicBezTo>
                  <a:cubicBezTo>
                    <a:pt x="222356" y="1142248"/>
                    <a:pt x="397156" y="1142248"/>
                    <a:pt x="571313" y="1142248"/>
                  </a:cubicBezTo>
                  <a:cubicBezTo>
                    <a:pt x="571313" y="967408"/>
                    <a:pt x="571313" y="792567"/>
                    <a:pt x="571313" y="618370"/>
                  </a:cubicBezTo>
                  <a:cubicBezTo>
                    <a:pt x="396513" y="618370"/>
                    <a:pt x="222356" y="618370"/>
                    <a:pt x="47556" y="618370"/>
                  </a:cubicBezTo>
                  <a:close/>
                  <a:moveTo>
                    <a:pt x="1142627" y="619013"/>
                  </a:moveTo>
                  <a:cubicBezTo>
                    <a:pt x="967184" y="619013"/>
                    <a:pt x="793027" y="619013"/>
                    <a:pt x="618869" y="619013"/>
                  </a:cubicBezTo>
                  <a:cubicBezTo>
                    <a:pt x="618869" y="793853"/>
                    <a:pt x="618869" y="968693"/>
                    <a:pt x="618869" y="1142891"/>
                  </a:cubicBezTo>
                  <a:cubicBezTo>
                    <a:pt x="793669" y="1142891"/>
                    <a:pt x="968469" y="1142891"/>
                    <a:pt x="1142627" y="1142891"/>
                  </a:cubicBezTo>
                  <a:cubicBezTo>
                    <a:pt x="1142627" y="967408"/>
                    <a:pt x="1142627" y="793853"/>
                    <a:pt x="1142627" y="619013"/>
                  </a:cubicBezTo>
                  <a:close/>
                </a:path>
              </a:pathLst>
            </a:custGeom>
            <a:solidFill>
              <a:srgbClr val="000000"/>
            </a:solidFill>
            <a:ln w="64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xmlns:p14="http://schemas.microsoft.com/office/powerpoint/2010/main" xmlns="" id="{A170F26C-D389-F64E-8859-8E94E7979710}"/>
                </a:ext>
              </a:extLst>
            </p:cNvPr>
            <p:cNvSpPr/>
            <p:nvPr/>
          </p:nvSpPr>
          <p:spPr>
            <a:xfrm>
              <a:off x="6691312" y="759800"/>
              <a:ext cx="46817" cy="46524"/>
            </a:xfrm>
            <a:custGeom>
              <a:avLst/>
              <a:gdLst>
                <a:gd name="connsiteX0" fmla="*/ 30431 w 46817"/>
                <a:gd name="connsiteY0" fmla="*/ 0 h 46524"/>
                <a:gd name="connsiteX1" fmla="*/ 36215 w 46817"/>
                <a:gd name="connsiteY1" fmla="*/ 4500 h 46524"/>
                <a:gd name="connsiteX2" fmla="*/ 39428 w 46817"/>
                <a:gd name="connsiteY2" fmla="*/ 38568 h 46524"/>
                <a:gd name="connsiteX3" fmla="*/ 5368 w 46817"/>
                <a:gd name="connsiteY3" fmla="*/ 38568 h 46524"/>
                <a:gd name="connsiteX4" fmla="*/ 11151 w 46817"/>
                <a:gd name="connsiteY4" fmla="*/ 2571 h 46524"/>
                <a:gd name="connsiteX5" fmla="*/ 14364 w 46817"/>
                <a:gd name="connsiteY5" fmla="*/ 0 h 46524"/>
                <a:gd name="connsiteX6" fmla="*/ 30431 w 46817"/>
                <a:gd name="connsiteY6" fmla="*/ 0 h 4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7" h="46524">
                  <a:moveTo>
                    <a:pt x="30431" y="0"/>
                  </a:moveTo>
                  <a:cubicBezTo>
                    <a:pt x="32359" y="1286"/>
                    <a:pt x="34287" y="3214"/>
                    <a:pt x="36215" y="4500"/>
                  </a:cubicBezTo>
                  <a:cubicBezTo>
                    <a:pt x="49068" y="16070"/>
                    <a:pt x="50353" y="27640"/>
                    <a:pt x="39428" y="38568"/>
                  </a:cubicBezTo>
                  <a:cubicBezTo>
                    <a:pt x="28503" y="49495"/>
                    <a:pt x="14364" y="48853"/>
                    <a:pt x="5368" y="38568"/>
                  </a:cubicBezTo>
                  <a:cubicBezTo>
                    <a:pt x="-3630" y="28283"/>
                    <a:pt x="-1059" y="10928"/>
                    <a:pt x="11151" y="2571"/>
                  </a:cubicBezTo>
                  <a:cubicBezTo>
                    <a:pt x="12437" y="1929"/>
                    <a:pt x="13079" y="643"/>
                    <a:pt x="14364" y="0"/>
                  </a:cubicBezTo>
                  <a:cubicBezTo>
                    <a:pt x="19506" y="0"/>
                    <a:pt x="24647" y="0"/>
                    <a:pt x="30431" y="0"/>
                  </a:cubicBezTo>
                  <a:close/>
                </a:path>
              </a:pathLst>
            </a:custGeom>
            <a:solidFill>
              <a:srgbClr val="090808"/>
            </a:solidFill>
            <a:ln w="64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xmlns:p14="http://schemas.microsoft.com/office/powerpoint/2010/main" xmlns="" id="{17A509D2-7435-12BA-9AE1-D822E6FDECC3}"/>
                </a:ext>
              </a:extLst>
            </p:cNvPr>
            <p:cNvSpPr/>
            <p:nvPr/>
          </p:nvSpPr>
          <p:spPr>
            <a:xfrm>
              <a:off x="6552123" y="899502"/>
              <a:ext cx="324558" cy="288414"/>
            </a:xfrm>
            <a:custGeom>
              <a:avLst/>
              <a:gdLst>
                <a:gd name="connsiteX0" fmla="*/ 161265 w 324558"/>
                <a:gd name="connsiteY0" fmla="*/ 287757 h 288414"/>
                <a:gd name="connsiteX1" fmla="*/ 25667 w 324558"/>
                <a:gd name="connsiteY1" fmla="*/ 288400 h 288414"/>
                <a:gd name="connsiteX2" fmla="*/ 3817 w 324558"/>
                <a:gd name="connsiteY2" fmla="*/ 251118 h 288414"/>
                <a:gd name="connsiteX3" fmla="*/ 86718 w 324558"/>
                <a:gd name="connsiteY3" fmla="*/ 107774 h 288414"/>
                <a:gd name="connsiteX4" fmla="*/ 140058 w 324558"/>
                <a:gd name="connsiteY4" fmla="*/ 15212 h 288414"/>
                <a:gd name="connsiteX5" fmla="*/ 183758 w 324558"/>
                <a:gd name="connsiteY5" fmla="*/ 13283 h 288414"/>
                <a:gd name="connsiteX6" fmla="*/ 215890 w 324558"/>
                <a:gd name="connsiteY6" fmla="*/ 68564 h 288414"/>
                <a:gd name="connsiteX7" fmla="*/ 307146 w 324558"/>
                <a:gd name="connsiteY7" fmla="*/ 226691 h 288414"/>
                <a:gd name="connsiteX8" fmla="*/ 321284 w 324558"/>
                <a:gd name="connsiteY8" fmla="*/ 252403 h 288414"/>
                <a:gd name="connsiteX9" fmla="*/ 299434 w 324558"/>
                <a:gd name="connsiteY9" fmla="*/ 287757 h 288414"/>
                <a:gd name="connsiteX10" fmla="*/ 161265 w 324558"/>
                <a:gd name="connsiteY10" fmla="*/ 287757 h 288414"/>
                <a:gd name="connsiteX11" fmla="*/ 66796 w 324558"/>
                <a:gd name="connsiteY11" fmla="*/ 236333 h 288414"/>
                <a:gd name="connsiteX12" fmla="*/ 66796 w 324558"/>
                <a:gd name="connsiteY12" fmla="*/ 240833 h 288414"/>
                <a:gd name="connsiteX13" fmla="*/ 257020 w 324558"/>
                <a:gd name="connsiteY13" fmla="*/ 240833 h 288414"/>
                <a:gd name="connsiteX14" fmla="*/ 257020 w 324558"/>
                <a:gd name="connsiteY14" fmla="*/ 236333 h 288414"/>
                <a:gd name="connsiteX15" fmla="*/ 167049 w 324558"/>
                <a:gd name="connsiteY15" fmla="*/ 80134 h 288414"/>
                <a:gd name="connsiteX16" fmla="*/ 161265 w 324558"/>
                <a:gd name="connsiteY16" fmla="*/ 73706 h 288414"/>
                <a:gd name="connsiteX17" fmla="*/ 154839 w 324558"/>
                <a:gd name="connsiteY17" fmla="*/ 80777 h 288414"/>
                <a:gd name="connsiteX18" fmla="*/ 104712 w 324558"/>
                <a:gd name="connsiteY18" fmla="*/ 167554 h 288414"/>
                <a:gd name="connsiteX19" fmla="*/ 66796 w 324558"/>
                <a:gd name="connsiteY19" fmla="*/ 236333 h 28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58" h="288414">
                  <a:moveTo>
                    <a:pt x="161265" y="287757"/>
                  </a:moveTo>
                  <a:cubicBezTo>
                    <a:pt x="116280" y="287757"/>
                    <a:pt x="70652" y="287114"/>
                    <a:pt x="25667" y="288400"/>
                  </a:cubicBezTo>
                  <a:cubicBezTo>
                    <a:pt x="5102" y="289043"/>
                    <a:pt x="-6466" y="269116"/>
                    <a:pt x="3817" y="251118"/>
                  </a:cubicBezTo>
                  <a:cubicBezTo>
                    <a:pt x="30808" y="202908"/>
                    <a:pt x="59084" y="155341"/>
                    <a:pt x="86718" y="107774"/>
                  </a:cubicBezTo>
                  <a:cubicBezTo>
                    <a:pt x="104712" y="76920"/>
                    <a:pt x="122706" y="46066"/>
                    <a:pt x="140058" y="15212"/>
                  </a:cubicBezTo>
                  <a:cubicBezTo>
                    <a:pt x="150983" y="-4072"/>
                    <a:pt x="171547" y="-5358"/>
                    <a:pt x="183758" y="13283"/>
                  </a:cubicBezTo>
                  <a:cubicBezTo>
                    <a:pt x="195325" y="31281"/>
                    <a:pt x="205608" y="50565"/>
                    <a:pt x="215890" y="68564"/>
                  </a:cubicBezTo>
                  <a:cubicBezTo>
                    <a:pt x="246095" y="121273"/>
                    <a:pt x="276942" y="173982"/>
                    <a:pt x="307146" y="226691"/>
                  </a:cubicBezTo>
                  <a:cubicBezTo>
                    <a:pt x="312287" y="235048"/>
                    <a:pt x="316786" y="244047"/>
                    <a:pt x="321284" y="252403"/>
                  </a:cubicBezTo>
                  <a:cubicBezTo>
                    <a:pt x="330281" y="270402"/>
                    <a:pt x="319999" y="287757"/>
                    <a:pt x="299434" y="287757"/>
                  </a:cubicBezTo>
                  <a:cubicBezTo>
                    <a:pt x="253164" y="287757"/>
                    <a:pt x="206893" y="287757"/>
                    <a:pt x="161265" y="287757"/>
                  </a:cubicBezTo>
                  <a:close/>
                  <a:moveTo>
                    <a:pt x="66796" y="236333"/>
                  </a:moveTo>
                  <a:cubicBezTo>
                    <a:pt x="66796" y="237619"/>
                    <a:pt x="66796" y="239547"/>
                    <a:pt x="66796" y="240833"/>
                  </a:cubicBezTo>
                  <a:cubicBezTo>
                    <a:pt x="130418" y="240833"/>
                    <a:pt x="193398" y="240833"/>
                    <a:pt x="257020" y="240833"/>
                  </a:cubicBezTo>
                  <a:cubicBezTo>
                    <a:pt x="257020" y="239547"/>
                    <a:pt x="257020" y="237619"/>
                    <a:pt x="257020" y="236333"/>
                  </a:cubicBezTo>
                  <a:cubicBezTo>
                    <a:pt x="226815" y="184267"/>
                    <a:pt x="197253" y="132200"/>
                    <a:pt x="167049" y="80134"/>
                  </a:cubicBezTo>
                  <a:cubicBezTo>
                    <a:pt x="165764" y="77563"/>
                    <a:pt x="163193" y="75634"/>
                    <a:pt x="161265" y="73706"/>
                  </a:cubicBezTo>
                  <a:cubicBezTo>
                    <a:pt x="159337" y="75634"/>
                    <a:pt x="156124" y="78206"/>
                    <a:pt x="154839" y="80777"/>
                  </a:cubicBezTo>
                  <a:cubicBezTo>
                    <a:pt x="138130" y="109703"/>
                    <a:pt x="120779" y="138628"/>
                    <a:pt x="104712" y="167554"/>
                  </a:cubicBezTo>
                  <a:cubicBezTo>
                    <a:pt x="92502" y="190695"/>
                    <a:pt x="79649" y="213835"/>
                    <a:pt x="66796" y="236333"/>
                  </a:cubicBezTo>
                  <a:close/>
                </a:path>
              </a:pathLst>
            </a:custGeom>
            <a:solidFill>
              <a:srgbClr val="030303"/>
            </a:solidFill>
            <a:ln w="64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xmlns:p14="http://schemas.microsoft.com/office/powerpoint/2010/main" xmlns="" id="{520CFBF2-9D66-4432-023A-F9CBA7D4B345}"/>
                </a:ext>
              </a:extLst>
            </p:cNvPr>
            <p:cNvSpPr/>
            <p:nvPr/>
          </p:nvSpPr>
          <p:spPr>
            <a:xfrm>
              <a:off x="6265455" y="1475247"/>
              <a:ext cx="324736" cy="310856"/>
            </a:xfrm>
            <a:custGeom>
              <a:avLst/>
              <a:gdLst>
                <a:gd name="connsiteX0" fmla="*/ 53348 w 324736"/>
                <a:gd name="connsiteY0" fmla="*/ 272530 h 310856"/>
                <a:gd name="connsiteX1" fmla="*/ 58490 w 324736"/>
                <a:gd name="connsiteY1" fmla="*/ 210179 h 310856"/>
                <a:gd name="connsiteX2" fmla="*/ 50778 w 324736"/>
                <a:gd name="connsiteY2" fmla="*/ 193466 h 310856"/>
                <a:gd name="connsiteX3" fmla="*/ 5792 w 324736"/>
                <a:gd name="connsiteY3" fmla="*/ 138829 h 310856"/>
                <a:gd name="connsiteX4" fmla="*/ 16075 w 324736"/>
                <a:gd name="connsiteY4" fmla="*/ 102189 h 310856"/>
                <a:gd name="connsiteX5" fmla="*/ 89337 w 324736"/>
                <a:gd name="connsiteY5" fmla="*/ 82263 h 310856"/>
                <a:gd name="connsiteX6" fmla="*/ 104760 w 324736"/>
                <a:gd name="connsiteY6" fmla="*/ 69407 h 310856"/>
                <a:gd name="connsiteX7" fmla="*/ 142034 w 324736"/>
                <a:gd name="connsiteY7" fmla="*/ 10270 h 310856"/>
                <a:gd name="connsiteX8" fmla="*/ 183806 w 324736"/>
                <a:gd name="connsiteY8" fmla="*/ 11555 h 310856"/>
                <a:gd name="connsiteX9" fmla="*/ 222365 w 324736"/>
                <a:gd name="connsiteY9" fmla="*/ 72621 h 310856"/>
                <a:gd name="connsiteX10" fmla="*/ 236503 w 324736"/>
                <a:gd name="connsiteY10" fmla="*/ 83548 h 310856"/>
                <a:gd name="connsiteX11" fmla="*/ 303980 w 324736"/>
                <a:gd name="connsiteY11" fmla="*/ 100261 h 310856"/>
                <a:gd name="connsiteX12" fmla="*/ 317476 w 324736"/>
                <a:gd name="connsiteY12" fmla="*/ 141400 h 310856"/>
                <a:gd name="connsiteX13" fmla="*/ 269920 w 324736"/>
                <a:gd name="connsiteY13" fmla="*/ 198609 h 310856"/>
                <a:gd name="connsiteX14" fmla="*/ 266707 w 324736"/>
                <a:gd name="connsiteY14" fmla="*/ 207608 h 310856"/>
                <a:gd name="connsiteX15" fmla="*/ 271206 w 324736"/>
                <a:gd name="connsiteY15" fmla="*/ 278315 h 310856"/>
                <a:gd name="connsiteX16" fmla="*/ 262208 w 324736"/>
                <a:gd name="connsiteY16" fmla="*/ 305313 h 310856"/>
                <a:gd name="connsiteX17" fmla="*/ 232647 w 324736"/>
                <a:gd name="connsiteY17" fmla="*/ 307241 h 310856"/>
                <a:gd name="connsiteX18" fmla="*/ 168382 w 324736"/>
                <a:gd name="connsiteY18" fmla="*/ 281529 h 310856"/>
                <a:gd name="connsiteX19" fmla="*/ 149745 w 324736"/>
                <a:gd name="connsiteY19" fmla="*/ 283458 h 310856"/>
                <a:gd name="connsiteX20" fmla="*/ 82910 w 324736"/>
                <a:gd name="connsiteY20" fmla="*/ 309170 h 310856"/>
                <a:gd name="connsiteX21" fmla="*/ 53348 w 324736"/>
                <a:gd name="connsiteY21" fmla="*/ 288600 h 310856"/>
                <a:gd name="connsiteX22" fmla="*/ 53348 w 324736"/>
                <a:gd name="connsiteY22" fmla="*/ 272530 h 310856"/>
                <a:gd name="connsiteX23" fmla="*/ 53348 w 324736"/>
                <a:gd name="connsiteY23" fmla="*/ 272530 h 310856"/>
                <a:gd name="connsiteX24" fmla="*/ 259638 w 324736"/>
                <a:gd name="connsiteY24" fmla="*/ 137543 h 310856"/>
                <a:gd name="connsiteX25" fmla="*/ 214010 w 324736"/>
                <a:gd name="connsiteY25" fmla="*/ 125330 h 310856"/>
                <a:gd name="connsiteX26" fmla="*/ 188304 w 324736"/>
                <a:gd name="connsiteY26" fmla="*/ 107332 h 310856"/>
                <a:gd name="connsiteX27" fmla="*/ 167740 w 324736"/>
                <a:gd name="connsiteY27" fmla="*/ 74549 h 310856"/>
                <a:gd name="connsiteX28" fmla="*/ 156815 w 324736"/>
                <a:gd name="connsiteY28" fmla="*/ 74549 h 310856"/>
                <a:gd name="connsiteX29" fmla="*/ 138820 w 324736"/>
                <a:gd name="connsiteY29" fmla="*/ 104118 h 310856"/>
                <a:gd name="connsiteX30" fmla="*/ 110544 w 324736"/>
                <a:gd name="connsiteY30" fmla="*/ 125330 h 310856"/>
                <a:gd name="connsiteX31" fmla="*/ 64916 w 324736"/>
                <a:gd name="connsiteY31" fmla="*/ 137543 h 310856"/>
                <a:gd name="connsiteX32" fmla="*/ 93192 w 324736"/>
                <a:gd name="connsiteY32" fmla="*/ 170969 h 310856"/>
                <a:gd name="connsiteX33" fmla="*/ 104760 w 324736"/>
                <a:gd name="connsiteY33" fmla="*/ 203751 h 310856"/>
                <a:gd name="connsiteX34" fmla="*/ 101547 w 324736"/>
                <a:gd name="connsiteY34" fmla="*/ 251318 h 310856"/>
                <a:gd name="connsiteX35" fmla="*/ 140748 w 324736"/>
                <a:gd name="connsiteY35" fmla="*/ 235891 h 310856"/>
                <a:gd name="connsiteX36" fmla="*/ 181878 w 324736"/>
                <a:gd name="connsiteY36" fmla="*/ 235248 h 310856"/>
                <a:gd name="connsiteX37" fmla="*/ 222365 w 324736"/>
                <a:gd name="connsiteY37" fmla="*/ 250675 h 310856"/>
                <a:gd name="connsiteX38" fmla="*/ 221079 w 324736"/>
                <a:gd name="connsiteY38" fmla="*/ 229463 h 310856"/>
                <a:gd name="connsiteX39" fmla="*/ 219794 w 324736"/>
                <a:gd name="connsiteY39" fmla="*/ 208894 h 310856"/>
                <a:gd name="connsiteX40" fmla="*/ 229434 w 324736"/>
                <a:gd name="connsiteY40" fmla="*/ 173540 h 310856"/>
                <a:gd name="connsiteX41" fmla="*/ 259638 w 324736"/>
                <a:gd name="connsiteY41" fmla="*/ 137543 h 31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4736" h="310856">
                  <a:moveTo>
                    <a:pt x="53348" y="272530"/>
                  </a:moveTo>
                  <a:cubicBezTo>
                    <a:pt x="55276" y="251961"/>
                    <a:pt x="57847" y="230749"/>
                    <a:pt x="58490" y="210179"/>
                  </a:cubicBezTo>
                  <a:cubicBezTo>
                    <a:pt x="58490" y="204394"/>
                    <a:pt x="54633" y="197966"/>
                    <a:pt x="50778" y="193466"/>
                  </a:cubicBezTo>
                  <a:cubicBezTo>
                    <a:pt x="35997" y="174825"/>
                    <a:pt x="20573" y="156827"/>
                    <a:pt x="5792" y="138829"/>
                  </a:cubicBezTo>
                  <a:cubicBezTo>
                    <a:pt x="-5133" y="125330"/>
                    <a:pt x="8" y="107332"/>
                    <a:pt x="16075" y="102189"/>
                  </a:cubicBezTo>
                  <a:cubicBezTo>
                    <a:pt x="40495" y="95119"/>
                    <a:pt x="64916" y="88691"/>
                    <a:pt x="89337" y="82263"/>
                  </a:cubicBezTo>
                  <a:cubicBezTo>
                    <a:pt x="97048" y="80334"/>
                    <a:pt x="100904" y="75835"/>
                    <a:pt x="104760" y="69407"/>
                  </a:cubicBezTo>
                  <a:cubicBezTo>
                    <a:pt x="116970" y="49480"/>
                    <a:pt x="130466" y="30196"/>
                    <a:pt x="142034" y="10270"/>
                  </a:cubicBezTo>
                  <a:cubicBezTo>
                    <a:pt x="150388" y="-5158"/>
                    <a:pt x="176094" y="-1944"/>
                    <a:pt x="183806" y="11555"/>
                  </a:cubicBezTo>
                  <a:cubicBezTo>
                    <a:pt x="195373" y="32768"/>
                    <a:pt x="208869" y="52694"/>
                    <a:pt x="222365" y="72621"/>
                  </a:cubicBezTo>
                  <a:cubicBezTo>
                    <a:pt x="225578" y="77120"/>
                    <a:pt x="231361" y="82263"/>
                    <a:pt x="236503" y="83548"/>
                  </a:cubicBezTo>
                  <a:cubicBezTo>
                    <a:pt x="258995" y="89976"/>
                    <a:pt x="281488" y="94476"/>
                    <a:pt x="303980" y="100261"/>
                  </a:cubicBezTo>
                  <a:cubicBezTo>
                    <a:pt x="325188" y="105403"/>
                    <a:pt x="330972" y="124687"/>
                    <a:pt x="317476" y="141400"/>
                  </a:cubicBezTo>
                  <a:cubicBezTo>
                    <a:pt x="301410" y="160684"/>
                    <a:pt x="285986" y="179325"/>
                    <a:pt x="269920" y="198609"/>
                  </a:cubicBezTo>
                  <a:cubicBezTo>
                    <a:pt x="267992" y="201180"/>
                    <a:pt x="266707" y="204394"/>
                    <a:pt x="266707" y="207608"/>
                  </a:cubicBezTo>
                  <a:cubicBezTo>
                    <a:pt x="267992" y="231391"/>
                    <a:pt x="269278" y="255175"/>
                    <a:pt x="271206" y="278315"/>
                  </a:cubicBezTo>
                  <a:cubicBezTo>
                    <a:pt x="271848" y="288600"/>
                    <a:pt x="271206" y="298885"/>
                    <a:pt x="262208" y="305313"/>
                  </a:cubicBezTo>
                  <a:cubicBezTo>
                    <a:pt x="253212" y="311741"/>
                    <a:pt x="244214" y="312384"/>
                    <a:pt x="232647" y="307241"/>
                  </a:cubicBezTo>
                  <a:cubicBezTo>
                    <a:pt x="212082" y="297599"/>
                    <a:pt x="190232" y="289243"/>
                    <a:pt x="168382" y="281529"/>
                  </a:cubicBezTo>
                  <a:cubicBezTo>
                    <a:pt x="163241" y="279601"/>
                    <a:pt x="155529" y="280887"/>
                    <a:pt x="149745" y="283458"/>
                  </a:cubicBezTo>
                  <a:cubicBezTo>
                    <a:pt x="127253" y="291814"/>
                    <a:pt x="105403" y="300813"/>
                    <a:pt x="82910" y="309170"/>
                  </a:cubicBezTo>
                  <a:cubicBezTo>
                    <a:pt x="66844" y="314955"/>
                    <a:pt x="53991" y="305313"/>
                    <a:pt x="53348" y="288600"/>
                  </a:cubicBezTo>
                  <a:cubicBezTo>
                    <a:pt x="53348" y="283458"/>
                    <a:pt x="53348" y="277673"/>
                    <a:pt x="53348" y="272530"/>
                  </a:cubicBezTo>
                  <a:cubicBezTo>
                    <a:pt x="53991" y="272530"/>
                    <a:pt x="53991" y="272530"/>
                    <a:pt x="53348" y="272530"/>
                  </a:cubicBezTo>
                  <a:close/>
                  <a:moveTo>
                    <a:pt x="259638" y="137543"/>
                  </a:moveTo>
                  <a:cubicBezTo>
                    <a:pt x="242929" y="133043"/>
                    <a:pt x="228791" y="128544"/>
                    <a:pt x="214010" y="125330"/>
                  </a:cubicBezTo>
                  <a:cubicBezTo>
                    <a:pt x="202442" y="122759"/>
                    <a:pt x="194088" y="117616"/>
                    <a:pt x="188304" y="107332"/>
                  </a:cubicBezTo>
                  <a:cubicBezTo>
                    <a:pt x="182520" y="95761"/>
                    <a:pt x="174166" y="86119"/>
                    <a:pt x="167740" y="74549"/>
                  </a:cubicBezTo>
                  <a:cubicBezTo>
                    <a:pt x="163883" y="67478"/>
                    <a:pt x="160670" y="67478"/>
                    <a:pt x="156815" y="74549"/>
                  </a:cubicBezTo>
                  <a:cubicBezTo>
                    <a:pt x="151031" y="84834"/>
                    <a:pt x="144604" y="94476"/>
                    <a:pt x="138820" y="104118"/>
                  </a:cubicBezTo>
                  <a:cubicBezTo>
                    <a:pt x="132394" y="114402"/>
                    <a:pt x="123397" y="122759"/>
                    <a:pt x="110544" y="125330"/>
                  </a:cubicBezTo>
                  <a:cubicBezTo>
                    <a:pt x="95763" y="128544"/>
                    <a:pt x="80982" y="133043"/>
                    <a:pt x="64916" y="137543"/>
                  </a:cubicBezTo>
                  <a:cubicBezTo>
                    <a:pt x="74556" y="149113"/>
                    <a:pt x="84195" y="160041"/>
                    <a:pt x="93192" y="170969"/>
                  </a:cubicBezTo>
                  <a:cubicBezTo>
                    <a:pt x="101547" y="180611"/>
                    <a:pt x="106688" y="190252"/>
                    <a:pt x="104760" y="203751"/>
                  </a:cubicBezTo>
                  <a:cubicBezTo>
                    <a:pt x="102832" y="219178"/>
                    <a:pt x="102832" y="234605"/>
                    <a:pt x="101547" y="251318"/>
                  </a:cubicBezTo>
                  <a:cubicBezTo>
                    <a:pt x="115685" y="246176"/>
                    <a:pt x="128538" y="241676"/>
                    <a:pt x="140748" y="235891"/>
                  </a:cubicBezTo>
                  <a:cubicBezTo>
                    <a:pt x="154887" y="229463"/>
                    <a:pt x="167097" y="228177"/>
                    <a:pt x="181878" y="235248"/>
                  </a:cubicBezTo>
                  <a:cubicBezTo>
                    <a:pt x="194730" y="241676"/>
                    <a:pt x="208869" y="245533"/>
                    <a:pt x="222365" y="250675"/>
                  </a:cubicBezTo>
                  <a:cubicBezTo>
                    <a:pt x="221722" y="242962"/>
                    <a:pt x="221722" y="235891"/>
                    <a:pt x="221079" y="229463"/>
                  </a:cubicBezTo>
                  <a:cubicBezTo>
                    <a:pt x="220436" y="222392"/>
                    <a:pt x="221079" y="215321"/>
                    <a:pt x="219794" y="208894"/>
                  </a:cubicBezTo>
                  <a:cubicBezTo>
                    <a:pt x="216581" y="195395"/>
                    <a:pt x="219151" y="183825"/>
                    <a:pt x="229434" y="173540"/>
                  </a:cubicBezTo>
                  <a:cubicBezTo>
                    <a:pt x="240359" y="163255"/>
                    <a:pt x="249355" y="151042"/>
                    <a:pt x="259638" y="137543"/>
                  </a:cubicBezTo>
                  <a:close/>
                </a:path>
              </a:pathLst>
            </a:custGeom>
            <a:solidFill>
              <a:srgbClr val="030302"/>
            </a:solidFill>
            <a:ln w="64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xmlns:p14="http://schemas.microsoft.com/office/powerpoint/2010/main" xmlns="" id="{C14C2D59-FC9B-0A11-2C3E-3D2FCBDB0B05}"/>
                </a:ext>
              </a:extLst>
            </p:cNvPr>
            <p:cNvSpPr/>
            <p:nvPr/>
          </p:nvSpPr>
          <p:spPr>
            <a:xfrm>
              <a:off x="6837324" y="1477787"/>
              <a:ext cx="324636" cy="325305"/>
            </a:xfrm>
            <a:custGeom>
              <a:avLst/>
              <a:gdLst>
                <a:gd name="connsiteX0" fmla="*/ 95 w 324636"/>
                <a:gd name="connsiteY0" fmla="*/ 162643 h 325305"/>
                <a:gd name="connsiteX1" fmla="*/ 162043 w 324636"/>
                <a:gd name="connsiteY1" fmla="*/ 16 h 325305"/>
                <a:gd name="connsiteX2" fmla="*/ 324632 w 324636"/>
                <a:gd name="connsiteY2" fmla="*/ 162001 h 325305"/>
                <a:gd name="connsiteX3" fmla="*/ 162043 w 324636"/>
                <a:gd name="connsiteY3" fmla="*/ 325271 h 325305"/>
                <a:gd name="connsiteX4" fmla="*/ 95 w 324636"/>
                <a:gd name="connsiteY4" fmla="*/ 162643 h 325305"/>
                <a:gd name="connsiteX5" fmla="*/ 160757 w 324636"/>
                <a:gd name="connsiteY5" fmla="*/ 278346 h 325305"/>
                <a:gd name="connsiteX6" fmla="*/ 278362 w 324636"/>
                <a:gd name="connsiteY6" fmla="*/ 162001 h 325305"/>
                <a:gd name="connsiteX7" fmla="*/ 160115 w 324636"/>
                <a:gd name="connsiteY7" fmla="*/ 46940 h 325305"/>
                <a:gd name="connsiteX8" fmla="*/ 47009 w 324636"/>
                <a:gd name="connsiteY8" fmla="*/ 173571 h 325305"/>
                <a:gd name="connsiteX9" fmla="*/ 160757 w 324636"/>
                <a:gd name="connsiteY9" fmla="*/ 278346 h 32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36" h="325305">
                  <a:moveTo>
                    <a:pt x="95" y="162643"/>
                  </a:moveTo>
                  <a:cubicBezTo>
                    <a:pt x="-2475" y="75223"/>
                    <a:pt x="72072" y="-1270"/>
                    <a:pt x="162043" y="16"/>
                  </a:cubicBezTo>
                  <a:cubicBezTo>
                    <a:pt x="253941" y="1944"/>
                    <a:pt x="323990" y="70724"/>
                    <a:pt x="324632" y="162001"/>
                  </a:cubicBezTo>
                  <a:cubicBezTo>
                    <a:pt x="325275" y="253277"/>
                    <a:pt x="251371" y="323985"/>
                    <a:pt x="162043" y="325271"/>
                  </a:cubicBezTo>
                  <a:cubicBezTo>
                    <a:pt x="75285" y="327199"/>
                    <a:pt x="-3118" y="250064"/>
                    <a:pt x="95" y="162643"/>
                  </a:cubicBezTo>
                  <a:close/>
                  <a:moveTo>
                    <a:pt x="160757" y="278346"/>
                  </a:moveTo>
                  <a:cubicBezTo>
                    <a:pt x="231448" y="277061"/>
                    <a:pt x="279647" y="223709"/>
                    <a:pt x="278362" y="162001"/>
                  </a:cubicBezTo>
                  <a:cubicBezTo>
                    <a:pt x="277077" y="93864"/>
                    <a:pt x="228878" y="48226"/>
                    <a:pt x="160115" y="46940"/>
                  </a:cubicBezTo>
                  <a:cubicBezTo>
                    <a:pt x="102919" y="45655"/>
                    <a:pt x="41225" y="97078"/>
                    <a:pt x="47009" y="173571"/>
                  </a:cubicBezTo>
                  <a:cubicBezTo>
                    <a:pt x="50865" y="224995"/>
                    <a:pt x="99063" y="279632"/>
                    <a:pt x="160757" y="278346"/>
                  </a:cubicBezTo>
                  <a:close/>
                </a:path>
              </a:pathLst>
            </a:custGeom>
            <a:solidFill>
              <a:srgbClr val="020202"/>
            </a:solidFill>
            <a:ln w="64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xmlns:p14="http://schemas.microsoft.com/office/powerpoint/2010/main" xmlns="" id="{5304E7AC-7EFF-7FE2-4247-3E4FEB9A2CA6}"/>
                </a:ext>
              </a:extLst>
            </p:cNvPr>
            <p:cNvSpPr/>
            <p:nvPr/>
          </p:nvSpPr>
          <p:spPr>
            <a:xfrm>
              <a:off x="6618919" y="1135836"/>
              <a:ext cx="482" cy="4499"/>
            </a:xfrm>
            <a:custGeom>
              <a:avLst/>
              <a:gdLst>
                <a:gd name="connsiteX0" fmla="*/ 0 w 482"/>
                <a:gd name="connsiteY0" fmla="*/ 0 h 4499"/>
                <a:gd name="connsiteX1" fmla="*/ 0 w 482"/>
                <a:gd name="connsiteY1" fmla="*/ 4500 h 4499"/>
                <a:gd name="connsiteX2" fmla="*/ 0 w 482"/>
                <a:gd name="connsiteY2" fmla="*/ 0 h 4499"/>
              </a:gdLst>
              <a:ahLst/>
              <a:cxnLst>
                <a:cxn ang="0">
                  <a:pos x="connsiteX0" y="connsiteY0"/>
                </a:cxn>
                <a:cxn ang="0">
                  <a:pos x="connsiteX1" y="connsiteY1"/>
                </a:cxn>
                <a:cxn ang="0">
                  <a:pos x="connsiteX2" y="connsiteY2"/>
                </a:cxn>
              </a:cxnLst>
              <a:rect l="l" t="t" r="r" b="b"/>
              <a:pathLst>
                <a:path w="482" h="4499">
                  <a:moveTo>
                    <a:pt x="0" y="0"/>
                  </a:moveTo>
                  <a:cubicBezTo>
                    <a:pt x="0" y="1286"/>
                    <a:pt x="0" y="3214"/>
                    <a:pt x="0" y="4500"/>
                  </a:cubicBezTo>
                  <a:cubicBezTo>
                    <a:pt x="643" y="3214"/>
                    <a:pt x="643" y="1929"/>
                    <a:pt x="0" y="0"/>
                  </a:cubicBezTo>
                  <a:close/>
                </a:path>
              </a:pathLst>
            </a:custGeom>
            <a:solidFill>
              <a:srgbClr val="DFDEDE"/>
            </a:solidFill>
            <a:ln w="64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xmlns:p14="http://schemas.microsoft.com/office/powerpoint/2010/main" xmlns="" id="{99E922F3-2696-C478-4245-16788DB1811B}"/>
                </a:ext>
              </a:extLst>
            </p:cNvPr>
            <p:cNvSpPr/>
            <p:nvPr/>
          </p:nvSpPr>
          <p:spPr>
            <a:xfrm>
              <a:off x="6809786" y="1135836"/>
              <a:ext cx="6426" cy="4499"/>
            </a:xfrm>
            <a:custGeom>
              <a:avLst/>
              <a:gdLst>
                <a:gd name="connsiteX0" fmla="*/ 0 w 6426"/>
                <a:gd name="connsiteY0" fmla="*/ 4500 h 4499"/>
                <a:gd name="connsiteX1" fmla="*/ 0 w 6426"/>
                <a:gd name="connsiteY1" fmla="*/ 0 h 4499"/>
                <a:gd name="connsiteX2" fmla="*/ 0 w 6426"/>
                <a:gd name="connsiteY2" fmla="*/ 4500 h 4499"/>
              </a:gdLst>
              <a:ahLst/>
              <a:cxnLst>
                <a:cxn ang="0">
                  <a:pos x="connsiteX0" y="connsiteY0"/>
                </a:cxn>
                <a:cxn ang="0">
                  <a:pos x="connsiteX1" y="connsiteY1"/>
                </a:cxn>
                <a:cxn ang="0">
                  <a:pos x="connsiteX2" y="connsiteY2"/>
                </a:cxn>
              </a:cxnLst>
              <a:rect l="l" t="t" r="r" b="b"/>
              <a:pathLst>
                <a:path w="6426" h="4499">
                  <a:moveTo>
                    <a:pt x="0" y="4500"/>
                  </a:moveTo>
                  <a:cubicBezTo>
                    <a:pt x="0" y="3214"/>
                    <a:pt x="0" y="1286"/>
                    <a:pt x="0" y="0"/>
                  </a:cubicBezTo>
                  <a:cubicBezTo>
                    <a:pt x="0" y="1929"/>
                    <a:pt x="0" y="3214"/>
                    <a:pt x="0" y="4500"/>
                  </a:cubicBezTo>
                  <a:close/>
                </a:path>
              </a:pathLst>
            </a:custGeom>
            <a:solidFill>
              <a:srgbClr val="DFDEDE"/>
            </a:solidFill>
            <a:ln w="6425" cap="flat">
              <a:noFill/>
              <a:prstDash val="solid"/>
              <a:miter/>
            </a:ln>
          </p:spPr>
          <p:txBody>
            <a:bodyPr rtlCol="0" anchor="ctr"/>
            <a:lstStyle/>
            <a:p>
              <a:endParaRPr lang="en-US"/>
            </a:p>
          </p:txBody>
        </p:sp>
      </p:grpSp>
      <p:sp>
        <p:nvSpPr>
          <p:cNvPr id="41" name="Freeform 40">
            <a:extLst>
              <a:ext uri="{FF2B5EF4-FFF2-40B4-BE49-F238E27FC236}">
                <a16:creationId xmlns:a16="http://schemas.microsoft.com/office/drawing/2014/main" xmlns:p14="http://schemas.microsoft.com/office/powerpoint/2010/main" xmlns="" id="{D57F43D2-680C-BF03-0C93-D84CB530DC0E}"/>
              </a:ext>
            </a:extLst>
          </p:cNvPr>
          <p:cNvSpPr/>
          <p:nvPr/>
        </p:nvSpPr>
        <p:spPr>
          <a:xfrm flipH="1">
            <a:off x="4470456" y="1925351"/>
            <a:ext cx="2603441" cy="2162800"/>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42" name="Text Placeholder 17">
            <a:extLst>
              <a:ext uri="{FF2B5EF4-FFF2-40B4-BE49-F238E27FC236}">
                <a16:creationId xmlns:a16="http://schemas.microsoft.com/office/drawing/2014/main" xmlns:p14="http://schemas.microsoft.com/office/powerpoint/2010/main" xmlns="" id="{3F0D0CDF-CFDB-C0E9-39DC-DA76325C8B2F}"/>
              </a:ext>
            </a:extLst>
          </p:cNvPr>
          <p:cNvSpPr txBox="1">
            <a:spLocks/>
          </p:cNvSpPr>
          <p:nvPr/>
        </p:nvSpPr>
        <p:spPr>
          <a:xfrm>
            <a:off x="4694232" y="1925351"/>
            <a:ext cx="2440323" cy="134811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l-GR" sz="1600" i="1" dirty="0" smtClean="0">
                <a:solidFill>
                  <a:schemeClr val="bg1"/>
                </a:solidFill>
              </a:rPr>
              <a:t>«</a:t>
            </a:r>
            <a:r>
              <a:rPr lang="en-US" sz="1600" i="1" dirty="0" err="1" smtClean="0">
                <a:solidFill>
                  <a:schemeClr val="bg1"/>
                </a:solidFill>
              </a:rPr>
              <a:t>Το</a:t>
            </a:r>
            <a:r>
              <a:rPr lang="en-US" sz="1600" i="1" dirty="0" smtClean="0">
                <a:solidFill>
                  <a:schemeClr val="bg1"/>
                </a:solidFill>
              </a:rPr>
              <a:t> </a:t>
            </a:r>
            <a:r>
              <a:rPr lang="en-US" sz="1600" i="1" dirty="0">
                <a:solidFill>
                  <a:schemeClr val="bg1"/>
                </a:solidFill>
              </a:rPr>
              <a:t>παιχνίδι είναι αυτό που γίνεται τέχνη, αλλά και θρησκεία και επιστήμη, εν ολίγοις, </a:t>
            </a:r>
            <a:r>
              <a:rPr lang="en-US" sz="1600" i="1" dirty="0" err="1" smtClean="0">
                <a:solidFill>
                  <a:schemeClr val="bg1"/>
                </a:solidFill>
              </a:rPr>
              <a:t>ιδιοφυΐα</a:t>
            </a:r>
            <a:r>
              <a:rPr lang="el-GR" sz="1600" i="1" dirty="0" smtClean="0">
                <a:solidFill>
                  <a:schemeClr val="bg1"/>
                </a:solidFill>
              </a:rPr>
              <a:t>»</a:t>
            </a:r>
            <a:r>
              <a:rPr lang="en-US" sz="1600" i="1" dirty="0" smtClean="0">
                <a:solidFill>
                  <a:schemeClr val="bg1"/>
                </a:solidFill>
              </a:rPr>
              <a:t>. </a:t>
            </a:r>
            <a:endParaRPr lang="en-US" sz="1600" i="1" dirty="0">
              <a:solidFill>
                <a:schemeClr val="bg1"/>
              </a:solidFill>
            </a:endParaRPr>
          </a:p>
          <a:p>
            <a:pPr algn="l"/>
            <a:endParaRPr lang="en-US" sz="1600" b="1" i="1" dirty="0">
              <a:solidFill>
                <a:schemeClr val="bg1"/>
              </a:solidFill>
            </a:endParaRPr>
          </a:p>
          <a:p>
            <a:pPr algn="l"/>
            <a:r>
              <a:rPr lang="en-US" sz="1600" b="1" i="1" dirty="0">
                <a:solidFill>
                  <a:schemeClr val="bg1"/>
                </a:solidFill>
              </a:rPr>
              <a:t>Bernard Stiegler  </a:t>
            </a:r>
            <a:endParaRPr lang="en-US" sz="1600" i="1" dirty="0">
              <a:solidFill>
                <a:schemeClr val="bg1"/>
              </a:solidFill>
            </a:endParaRPr>
          </a:p>
        </p:txBody>
      </p:sp>
      <p:grpSp>
        <p:nvGrpSpPr>
          <p:cNvPr id="43" name="Group 42">
            <a:extLst>
              <a:ext uri="{FF2B5EF4-FFF2-40B4-BE49-F238E27FC236}">
                <a16:creationId xmlns:a16="http://schemas.microsoft.com/office/drawing/2014/main" xmlns:p14="http://schemas.microsoft.com/office/powerpoint/2010/main" xmlns="" id="{6048F2C3-572C-7890-0ECD-D366120BFDD9}"/>
              </a:ext>
            </a:extLst>
          </p:cNvPr>
          <p:cNvGrpSpPr/>
          <p:nvPr/>
        </p:nvGrpSpPr>
        <p:grpSpPr>
          <a:xfrm rot="10800000">
            <a:off x="3559818" y="2252655"/>
            <a:ext cx="1049747" cy="764233"/>
            <a:chOff x="3400450" y="986392"/>
            <a:chExt cx="1487826" cy="1083162"/>
          </a:xfrm>
        </p:grpSpPr>
        <p:sp>
          <p:nvSpPr>
            <p:cNvPr id="44" name="Freeform 43">
              <a:extLst>
                <a:ext uri="{FF2B5EF4-FFF2-40B4-BE49-F238E27FC236}">
                  <a16:creationId xmlns:a16="http://schemas.microsoft.com/office/drawing/2014/main" xmlns:p14="http://schemas.microsoft.com/office/powerpoint/2010/main" xmlns="" id="{A6297F7B-0136-C561-11E2-6CD4181F25D8}"/>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xmlns:p14="http://schemas.microsoft.com/office/powerpoint/2010/main" xmlns="" id="{65E2D148-ABBA-FF85-FC36-3756178800D0}"/>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xmlns:a16="http://schemas.microsoft.com/office/drawing/2014/main" xmlns="" val="420500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14="http://schemas.microsoft.com/office/drawing/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14="http://schemas.microsoft.com/office/drawing/2010/main" xmlns="" id="{152E0C58-0976-1DB6-87F2-649983657ABD}"/>
              </a:ext>
            </a:extLst>
          </p:cNvPr>
          <p:cNvSpPr txBox="1">
            <a:spLocks/>
          </p:cNvSpPr>
          <p:nvPr/>
        </p:nvSpPr>
        <p:spPr>
          <a:xfrm>
            <a:off x="895495" y="229079"/>
            <a:ext cx="6596658"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Ο D.W. Winnicott αφιέρωσε επίσης μεγάλο μέρος των γραπτών του στην έννοια του παιχνιδιού. Είναι ιδιαίτερα γνωστός για την ανάλυσή του σχετικά με </a:t>
            </a:r>
            <a:r>
              <a:rPr lang="en-US" sz="1150" i="1" dirty="0">
                <a:solidFill>
                  <a:srgbClr val="262626"/>
                </a:solidFill>
              </a:rPr>
              <a:t>εκείνο το ιδιαίτερο παιχνίδι </a:t>
            </a:r>
            <a:r>
              <a:rPr lang="en-US" sz="1150" dirty="0">
                <a:solidFill>
                  <a:srgbClr val="262626"/>
                </a:solidFill>
              </a:rPr>
              <a:t>στο οποίο τα περισσότερα νήπια τείνουν να προσκολλώνται. Αναφέρεται σε αυτό το ειδικό παιχνίδι ως Μεταβατικό Αντικείμενο. Σε έναν κόσμο που αποτελείται ακόμα από άγνωστα ως επί το πλείστον αντικείμενα και φαινόμενα, το μεταβατικό αντικείμενο είναι "ένας τόπος ανάπαυσης". Είναι ένα ρυθμιστικό στοιχείο μεταξύ του μωρού και του εξωτερικού κόσμου και χρησιμεύει ως βοήθημα όταν το παιδί πρέπει να αποχωριστεί τον κύριο φροντιστή του. Είτε έχει τη μορφή ενός αρκουδάκι, ενός υφάσματος ή κάποιου άλλου παιχνιδιού, το μεταβατικό αντικείμενο είναι "βρεγμένο-δημιουργημένο": υπάρχει ήδη στον κόσμο, αλλά αποκτά νόημα μέσω της επένδυσης του παιδιού σε αυτό. Η επένδυση στο αντικείμενο περιλαμβάνει τη δράση πάνω και με το αντικείμενο. "Για να ελέγξει κανείς αυτό που βρίσκεται έξω", γράφει ο Winnicott, "πρέπει να κάνει πράγματα". Το "να κάνεις πράγματα" στα παροδικά αντικείμενα ανοίγει το δρόμο για τους πιο εξελιγμένους τύπους παιχνιδιού των μεγαλύτερων παιδιών, που συνίσταται επίσης στην υποκίνηση ενεργειών κάπου ανάμεσα στην αντικειμενική πραγματικότητα και τη δική τους φαντασία- και αργότερα για αυτό που ο Winnicott αναφέρει, σε γενικές γραμμές, ως </a:t>
            </a:r>
            <a:r>
              <a:rPr lang="en-US" sz="1150" i="1" dirty="0">
                <a:solidFill>
                  <a:srgbClr val="262626"/>
                </a:solidFill>
              </a:rPr>
              <a:t>Πολιτισμό</a:t>
            </a:r>
            <a:r>
              <a:rPr lang="en-US" sz="1150" dirty="0">
                <a:solidFill>
                  <a:srgbClr val="262626"/>
                </a:solidFill>
              </a:rPr>
              <a:t>, όπως εκδηλώνεται στις τέχνες, την επιστήμη και τη θρησκεία. </a:t>
            </a:r>
          </a:p>
          <a:p>
            <a:pPr>
              <a:lnSpc>
                <a:spcPts val="1120"/>
              </a:lnSpc>
            </a:pPr>
            <a:r>
              <a:rPr lang="en-US" sz="1150" dirty="0">
                <a:solidFill>
                  <a:srgbClr val="262626"/>
                </a:solidFill>
              </a:rPr>
              <a:t> </a:t>
            </a:r>
          </a:p>
          <a:p>
            <a:pPr>
              <a:lnSpc>
                <a:spcPts val="1120"/>
              </a:lnSpc>
            </a:pPr>
            <a:r>
              <a:rPr lang="en-US" sz="1150" dirty="0">
                <a:solidFill>
                  <a:srgbClr val="262626"/>
                </a:solidFill>
              </a:rPr>
              <a:t>Είναι το smartphone ένα παροδικό αντικείμενο; διερωτάται η παιδοψυχίατρος Marie-Claude </a:t>
            </a:r>
            <a:r>
              <a:rPr lang="en-US" sz="1150" dirty="0" err="1">
                <a:solidFill>
                  <a:srgbClr val="262626"/>
                </a:solidFill>
              </a:rPr>
              <a:t>Bossière </a:t>
            </a:r>
            <a:r>
              <a:rPr lang="en-US" sz="1150" dirty="0">
                <a:solidFill>
                  <a:srgbClr val="262626"/>
                </a:solidFill>
              </a:rPr>
              <a:t>στο βιβλίο της </a:t>
            </a:r>
            <a:r>
              <a:rPr lang="en-US" sz="1150" i="1" dirty="0">
                <a:solidFill>
                  <a:srgbClr val="262626"/>
                </a:solidFill>
              </a:rPr>
              <a:t>Το μωρό στην ψηφιακή εποχή</a:t>
            </a:r>
            <a:r>
              <a:rPr lang="en-US" sz="1150" dirty="0">
                <a:solidFill>
                  <a:srgbClr val="262626"/>
                </a:solidFill>
              </a:rPr>
              <a:t>. Ενώ η εξάρτηση από μια ψηφιακή συσκευή μπορεί να μοιάζει με την εξάρτηση από ένα αρκουδάκι, η δυναμική μεταξύ του παιδιού και της οθόνης είναι εντελώς διαφορετική. Πρώτα απ' όλα, το smartphone δεν προσφέρει έναν τόπο ξεκούρασης. Όταν βρίσκεται μπροστά στην οθόνη, η προσοχή του παιδιού αιχμαλωτίζεται από το φως και την κίνηση και έτσι δεν υπάρχει χρόνος για το παιδί να επαναφορτιστεί ή να επεξεργαστεί τις νέες εντυπώσεις. Δεύτερον, η οθόνη δεν υποκινεί σε καμία πράξη. Το παιδί δεν μπορεί να επενδύσει τον εαυτό του σε ένα smartphone - δεν προσφέρει ευκαιρίες για δημιουργία. Τρίτον, η οθόνη είναι σπάνια μεταβατική. Ενώ το παιδί τείνει να ξεπερνά το παιχνίδι ή το ρούχο του όταν έχει </a:t>
            </a:r>
            <a:r>
              <a:rPr lang="en-US" sz="1150" dirty="0" err="1">
                <a:solidFill>
                  <a:srgbClr val="262626"/>
                </a:solidFill>
              </a:rPr>
              <a:t>εσωτερικεύσει </a:t>
            </a:r>
            <a:r>
              <a:rPr lang="en-US" sz="1150" dirty="0">
                <a:solidFill>
                  <a:srgbClr val="262626"/>
                </a:solidFill>
              </a:rPr>
              <a:t>την ασφάλεια που αντιπροσωπεύει, η οθόνη δεν επιτρέπει αυτού του είδους την αποδέσμευση. Απευθυνόμενη στα ένστικτά μας, μπορεί να μετατραπεί σε πηγή εξάρτησης μέχρι την ενήλικη ζωή. Για να το συνοψίσουμε σε μια πρόταση, θα μπορούσαμε να πούμε ότι το μεταβατικό αντικείμενο προσφέρει ένα άνοιγμα στον κόσμο (μέσω του παιχνιδιού και, αργότερα, του πολιτισμού), ενώ η οθόνη τείνει να κλείνει τον κόσμο του βρέφους. </a:t>
            </a:r>
          </a:p>
          <a:p>
            <a:pPr>
              <a:lnSpc>
                <a:spcPts val="1120"/>
              </a:lnSpc>
            </a:pPr>
            <a:r>
              <a:rPr lang="en-US" sz="1150" dirty="0">
                <a:solidFill>
                  <a:srgbClr val="262626"/>
                </a:solidFill>
              </a:rPr>
              <a:t> </a:t>
            </a:r>
          </a:p>
          <a:p>
            <a:pPr>
              <a:lnSpc>
                <a:spcPts val="1120"/>
              </a:lnSpc>
            </a:pPr>
            <a:r>
              <a:rPr lang="en-US" sz="1150" dirty="0">
                <a:solidFill>
                  <a:srgbClr val="262626"/>
                </a:solidFill>
              </a:rPr>
              <a:t>Εάν η δυναμική του συγχρονισμού και της απογοήτευσης συμβαίνει στις άμεσες αλληλεπιδράσεις μεταξύ γονέα και παιδιού, οι γονείς μετατοπίζονται ελαφρώς σε καταστάσεις παιχνιδιού. Σε αντίθεση με ό,τι πιστεύουν ορισμένοι γονείς, δεν είναι δική τους ευθύνη να βρουν τους κανόνες του παιχνιδιού. Το αντίθετο μάλιστα. Όπως είδαμε παραπάνω, το παιχνίδι είναι πιο πολύτιμο όταν το παιδί μπορεί να φτιάξει τους δικούς του κανόνες. Ο ρόλος του γονέα δεν είναι να παίζει αλλά να δημιουργεί τις συνθήκες για το παιχνίδι. Η δημιουργία αυτών των συνθηκών μπορεί να είναι αρκετά λεπτή. Συνίσταται κυρίως στην παρουσία, την προσοχή και την υποστήριξη των ενεργειών του παιδιού. Όταν αρχίζει να χειρίζεται αντικείμενα, το παιδί συχνά κοιτάζει προς τον ενήλικα για επιβεβαίωση. Από ορισμένες απόψεις, η εκμάθηση του παιχνιδιού δεν διαφέρει πολύ από τη διδασκαλία του παιδιού να είναι μόνο του. Παραδόξως, γράφει ο Winnicott, το παιδί θα μάθει να είναι μόνο του με την παρουσία κάποιου άλλου. Μόνο όταν το παιδί αισθανθεί ασφαλές μόνο του στην παρέα άλλων, θα είναι έτοιμο να μείνει πραγματικά μόνο του. Ομοίως, τα παιδιά που υποστηρίζονται στο παιχνίδι, σύντομα θα μετατραπούν σε αυτόνομους παράγοντες παιχνιδιού, γεγονός που τελικά θα απελευθερώσει χρόνο για τους γονείς τους. Αν ενθαρρυνθούν, τα μικρά παιδιά γίνονται γρήγορα ανεξάρτητα στο - και ανεξάρτητα μέσα από - το παιχνίδι. Στην πραγματικότητα, όσον αφορά το παιχνίδι, οι περισσότεροι ενήλικες θα μπορούσαν να μάθουν πολλά από τα παιδιά τους. </a:t>
            </a:r>
          </a:p>
          <a:p>
            <a:pPr>
              <a:lnSpc>
                <a:spcPts val="1120"/>
              </a:lnSpc>
            </a:pPr>
            <a:r>
              <a:rPr lang="en-US" sz="1150" dirty="0">
                <a:solidFill>
                  <a:srgbClr val="262626"/>
                </a:solidFill>
              </a:rPr>
              <a:t> </a:t>
            </a:r>
          </a:p>
        </p:txBody>
      </p:sp>
      <p:pic>
        <p:nvPicPr>
          <p:cNvPr id="21" name="Picture 20">
            <a:extLst>
              <a:ext uri="{FF2B5EF4-FFF2-40B4-BE49-F238E27FC236}">
                <a16:creationId xmlns:a16="http://schemas.microsoft.com/office/drawing/2014/main" xmlns:p14="http://schemas.microsoft.com/office/powerpoint/2010/main" xmlns:a14="http://schemas.microsoft.com/office/drawing/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a14="http://schemas.microsoft.com/office/drawing/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36</a:t>
            </a:fld>
            <a:endParaRPr lang="en-US" dirty="0"/>
          </a:p>
        </p:txBody>
      </p:sp>
      <p:pic>
        <p:nvPicPr>
          <p:cNvPr id="3" name="Picture 2">
            <a:extLst>
              <a:ext uri="{FF2B5EF4-FFF2-40B4-BE49-F238E27FC236}">
                <a16:creationId xmlns:a16="http://schemas.microsoft.com/office/drawing/2014/main" xmlns:p14="http://schemas.microsoft.com/office/powerpoint/2010/main" xmlns:a14="http://schemas.microsoft.com/office/drawing/2010/main" xmlns="" id="{71D08A74-E1DA-F230-80F3-31DC24E39E02}"/>
              </a:ext>
            </a:extLst>
          </p:cNvPr>
          <p:cNvPicPr>
            <a:picLocks noChangeAspect="1"/>
          </p:cNvPicPr>
          <p:nvPr/>
        </p:nvPicPr>
        <p:blipFill rotWithShape="1">
          <a:blip r:embed="rId3" cstate="screen">
            <a:extLst>
              <a:ext uri="{28A0092B-C50C-407E-A947-70E740481C1C}">
                <a14:useLocalDpi xmlns:a14="http://schemas.microsoft.com/office/drawing/2010/main" xmlns:p14="http://schemas.microsoft.com/office/powerpoint/2010/main" xmlns:a16="http://schemas.microsoft.com/office/drawing/2014/main" xmlns=""/>
              </a:ext>
            </a:extLst>
          </a:blip>
          <a:srcRect t="17169" b="17169"/>
          <a:stretch/>
        </p:blipFill>
        <p:spPr>
          <a:xfrm>
            <a:off x="8567" y="7145748"/>
            <a:ext cx="7559675" cy="3170553"/>
          </a:xfrm>
          <a:prstGeom prst="rect">
            <a:avLst/>
          </a:prstGeom>
        </p:spPr>
      </p:pic>
      <p:pic>
        <p:nvPicPr>
          <p:cNvPr id="4" name="Picture 3">
            <a:extLst>
              <a:ext uri="{FF2B5EF4-FFF2-40B4-BE49-F238E27FC236}">
                <a16:creationId xmlns:a16="http://schemas.microsoft.com/office/drawing/2014/main" xmlns:p14="http://schemas.microsoft.com/office/powerpoint/2010/main" xmlns:a14="http://schemas.microsoft.com/office/drawing/2010/main" xmlns="" id="{5D655050-A126-C657-DEC0-9A25FF9683B0}"/>
              </a:ext>
            </a:extLst>
          </p:cNvPr>
          <p:cNvPicPr>
            <a:picLocks noChangeAspect="1"/>
          </p:cNvPicPr>
          <p:nvPr/>
        </p:nvPicPr>
        <p:blipFill rotWithShape="1">
          <a:blip r:embed="rId2">
            <a:alphaModFix amt="52000"/>
          </a:blip>
          <a:srcRect l="67635" t="984" r="2330" b="31175"/>
          <a:stretch/>
        </p:blipFill>
        <p:spPr>
          <a:xfrm flipH="1">
            <a:off x="-256797" y="7273797"/>
            <a:ext cx="2737789" cy="3309098"/>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705233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F7A65657-B837-67FA-4AF8-6E05E2A028A6}"/>
              </a:ext>
            </a:extLst>
          </p:cNvPr>
          <p:cNvPicPr>
            <a:picLocks noChangeAspect="1"/>
          </p:cNvPicPr>
          <p:nvPr/>
        </p:nvPicPr>
        <p:blipFill rotWithShape="1">
          <a:blip r:embed="rId2" cstate="screen">
            <a:extLst>
              <a:ext uri="{28A0092B-C50C-407E-A947-70E740481C1C}">
                <a14:useLocalDpi xmlns:a14="http://schemas.microsoft.com/office/drawing/2010/main" xmlns:p188="http://schemas.microsoft.com/office/powerpoint/2018/8/main" xmlns:p14="http://schemas.microsoft.com/office/powerpoint/2010/main" xmlns:a16="http://schemas.microsoft.com/office/drawing/2014/main" xmlns=""/>
              </a:ext>
            </a:extLst>
          </a:blip>
          <a:srcRect t="17342" b="17342"/>
          <a:stretch/>
        </p:blipFill>
        <p:spPr>
          <a:xfrm flipH="1">
            <a:off x="-1" y="6590364"/>
            <a:ext cx="7559675" cy="3291749"/>
          </a:xfrm>
          <a:prstGeom prst="rect">
            <a:avLst/>
          </a:prstGeom>
        </p:spPr>
      </p:pic>
      <p:sp>
        <p:nvSpPr>
          <p:cNvPr id="2"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7F15C130-4DAE-F061-CD65-5C0EE4D83D08}"/>
              </a:ext>
            </a:extLst>
          </p:cNvPr>
          <p:cNvSpPr txBox="1">
            <a:spLocks/>
          </p:cNvSpPr>
          <p:nvPr/>
        </p:nvSpPr>
        <p:spPr>
          <a:xfrm>
            <a:off x="-1" y="954530"/>
            <a:ext cx="7492154" cy="4460058"/>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dirty="0"/>
              <a:t>Για μια μορφή οδηγού, μπορεί να φαίνεται περίεργο το γεγονός ότι παρουσιάζουμε μεγάλες παραγράφους κειμένων αντί για σημεία με κουκκίδες, κανόνες ή βήματα που πρέπει να ακολουθήσετε. Αυτό γίνεται αρκετά συνειδητά. Για τις τρεις δυναμικές του Συγχρονισμού, της Απογοήτευσης ή του Παιχνιδιού, δεν θα μπορούσαμε να σας πούμε ακριβώς πώς να τις ενεργοποιήσετε με το παιδί σας. Ένα βρέφος θα ανταποκριθεί καλά σε έναν γονέα που μιμείται τις εκφράσεις του σε τέλειο συγχρονισμό, ενώ ένα άλλο θα βαρεθεί, απαιτώντας μικρές παραλλαγές. Μερικές φορές η απογοήτευση είναι ένδειξη γνήσιας δυσφορίας και άλλες φορές είναι ένας τρόπος δοκιμής των ορίων- ανάλογα με το ποιο από τα δύο είναι, θα χρειαστεί διαφορετικού τύπου αντίδραση. </a:t>
            </a:r>
          </a:p>
          <a:p>
            <a:pPr>
              <a:lnSpc>
                <a:spcPts val="1220"/>
              </a:lnSpc>
            </a:pPr>
            <a:r>
              <a:rPr lang="en-US" dirty="0"/>
              <a:t> </a:t>
            </a:r>
          </a:p>
          <a:p>
            <a:pPr>
              <a:lnSpc>
                <a:spcPts val="1220"/>
              </a:lnSpc>
            </a:pPr>
            <a:r>
              <a:rPr lang="en-US" dirty="0"/>
              <a:t>Αν παρατηρήσετε διαφορετικές αντιδράσεις, είναι επειδή τα παιδιά είναι διαφορετικά. Σε αντίθεση με ό,τι πίστευαν για μεγάλο χρονικό διάστημα, τα παιδιά γεννιούνται σε αυτόν τον κόσμο με ξεχωριστές προσωπικότητες. Ο Αμερικανός παιδίατρος Berry Brazelton ήταν ένας από τους πρώτους που κατέδειξε πώς τα παιδιά αμέσως μετά τη γέννηση παρουσιάζουν διαφορετικά σύνολα ικανοτήτων και θα αντιδράσουν διαφορετικά σε παρόμοια ερεθίσματα. Με αυτό που έγινε γνωστό ως The Brazelton Neonatal Behavioral Assessment Scale ή απλώς The Brazelton Test, εξέταζε τις συμπεριφορικές αντιδράσεις των παιδιών, για να υποδείξει τα δυνατά και τρωτά σημεία του παιδιού, με σκοπό να βοηθήσει τους γονείς να προσαρμόσουν τις στρατηγικές φροντίδας τους στο παιδί τους.  </a:t>
            </a:r>
          </a:p>
          <a:p>
            <a:pPr>
              <a:lnSpc>
                <a:spcPts val="1220"/>
              </a:lnSpc>
            </a:pPr>
            <a:r>
              <a:rPr lang="en-US" dirty="0"/>
              <a:t> </a:t>
            </a:r>
          </a:p>
          <a:p>
            <a:pPr>
              <a:lnSpc>
                <a:spcPts val="1220"/>
              </a:lnSpc>
            </a:pPr>
            <a:r>
              <a:rPr lang="en-US" dirty="0"/>
              <a:t>Ορισμένοι παιδίατροι εκτελούν σήμερα το τεστ Brazelton. Ωστόσο, ακόμη και χωρίς το τεστ, πολλά μπορούν να εξαχθούν για την προσωπικότητα του παιδιού από την προσεκτική παρακολούθησή του. Όπως υποστηρίζεται από τον Winnicott και άλλους, οι γονείς είναι ιδιαίτερα ευαίσθητοι στο να αντιλαμβάνονται τα συνθήματα των παιδιών τους, έστω και μόνο επειδή είναι συνήθως οι άνθρωποι που περνούν τον περισσότερο χρόνο μαζί τους. Ωστόσο, αυτό δεν σημαίνει ότι δεν υπάρχει περιθώριο να </a:t>
            </a:r>
            <a:r>
              <a:rPr lang="en-US" dirty="0" err="1"/>
              <a:t>γίνουν </a:t>
            </a:r>
            <a:r>
              <a:rPr lang="en-US" dirty="0"/>
              <a:t>ακόμη πιο ευαίσθητοι στους τρόπους σιωπηρής επικοινωνίας του παιδιού. Στο βιβλίο </a:t>
            </a:r>
            <a:r>
              <a:rPr lang="en-US" i="1" dirty="0"/>
              <a:t>Cognitive Gadgets</a:t>
            </a:r>
            <a:r>
              <a:rPr lang="en-US" dirty="0"/>
              <a:t>, η </a:t>
            </a:r>
            <a:r>
              <a:rPr lang="en-US" dirty="0" err="1"/>
              <a:t>Cecila </a:t>
            </a:r>
            <a:r>
              <a:rPr lang="en-US" dirty="0"/>
              <a:t>Hayes υποστηρίζει ότι αυτό που μερικές φορές αναφερόμαστε ως "ανάγνωση του μυαλού" δεν αναπτύσσεται φυσικά. Εντοπίζει αυτή την ικανότητα στην έλευση της ανάγνωσης και της λογοτεχνίας, οι οποίες για πρώτη φορά μας έδωσαν εσωτερικές πληροφορίες για διαφορετικούς τύπους υποκειμενικοτήτων, κάνοντάς μας πιο επιδέξιους στο να φανταζόμαστε τι μπορεί να σκέφτονται και να βιώνουν οι άνθρωποι γύρω μας. </a:t>
            </a:r>
          </a:p>
          <a:p>
            <a:pPr>
              <a:lnSpc>
                <a:spcPts val="1220"/>
              </a:lnSpc>
            </a:pPr>
            <a:r>
              <a:rPr lang="en-US" dirty="0"/>
              <a:t> </a:t>
            </a:r>
          </a:p>
          <a:p>
            <a:pPr>
              <a:lnSpc>
                <a:spcPts val="1220"/>
              </a:lnSpc>
            </a:pPr>
            <a:r>
              <a:rPr lang="en-US" dirty="0"/>
              <a:t>Παρομοίως, φαίνεται φυσικό ότι διαβάζοντας για την εσωτερική ζωή και την εμπειρία του παιδιού θα μπορέσουμε να μπούμε καλύτερα στη θέση του. Σε αυτό το κεφάλαιο, προσπαθήσαμε να σας δώσουμε κάποια στοιχεία που θα μπορούσαν να σας βοηθήσουν προς αυτή την κατεύθυνση, υπολογίζοντας τις διαφορετικές ερμηνείες της πρώιμης εμπειρίας του παιδιού για την ύπαρξή του στον κόσμο. Όπως είπαμε στην εισαγωγή, οι ερμηνείες αυτές βασίζονται σε ίσες ποσότητες επιστημονικής γνώσης και φαντασίας. Ένα άλλο πραγματικά ενδιαφέρον παράδειγμα που συνδυάζει αυτούς τους δύο τρόπους γνώσης είναι </a:t>
            </a:r>
            <a:r>
              <a:rPr lang="en-US" i="1" dirty="0"/>
              <a:t>Το ημερολόγιο του μωρού </a:t>
            </a:r>
            <a:r>
              <a:rPr lang="en-US" dirty="0"/>
              <a:t>του ψυχολόγου Daniel Stern, το οποίο δίνει μια περιγραφή των πρώτων έξι μηνών της ζωής από την οπτική γωνία του βρέφους. Ακόμα, η πιο ενδιαφέρουσα άσκηση είναι ίσως να τολμήσετε και εσείς ένα τέτοιο ημερολόγιο, έστω και μόνο στο μυαλό σας, θέτοντας στον εαυτό σας ερωτήσεις όπως (βλ. παρακάτω). </a:t>
            </a:r>
          </a:p>
          <a:p>
            <a:pPr>
              <a:lnSpc>
                <a:spcPts val="1220"/>
              </a:lnSpc>
            </a:pPr>
            <a:endParaRPr lang="en-US" dirty="0"/>
          </a:p>
        </p:txBody>
      </p:sp>
      <p:pic>
        <p:nvPicPr>
          <p:cNvPr id="5" name="Picture 4">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1F025197-00C8-4269-6100-616F7746B30F}"/>
              </a:ext>
            </a:extLst>
          </p:cNvPr>
          <p:cNvPicPr>
            <a:picLocks noChangeAspect="1"/>
          </p:cNvPicPr>
          <p:nvPr/>
        </p:nvPicPr>
        <p:blipFill rotWithShape="1">
          <a:blip r:embed="rId3">
            <a:alphaModFix amt="35000"/>
          </a:blip>
          <a:srcRect l="62255" t="-878" r="5449" b="31174"/>
          <a:stretch/>
        </p:blipFill>
        <p:spPr>
          <a:xfrm flipH="1">
            <a:off x="6235256" y="6482193"/>
            <a:ext cx="2943808" cy="3399920"/>
          </a:xfrm>
          <a:prstGeom prst="rect">
            <a:avLst/>
          </a:prstGeom>
        </p:spPr>
      </p:pic>
      <p:sp>
        <p:nvSpPr>
          <p:cNvPr id="9" name="Slide Number Placeholder 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37</a:t>
            </a:fld>
            <a:endParaRPr lang="en-US" dirty="0"/>
          </a:p>
        </p:txBody>
      </p:sp>
      <p:sp>
        <p:nvSpPr>
          <p:cNvPr id="12" name="Rectangle 11">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256F3977-D255-EFDB-3EA1-D3D25DE3B004}"/>
              </a:ext>
            </a:extLst>
          </p:cNvPr>
          <p:cNvSpPr/>
          <p:nvPr/>
        </p:nvSpPr>
        <p:spPr>
          <a:xfrm>
            <a:off x="503361" y="8488843"/>
            <a:ext cx="3309514" cy="175837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B26AC8EC-F404-2D14-87A9-C2EC23B5858A}"/>
              </a:ext>
            </a:extLst>
          </p:cNvPr>
          <p:cNvSpPr txBox="1">
            <a:spLocks/>
          </p:cNvSpPr>
          <p:nvPr/>
        </p:nvSpPr>
        <p:spPr>
          <a:xfrm>
            <a:off x="650847" y="8689566"/>
            <a:ext cx="2918767"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00B6E6"/>
              </a:buClr>
              <a:buFont typeface="Arial" panose="020B0604020202020204" pitchFamily="34" charset="0"/>
              <a:buChar char="•"/>
            </a:pPr>
            <a:r>
              <a:rPr lang="en-US" sz="1200" dirty="0">
                <a:solidFill>
                  <a:schemeClr val="bg1"/>
                </a:solidFill>
              </a:rPr>
              <a:t>Τι βλέπει το μωρό μου αυτή τη στιγμή; </a:t>
            </a:r>
          </a:p>
          <a:p>
            <a:pPr marL="171450" indent="-171450" algn="l">
              <a:buClr>
                <a:srgbClr val="00B6E6"/>
              </a:buClr>
              <a:buFont typeface="Arial" panose="020B0604020202020204" pitchFamily="34" charset="0"/>
              <a:buChar char="•"/>
            </a:pPr>
            <a:r>
              <a:rPr lang="en-US" sz="1200" dirty="0">
                <a:solidFill>
                  <a:schemeClr val="bg1"/>
                </a:solidFill>
              </a:rPr>
              <a:t>Ποιες αισθήσεις διεγείρονται; </a:t>
            </a:r>
          </a:p>
          <a:p>
            <a:pPr marL="171450" indent="-171450" algn="l">
              <a:buClr>
                <a:srgbClr val="00B6E6"/>
              </a:buClr>
              <a:buFont typeface="Arial" panose="020B0604020202020204" pitchFamily="34" charset="0"/>
              <a:buChar char="•"/>
            </a:pPr>
            <a:r>
              <a:rPr lang="en-US" sz="1200" dirty="0">
                <a:solidFill>
                  <a:schemeClr val="bg1"/>
                </a:solidFill>
              </a:rPr>
              <a:t>Τι θα μπορούσε ενδεχομένως να καταλάβει το παιδί μου από το συγκεκριμένο πλαίσιο;</a:t>
            </a:r>
          </a:p>
          <a:p>
            <a:pPr marL="171450" indent="-171450" algn="l">
              <a:buClr>
                <a:srgbClr val="00B6E6"/>
              </a:buClr>
              <a:buFont typeface="Arial" panose="020B0604020202020204" pitchFamily="34" charset="0"/>
              <a:buChar char="•"/>
            </a:pPr>
            <a:r>
              <a:rPr lang="en-US" sz="1200" dirty="0">
                <a:solidFill>
                  <a:schemeClr val="bg1"/>
                </a:solidFill>
              </a:rPr>
              <a:t>Της επιτρέπει να επικοινωνεί;</a:t>
            </a:r>
          </a:p>
          <a:p>
            <a:pPr marL="171450" indent="-171450" algn="l">
              <a:buClr>
                <a:srgbClr val="00B6E6"/>
              </a:buClr>
              <a:buFont typeface="Arial" panose="020B0604020202020204" pitchFamily="34" charset="0"/>
              <a:buChar char="•"/>
            </a:pPr>
            <a:r>
              <a:rPr lang="en-US" sz="1200" dirty="0">
                <a:solidFill>
                  <a:schemeClr val="bg1"/>
                </a:solidFill>
              </a:rPr>
              <a:t>Της επιτρέπει να δημιουργεί;</a:t>
            </a:r>
          </a:p>
          <a:p>
            <a:pPr marL="171450" indent="-171450" algn="l">
              <a:buClr>
                <a:srgbClr val="00B6E6"/>
              </a:buClr>
              <a:buFont typeface="Arial" panose="020B0604020202020204" pitchFamily="34" charset="0"/>
              <a:buChar char="•"/>
            </a:pPr>
            <a:endParaRPr lang="en-US" sz="1200" dirty="0">
              <a:solidFill>
                <a:schemeClr val="bg1"/>
              </a:solidFill>
            </a:endParaRPr>
          </a:p>
        </p:txBody>
      </p:sp>
      <p:sp>
        <p:nvSpPr>
          <p:cNvPr id="3"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691B370B-202F-71DF-7413-E871AAB56CC2}"/>
              </a:ext>
            </a:extLst>
          </p:cNvPr>
          <p:cNvSpPr txBox="1">
            <a:spLocks/>
          </p:cNvSpPr>
          <p:nvPr/>
        </p:nvSpPr>
        <p:spPr>
          <a:xfrm>
            <a:off x="-1" y="443560"/>
            <a:ext cx="7492153" cy="510970"/>
          </a:xfrm>
          <a:prstGeom prst="rect">
            <a:avLst/>
          </a:prstGeom>
          <a:solidFill>
            <a:srgbClr val="009AC1"/>
          </a:solidFill>
        </p:spPr>
        <p:txBody>
          <a:bodyPr numCol="1" spcCol="288000" anchor="ctr">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446088" algn="l">
              <a:lnSpc>
                <a:spcPts val="1720"/>
              </a:lnSpc>
            </a:pPr>
            <a:r>
              <a:rPr lang="en-US" sz="1800" b="1" dirty="0">
                <a:solidFill>
                  <a:schemeClr val="bg1"/>
                </a:solidFill>
              </a:rPr>
              <a:t>Γιατί οι κανόνες είναι περίπλοκοι (</a:t>
            </a:r>
            <a:r>
              <a:rPr lang="en-US" sz="1800" b="1" i="1" dirty="0">
                <a:solidFill>
                  <a:schemeClr val="bg1"/>
                </a:solidFill>
              </a:rPr>
              <a:t>προσοχή, όλα τα μωρά είναι διαφορετικά</a:t>
            </a:r>
            <a:r>
              <a:rPr lang="en-US" sz="1800" b="1" dirty="0">
                <a:solidFill>
                  <a:schemeClr val="bg1"/>
                </a:solidFill>
              </a:rPr>
              <a:t>) </a:t>
            </a:r>
          </a:p>
        </p:txBody>
      </p:sp>
    </p:spTree>
    <p:extLst>
      <p:ext uri="{BB962C8B-B14F-4D97-AF65-F5344CB8AC3E}">
        <p14:creationId xmlns:p14="http://schemas.microsoft.com/office/powerpoint/2010/main" xmlns:p188="http://schemas.microsoft.com/office/powerpoint/2018/8/main" xmlns:a14="http://schemas.microsoft.com/office/drawing/2010/main" xmlns:a16="http://schemas.microsoft.com/office/drawing/2014/main" xmlns="" val="2440332830"/>
      </p:ext>
    </p:extLst>
  </p:cSld>
  <p:clrMapOvr>
    <a:masterClrMapping/>
  </p:clrMapOvr>
  <p:extLst mod="1">
    <p:ext uri="{6950BFC3-D8DA-4A85-94F7-54DA5524770B}">
      <p188:commentRel xmlns:p188="http://schemas.microsoft.com/office/powerpoint/2018/8/main" xmlns:p14="http://schemas.microsoft.com/office/powerpoint/2010/main" xmlns:a14="http://schemas.microsoft.com/office/drawing/2010/main" xmlns:a16="http://schemas.microsoft.com/office/drawing/2014/main" xmlns="" r:id="rId4"/>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p14="http://schemas.microsoft.com/office/powerpoint/2010/main" xmlns="" id="{F08A1FA4-61E9-B44C-83C4-A6CE732733C1}"/>
              </a:ext>
            </a:extLst>
          </p:cNvPr>
          <p:cNvSpPr>
            <a:spLocks noGrp="1"/>
          </p:cNvSpPr>
          <p:nvPr>
            <p:ph type="body" sz="quarter" idx="13"/>
          </p:nvPr>
        </p:nvSpPr>
        <p:spPr/>
        <p:txBody>
          <a:bodyPr/>
          <a:lstStyle/>
          <a:p>
            <a:r>
              <a:rPr lang="en-US" dirty="0"/>
              <a:t>03</a:t>
            </a:r>
          </a:p>
        </p:txBody>
      </p:sp>
      <p:sp>
        <p:nvSpPr>
          <p:cNvPr id="18" name="Text Placeholder 17">
            <a:extLst>
              <a:ext uri="{FF2B5EF4-FFF2-40B4-BE49-F238E27FC236}">
                <a16:creationId xmlns:a16="http://schemas.microsoft.com/office/drawing/2014/main" xmlns:p14="http://schemas.microsoft.com/office/powerpoint/2010/main" xmlns="" id="{3D13EB9D-DE55-5D4D-BEA7-6A984DDA5380}"/>
              </a:ext>
            </a:extLst>
          </p:cNvPr>
          <p:cNvSpPr>
            <a:spLocks noGrp="1"/>
          </p:cNvSpPr>
          <p:nvPr>
            <p:ph type="body" sz="quarter" idx="14"/>
          </p:nvPr>
        </p:nvSpPr>
        <p:spPr>
          <a:xfrm>
            <a:off x="3170993" y="3483706"/>
            <a:ext cx="3148164" cy="2574544"/>
          </a:xfrm>
        </p:spPr>
        <p:txBody>
          <a:bodyPr/>
          <a:lstStyle/>
          <a:p>
            <a:pPr>
              <a:lnSpc>
                <a:spcPts val="3060"/>
              </a:lnSpc>
              <a:spcBef>
                <a:spcPts val="0"/>
              </a:spcBef>
            </a:pPr>
            <a:r>
              <a:rPr lang="en-US" dirty="0"/>
              <a:t>Τι είναι η έρευνα που συμβάλλει;</a:t>
            </a:r>
          </a:p>
          <a:p>
            <a:pPr>
              <a:lnSpc>
                <a:spcPts val="3060"/>
              </a:lnSpc>
              <a:spcBef>
                <a:spcPts val="0"/>
              </a:spcBef>
            </a:pPr>
            <a:endParaRPr lang="en-US" dirty="0"/>
          </a:p>
        </p:txBody>
      </p:sp>
      <p:sp>
        <p:nvSpPr>
          <p:cNvPr id="2" name="Slide Number Placeholder 5">
            <a:extLst>
              <a:ext uri="{FF2B5EF4-FFF2-40B4-BE49-F238E27FC236}">
                <a16:creationId xmlns:a16="http://schemas.microsoft.com/office/drawing/2014/main" xmlns:p14="http://schemas.microsoft.com/office/powerpoint/2010/main" xmlns="" id="{45C9A865-553C-DBDC-EAE0-5B48D87BA3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38</a:t>
            </a:fld>
            <a:endParaRPr lang="en-US" dirty="0"/>
          </a:p>
        </p:txBody>
      </p:sp>
    </p:spTree>
    <p:extLst>
      <p:ext uri="{BB962C8B-B14F-4D97-AF65-F5344CB8AC3E}">
        <p14:creationId xmlns:p14="http://schemas.microsoft.com/office/powerpoint/2010/main" xmlns:a16="http://schemas.microsoft.com/office/drawing/2014/main" xmlns="" val="2671155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p14="http://schemas.microsoft.com/office/powerpoint/2010/main" xmlns:a14="http://schemas.microsoft.com/office/drawing/2010/main" xmlns="" id="{8E59F2B3-85C1-182B-1192-CE84665D20F0}"/>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t="3340" b="29566"/>
          <a:stretch/>
        </p:blipFill>
        <p:spPr>
          <a:xfrm>
            <a:off x="-2" y="1248163"/>
            <a:ext cx="7559675" cy="3127249"/>
          </a:xfrm>
          <a:prstGeom prst="rect">
            <a:avLst/>
          </a:prstGeom>
        </p:spPr>
      </p:pic>
      <p:sp>
        <p:nvSpPr>
          <p:cNvPr id="11" name="Rectangle 10">
            <a:extLst>
              <a:ext uri="{FF2B5EF4-FFF2-40B4-BE49-F238E27FC236}">
                <a16:creationId xmlns:a16="http://schemas.microsoft.com/office/drawing/2014/main" xmlns:p14="http://schemas.microsoft.com/office/powerpoint/2010/main" xmlns:a14="http://schemas.microsoft.com/office/drawing/2010/main" xmlns=""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xmlns:p14="http://schemas.microsoft.com/office/powerpoint/2010/main" xmlns:a14="http://schemas.microsoft.com/office/drawing/2010/main" xmlns="" id="{428B317D-2D08-3045-B095-5358A7C7BCC0}"/>
              </a:ext>
            </a:extLst>
          </p:cNvPr>
          <p:cNvSpPr>
            <a:spLocks noGrp="1"/>
          </p:cNvSpPr>
          <p:nvPr>
            <p:ph type="body" sz="quarter" idx="30"/>
          </p:nvPr>
        </p:nvSpPr>
        <p:spPr>
          <a:xfrm>
            <a:off x="528814" y="687557"/>
            <a:ext cx="3547239" cy="1325980"/>
          </a:xfrm>
        </p:spPr>
        <p:txBody>
          <a:bodyPr/>
          <a:lstStyle/>
          <a:p>
            <a:pPr>
              <a:lnSpc>
                <a:spcPts val="2600"/>
              </a:lnSpc>
              <a:spcBef>
                <a:spcPts val="0"/>
              </a:spcBef>
            </a:pPr>
            <a:r>
              <a:rPr lang="en-IE" sz="2700" b="1" dirty="0">
                <a:solidFill>
                  <a:schemeClr val="bg1"/>
                </a:solidFill>
                <a:effectLst/>
                <a:ea typeface="Arial" panose="020B0604020202020204" pitchFamily="34" charset="0"/>
                <a:cs typeface="Calibri" panose="020F0502020204030204" pitchFamily="34" charset="0"/>
              </a:rPr>
              <a:t>Εισαγωγή</a:t>
            </a:r>
            <a:endParaRPr lang="en-IE" sz="2700" dirty="0">
              <a:solidFill>
                <a:schemeClr val="bg1"/>
              </a:solidFill>
              <a:effectLst/>
              <a:ea typeface="Arial" panose="020B0604020202020204" pitchFamily="34" charset="0"/>
              <a:cs typeface="Calibri" panose="020F0502020204030204" pitchFamily="34" charset="0"/>
            </a:endParaRPr>
          </a:p>
          <a:p>
            <a:endParaRPr lang="en-US" dirty="0"/>
          </a:p>
        </p:txBody>
      </p:sp>
      <p:sp>
        <p:nvSpPr>
          <p:cNvPr id="2" name="Text Placeholder 17">
            <a:extLst>
              <a:ext uri="{FF2B5EF4-FFF2-40B4-BE49-F238E27FC236}">
                <a16:creationId xmlns:a16="http://schemas.microsoft.com/office/drawing/2014/main" xmlns:p14="http://schemas.microsoft.com/office/powerpoint/2010/main" xmlns:a14="http://schemas.microsoft.com/office/drawing/2010/main" xmlns="" id="{7F15C130-4DAE-F061-CD65-5C0EE4D83D08}"/>
              </a:ext>
            </a:extLst>
          </p:cNvPr>
          <p:cNvSpPr txBox="1">
            <a:spLocks/>
          </p:cNvSpPr>
          <p:nvPr/>
        </p:nvSpPr>
        <p:spPr>
          <a:xfrm>
            <a:off x="470323" y="6762750"/>
            <a:ext cx="6514677" cy="312724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Πιστεύουμε ότι μια καλή κατανόηση του τι συμβαίνει όταν πρόκειται για τις οθόνες και τα παιδιά είναι πιο πιθανό να αλλάξει τον τρόπο που χρησιμοποιείτε τις συσκευές σας από το να σας λένε απλώς "να μην χρησιμοποιείτε τις οθόνες". </a:t>
            </a:r>
          </a:p>
          <a:p>
            <a:endParaRPr lang="en-US" dirty="0"/>
          </a:p>
          <a:p>
            <a:r>
              <a:rPr lang="en-US" dirty="0"/>
              <a:t>Ωστόσο, ταυτόχρονα, αναγνωρίζουμε ότι η γνώση των επιπτώσεων των οθονών δεν είναι πάντα αρκετή για να αλλάξουμε τον τρόπο που τις χρησιμοποιούμε. Συχνά, δεν έχουμε άλλη επιλογή από το να ασχολούμαστε με τις οθόνες αρκετές ώρες καθημερινά, είτε πρόκειται για την εργασία, είτε για διοικητικές διαδικασίες, είτε για κοινωνικές υποχρεώσεις. Και μόλις συνδεθούμε στο διαδίκτυο, οι μεγάλες εταιρείες τεχνολογίας θα κάνουν ό,τι μπορούν για να μας κρατήσουν εκεί για όσο το δυνατόν περισσότερο χρόνο, εφαρμόζοντας λεπτομερώς ρυθμισμένες στρατηγικές που αναπτύχθηκαν με τη χρήση γνώσεων από την ψυχολογία και τη νευροεπιστήμη. Όσο καλές προθέσεις και αν έχουν, όταν πρόκειται για τη διαφορετική χρήση των οθονών, μπορεί συχνά να νιώθουμε ότι αντιμετωπίζουμε κάτι που είναι ισχυρότερο από εμάς. </a:t>
            </a:r>
          </a:p>
          <a:p>
            <a:endParaRPr lang="en-US" dirty="0"/>
          </a:p>
          <a:p>
            <a:r>
              <a:rPr lang="en-US" dirty="0"/>
              <a:t>Τουλάχιστον ισχυρότερος από </a:t>
            </a:r>
            <a:r>
              <a:rPr lang="en-US" i="1" dirty="0"/>
              <a:t>οποιονδήποτε από </a:t>
            </a:r>
            <a:r>
              <a:rPr lang="en-US" dirty="0"/>
              <a:t>εμάς.  Όπως και για τις περισσότερες κακές συνήθειες, πιστεύουμε ότι οι πιθανότητες να σπάσουμε τις κακές συνήθειες της οθόνης είναι καλύτερες αν συνεργαστούμε με άλλους. </a:t>
            </a:r>
          </a:p>
          <a:p>
            <a:endParaRPr lang="en-US" dirty="0"/>
          </a:p>
          <a:p>
            <a:r>
              <a:rPr lang="en-US" dirty="0"/>
              <a:t>Αυτός είναι ο λόγος για τον οποίο στο πλαίσιο της Contributory Clinic προωθούμε μια συλλογική προσέγγιση, όπου ο καθένας συνεισφέρει με τη δική του εμπειρία για να δημιουργήσουμε μια κοινή δεξαμενή γνώσεων που θα υποστηρίξει κάθε συμμετέχοντα στην ανάπτυξη των δικών του στρατηγικών για τη μείωση του χρόνου στην οθόνη. Με τη συγκρότηση μιας ομάδας που μπορεί να εργαστεί από κοινού πάνω στο ζήτημα των οθονών, ελπίζουμε να καλλιεργήσουμε ένα υποστηρικτικό περιβάλλον που μπορεί να διευκολύνει τη μετάβαση σε νέες ψηφιακές συνήθειες. </a:t>
            </a:r>
          </a:p>
          <a:p>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xmlns:p14="http://schemas.microsoft.com/office/powerpoint/2010/main" xmlns:a14="http://schemas.microsoft.com/office/drawing/2010/main" xmlns="" id="{1F025197-00C8-4269-6100-616F7746B30F}"/>
              </a:ext>
            </a:extLst>
          </p:cNvPr>
          <p:cNvPicPr>
            <a:picLocks noChangeAspect="1"/>
          </p:cNvPicPr>
          <p:nvPr/>
        </p:nvPicPr>
        <p:blipFill rotWithShape="1">
          <a:blip r:embed="rId3">
            <a:alphaModFix amt="35000"/>
          </a:blip>
          <a:srcRect l="62255" t="-878" r="5449" b="31174"/>
          <a:stretch/>
        </p:blipFill>
        <p:spPr>
          <a:xfrm rot="10800000" flipH="1">
            <a:off x="4509171" y="23054"/>
            <a:ext cx="2943808" cy="3399920"/>
          </a:xfrm>
          <a:prstGeom prst="rect">
            <a:avLst/>
          </a:prstGeom>
        </p:spPr>
      </p:pic>
      <p:sp>
        <p:nvSpPr>
          <p:cNvPr id="7" name="Graphic 4">
            <a:extLst>
              <a:ext uri="{FF2B5EF4-FFF2-40B4-BE49-F238E27FC236}">
                <a16:creationId xmlns:a16="http://schemas.microsoft.com/office/drawing/2014/main" xmlns:p14="http://schemas.microsoft.com/office/powerpoint/2010/main" xmlns:a14="http://schemas.microsoft.com/office/drawing/2010/main" xmlns=""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39</a:t>
            </a:fld>
            <a:endParaRPr lang="en-US" dirty="0"/>
          </a:p>
        </p:txBody>
      </p:sp>
      <p:sp>
        <p:nvSpPr>
          <p:cNvPr id="12" name="Rectangle 11">
            <a:extLst>
              <a:ext uri="{FF2B5EF4-FFF2-40B4-BE49-F238E27FC236}">
                <a16:creationId xmlns:a16="http://schemas.microsoft.com/office/drawing/2014/main" xmlns:p14="http://schemas.microsoft.com/office/powerpoint/2010/main" xmlns:a14="http://schemas.microsoft.com/office/drawing/2010/main" xmlns="" id="{256F3977-D255-EFDB-3EA1-D3D25DE3B004}"/>
              </a:ext>
            </a:extLst>
          </p:cNvPr>
          <p:cNvSpPr/>
          <p:nvPr/>
        </p:nvSpPr>
        <p:spPr>
          <a:xfrm>
            <a:off x="310011" y="3807580"/>
            <a:ext cx="6528939" cy="2821820"/>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xmlns:p14="http://schemas.microsoft.com/office/powerpoint/2010/main" xmlns:a14="http://schemas.microsoft.com/office/drawing/2010/main" xmlns="" id="{B26AC8EC-F404-2D14-87A9-C2EC23B5858A}"/>
              </a:ext>
            </a:extLst>
          </p:cNvPr>
          <p:cNvSpPr txBox="1">
            <a:spLocks/>
          </p:cNvSpPr>
          <p:nvPr/>
        </p:nvSpPr>
        <p:spPr>
          <a:xfrm>
            <a:off x="310012" y="3807580"/>
            <a:ext cx="6674988"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Όπως είδαμε στο προηγούμενο κεφάλαιο, έχουμε στη διάθεσή μας πολλές πληροφορίες που μπορούν να μας βοηθήσουν να κατανοήσουμε το φαινόμενο της υπερβολικής έκθεσης των μικρών παιδιών στις οθόνες. Μελέτες δείχνουν πώς η </a:t>
            </a:r>
            <a:r>
              <a:rPr lang="en-US" sz="1700" b="1" dirty="0">
                <a:solidFill>
                  <a:schemeClr val="bg1"/>
                </a:solidFill>
              </a:rPr>
              <a:t>παρατεταμένη έκθεση </a:t>
            </a:r>
            <a:r>
              <a:rPr lang="en-US" sz="1700" dirty="0">
                <a:solidFill>
                  <a:schemeClr val="bg1"/>
                </a:solidFill>
              </a:rPr>
              <a:t>συσχετίζεται </a:t>
            </a:r>
            <a:r>
              <a:rPr lang="en-US" sz="1700" b="1" dirty="0">
                <a:solidFill>
                  <a:schemeClr val="bg1"/>
                </a:solidFill>
              </a:rPr>
              <a:t>με αρνητικές επιπτώσεις στη γλωσσική ανάπτυξη, τις κινητικές δεξιότητες, την παχυσαρκία, τη συναισθηματική ρύθμιση και την κοινωνική ευημερία, </a:t>
            </a:r>
            <a:r>
              <a:rPr lang="en-US" sz="1700" dirty="0">
                <a:solidFill>
                  <a:schemeClr val="bg1"/>
                </a:solidFill>
              </a:rPr>
              <a:t>ενώ οι θεωρίες από την ψυχολογία και την ψυχανάλυση μας δίνουν μια καλύτερη εικόνα για ορισμένες από τις βαθύτερες αιτίες αυτών των επιπτώσεων, κυρίως για το πώς οι οθόνες έρχονται να διαταράξουν ορισμένες από τις βασικές δυναμικές στις οποίες βασίζονται τα παιδιά για να αναπτυχθούν (στο προηγούμενο κεφάλαιο μιλήσαμε για τον συγχρονισμό, την απογοήτευση, το παιχνίδι). </a:t>
            </a:r>
          </a:p>
          <a:p>
            <a:pPr algn="l">
              <a:lnSpc>
                <a:spcPts val="1740"/>
              </a:lnSpc>
            </a:pPr>
            <a:endParaRPr lang="en-US" sz="1700" dirty="0">
              <a:solidFill>
                <a:schemeClr val="bg1"/>
              </a:solidFill>
            </a:endParaRPr>
          </a:p>
        </p:txBody>
      </p:sp>
    </p:spTree>
    <p:extLst>
      <p:ext uri="{BB962C8B-B14F-4D97-AF65-F5344CB8AC3E}">
        <p14:creationId xmlns:p14="http://schemas.microsoft.com/office/powerpoint/2010/main" xmlns:a14="http://schemas.microsoft.com/office/drawing/2010/main" xmlns:a16="http://schemas.microsoft.com/office/drawing/2014/main" xmlns="" val="55710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9C570F38-B446-7B45-9385-AB2AD970C1C1}"/>
              </a:ext>
            </a:extLst>
          </p:cNvPr>
          <p:cNvPicPr>
            <a:picLocks noChangeAspect="1"/>
          </p:cNvPicPr>
          <p:nvPr/>
        </p:nvPicPr>
        <p:blipFill>
          <a:blip r:embed="rId2" cstate="screen">
            <a:extLst>
              <a:ext uri="{28A0092B-C50C-407E-A947-70E740481C1C}">
                <a14:useLocalDpi xmlns:a14="http://schemas.microsoft.com/office/drawing/2010/main" xmlns:p14="http://schemas.microsoft.com/office/powerpoint/2010/main" xmlns:mc="http://schemas.openxmlformats.org/markup-compatibility/2006" xmlns:a16="http://schemas.microsoft.com/office/drawing/2014/main" xmlns=""/>
              </a:ext>
            </a:extLst>
          </a:blip>
          <a:stretch>
            <a:fillRect/>
          </a:stretch>
        </p:blipFill>
        <p:spPr>
          <a:xfrm>
            <a:off x="0" y="210027"/>
            <a:ext cx="7559675" cy="5039279"/>
          </a:xfrm>
          <a:prstGeom prst="rect">
            <a:avLst/>
          </a:prstGeom>
        </p:spPr>
      </p:pic>
      <p:sp>
        <p:nvSpPr>
          <p:cNvPr id="11" name="Rectangle 10">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428B317D-2D08-3045-B095-5358A7C7BCC0}"/>
              </a:ext>
            </a:extLst>
          </p:cNvPr>
          <p:cNvSpPr>
            <a:spLocks noGrp="1"/>
          </p:cNvSpPr>
          <p:nvPr>
            <p:ph type="body" sz="quarter" idx="30"/>
          </p:nvPr>
        </p:nvSpPr>
        <p:spPr>
          <a:xfrm>
            <a:off x="515293" y="577329"/>
            <a:ext cx="3547239" cy="1544944"/>
          </a:xfrm>
        </p:spPr>
        <p:txBody>
          <a:bodyPr/>
          <a:lstStyle/>
          <a:p>
            <a:pPr>
              <a:lnSpc>
                <a:spcPts val="2600"/>
              </a:lnSpc>
              <a:spcBef>
                <a:spcPts val="0"/>
              </a:spcBef>
            </a:pPr>
            <a:r>
              <a:rPr lang="fr-FR" sz="2700" b="1" dirty="0">
                <a:solidFill>
                  <a:schemeClr val="bg1"/>
                </a:solidFill>
                <a:effectLst/>
                <a:ea typeface="Arial" panose="020B0604020202020204" pitchFamily="34" charset="0"/>
                <a:cs typeface="Calibri" panose="020F0502020204030204" pitchFamily="34" charset="0"/>
              </a:rPr>
              <a:t>Για τι προορίζεται </a:t>
            </a:r>
            <a:r>
              <a:rPr lang="fr-FR" sz="2700" b="1" dirty="0" err="1">
                <a:solidFill>
                  <a:schemeClr val="bg1"/>
                </a:solidFill>
                <a:effectLst/>
                <a:ea typeface="Arial" panose="020B0604020202020204" pitchFamily="34" charset="0"/>
                <a:cs typeface="Calibri" panose="020F0502020204030204" pitchFamily="34" charset="0"/>
              </a:rPr>
              <a:t>αυτός ο </a:t>
            </a:r>
            <a:r>
              <a:rPr lang="fr-FR" sz="2700" b="1" dirty="0">
                <a:solidFill>
                  <a:schemeClr val="bg1"/>
                </a:solidFill>
                <a:effectLst/>
                <a:ea typeface="Arial" panose="020B0604020202020204" pitchFamily="34" charset="0"/>
                <a:cs typeface="Calibri" panose="020F0502020204030204" pitchFamily="34" charset="0"/>
              </a:rPr>
              <a:t>οδηγός;</a:t>
            </a:r>
            <a:endParaRPr lang="en-IE" sz="2700" dirty="0">
              <a:solidFill>
                <a:schemeClr val="bg1"/>
              </a:solidFill>
              <a:effectLst/>
              <a:ea typeface="Arial" panose="020B0604020202020204" pitchFamily="34" charset="0"/>
              <a:cs typeface="Calibri" panose="020F0502020204030204" pitchFamily="34" charset="0"/>
            </a:endParaRPr>
          </a:p>
          <a:p>
            <a:endParaRPr lang="en-US" dirty="0"/>
          </a:p>
        </p:txBody>
      </p:sp>
      <p:sp>
        <p:nvSpPr>
          <p:cNvPr id="2" name="Text Placeholder 17">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7F15C130-4DAE-F061-CD65-5C0EE4D83D08}"/>
              </a:ext>
            </a:extLst>
          </p:cNvPr>
          <p:cNvSpPr txBox="1">
            <a:spLocks/>
          </p:cNvSpPr>
          <p:nvPr/>
        </p:nvSpPr>
        <p:spPr>
          <a:xfrm>
            <a:off x="335412" y="5838255"/>
            <a:ext cx="7156741" cy="4853557"/>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Τα τελευταία χρόνια, οι οθόνες έχουν κατακλύσει τη ζωή μας. Πολλοί από εμάς θα έχουμε σε τακτική βάση την αίσθηση ότι είμαστε συνδεδεμένοι για περισσότερο χρόνο από ό,τι μας κάνει καλό. Τα πολύ μικρά παιδιά, ωστόσο, θεωρούνται ιδιαίτερα ευάλωτα, καθώς οι οθόνες κινδυνεύουν να διαταράξουν κρίσιμα πρώιμα στάδια ανάπτυξης. Πολλοί Οργανισμοί Υγείας και ευρωπαϊκές κυβερνήσεις αρχίζουν να αναγνωρίζουν τις πιθανές βλαβερές συνέπειες της πρώιμης υπερέκθεσης. Ως εκ τούτου, μπορείτε σήμερα να βρείτε αμπελοφιλοσοφικές συμβουλές για το πώς θα έπρεπε να χρησιμοποιείτε τον υπολογιστή, το smartphone ή το tablet σας κοντά στα παιδιά σας. </a:t>
            </a:r>
          </a:p>
          <a:p>
            <a:r>
              <a:rPr lang="en-US" dirty="0"/>
              <a:t> </a:t>
            </a:r>
          </a:p>
          <a:p>
            <a:r>
              <a:rPr lang="en-US" dirty="0"/>
              <a:t>Να είστε σίγουροι. Αυτός δεν είναι απλώς άλλος ένας οδηγός που σας λέει να κρατάτε τα παιδιά σας μακριά από τις συσκευές σας. Αντίθετα, σας προσφέρουμε έναν οδηγό που θα σας βοηθήσει να κατανοήσετε τους μηχανισμούς που κρύβονται πίσω από τις σύγχρονες ψηφιακές τεχνολογίες και γιατί το να απομακρύνετε τα μικρά παιδιά από αυτές είναι ευκολότερο να το λέτε παρά να το κάνετε. Θα σας δώσει πληροφορίες για την ανάπτυξη των βρεφών και για το πώς ακριβώς οι οθόνες διαταράσσουν τις σχέσεις από τις οποίες εξαρτώνται για να μάθουν και να αναπτυχθούν, ώστε να μπορέσετε να λάβετε τα απαραίτητα μέτρα για την αποκατάστασή τους.</a:t>
            </a:r>
          </a:p>
          <a:p>
            <a:endParaRPr lang="en-US" dirty="0"/>
          </a:p>
          <a:p>
            <a:r>
              <a:rPr lang="en-US" dirty="0"/>
              <a:t>Δεν περιμένουμε να κάνετε αυτά τα βήματα μόνοι σας.</a:t>
            </a:r>
          </a:p>
          <a:p>
            <a:endParaRPr lang="en-US" sz="1400" dirty="0">
              <a:solidFill>
                <a:schemeClr val="bg1"/>
              </a:solidFill>
            </a:endParaRPr>
          </a:p>
          <a:p>
            <a:r>
              <a:rPr lang="en-US" dirty="0"/>
              <a:t>Οι οθόνες είναι απίστευτα διαδεδομένες. Προωθούνται ενεργά από οικονομικούς παράγοντες που κερδίζουν ιλιγγιώδη ποσά από το να μας κρατούν συνδεδεμένους όσο το δυνατόν περισσότερο. Γι' αυτό υποστηρίζουμε ότι η ευθύνη για την αλλαγή της χρήσης των οθονών μας δεν πρέπει να ανατίθεται στον κάθε γονέα. </a:t>
            </a:r>
          </a:p>
          <a:p>
            <a:r>
              <a:rPr lang="en-US" dirty="0"/>
              <a:t> </a:t>
            </a:r>
          </a:p>
          <a:p>
            <a:r>
              <a:rPr lang="en-US" dirty="0"/>
              <a:t>Με αυτόν τον οδηγό, θέλουμε να σας δώσουμε τα εργαλεία για να δράσετε συλλογικά κατά της υπερέκθεσης. Θα σας δείξει πώς να δημιουργήσετε τοπικές ομάδες, όπου μπορείτε να συγκεντρώσετε διαφορετικά είδη γνώσεων για να επινοήσετε νέους, καλύτερους τρόπους χρήσης των ψηφιακών τεχνολογιών σε συνεργασία με άλλους.</a:t>
            </a:r>
          </a:p>
          <a:p>
            <a:endParaRPr lang="en-US" dirty="0"/>
          </a:p>
          <a:p>
            <a:r>
              <a:rPr lang="en-US" dirty="0"/>
              <a:t>Ονομάζουμε αυτή τη δραστηριότητα συνεισφέροντας έρευνα. Θεωρούμε τη συνεισφερόμενη έρευνα ως μια νέα έξυπνη στρατηγική υγειονομικής περίθαλψης. </a:t>
            </a:r>
            <a:endParaRPr lang="en-US" sz="1400" b="1" dirty="0">
              <a:solidFill>
                <a:schemeClr val="bg1"/>
              </a:solidFill>
              <a:highlight>
                <a:srgbClr val="74659A"/>
              </a:highlight>
            </a:endParaRPr>
          </a:p>
        </p:txBody>
      </p:sp>
      <p:pic>
        <p:nvPicPr>
          <p:cNvPr id="5" name="Picture 4">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1F025197-00C8-4269-6100-616F7746B30F}"/>
              </a:ext>
            </a:extLst>
          </p:cNvPr>
          <p:cNvPicPr>
            <a:picLocks noChangeAspect="1"/>
          </p:cNvPicPr>
          <p:nvPr/>
        </p:nvPicPr>
        <p:blipFill rotWithShape="1">
          <a:blip r:embed="rId3">
            <a:alphaModFix amt="35000"/>
          </a:blip>
          <a:srcRect l="67741" t="-878" r="5449" b="31174"/>
          <a:stretch/>
        </p:blipFill>
        <p:spPr>
          <a:xfrm rot="10800000" flipH="1">
            <a:off x="5116009" y="12325"/>
            <a:ext cx="2443665" cy="3399920"/>
          </a:xfrm>
          <a:prstGeom prst="rect">
            <a:avLst/>
          </a:prstGeom>
        </p:spPr>
      </p:pic>
      <p:sp>
        <p:nvSpPr>
          <p:cNvPr id="7" name="Graphic 4">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a:t>
            </a:fld>
            <a:endParaRPr lang="en-US" dirty="0"/>
          </a:p>
        </p:txBody>
      </p:sp>
      <p:sp>
        <p:nvSpPr>
          <p:cNvPr id="12" name="Rectangle 1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256F3977-D255-EFDB-3EA1-D3D25DE3B004}"/>
              </a:ext>
            </a:extLst>
          </p:cNvPr>
          <p:cNvSpPr/>
          <p:nvPr/>
        </p:nvSpPr>
        <p:spPr>
          <a:xfrm>
            <a:off x="335412" y="4375412"/>
            <a:ext cx="6065388" cy="1143339"/>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B26AC8EC-F404-2D14-87A9-C2EC23B5858A}"/>
              </a:ext>
            </a:extLst>
          </p:cNvPr>
          <p:cNvSpPr txBox="1">
            <a:spLocks/>
          </p:cNvSpPr>
          <p:nvPr/>
        </p:nvSpPr>
        <p:spPr>
          <a:xfrm>
            <a:off x="572470" y="4531094"/>
            <a:ext cx="5550034"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700" dirty="0">
                <a:solidFill>
                  <a:schemeClr val="bg1"/>
                </a:solidFill>
              </a:rPr>
              <a:t>Αυτός ο οδηγός σχεδιάστηκε από το </a:t>
            </a:r>
            <a:r>
              <a:rPr lang="en-US" sz="1700" b="1" dirty="0">
                <a:solidFill>
                  <a:schemeClr val="bg1"/>
                </a:solidFill>
              </a:rPr>
              <a:t>Ινστιτούτο Έρευνας και Καινοτομίας </a:t>
            </a:r>
            <a:r>
              <a:rPr lang="en-US" sz="1700" dirty="0">
                <a:solidFill>
                  <a:schemeClr val="bg1"/>
                </a:solidFill>
              </a:rPr>
              <a:t>για να σας βοηθήσει να οργανώσετε συλλογικές δράσεις κατά της </a:t>
            </a:r>
            <a:r>
              <a:rPr lang="en-US" sz="1700" b="1" dirty="0">
                <a:solidFill>
                  <a:schemeClr val="bg1"/>
                </a:solidFill>
              </a:rPr>
              <a:t>υπερβολικής έκθεσης των μικρών παιδιών στις οθόνες</a:t>
            </a:r>
            <a:r>
              <a:rPr lang="en-US" sz="1700" dirty="0">
                <a:solidFill>
                  <a:schemeClr val="bg1"/>
                </a:solidFill>
              </a:rPr>
              <a:t>.</a:t>
            </a:r>
          </a:p>
        </p:txBody>
      </p:sp>
      <mc:AlternateContent xmlns:mc="http://schemas.openxmlformats.org/markup-compatibility/2006">
        <mc:Choice xmlns:p14="http://schemas.microsoft.com/office/powerpoint/2010/main" xmlns:a14="http://schemas.microsoft.com/office/drawing/2010/main" xmlns:a16="http://schemas.microsoft.com/office/drawing/2014/main" xmlns="" Requires="p14">
          <p:contentPart p14:bwMode="auto" r:id="rId4">
            <p14:nvContentPartPr>
              <p14:cNvPr id="8" name="Encre 7"/>
              <p14:cNvContentPartPr/>
              <p14:nvPr/>
            </p14:nvContentPartPr>
            <p14:xfrm>
              <a:off x="485429" y="7201850"/>
              <a:ext cx="6840" cy="12960"/>
            </p14:xfrm>
          </p:contentPart>
        </mc:Choice>
        <mc:Fallback>
          <p:pic>
            <p:nvPicPr>
              <p:cNvPr id="8" name="Encre 7"/>
              <p:cNvPicPr/>
              <p:nvPr/>
            </p:nvPicPr>
            <p:blipFill>
              <a:blip r:embed="rId5"/>
              <a:stretch>
                <a:fillRect/>
              </a:stretch>
            </p:blipFill>
            <p:spPr>
              <a:xfrm>
                <a:off x="470309" y="7186730"/>
                <a:ext cx="37080" cy="43200"/>
              </a:xfrm>
              <a:prstGeom prst="rect">
                <a:avLst/>
              </a:prstGeom>
            </p:spPr>
          </p:pic>
        </mc:Fallback>
      </mc:AlternateContent>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3499824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xmlns:p14="http://schemas.microsoft.com/office/powerpoint/2010/main" xmlns="" id="{7F15C130-4DAE-F061-CD65-5C0EE4D83D08}"/>
              </a:ext>
            </a:extLst>
          </p:cNvPr>
          <p:cNvSpPr txBox="1">
            <a:spLocks/>
          </p:cNvSpPr>
          <p:nvPr/>
        </p:nvSpPr>
        <p:spPr>
          <a:xfrm>
            <a:off x="323850" y="388564"/>
            <a:ext cx="6810705" cy="7962900"/>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Ονομάζουμε αυτή τη μέθοδο Συνεισφορική έρευνα. Με μια φράση, η Συνεισφορική Έρευνα είναι ένα είδος έρευνας δράσης που φέρνει σε επαφή ακαδημαϊκούς ερευνητές, επαγγελματίες και κατοίκους για να αντιμετωπίσουν θέματα που αφορούν την τεχνολογία. Προσαρμόζεται ιδιαίτερα για νέα προβλήματα (υγείας), όπου δεν υπάρχει ακόμη πλήρης επισκόπηση των αιτιών και των επιπτώσεών τους και όπου φαίνεται ότι καμία λύση γρήγορης διόρθωσης, όπως ένα φάρμακο ή μια τεχνολογία, δεν θα εξαφανίσει τα συμπτώματα. Αντί να περιμένουμε κάποια μαγική θεραπεία (η οποία συχνά δεν υπάρχει), η Συνεισφορική Έρευνα προτείνει να συγκεντρώσουμε όλους τους διαφορετικούς τύπους γνώσης που μπορούν να μας βοηθήσουν να κατανοήσουμε ένα πρόβλημα και που μπορούν να μας βοηθήσουν να φανταστούμε νέες βιώσιμες πρακτικές σε πραγματικές συνθήκες. </a:t>
            </a:r>
          </a:p>
          <a:p>
            <a:r>
              <a:rPr lang="en-US" dirty="0"/>
              <a:t> </a:t>
            </a:r>
          </a:p>
          <a:p>
            <a:r>
              <a:rPr lang="en-US" dirty="0"/>
              <a:t>Ένα ιδιαίτερο χαρακτηριστικό της Συνεισφορικής Έρευνας, σε σύγκριση με άλλες μεθόδους συμμετοχικής έρευνας, είναι ότι εδράζεται σε μια φιλοσοφική παράδοση. Αυτό σημαίνει ότι αντί να υποστηρίζει συγκεκριμένα βήματα που πρέπει να ακολουθηθούν, όπως οι περισσότερες μέθοδοι από τις κοινωνικές επιστήμες, η Συνεισφορική Έρευνα καθοδηγείται από μια σειρά </a:t>
            </a:r>
            <a:r>
              <a:rPr lang="en-US" i="1" dirty="0"/>
              <a:t>εννοιών </a:t>
            </a:r>
            <a:r>
              <a:rPr lang="en-US" dirty="0"/>
              <a:t>και </a:t>
            </a:r>
            <a:r>
              <a:rPr lang="en-US" i="1" dirty="0"/>
              <a:t>προσανατολισμών</a:t>
            </a:r>
            <a:r>
              <a:rPr lang="en-US" dirty="0"/>
              <a:t>. </a:t>
            </a:r>
          </a:p>
          <a:p>
            <a:r>
              <a:rPr lang="en-US" dirty="0"/>
              <a:t> </a:t>
            </a:r>
          </a:p>
          <a:p>
            <a:r>
              <a:rPr lang="en-US" dirty="0"/>
              <a:t>Ο καλύτερος τρόπος για να κατανοήσετε αυτές τις έννοιες είναι να ασχοληθείτε άμεσα με τα πρωτογενή κείμενα γύρω από τη Συνεισφορά στην έρευνα. Ωστόσο, για όσους δεν έχουν το χρόνο να εντρυφήσουν σε αυτά τα κείμενα ή θέλουν μια καλύτερη αίσθηση του τι διακυβεύεται προτού αποφασίσουν αν αξίζει να προχωρήσουν περαιτέρω, σας προσφέρουμε με αυτό το κεφάλαιο μια εισαγωγή σε ορισμένες από τις θεμελιώδεις ιδέες. </a:t>
            </a:r>
          </a:p>
          <a:p>
            <a:r>
              <a:rPr lang="en-US" dirty="0"/>
              <a:t> </a:t>
            </a:r>
          </a:p>
          <a:p>
            <a:r>
              <a:rPr lang="en-US" dirty="0"/>
              <a:t>Το πρώτο μέρος θα σας δώσει μια σύντομη επισκόπηση των κύριων εννοιών που κατευθύνουν τη μέθοδο. Η ενασχόληση με τις φιλοσοφικές έννοιες μπορεί να φαίνεται αποθαρρυντική. Ωστόσο, όπως ελπίζουμε να δείξουμε, μια καλή έννοια είναι στην πραγματικότητα απλώς ένας τρόπος να βάλουμε λέξεις σε κάτι -μια διαδικασία, μια δυναμική, μια σχέση- που </a:t>
            </a:r>
            <a:r>
              <a:rPr lang="en-US" i="1" dirty="0"/>
              <a:t>ήδη γνωρίζετε</a:t>
            </a:r>
            <a:r>
              <a:rPr lang="en-US" dirty="0"/>
              <a:t>. Όπως ειπώθηκε στο δεύτερο κεφάλαιο, το να ονομάσετε κάτι με αυτόν τον τρόπο είναι πραγματικά σημαντικό, καθώς είναι το πρώτο βήμα για να μπορέσετε να το αντιμετωπίσετε συνειδητά. Όλες οι έννοιες που αναφέρθηκαν σ' αυτό το μέρος παραπέμπουν έμμεσα σε κάποια σημαντική πτυχή της υπερέκθεσης που οφείλουμε να εξετάσουμε, αξιοσημείωτα, το πώς οι άνθρωποι - οι σχέσεις τους με τον κόσμο και μεταξύ τους - επηρεάζονται βαθιά από τη χρήση της τεχνολογίας. </a:t>
            </a:r>
          </a:p>
          <a:p>
            <a:endParaRPr lang="en-US" dirty="0"/>
          </a:p>
          <a:p>
            <a:r>
              <a:rPr lang="en-US" dirty="0"/>
              <a:t> </a:t>
            </a:r>
          </a:p>
          <a:p>
            <a:r>
              <a:rPr lang="en-US" dirty="0"/>
              <a:t>Οι έννοιες μπορούν επίσης να μας βοηθήσουν να αναπτύξουμε νέες θεωρίες για τον τρόπο συνεργασίας. Όπως θα δούμε στο δεύτερο μέρος, οι έννοιες του πρώτου μέρους ανοίγουν προς τους προσανατολισμούς που καθοδηγούν μια διαδικασία Συνεισφορικής Έρευνας. Οι "προσανατολισμοί" είναι, όπως υποδηλώνει η λέξη, αυτό που προσανατολίζει την έρευνα. Περισσότερο από τα πραγματικά αποτελέσματά της, η Συνεισφορική Έρευνα ορίζεται από ένα σύνολο φιλοδοξιών που θα αναφερθούμε εδώ ως η "εξάσκηση της τεχνολογίας", ο "πειραματισμός μιας νέας (συνεισφορικής) οικονομίας", η "ενδυνάμωση των συμμετεχόντων" και η "παραγωγή μεταβιβάσιμης γνώσης", ή, πιο συνοπτικά, οι "</a:t>
            </a:r>
            <a:r>
              <a:rPr lang="en-US" dirty="0" err="1"/>
              <a:t>οργανολογικές</a:t>
            </a:r>
            <a:r>
              <a:rPr lang="en-US" dirty="0"/>
              <a:t>", "οικονομικές", "ικανοτικές" και "επεκτάσιμες" διαστάσεις της Συνεισφορικής Έρευνας. </a:t>
            </a:r>
          </a:p>
          <a:p>
            <a:r>
              <a:rPr lang="en-US" dirty="0"/>
              <a:t> </a:t>
            </a:r>
          </a:p>
          <a:p>
            <a:r>
              <a:rPr lang="en-US" dirty="0"/>
              <a:t>Ένας άλλος τρόπος για να κατανοήσουμε τη φύση κάποιου πράγματος είναι να κατανοήσουμε τι </a:t>
            </a:r>
            <a:r>
              <a:rPr lang="en-US" i="1" dirty="0"/>
              <a:t>δεν είναι</a:t>
            </a:r>
            <a:r>
              <a:rPr lang="en-US" dirty="0"/>
              <a:t>. Στο τρίτο μέρος, θα συγκρίνουμε ορισμένους από τους όρους που χρησιμοποιούμε για να περιγράψουμε τη Συνεισφορική Έρευνα με άλλους όρους που είτε ρητά είτε σιωπηρά καθοδηγούν άλλες ερευνητικές διαδικασίες ή την κοινωνική εργασία, ώστε να σας δώσουμε μια καλύτερη αίσθηση του πώς η Συνεισφορική Έρευνα διαφέρει από άλλες προσεγγίσεις που μπορεί να συναντήσετε σήμερα.  </a:t>
            </a:r>
          </a:p>
          <a:p>
            <a:r>
              <a:rPr lang="en-US" dirty="0"/>
              <a:t> </a:t>
            </a:r>
          </a:p>
          <a:p>
            <a:r>
              <a:rPr lang="en-US" dirty="0"/>
              <a:t>Τέλος, στο τελευταίο μέρος θα συνοψίσουμε τον τρόπο με τον οποίο η Συνεισφορική Έρευνα ανταποκρίνεται σε ορισμένες από τις προκλήσεις που είναι εγγενείς στην υπερέκθεση στις οθόνες, οι οποίες εντοπίστηκαν μέσω των μελετών που διεξήχθησαν στο πλαίσιο του Αποτελέσματος 1 του παρόντος έργου Erasmus. Αυτό το μέρος είναι ιδιαίτερα χρήσιμο αν συναντήσετε άτομα που είναι επιφυλακτικά απέναντι στη μέθοδο. Σήμερα, λίγα ιδρύματα </a:t>
            </a:r>
            <a:r>
              <a:rPr lang="en-US" dirty="0" err="1"/>
              <a:t>εκτιμούν τις </a:t>
            </a:r>
            <a:r>
              <a:rPr lang="en-US" dirty="0"/>
              <a:t>μεθόδους ανοικτού τύπου που απαιτούν τη μακροπρόθεσμη επένδυση πολλών φορέων. Με αυτό το μέρος, ελπίζουμε να δείξουμε πώς η επένδυση σε μια διαδικασία όπως η Συνεισφορική Έρευνα μπορεί πραγματικά να μας βοηθήσει να ξεπεράσουμε ορισμένα από τα προβλήματα που καθιστούν αναποτελεσματικές άλλες προσεγγίσεις κατά της υπερέκθεσης σε οθόνες. </a:t>
            </a:r>
          </a:p>
          <a:p>
            <a:r>
              <a:rPr lang="en-US" dirty="0"/>
              <a:t> </a:t>
            </a:r>
          </a:p>
          <a:p>
            <a:r>
              <a:rPr lang="en-US" dirty="0"/>
              <a:t>Καθ' όλη τη διάρκεια του κεφαλαίου, θα καταφέρουμε ένα χτύπημα υπέρ της συγκεκριμένης φιλοσοφικής πτυχής της μεθόδου. Μέσα σε όλες τις διαδικασίες της Συνεισφορικής Έρευνας, προσπαθούμε να αντιμετωπίσουμε το αρχαιότερο ίσως φιλοσοφικό ερώτημα: </a:t>
            </a:r>
            <a:r>
              <a:rPr lang="en-US" i="1" dirty="0"/>
              <a:t>ποιοι είμαστε; </a:t>
            </a:r>
            <a:r>
              <a:rPr lang="en-US" dirty="0"/>
              <a:t>Για εμάς, αυτό δεν είναι απλώς ένα ενδιαφέρον, υπαρξιακό ερώτημα. Πιστεύουμε ότι η περιέργεια για το ποιοι είμαστε είναι η προϋπόθεση για να φροντίζουμε έξυπνα τον εαυτό μας και τους άλλους. </a:t>
            </a:r>
          </a:p>
        </p:txBody>
      </p:sp>
      <p:sp>
        <p:nvSpPr>
          <p:cNvPr id="9" name="Slide Number Placeholder 5">
            <a:extLst>
              <a:ext uri="{FF2B5EF4-FFF2-40B4-BE49-F238E27FC236}">
                <a16:creationId xmlns:a16="http://schemas.microsoft.com/office/drawing/2014/main" xmlns:p14="http://schemas.microsoft.com/office/powerpoint/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40</a:t>
            </a:fld>
            <a:endParaRPr lang="en-US" dirty="0"/>
          </a:p>
        </p:txBody>
      </p:sp>
      <p:pic>
        <p:nvPicPr>
          <p:cNvPr id="8" name="Picture 7">
            <a:extLst>
              <a:ext uri="{FF2B5EF4-FFF2-40B4-BE49-F238E27FC236}">
                <a16:creationId xmlns:a16="http://schemas.microsoft.com/office/drawing/2014/main" xmlns:p14="http://schemas.microsoft.com/office/powerpoint/2010/main" xmlns="" id="{C6BB607C-01D3-A14F-2FD9-6E995A3208AA}"/>
              </a:ext>
            </a:extLst>
          </p:cNvPr>
          <p:cNvPicPr>
            <a:picLocks noChangeAspect="1"/>
          </p:cNvPicPr>
          <p:nvPr/>
        </p:nvPicPr>
        <p:blipFill rotWithShape="1">
          <a:blip r:embed="rId3">
            <a:alphaModFix amt="52000"/>
          </a:blip>
          <a:srcRect l="67635" t="984" r="2330" b="31175"/>
          <a:stretch/>
        </p:blipFill>
        <p:spPr>
          <a:xfrm flipH="1">
            <a:off x="-421897" y="8351464"/>
            <a:ext cx="2737789" cy="3309098"/>
          </a:xfrm>
          <a:prstGeom prst="rect">
            <a:avLst/>
          </a:prstGeom>
        </p:spPr>
      </p:pic>
    </p:spTree>
    <p:extLst>
      <p:ext uri="{BB962C8B-B14F-4D97-AF65-F5344CB8AC3E}">
        <p14:creationId xmlns:p14="http://schemas.microsoft.com/office/powerpoint/2010/main" xmlns:a16="http://schemas.microsoft.com/office/drawing/2014/main" xmlns="" val="3728073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p14="http://schemas.microsoft.com/office/powerpoint/2010/main" xmlns:ahyp="http://schemas.microsoft.com/office/drawing/2018/hyperlinkcolor"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41</a:t>
            </a:fld>
            <a:endParaRPr lang="en-US" dirty="0"/>
          </a:p>
        </p:txBody>
      </p:sp>
      <p:sp>
        <p:nvSpPr>
          <p:cNvPr id="3" name="Rectangle 2">
            <a:extLst>
              <a:ext uri="{FF2B5EF4-FFF2-40B4-BE49-F238E27FC236}">
                <a16:creationId xmlns:a16="http://schemas.microsoft.com/office/drawing/2014/main" xmlns:p14="http://schemas.microsoft.com/office/powerpoint/2010/main" xmlns:ahyp="http://schemas.microsoft.com/office/drawing/2018/hyperlinkcolor" xmlns="" id="{EC59D88B-8DCE-DD6D-2936-60036FC17F65}"/>
              </a:ext>
            </a:extLst>
          </p:cNvPr>
          <p:cNvSpPr/>
          <p:nvPr/>
        </p:nvSpPr>
        <p:spPr>
          <a:xfrm>
            <a:off x="0" y="1422400"/>
            <a:ext cx="7584922" cy="869950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p14="http://schemas.microsoft.com/office/powerpoint/2010/main" xmlns:ahyp="http://schemas.microsoft.com/office/drawing/2018/hyperlinkcolor" xmlns="" id="{1D759C87-5227-DBF1-9CD9-FBD01D75D8F7}"/>
              </a:ext>
            </a:extLst>
          </p:cNvPr>
          <p:cNvPicPr>
            <a:picLocks noChangeAspect="1"/>
          </p:cNvPicPr>
          <p:nvPr/>
        </p:nvPicPr>
        <p:blipFill rotWithShape="1">
          <a:blip r:embed="rId2">
            <a:alphaModFix amt="52000"/>
          </a:blip>
          <a:srcRect l="67635" t="984" r="2330" b="31175"/>
          <a:stretch/>
        </p:blipFill>
        <p:spPr>
          <a:xfrm flipH="1">
            <a:off x="214281" y="6824271"/>
            <a:ext cx="2737789" cy="3309098"/>
          </a:xfrm>
          <a:prstGeom prst="rect">
            <a:avLst/>
          </a:prstGeom>
        </p:spPr>
      </p:pic>
      <p:sp>
        <p:nvSpPr>
          <p:cNvPr id="215" name="Text Placeholder 17">
            <a:extLst>
              <a:ext uri="{FF2B5EF4-FFF2-40B4-BE49-F238E27FC236}">
                <a16:creationId xmlns:a16="http://schemas.microsoft.com/office/drawing/2014/main" xmlns:p14="http://schemas.microsoft.com/office/powerpoint/2010/main" xmlns:ahyp="http://schemas.microsoft.com/office/drawing/2018/hyperlinkcolor" xmlns="" id="{0A55BD13-6EAA-C975-1A3D-0D9A2026261D}"/>
              </a:ext>
            </a:extLst>
          </p:cNvPr>
          <p:cNvSpPr txBox="1">
            <a:spLocks/>
          </p:cNvSpPr>
          <p:nvPr/>
        </p:nvSpPr>
        <p:spPr>
          <a:xfrm>
            <a:off x="490685" y="1773300"/>
            <a:ext cx="4463530"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Η Συνεισφορική Έρευνα απορρέει από το φιλοσοφικό έργο του Bernard </a:t>
            </a:r>
            <a:r>
              <a:rPr lang="en-US" sz="1300" dirty="0" err="1">
                <a:solidFill>
                  <a:schemeClr val="bg1"/>
                </a:solidFill>
              </a:rPr>
              <a:t>Stiegler</a:t>
            </a:r>
            <a:r>
              <a:rPr lang="en-US" sz="1300" dirty="0">
                <a:solidFill>
                  <a:schemeClr val="bg1"/>
                </a:solidFill>
              </a:rPr>
              <a:t>. Παρακάτω, συνοψίζουμε μερικές από τις κύριες ιδέες του, οργανωμένες γύρω από τις πρωταρχικές του έννοιες. Συνδυασμένες μεταξύ τους, δείχνουν το σκεπτικό και την ώθηση της </a:t>
            </a:r>
            <a:r>
              <a:rPr lang="en-US" sz="1300" b="1" dirty="0">
                <a:solidFill>
                  <a:schemeClr val="bg1"/>
                </a:solidFill>
              </a:rPr>
              <a:t>Συνεισφορικής Έρευνας</a:t>
            </a:r>
            <a:r>
              <a:rPr lang="en-US" sz="1300" dirty="0">
                <a:solidFill>
                  <a:schemeClr val="bg1"/>
                </a:solidFill>
              </a:rPr>
              <a:t>. </a:t>
            </a:r>
          </a:p>
        </p:txBody>
      </p:sp>
      <p:sp>
        <p:nvSpPr>
          <p:cNvPr id="6" name="Text Placeholder 16">
            <a:extLst>
              <a:ext uri="{FF2B5EF4-FFF2-40B4-BE49-F238E27FC236}">
                <a16:creationId xmlns:a16="http://schemas.microsoft.com/office/drawing/2014/main" xmlns:p14="http://schemas.microsoft.com/office/powerpoint/2010/main" xmlns:ahyp="http://schemas.microsoft.com/office/drawing/2018/hyperlinkcolor" xmlns="" id="{E39AA223-82C0-CFA7-0DFC-3FC6E54C7ABC}"/>
              </a:ext>
            </a:extLst>
          </p:cNvPr>
          <p:cNvSpPr txBox="1">
            <a:spLocks/>
          </p:cNvSpPr>
          <p:nvPr/>
        </p:nvSpPr>
        <p:spPr>
          <a:xfrm>
            <a:off x="528813" y="409187"/>
            <a:ext cx="4616689"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Μια μέθοδος που προέρχεται από τη φιλοσοφία </a:t>
            </a:r>
          </a:p>
          <a:p>
            <a:endParaRPr lang="en-US" dirty="0">
              <a:solidFill>
                <a:srgbClr val="009AC1"/>
              </a:solidFill>
            </a:endParaRPr>
          </a:p>
        </p:txBody>
      </p:sp>
      <p:sp>
        <p:nvSpPr>
          <p:cNvPr id="8" name="Graphic 4">
            <a:extLst>
              <a:ext uri="{FF2B5EF4-FFF2-40B4-BE49-F238E27FC236}">
                <a16:creationId xmlns:a16="http://schemas.microsoft.com/office/drawing/2014/main" xmlns:p14="http://schemas.microsoft.com/office/powerpoint/2010/main" xmlns:ahyp="http://schemas.microsoft.com/office/drawing/2018/hyperlinkcolor" xmlns="" id="{FFE22487-47CC-FC75-5EB1-B540885EF5C6}"/>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xmlns:p14="http://schemas.microsoft.com/office/powerpoint/2010/main" xmlns:ahyp="http://schemas.microsoft.com/office/drawing/2018/hyperlinkcolor" xmlns="" id="{F93AA532-EA1D-7532-9B3D-9B3FB74ADB46}"/>
              </a:ext>
            </a:extLst>
          </p:cNvPr>
          <p:cNvPicPr>
            <a:picLocks noChangeAspect="1"/>
          </p:cNvPicPr>
          <p:nvPr/>
        </p:nvPicPr>
        <p:blipFill rotWithShape="1">
          <a:blip r:embed="rId2">
            <a:alphaModFix amt="35000"/>
          </a:blip>
          <a:srcRect l="67393" t="-878" r="5449" b="31174"/>
          <a:stretch/>
        </p:blipFill>
        <p:spPr>
          <a:xfrm rot="10800000" flipH="1">
            <a:off x="5084162" y="1410931"/>
            <a:ext cx="2475513" cy="3399920"/>
          </a:xfrm>
          <a:prstGeom prst="rect">
            <a:avLst/>
          </a:prstGeom>
        </p:spPr>
      </p:pic>
      <p:sp>
        <p:nvSpPr>
          <p:cNvPr id="11" name="Rectangle 10">
            <a:extLst>
              <a:ext uri="{FF2B5EF4-FFF2-40B4-BE49-F238E27FC236}">
                <a16:creationId xmlns:a16="http://schemas.microsoft.com/office/drawing/2014/main" xmlns:p14="http://schemas.microsoft.com/office/powerpoint/2010/main" xmlns:ahyp="http://schemas.microsoft.com/office/drawing/2018/hyperlinkcolor" xmlns="" id="{403399E9-6877-66D3-40BA-ADBD11C91049}"/>
              </a:ext>
            </a:extLst>
          </p:cNvPr>
          <p:cNvSpPr/>
          <p:nvPr/>
        </p:nvSpPr>
        <p:spPr>
          <a:xfrm>
            <a:off x="490685" y="3163090"/>
            <a:ext cx="6643869" cy="6501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12" name="Graphic 4">
            <a:extLst>
              <a:ext uri="{FF2B5EF4-FFF2-40B4-BE49-F238E27FC236}">
                <a16:creationId xmlns:a16="http://schemas.microsoft.com/office/drawing/2014/main" xmlns:p14="http://schemas.microsoft.com/office/powerpoint/2010/main" xmlns:ahyp="http://schemas.microsoft.com/office/drawing/2018/hyperlinkcolor" xmlns="" id="{6DED621D-6E53-66DF-E965-84F8F1A54F82}"/>
              </a:ext>
            </a:extLst>
          </p:cNvPr>
          <p:cNvGrpSpPr/>
          <p:nvPr/>
        </p:nvGrpSpPr>
        <p:grpSpPr>
          <a:xfrm rot="2314677">
            <a:off x="1066082" y="8634122"/>
            <a:ext cx="403667" cy="780438"/>
            <a:chOff x="9129274" y="2719113"/>
            <a:chExt cx="717139" cy="1386497"/>
          </a:xfrm>
          <a:solidFill>
            <a:srgbClr val="000000"/>
          </a:solidFill>
        </p:grpSpPr>
        <p:grpSp>
          <p:nvGrpSpPr>
            <p:cNvPr id="13" name="Graphic 4">
              <a:extLst>
                <a:ext uri="{FF2B5EF4-FFF2-40B4-BE49-F238E27FC236}">
                  <a16:creationId xmlns:a16="http://schemas.microsoft.com/office/drawing/2014/main" xmlns:p14="http://schemas.microsoft.com/office/powerpoint/2010/main" xmlns:ahyp="http://schemas.microsoft.com/office/drawing/2018/hyperlinkcolor" xmlns="" id="{4DA7DD83-24C9-48F7-8C3B-9D60111F6866}"/>
                </a:ext>
              </a:extLst>
            </p:cNvPr>
            <p:cNvGrpSpPr/>
            <p:nvPr/>
          </p:nvGrpSpPr>
          <p:grpSpPr>
            <a:xfrm>
              <a:off x="9159507" y="2719113"/>
              <a:ext cx="446280" cy="440141"/>
              <a:chOff x="9159507" y="2719113"/>
              <a:chExt cx="446280" cy="440141"/>
            </a:xfrm>
            <a:grpFill/>
          </p:grpSpPr>
          <p:sp>
            <p:nvSpPr>
              <p:cNvPr id="22" name="Freeform 21">
                <a:extLst>
                  <a:ext uri="{FF2B5EF4-FFF2-40B4-BE49-F238E27FC236}">
                    <a16:creationId xmlns:a16="http://schemas.microsoft.com/office/drawing/2014/main" xmlns:p14="http://schemas.microsoft.com/office/powerpoint/2010/main" xmlns:ahyp="http://schemas.microsoft.com/office/drawing/2018/hyperlinkcolor" xmlns="" id="{D22B5255-D470-E198-3FCE-0A98B55C8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xmlns:p14="http://schemas.microsoft.com/office/powerpoint/2010/main" xmlns:ahyp="http://schemas.microsoft.com/office/drawing/2018/hyperlinkcolor" xmlns="" id="{6E2E0309-2175-3354-246E-D3E93D49E64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xmlns:p14="http://schemas.microsoft.com/office/powerpoint/2010/main" xmlns:ahyp="http://schemas.microsoft.com/office/drawing/2018/hyperlinkcolor" xmlns="" id="{3E25052C-A5AB-0ED1-B443-5FDF2FA5FF73}"/>
                </a:ext>
              </a:extLst>
            </p:cNvPr>
            <p:cNvGrpSpPr/>
            <p:nvPr/>
          </p:nvGrpSpPr>
          <p:grpSpPr>
            <a:xfrm>
              <a:off x="9129274" y="2893887"/>
              <a:ext cx="717139" cy="1211724"/>
              <a:chOff x="9129274" y="2893887"/>
              <a:chExt cx="717139" cy="1211724"/>
            </a:xfrm>
            <a:grpFill/>
          </p:grpSpPr>
          <p:sp>
            <p:nvSpPr>
              <p:cNvPr id="15" name="Freeform 14">
                <a:extLst>
                  <a:ext uri="{FF2B5EF4-FFF2-40B4-BE49-F238E27FC236}">
                    <a16:creationId xmlns:a16="http://schemas.microsoft.com/office/drawing/2014/main" xmlns:p14="http://schemas.microsoft.com/office/powerpoint/2010/main" xmlns:ahyp="http://schemas.microsoft.com/office/drawing/2018/hyperlinkcolor" xmlns="" id="{44EE6C59-0A54-F093-B80C-2E9DF03F52C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xmlns:p14="http://schemas.microsoft.com/office/powerpoint/2010/main" xmlns:ahyp="http://schemas.microsoft.com/office/drawing/2018/hyperlinkcolor" xmlns="" id="{CFFE8550-15FD-F577-DFF6-ABEF9CC59FA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xmlns:p14="http://schemas.microsoft.com/office/powerpoint/2010/main" xmlns:ahyp="http://schemas.microsoft.com/office/drawing/2018/hyperlinkcolor" xmlns="" id="{9F4B13AF-B4F6-19AD-5C43-F135EC3285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xmlns:p14="http://schemas.microsoft.com/office/powerpoint/2010/main" xmlns:ahyp="http://schemas.microsoft.com/office/drawing/2018/hyperlinkcolor" xmlns="" id="{08D0825C-437A-3371-E5E7-031B2070E5B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xmlns:p14="http://schemas.microsoft.com/office/powerpoint/2010/main" xmlns:ahyp="http://schemas.microsoft.com/office/drawing/2018/hyperlinkcolor" xmlns="" id="{9D7A9221-6316-4CB3-5F4B-F89673972A7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xmlns:p14="http://schemas.microsoft.com/office/powerpoint/2010/main" xmlns:ahyp="http://schemas.microsoft.com/office/drawing/2018/hyperlinkcolor" xmlns="" id="{727525B0-3743-B0B0-5DDF-89870E4566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xmlns:p14="http://schemas.microsoft.com/office/powerpoint/2010/main" xmlns:ahyp="http://schemas.microsoft.com/office/drawing/2018/hyperlinkcolor" xmlns="" id="{2CE0B665-7C70-8B86-358A-427955A55B1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24" name="Straight Connector 23">
            <a:extLst>
              <a:ext uri="{FF2B5EF4-FFF2-40B4-BE49-F238E27FC236}">
                <a16:creationId xmlns:a16="http://schemas.microsoft.com/office/drawing/2014/main" xmlns:p14="http://schemas.microsoft.com/office/powerpoint/2010/main" xmlns:ahyp="http://schemas.microsoft.com/office/drawing/2018/hyperlinkcolor" xmlns="" id="{0A4CC1D8-7D66-2572-8242-081760CB097D}"/>
              </a:ext>
            </a:extLst>
          </p:cNvPr>
          <p:cNvCxnSpPr/>
          <p:nvPr/>
        </p:nvCxnSpPr>
        <p:spPr>
          <a:xfrm>
            <a:off x="1841777" y="3166866"/>
            <a:ext cx="0" cy="988392"/>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p14="http://schemas.microsoft.com/office/powerpoint/2010/main" xmlns:ahyp="http://schemas.microsoft.com/office/drawing/2018/hyperlinkcolor" xmlns="" id="{5DC7D9FB-F7D0-8CCF-FB81-29806BF254AB}"/>
              </a:ext>
            </a:extLst>
          </p:cNvPr>
          <p:cNvCxnSpPr>
            <a:cxnSpLocks/>
          </p:cNvCxnSpPr>
          <p:nvPr/>
        </p:nvCxnSpPr>
        <p:spPr>
          <a:xfrm>
            <a:off x="6203796" y="4155258"/>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p14="http://schemas.microsoft.com/office/powerpoint/2010/main" xmlns:ahyp="http://schemas.microsoft.com/office/drawing/2018/hyperlinkcolor" xmlns="" id="{BC3216A7-ADFA-EF43-6BF4-108A9794FEAB}"/>
              </a:ext>
            </a:extLst>
          </p:cNvPr>
          <p:cNvCxnSpPr>
            <a:cxnSpLocks/>
          </p:cNvCxnSpPr>
          <p:nvPr/>
        </p:nvCxnSpPr>
        <p:spPr>
          <a:xfrm>
            <a:off x="1841777" y="4155258"/>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p14="http://schemas.microsoft.com/office/powerpoint/2010/main" xmlns:ahyp="http://schemas.microsoft.com/office/drawing/2018/hyperlinkcolor" xmlns="" id="{9080AEC8-B8F2-EB8A-40D4-E352A1F7BC9B}"/>
              </a:ext>
            </a:extLst>
          </p:cNvPr>
          <p:cNvCxnSpPr>
            <a:cxnSpLocks/>
          </p:cNvCxnSpPr>
          <p:nvPr/>
        </p:nvCxnSpPr>
        <p:spPr>
          <a:xfrm>
            <a:off x="1158565" y="5898081"/>
            <a:ext cx="504523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xmlns:p14="http://schemas.microsoft.com/office/powerpoint/2010/main" xmlns:ahyp="http://schemas.microsoft.com/office/drawing/2018/hyperlinkcolor" xmlns="" id="{38ED01BB-AC7A-9019-9CDB-9418308B19C4}"/>
              </a:ext>
            </a:extLst>
          </p:cNvPr>
          <p:cNvSpPr txBox="1">
            <a:spLocks/>
          </p:cNvSpPr>
          <p:nvPr/>
        </p:nvSpPr>
        <p:spPr>
          <a:xfrm>
            <a:off x="1932146" y="3921598"/>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xmlns:p14="http://schemas.microsoft.com/office/powerpoint/2010/main" xmlns:ahyp="http://schemas.microsoft.com/office/drawing/2018/hyperlinkcolor" xmlns="" id="{CFD7F140-FD80-4407-31F2-352EE2C0B3C0}"/>
              </a:ext>
            </a:extLst>
          </p:cNvPr>
          <p:cNvSpPr txBox="1"/>
          <p:nvPr/>
        </p:nvSpPr>
        <p:spPr>
          <a:xfrm>
            <a:off x="2096068" y="4391613"/>
            <a:ext cx="1366425" cy="310341"/>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Ατομικότητα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xmlns:p14="http://schemas.microsoft.com/office/powerpoint/2010/main" xmlns:ahyp="http://schemas.microsoft.com/office/drawing/2018/hyperlinkcolor" xmlns="" id="{762AE7A2-A265-0DAF-6A91-760C3F3459DF}"/>
              </a:ext>
            </a:extLst>
          </p:cNvPr>
          <p:cNvSpPr/>
          <p:nvPr/>
        </p:nvSpPr>
        <p:spPr>
          <a:xfrm>
            <a:off x="3436080" y="4083704"/>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p14="http://schemas.microsoft.com/office/powerpoint/2010/main" xmlns:ahyp="http://schemas.microsoft.com/office/drawing/2018/hyperlinkcolor" xmlns="" id="{B73FD3CC-A56B-9712-FB70-CDA684353A4F}"/>
              </a:ext>
            </a:extLst>
          </p:cNvPr>
          <p:cNvSpPr/>
          <p:nvPr/>
        </p:nvSpPr>
        <p:spPr>
          <a:xfrm>
            <a:off x="5452555" y="5953278"/>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xmlns:p14="http://schemas.microsoft.com/office/powerpoint/2010/main" xmlns:ahyp="http://schemas.microsoft.com/office/drawing/2018/hyperlinkcolor" xmlns="" id="{FACDC1E1-7438-1ED6-1204-047D9B26733C}"/>
              </a:ext>
            </a:extLst>
          </p:cNvPr>
          <p:cNvCxnSpPr>
            <a:cxnSpLocks/>
          </p:cNvCxnSpPr>
          <p:nvPr/>
        </p:nvCxnSpPr>
        <p:spPr>
          <a:xfrm>
            <a:off x="1158565" y="5898081"/>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p14="http://schemas.microsoft.com/office/powerpoint/2010/main" xmlns:ahyp="http://schemas.microsoft.com/office/drawing/2018/hyperlinkcolor" xmlns="" id="{D6E5E0AC-2B33-02DA-0667-FD6EC5F88F8C}"/>
              </a:ext>
            </a:extLst>
          </p:cNvPr>
          <p:cNvCxnSpPr>
            <a:cxnSpLocks/>
          </p:cNvCxnSpPr>
          <p:nvPr/>
        </p:nvCxnSpPr>
        <p:spPr>
          <a:xfrm>
            <a:off x="1158564" y="7650582"/>
            <a:ext cx="597599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77" name="Text Placeholder 3">
            <a:extLst>
              <a:ext uri="{FF2B5EF4-FFF2-40B4-BE49-F238E27FC236}">
                <a16:creationId xmlns:a16="http://schemas.microsoft.com/office/drawing/2014/main" xmlns:p14="http://schemas.microsoft.com/office/powerpoint/2010/main" xmlns:ahyp="http://schemas.microsoft.com/office/drawing/2018/hyperlinkcolor" xmlns="" id="{4BEF3F9C-3C7F-18CA-B0A5-E304BE8C08B5}"/>
              </a:ext>
            </a:extLst>
          </p:cNvPr>
          <p:cNvSpPr txBox="1">
            <a:spLocks/>
          </p:cNvSpPr>
          <p:nvPr/>
        </p:nvSpPr>
        <p:spPr>
          <a:xfrm>
            <a:off x="4367818" y="3942636"/>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xmlns:p14="http://schemas.microsoft.com/office/powerpoint/2010/main" xmlns:ahyp="http://schemas.microsoft.com/office/drawing/2018/hyperlinkcolor" xmlns="" id="{784C43C8-085E-33EA-214F-575360CD645A}"/>
              </a:ext>
            </a:extLst>
          </p:cNvPr>
          <p:cNvSpPr txBox="1"/>
          <p:nvPr/>
        </p:nvSpPr>
        <p:spPr>
          <a:xfrm>
            <a:off x="4531740" y="4412651"/>
            <a:ext cx="1672056" cy="310341"/>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Φαρμακολογί</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α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xmlns:p14="http://schemas.microsoft.com/office/powerpoint/2010/main" xmlns:ahyp="http://schemas.microsoft.com/office/drawing/2018/hyperlinkcolor" xmlns="" id="{803E9370-59FD-19AB-F355-00D7B7BF39C4}"/>
              </a:ext>
            </a:extLst>
          </p:cNvPr>
          <p:cNvSpPr/>
          <p:nvPr/>
        </p:nvSpPr>
        <p:spPr>
          <a:xfrm rot="5400000">
            <a:off x="5716628" y="4930538"/>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xmlns:p14="http://schemas.microsoft.com/office/powerpoint/2010/main" xmlns:ahyp="http://schemas.microsoft.com/office/drawing/2018/hyperlinkcolor" xmlns="" id="{3058B41F-5777-9F19-2BDC-8D4422BB6257}"/>
              </a:ext>
            </a:extLst>
          </p:cNvPr>
          <p:cNvSpPr txBox="1">
            <a:spLocks/>
          </p:cNvSpPr>
          <p:nvPr/>
        </p:nvSpPr>
        <p:spPr>
          <a:xfrm>
            <a:off x="1919590" y="5691150"/>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xmlns:p14="http://schemas.microsoft.com/office/powerpoint/2010/main" xmlns:ahyp="http://schemas.microsoft.com/office/drawing/2018/hyperlinkcolor" xmlns="" id="{C949C2F8-359D-6813-7895-41254D7D3C7D}"/>
              </a:ext>
            </a:extLst>
          </p:cNvPr>
          <p:cNvSpPr txBox="1"/>
          <p:nvPr/>
        </p:nvSpPr>
        <p:spPr>
          <a:xfrm>
            <a:off x="1586238" y="6148350"/>
            <a:ext cx="1366425" cy="310341"/>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Διακοπή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xmlns:p14="http://schemas.microsoft.com/office/powerpoint/2010/main" xmlns:ahyp="http://schemas.microsoft.com/office/drawing/2018/hyperlinkcolor" xmlns="" id="{5691AF31-FC09-FFD5-C86A-733310560DCC}"/>
              </a:ext>
            </a:extLst>
          </p:cNvPr>
          <p:cNvSpPr/>
          <p:nvPr/>
        </p:nvSpPr>
        <p:spPr>
          <a:xfrm>
            <a:off x="2926250" y="584044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xmlns:p14="http://schemas.microsoft.com/office/powerpoint/2010/main" xmlns:ahyp="http://schemas.microsoft.com/office/drawing/2018/hyperlinkcolor" xmlns="" id="{8D1BC781-2CD9-C5F2-275C-85F805DF5271}"/>
              </a:ext>
            </a:extLst>
          </p:cNvPr>
          <p:cNvSpPr txBox="1">
            <a:spLocks/>
          </p:cNvSpPr>
          <p:nvPr/>
        </p:nvSpPr>
        <p:spPr>
          <a:xfrm>
            <a:off x="4945249" y="5699065"/>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xmlns:p14="http://schemas.microsoft.com/office/powerpoint/2010/main" xmlns:ahyp="http://schemas.microsoft.com/office/drawing/2018/hyperlinkcolor" xmlns="" id="{1BDA5914-F8E6-EDA1-0D0E-04954CE1C21D}"/>
              </a:ext>
            </a:extLst>
          </p:cNvPr>
          <p:cNvSpPr txBox="1"/>
          <p:nvPr/>
        </p:nvSpPr>
        <p:spPr>
          <a:xfrm>
            <a:off x="4021910" y="6169388"/>
            <a:ext cx="1875970" cy="310341"/>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Προλεταριοποίησ</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η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xmlns:p14="http://schemas.microsoft.com/office/powerpoint/2010/main" xmlns:ahyp="http://schemas.microsoft.com/office/drawing/2018/hyperlinkcolor" xmlns="" id="{D96A0B21-B2D3-EB58-6EDA-BC732A7DA887}"/>
              </a:ext>
            </a:extLst>
          </p:cNvPr>
          <p:cNvSpPr/>
          <p:nvPr/>
        </p:nvSpPr>
        <p:spPr>
          <a:xfrm rot="5400000">
            <a:off x="734863" y="6723300"/>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 Placeholder 3">
            <a:extLst>
              <a:ext uri="{FF2B5EF4-FFF2-40B4-BE49-F238E27FC236}">
                <a16:creationId xmlns:a16="http://schemas.microsoft.com/office/drawing/2014/main" xmlns:p14="http://schemas.microsoft.com/office/powerpoint/2010/main" xmlns:ahyp="http://schemas.microsoft.com/office/drawing/2018/hyperlinkcolor" xmlns="" id="{A2B276AC-DC69-36A7-EBF2-0702DB41663D}"/>
              </a:ext>
            </a:extLst>
          </p:cNvPr>
          <p:cNvSpPr txBox="1">
            <a:spLocks/>
          </p:cNvSpPr>
          <p:nvPr/>
        </p:nvSpPr>
        <p:spPr>
          <a:xfrm>
            <a:off x="1645331" y="7383975"/>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98" name="TextBox 97">
            <a:extLst>
              <a:ext uri="{FF2B5EF4-FFF2-40B4-BE49-F238E27FC236}">
                <a16:creationId xmlns:a16="http://schemas.microsoft.com/office/drawing/2014/main" xmlns:p14="http://schemas.microsoft.com/office/powerpoint/2010/main" xmlns:ahyp="http://schemas.microsoft.com/office/drawing/2018/hyperlinkcolor" xmlns="" id="{4AA36DC6-36A8-65E0-222F-99F7944AB423}"/>
              </a:ext>
            </a:extLst>
          </p:cNvPr>
          <p:cNvSpPr txBox="1"/>
          <p:nvPr/>
        </p:nvSpPr>
        <p:spPr>
          <a:xfrm>
            <a:off x="1809253" y="7853990"/>
            <a:ext cx="1505497" cy="528350"/>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Οικονομία της συνεισφοράς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1" name="Rectangle 110">
            <a:extLst>
              <a:ext uri="{FF2B5EF4-FFF2-40B4-BE49-F238E27FC236}">
                <a16:creationId xmlns:a16="http://schemas.microsoft.com/office/drawing/2014/main" xmlns:p14="http://schemas.microsoft.com/office/powerpoint/2010/main" xmlns:ahyp="http://schemas.microsoft.com/office/drawing/2018/hyperlinkcolor" xmlns="" id="{760F8D1F-5CE3-E3A9-6159-FD1B3D22993D}"/>
              </a:ext>
            </a:extLst>
          </p:cNvPr>
          <p:cNvSpPr/>
          <p:nvPr/>
        </p:nvSpPr>
        <p:spPr>
          <a:xfrm>
            <a:off x="3149265" y="754608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3">
            <a:extLst>
              <a:ext uri="{FF2B5EF4-FFF2-40B4-BE49-F238E27FC236}">
                <a16:creationId xmlns:a16="http://schemas.microsoft.com/office/drawing/2014/main" xmlns:p14="http://schemas.microsoft.com/office/powerpoint/2010/main" xmlns:ahyp="http://schemas.microsoft.com/office/drawing/2018/hyperlinkcolor" xmlns="" id="{B31B64E5-303E-C330-A5E1-130754FF6797}"/>
              </a:ext>
            </a:extLst>
          </p:cNvPr>
          <p:cNvSpPr txBox="1">
            <a:spLocks/>
          </p:cNvSpPr>
          <p:nvPr/>
        </p:nvSpPr>
        <p:spPr>
          <a:xfrm>
            <a:off x="4081003" y="740501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113" name="TextBox 112">
            <a:extLst>
              <a:ext uri="{FF2B5EF4-FFF2-40B4-BE49-F238E27FC236}">
                <a16:creationId xmlns:a16="http://schemas.microsoft.com/office/drawing/2014/main" xmlns:p14="http://schemas.microsoft.com/office/powerpoint/2010/main" xmlns:ahyp="http://schemas.microsoft.com/office/drawing/2018/hyperlinkcolor" xmlns="" id="{A11B587B-84E6-61F6-CEF3-17CF9FA777B8}"/>
              </a:ext>
            </a:extLst>
          </p:cNvPr>
          <p:cNvSpPr txBox="1"/>
          <p:nvPr/>
        </p:nvSpPr>
        <p:spPr>
          <a:xfrm>
            <a:off x="4244925" y="7875028"/>
            <a:ext cx="1366425" cy="528350"/>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Συνεισφορά στην έρευνα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4" name="Rectangle 113">
            <a:extLst>
              <a:ext uri="{FF2B5EF4-FFF2-40B4-BE49-F238E27FC236}">
                <a16:creationId xmlns:a16="http://schemas.microsoft.com/office/drawing/2014/main" xmlns:p14="http://schemas.microsoft.com/office/powerpoint/2010/main" xmlns:ahyp="http://schemas.microsoft.com/office/drawing/2018/hyperlinkcolor" xmlns="" id="{71883DB6-3F69-E0A1-B8BF-A06396116C73}"/>
              </a:ext>
            </a:extLst>
          </p:cNvPr>
          <p:cNvSpPr/>
          <p:nvPr/>
        </p:nvSpPr>
        <p:spPr>
          <a:xfrm>
            <a:off x="5557472" y="7527587"/>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aphic 3">
            <a:extLst>
              <a:ext uri="{FF2B5EF4-FFF2-40B4-BE49-F238E27FC236}">
                <a16:creationId xmlns:a16="http://schemas.microsoft.com/office/drawing/2014/main" xmlns:p14="http://schemas.microsoft.com/office/powerpoint/2010/main" xmlns:ahyp="http://schemas.microsoft.com/office/drawing/2018/hyperlinkcolor" xmlns="" id="{19736398-EF29-4404-9B20-B3B5F0EAD9D1}"/>
              </a:ext>
            </a:extLst>
          </p:cNvPr>
          <p:cNvGrpSpPr/>
          <p:nvPr/>
        </p:nvGrpSpPr>
        <p:grpSpPr>
          <a:xfrm>
            <a:off x="3431288" y="3516405"/>
            <a:ext cx="729979" cy="731891"/>
            <a:chOff x="10620068" y="399814"/>
            <a:chExt cx="1088878" cy="1091730"/>
          </a:xfrm>
        </p:grpSpPr>
        <p:sp>
          <p:nvSpPr>
            <p:cNvPr id="116" name="Freeform 115">
              <a:extLst>
                <a:ext uri="{FF2B5EF4-FFF2-40B4-BE49-F238E27FC236}">
                  <a16:creationId xmlns:a16="http://schemas.microsoft.com/office/drawing/2014/main" xmlns:p14="http://schemas.microsoft.com/office/powerpoint/2010/main" xmlns:ahyp="http://schemas.microsoft.com/office/drawing/2018/hyperlinkcolor" xmlns="" id="{94A7EA14-28ED-9937-5E1B-99B2ECDE8772}"/>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009AC1"/>
            </a:solidFill>
            <a:ln w="27426" cap="flat">
              <a:noFill/>
              <a:prstDash val="solid"/>
              <a:miter/>
            </a:ln>
          </p:spPr>
          <p:txBody>
            <a:bodyPr rtlCol="0" anchor="ctr"/>
            <a:lstStyle/>
            <a:p>
              <a:endParaRPr lang="en-US" dirty="0"/>
            </a:p>
          </p:txBody>
        </p:sp>
        <p:grpSp>
          <p:nvGrpSpPr>
            <p:cNvPr id="117" name="Graphic 3">
              <a:extLst>
                <a:ext uri="{FF2B5EF4-FFF2-40B4-BE49-F238E27FC236}">
                  <a16:creationId xmlns:a16="http://schemas.microsoft.com/office/drawing/2014/main" xmlns:p14="http://schemas.microsoft.com/office/powerpoint/2010/main" xmlns:ahyp="http://schemas.microsoft.com/office/drawing/2018/hyperlinkcolor" xmlns="" id="{A6AB538E-30F5-90D9-ED37-B844D6DCE7FB}"/>
                </a:ext>
              </a:extLst>
            </p:cNvPr>
            <p:cNvGrpSpPr/>
            <p:nvPr/>
          </p:nvGrpSpPr>
          <p:grpSpPr>
            <a:xfrm>
              <a:off x="10620068" y="399814"/>
              <a:ext cx="1088878" cy="1091730"/>
              <a:chOff x="10620068" y="399814"/>
              <a:chExt cx="1088878" cy="1091730"/>
            </a:xfrm>
            <a:solidFill>
              <a:srgbClr val="000000"/>
            </a:solidFill>
          </p:grpSpPr>
          <p:sp>
            <p:nvSpPr>
              <p:cNvPr id="118" name="Freeform 117">
                <a:extLst>
                  <a:ext uri="{FF2B5EF4-FFF2-40B4-BE49-F238E27FC236}">
                    <a16:creationId xmlns:a16="http://schemas.microsoft.com/office/drawing/2014/main" xmlns:p14="http://schemas.microsoft.com/office/powerpoint/2010/main" xmlns:ahyp="http://schemas.microsoft.com/office/drawing/2018/hyperlinkcolor" xmlns="" id="{1DE153B2-53B1-448E-5EF7-A3DD4A7CFD03}"/>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000000"/>
              </a:solidFill>
              <a:ln w="27426"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xmlns:p14="http://schemas.microsoft.com/office/powerpoint/2010/main" xmlns:ahyp="http://schemas.microsoft.com/office/drawing/2018/hyperlinkcolor" xmlns="" id="{6DA8DDC7-22C7-ED49-924E-8C8B9A1BAEBB}"/>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000000"/>
              </a:solid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xmlns:p14="http://schemas.microsoft.com/office/powerpoint/2010/main" xmlns:ahyp="http://schemas.microsoft.com/office/drawing/2018/hyperlinkcolor" xmlns="" id="{B49EC79C-1DD2-D497-4809-B8CAD93DE6B6}"/>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000000"/>
              </a:solidFill>
              <a:ln w="27426"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xmlns:p14="http://schemas.microsoft.com/office/powerpoint/2010/main" xmlns:ahyp="http://schemas.microsoft.com/office/drawing/2018/hyperlinkcolor" xmlns="" id="{7B96689D-C3BF-19C2-6B91-2A4FD2F41226}"/>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000000"/>
              </a:solidFill>
              <a:ln w="27426"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xmlns:p14="http://schemas.microsoft.com/office/powerpoint/2010/main" xmlns:ahyp="http://schemas.microsoft.com/office/drawing/2018/hyperlinkcolor" xmlns="" id="{4388B7CB-F206-E482-889A-A71AE06A81FE}"/>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000000"/>
              </a:solidFill>
              <a:ln w="27426"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xmlns:p14="http://schemas.microsoft.com/office/powerpoint/2010/main" xmlns:ahyp="http://schemas.microsoft.com/office/drawing/2018/hyperlinkcolor" xmlns="" id="{7545CF65-B043-2980-7B0A-D9A61640753B}"/>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000000"/>
              </a:solidFill>
              <a:ln w="27426"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xmlns:p14="http://schemas.microsoft.com/office/powerpoint/2010/main" xmlns:ahyp="http://schemas.microsoft.com/office/drawing/2018/hyperlinkcolor" xmlns="" id="{F0D6C053-6ECE-6F81-0DFB-EEA00883E2D1}"/>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000000"/>
              </a:solidFill>
              <a:ln w="27426"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xmlns:p14="http://schemas.microsoft.com/office/powerpoint/2010/main" xmlns:ahyp="http://schemas.microsoft.com/office/drawing/2018/hyperlinkcolor" xmlns="" id="{B51B2CBC-CF99-00E3-DAB7-300249F2BBDC}"/>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000000"/>
              </a:solidFill>
              <a:ln w="27426"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xmlns:p14="http://schemas.microsoft.com/office/powerpoint/2010/main" xmlns:ahyp="http://schemas.microsoft.com/office/drawing/2018/hyperlinkcolor" xmlns="" id="{FA23579B-8DD1-8617-5204-B5E80C94B49F}"/>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000000"/>
              </a:solidFill>
              <a:ln w="27426" cap="flat">
                <a:noFill/>
                <a:prstDash val="solid"/>
                <a:miter/>
              </a:ln>
            </p:spPr>
            <p:txBody>
              <a:bodyPr rtlCol="0" anchor="ctr"/>
              <a:lstStyle/>
              <a:p>
                <a:endParaRPr lang="en-US"/>
              </a:p>
            </p:txBody>
          </p:sp>
        </p:grpSp>
      </p:grpSp>
      <p:grpSp>
        <p:nvGrpSpPr>
          <p:cNvPr id="127" name="Group 126">
            <a:extLst>
              <a:ext uri="{FF2B5EF4-FFF2-40B4-BE49-F238E27FC236}">
                <a16:creationId xmlns:a16="http://schemas.microsoft.com/office/drawing/2014/main" xmlns:p14="http://schemas.microsoft.com/office/powerpoint/2010/main" xmlns:ahyp="http://schemas.microsoft.com/office/drawing/2018/hyperlinkcolor" xmlns="" id="{72075A44-42EA-F354-1CFC-AB1DB4D0A50A}"/>
              </a:ext>
            </a:extLst>
          </p:cNvPr>
          <p:cNvGrpSpPr/>
          <p:nvPr/>
        </p:nvGrpSpPr>
        <p:grpSpPr>
          <a:xfrm>
            <a:off x="3088649" y="5326112"/>
            <a:ext cx="760162" cy="760680"/>
            <a:chOff x="7211530" y="2382809"/>
            <a:chExt cx="823268" cy="823829"/>
          </a:xfrm>
        </p:grpSpPr>
        <p:sp>
          <p:nvSpPr>
            <p:cNvPr id="192" name="Freeform 191">
              <a:extLst>
                <a:ext uri="{FF2B5EF4-FFF2-40B4-BE49-F238E27FC236}">
                  <a16:creationId xmlns:a16="http://schemas.microsoft.com/office/drawing/2014/main" xmlns:p14="http://schemas.microsoft.com/office/powerpoint/2010/main" xmlns:ahyp="http://schemas.microsoft.com/office/drawing/2018/hyperlinkcolor" xmlns="" id="{7F58DC0E-6AE0-718C-856E-FFA856791347}"/>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93" name="Graphic 2">
              <a:extLst>
                <a:ext uri="{FF2B5EF4-FFF2-40B4-BE49-F238E27FC236}">
                  <a16:creationId xmlns:a16="http://schemas.microsoft.com/office/drawing/2014/main" xmlns:p14="http://schemas.microsoft.com/office/powerpoint/2010/main" xmlns:ahyp="http://schemas.microsoft.com/office/drawing/2018/hyperlinkcolor" xmlns="" id="{E0D4C0F1-2659-BA20-7A96-D7B14FE76D57}"/>
                </a:ext>
              </a:extLst>
            </p:cNvPr>
            <p:cNvGrpSpPr/>
            <p:nvPr/>
          </p:nvGrpSpPr>
          <p:grpSpPr>
            <a:xfrm>
              <a:off x="7211530" y="2382809"/>
              <a:ext cx="823268" cy="823829"/>
              <a:chOff x="7211530" y="2382809"/>
              <a:chExt cx="823268" cy="823829"/>
            </a:xfrm>
            <a:solidFill>
              <a:srgbClr val="010101"/>
            </a:solidFill>
          </p:grpSpPr>
          <p:sp>
            <p:nvSpPr>
              <p:cNvPr id="194" name="Freeform 193">
                <a:extLst>
                  <a:ext uri="{FF2B5EF4-FFF2-40B4-BE49-F238E27FC236}">
                    <a16:creationId xmlns:a16="http://schemas.microsoft.com/office/drawing/2014/main" xmlns:p14="http://schemas.microsoft.com/office/powerpoint/2010/main" xmlns:ahyp="http://schemas.microsoft.com/office/drawing/2018/hyperlinkcolor" xmlns="" id="{DCB27AC0-B553-E828-AD57-788E335D5303}"/>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95" name="Graphic 2">
                <a:extLst>
                  <a:ext uri="{FF2B5EF4-FFF2-40B4-BE49-F238E27FC236}">
                    <a16:creationId xmlns:a16="http://schemas.microsoft.com/office/drawing/2014/main" xmlns:p14="http://schemas.microsoft.com/office/powerpoint/2010/main" xmlns:ahyp="http://schemas.microsoft.com/office/drawing/2018/hyperlinkcolor" xmlns="" id="{68516C8D-D489-96CB-B17E-280F2DADA69C}"/>
                  </a:ext>
                </a:extLst>
              </p:cNvPr>
              <p:cNvGrpSpPr/>
              <p:nvPr/>
            </p:nvGrpSpPr>
            <p:grpSpPr>
              <a:xfrm>
                <a:off x="7211530" y="2382809"/>
                <a:ext cx="823268" cy="823829"/>
                <a:chOff x="7211530" y="2382809"/>
                <a:chExt cx="823268" cy="823829"/>
              </a:xfrm>
              <a:solidFill>
                <a:srgbClr val="010101"/>
              </a:solidFill>
            </p:grpSpPr>
            <p:sp>
              <p:nvSpPr>
                <p:cNvPr id="196" name="Freeform 195">
                  <a:extLst>
                    <a:ext uri="{FF2B5EF4-FFF2-40B4-BE49-F238E27FC236}">
                      <a16:creationId xmlns:a16="http://schemas.microsoft.com/office/drawing/2014/main" xmlns:p14="http://schemas.microsoft.com/office/powerpoint/2010/main" xmlns:ahyp="http://schemas.microsoft.com/office/drawing/2018/hyperlinkcolor" xmlns="" id="{3D5D1B2B-6050-4E93-3095-8686A636E126}"/>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7" name="Freeform 196">
                  <a:extLst>
                    <a:ext uri="{FF2B5EF4-FFF2-40B4-BE49-F238E27FC236}">
                      <a16:creationId xmlns:a16="http://schemas.microsoft.com/office/drawing/2014/main" xmlns:p14="http://schemas.microsoft.com/office/powerpoint/2010/main" xmlns:ahyp="http://schemas.microsoft.com/office/drawing/2018/hyperlinkcolor" xmlns="" id="{A08EC8E3-D000-00D6-7FAF-0A0B66816648}"/>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8" name="Freeform 197">
                  <a:extLst>
                    <a:ext uri="{FF2B5EF4-FFF2-40B4-BE49-F238E27FC236}">
                      <a16:creationId xmlns:a16="http://schemas.microsoft.com/office/drawing/2014/main" xmlns:p14="http://schemas.microsoft.com/office/powerpoint/2010/main" xmlns:ahyp="http://schemas.microsoft.com/office/drawing/2018/hyperlinkcolor" xmlns="" id="{EC24EB8E-F1DF-2E40-EDBE-913AB439C366}"/>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9" name="Freeform 198">
                  <a:extLst>
                    <a:ext uri="{FF2B5EF4-FFF2-40B4-BE49-F238E27FC236}">
                      <a16:creationId xmlns:a16="http://schemas.microsoft.com/office/drawing/2014/main" xmlns:p14="http://schemas.microsoft.com/office/powerpoint/2010/main" xmlns:ahyp="http://schemas.microsoft.com/office/drawing/2018/hyperlinkcolor" xmlns="" id="{944D05FB-D3A2-9AC6-6E91-BD93CAA2FA1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0" name="Freeform 199">
                  <a:extLst>
                    <a:ext uri="{FF2B5EF4-FFF2-40B4-BE49-F238E27FC236}">
                      <a16:creationId xmlns:a16="http://schemas.microsoft.com/office/drawing/2014/main" xmlns:p14="http://schemas.microsoft.com/office/powerpoint/2010/main" xmlns:ahyp="http://schemas.microsoft.com/office/drawing/2018/hyperlinkcolor" xmlns="" id="{12EF626E-15B2-2E7C-744D-12E5D526999F}"/>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grpSp>
        <p:nvGrpSpPr>
          <p:cNvPr id="201" name="Group 200">
            <a:extLst>
              <a:ext uri="{FF2B5EF4-FFF2-40B4-BE49-F238E27FC236}">
                <a16:creationId xmlns:a16="http://schemas.microsoft.com/office/drawing/2014/main" xmlns:p14="http://schemas.microsoft.com/office/powerpoint/2010/main" xmlns:ahyp="http://schemas.microsoft.com/office/drawing/2018/hyperlinkcolor" xmlns="" id="{2CE62EF5-2607-30EB-AD4C-074BF06BD7E2}"/>
              </a:ext>
            </a:extLst>
          </p:cNvPr>
          <p:cNvGrpSpPr/>
          <p:nvPr/>
        </p:nvGrpSpPr>
        <p:grpSpPr>
          <a:xfrm>
            <a:off x="943033" y="6573175"/>
            <a:ext cx="711984" cy="713359"/>
            <a:chOff x="7284496" y="2127428"/>
            <a:chExt cx="2245645" cy="2249982"/>
          </a:xfrm>
        </p:grpSpPr>
        <p:grpSp>
          <p:nvGrpSpPr>
            <p:cNvPr id="202" name="Graphic 3">
              <a:extLst>
                <a:ext uri="{FF2B5EF4-FFF2-40B4-BE49-F238E27FC236}">
                  <a16:creationId xmlns:a16="http://schemas.microsoft.com/office/drawing/2014/main" xmlns:p14="http://schemas.microsoft.com/office/powerpoint/2010/main" xmlns:ahyp="http://schemas.microsoft.com/office/drawing/2018/hyperlinkcolor" xmlns="" id="{1297B09E-4042-D3B1-7CA5-299DE318B50A}"/>
                </a:ext>
              </a:extLst>
            </p:cNvPr>
            <p:cNvGrpSpPr/>
            <p:nvPr/>
          </p:nvGrpSpPr>
          <p:grpSpPr>
            <a:xfrm>
              <a:off x="7284496" y="2127428"/>
              <a:ext cx="2245645" cy="2249982"/>
              <a:chOff x="5098317" y="2100784"/>
              <a:chExt cx="2245645" cy="2249982"/>
            </a:xfrm>
            <a:solidFill>
              <a:srgbClr val="000000"/>
            </a:solidFill>
          </p:grpSpPr>
          <p:sp>
            <p:nvSpPr>
              <p:cNvPr id="206" name="Freeform 205">
                <a:extLst>
                  <a:ext uri="{FF2B5EF4-FFF2-40B4-BE49-F238E27FC236}">
                    <a16:creationId xmlns:a16="http://schemas.microsoft.com/office/drawing/2014/main" xmlns:p14="http://schemas.microsoft.com/office/powerpoint/2010/main" xmlns:ahyp="http://schemas.microsoft.com/office/drawing/2018/hyperlinkcolor" xmlns="" id="{56C6DBF8-AE7C-325A-BE3E-C43CF7078462}"/>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xmlns:p14="http://schemas.microsoft.com/office/powerpoint/2010/main" xmlns:ahyp="http://schemas.microsoft.com/office/drawing/2018/hyperlinkcolor" xmlns="" id="{39594D42-44B1-9A90-1673-2D555EE38F7C}"/>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xmlns:p14="http://schemas.microsoft.com/office/powerpoint/2010/main" xmlns:ahyp="http://schemas.microsoft.com/office/drawing/2018/hyperlinkcolor" xmlns="" id="{836F9848-7282-DB2A-C8D4-B985AA230C23}"/>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xmlns:p14="http://schemas.microsoft.com/office/powerpoint/2010/main" xmlns:ahyp="http://schemas.microsoft.com/office/drawing/2018/hyperlinkcolor" xmlns="" id="{DA5ED948-4DF7-51B5-577F-B16970E3568D}"/>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xmlns:p14="http://schemas.microsoft.com/office/powerpoint/2010/main" xmlns:ahyp="http://schemas.microsoft.com/office/drawing/2018/hyperlinkcolor" xmlns="" id="{26B05C38-1EC4-340B-7E00-2FE73CB7BA9A}"/>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xmlns:p14="http://schemas.microsoft.com/office/powerpoint/2010/main" xmlns:ahyp="http://schemas.microsoft.com/office/drawing/2018/hyperlinkcolor" xmlns="" id="{5AB912A1-7E57-8E52-4E13-9F7E75074B9B}"/>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xmlns:p14="http://schemas.microsoft.com/office/powerpoint/2010/main" xmlns:ahyp="http://schemas.microsoft.com/office/drawing/2018/hyperlinkcolor" xmlns="" id="{AB0DDB36-130F-C6B0-9CCF-27253AFDDFF1}"/>
                </a:ext>
              </a:extLst>
            </p:cNvPr>
            <p:cNvGrpSpPr/>
            <p:nvPr/>
          </p:nvGrpSpPr>
          <p:grpSpPr>
            <a:xfrm>
              <a:off x="8878245" y="2200268"/>
              <a:ext cx="144167" cy="725714"/>
              <a:chOff x="6692066" y="2173624"/>
              <a:chExt cx="144167" cy="725714"/>
            </a:xfrm>
            <a:solidFill>
              <a:srgbClr val="00BADE"/>
            </a:solidFill>
          </p:grpSpPr>
          <p:sp>
            <p:nvSpPr>
              <p:cNvPr id="204" name="Freeform 203">
                <a:extLst>
                  <a:ext uri="{FF2B5EF4-FFF2-40B4-BE49-F238E27FC236}">
                    <a16:creationId xmlns:a16="http://schemas.microsoft.com/office/drawing/2014/main" xmlns:p14="http://schemas.microsoft.com/office/powerpoint/2010/main" xmlns:ahyp="http://schemas.microsoft.com/office/drawing/2018/hyperlinkcolor" xmlns="" id="{19EAD542-CDD7-7A90-B00C-246DD448E1FF}"/>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009AC1"/>
              </a:solidFill>
              <a:ln w="6040"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xmlns:p14="http://schemas.microsoft.com/office/powerpoint/2010/main" xmlns:ahyp="http://schemas.microsoft.com/office/drawing/2018/hyperlinkcolor" xmlns="" id="{0167526C-7741-FC33-3AF1-1E1BF7149F9E}"/>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009AC1"/>
              </a:solidFill>
              <a:ln w="6040" cap="flat">
                <a:noFill/>
                <a:prstDash val="solid"/>
                <a:miter/>
              </a:ln>
            </p:spPr>
            <p:txBody>
              <a:bodyPr rtlCol="0" anchor="ctr"/>
              <a:lstStyle/>
              <a:p>
                <a:endParaRPr lang="en-US"/>
              </a:p>
            </p:txBody>
          </p:sp>
        </p:grpSp>
      </p:grpSp>
      <p:grpSp>
        <p:nvGrpSpPr>
          <p:cNvPr id="212" name="Graphic 3">
            <a:extLst>
              <a:ext uri="{FF2B5EF4-FFF2-40B4-BE49-F238E27FC236}">
                <a16:creationId xmlns:a16="http://schemas.microsoft.com/office/drawing/2014/main" xmlns:p14="http://schemas.microsoft.com/office/powerpoint/2010/main" xmlns:ahyp="http://schemas.microsoft.com/office/drawing/2018/hyperlinkcolor" xmlns="" id="{E529C8E1-CC75-C0BC-5E32-542F5B79C8C8}"/>
              </a:ext>
            </a:extLst>
          </p:cNvPr>
          <p:cNvGrpSpPr/>
          <p:nvPr/>
        </p:nvGrpSpPr>
        <p:grpSpPr>
          <a:xfrm>
            <a:off x="3212231" y="7092245"/>
            <a:ext cx="708269" cy="706718"/>
            <a:chOff x="10410452" y="410457"/>
            <a:chExt cx="1091621" cy="1089230"/>
          </a:xfrm>
        </p:grpSpPr>
        <p:sp>
          <p:nvSpPr>
            <p:cNvPr id="213" name="Freeform 212">
              <a:extLst>
                <a:ext uri="{FF2B5EF4-FFF2-40B4-BE49-F238E27FC236}">
                  <a16:creationId xmlns:a16="http://schemas.microsoft.com/office/drawing/2014/main" xmlns:p14="http://schemas.microsoft.com/office/powerpoint/2010/main" xmlns:ahyp="http://schemas.microsoft.com/office/drawing/2018/hyperlinkcolor" xmlns="" id="{F6A3F394-6190-3C9A-7191-1787B71665AE}"/>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009AC1"/>
            </a:solidFill>
            <a:ln w="27426"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xmlns:p14="http://schemas.microsoft.com/office/powerpoint/2010/main" xmlns:ahyp="http://schemas.microsoft.com/office/drawing/2018/hyperlinkcolor" xmlns="" id="{6551CDC8-7625-734E-B2CF-67CC3032EC90}"/>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217" name="Group 216">
            <a:extLst>
              <a:ext uri="{FF2B5EF4-FFF2-40B4-BE49-F238E27FC236}">
                <a16:creationId xmlns:a16="http://schemas.microsoft.com/office/drawing/2014/main" xmlns:p14="http://schemas.microsoft.com/office/powerpoint/2010/main" xmlns:ahyp="http://schemas.microsoft.com/office/drawing/2018/hyperlinkcolor" xmlns="" id="{B709D760-A012-801E-95B8-C13E8DB2FC50}"/>
              </a:ext>
            </a:extLst>
          </p:cNvPr>
          <p:cNvGrpSpPr/>
          <p:nvPr/>
        </p:nvGrpSpPr>
        <p:grpSpPr>
          <a:xfrm>
            <a:off x="5784410" y="7174228"/>
            <a:ext cx="707412" cy="706718"/>
            <a:chOff x="10376768" y="2334933"/>
            <a:chExt cx="920484" cy="919581"/>
          </a:xfrm>
        </p:grpSpPr>
        <p:sp>
          <p:nvSpPr>
            <p:cNvPr id="218" name="Freeform 217">
              <a:extLst>
                <a:ext uri="{FF2B5EF4-FFF2-40B4-BE49-F238E27FC236}">
                  <a16:creationId xmlns:a16="http://schemas.microsoft.com/office/drawing/2014/main" xmlns:p14="http://schemas.microsoft.com/office/powerpoint/2010/main" xmlns:ahyp="http://schemas.microsoft.com/office/drawing/2018/hyperlinkcolor" xmlns="" id="{D849268B-1004-2AFA-C2F2-67A2BDC4EFB2}"/>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9" name="Freeform 218">
              <a:extLst>
                <a:ext uri="{FF2B5EF4-FFF2-40B4-BE49-F238E27FC236}">
                  <a16:creationId xmlns:a16="http://schemas.microsoft.com/office/drawing/2014/main" xmlns:p14="http://schemas.microsoft.com/office/powerpoint/2010/main" xmlns:ahyp="http://schemas.microsoft.com/office/drawing/2018/hyperlinkcolor" xmlns="" id="{4A0CEFFB-32B9-786D-6509-D0BC7DC97C1C}"/>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20" name="Graphic 2">
              <a:extLst>
                <a:ext uri="{FF2B5EF4-FFF2-40B4-BE49-F238E27FC236}">
                  <a16:creationId xmlns:a16="http://schemas.microsoft.com/office/drawing/2014/main" xmlns:p14="http://schemas.microsoft.com/office/powerpoint/2010/main" xmlns:ahyp="http://schemas.microsoft.com/office/drawing/2018/hyperlinkcolor" xmlns="" id="{575CC134-2C7B-8601-C90E-88C24B4BE861}"/>
                </a:ext>
              </a:extLst>
            </p:cNvPr>
            <p:cNvGrpSpPr/>
            <p:nvPr/>
          </p:nvGrpSpPr>
          <p:grpSpPr>
            <a:xfrm>
              <a:off x="10376768" y="2334933"/>
              <a:ext cx="920484" cy="919581"/>
              <a:chOff x="10376768" y="2334933"/>
              <a:chExt cx="920484" cy="919581"/>
            </a:xfrm>
            <a:solidFill>
              <a:srgbClr val="010101"/>
            </a:solidFill>
          </p:grpSpPr>
          <p:sp>
            <p:nvSpPr>
              <p:cNvPr id="221" name="Freeform 220">
                <a:extLst>
                  <a:ext uri="{FF2B5EF4-FFF2-40B4-BE49-F238E27FC236}">
                    <a16:creationId xmlns:a16="http://schemas.microsoft.com/office/drawing/2014/main" xmlns:p14="http://schemas.microsoft.com/office/powerpoint/2010/main" xmlns:ahyp="http://schemas.microsoft.com/office/drawing/2018/hyperlinkcolor" xmlns="" id="{A4365E92-623C-EC1E-7150-367B0758DB98}"/>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2" name="Freeform 221">
                <a:extLst>
                  <a:ext uri="{FF2B5EF4-FFF2-40B4-BE49-F238E27FC236}">
                    <a16:creationId xmlns:a16="http://schemas.microsoft.com/office/drawing/2014/main" xmlns:p14="http://schemas.microsoft.com/office/powerpoint/2010/main" xmlns:ahyp="http://schemas.microsoft.com/office/drawing/2018/hyperlinkcolor" xmlns="" id="{FA3F7C61-D741-A852-8FA5-E3F955EFA61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28" name="Group 227">
            <a:extLst>
              <a:ext uri="{FF2B5EF4-FFF2-40B4-BE49-F238E27FC236}">
                <a16:creationId xmlns:a16="http://schemas.microsoft.com/office/drawing/2014/main" xmlns:p14="http://schemas.microsoft.com/office/powerpoint/2010/main" xmlns:ahyp="http://schemas.microsoft.com/office/drawing/2018/hyperlinkcolor" xmlns="" id="{58420BAF-E43A-CCD4-A262-F8673D23C7B0}"/>
              </a:ext>
            </a:extLst>
          </p:cNvPr>
          <p:cNvGrpSpPr/>
          <p:nvPr/>
        </p:nvGrpSpPr>
        <p:grpSpPr>
          <a:xfrm>
            <a:off x="5981296" y="4974463"/>
            <a:ext cx="774284" cy="775407"/>
            <a:chOff x="6623039" y="3346695"/>
            <a:chExt cx="1397216" cy="1399243"/>
          </a:xfrm>
        </p:grpSpPr>
        <p:sp>
          <p:nvSpPr>
            <p:cNvPr id="223" name="Freeform 222">
              <a:extLst>
                <a:ext uri="{FF2B5EF4-FFF2-40B4-BE49-F238E27FC236}">
                  <a16:creationId xmlns:a16="http://schemas.microsoft.com/office/drawing/2014/main" xmlns:p14="http://schemas.microsoft.com/office/powerpoint/2010/main" xmlns:ahyp="http://schemas.microsoft.com/office/drawing/2018/hyperlinkcolor" xmlns="" id="{37909A90-812D-E9F9-D47B-860C98B5C4F8}"/>
                </a:ext>
              </a:extLst>
            </p:cNvPr>
            <p:cNvSpPr/>
            <p:nvPr/>
          </p:nvSpPr>
          <p:spPr>
            <a:xfrm>
              <a:off x="6861376" y="3585248"/>
              <a:ext cx="479681" cy="480153"/>
            </a:xfrm>
            <a:custGeom>
              <a:avLst/>
              <a:gdLst>
                <a:gd name="connsiteX0" fmla="*/ 239839 w 479681"/>
                <a:gd name="connsiteY0" fmla="*/ 388 h 480153"/>
                <a:gd name="connsiteX1" fmla="*/ 190562 w 479681"/>
                <a:gd name="connsiteY1" fmla="*/ 388 h 480153"/>
                <a:gd name="connsiteX2" fmla="*/ 170850 w 479681"/>
                <a:gd name="connsiteY2" fmla="*/ 19373 h 480153"/>
                <a:gd name="connsiteX3" fmla="*/ 170850 w 479681"/>
                <a:gd name="connsiteY3" fmla="*/ 120507 h 480153"/>
                <a:gd name="connsiteX4" fmla="*/ 120478 w 479681"/>
                <a:gd name="connsiteY4" fmla="*/ 170892 h 480153"/>
                <a:gd name="connsiteX5" fmla="*/ 15352 w 479681"/>
                <a:gd name="connsiteY5" fmla="*/ 170892 h 480153"/>
                <a:gd name="connsiteX6" fmla="*/ 21 w 479681"/>
                <a:gd name="connsiteY6" fmla="*/ 185496 h 480153"/>
                <a:gd name="connsiteX7" fmla="*/ 21 w 479681"/>
                <a:gd name="connsiteY7" fmla="*/ 294662 h 480153"/>
                <a:gd name="connsiteX8" fmla="*/ 14987 w 479681"/>
                <a:gd name="connsiteY8" fmla="*/ 309266 h 480153"/>
                <a:gd name="connsiteX9" fmla="*/ 121573 w 479681"/>
                <a:gd name="connsiteY9" fmla="*/ 309266 h 480153"/>
                <a:gd name="connsiteX10" fmla="*/ 170485 w 479681"/>
                <a:gd name="connsiteY10" fmla="*/ 359286 h 480153"/>
                <a:gd name="connsiteX11" fmla="*/ 170485 w 479681"/>
                <a:gd name="connsiteY11" fmla="*/ 465896 h 480153"/>
                <a:gd name="connsiteX12" fmla="*/ 184721 w 479681"/>
                <a:gd name="connsiteY12" fmla="*/ 480135 h 480153"/>
                <a:gd name="connsiteX13" fmla="*/ 293862 w 479681"/>
                <a:gd name="connsiteY13" fmla="*/ 480135 h 480153"/>
                <a:gd name="connsiteX14" fmla="*/ 308828 w 479681"/>
                <a:gd name="connsiteY14" fmla="*/ 464071 h 480153"/>
                <a:gd name="connsiteX15" fmla="*/ 308828 w 479681"/>
                <a:gd name="connsiteY15" fmla="*/ 362937 h 480153"/>
                <a:gd name="connsiteX16" fmla="*/ 362486 w 479681"/>
                <a:gd name="connsiteY16" fmla="*/ 309266 h 480153"/>
                <a:gd name="connsiteX17" fmla="*/ 463597 w 479681"/>
                <a:gd name="connsiteY17" fmla="*/ 309632 h 480153"/>
                <a:gd name="connsiteX18" fmla="*/ 479657 w 479681"/>
                <a:gd name="connsiteY18" fmla="*/ 293202 h 480153"/>
                <a:gd name="connsiteX19" fmla="*/ 479657 w 479681"/>
                <a:gd name="connsiteY19" fmla="*/ 185131 h 480153"/>
                <a:gd name="connsiteX20" fmla="*/ 465422 w 479681"/>
                <a:gd name="connsiteY20" fmla="*/ 170892 h 480153"/>
                <a:gd name="connsiteX21" fmla="*/ 362851 w 479681"/>
                <a:gd name="connsiteY21" fmla="*/ 170892 h 480153"/>
                <a:gd name="connsiteX22" fmla="*/ 308828 w 479681"/>
                <a:gd name="connsiteY22" fmla="*/ 116126 h 480153"/>
                <a:gd name="connsiteX23" fmla="*/ 308828 w 479681"/>
                <a:gd name="connsiteY23" fmla="*/ 13532 h 480153"/>
                <a:gd name="connsiteX24" fmla="*/ 295322 w 479681"/>
                <a:gd name="connsiteY24" fmla="*/ 23 h 480153"/>
                <a:gd name="connsiteX25" fmla="*/ 239839 w 479681"/>
                <a:gd name="connsiteY25" fmla="*/ 388 h 4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9681" h="480153">
                  <a:moveTo>
                    <a:pt x="239839" y="388"/>
                  </a:moveTo>
                  <a:cubicBezTo>
                    <a:pt x="223413" y="388"/>
                    <a:pt x="206987" y="388"/>
                    <a:pt x="190562" y="388"/>
                  </a:cubicBezTo>
                  <a:cubicBezTo>
                    <a:pt x="170850" y="388"/>
                    <a:pt x="170850" y="388"/>
                    <a:pt x="170850" y="19373"/>
                  </a:cubicBezTo>
                  <a:cubicBezTo>
                    <a:pt x="170850" y="52963"/>
                    <a:pt x="170850" y="86918"/>
                    <a:pt x="170850" y="120507"/>
                  </a:cubicBezTo>
                  <a:cubicBezTo>
                    <a:pt x="170850" y="151906"/>
                    <a:pt x="151869" y="170527"/>
                    <a:pt x="120478" y="170892"/>
                  </a:cubicBezTo>
                  <a:cubicBezTo>
                    <a:pt x="85436" y="170892"/>
                    <a:pt x="50394" y="171257"/>
                    <a:pt x="15352" y="170892"/>
                  </a:cubicBezTo>
                  <a:cubicBezTo>
                    <a:pt x="4401" y="170892"/>
                    <a:pt x="21" y="173813"/>
                    <a:pt x="21" y="185496"/>
                  </a:cubicBezTo>
                  <a:cubicBezTo>
                    <a:pt x="751" y="222006"/>
                    <a:pt x="751" y="258517"/>
                    <a:pt x="21" y="294662"/>
                  </a:cubicBezTo>
                  <a:cubicBezTo>
                    <a:pt x="-344" y="306346"/>
                    <a:pt x="4036" y="309632"/>
                    <a:pt x="14987" y="309266"/>
                  </a:cubicBezTo>
                  <a:cubicBezTo>
                    <a:pt x="50394" y="308901"/>
                    <a:pt x="86166" y="308901"/>
                    <a:pt x="121573" y="309266"/>
                  </a:cubicBezTo>
                  <a:cubicBezTo>
                    <a:pt x="152234" y="309632"/>
                    <a:pt x="170485" y="328617"/>
                    <a:pt x="170485" y="359286"/>
                  </a:cubicBezTo>
                  <a:cubicBezTo>
                    <a:pt x="170850" y="394701"/>
                    <a:pt x="170850" y="430481"/>
                    <a:pt x="170485" y="465896"/>
                  </a:cubicBezTo>
                  <a:cubicBezTo>
                    <a:pt x="170485" y="476484"/>
                    <a:pt x="173771" y="480135"/>
                    <a:pt x="184721" y="480135"/>
                  </a:cubicBezTo>
                  <a:cubicBezTo>
                    <a:pt x="221223" y="479770"/>
                    <a:pt x="257725" y="479405"/>
                    <a:pt x="293862" y="480135"/>
                  </a:cubicBezTo>
                  <a:cubicBezTo>
                    <a:pt x="306638" y="480500"/>
                    <a:pt x="309193" y="475389"/>
                    <a:pt x="308828" y="464071"/>
                  </a:cubicBezTo>
                  <a:cubicBezTo>
                    <a:pt x="308098" y="430481"/>
                    <a:pt x="308463" y="396526"/>
                    <a:pt x="308828" y="362937"/>
                  </a:cubicBezTo>
                  <a:cubicBezTo>
                    <a:pt x="308828" y="326791"/>
                    <a:pt x="326349" y="309266"/>
                    <a:pt x="362486" y="309266"/>
                  </a:cubicBezTo>
                  <a:cubicBezTo>
                    <a:pt x="396068" y="309266"/>
                    <a:pt x="430015" y="308536"/>
                    <a:pt x="463597" y="309632"/>
                  </a:cubicBezTo>
                  <a:cubicBezTo>
                    <a:pt x="476372" y="309997"/>
                    <a:pt x="480023" y="305615"/>
                    <a:pt x="479657" y="293202"/>
                  </a:cubicBezTo>
                  <a:cubicBezTo>
                    <a:pt x="478928" y="257422"/>
                    <a:pt x="478928" y="221276"/>
                    <a:pt x="479657" y="185131"/>
                  </a:cubicBezTo>
                  <a:cubicBezTo>
                    <a:pt x="479657" y="174178"/>
                    <a:pt x="476007" y="170892"/>
                    <a:pt x="465422" y="170892"/>
                  </a:cubicBezTo>
                  <a:cubicBezTo>
                    <a:pt x="431110" y="171257"/>
                    <a:pt x="397163" y="171257"/>
                    <a:pt x="362851" y="170892"/>
                  </a:cubicBezTo>
                  <a:cubicBezTo>
                    <a:pt x="326349" y="170892"/>
                    <a:pt x="308828" y="153367"/>
                    <a:pt x="308828" y="116126"/>
                  </a:cubicBezTo>
                  <a:cubicBezTo>
                    <a:pt x="308828" y="81806"/>
                    <a:pt x="308463" y="47851"/>
                    <a:pt x="308828" y="13532"/>
                  </a:cubicBezTo>
                  <a:cubicBezTo>
                    <a:pt x="308828" y="3674"/>
                    <a:pt x="305908" y="-342"/>
                    <a:pt x="295322" y="23"/>
                  </a:cubicBezTo>
                  <a:cubicBezTo>
                    <a:pt x="277071" y="1118"/>
                    <a:pt x="258455" y="388"/>
                    <a:pt x="239839" y="388"/>
                  </a:cubicBezTo>
                  <a:close/>
                </a:path>
              </a:pathLst>
            </a:custGeom>
            <a:solidFill>
              <a:srgbClr val="009AC1"/>
            </a:solidFill>
            <a:ln w="3643" cap="flat">
              <a:noFill/>
              <a:prstDash val="solid"/>
              <a:miter/>
            </a:ln>
          </p:spPr>
          <p:txBody>
            <a:bodyPr rtlCol="0" anchor="ctr"/>
            <a:lstStyle/>
            <a:p>
              <a:endParaRPr lang="en-US"/>
            </a:p>
          </p:txBody>
        </p:sp>
        <p:grpSp>
          <p:nvGrpSpPr>
            <p:cNvPr id="224" name="Graphic 47">
              <a:extLst>
                <a:ext uri="{FF2B5EF4-FFF2-40B4-BE49-F238E27FC236}">
                  <a16:creationId xmlns:a16="http://schemas.microsoft.com/office/drawing/2014/main" xmlns:p14="http://schemas.microsoft.com/office/powerpoint/2010/main" xmlns:ahyp="http://schemas.microsoft.com/office/drawing/2018/hyperlinkcolor" xmlns="" id="{31F7BC92-C067-83F0-AC42-7CE05D9FB65E}"/>
                </a:ext>
              </a:extLst>
            </p:cNvPr>
            <p:cNvGrpSpPr/>
            <p:nvPr/>
          </p:nvGrpSpPr>
          <p:grpSpPr>
            <a:xfrm>
              <a:off x="6623039" y="3346695"/>
              <a:ext cx="1397216" cy="1399243"/>
              <a:chOff x="9997615" y="531276"/>
              <a:chExt cx="1397216" cy="1399243"/>
            </a:xfrm>
            <a:solidFill>
              <a:srgbClr val="000000"/>
            </a:solidFill>
          </p:grpSpPr>
          <p:sp>
            <p:nvSpPr>
              <p:cNvPr id="225" name="Freeform 224">
                <a:extLst>
                  <a:ext uri="{FF2B5EF4-FFF2-40B4-BE49-F238E27FC236}">
                    <a16:creationId xmlns:a16="http://schemas.microsoft.com/office/drawing/2014/main" xmlns:p14="http://schemas.microsoft.com/office/powerpoint/2010/main" xmlns:ahyp="http://schemas.microsoft.com/office/drawing/2018/hyperlinkcolor" xmlns="" id="{78D81510-A343-8900-9B81-6653B958FABD}"/>
                  </a:ext>
                </a:extLst>
              </p:cNvPr>
              <p:cNvSpPr/>
              <p:nvPr/>
            </p:nvSpPr>
            <p:spPr>
              <a:xfrm>
                <a:off x="9997615" y="531276"/>
                <a:ext cx="1397216" cy="1399243"/>
              </a:xfrm>
              <a:custGeom>
                <a:avLst/>
                <a:gdLst>
                  <a:gd name="connsiteX0" fmla="*/ 999790 w 1397216"/>
                  <a:gd name="connsiteY0" fmla="*/ 1399243 h 1399243"/>
                  <a:gd name="connsiteX1" fmla="*/ 905615 w 1397216"/>
                  <a:gd name="connsiteY1" fmla="*/ 1378067 h 1399243"/>
                  <a:gd name="connsiteX2" fmla="*/ 659957 w 1397216"/>
                  <a:gd name="connsiteY2" fmla="*/ 1016249 h 1399243"/>
                  <a:gd name="connsiteX3" fmla="*/ 667257 w 1397216"/>
                  <a:gd name="connsiteY3" fmla="*/ 955276 h 1399243"/>
                  <a:gd name="connsiteX4" fmla="*/ 657036 w 1397216"/>
                  <a:gd name="connsiteY4" fmla="*/ 942498 h 1399243"/>
                  <a:gd name="connsiteX5" fmla="*/ 341659 w 1397216"/>
                  <a:gd name="connsiteY5" fmla="*/ 942863 h 1399243"/>
                  <a:gd name="connsiteX6" fmla="*/ 127392 w 1397216"/>
                  <a:gd name="connsiteY6" fmla="*/ 942863 h 1399243"/>
                  <a:gd name="connsiteX7" fmla="*/ 2190 w 1397216"/>
                  <a:gd name="connsiteY7" fmla="*/ 845380 h 1399243"/>
                  <a:gd name="connsiteX8" fmla="*/ 0 w 1397216"/>
                  <a:gd name="connsiteY8" fmla="*/ 842094 h 1399243"/>
                  <a:gd name="connsiteX9" fmla="*/ 0 w 1397216"/>
                  <a:gd name="connsiteY9" fmla="*/ 101296 h 1399243"/>
                  <a:gd name="connsiteX10" fmla="*/ 2190 w 1397216"/>
                  <a:gd name="connsiteY10" fmla="*/ 96550 h 1399243"/>
                  <a:gd name="connsiteX11" fmla="*/ 122647 w 1397216"/>
                  <a:gd name="connsiteY11" fmla="*/ 162 h 1399243"/>
                  <a:gd name="connsiteX12" fmla="*/ 703394 w 1397216"/>
                  <a:gd name="connsiteY12" fmla="*/ 162 h 1399243"/>
                  <a:gd name="connsiteX13" fmla="*/ 820930 w 1397216"/>
                  <a:gd name="connsiteY13" fmla="*/ 162 h 1399243"/>
                  <a:gd name="connsiteX14" fmla="*/ 942117 w 1397216"/>
                  <a:gd name="connsiteY14" fmla="*/ 121012 h 1399243"/>
                  <a:gd name="connsiteX15" fmla="*/ 942117 w 1397216"/>
                  <a:gd name="connsiteY15" fmla="*/ 417477 h 1399243"/>
                  <a:gd name="connsiteX16" fmla="*/ 936642 w 1397216"/>
                  <a:gd name="connsiteY16" fmla="*/ 436828 h 1399243"/>
                  <a:gd name="connsiteX17" fmla="*/ 915471 w 1397216"/>
                  <a:gd name="connsiteY17" fmla="*/ 442669 h 1399243"/>
                  <a:gd name="connsiteX18" fmla="*/ 901600 w 1397216"/>
                  <a:gd name="connsiteY18" fmla="*/ 427335 h 1399243"/>
                  <a:gd name="connsiteX19" fmla="*/ 901235 w 1397216"/>
                  <a:gd name="connsiteY19" fmla="*/ 412365 h 1399243"/>
                  <a:gd name="connsiteX20" fmla="*/ 901235 w 1397216"/>
                  <a:gd name="connsiteY20" fmla="*/ 128314 h 1399243"/>
                  <a:gd name="connsiteX21" fmla="*/ 813995 w 1397216"/>
                  <a:gd name="connsiteY21" fmla="*/ 41054 h 1399243"/>
                  <a:gd name="connsiteX22" fmla="*/ 128122 w 1397216"/>
                  <a:gd name="connsiteY22" fmla="*/ 41054 h 1399243"/>
                  <a:gd name="connsiteX23" fmla="*/ 40517 w 1397216"/>
                  <a:gd name="connsiteY23" fmla="*/ 129044 h 1399243"/>
                  <a:gd name="connsiteX24" fmla="*/ 40517 w 1397216"/>
                  <a:gd name="connsiteY24" fmla="*/ 813616 h 1399243"/>
                  <a:gd name="connsiteX25" fmla="*/ 128122 w 1397216"/>
                  <a:gd name="connsiteY25" fmla="*/ 901606 h 1399243"/>
                  <a:gd name="connsiteX26" fmla="*/ 667622 w 1397216"/>
                  <a:gd name="connsiteY26" fmla="*/ 901971 h 1399243"/>
                  <a:gd name="connsiteX27" fmla="*/ 687333 w 1397216"/>
                  <a:gd name="connsiteY27" fmla="*/ 888827 h 1399243"/>
                  <a:gd name="connsiteX28" fmla="*/ 698284 w 1397216"/>
                  <a:gd name="connsiteY28" fmla="*/ 862540 h 1399243"/>
                  <a:gd name="connsiteX29" fmla="*/ 683318 w 1397216"/>
                  <a:gd name="connsiteY29" fmla="*/ 860714 h 1399243"/>
                  <a:gd name="connsiteX30" fmla="*/ 523439 w 1397216"/>
                  <a:gd name="connsiteY30" fmla="*/ 860714 h 1399243"/>
                  <a:gd name="connsiteX31" fmla="*/ 498618 w 1397216"/>
                  <a:gd name="connsiteY31" fmla="*/ 845745 h 1399243"/>
                  <a:gd name="connsiteX32" fmla="*/ 520884 w 1397216"/>
                  <a:gd name="connsiteY32" fmla="*/ 819457 h 1399243"/>
                  <a:gd name="connsiteX33" fmla="*/ 630025 w 1397216"/>
                  <a:gd name="connsiteY33" fmla="*/ 819457 h 1399243"/>
                  <a:gd name="connsiteX34" fmla="*/ 713249 w 1397216"/>
                  <a:gd name="connsiteY34" fmla="*/ 819457 h 1399243"/>
                  <a:gd name="connsiteX35" fmla="*/ 729310 w 1397216"/>
                  <a:gd name="connsiteY35" fmla="*/ 812155 h 1399243"/>
                  <a:gd name="connsiteX36" fmla="*/ 811075 w 1397216"/>
                  <a:gd name="connsiteY36" fmla="*/ 730372 h 1399243"/>
                  <a:gd name="connsiteX37" fmla="*/ 818010 w 1397216"/>
                  <a:gd name="connsiteY37" fmla="*/ 712847 h 1399243"/>
                  <a:gd name="connsiteX38" fmla="*/ 818375 w 1397216"/>
                  <a:gd name="connsiteY38" fmla="*/ 137442 h 1399243"/>
                  <a:gd name="connsiteX39" fmla="*/ 803410 w 1397216"/>
                  <a:gd name="connsiteY39" fmla="*/ 122472 h 1399243"/>
                  <a:gd name="connsiteX40" fmla="*/ 334724 w 1397216"/>
                  <a:gd name="connsiteY40" fmla="*/ 122837 h 1399243"/>
                  <a:gd name="connsiteX41" fmla="*/ 133962 w 1397216"/>
                  <a:gd name="connsiteY41" fmla="*/ 122472 h 1399243"/>
                  <a:gd name="connsiteX42" fmla="*/ 121187 w 1397216"/>
                  <a:gd name="connsiteY42" fmla="*/ 135251 h 1399243"/>
                  <a:gd name="connsiteX43" fmla="*/ 121187 w 1397216"/>
                  <a:gd name="connsiteY43" fmla="*/ 806314 h 1399243"/>
                  <a:gd name="connsiteX44" fmla="*/ 135058 w 1397216"/>
                  <a:gd name="connsiteY44" fmla="*/ 819457 h 1399243"/>
                  <a:gd name="connsiteX45" fmla="*/ 409553 w 1397216"/>
                  <a:gd name="connsiteY45" fmla="*/ 819092 h 1399243"/>
                  <a:gd name="connsiteX46" fmla="*/ 424518 w 1397216"/>
                  <a:gd name="connsiteY46" fmla="*/ 819457 h 1399243"/>
                  <a:gd name="connsiteX47" fmla="*/ 441674 w 1397216"/>
                  <a:gd name="connsiteY47" fmla="*/ 837712 h 1399243"/>
                  <a:gd name="connsiteX48" fmla="*/ 427804 w 1397216"/>
                  <a:gd name="connsiteY48" fmla="*/ 858523 h 1399243"/>
                  <a:gd name="connsiteX49" fmla="*/ 412838 w 1397216"/>
                  <a:gd name="connsiteY49" fmla="*/ 859984 h 1399243"/>
                  <a:gd name="connsiteX50" fmla="*/ 125932 w 1397216"/>
                  <a:gd name="connsiteY50" fmla="*/ 859984 h 1399243"/>
                  <a:gd name="connsiteX51" fmla="*/ 80304 w 1397216"/>
                  <a:gd name="connsiteY51" fmla="*/ 814346 h 1399243"/>
                  <a:gd name="connsiteX52" fmla="*/ 80304 w 1397216"/>
                  <a:gd name="connsiteY52" fmla="*/ 127219 h 1399243"/>
                  <a:gd name="connsiteX53" fmla="*/ 125932 w 1397216"/>
                  <a:gd name="connsiteY53" fmla="*/ 81946 h 1399243"/>
                  <a:gd name="connsiteX54" fmla="*/ 812900 w 1397216"/>
                  <a:gd name="connsiteY54" fmla="*/ 81946 h 1399243"/>
                  <a:gd name="connsiteX55" fmla="*/ 858527 w 1397216"/>
                  <a:gd name="connsiteY55" fmla="*/ 127584 h 1399243"/>
                  <a:gd name="connsiteX56" fmla="*/ 858527 w 1397216"/>
                  <a:gd name="connsiteY56" fmla="*/ 682178 h 1399243"/>
                  <a:gd name="connsiteX57" fmla="*/ 858527 w 1397216"/>
                  <a:gd name="connsiteY57" fmla="*/ 699703 h 1399243"/>
                  <a:gd name="connsiteX58" fmla="*/ 894665 w 1397216"/>
                  <a:gd name="connsiteY58" fmla="*/ 684368 h 1399243"/>
                  <a:gd name="connsiteX59" fmla="*/ 899410 w 1397216"/>
                  <a:gd name="connsiteY59" fmla="*/ 671590 h 1399243"/>
                  <a:gd name="connsiteX60" fmla="*/ 899410 w 1397216"/>
                  <a:gd name="connsiteY60" fmla="*/ 522627 h 1399243"/>
                  <a:gd name="connsiteX61" fmla="*/ 919486 w 1397216"/>
                  <a:gd name="connsiteY61" fmla="*/ 498530 h 1399243"/>
                  <a:gd name="connsiteX62" fmla="*/ 940292 w 1397216"/>
                  <a:gd name="connsiteY62" fmla="*/ 523357 h 1399243"/>
                  <a:gd name="connsiteX63" fmla="*/ 940292 w 1397216"/>
                  <a:gd name="connsiteY63" fmla="*/ 654430 h 1399243"/>
                  <a:gd name="connsiteX64" fmla="*/ 954528 w 1397216"/>
                  <a:gd name="connsiteY64" fmla="*/ 667209 h 1399243"/>
                  <a:gd name="connsiteX65" fmla="*/ 1393647 w 1397216"/>
                  <a:gd name="connsiteY65" fmla="*/ 978643 h 1399243"/>
                  <a:gd name="connsiteX66" fmla="*/ 1068779 w 1397216"/>
                  <a:gd name="connsiteY66" fmla="*/ 1396323 h 1399243"/>
                  <a:gd name="connsiteX67" fmla="*/ 1058194 w 1397216"/>
                  <a:gd name="connsiteY67" fmla="*/ 1398878 h 1399243"/>
                  <a:gd name="connsiteX68" fmla="*/ 999790 w 1397216"/>
                  <a:gd name="connsiteY68" fmla="*/ 1399243 h 1399243"/>
                  <a:gd name="connsiteX69" fmla="*/ 700474 w 1397216"/>
                  <a:gd name="connsiteY69" fmla="*/ 1029027 h 1399243"/>
                  <a:gd name="connsiteX70" fmla="*/ 1026802 w 1397216"/>
                  <a:gd name="connsiteY70" fmla="*/ 1358352 h 1399243"/>
                  <a:gd name="connsiteX71" fmla="*/ 1357875 w 1397216"/>
                  <a:gd name="connsiteY71" fmla="*/ 1030853 h 1399243"/>
                  <a:gd name="connsiteX72" fmla="*/ 1029357 w 1397216"/>
                  <a:gd name="connsiteY72" fmla="*/ 700798 h 1399243"/>
                  <a:gd name="connsiteX73" fmla="*/ 700474 w 1397216"/>
                  <a:gd name="connsiteY73" fmla="*/ 1029027 h 139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97216" h="1399243">
                    <a:moveTo>
                      <a:pt x="999790" y="1399243"/>
                    </a:moveTo>
                    <a:cubicBezTo>
                      <a:pt x="968034" y="1393767"/>
                      <a:pt x="936277" y="1388656"/>
                      <a:pt x="905615" y="1378067"/>
                    </a:cubicBezTo>
                    <a:cubicBezTo>
                      <a:pt x="754862" y="1325493"/>
                      <a:pt x="653021" y="1175799"/>
                      <a:pt x="659957" y="1016249"/>
                    </a:cubicBezTo>
                    <a:cubicBezTo>
                      <a:pt x="660687" y="995803"/>
                      <a:pt x="662147" y="975357"/>
                      <a:pt x="667257" y="955276"/>
                    </a:cubicBezTo>
                    <a:cubicBezTo>
                      <a:pt x="670177" y="944323"/>
                      <a:pt x="667257" y="942498"/>
                      <a:pt x="657036" y="942498"/>
                    </a:cubicBezTo>
                    <a:cubicBezTo>
                      <a:pt x="551911" y="942863"/>
                      <a:pt x="446785" y="942863"/>
                      <a:pt x="341659" y="942863"/>
                    </a:cubicBezTo>
                    <a:cubicBezTo>
                      <a:pt x="270115" y="942863"/>
                      <a:pt x="198571" y="942863"/>
                      <a:pt x="127392" y="942863"/>
                    </a:cubicBezTo>
                    <a:cubicBezTo>
                      <a:pt x="61688" y="942863"/>
                      <a:pt x="18251" y="908908"/>
                      <a:pt x="2190" y="845380"/>
                    </a:cubicBezTo>
                    <a:cubicBezTo>
                      <a:pt x="1825" y="844284"/>
                      <a:pt x="730" y="843189"/>
                      <a:pt x="0" y="842094"/>
                    </a:cubicBezTo>
                    <a:cubicBezTo>
                      <a:pt x="0" y="595283"/>
                      <a:pt x="0" y="348472"/>
                      <a:pt x="0" y="101296"/>
                    </a:cubicBezTo>
                    <a:cubicBezTo>
                      <a:pt x="730" y="99836"/>
                      <a:pt x="1825" y="98375"/>
                      <a:pt x="2190" y="96550"/>
                    </a:cubicBezTo>
                    <a:cubicBezTo>
                      <a:pt x="16061" y="36673"/>
                      <a:pt x="61323" y="162"/>
                      <a:pt x="122647" y="162"/>
                    </a:cubicBezTo>
                    <a:cubicBezTo>
                      <a:pt x="316107" y="162"/>
                      <a:pt x="509568" y="162"/>
                      <a:pt x="703394" y="162"/>
                    </a:cubicBezTo>
                    <a:cubicBezTo>
                      <a:pt x="742451" y="162"/>
                      <a:pt x="781873" y="-203"/>
                      <a:pt x="820930" y="162"/>
                    </a:cubicBezTo>
                    <a:cubicBezTo>
                      <a:pt x="890284" y="527"/>
                      <a:pt x="941752" y="51642"/>
                      <a:pt x="942117" y="121012"/>
                    </a:cubicBezTo>
                    <a:cubicBezTo>
                      <a:pt x="942482" y="219955"/>
                      <a:pt x="942117" y="318534"/>
                      <a:pt x="942117" y="417477"/>
                    </a:cubicBezTo>
                    <a:cubicBezTo>
                      <a:pt x="942117" y="424414"/>
                      <a:pt x="941387" y="430986"/>
                      <a:pt x="936642" y="436828"/>
                    </a:cubicBezTo>
                    <a:cubicBezTo>
                      <a:pt x="930802" y="443399"/>
                      <a:pt x="923501" y="444860"/>
                      <a:pt x="915471" y="442669"/>
                    </a:cubicBezTo>
                    <a:cubicBezTo>
                      <a:pt x="907805" y="440479"/>
                      <a:pt x="903060" y="435002"/>
                      <a:pt x="901600" y="427335"/>
                    </a:cubicBezTo>
                    <a:cubicBezTo>
                      <a:pt x="900870" y="422588"/>
                      <a:pt x="901235" y="417477"/>
                      <a:pt x="901235" y="412365"/>
                    </a:cubicBezTo>
                    <a:cubicBezTo>
                      <a:pt x="901235" y="317803"/>
                      <a:pt x="901235" y="222876"/>
                      <a:pt x="901235" y="128314"/>
                    </a:cubicBezTo>
                    <a:cubicBezTo>
                      <a:pt x="901235" y="72818"/>
                      <a:pt x="869843" y="41054"/>
                      <a:pt x="813995" y="41054"/>
                    </a:cubicBezTo>
                    <a:cubicBezTo>
                      <a:pt x="585492" y="41054"/>
                      <a:pt x="356625" y="41054"/>
                      <a:pt x="128122" y="41054"/>
                    </a:cubicBezTo>
                    <a:cubicBezTo>
                      <a:pt x="71544" y="41054"/>
                      <a:pt x="40517" y="72088"/>
                      <a:pt x="40517" y="129044"/>
                    </a:cubicBezTo>
                    <a:cubicBezTo>
                      <a:pt x="40517" y="357235"/>
                      <a:pt x="40517" y="585425"/>
                      <a:pt x="40517" y="813616"/>
                    </a:cubicBezTo>
                    <a:cubicBezTo>
                      <a:pt x="40517" y="870207"/>
                      <a:pt x="71544" y="901606"/>
                      <a:pt x="128122" y="901606"/>
                    </a:cubicBezTo>
                    <a:cubicBezTo>
                      <a:pt x="308077" y="901606"/>
                      <a:pt x="488032" y="901606"/>
                      <a:pt x="667622" y="901971"/>
                    </a:cubicBezTo>
                    <a:cubicBezTo>
                      <a:pt x="678573" y="901971"/>
                      <a:pt x="684048" y="899050"/>
                      <a:pt x="687333" y="888827"/>
                    </a:cubicBezTo>
                    <a:cubicBezTo>
                      <a:pt x="690253" y="879699"/>
                      <a:pt x="694633" y="871302"/>
                      <a:pt x="698284" y="862540"/>
                    </a:cubicBezTo>
                    <a:cubicBezTo>
                      <a:pt x="693173" y="859619"/>
                      <a:pt x="688063" y="860714"/>
                      <a:pt x="683318" y="860714"/>
                    </a:cubicBezTo>
                    <a:cubicBezTo>
                      <a:pt x="630025" y="860714"/>
                      <a:pt x="576732" y="860714"/>
                      <a:pt x="523439" y="860714"/>
                    </a:cubicBezTo>
                    <a:cubicBezTo>
                      <a:pt x="512123" y="860714"/>
                      <a:pt x="502633" y="857793"/>
                      <a:pt x="498618" y="845745"/>
                    </a:cubicBezTo>
                    <a:cubicBezTo>
                      <a:pt x="494237" y="831506"/>
                      <a:pt x="504093" y="819822"/>
                      <a:pt x="520884" y="819457"/>
                    </a:cubicBezTo>
                    <a:cubicBezTo>
                      <a:pt x="557386" y="819092"/>
                      <a:pt x="593888" y="819457"/>
                      <a:pt x="630025" y="819457"/>
                    </a:cubicBezTo>
                    <a:cubicBezTo>
                      <a:pt x="657766" y="819457"/>
                      <a:pt x="685508" y="819457"/>
                      <a:pt x="713249" y="819457"/>
                    </a:cubicBezTo>
                    <a:cubicBezTo>
                      <a:pt x="720185" y="819457"/>
                      <a:pt x="724930" y="817997"/>
                      <a:pt x="729310" y="812155"/>
                    </a:cubicBezTo>
                    <a:cubicBezTo>
                      <a:pt x="751942" y="780391"/>
                      <a:pt x="779318" y="753008"/>
                      <a:pt x="811075" y="730372"/>
                    </a:cubicBezTo>
                    <a:cubicBezTo>
                      <a:pt x="818010" y="725625"/>
                      <a:pt x="818010" y="719784"/>
                      <a:pt x="818010" y="712847"/>
                    </a:cubicBezTo>
                    <a:cubicBezTo>
                      <a:pt x="818010" y="521167"/>
                      <a:pt x="818010" y="329487"/>
                      <a:pt x="818375" y="137442"/>
                    </a:cubicBezTo>
                    <a:cubicBezTo>
                      <a:pt x="818375" y="125393"/>
                      <a:pt x="815455" y="122472"/>
                      <a:pt x="803410" y="122472"/>
                    </a:cubicBezTo>
                    <a:cubicBezTo>
                      <a:pt x="647181" y="122837"/>
                      <a:pt x="490952" y="122837"/>
                      <a:pt x="334724" y="122837"/>
                    </a:cubicBezTo>
                    <a:cubicBezTo>
                      <a:pt x="267925" y="122837"/>
                      <a:pt x="200761" y="123203"/>
                      <a:pt x="133962" y="122472"/>
                    </a:cubicBezTo>
                    <a:cubicBezTo>
                      <a:pt x="123377" y="122472"/>
                      <a:pt x="121187" y="125393"/>
                      <a:pt x="121187" y="135251"/>
                    </a:cubicBezTo>
                    <a:cubicBezTo>
                      <a:pt x="121552" y="359060"/>
                      <a:pt x="121552" y="582504"/>
                      <a:pt x="121187" y="806314"/>
                    </a:cubicBezTo>
                    <a:cubicBezTo>
                      <a:pt x="121187" y="817632"/>
                      <a:pt x="124837" y="819457"/>
                      <a:pt x="135058" y="819457"/>
                    </a:cubicBezTo>
                    <a:cubicBezTo>
                      <a:pt x="226678" y="819092"/>
                      <a:pt x="317933" y="819092"/>
                      <a:pt x="409553" y="819092"/>
                    </a:cubicBezTo>
                    <a:cubicBezTo>
                      <a:pt x="414663" y="819092"/>
                      <a:pt x="419773" y="818727"/>
                      <a:pt x="424518" y="819457"/>
                    </a:cubicBezTo>
                    <a:cubicBezTo>
                      <a:pt x="434739" y="821283"/>
                      <a:pt x="440944" y="827490"/>
                      <a:pt x="441674" y="837712"/>
                    </a:cubicBezTo>
                    <a:cubicBezTo>
                      <a:pt x="442405" y="848301"/>
                      <a:pt x="437659" y="855603"/>
                      <a:pt x="427804" y="858523"/>
                    </a:cubicBezTo>
                    <a:cubicBezTo>
                      <a:pt x="423058" y="859984"/>
                      <a:pt x="417948" y="859984"/>
                      <a:pt x="412838" y="859984"/>
                    </a:cubicBezTo>
                    <a:cubicBezTo>
                      <a:pt x="317203" y="859984"/>
                      <a:pt x="221567" y="859984"/>
                      <a:pt x="125932" y="859984"/>
                    </a:cubicBezTo>
                    <a:cubicBezTo>
                      <a:pt x="93810" y="859984"/>
                      <a:pt x="80304" y="846475"/>
                      <a:pt x="80304" y="814346"/>
                    </a:cubicBezTo>
                    <a:cubicBezTo>
                      <a:pt x="80304" y="585425"/>
                      <a:pt x="80304" y="356139"/>
                      <a:pt x="80304" y="127219"/>
                    </a:cubicBezTo>
                    <a:cubicBezTo>
                      <a:pt x="80304" y="95089"/>
                      <a:pt x="93810" y="81946"/>
                      <a:pt x="125932" y="81946"/>
                    </a:cubicBezTo>
                    <a:cubicBezTo>
                      <a:pt x="354800" y="81946"/>
                      <a:pt x="584032" y="81946"/>
                      <a:pt x="812900" y="81946"/>
                    </a:cubicBezTo>
                    <a:cubicBezTo>
                      <a:pt x="845022" y="81946"/>
                      <a:pt x="858527" y="95455"/>
                      <a:pt x="858527" y="127584"/>
                    </a:cubicBezTo>
                    <a:cubicBezTo>
                      <a:pt x="858527" y="312327"/>
                      <a:pt x="858527" y="497435"/>
                      <a:pt x="858527" y="682178"/>
                    </a:cubicBezTo>
                    <a:cubicBezTo>
                      <a:pt x="858527" y="687655"/>
                      <a:pt x="858527" y="692766"/>
                      <a:pt x="858527" y="699703"/>
                    </a:cubicBezTo>
                    <a:cubicBezTo>
                      <a:pt x="871668" y="694226"/>
                      <a:pt x="883349" y="689115"/>
                      <a:pt x="894665" y="684368"/>
                    </a:cubicBezTo>
                    <a:cubicBezTo>
                      <a:pt x="901235" y="681813"/>
                      <a:pt x="899410" y="676336"/>
                      <a:pt x="899410" y="671590"/>
                    </a:cubicBezTo>
                    <a:cubicBezTo>
                      <a:pt x="899410" y="621936"/>
                      <a:pt x="899410" y="572281"/>
                      <a:pt x="899410" y="522627"/>
                    </a:cubicBezTo>
                    <a:cubicBezTo>
                      <a:pt x="899410" y="507658"/>
                      <a:pt x="907075" y="498530"/>
                      <a:pt x="919486" y="498530"/>
                    </a:cubicBezTo>
                    <a:cubicBezTo>
                      <a:pt x="932262" y="498165"/>
                      <a:pt x="940292" y="507658"/>
                      <a:pt x="940292" y="523357"/>
                    </a:cubicBezTo>
                    <a:cubicBezTo>
                      <a:pt x="940292" y="567170"/>
                      <a:pt x="940657" y="610983"/>
                      <a:pt x="940292" y="654430"/>
                    </a:cubicBezTo>
                    <a:cubicBezTo>
                      <a:pt x="940292" y="665383"/>
                      <a:pt x="940657" y="670129"/>
                      <a:pt x="954528" y="667209"/>
                    </a:cubicBezTo>
                    <a:cubicBezTo>
                      <a:pt x="1163684" y="625222"/>
                      <a:pt x="1363716" y="767612"/>
                      <a:pt x="1393647" y="978643"/>
                    </a:cubicBezTo>
                    <a:cubicBezTo>
                      <a:pt x="1422484" y="1183102"/>
                      <a:pt x="1273190" y="1374782"/>
                      <a:pt x="1068779" y="1396323"/>
                    </a:cubicBezTo>
                    <a:cubicBezTo>
                      <a:pt x="1065129" y="1396688"/>
                      <a:pt x="1061479" y="1396323"/>
                      <a:pt x="1058194" y="1398878"/>
                    </a:cubicBezTo>
                    <a:cubicBezTo>
                      <a:pt x="1039943" y="1399243"/>
                      <a:pt x="1019866" y="1399243"/>
                      <a:pt x="999790" y="1399243"/>
                    </a:cubicBezTo>
                    <a:close/>
                    <a:moveTo>
                      <a:pt x="700474" y="1029027"/>
                    </a:moveTo>
                    <a:cubicBezTo>
                      <a:pt x="699744" y="1209024"/>
                      <a:pt x="846847" y="1357256"/>
                      <a:pt x="1026802" y="1358352"/>
                    </a:cubicBezTo>
                    <a:cubicBezTo>
                      <a:pt x="1208582" y="1359447"/>
                      <a:pt x="1357145" y="1212310"/>
                      <a:pt x="1357875" y="1030853"/>
                    </a:cubicBezTo>
                    <a:cubicBezTo>
                      <a:pt x="1358605" y="849396"/>
                      <a:pt x="1210772" y="700798"/>
                      <a:pt x="1029357" y="700798"/>
                    </a:cubicBezTo>
                    <a:cubicBezTo>
                      <a:pt x="848307" y="700798"/>
                      <a:pt x="701204" y="847570"/>
                      <a:pt x="700474" y="1029027"/>
                    </a:cubicBezTo>
                    <a:close/>
                  </a:path>
                </a:pathLst>
              </a:custGeom>
              <a:solidFill>
                <a:srgbClr val="000000"/>
              </a:solidFill>
              <a:ln w="3643"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xmlns:p14="http://schemas.microsoft.com/office/powerpoint/2010/main" xmlns:ahyp="http://schemas.microsoft.com/office/drawing/2018/hyperlinkcolor" xmlns="" id="{F4746B66-BC9B-40E5-5FFB-7A8B73BDDD47}"/>
                  </a:ext>
                </a:extLst>
              </p:cNvPr>
              <p:cNvSpPr/>
              <p:nvPr/>
            </p:nvSpPr>
            <p:spPr>
              <a:xfrm>
                <a:off x="10187791" y="721749"/>
                <a:ext cx="561036" cy="561804"/>
              </a:xfrm>
              <a:custGeom>
                <a:avLst/>
                <a:gdLst>
                  <a:gd name="connsiteX0" fmla="*/ 281066 w 561036"/>
                  <a:gd name="connsiteY0" fmla="*/ 561440 h 561804"/>
                  <a:gd name="connsiteX1" fmla="*/ 220837 w 561036"/>
                  <a:gd name="connsiteY1" fmla="*/ 561440 h 561804"/>
                  <a:gd name="connsiteX2" fmla="*/ 170464 w 561036"/>
                  <a:gd name="connsiteY2" fmla="*/ 511055 h 561804"/>
                  <a:gd name="connsiteX3" fmla="*/ 170829 w 561036"/>
                  <a:gd name="connsiteY3" fmla="*/ 408461 h 561804"/>
                  <a:gd name="connsiteX4" fmla="*/ 153308 w 561036"/>
                  <a:gd name="connsiteY4" fmla="*/ 390571 h 561804"/>
                  <a:gd name="connsiteX5" fmla="*/ 53658 w 561036"/>
                  <a:gd name="connsiteY5" fmla="*/ 390936 h 561804"/>
                  <a:gd name="connsiteX6" fmla="*/ 0 w 561036"/>
                  <a:gd name="connsiteY6" fmla="*/ 336900 h 561804"/>
                  <a:gd name="connsiteX7" fmla="*/ 0 w 561036"/>
                  <a:gd name="connsiteY7" fmla="*/ 224813 h 561804"/>
                  <a:gd name="connsiteX8" fmla="*/ 54753 w 561036"/>
                  <a:gd name="connsiteY8" fmla="*/ 170778 h 561804"/>
                  <a:gd name="connsiteX9" fmla="*/ 157324 w 561036"/>
                  <a:gd name="connsiteY9" fmla="*/ 170778 h 561804"/>
                  <a:gd name="connsiteX10" fmla="*/ 170464 w 561036"/>
                  <a:gd name="connsiteY10" fmla="*/ 157269 h 561804"/>
                  <a:gd name="connsiteX11" fmla="*/ 170464 w 561036"/>
                  <a:gd name="connsiteY11" fmla="*/ 52119 h 561804"/>
                  <a:gd name="connsiteX12" fmla="*/ 221932 w 561036"/>
                  <a:gd name="connsiteY12" fmla="*/ 274 h 561804"/>
                  <a:gd name="connsiteX13" fmla="*/ 339469 w 561036"/>
                  <a:gd name="connsiteY13" fmla="*/ 274 h 561804"/>
                  <a:gd name="connsiteX14" fmla="*/ 390572 w 561036"/>
                  <a:gd name="connsiteY14" fmla="*/ 51389 h 561804"/>
                  <a:gd name="connsiteX15" fmla="*/ 390572 w 561036"/>
                  <a:gd name="connsiteY15" fmla="*/ 153983 h 561804"/>
                  <a:gd name="connsiteX16" fmla="*/ 406998 w 561036"/>
                  <a:gd name="connsiteY16" fmla="*/ 171143 h 561804"/>
                  <a:gd name="connsiteX17" fmla="*/ 508108 w 561036"/>
                  <a:gd name="connsiteY17" fmla="*/ 170778 h 561804"/>
                  <a:gd name="connsiteX18" fmla="*/ 561036 w 561036"/>
                  <a:gd name="connsiteY18" fmla="*/ 224083 h 561804"/>
                  <a:gd name="connsiteX19" fmla="*/ 561036 w 561036"/>
                  <a:gd name="connsiteY19" fmla="*/ 340186 h 561804"/>
                  <a:gd name="connsiteX20" fmla="*/ 511028 w 561036"/>
                  <a:gd name="connsiteY20" fmla="*/ 390936 h 561804"/>
                  <a:gd name="connsiteX21" fmla="*/ 404442 w 561036"/>
                  <a:gd name="connsiteY21" fmla="*/ 390936 h 561804"/>
                  <a:gd name="connsiteX22" fmla="*/ 390572 w 561036"/>
                  <a:gd name="connsiteY22" fmla="*/ 405175 h 561804"/>
                  <a:gd name="connsiteX23" fmla="*/ 390572 w 561036"/>
                  <a:gd name="connsiteY23" fmla="*/ 507769 h 561804"/>
                  <a:gd name="connsiteX24" fmla="*/ 336914 w 561036"/>
                  <a:gd name="connsiteY24" fmla="*/ 561805 h 561804"/>
                  <a:gd name="connsiteX25" fmla="*/ 281066 w 561036"/>
                  <a:gd name="connsiteY25" fmla="*/ 561440 h 561804"/>
                  <a:gd name="connsiteX26" fmla="*/ 280701 w 561036"/>
                  <a:gd name="connsiteY26" fmla="*/ 41166 h 561804"/>
                  <a:gd name="connsiteX27" fmla="*/ 231423 w 561036"/>
                  <a:gd name="connsiteY27" fmla="*/ 41166 h 561804"/>
                  <a:gd name="connsiteX28" fmla="*/ 211712 w 561036"/>
                  <a:gd name="connsiteY28" fmla="*/ 60151 h 561804"/>
                  <a:gd name="connsiteX29" fmla="*/ 211712 w 561036"/>
                  <a:gd name="connsiteY29" fmla="*/ 161285 h 561804"/>
                  <a:gd name="connsiteX30" fmla="*/ 161339 w 561036"/>
                  <a:gd name="connsiteY30" fmla="*/ 211669 h 561804"/>
                  <a:gd name="connsiteX31" fmla="*/ 56213 w 561036"/>
                  <a:gd name="connsiteY31" fmla="*/ 211669 h 561804"/>
                  <a:gd name="connsiteX32" fmla="*/ 40882 w 561036"/>
                  <a:gd name="connsiteY32" fmla="*/ 226274 h 561804"/>
                  <a:gd name="connsiteX33" fmla="*/ 40882 w 561036"/>
                  <a:gd name="connsiteY33" fmla="*/ 335440 h 561804"/>
                  <a:gd name="connsiteX34" fmla="*/ 55848 w 561036"/>
                  <a:gd name="connsiteY34" fmla="*/ 350044 h 561804"/>
                  <a:gd name="connsiteX35" fmla="*/ 162434 w 561036"/>
                  <a:gd name="connsiteY35" fmla="*/ 350044 h 561804"/>
                  <a:gd name="connsiteX36" fmla="*/ 211347 w 561036"/>
                  <a:gd name="connsiteY36" fmla="*/ 400064 h 561804"/>
                  <a:gd name="connsiteX37" fmla="*/ 211347 w 561036"/>
                  <a:gd name="connsiteY37" fmla="*/ 506674 h 561804"/>
                  <a:gd name="connsiteX38" fmla="*/ 225582 w 561036"/>
                  <a:gd name="connsiteY38" fmla="*/ 520913 h 561804"/>
                  <a:gd name="connsiteX39" fmla="*/ 334724 w 561036"/>
                  <a:gd name="connsiteY39" fmla="*/ 520913 h 561804"/>
                  <a:gd name="connsiteX40" fmla="*/ 349689 w 561036"/>
                  <a:gd name="connsiteY40" fmla="*/ 504848 h 561804"/>
                  <a:gd name="connsiteX41" fmla="*/ 349689 w 561036"/>
                  <a:gd name="connsiteY41" fmla="*/ 403715 h 561804"/>
                  <a:gd name="connsiteX42" fmla="*/ 403347 w 561036"/>
                  <a:gd name="connsiteY42" fmla="*/ 350044 h 561804"/>
                  <a:gd name="connsiteX43" fmla="*/ 504458 w 561036"/>
                  <a:gd name="connsiteY43" fmla="*/ 350409 h 561804"/>
                  <a:gd name="connsiteX44" fmla="*/ 520519 w 561036"/>
                  <a:gd name="connsiteY44" fmla="*/ 333980 h 561804"/>
                  <a:gd name="connsiteX45" fmla="*/ 520519 w 561036"/>
                  <a:gd name="connsiteY45" fmla="*/ 225909 h 561804"/>
                  <a:gd name="connsiteX46" fmla="*/ 506283 w 561036"/>
                  <a:gd name="connsiteY46" fmla="*/ 211669 h 561804"/>
                  <a:gd name="connsiteX47" fmla="*/ 403712 w 561036"/>
                  <a:gd name="connsiteY47" fmla="*/ 211669 h 561804"/>
                  <a:gd name="connsiteX48" fmla="*/ 349689 w 561036"/>
                  <a:gd name="connsiteY48" fmla="*/ 156904 h 561804"/>
                  <a:gd name="connsiteX49" fmla="*/ 349689 w 561036"/>
                  <a:gd name="connsiteY49" fmla="*/ 54309 h 561804"/>
                  <a:gd name="connsiteX50" fmla="*/ 336184 w 561036"/>
                  <a:gd name="connsiteY50" fmla="*/ 40800 h 561804"/>
                  <a:gd name="connsiteX51" fmla="*/ 280701 w 561036"/>
                  <a:gd name="connsiteY51" fmla="*/ 41166 h 5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1036" h="561804">
                    <a:moveTo>
                      <a:pt x="281066" y="561440"/>
                    </a:moveTo>
                    <a:cubicBezTo>
                      <a:pt x="260989" y="561440"/>
                      <a:pt x="240913" y="561440"/>
                      <a:pt x="220837" y="561440"/>
                    </a:cubicBezTo>
                    <a:cubicBezTo>
                      <a:pt x="190176" y="561440"/>
                      <a:pt x="170829" y="542089"/>
                      <a:pt x="170464" y="511055"/>
                    </a:cubicBezTo>
                    <a:cubicBezTo>
                      <a:pt x="170099" y="476736"/>
                      <a:pt x="169734" y="442781"/>
                      <a:pt x="170829" y="408461"/>
                    </a:cubicBezTo>
                    <a:cubicBezTo>
                      <a:pt x="171195" y="394952"/>
                      <a:pt x="167544" y="390206"/>
                      <a:pt x="153308" y="390571"/>
                    </a:cubicBezTo>
                    <a:cubicBezTo>
                      <a:pt x="120092" y="391666"/>
                      <a:pt x="86875" y="390936"/>
                      <a:pt x="53658" y="390936"/>
                    </a:cubicBezTo>
                    <a:cubicBezTo>
                      <a:pt x="17886" y="390936"/>
                      <a:pt x="0" y="372681"/>
                      <a:pt x="0" y="336900"/>
                    </a:cubicBezTo>
                    <a:cubicBezTo>
                      <a:pt x="0" y="299660"/>
                      <a:pt x="0" y="262054"/>
                      <a:pt x="0" y="224813"/>
                    </a:cubicBezTo>
                    <a:cubicBezTo>
                      <a:pt x="0" y="188303"/>
                      <a:pt x="17886" y="170778"/>
                      <a:pt x="54753" y="170778"/>
                    </a:cubicBezTo>
                    <a:cubicBezTo>
                      <a:pt x="89065" y="170778"/>
                      <a:pt x="123012" y="170413"/>
                      <a:pt x="157324" y="170778"/>
                    </a:cubicBezTo>
                    <a:cubicBezTo>
                      <a:pt x="167544" y="170778"/>
                      <a:pt x="170829" y="167492"/>
                      <a:pt x="170464" y="157269"/>
                    </a:cubicBezTo>
                    <a:cubicBezTo>
                      <a:pt x="170099" y="122219"/>
                      <a:pt x="170099" y="87169"/>
                      <a:pt x="170464" y="52119"/>
                    </a:cubicBezTo>
                    <a:cubicBezTo>
                      <a:pt x="170464" y="18894"/>
                      <a:pt x="189080" y="274"/>
                      <a:pt x="221932" y="274"/>
                    </a:cubicBezTo>
                    <a:cubicBezTo>
                      <a:pt x="260989" y="-91"/>
                      <a:pt x="300412" y="-91"/>
                      <a:pt x="339469" y="274"/>
                    </a:cubicBezTo>
                    <a:cubicBezTo>
                      <a:pt x="371591" y="274"/>
                      <a:pt x="390207" y="18894"/>
                      <a:pt x="390572" y="51389"/>
                    </a:cubicBezTo>
                    <a:cubicBezTo>
                      <a:pt x="390937" y="85708"/>
                      <a:pt x="391302" y="119663"/>
                      <a:pt x="390572" y="153983"/>
                    </a:cubicBezTo>
                    <a:cubicBezTo>
                      <a:pt x="390207" y="166762"/>
                      <a:pt x="393492" y="171508"/>
                      <a:pt x="406998" y="171143"/>
                    </a:cubicBezTo>
                    <a:cubicBezTo>
                      <a:pt x="440579" y="170048"/>
                      <a:pt x="474526" y="170778"/>
                      <a:pt x="508108" y="170778"/>
                    </a:cubicBezTo>
                    <a:cubicBezTo>
                      <a:pt x="542785" y="170778"/>
                      <a:pt x="561036" y="189398"/>
                      <a:pt x="561036" y="224083"/>
                    </a:cubicBezTo>
                    <a:cubicBezTo>
                      <a:pt x="561036" y="262784"/>
                      <a:pt x="561036" y="301485"/>
                      <a:pt x="561036" y="340186"/>
                    </a:cubicBezTo>
                    <a:cubicBezTo>
                      <a:pt x="561036" y="371220"/>
                      <a:pt x="542055" y="390571"/>
                      <a:pt x="511028" y="390936"/>
                    </a:cubicBezTo>
                    <a:cubicBezTo>
                      <a:pt x="475621" y="391301"/>
                      <a:pt x="439849" y="391301"/>
                      <a:pt x="404442" y="390936"/>
                    </a:cubicBezTo>
                    <a:cubicBezTo>
                      <a:pt x="393492" y="390936"/>
                      <a:pt x="390207" y="394587"/>
                      <a:pt x="390572" y="405175"/>
                    </a:cubicBezTo>
                    <a:cubicBezTo>
                      <a:pt x="390937" y="439495"/>
                      <a:pt x="390937" y="473450"/>
                      <a:pt x="390572" y="507769"/>
                    </a:cubicBezTo>
                    <a:cubicBezTo>
                      <a:pt x="390572" y="543550"/>
                      <a:pt x="372321" y="561805"/>
                      <a:pt x="336914" y="561805"/>
                    </a:cubicBezTo>
                    <a:cubicBezTo>
                      <a:pt x="318298" y="561440"/>
                      <a:pt x="299682" y="561440"/>
                      <a:pt x="281066" y="561440"/>
                    </a:cubicBezTo>
                    <a:close/>
                    <a:moveTo>
                      <a:pt x="280701" y="41166"/>
                    </a:moveTo>
                    <a:cubicBezTo>
                      <a:pt x="264275" y="41166"/>
                      <a:pt x="247849" y="41166"/>
                      <a:pt x="231423" y="41166"/>
                    </a:cubicBezTo>
                    <a:cubicBezTo>
                      <a:pt x="211712" y="41166"/>
                      <a:pt x="211712" y="41166"/>
                      <a:pt x="211712" y="60151"/>
                    </a:cubicBezTo>
                    <a:cubicBezTo>
                      <a:pt x="211712" y="93741"/>
                      <a:pt x="211712" y="127695"/>
                      <a:pt x="211712" y="161285"/>
                    </a:cubicBezTo>
                    <a:cubicBezTo>
                      <a:pt x="211712" y="192684"/>
                      <a:pt x="192731" y="211304"/>
                      <a:pt x="161339" y="211669"/>
                    </a:cubicBezTo>
                    <a:cubicBezTo>
                      <a:pt x="126297" y="211669"/>
                      <a:pt x="91255" y="212035"/>
                      <a:pt x="56213" y="211669"/>
                    </a:cubicBezTo>
                    <a:cubicBezTo>
                      <a:pt x="45263" y="211669"/>
                      <a:pt x="40882" y="214590"/>
                      <a:pt x="40882" y="226274"/>
                    </a:cubicBezTo>
                    <a:cubicBezTo>
                      <a:pt x="41612" y="262784"/>
                      <a:pt x="41612" y="299295"/>
                      <a:pt x="40882" y="335440"/>
                    </a:cubicBezTo>
                    <a:cubicBezTo>
                      <a:pt x="40517" y="347123"/>
                      <a:pt x="44897" y="350409"/>
                      <a:pt x="55848" y="350044"/>
                    </a:cubicBezTo>
                    <a:cubicBezTo>
                      <a:pt x="91255" y="349679"/>
                      <a:pt x="127027" y="349679"/>
                      <a:pt x="162434" y="350044"/>
                    </a:cubicBezTo>
                    <a:cubicBezTo>
                      <a:pt x="193096" y="350409"/>
                      <a:pt x="211347" y="369395"/>
                      <a:pt x="211347" y="400064"/>
                    </a:cubicBezTo>
                    <a:cubicBezTo>
                      <a:pt x="211712" y="435479"/>
                      <a:pt x="211712" y="471259"/>
                      <a:pt x="211347" y="506674"/>
                    </a:cubicBezTo>
                    <a:cubicBezTo>
                      <a:pt x="211347" y="517262"/>
                      <a:pt x="214632" y="520913"/>
                      <a:pt x="225582" y="520913"/>
                    </a:cubicBezTo>
                    <a:cubicBezTo>
                      <a:pt x="262085" y="520548"/>
                      <a:pt x="298587" y="520183"/>
                      <a:pt x="334724" y="520913"/>
                    </a:cubicBezTo>
                    <a:cubicBezTo>
                      <a:pt x="347499" y="521278"/>
                      <a:pt x="350054" y="516167"/>
                      <a:pt x="349689" y="504848"/>
                    </a:cubicBezTo>
                    <a:cubicBezTo>
                      <a:pt x="348959" y="471259"/>
                      <a:pt x="349324" y="437304"/>
                      <a:pt x="349689" y="403715"/>
                    </a:cubicBezTo>
                    <a:cubicBezTo>
                      <a:pt x="349689" y="367569"/>
                      <a:pt x="367210" y="350044"/>
                      <a:pt x="403347" y="350044"/>
                    </a:cubicBezTo>
                    <a:cubicBezTo>
                      <a:pt x="436929" y="350044"/>
                      <a:pt x="470876" y="349314"/>
                      <a:pt x="504458" y="350409"/>
                    </a:cubicBezTo>
                    <a:cubicBezTo>
                      <a:pt x="517234" y="350774"/>
                      <a:pt x="520884" y="346393"/>
                      <a:pt x="520519" y="333980"/>
                    </a:cubicBezTo>
                    <a:cubicBezTo>
                      <a:pt x="519789" y="298199"/>
                      <a:pt x="519789" y="262054"/>
                      <a:pt x="520519" y="225909"/>
                    </a:cubicBezTo>
                    <a:cubicBezTo>
                      <a:pt x="520519" y="214955"/>
                      <a:pt x="516869" y="211669"/>
                      <a:pt x="506283" y="211669"/>
                    </a:cubicBezTo>
                    <a:cubicBezTo>
                      <a:pt x="471971" y="212035"/>
                      <a:pt x="438024" y="212035"/>
                      <a:pt x="403712" y="211669"/>
                    </a:cubicBezTo>
                    <a:cubicBezTo>
                      <a:pt x="367210" y="211669"/>
                      <a:pt x="349689" y="194144"/>
                      <a:pt x="349689" y="156904"/>
                    </a:cubicBezTo>
                    <a:cubicBezTo>
                      <a:pt x="349689" y="122584"/>
                      <a:pt x="349324" y="88629"/>
                      <a:pt x="349689" y="54309"/>
                    </a:cubicBezTo>
                    <a:cubicBezTo>
                      <a:pt x="349689" y="44451"/>
                      <a:pt x="346769" y="40435"/>
                      <a:pt x="336184" y="40800"/>
                    </a:cubicBezTo>
                    <a:cubicBezTo>
                      <a:pt x="317933" y="41531"/>
                      <a:pt x="299317" y="41166"/>
                      <a:pt x="280701" y="41166"/>
                    </a:cubicBezTo>
                    <a:close/>
                  </a:path>
                </a:pathLst>
              </a:custGeom>
              <a:solidFill>
                <a:srgbClr val="000000"/>
              </a:solidFill>
              <a:ln w="3643"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xmlns:p14="http://schemas.microsoft.com/office/powerpoint/2010/main" xmlns:ahyp="http://schemas.microsoft.com/office/drawing/2018/hyperlinkcolor" xmlns="" id="{7DBA919A-C9FF-4283-F56C-DE1EDFAA22D5}"/>
                  </a:ext>
                </a:extLst>
              </p:cNvPr>
              <p:cNvSpPr/>
              <p:nvPr/>
            </p:nvSpPr>
            <p:spPr>
              <a:xfrm>
                <a:off x="10801926" y="1312750"/>
                <a:ext cx="449548" cy="496930"/>
              </a:xfrm>
              <a:custGeom>
                <a:avLst/>
                <a:gdLst>
                  <a:gd name="connsiteX0" fmla="*/ 153137 w 449548"/>
                  <a:gd name="connsiteY0" fmla="*/ 75589 h 496930"/>
                  <a:gd name="connsiteX1" fmla="*/ 222491 w 449548"/>
                  <a:gd name="connsiteY1" fmla="*/ 12 h 496930"/>
                  <a:gd name="connsiteX2" fmla="*/ 296590 w 449548"/>
                  <a:gd name="connsiteY2" fmla="*/ 72668 h 496930"/>
                  <a:gd name="connsiteX3" fmla="*/ 297320 w 449548"/>
                  <a:gd name="connsiteY3" fmla="*/ 89463 h 496930"/>
                  <a:gd name="connsiteX4" fmla="*/ 326886 w 449548"/>
                  <a:gd name="connsiteY4" fmla="*/ 106258 h 496930"/>
                  <a:gd name="connsiteX5" fmla="*/ 334917 w 449548"/>
                  <a:gd name="connsiteY5" fmla="*/ 102241 h 496930"/>
                  <a:gd name="connsiteX6" fmla="*/ 439313 w 449548"/>
                  <a:gd name="connsiteY6" fmla="*/ 123418 h 496930"/>
                  <a:gd name="connsiteX7" fmla="*/ 406096 w 449548"/>
                  <a:gd name="connsiteY7" fmla="*/ 225282 h 496930"/>
                  <a:gd name="connsiteX8" fmla="*/ 397700 w 449548"/>
                  <a:gd name="connsiteY8" fmla="*/ 238426 h 496930"/>
                  <a:gd name="connsiteX9" fmla="*/ 397700 w 449548"/>
                  <a:gd name="connsiteY9" fmla="*/ 256316 h 496930"/>
                  <a:gd name="connsiteX10" fmla="*/ 407191 w 449548"/>
                  <a:gd name="connsiteY10" fmla="*/ 271285 h 496930"/>
                  <a:gd name="connsiteX11" fmla="*/ 439313 w 449548"/>
                  <a:gd name="connsiteY11" fmla="*/ 372784 h 496930"/>
                  <a:gd name="connsiteX12" fmla="*/ 336377 w 449548"/>
                  <a:gd name="connsiteY12" fmla="*/ 394690 h 496930"/>
                  <a:gd name="connsiteX13" fmla="*/ 318491 w 449548"/>
                  <a:gd name="connsiteY13" fmla="*/ 394325 h 496930"/>
                  <a:gd name="connsiteX14" fmla="*/ 303160 w 449548"/>
                  <a:gd name="connsiteY14" fmla="*/ 403088 h 496930"/>
                  <a:gd name="connsiteX15" fmla="*/ 295860 w 449548"/>
                  <a:gd name="connsiteY15" fmla="*/ 416962 h 496930"/>
                  <a:gd name="connsiteX16" fmla="*/ 223951 w 449548"/>
                  <a:gd name="connsiteY16" fmla="*/ 496920 h 496930"/>
                  <a:gd name="connsiteX17" fmla="*/ 153867 w 449548"/>
                  <a:gd name="connsiteY17" fmla="*/ 416597 h 496930"/>
                  <a:gd name="connsiteX18" fmla="*/ 147296 w 449548"/>
                  <a:gd name="connsiteY18" fmla="*/ 403818 h 496930"/>
                  <a:gd name="connsiteX19" fmla="*/ 135616 w 449548"/>
                  <a:gd name="connsiteY19" fmla="*/ 396881 h 496930"/>
                  <a:gd name="connsiteX20" fmla="*/ 109334 w 449548"/>
                  <a:gd name="connsiteY20" fmla="*/ 397246 h 496930"/>
                  <a:gd name="connsiteX21" fmla="*/ 9319 w 449548"/>
                  <a:gd name="connsiteY21" fmla="*/ 371324 h 496930"/>
                  <a:gd name="connsiteX22" fmla="*/ 38885 w 449548"/>
                  <a:gd name="connsiteY22" fmla="*/ 273475 h 496930"/>
                  <a:gd name="connsiteX23" fmla="*/ 51296 w 449548"/>
                  <a:gd name="connsiteY23" fmla="*/ 251569 h 496930"/>
                  <a:gd name="connsiteX24" fmla="*/ 38885 w 449548"/>
                  <a:gd name="connsiteY24" fmla="*/ 222726 h 496930"/>
                  <a:gd name="connsiteX25" fmla="*/ 10049 w 449548"/>
                  <a:gd name="connsiteY25" fmla="*/ 123783 h 496930"/>
                  <a:gd name="connsiteX26" fmla="*/ 110429 w 449548"/>
                  <a:gd name="connsiteY26" fmla="*/ 100416 h 496930"/>
                  <a:gd name="connsiteX27" fmla="*/ 143646 w 449548"/>
                  <a:gd name="connsiteY27" fmla="*/ 94939 h 496930"/>
                  <a:gd name="connsiteX28" fmla="*/ 153137 w 449548"/>
                  <a:gd name="connsiteY28" fmla="*/ 75589 h 496930"/>
                  <a:gd name="connsiteX29" fmla="*/ 143646 w 449548"/>
                  <a:gd name="connsiteY29" fmla="*/ 340655 h 496930"/>
                  <a:gd name="connsiteX30" fmla="*/ 155692 w 449548"/>
                  <a:gd name="connsiteY30" fmla="*/ 361466 h 496930"/>
                  <a:gd name="connsiteX31" fmla="*/ 165182 w 449548"/>
                  <a:gd name="connsiteY31" fmla="*/ 366942 h 496930"/>
                  <a:gd name="connsiteX32" fmla="*/ 184163 w 449548"/>
                  <a:gd name="connsiteY32" fmla="*/ 366577 h 496930"/>
                  <a:gd name="connsiteX33" fmla="*/ 263373 w 449548"/>
                  <a:gd name="connsiteY33" fmla="*/ 365117 h 496930"/>
                  <a:gd name="connsiteX34" fmla="*/ 287099 w 449548"/>
                  <a:gd name="connsiteY34" fmla="*/ 365847 h 496930"/>
                  <a:gd name="connsiteX35" fmla="*/ 298780 w 449548"/>
                  <a:gd name="connsiteY35" fmla="*/ 358910 h 496930"/>
                  <a:gd name="connsiteX36" fmla="*/ 306810 w 449548"/>
                  <a:gd name="connsiteY36" fmla="*/ 344306 h 496930"/>
                  <a:gd name="connsiteX37" fmla="*/ 347328 w 449548"/>
                  <a:gd name="connsiteY37" fmla="*/ 272380 h 496930"/>
                  <a:gd name="connsiteX38" fmla="*/ 357183 w 449548"/>
                  <a:gd name="connsiteY38" fmla="*/ 257411 h 496930"/>
                  <a:gd name="connsiteX39" fmla="*/ 357183 w 449548"/>
                  <a:gd name="connsiteY39" fmla="*/ 240981 h 496930"/>
                  <a:gd name="connsiteX40" fmla="*/ 346963 w 449548"/>
                  <a:gd name="connsiteY40" fmla="*/ 224917 h 496930"/>
                  <a:gd name="connsiteX41" fmla="*/ 306810 w 449548"/>
                  <a:gd name="connsiteY41" fmla="*/ 152626 h 496930"/>
                  <a:gd name="connsiteX42" fmla="*/ 300605 w 449548"/>
                  <a:gd name="connsiteY42" fmla="*/ 139482 h 496930"/>
                  <a:gd name="connsiteX43" fmla="*/ 285274 w 449548"/>
                  <a:gd name="connsiteY43" fmla="*/ 130720 h 496930"/>
                  <a:gd name="connsiteX44" fmla="*/ 264833 w 449548"/>
                  <a:gd name="connsiteY44" fmla="*/ 131450 h 496930"/>
                  <a:gd name="connsiteX45" fmla="*/ 189274 w 449548"/>
                  <a:gd name="connsiteY45" fmla="*/ 134006 h 496930"/>
                  <a:gd name="connsiteX46" fmla="*/ 158612 w 449548"/>
                  <a:gd name="connsiteY46" fmla="*/ 134371 h 496930"/>
                  <a:gd name="connsiteX47" fmla="*/ 150217 w 449548"/>
                  <a:gd name="connsiteY47" fmla="*/ 139117 h 496930"/>
                  <a:gd name="connsiteX48" fmla="*/ 143281 w 449548"/>
                  <a:gd name="connsiteY48" fmla="*/ 152991 h 496930"/>
                  <a:gd name="connsiteX49" fmla="*/ 106049 w 449548"/>
                  <a:gd name="connsiteY49" fmla="*/ 223091 h 496930"/>
                  <a:gd name="connsiteX50" fmla="*/ 91813 w 449548"/>
                  <a:gd name="connsiteY50" fmla="*/ 246823 h 496930"/>
                  <a:gd name="connsiteX51" fmla="*/ 107874 w 449548"/>
                  <a:gd name="connsiteY51" fmla="*/ 276031 h 496930"/>
                  <a:gd name="connsiteX52" fmla="*/ 143646 w 449548"/>
                  <a:gd name="connsiteY52" fmla="*/ 340655 h 496930"/>
                  <a:gd name="connsiteX53" fmla="*/ 408651 w 449548"/>
                  <a:gd name="connsiteY53" fmla="*/ 159928 h 496930"/>
                  <a:gd name="connsiteX54" fmla="*/ 377624 w 449548"/>
                  <a:gd name="connsiteY54" fmla="*/ 128894 h 496930"/>
                  <a:gd name="connsiteX55" fmla="*/ 347328 w 449548"/>
                  <a:gd name="connsiteY55" fmla="*/ 159563 h 496930"/>
                  <a:gd name="connsiteX56" fmla="*/ 378354 w 449548"/>
                  <a:gd name="connsiteY56" fmla="*/ 190597 h 496930"/>
                  <a:gd name="connsiteX57" fmla="*/ 408651 w 449548"/>
                  <a:gd name="connsiteY57" fmla="*/ 159928 h 496930"/>
                  <a:gd name="connsiteX58" fmla="*/ 72102 w 449548"/>
                  <a:gd name="connsiteY58" fmla="*/ 128894 h 496930"/>
                  <a:gd name="connsiteX59" fmla="*/ 41441 w 449548"/>
                  <a:gd name="connsiteY59" fmla="*/ 159198 h 496930"/>
                  <a:gd name="connsiteX60" fmla="*/ 72102 w 449548"/>
                  <a:gd name="connsiteY60" fmla="*/ 190597 h 496930"/>
                  <a:gd name="connsiteX61" fmla="*/ 102764 w 449548"/>
                  <a:gd name="connsiteY61" fmla="*/ 160293 h 496930"/>
                  <a:gd name="connsiteX62" fmla="*/ 72102 w 449548"/>
                  <a:gd name="connsiteY62" fmla="*/ 128894 h 496930"/>
                  <a:gd name="connsiteX63" fmla="*/ 377624 w 449548"/>
                  <a:gd name="connsiteY63" fmla="*/ 305970 h 496930"/>
                  <a:gd name="connsiteX64" fmla="*/ 346963 w 449548"/>
                  <a:gd name="connsiteY64" fmla="*/ 335908 h 496930"/>
                  <a:gd name="connsiteX65" fmla="*/ 377989 w 449548"/>
                  <a:gd name="connsiteY65" fmla="*/ 366942 h 496930"/>
                  <a:gd name="connsiteX66" fmla="*/ 408651 w 449548"/>
                  <a:gd name="connsiteY66" fmla="*/ 337004 h 496930"/>
                  <a:gd name="connsiteX67" fmla="*/ 377624 w 449548"/>
                  <a:gd name="connsiteY67" fmla="*/ 305970 h 496930"/>
                  <a:gd name="connsiteX68" fmla="*/ 225411 w 449548"/>
                  <a:gd name="connsiteY68" fmla="*/ 455663 h 496930"/>
                  <a:gd name="connsiteX69" fmla="*/ 255707 w 449548"/>
                  <a:gd name="connsiteY69" fmla="*/ 423534 h 496930"/>
                  <a:gd name="connsiteX70" fmla="*/ 224316 w 449548"/>
                  <a:gd name="connsiteY70" fmla="*/ 393960 h 496930"/>
                  <a:gd name="connsiteX71" fmla="*/ 194019 w 449548"/>
                  <a:gd name="connsiteY71" fmla="*/ 426089 h 496930"/>
                  <a:gd name="connsiteX72" fmla="*/ 225411 w 449548"/>
                  <a:gd name="connsiteY72" fmla="*/ 455663 h 496930"/>
                  <a:gd name="connsiteX73" fmla="*/ 225046 w 449548"/>
                  <a:gd name="connsiteY73" fmla="*/ 101876 h 496930"/>
                  <a:gd name="connsiteX74" fmla="*/ 255707 w 449548"/>
                  <a:gd name="connsiteY74" fmla="*/ 71938 h 496930"/>
                  <a:gd name="connsiteX75" fmla="*/ 225046 w 449548"/>
                  <a:gd name="connsiteY75" fmla="*/ 40904 h 496930"/>
                  <a:gd name="connsiteX76" fmla="*/ 194384 w 449548"/>
                  <a:gd name="connsiteY76" fmla="*/ 70842 h 496930"/>
                  <a:gd name="connsiteX77" fmla="*/ 225046 w 449548"/>
                  <a:gd name="connsiteY77" fmla="*/ 101876 h 496930"/>
                  <a:gd name="connsiteX78" fmla="*/ 72467 w 449548"/>
                  <a:gd name="connsiteY78" fmla="*/ 366942 h 496930"/>
                  <a:gd name="connsiteX79" fmla="*/ 102764 w 449548"/>
                  <a:gd name="connsiteY79" fmla="*/ 336639 h 496930"/>
                  <a:gd name="connsiteX80" fmla="*/ 71372 w 449548"/>
                  <a:gd name="connsiteY80" fmla="*/ 305970 h 496930"/>
                  <a:gd name="connsiteX81" fmla="*/ 41076 w 449548"/>
                  <a:gd name="connsiteY81" fmla="*/ 336274 h 496930"/>
                  <a:gd name="connsiteX82" fmla="*/ 72467 w 449548"/>
                  <a:gd name="connsiteY82" fmla="*/ 366942 h 49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548" h="496930">
                    <a:moveTo>
                      <a:pt x="153137" y="75589"/>
                    </a:moveTo>
                    <a:cubicBezTo>
                      <a:pt x="150947" y="35062"/>
                      <a:pt x="183068" y="742"/>
                      <a:pt x="222491" y="12"/>
                    </a:cubicBezTo>
                    <a:cubicBezTo>
                      <a:pt x="263738" y="-718"/>
                      <a:pt x="296955" y="31776"/>
                      <a:pt x="296590" y="72668"/>
                    </a:cubicBezTo>
                    <a:cubicBezTo>
                      <a:pt x="296590" y="78144"/>
                      <a:pt x="292209" y="85447"/>
                      <a:pt x="297320" y="89463"/>
                    </a:cubicBezTo>
                    <a:cubicBezTo>
                      <a:pt x="306445" y="96035"/>
                      <a:pt x="316666" y="101146"/>
                      <a:pt x="326886" y="106258"/>
                    </a:cubicBezTo>
                    <a:cubicBezTo>
                      <a:pt x="330172" y="107718"/>
                      <a:pt x="332362" y="103702"/>
                      <a:pt x="334917" y="102241"/>
                    </a:cubicBezTo>
                    <a:cubicBezTo>
                      <a:pt x="371419" y="77414"/>
                      <a:pt x="417776" y="86907"/>
                      <a:pt x="439313" y="123418"/>
                    </a:cubicBezTo>
                    <a:cubicBezTo>
                      <a:pt x="461214" y="160658"/>
                      <a:pt x="446978" y="205931"/>
                      <a:pt x="406096" y="225282"/>
                    </a:cubicBezTo>
                    <a:cubicBezTo>
                      <a:pt x="399525" y="228568"/>
                      <a:pt x="397335" y="231854"/>
                      <a:pt x="397700" y="238426"/>
                    </a:cubicBezTo>
                    <a:cubicBezTo>
                      <a:pt x="398065" y="244267"/>
                      <a:pt x="398430" y="250474"/>
                      <a:pt x="397700" y="256316"/>
                    </a:cubicBezTo>
                    <a:cubicBezTo>
                      <a:pt x="396970" y="264348"/>
                      <a:pt x="399890" y="267999"/>
                      <a:pt x="407191" y="271285"/>
                    </a:cubicBezTo>
                    <a:cubicBezTo>
                      <a:pt x="446613" y="289905"/>
                      <a:pt x="460849" y="335908"/>
                      <a:pt x="439313" y="372784"/>
                    </a:cubicBezTo>
                    <a:cubicBezTo>
                      <a:pt x="418141" y="408929"/>
                      <a:pt x="371419" y="419152"/>
                      <a:pt x="336377" y="394690"/>
                    </a:cubicBezTo>
                    <a:cubicBezTo>
                      <a:pt x="329442" y="389944"/>
                      <a:pt x="324696" y="389944"/>
                      <a:pt x="318491" y="394325"/>
                    </a:cubicBezTo>
                    <a:cubicBezTo>
                      <a:pt x="313746" y="397611"/>
                      <a:pt x="308635" y="400532"/>
                      <a:pt x="303160" y="403088"/>
                    </a:cubicBezTo>
                    <a:cubicBezTo>
                      <a:pt x="296955" y="406009"/>
                      <a:pt x="295495" y="410025"/>
                      <a:pt x="295860" y="416962"/>
                    </a:cubicBezTo>
                    <a:cubicBezTo>
                      <a:pt x="299145" y="461504"/>
                      <a:pt x="266293" y="497650"/>
                      <a:pt x="223951" y="496920"/>
                    </a:cubicBezTo>
                    <a:cubicBezTo>
                      <a:pt x="181608" y="496189"/>
                      <a:pt x="150582" y="460774"/>
                      <a:pt x="153867" y="416597"/>
                    </a:cubicBezTo>
                    <a:cubicBezTo>
                      <a:pt x="154232" y="410025"/>
                      <a:pt x="153137" y="406374"/>
                      <a:pt x="147296" y="403818"/>
                    </a:cubicBezTo>
                    <a:cubicBezTo>
                      <a:pt x="143281" y="401992"/>
                      <a:pt x="138901" y="399802"/>
                      <a:pt x="135616" y="396881"/>
                    </a:cubicBezTo>
                    <a:cubicBezTo>
                      <a:pt x="126490" y="389579"/>
                      <a:pt x="119555" y="390674"/>
                      <a:pt x="109334" y="397246"/>
                    </a:cubicBezTo>
                    <a:cubicBezTo>
                      <a:pt x="75022" y="419882"/>
                      <a:pt x="29395" y="407469"/>
                      <a:pt x="9319" y="371324"/>
                    </a:cubicBezTo>
                    <a:cubicBezTo>
                      <a:pt x="-10392" y="335908"/>
                      <a:pt x="2383" y="291366"/>
                      <a:pt x="38885" y="273475"/>
                    </a:cubicBezTo>
                    <a:cubicBezTo>
                      <a:pt x="49836" y="268364"/>
                      <a:pt x="52391" y="262157"/>
                      <a:pt x="51296" y="251569"/>
                    </a:cubicBezTo>
                    <a:cubicBezTo>
                      <a:pt x="50201" y="240616"/>
                      <a:pt x="54581" y="230028"/>
                      <a:pt x="38885" y="222726"/>
                    </a:cubicBezTo>
                    <a:cubicBezTo>
                      <a:pt x="1653" y="205566"/>
                      <a:pt x="-10757" y="158833"/>
                      <a:pt x="10049" y="123783"/>
                    </a:cubicBezTo>
                    <a:cubicBezTo>
                      <a:pt x="30855" y="88367"/>
                      <a:pt x="77213" y="76319"/>
                      <a:pt x="110429" y="100416"/>
                    </a:cubicBezTo>
                    <a:cubicBezTo>
                      <a:pt x="126125" y="111734"/>
                      <a:pt x="133061" y="98590"/>
                      <a:pt x="143646" y="94939"/>
                    </a:cubicBezTo>
                    <a:cubicBezTo>
                      <a:pt x="153867" y="91288"/>
                      <a:pt x="156422" y="83986"/>
                      <a:pt x="153137" y="75589"/>
                    </a:cubicBezTo>
                    <a:close/>
                    <a:moveTo>
                      <a:pt x="143646" y="340655"/>
                    </a:moveTo>
                    <a:cubicBezTo>
                      <a:pt x="138901" y="351608"/>
                      <a:pt x="145836" y="357085"/>
                      <a:pt x="155692" y="361466"/>
                    </a:cubicBezTo>
                    <a:cubicBezTo>
                      <a:pt x="158977" y="362926"/>
                      <a:pt x="162262" y="364752"/>
                      <a:pt x="165182" y="366942"/>
                    </a:cubicBezTo>
                    <a:cubicBezTo>
                      <a:pt x="171753" y="372419"/>
                      <a:pt x="176863" y="371324"/>
                      <a:pt x="184163" y="366577"/>
                    </a:cubicBezTo>
                    <a:cubicBezTo>
                      <a:pt x="210080" y="349052"/>
                      <a:pt x="237091" y="347957"/>
                      <a:pt x="263373" y="365117"/>
                    </a:cubicBezTo>
                    <a:cubicBezTo>
                      <a:pt x="272498" y="371324"/>
                      <a:pt x="278704" y="372054"/>
                      <a:pt x="287099" y="365847"/>
                    </a:cubicBezTo>
                    <a:cubicBezTo>
                      <a:pt x="290749" y="362926"/>
                      <a:pt x="294765" y="360736"/>
                      <a:pt x="298780" y="358910"/>
                    </a:cubicBezTo>
                    <a:cubicBezTo>
                      <a:pt x="305350" y="355989"/>
                      <a:pt x="307905" y="351973"/>
                      <a:pt x="306810" y="344306"/>
                    </a:cubicBezTo>
                    <a:cubicBezTo>
                      <a:pt x="303160" y="313272"/>
                      <a:pt x="318856" y="285524"/>
                      <a:pt x="347328" y="272380"/>
                    </a:cubicBezTo>
                    <a:cubicBezTo>
                      <a:pt x="354628" y="269094"/>
                      <a:pt x="357913" y="265443"/>
                      <a:pt x="357183" y="257411"/>
                    </a:cubicBezTo>
                    <a:cubicBezTo>
                      <a:pt x="356453" y="251934"/>
                      <a:pt x="356453" y="246458"/>
                      <a:pt x="357183" y="240981"/>
                    </a:cubicBezTo>
                    <a:cubicBezTo>
                      <a:pt x="358278" y="232219"/>
                      <a:pt x="354628" y="228568"/>
                      <a:pt x="346963" y="224917"/>
                    </a:cubicBezTo>
                    <a:cubicBezTo>
                      <a:pt x="318491" y="211773"/>
                      <a:pt x="303525" y="184390"/>
                      <a:pt x="306810" y="152626"/>
                    </a:cubicBezTo>
                    <a:cubicBezTo>
                      <a:pt x="307540" y="146419"/>
                      <a:pt x="306810" y="142403"/>
                      <a:pt x="300605" y="139482"/>
                    </a:cubicBezTo>
                    <a:cubicBezTo>
                      <a:pt x="295130" y="136926"/>
                      <a:pt x="290019" y="134006"/>
                      <a:pt x="285274" y="130720"/>
                    </a:cubicBezTo>
                    <a:cubicBezTo>
                      <a:pt x="277974" y="125243"/>
                      <a:pt x="272863" y="125973"/>
                      <a:pt x="264833" y="131450"/>
                    </a:cubicBezTo>
                    <a:cubicBezTo>
                      <a:pt x="240377" y="147879"/>
                      <a:pt x="213730" y="149705"/>
                      <a:pt x="189274" y="134006"/>
                    </a:cubicBezTo>
                    <a:cubicBezTo>
                      <a:pt x="176863" y="125973"/>
                      <a:pt x="168833" y="126703"/>
                      <a:pt x="158612" y="134371"/>
                    </a:cubicBezTo>
                    <a:cubicBezTo>
                      <a:pt x="156057" y="136196"/>
                      <a:pt x="153137" y="138022"/>
                      <a:pt x="150217" y="139117"/>
                    </a:cubicBezTo>
                    <a:cubicBezTo>
                      <a:pt x="143646" y="141673"/>
                      <a:pt x="142551" y="146054"/>
                      <a:pt x="143281" y="152991"/>
                    </a:cubicBezTo>
                    <a:cubicBezTo>
                      <a:pt x="145836" y="184025"/>
                      <a:pt x="133791" y="208852"/>
                      <a:pt x="106049" y="223091"/>
                    </a:cubicBezTo>
                    <a:cubicBezTo>
                      <a:pt x="94734" y="228933"/>
                      <a:pt x="91813" y="235139"/>
                      <a:pt x="91813" y="246823"/>
                    </a:cubicBezTo>
                    <a:cubicBezTo>
                      <a:pt x="91813" y="260332"/>
                      <a:pt x="93639" y="268729"/>
                      <a:pt x="107874" y="276031"/>
                    </a:cubicBezTo>
                    <a:cubicBezTo>
                      <a:pt x="133061" y="288080"/>
                      <a:pt x="144011" y="311446"/>
                      <a:pt x="143646" y="340655"/>
                    </a:cubicBezTo>
                    <a:close/>
                    <a:moveTo>
                      <a:pt x="408651" y="159928"/>
                    </a:moveTo>
                    <a:cubicBezTo>
                      <a:pt x="408651" y="142768"/>
                      <a:pt x="394415" y="128529"/>
                      <a:pt x="377624" y="128894"/>
                    </a:cubicBezTo>
                    <a:cubicBezTo>
                      <a:pt x="361198" y="129259"/>
                      <a:pt x="347328" y="143133"/>
                      <a:pt x="347328" y="159563"/>
                    </a:cubicBezTo>
                    <a:cubicBezTo>
                      <a:pt x="347328" y="176723"/>
                      <a:pt x="361563" y="190962"/>
                      <a:pt x="378354" y="190597"/>
                    </a:cubicBezTo>
                    <a:cubicBezTo>
                      <a:pt x="394780" y="190232"/>
                      <a:pt x="408286" y="176358"/>
                      <a:pt x="408651" y="159928"/>
                    </a:cubicBezTo>
                    <a:close/>
                    <a:moveTo>
                      <a:pt x="72102" y="128894"/>
                    </a:moveTo>
                    <a:cubicBezTo>
                      <a:pt x="55676" y="128894"/>
                      <a:pt x="41806" y="142403"/>
                      <a:pt x="41441" y="159198"/>
                    </a:cubicBezTo>
                    <a:cubicBezTo>
                      <a:pt x="41076" y="176358"/>
                      <a:pt x="54946" y="190597"/>
                      <a:pt x="72102" y="190597"/>
                    </a:cubicBezTo>
                    <a:cubicBezTo>
                      <a:pt x="88528" y="190597"/>
                      <a:pt x="102399" y="176723"/>
                      <a:pt x="102764" y="160293"/>
                    </a:cubicBezTo>
                    <a:cubicBezTo>
                      <a:pt x="103129" y="143498"/>
                      <a:pt x="88893" y="128894"/>
                      <a:pt x="72102" y="128894"/>
                    </a:cubicBezTo>
                    <a:close/>
                    <a:moveTo>
                      <a:pt x="377624" y="305970"/>
                    </a:moveTo>
                    <a:cubicBezTo>
                      <a:pt x="360833" y="305970"/>
                      <a:pt x="347328" y="319114"/>
                      <a:pt x="346963" y="335908"/>
                    </a:cubicBezTo>
                    <a:cubicBezTo>
                      <a:pt x="346597" y="353068"/>
                      <a:pt x="360468" y="366942"/>
                      <a:pt x="377989" y="366942"/>
                    </a:cubicBezTo>
                    <a:cubicBezTo>
                      <a:pt x="394780" y="366942"/>
                      <a:pt x="408286" y="353799"/>
                      <a:pt x="408651" y="337004"/>
                    </a:cubicBezTo>
                    <a:cubicBezTo>
                      <a:pt x="409016" y="319844"/>
                      <a:pt x="395145" y="305970"/>
                      <a:pt x="377624" y="305970"/>
                    </a:cubicBezTo>
                    <a:close/>
                    <a:moveTo>
                      <a:pt x="225411" y="455663"/>
                    </a:moveTo>
                    <a:cubicBezTo>
                      <a:pt x="242567" y="455298"/>
                      <a:pt x="256438" y="440694"/>
                      <a:pt x="255707" y="423534"/>
                    </a:cubicBezTo>
                    <a:cubicBezTo>
                      <a:pt x="254977" y="407104"/>
                      <a:pt x="240742" y="393595"/>
                      <a:pt x="224316" y="393960"/>
                    </a:cubicBezTo>
                    <a:cubicBezTo>
                      <a:pt x="207525" y="394325"/>
                      <a:pt x="193654" y="408929"/>
                      <a:pt x="194019" y="426089"/>
                    </a:cubicBezTo>
                    <a:cubicBezTo>
                      <a:pt x="194749" y="442519"/>
                      <a:pt x="208985" y="456028"/>
                      <a:pt x="225411" y="455663"/>
                    </a:cubicBezTo>
                    <a:close/>
                    <a:moveTo>
                      <a:pt x="225046" y="101876"/>
                    </a:moveTo>
                    <a:cubicBezTo>
                      <a:pt x="241837" y="101876"/>
                      <a:pt x="255342" y="88733"/>
                      <a:pt x="255707" y="71938"/>
                    </a:cubicBezTo>
                    <a:cubicBezTo>
                      <a:pt x="256072" y="54778"/>
                      <a:pt x="242202" y="40904"/>
                      <a:pt x="225046" y="40904"/>
                    </a:cubicBezTo>
                    <a:cubicBezTo>
                      <a:pt x="208255" y="40904"/>
                      <a:pt x="194749" y="54048"/>
                      <a:pt x="194384" y="70842"/>
                    </a:cubicBezTo>
                    <a:cubicBezTo>
                      <a:pt x="194019" y="88367"/>
                      <a:pt x="207525" y="102241"/>
                      <a:pt x="225046" y="101876"/>
                    </a:cubicBezTo>
                    <a:close/>
                    <a:moveTo>
                      <a:pt x="72467" y="366942"/>
                    </a:moveTo>
                    <a:cubicBezTo>
                      <a:pt x="89258" y="366577"/>
                      <a:pt x="102399" y="353434"/>
                      <a:pt x="102764" y="336639"/>
                    </a:cubicBezTo>
                    <a:cubicBezTo>
                      <a:pt x="102764" y="319479"/>
                      <a:pt x="88893" y="305605"/>
                      <a:pt x="71372" y="305970"/>
                    </a:cubicBezTo>
                    <a:cubicBezTo>
                      <a:pt x="54581" y="306335"/>
                      <a:pt x="41441" y="319479"/>
                      <a:pt x="41076" y="336274"/>
                    </a:cubicBezTo>
                    <a:cubicBezTo>
                      <a:pt x="41076" y="353799"/>
                      <a:pt x="54946" y="367307"/>
                      <a:pt x="72467" y="366942"/>
                    </a:cubicBezTo>
                    <a:close/>
                  </a:path>
                </a:pathLst>
              </a:custGeom>
              <a:solidFill>
                <a:srgbClr val="000000"/>
              </a:solidFill>
              <a:ln w="3643"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hyp="http://schemas.microsoft.com/office/drawing/2018/hyperlinkcolor" xmlns:a16="http://schemas.microsoft.com/office/drawing/2014/main" xmlns="" val="3127936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14="http://schemas.microsoft.com/office/drawing/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14="http://schemas.microsoft.com/office/drawing/2010/main" xmlns=""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Η βασική πρόταση του Bernard </a:t>
            </a:r>
            <a:r>
              <a:rPr lang="en-US" sz="1150" dirty="0" err="1">
                <a:solidFill>
                  <a:srgbClr val="262626"/>
                </a:solidFill>
              </a:rPr>
              <a:t>Stiegler </a:t>
            </a:r>
            <a:r>
              <a:rPr lang="en-US" sz="1150" dirty="0">
                <a:solidFill>
                  <a:srgbClr val="262626"/>
                </a:solidFill>
              </a:rPr>
              <a:t>είναι ότι τα ανθρώπινα όντα συν-συντίθενται με το τεχνητό τους περιβάλλον. Περιπλέκει την κατά τα άλλα διαισθητική ιδέα ότι οι τεχνικές δημιουργούνται από τους ανθρώπους, θέτοντας ότι οι άνθρωποι, με τη σειρά τους, δημιουργούνται από τις τεχνικές που τους περιβάλλουν. Πριν από την ατομική μας ύπαρξη, υποστηρίζει, υπάρχει ένας τεχνικός κόσμος στον οποίο γεννιόμαστε, ο οποίος θα καθορίσει τα όρια ή τη μνήμη, τις γνώσεις, τις δεξιότητες και τις επιθυμίες μας. </a:t>
            </a:r>
          </a:p>
          <a:p>
            <a:pPr>
              <a:lnSpc>
                <a:spcPts val="1120"/>
              </a:lnSpc>
            </a:pPr>
            <a:r>
              <a:rPr lang="en-US" sz="1150" dirty="0">
                <a:solidFill>
                  <a:srgbClr val="262626"/>
                </a:solidFill>
              </a:rPr>
              <a:t> </a:t>
            </a:r>
          </a:p>
          <a:p>
            <a:pPr>
              <a:lnSpc>
                <a:spcPts val="1120"/>
              </a:lnSpc>
            </a:pPr>
            <a:r>
              <a:rPr lang="en-US" sz="1150" dirty="0">
                <a:solidFill>
                  <a:srgbClr val="262626"/>
                </a:solidFill>
              </a:rPr>
              <a:t>Σύμφωνα με τη θεωρία του, τα άτομα δημιουργούνται και αναπλάθονται συνεχώς κατά την αλληλεπίδραση με το βιολογικό, κοινωνικό και τεχνικό τους περιβάλλον. Ταυτόχρονα, το περιβάλλον θα υφίσταται αναπόφευκτα αλλαγές καθώς τα άτομα αλλάζουν. Οι δύο μορφές γίγνεσθαι - ατομικό και συλλογικό - είναι υπό αυτή την έννοια συνυφασμένες, θεμελιώνοντας και, ως εκ τούτου, μεταβάλλοντας την ύπαρξη η μία της άλλης. </a:t>
            </a:r>
          </a:p>
          <a:p>
            <a:pPr>
              <a:lnSpc>
                <a:spcPts val="1120"/>
              </a:lnSpc>
            </a:pPr>
            <a:endParaRPr lang="en-US" sz="1150" dirty="0">
              <a:solidFill>
                <a:srgbClr val="262626"/>
              </a:solidFill>
            </a:endParaRPr>
          </a:p>
          <a:p>
            <a:pPr>
              <a:lnSpc>
                <a:spcPts val="1120"/>
              </a:lnSpc>
            </a:pPr>
            <a:r>
              <a:rPr lang="en-US" sz="1150" dirty="0">
                <a:solidFill>
                  <a:srgbClr val="262626"/>
                </a:solidFill>
              </a:rPr>
              <a:t>Μετά τον Γάλλο φιλόσοφο Gilbert </a:t>
            </a:r>
            <a:r>
              <a:rPr lang="en-US" sz="1150" dirty="0" err="1">
                <a:solidFill>
                  <a:srgbClr val="262626"/>
                </a:solidFill>
              </a:rPr>
              <a:t>Simondon</a:t>
            </a:r>
            <a:r>
              <a:rPr lang="en-US" sz="1150" dirty="0">
                <a:solidFill>
                  <a:srgbClr val="262626"/>
                </a:solidFill>
              </a:rPr>
              <a:t>, </a:t>
            </a:r>
            <a:r>
              <a:rPr lang="en-US" sz="1150" dirty="0" err="1">
                <a:solidFill>
                  <a:srgbClr val="262626"/>
                </a:solidFill>
              </a:rPr>
              <a:t>ο Stiegler </a:t>
            </a:r>
            <a:r>
              <a:rPr lang="en-US" sz="1150" dirty="0">
                <a:solidFill>
                  <a:srgbClr val="262626"/>
                </a:solidFill>
              </a:rPr>
              <a:t>αποκαλεί κάθε διαδικασία του γίγνεσθαι, είτε ατομική (ψυχική) είτε συλλογική (κοινωνική), </a:t>
            </a:r>
            <a:r>
              <a:rPr lang="en-US" sz="1150" i="1" dirty="0">
                <a:solidFill>
                  <a:srgbClr val="262626"/>
                </a:solidFill>
              </a:rPr>
              <a:t>εξατομίκευση</a:t>
            </a:r>
            <a:r>
              <a:rPr lang="en-US" sz="1150" dirty="0">
                <a:solidFill>
                  <a:srgbClr val="262626"/>
                </a:solidFill>
              </a:rPr>
              <a:t>. Η εξατομίκευση δεν έχει καμία σχέση με τον ατομικισμό. Στην πραγματικότητα, τα δύο αυτά στοιχεία μπορούν με πολλούς τρόπους να θεωρηθούν αντίθετα. Ενώ ο ατομικισμός ευνοεί το άτομο πάνω από οτιδήποτε άλλο, η εξατομίκευση μας αναγκάζει να αναγνωρίσουμε ότι το γίγνεσθαι των ατόμων -που για τον </a:t>
            </a:r>
            <a:r>
              <a:rPr lang="en-US" sz="1150" dirty="0" err="1">
                <a:solidFill>
                  <a:srgbClr val="262626"/>
                </a:solidFill>
              </a:rPr>
              <a:t>Στίγκλερ </a:t>
            </a:r>
            <a:r>
              <a:rPr lang="en-US" sz="1150" dirty="0">
                <a:solidFill>
                  <a:srgbClr val="262626"/>
                </a:solidFill>
              </a:rPr>
              <a:t>είναι το ίδιο πράγμα με την </a:t>
            </a:r>
            <a:r>
              <a:rPr lang="en-US" sz="1150" i="1" dirty="0">
                <a:solidFill>
                  <a:srgbClr val="262626"/>
                </a:solidFill>
              </a:rPr>
              <a:t>ύπαρξη </a:t>
            </a:r>
            <a:r>
              <a:rPr lang="en-US" sz="1150" dirty="0">
                <a:solidFill>
                  <a:srgbClr val="262626"/>
                </a:solidFill>
              </a:rPr>
              <a:t>των ατόμων- εξαρτάται από τη συνεχή επένδυσή τους στον κοινωνικό και τεχνικό μας κόσμο. </a:t>
            </a:r>
          </a:p>
          <a:p>
            <a:pPr>
              <a:lnSpc>
                <a:spcPts val="1120"/>
              </a:lnSpc>
            </a:pPr>
            <a:r>
              <a:rPr lang="en-US" sz="1150" dirty="0">
                <a:solidFill>
                  <a:srgbClr val="262626"/>
                </a:solidFill>
              </a:rPr>
              <a:t> </a:t>
            </a:r>
          </a:p>
          <a:p>
            <a:pPr>
              <a:lnSpc>
                <a:spcPts val="1120"/>
              </a:lnSpc>
            </a:pPr>
            <a:r>
              <a:rPr lang="en-US" sz="1150" dirty="0" err="1">
                <a:solidFill>
                  <a:srgbClr val="262626"/>
                </a:solidFill>
              </a:rPr>
              <a:t>Η δια-ατομίκευση </a:t>
            </a:r>
            <a:r>
              <a:rPr lang="en-US" sz="1150" dirty="0">
                <a:solidFill>
                  <a:srgbClr val="262626"/>
                </a:solidFill>
              </a:rPr>
              <a:t>είναι η έννοια που χρησιμοποιεί ο </a:t>
            </a:r>
            <a:r>
              <a:rPr lang="en-US" sz="1150" dirty="0" err="1">
                <a:solidFill>
                  <a:srgbClr val="262626"/>
                </a:solidFill>
              </a:rPr>
              <a:t>Στίγκλερ </a:t>
            </a:r>
            <a:r>
              <a:rPr lang="en-US" sz="1150" dirty="0">
                <a:solidFill>
                  <a:srgbClr val="262626"/>
                </a:solidFill>
              </a:rPr>
              <a:t>για να περιγράψει τον τρόπο με τον οποίο η ατομίκευση λαμβάνει χώρα μεταξύ ατόμων και συλλογικοτήτων. Για άλλη μια φορά, υπογραμμίζει το ρόλο του τεχνικού περιβάλλοντος, καθώς μέσω των τεχνικών - γλώσσα, γραφή, οπτικό υλικό </a:t>
            </a:r>
            <a:r>
              <a:rPr lang="en-US" sz="1150" dirty="0" err="1">
                <a:solidFill>
                  <a:srgbClr val="262626"/>
                </a:solidFill>
              </a:rPr>
              <a:t>κ.λπ. </a:t>
            </a:r>
            <a:r>
              <a:rPr lang="en-US" sz="1150" dirty="0">
                <a:solidFill>
                  <a:srgbClr val="262626"/>
                </a:solidFill>
              </a:rPr>
              <a:t>- το άτομο θα τροφοδοτήσει το συλλογικό πνεύμα και το αντίστροφο. Συχνά, θα περιγράψει </a:t>
            </a:r>
            <a:r>
              <a:rPr lang="en-US" sz="1150" dirty="0" err="1">
                <a:solidFill>
                  <a:srgbClr val="262626"/>
                </a:solidFill>
              </a:rPr>
              <a:t>τη Διαχωριστικότητα </a:t>
            </a:r>
            <a:r>
              <a:rPr lang="en-US" sz="1150" dirty="0">
                <a:solidFill>
                  <a:srgbClr val="262626"/>
                </a:solidFill>
              </a:rPr>
              <a:t>ως τη μεταμόρφωση του "εγώ" από το "εμείς" και του "εμείς" από το "εγώ". </a:t>
            </a:r>
          </a:p>
          <a:p>
            <a:pPr>
              <a:lnSpc>
                <a:spcPts val="11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a14="http://schemas.microsoft.com/office/drawing/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14="http://schemas.microsoft.com/office/drawing/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14="http://schemas.microsoft.com/office/drawing/2010/main" xmlns="" id="{AF0E12D9-751A-CB23-2954-905523DE7A7A}"/>
              </a:ext>
            </a:extLst>
          </p:cNvPr>
          <p:cNvSpPr txBox="1">
            <a:spLocks/>
          </p:cNvSpPr>
          <p:nvPr/>
        </p:nvSpPr>
        <p:spPr>
          <a:xfrm>
            <a:off x="1049565" y="1012503"/>
            <a:ext cx="153337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Ατομικότητα</a:t>
            </a:r>
          </a:p>
        </p:txBody>
      </p:sp>
      <p:pic>
        <p:nvPicPr>
          <p:cNvPr id="21" name="Picture 20">
            <a:extLst>
              <a:ext uri="{FF2B5EF4-FFF2-40B4-BE49-F238E27FC236}">
                <a16:creationId xmlns:a16="http://schemas.microsoft.com/office/drawing/2014/main" xmlns:p14="http://schemas.microsoft.com/office/powerpoint/2010/main" xmlns:a14="http://schemas.microsoft.com/office/drawing/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a14="http://schemas.microsoft.com/office/drawing/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42</a:t>
            </a:fld>
            <a:endParaRPr lang="en-US" dirty="0"/>
          </a:p>
        </p:txBody>
      </p:sp>
      <p:sp>
        <p:nvSpPr>
          <p:cNvPr id="26" name="Rectangle 25">
            <a:extLst>
              <a:ext uri="{FF2B5EF4-FFF2-40B4-BE49-F238E27FC236}">
                <a16:creationId xmlns:a16="http://schemas.microsoft.com/office/drawing/2014/main" xmlns:p14="http://schemas.microsoft.com/office/powerpoint/2010/main" xmlns:a14="http://schemas.microsoft.com/office/drawing/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xmlns:p14="http://schemas.microsoft.com/office/powerpoint/2010/main" xmlns:a14="http://schemas.microsoft.com/office/drawing/2010/main" xmlns="" id="{9AE44BB5-65BE-BDDB-8557-43A2F4E76B64}"/>
              </a:ext>
            </a:extLst>
          </p:cNvPr>
          <p:cNvGrpSpPr/>
          <p:nvPr/>
        </p:nvGrpSpPr>
        <p:grpSpPr>
          <a:xfrm>
            <a:off x="6330295" y="622643"/>
            <a:ext cx="777683" cy="779720"/>
            <a:chOff x="10620068" y="399814"/>
            <a:chExt cx="1088878" cy="1091730"/>
          </a:xfrm>
        </p:grpSpPr>
        <p:sp>
          <p:nvSpPr>
            <p:cNvPr id="3" name="Freeform 2">
              <a:extLst>
                <a:ext uri="{FF2B5EF4-FFF2-40B4-BE49-F238E27FC236}">
                  <a16:creationId xmlns:a16="http://schemas.microsoft.com/office/drawing/2014/main" xmlns:p14="http://schemas.microsoft.com/office/powerpoint/2010/main" xmlns:a14="http://schemas.microsoft.com/office/drawing/2010/main" xmlns="" id="{0468A7E9-B725-AEB2-F4ED-54EEB4D78FAF}"/>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009AC1"/>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xmlns:p14="http://schemas.microsoft.com/office/powerpoint/2010/main" xmlns:a14="http://schemas.microsoft.com/office/drawing/2010/main" xmlns="" id="{8D515315-5DA2-85E7-4581-87C6C4BAF453}"/>
                </a:ext>
              </a:extLst>
            </p:cNvPr>
            <p:cNvGrpSpPr/>
            <p:nvPr/>
          </p:nvGrpSpPr>
          <p:grpSpPr>
            <a:xfrm>
              <a:off x="10620068" y="399814"/>
              <a:ext cx="1088878" cy="1091730"/>
              <a:chOff x="10620068" y="399814"/>
              <a:chExt cx="1088878" cy="1091730"/>
            </a:xfrm>
            <a:solidFill>
              <a:srgbClr val="000000"/>
            </a:solidFill>
          </p:grpSpPr>
          <p:sp>
            <p:nvSpPr>
              <p:cNvPr id="8" name="Freeform 7">
                <a:extLst>
                  <a:ext uri="{FF2B5EF4-FFF2-40B4-BE49-F238E27FC236}">
                    <a16:creationId xmlns:a16="http://schemas.microsoft.com/office/drawing/2014/main" xmlns:p14="http://schemas.microsoft.com/office/powerpoint/2010/main" xmlns:a14="http://schemas.microsoft.com/office/drawing/2010/main" xmlns="" id="{778EBCB4-654E-D2AC-A9A8-87846E67BE54}"/>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000000"/>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xmlns:p14="http://schemas.microsoft.com/office/powerpoint/2010/main" xmlns:a14="http://schemas.microsoft.com/office/drawing/2010/main" xmlns="" id="{36360D98-7FF4-B331-0CDB-E46CC11B5BC5}"/>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xmlns:p14="http://schemas.microsoft.com/office/powerpoint/2010/main" xmlns:a14="http://schemas.microsoft.com/office/drawing/2010/main" xmlns="" id="{348B3D13-AE14-1E97-695B-1EAB96B36BA2}"/>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000000"/>
              </a:solid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xmlns:p14="http://schemas.microsoft.com/office/powerpoint/2010/main" xmlns:a14="http://schemas.microsoft.com/office/drawing/2010/main" xmlns="" id="{D1445C0E-272A-B551-C040-1B86F0D330CA}"/>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000000"/>
              </a:solid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xmlns:p14="http://schemas.microsoft.com/office/powerpoint/2010/main" xmlns:a14="http://schemas.microsoft.com/office/drawing/2010/main" xmlns="" id="{63E571F0-AD1D-62CF-9684-405C04AEF0CA}"/>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000000"/>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xmlns:p14="http://schemas.microsoft.com/office/powerpoint/2010/main" xmlns:a14="http://schemas.microsoft.com/office/drawing/2010/main" xmlns="" id="{DA3E8174-2EBA-AFAE-4D28-DF723CBA2B11}"/>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000000"/>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xmlns:p14="http://schemas.microsoft.com/office/powerpoint/2010/main" xmlns:a14="http://schemas.microsoft.com/office/drawing/2010/main" xmlns="" id="{36574957-510F-E053-5F0B-C1F647916C7E}"/>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000000"/>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xmlns:p14="http://schemas.microsoft.com/office/powerpoint/2010/main" xmlns:a14="http://schemas.microsoft.com/office/drawing/2010/main" xmlns="" id="{788A3650-6967-B73F-AB72-44F7365DDF95}"/>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000000"/>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xmlns:p14="http://schemas.microsoft.com/office/powerpoint/2010/main" xmlns:a14="http://schemas.microsoft.com/office/drawing/2010/main" xmlns="" id="{41BD0EF0-CE7E-5AF5-2087-738D68C7621C}"/>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000000"/>
              </a:solidFill>
              <a:ln w="27426" cap="flat">
                <a:noFill/>
                <a:prstDash val="solid"/>
                <a:miter/>
              </a:ln>
            </p:spPr>
            <p:txBody>
              <a:bodyPr rtlCol="0" anchor="ctr"/>
              <a:lstStyle/>
              <a:p>
                <a:endParaRPr lang="en-US"/>
              </a:p>
            </p:txBody>
          </p:sp>
        </p:grpSp>
      </p:grpSp>
      <p:sp>
        <p:nvSpPr>
          <p:cNvPr id="39" name="Rectangle 38">
            <a:extLst>
              <a:ext uri="{FF2B5EF4-FFF2-40B4-BE49-F238E27FC236}">
                <a16:creationId xmlns:a16="http://schemas.microsoft.com/office/drawing/2014/main" xmlns:p14="http://schemas.microsoft.com/office/powerpoint/2010/main" xmlns:a14="http://schemas.microsoft.com/office/drawing/2010/main" xmlns="" id="{A977AC77-5B32-63AB-B1AE-B35B493B3F09}"/>
              </a:ext>
            </a:extLst>
          </p:cNvPr>
          <p:cNvSpPr/>
          <p:nvPr/>
        </p:nvSpPr>
        <p:spPr>
          <a:xfrm>
            <a:off x="6094460" y="58363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xmlns:p14="http://schemas.microsoft.com/office/powerpoint/2010/main" xmlns:a14="http://schemas.microsoft.com/office/drawing/2010/main" xmlns="" id="{BA4BD626-80D3-3882-BF28-618861B188DD}"/>
              </a:ext>
            </a:extLst>
          </p:cNvPr>
          <p:cNvPicPr>
            <a:picLocks noChangeAspect="1"/>
          </p:cNvPicPr>
          <p:nvPr/>
        </p:nvPicPr>
        <p:blipFill rotWithShape="1">
          <a:blip r:embed="rId3" cstate="screen">
            <a:extLst>
              <a:ext uri="{28A0092B-C50C-407E-A947-70E740481C1C}">
                <a14:useLocalDpi xmlns:a14="http://schemas.microsoft.com/office/drawing/2010/main" xmlns:p14="http://schemas.microsoft.com/office/powerpoint/2010/main" xmlns:a16="http://schemas.microsoft.com/office/drawing/2014/main" xmlns=""/>
              </a:ext>
            </a:extLst>
          </a:blip>
          <a:srcRect t="28588" b="35761"/>
          <a:stretch/>
        </p:blipFill>
        <p:spPr>
          <a:xfrm>
            <a:off x="-77631" y="5612501"/>
            <a:ext cx="7628739" cy="4079552"/>
          </a:xfrm>
          <a:prstGeom prst="rect">
            <a:avLst/>
          </a:prstGeom>
        </p:spPr>
      </p:pic>
      <p:pic>
        <p:nvPicPr>
          <p:cNvPr id="67" name="Picture 66">
            <a:extLst>
              <a:ext uri="{FF2B5EF4-FFF2-40B4-BE49-F238E27FC236}">
                <a16:creationId xmlns:a16="http://schemas.microsoft.com/office/drawing/2014/main" xmlns:p14="http://schemas.microsoft.com/office/powerpoint/2010/main" xmlns:a14="http://schemas.microsoft.com/office/drawing/2010/main" xmlns="" id="{031E7A3A-3871-3941-B215-7EEFD0CDB962}"/>
              </a:ext>
            </a:extLst>
          </p:cNvPr>
          <p:cNvPicPr>
            <a:picLocks noChangeAspect="1"/>
          </p:cNvPicPr>
          <p:nvPr/>
        </p:nvPicPr>
        <p:blipFill rotWithShape="1">
          <a:blip r:embed="rId2">
            <a:alphaModFix amt="52000"/>
          </a:blip>
          <a:srcRect l="67635" t="984" r="2330" b="31175"/>
          <a:stretch/>
        </p:blipFill>
        <p:spPr>
          <a:xfrm flipH="1">
            <a:off x="-256797" y="7382715"/>
            <a:ext cx="2737789" cy="3309098"/>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2401045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Ένας άλλος τρόπος να περιγράψουμε τη σχέση μεταξύ ανθρώπων και τεχνολογιών είναι να θεωρήσουμε ότι τα άτομα αποτελούνται τόσο από βιολογικά όσο και από τεχνικά όργανα. </a:t>
            </a:r>
          </a:p>
          <a:p>
            <a:pPr>
              <a:lnSpc>
                <a:spcPts val="1120"/>
              </a:lnSpc>
            </a:pPr>
            <a:r>
              <a:rPr lang="en-US" sz="1150" dirty="0">
                <a:solidFill>
                  <a:srgbClr val="262626"/>
                </a:solidFill>
              </a:rPr>
              <a:t> </a:t>
            </a:r>
          </a:p>
          <a:p>
            <a:pPr>
              <a:lnSpc>
                <a:spcPts val="1120"/>
              </a:lnSpc>
            </a:pPr>
            <a:r>
              <a:rPr lang="en-US" sz="1150" dirty="0">
                <a:solidFill>
                  <a:srgbClr val="262626"/>
                </a:solidFill>
              </a:rPr>
              <a:t>Στο πρώτο του βιβλίο, Η τεχνική και ο χρόνος 1, ο Bernard </a:t>
            </a:r>
            <a:r>
              <a:rPr lang="en-US" sz="1150" dirty="0" err="1">
                <a:solidFill>
                  <a:srgbClr val="262626"/>
                </a:solidFill>
              </a:rPr>
              <a:t>Stiegler </a:t>
            </a:r>
            <a:r>
              <a:rPr lang="en-US" sz="1150" dirty="0">
                <a:solidFill>
                  <a:srgbClr val="262626"/>
                </a:solidFill>
              </a:rPr>
              <a:t>αναφέρεται στον ελληνικό μύθο του Επιμηθέα και του Προμηθέα. Σε αυτόν τον μύθο, την ιστορία της καταγωγής των Ελλήνων, ο τιτάνας Επιμηθέας ανατίθεται από τους θεούς να αποδώσει μία θετική ιδιότητα σε κάθε ένα από τα νεοδημιουργηθέντα ζώα του κοσμικού βασιλείου. Χωρίς πρόβλεψη, ο Επιμηθέας ξεμένει από ιδιότητες πριν φτάσει στο τελευταίο ζώο: τον άνθρωπο. Για να αντισταθμίσει αυτή την έλλειψη, ο δίδυμος αδελφός του, ο Προμηθέας, αποφασίζει να κλέψει τη δύναμη της φωτιάς από τους θεούς και να την παραχωρήσει στους ανθρώπους. Γι' αυτό, λέει η ιστορία, η μεγαλύτερη δύναμη των ανθρώπων θα γίνει μια ορισμένη τεχνολογική ικανότητα αντί για έμφυτη ιδιότητα.</a:t>
            </a:r>
          </a:p>
          <a:p>
            <a:pPr>
              <a:lnSpc>
                <a:spcPts val="1120"/>
              </a:lnSpc>
            </a:pPr>
            <a:r>
              <a:rPr lang="en-US" sz="1150" dirty="0">
                <a:solidFill>
                  <a:srgbClr val="262626"/>
                </a:solidFill>
              </a:rPr>
              <a:t> </a:t>
            </a:r>
          </a:p>
          <a:p>
            <a:pPr>
              <a:lnSpc>
                <a:spcPts val="1120"/>
              </a:lnSpc>
            </a:pPr>
            <a:r>
              <a:rPr lang="en-US" sz="1150" dirty="0">
                <a:solidFill>
                  <a:srgbClr val="262626"/>
                </a:solidFill>
              </a:rPr>
              <a:t>Ο Μπέρναρντ </a:t>
            </a:r>
            <a:r>
              <a:rPr lang="en-US" sz="1150" dirty="0" err="1">
                <a:solidFill>
                  <a:srgbClr val="262626"/>
                </a:solidFill>
              </a:rPr>
              <a:t>Στίγκλερ </a:t>
            </a:r>
            <a:r>
              <a:rPr lang="en-US" sz="1150" dirty="0">
                <a:solidFill>
                  <a:srgbClr val="262626"/>
                </a:solidFill>
              </a:rPr>
              <a:t>χρησιμοποίησε αυτόν τον μύθο για να δείξει πώς οι άνθρωποι σε όλη την ιστορία χρησιμοποίησαν την τεχνολογία για να αντισταθμίσουν αυτό που μερικές φορές αποκαλεί "</a:t>
            </a:r>
            <a:r>
              <a:rPr lang="en-US" sz="1150" dirty="0" err="1">
                <a:solidFill>
                  <a:srgbClr val="262626"/>
                </a:solidFill>
              </a:rPr>
              <a:t>αρχέγονη </a:t>
            </a:r>
            <a:r>
              <a:rPr lang="en-US" sz="1150" dirty="0">
                <a:solidFill>
                  <a:srgbClr val="262626"/>
                </a:solidFill>
              </a:rPr>
              <a:t>αδυναμία προέλευσης". Π.</a:t>
            </a:r>
            <a:r>
              <a:rPr lang="en-US" sz="1150" dirty="0" err="1">
                <a:solidFill>
                  <a:srgbClr val="262626"/>
                </a:solidFill>
              </a:rPr>
              <a:t>χ.</a:t>
            </a:r>
            <a:r>
              <a:rPr lang="en-US" sz="1150" dirty="0">
                <a:solidFill>
                  <a:srgbClr val="262626"/>
                </a:solidFill>
              </a:rPr>
              <a:t>: δεν μπορούμε να τρέξουμε πολύ γρήγορα, αλλά έχουμε εφεύρει οχήματα που μας κάνουν να διανύουμε αποστάσεις γρηγορότερα από τα περισσότερα άλλα ζώα- δεν μπορούμε να πετάξουμε, αλλά έχουμε δημιουργήσει μηχανές που μπορούν να μας μεταφέρουν στον αέρα- δεν έχουμε τη δύναμη να κουβαλάμε μεγάλα βάρη, αλλά έχουμε τελειοποιήσει τεχνικές που μας επιτρέπουν να μεταφέρουμε αντικείμενα που ξεπερνούν το ίδιο μας το σωματικό βάρος- δεν έχουμε άπειρη μνήμη, αλλά μπορούμε να αποθηκεύουμε τις αναμνήσεις μας σε υλικά εξωτερικά από εμάς (κείμενο, φωτογραφίες, βίντεο).  </a:t>
            </a:r>
          </a:p>
          <a:p>
            <a:pPr>
              <a:lnSpc>
                <a:spcPts val="1120"/>
              </a:lnSpc>
            </a:pPr>
            <a:r>
              <a:rPr lang="en-US" sz="1150" dirty="0">
                <a:solidFill>
                  <a:srgbClr val="262626"/>
                </a:solidFill>
              </a:rPr>
              <a:t> </a:t>
            </a:r>
          </a:p>
          <a:p>
            <a:pPr>
              <a:lnSpc>
                <a:spcPts val="1120"/>
              </a:lnSpc>
            </a:pPr>
            <a:r>
              <a:rPr lang="en-US" sz="1150" dirty="0">
                <a:solidFill>
                  <a:srgbClr val="262626"/>
                </a:solidFill>
              </a:rPr>
              <a:t>Στα γραπτά του, ο Bernard </a:t>
            </a:r>
            <a:r>
              <a:rPr lang="en-US" sz="1150" dirty="0" err="1">
                <a:solidFill>
                  <a:srgbClr val="262626"/>
                </a:solidFill>
              </a:rPr>
              <a:t>Stiegler </a:t>
            </a:r>
            <a:r>
              <a:rPr lang="en-US" sz="1150" dirty="0">
                <a:solidFill>
                  <a:srgbClr val="262626"/>
                </a:solidFill>
              </a:rPr>
              <a:t>δίνει ιδιαίτερη προσοχή σε αυτό το τελευταίο παράδειγμα, τα τεχνικά αντικείμενα που αποθηκεύουν τη μνήμη, αυτό που με μια ελληνική λέξη ονομάζει </a:t>
            </a:r>
            <a:r>
              <a:rPr lang="en-US" sz="1150" dirty="0" err="1">
                <a:solidFill>
                  <a:srgbClr val="262626"/>
                </a:solidFill>
              </a:rPr>
              <a:t>υπομνηματισμούς</a:t>
            </a:r>
            <a:r>
              <a:rPr lang="en-US" sz="1150" dirty="0">
                <a:solidFill>
                  <a:srgbClr val="262626"/>
                </a:solidFill>
              </a:rPr>
              <a:t>. Δεν θεωρεί </a:t>
            </a:r>
            <a:r>
              <a:rPr lang="en-US" sz="1150" dirty="0" err="1">
                <a:solidFill>
                  <a:srgbClr val="262626"/>
                </a:solidFill>
              </a:rPr>
              <a:t>τα υπομνήματα </a:t>
            </a:r>
            <a:r>
              <a:rPr lang="en-US" sz="1150" dirty="0">
                <a:solidFill>
                  <a:srgbClr val="262626"/>
                </a:solidFill>
              </a:rPr>
              <a:t>μόνο μια από τις "ισχυρές μας ιδιότητες". Αν αναφέρεται στον μύθο του Επιμηθέα και του Προμηθέα, είναι για να καταδείξει πώς οι άνθρωποι, σε αντίθεση με τα άλλα ζώα, εξαρτώνται από τις τεχνικές για να ευημερήσουν. Αυτή η εξάρτηση, υποστηρίζει στο μεταγενέστερο έργο του, μπορεί να μετατραπεί σε υπερεξάρτηση. Αυτό συμβαίνει επειδή, με κάθε εξωτερίκευση μιας λειτουργίας σε ένα τεχνικό αντικείμενο, κινδυνεύουμε να ξεχάσουμε πώς να εκτελούμε εμείς οι ίδιοι τη συγκεκριμένη λειτουργία. </a:t>
            </a:r>
          </a:p>
          <a:p>
            <a:pPr>
              <a:lnSpc>
                <a:spcPts val="1120"/>
              </a:lnSpc>
            </a:pPr>
            <a:r>
              <a:rPr lang="en-US" sz="1150" dirty="0">
                <a:solidFill>
                  <a:srgbClr val="262626"/>
                </a:solidFill>
              </a:rPr>
              <a:t> </a:t>
            </a:r>
          </a:p>
          <a:p>
            <a:pPr>
              <a:lnSpc>
                <a:spcPts val="1120"/>
              </a:lnSpc>
            </a:pPr>
            <a:r>
              <a:rPr lang="en-US" sz="1150" dirty="0" err="1">
                <a:solidFill>
                  <a:srgbClr val="262626"/>
                </a:solidFill>
              </a:rPr>
              <a:t>Ο Στίγκλερ </a:t>
            </a:r>
            <a:r>
              <a:rPr lang="en-US" sz="1150" dirty="0">
                <a:solidFill>
                  <a:srgbClr val="262626"/>
                </a:solidFill>
              </a:rPr>
              <a:t>δεν είναι ο πρώτος φιλόσοφος που επισημαίνει αυτόν τον κίνδυνο. Ήδη στην Αρχαία Ελλάδα, ο Πλάτων προειδοποιούσε για τις ανεπιθύμητες συνέπειες της </a:t>
            </a:r>
            <a:r>
              <a:rPr lang="en-US" sz="1150" dirty="0" err="1">
                <a:solidFill>
                  <a:srgbClr val="262626"/>
                </a:solidFill>
              </a:rPr>
              <a:t>υπομνήμης</a:t>
            </a:r>
            <a:r>
              <a:rPr lang="en-US" sz="1150" dirty="0">
                <a:solidFill>
                  <a:srgbClr val="262626"/>
                </a:solidFill>
              </a:rPr>
              <a:t>, πιο συγκεκριμένα της γραφής. Η γραφή μας επιτρέπει να αποθηκεύουμε και να συσσωρεύουμε γνώσεις, υποστηρίζει στον διάλογο Φαίδρος, αλλά ταυτόχρονα υποβαθμίζει την ικανότητά μας να </a:t>
            </a:r>
            <a:r>
              <a:rPr lang="en-US" sz="1150" dirty="0" err="1">
                <a:solidFill>
                  <a:srgbClr val="262626"/>
                </a:solidFill>
              </a:rPr>
              <a:t>απομνημονεύουμε </a:t>
            </a:r>
            <a:r>
              <a:rPr lang="en-US" sz="1150" dirty="0">
                <a:solidFill>
                  <a:srgbClr val="262626"/>
                </a:solidFill>
              </a:rPr>
              <a:t>οι ίδιοι πράγματα. Για να υποδηλώσει τη διττότητα της τεχνικής της γραφής, συνεχίζει να την αποκαλεί Φάρμακο, την ελληνική λέξη που χρησιμοποιείται για να δηλώσει, ταυτόχρονα, δηλητήριο, θεραπεία και αποδιοπομπαίο τράγο. </a:t>
            </a:r>
          </a:p>
          <a:p>
            <a:pPr>
              <a:lnSpc>
                <a:spcPts val="1120"/>
              </a:lnSpc>
            </a:pPr>
            <a:r>
              <a:rPr lang="en-US" sz="1150" dirty="0">
                <a:solidFill>
                  <a:srgbClr val="262626"/>
                </a:solidFill>
              </a:rPr>
              <a:t> </a:t>
            </a:r>
          </a:p>
          <a:p>
            <a:pPr>
              <a:lnSpc>
                <a:spcPts val="1120"/>
              </a:lnSpc>
            </a:pPr>
            <a:r>
              <a:rPr lang="en-US" sz="1150" dirty="0">
                <a:solidFill>
                  <a:srgbClr val="262626"/>
                </a:solidFill>
              </a:rPr>
              <a:t>Ο Bernard </a:t>
            </a:r>
            <a:r>
              <a:rPr lang="en-US" sz="1150" dirty="0" err="1">
                <a:solidFill>
                  <a:srgbClr val="262626"/>
                </a:solidFill>
              </a:rPr>
              <a:t>Stiegler </a:t>
            </a:r>
            <a:r>
              <a:rPr lang="en-US" sz="1150" dirty="0">
                <a:solidFill>
                  <a:srgbClr val="262626"/>
                </a:solidFill>
              </a:rPr>
              <a:t>οικειοποιείται αυτόν τον όρο για να περιγράψει τις τεχνικές γενικά. Όλες οι τεχνικές, σύμφωνα με τον </a:t>
            </a:r>
            <a:r>
              <a:rPr lang="en-US" sz="1150" dirty="0" err="1">
                <a:solidFill>
                  <a:srgbClr val="262626"/>
                </a:solidFill>
              </a:rPr>
              <a:t>Στίγκλερ</a:t>
            </a:r>
            <a:r>
              <a:rPr lang="en-US" sz="1150" dirty="0">
                <a:solidFill>
                  <a:srgbClr val="262626"/>
                </a:solidFill>
              </a:rPr>
              <a:t>, έχουν τη δυνατότητα να μας κάνουν πιο έξυπνους, όπως έχουν και τη δυνατότητα να μας κάνουν πιο ηλίθιους. </a:t>
            </a:r>
          </a:p>
          <a:p>
            <a:pPr>
              <a:lnSpc>
                <a:spcPts val="1120"/>
              </a:lnSpc>
            </a:pPr>
            <a:r>
              <a:rPr lang="en-US" sz="1150" dirty="0">
                <a:solidFill>
                  <a:srgbClr val="262626"/>
                </a:solidFill>
              </a:rPr>
              <a:t> </a:t>
            </a:r>
          </a:p>
          <a:p>
            <a:pPr>
              <a:lnSpc>
                <a:spcPts val="1120"/>
              </a:lnSpc>
            </a:pPr>
            <a:r>
              <a:rPr lang="en-US" sz="1150" dirty="0">
                <a:solidFill>
                  <a:srgbClr val="262626"/>
                </a:solidFill>
              </a:rPr>
              <a:t>Συχνά, δεν είναι δύσκολο να εντοπιστεί η φαρμακολογική πτυχή των τεχνολογιών. Επεκτείνοντας την ανάλυση του Πλάτωνα για τη γραφή στις σημερινές τεχνικές γραφής, θα μπορούσαμε να ισχυριστούμε ότι το πληκτρολόγιο μας θέτει σε κίνδυνο να "ξεχάσουμε" πώς να γράφουμε με το χέρι, η αυτόματη διόρθωση πώς να γράφουμε ορθογραφικά, και οι νέες εξελίξεις στην τεχνητή νοημοσύνη, όπως το Chat GPT, πώς να δομούμε ένα κείμενο ή να κατασκευάζουμε ένα επιχείρημα. </a:t>
            </a:r>
          </a:p>
          <a:p>
            <a:pPr>
              <a:lnSpc>
                <a:spcPts val="1120"/>
              </a:lnSpc>
            </a:pPr>
            <a:r>
              <a:rPr lang="en-US" sz="1150" dirty="0">
                <a:solidFill>
                  <a:srgbClr val="262626"/>
                </a:solidFill>
              </a:rPr>
              <a:t> </a:t>
            </a:r>
          </a:p>
          <a:p>
            <a:pPr>
              <a:lnSpc>
                <a:spcPts val="1120"/>
              </a:lnSpc>
            </a:pPr>
            <a:r>
              <a:rPr lang="en-US" sz="1150" dirty="0">
                <a:solidFill>
                  <a:srgbClr val="262626"/>
                </a:solidFill>
              </a:rPr>
              <a:t>Στη φιλοσοφία του Μπέρναρντ </a:t>
            </a:r>
            <a:r>
              <a:rPr lang="en-US" sz="1150" dirty="0" err="1">
                <a:solidFill>
                  <a:srgbClr val="262626"/>
                </a:solidFill>
              </a:rPr>
              <a:t>Στίγκλερ</a:t>
            </a:r>
            <a:r>
              <a:rPr lang="en-US" sz="1150" dirty="0">
                <a:solidFill>
                  <a:srgbClr val="262626"/>
                </a:solidFill>
              </a:rPr>
              <a:t>, δεν τίθεται ποτέ θέμα αποκήρυξης των τεχνολογιών (κάτι που ούτως ή άλλως δεν είναι δυνατό). Αντίθετα, υπογραμμίζει την ανάγκη να εργαστούμε ενεργά για να περιορίσουμε τις βλαβερές ή "αποβλακωτικές" επιδράσεις τους. Εργασία που, στη φιλοσοφία του </a:t>
            </a:r>
            <a:r>
              <a:rPr lang="en-US" sz="1150" dirty="0" err="1">
                <a:solidFill>
                  <a:srgbClr val="262626"/>
                </a:solidFill>
              </a:rPr>
              <a:t>Stiegler</a:t>
            </a:r>
            <a:r>
              <a:rPr lang="en-US" sz="1150" dirty="0">
                <a:solidFill>
                  <a:srgbClr val="262626"/>
                </a:solidFill>
              </a:rPr>
              <a:t>, ξεκινά με την αναγνώριση των φαρμακολογικών πτυχών της τεχνολογίας. </a:t>
            </a:r>
          </a:p>
          <a:p>
            <a:pPr>
              <a:lnSpc>
                <a:spcPts val="1120"/>
              </a:lnSpc>
            </a:pPr>
            <a:r>
              <a:rPr lang="en-US" sz="1150" dirty="0">
                <a:solidFill>
                  <a:srgbClr val="262626"/>
                </a:solidFill>
              </a:rPr>
              <a:t> </a:t>
            </a:r>
          </a:p>
          <a:p>
            <a:pPr>
              <a:lnSpc>
                <a:spcPts val="1120"/>
              </a:lnSpc>
            </a:pPr>
            <a:r>
              <a:rPr lang="en-US" sz="1150" dirty="0">
                <a:solidFill>
                  <a:srgbClr val="262626"/>
                </a:solidFill>
              </a:rPr>
              <a:t>Στο Ινστιτούτο Έρευνας και Καινοτομίας, αναφερόμαστε επίσης σε αυτό το είδος εργασίας ως </a:t>
            </a:r>
            <a:r>
              <a:rPr lang="en-US" sz="1150" i="1" dirty="0">
                <a:solidFill>
                  <a:srgbClr val="262626"/>
                </a:solidFill>
              </a:rPr>
              <a:t>Γενική Οργανολογία</a:t>
            </a:r>
            <a:r>
              <a:rPr lang="en-US" sz="1150" dirty="0">
                <a:solidFill>
                  <a:srgbClr val="262626"/>
                </a:solidFill>
              </a:rPr>
              <a:t>, για να περιγράψουμε μια αναλυτική προσέγγιση που μελετά τη σχέση μεταξύ τεχνικών και τεχνητών οργάνων. </a:t>
            </a: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5" y="1012503"/>
            <a:ext cx="1731735"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Φαρμακολογία </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43</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p14="http://schemas.microsoft.com/office/powerpoint/2010/main" xmlns="" id="{4886F26B-EC99-1839-50B2-00D4F6FDE0AD}"/>
              </a:ext>
            </a:extLst>
          </p:cNvPr>
          <p:cNvGrpSpPr/>
          <p:nvPr/>
        </p:nvGrpSpPr>
        <p:grpSpPr>
          <a:xfrm>
            <a:off x="6163915" y="782731"/>
            <a:ext cx="758903" cy="760004"/>
            <a:chOff x="6623039" y="3346695"/>
            <a:chExt cx="1397216" cy="1399243"/>
          </a:xfrm>
        </p:grpSpPr>
        <p:sp>
          <p:nvSpPr>
            <p:cNvPr id="25" name="Freeform 24">
              <a:extLst>
                <a:ext uri="{FF2B5EF4-FFF2-40B4-BE49-F238E27FC236}">
                  <a16:creationId xmlns:a16="http://schemas.microsoft.com/office/drawing/2014/main" xmlns:p14="http://schemas.microsoft.com/office/powerpoint/2010/main" xmlns="" id="{B2AD9A8C-F924-AA30-0497-DAB95FC3DA3E}"/>
                </a:ext>
              </a:extLst>
            </p:cNvPr>
            <p:cNvSpPr/>
            <p:nvPr/>
          </p:nvSpPr>
          <p:spPr>
            <a:xfrm>
              <a:off x="6861376" y="3585248"/>
              <a:ext cx="479681" cy="480153"/>
            </a:xfrm>
            <a:custGeom>
              <a:avLst/>
              <a:gdLst>
                <a:gd name="connsiteX0" fmla="*/ 239839 w 479681"/>
                <a:gd name="connsiteY0" fmla="*/ 388 h 480153"/>
                <a:gd name="connsiteX1" fmla="*/ 190562 w 479681"/>
                <a:gd name="connsiteY1" fmla="*/ 388 h 480153"/>
                <a:gd name="connsiteX2" fmla="*/ 170850 w 479681"/>
                <a:gd name="connsiteY2" fmla="*/ 19373 h 480153"/>
                <a:gd name="connsiteX3" fmla="*/ 170850 w 479681"/>
                <a:gd name="connsiteY3" fmla="*/ 120507 h 480153"/>
                <a:gd name="connsiteX4" fmla="*/ 120478 w 479681"/>
                <a:gd name="connsiteY4" fmla="*/ 170892 h 480153"/>
                <a:gd name="connsiteX5" fmla="*/ 15352 w 479681"/>
                <a:gd name="connsiteY5" fmla="*/ 170892 h 480153"/>
                <a:gd name="connsiteX6" fmla="*/ 21 w 479681"/>
                <a:gd name="connsiteY6" fmla="*/ 185496 h 480153"/>
                <a:gd name="connsiteX7" fmla="*/ 21 w 479681"/>
                <a:gd name="connsiteY7" fmla="*/ 294662 h 480153"/>
                <a:gd name="connsiteX8" fmla="*/ 14987 w 479681"/>
                <a:gd name="connsiteY8" fmla="*/ 309266 h 480153"/>
                <a:gd name="connsiteX9" fmla="*/ 121573 w 479681"/>
                <a:gd name="connsiteY9" fmla="*/ 309266 h 480153"/>
                <a:gd name="connsiteX10" fmla="*/ 170485 w 479681"/>
                <a:gd name="connsiteY10" fmla="*/ 359286 h 480153"/>
                <a:gd name="connsiteX11" fmla="*/ 170485 w 479681"/>
                <a:gd name="connsiteY11" fmla="*/ 465896 h 480153"/>
                <a:gd name="connsiteX12" fmla="*/ 184721 w 479681"/>
                <a:gd name="connsiteY12" fmla="*/ 480135 h 480153"/>
                <a:gd name="connsiteX13" fmla="*/ 293862 w 479681"/>
                <a:gd name="connsiteY13" fmla="*/ 480135 h 480153"/>
                <a:gd name="connsiteX14" fmla="*/ 308828 w 479681"/>
                <a:gd name="connsiteY14" fmla="*/ 464071 h 480153"/>
                <a:gd name="connsiteX15" fmla="*/ 308828 w 479681"/>
                <a:gd name="connsiteY15" fmla="*/ 362937 h 480153"/>
                <a:gd name="connsiteX16" fmla="*/ 362486 w 479681"/>
                <a:gd name="connsiteY16" fmla="*/ 309266 h 480153"/>
                <a:gd name="connsiteX17" fmla="*/ 463597 w 479681"/>
                <a:gd name="connsiteY17" fmla="*/ 309632 h 480153"/>
                <a:gd name="connsiteX18" fmla="*/ 479657 w 479681"/>
                <a:gd name="connsiteY18" fmla="*/ 293202 h 480153"/>
                <a:gd name="connsiteX19" fmla="*/ 479657 w 479681"/>
                <a:gd name="connsiteY19" fmla="*/ 185131 h 480153"/>
                <a:gd name="connsiteX20" fmla="*/ 465422 w 479681"/>
                <a:gd name="connsiteY20" fmla="*/ 170892 h 480153"/>
                <a:gd name="connsiteX21" fmla="*/ 362851 w 479681"/>
                <a:gd name="connsiteY21" fmla="*/ 170892 h 480153"/>
                <a:gd name="connsiteX22" fmla="*/ 308828 w 479681"/>
                <a:gd name="connsiteY22" fmla="*/ 116126 h 480153"/>
                <a:gd name="connsiteX23" fmla="*/ 308828 w 479681"/>
                <a:gd name="connsiteY23" fmla="*/ 13532 h 480153"/>
                <a:gd name="connsiteX24" fmla="*/ 295322 w 479681"/>
                <a:gd name="connsiteY24" fmla="*/ 23 h 480153"/>
                <a:gd name="connsiteX25" fmla="*/ 239839 w 479681"/>
                <a:gd name="connsiteY25" fmla="*/ 388 h 48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9681" h="480153">
                  <a:moveTo>
                    <a:pt x="239839" y="388"/>
                  </a:moveTo>
                  <a:cubicBezTo>
                    <a:pt x="223413" y="388"/>
                    <a:pt x="206987" y="388"/>
                    <a:pt x="190562" y="388"/>
                  </a:cubicBezTo>
                  <a:cubicBezTo>
                    <a:pt x="170850" y="388"/>
                    <a:pt x="170850" y="388"/>
                    <a:pt x="170850" y="19373"/>
                  </a:cubicBezTo>
                  <a:cubicBezTo>
                    <a:pt x="170850" y="52963"/>
                    <a:pt x="170850" y="86918"/>
                    <a:pt x="170850" y="120507"/>
                  </a:cubicBezTo>
                  <a:cubicBezTo>
                    <a:pt x="170850" y="151906"/>
                    <a:pt x="151869" y="170527"/>
                    <a:pt x="120478" y="170892"/>
                  </a:cubicBezTo>
                  <a:cubicBezTo>
                    <a:pt x="85436" y="170892"/>
                    <a:pt x="50394" y="171257"/>
                    <a:pt x="15352" y="170892"/>
                  </a:cubicBezTo>
                  <a:cubicBezTo>
                    <a:pt x="4401" y="170892"/>
                    <a:pt x="21" y="173813"/>
                    <a:pt x="21" y="185496"/>
                  </a:cubicBezTo>
                  <a:cubicBezTo>
                    <a:pt x="751" y="222006"/>
                    <a:pt x="751" y="258517"/>
                    <a:pt x="21" y="294662"/>
                  </a:cubicBezTo>
                  <a:cubicBezTo>
                    <a:pt x="-344" y="306346"/>
                    <a:pt x="4036" y="309632"/>
                    <a:pt x="14987" y="309266"/>
                  </a:cubicBezTo>
                  <a:cubicBezTo>
                    <a:pt x="50394" y="308901"/>
                    <a:pt x="86166" y="308901"/>
                    <a:pt x="121573" y="309266"/>
                  </a:cubicBezTo>
                  <a:cubicBezTo>
                    <a:pt x="152234" y="309632"/>
                    <a:pt x="170485" y="328617"/>
                    <a:pt x="170485" y="359286"/>
                  </a:cubicBezTo>
                  <a:cubicBezTo>
                    <a:pt x="170850" y="394701"/>
                    <a:pt x="170850" y="430481"/>
                    <a:pt x="170485" y="465896"/>
                  </a:cubicBezTo>
                  <a:cubicBezTo>
                    <a:pt x="170485" y="476484"/>
                    <a:pt x="173771" y="480135"/>
                    <a:pt x="184721" y="480135"/>
                  </a:cubicBezTo>
                  <a:cubicBezTo>
                    <a:pt x="221223" y="479770"/>
                    <a:pt x="257725" y="479405"/>
                    <a:pt x="293862" y="480135"/>
                  </a:cubicBezTo>
                  <a:cubicBezTo>
                    <a:pt x="306638" y="480500"/>
                    <a:pt x="309193" y="475389"/>
                    <a:pt x="308828" y="464071"/>
                  </a:cubicBezTo>
                  <a:cubicBezTo>
                    <a:pt x="308098" y="430481"/>
                    <a:pt x="308463" y="396526"/>
                    <a:pt x="308828" y="362937"/>
                  </a:cubicBezTo>
                  <a:cubicBezTo>
                    <a:pt x="308828" y="326791"/>
                    <a:pt x="326349" y="309266"/>
                    <a:pt x="362486" y="309266"/>
                  </a:cubicBezTo>
                  <a:cubicBezTo>
                    <a:pt x="396068" y="309266"/>
                    <a:pt x="430015" y="308536"/>
                    <a:pt x="463597" y="309632"/>
                  </a:cubicBezTo>
                  <a:cubicBezTo>
                    <a:pt x="476372" y="309997"/>
                    <a:pt x="480023" y="305615"/>
                    <a:pt x="479657" y="293202"/>
                  </a:cubicBezTo>
                  <a:cubicBezTo>
                    <a:pt x="478928" y="257422"/>
                    <a:pt x="478928" y="221276"/>
                    <a:pt x="479657" y="185131"/>
                  </a:cubicBezTo>
                  <a:cubicBezTo>
                    <a:pt x="479657" y="174178"/>
                    <a:pt x="476007" y="170892"/>
                    <a:pt x="465422" y="170892"/>
                  </a:cubicBezTo>
                  <a:cubicBezTo>
                    <a:pt x="431110" y="171257"/>
                    <a:pt x="397163" y="171257"/>
                    <a:pt x="362851" y="170892"/>
                  </a:cubicBezTo>
                  <a:cubicBezTo>
                    <a:pt x="326349" y="170892"/>
                    <a:pt x="308828" y="153367"/>
                    <a:pt x="308828" y="116126"/>
                  </a:cubicBezTo>
                  <a:cubicBezTo>
                    <a:pt x="308828" y="81806"/>
                    <a:pt x="308463" y="47851"/>
                    <a:pt x="308828" y="13532"/>
                  </a:cubicBezTo>
                  <a:cubicBezTo>
                    <a:pt x="308828" y="3674"/>
                    <a:pt x="305908" y="-342"/>
                    <a:pt x="295322" y="23"/>
                  </a:cubicBezTo>
                  <a:cubicBezTo>
                    <a:pt x="277071" y="1118"/>
                    <a:pt x="258455" y="388"/>
                    <a:pt x="239839" y="388"/>
                  </a:cubicBezTo>
                  <a:close/>
                </a:path>
              </a:pathLst>
            </a:custGeom>
            <a:solidFill>
              <a:srgbClr val="009AC1"/>
            </a:solidFill>
            <a:ln w="3643" cap="flat">
              <a:noFill/>
              <a:prstDash val="solid"/>
              <a:miter/>
            </a:ln>
          </p:spPr>
          <p:txBody>
            <a:bodyPr rtlCol="0" anchor="ctr"/>
            <a:lstStyle/>
            <a:p>
              <a:endParaRPr lang="en-US"/>
            </a:p>
          </p:txBody>
        </p:sp>
        <p:grpSp>
          <p:nvGrpSpPr>
            <p:cNvPr id="27" name="Graphic 47">
              <a:extLst>
                <a:ext uri="{FF2B5EF4-FFF2-40B4-BE49-F238E27FC236}">
                  <a16:creationId xmlns:a16="http://schemas.microsoft.com/office/drawing/2014/main" xmlns:p14="http://schemas.microsoft.com/office/powerpoint/2010/main" xmlns="" id="{B56F545D-2EFE-45E6-18CC-7C4EA2A2DFD6}"/>
                </a:ext>
              </a:extLst>
            </p:cNvPr>
            <p:cNvGrpSpPr/>
            <p:nvPr/>
          </p:nvGrpSpPr>
          <p:grpSpPr>
            <a:xfrm>
              <a:off x="6623039" y="3346695"/>
              <a:ext cx="1397216" cy="1399243"/>
              <a:chOff x="9997615" y="531276"/>
              <a:chExt cx="1397216" cy="1399243"/>
            </a:xfrm>
            <a:solidFill>
              <a:srgbClr val="000000"/>
            </a:solidFill>
          </p:grpSpPr>
          <p:sp>
            <p:nvSpPr>
              <p:cNvPr id="28" name="Freeform 27">
                <a:extLst>
                  <a:ext uri="{FF2B5EF4-FFF2-40B4-BE49-F238E27FC236}">
                    <a16:creationId xmlns:a16="http://schemas.microsoft.com/office/drawing/2014/main" xmlns:p14="http://schemas.microsoft.com/office/powerpoint/2010/main" xmlns="" id="{3DCEEB2F-AEAB-CCAC-29DC-821C15F2C8F1}"/>
                  </a:ext>
                </a:extLst>
              </p:cNvPr>
              <p:cNvSpPr/>
              <p:nvPr/>
            </p:nvSpPr>
            <p:spPr>
              <a:xfrm>
                <a:off x="9997615" y="531276"/>
                <a:ext cx="1397216" cy="1399243"/>
              </a:xfrm>
              <a:custGeom>
                <a:avLst/>
                <a:gdLst>
                  <a:gd name="connsiteX0" fmla="*/ 999790 w 1397216"/>
                  <a:gd name="connsiteY0" fmla="*/ 1399243 h 1399243"/>
                  <a:gd name="connsiteX1" fmla="*/ 905615 w 1397216"/>
                  <a:gd name="connsiteY1" fmla="*/ 1378067 h 1399243"/>
                  <a:gd name="connsiteX2" fmla="*/ 659957 w 1397216"/>
                  <a:gd name="connsiteY2" fmla="*/ 1016249 h 1399243"/>
                  <a:gd name="connsiteX3" fmla="*/ 667257 w 1397216"/>
                  <a:gd name="connsiteY3" fmla="*/ 955276 h 1399243"/>
                  <a:gd name="connsiteX4" fmla="*/ 657036 w 1397216"/>
                  <a:gd name="connsiteY4" fmla="*/ 942498 h 1399243"/>
                  <a:gd name="connsiteX5" fmla="*/ 341659 w 1397216"/>
                  <a:gd name="connsiteY5" fmla="*/ 942863 h 1399243"/>
                  <a:gd name="connsiteX6" fmla="*/ 127392 w 1397216"/>
                  <a:gd name="connsiteY6" fmla="*/ 942863 h 1399243"/>
                  <a:gd name="connsiteX7" fmla="*/ 2190 w 1397216"/>
                  <a:gd name="connsiteY7" fmla="*/ 845380 h 1399243"/>
                  <a:gd name="connsiteX8" fmla="*/ 0 w 1397216"/>
                  <a:gd name="connsiteY8" fmla="*/ 842094 h 1399243"/>
                  <a:gd name="connsiteX9" fmla="*/ 0 w 1397216"/>
                  <a:gd name="connsiteY9" fmla="*/ 101296 h 1399243"/>
                  <a:gd name="connsiteX10" fmla="*/ 2190 w 1397216"/>
                  <a:gd name="connsiteY10" fmla="*/ 96550 h 1399243"/>
                  <a:gd name="connsiteX11" fmla="*/ 122647 w 1397216"/>
                  <a:gd name="connsiteY11" fmla="*/ 162 h 1399243"/>
                  <a:gd name="connsiteX12" fmla="*/ 703394 w 1397216"/>
                  <a:gd name="connsiteY12" fmla="*/ 162 h 1399243"/>
                  <a:gd name="connsiteX13" fmla="*/ 820930 w 1397216"/>
                  <a:gd name="connsiteY13" fmla="*/ 162 h 1399243"/>
                  <a:gd name="connsiteX14" fmla="*/ 942117 w 1397216"/>
                  <a:gd name="connsiteY14" fmla="*/ 121012 h 1399243"/>
                  <a:gd name="connsiteX15" fmla="*/ 942117 w 1397216"/>
                  <a:gd name="connsiteY15" fmla="*/ 417477 h 1399243"/>
                  <a:gd name="connsiteX16" fmla="*/ 936642 w 1397216"/>
                  <a:gd name="connsiteY16" fmla="*/ 436828 h 1399243"/>
                  <a:gd name="connsiteX17" fmla="*/ 915471 w 1397216"/>
                  <a:gd name="connsiteY17" fmla="*/ 442669 h 1399243"/>
                  <a:gd name="connsiteX18" fmla="*/ 901600 w 1397216"/>
                  <a:gd name="connsiteY18" fmla="*/ 427335 h 1399243"/>
                  <a:gd name="connsiteX19" fmla="*/ 901235 w 1397216"/>
                  <a:gd name="connsiteY19" fmla="*/ 412365 h 1399243"/>
                  <a:gd name="connsiteX20" fmla="*/ 901235 w 1397216"/>
                  <a:gd name="connsiteY20" fmla="*/ 128314 h 1399243"/>
                  <a:gd name="connsiteX21" fmla="*/ 813995 w 1397216"/>
                  <a:gd name="connsiteY21" fmla="*/ 41054 h 1399243"/>
                  <a:gd name="connsiteX22" fmla="*/ 128122 w 1397216"/>
                  <a:gd name="connsiteY22" fmla="*/ 41054 h 1399243"/>
                  <a:gd name="connsiteX23" fmla="*/ 40517 w 1397216"/>
                  <a:gd name="connsiteY23" fmla="*/ 129044 h 1399243"/>
                  <a:gd name="connsiteX24" fmla="*/ 40517 w 1397216"/>
                  <a:gd name="connsiteY24" fmla="*/ 813616 h 1399243"/>
                  <a:gd name="connsiteX25" fmla="*/ 128122 w 1397216"/>
                  <a:gd name="connsiteY25" fmla="*/ 901606 h 1399243"/>
                  <a:gd name="connsiteX26" fmla="*/ 667622 w 1397216"/>
                  <a:gd name="connsiteY26" fmla="*/ 901971 h 1399243"/>
                  <a:gd name="connsiteX27" fmla="*/ 687333 w 1397216"/>
                  <a:gd name="connsiteY27" fmla="*/ 888827 h 1399243"/>
                  <a:gd name="connsiteX28" fmla="*/ 698284 w 1397216"/>
                  <a:gd name="connsiteY28" fmla="*/ 862540 h 1399243"/>
                  <a:gd name="connsiteX29" fmla="*/ 683318 w 1397216"/>
                  <a:gd name="connsiteY29" fmla="*/ 860714 h 1399243"/>
                  <a:gd name="connsiteX30" fmla="*/ 523439 w 1397216"/>
                  <a:gd name="connsiteY30" fmla="*/ 860714 h 1399243"/>
                  <a:gd name="connsiteX31" fmla="*/ 498618 w 1397216"/>
                  <a:gd name="connsiteY31" fmla="*/ 845745 h 1399243"/>
                  <a:gd name="connsiteX32" fmla="*/ 520884 w 1397216"/>
                  <a:gd name="connsiteY32" fmla="*/ 819457 h 1399243"/>
                  <a:gd name="connsiteX33" fmla="*/ 630025 w 1397216"/>
                  <a:gd name="connsiteY33" fmla="*/ 819457 h 1399243"/>
                  <a:gd name="connsiteX34" fmla="*/ 713249 w 1397216"/>
                  <a:gd name="connsiteY34" fmla="*/ 819457 h 1399243"/>
                  <a:gd name="connsiteX35" fmla="*/ 729310 w 1397216"/>
                  <a:gd name="connsiteY35" fmla="*/ 812155 h 1399243"/>
                  <a:gd name="connsiteX36" fmla="*/ 811075 w 1397216"/>
                  <a:gd name="connsiteY36" fmla="*/ 730372 h 1399243"/>
                  <a:gd name="connsiteX37" fmla="*/ 818010 w 1397216"/>
                  <a:gd name="connsiteY37" fmla="*/ 712847 h 1399243"/>
                  <a:gd name="connsiteX38" fmla="*/ 818375 w 1397216"/>
                  <a:gd name="connsiteY38" fmla="*/ 137442 h 1399243"/>
                  <a:gd name="connsiteX39" fmla="*/ 803410 w 1397216"/>
                  <a:gd name="connsiteY39" fmla="*/ 122472 h 1399243"/>
                  <a:gd name="connsiteX40" fmla="*/ 334724 w 1397216"/>
                  <a:gd name="connsiteY40" fmla="*/ 122837 h 1399243"/>
                  <a:gd name="connsiteX41" fmla="*/ 133962 w 1397216"/>
                  <a:gd name="connsiteY41" fmla="*/ 122472 h 1399243"/>
                  <a:gd name="connsiteX42" fmla="*/ 121187 w 1397216"/>
                  <a:gd name="connsiteY42" fmla="*/ 135251 h 1399243"/>
                  <a:gd name="connsiteX43" fmla="*/ 121187 w 1397216"/>
                  <a:gd name="connsiteY43" fmla="*/ 806314 h 1399243"/>
                  <a:gd name="connsiteX44" fmla="*/ 135058 w 1397216"/>
                  <a:gd name="connsiteY44" fmla="*/ 819457 h 1399243"/>
                  <a:gd name="connsiteX45" fmla="*/ 409553 w 1397216"/>
                  <a:gd name="connsiteY45" fmla="*/ 819092 h 1399243"/>
                  <a:gd name="connsiteX46" fmla="*/ 424518 w 1397216"/>
                  <a:gd name="connsiteY46" fmla="*/ 819457 h 1399243"/>
                  <a:gd name="connsiteX47" fmla="*/ 441674 w 1397216"/>
                  <a:gd name="connsiteY47" fmla="*/ 837712 h 1399243"/>
                  <a:gd name="connsiteX48" fmla="*/ 427804 w 1397216"/>
                  <a:gd name="connsiteY48" fmla="*/ 858523 h 1399243"/>
                  <a:gd name="connsiteX49" fmla="*/ 412838 w 1397216"/>
                  <a:gd name="connsiteY49" fmla="*/ 859984 h 1399243"/>
                  <a:gd name="connsiteX50" fmla="*/ 125932 w 1397216"/>
                  <a:gd name="connsiteY50" fmla="*/ 859984 h 1399243"/>
                  <a:gd name="connsiteX51" fmla="*/ 80304 w 1397216"/>
                  <a:gd name="connsiteY51" fmla="*/ 814346 h 1399243"/>
                  <a:gd name="connsiteX52" fmla="*/ 80304 w 1397216"/>
                  <a:gd name="connsiteY52" fmla="*/ 127219 h 1399243"/>
                  <a:gd name="connsiteX53" fmla="*/ 125932 w 1397216"/>
                  <a:gd name="connsiteY53" fmla="*/ 81946 h 1399243"/>
                  <a:gd name="connsiteX54" fmla="*/ 812900 w 1397216"/>
                  <a:gd name="connsiteY54" fmla="*/ 81946 h 1399243"/>
                  <a:gd name="connsiteX55" fmla="*/ 858527 w 1397216"/>
                  <a:gd name="connsiteY55" fmla="*/ 127584 h 1399243"/>
                  <a:gd name="connsiteX56" fmla="*/ 858527 w 1397216"/>
                  <a:gd name="connsiteY56" fmla="*/ 682178 h 1399243"/>
                  <a:gd name="connsiteX57" fmla="*/ 858527 w 1397216"/>
                  <a:gd name="connsiteY57" fmla="*/ 699703 h 1399243"/>
                  <a:gd name="connsiteX58" fmla="*/ 894665 w 1397216"/>
                  <a:gd name="connsiteY58" fmla="*/ 684368 h 1399243"/>
                  <a:gd name="connsiteX59" fmla="*/ 899410 w 1397216"/>
                  <a:gd name="connsiteY59" fmla="*/ 671590 h 1399243"/>
                  <a:gd name="connsiteX60" fmla="*/ 899410 w 1397216"/>
                  <a:gd name="connsiteY60" fmla="*/ 522627 h 1399243"/>
                  <a:gd name="connsiteX61" fmla="*/ 919486 w 1397216"/>
                  <a:gd name="connsiteY61" fmla="*/ 498530 h 1399243"/>
                  <a:gd name="connsiteX62" fmla="*/ 940292 w 1397216"/>
                  <a:gd name="connsiteY62" fmla="*/ 523357 h 1399243"/>
                  <a:gd name="connsiteX63" fmla="*/ 940292 w 1397216"/>
                  <a:gd name="connsiteY63" fmla="*/ 654430 h 1399243"/>
                  <a:gd name="connsiteX64" fmla="*/ 954528 w 1397216"/>
                  <a:gd name="connsiteY64" fmla="*/ 667209 h 1399243"/>
                  <a:gd name="connsiteX65" fmla="*/ 1393647 w 1397216"/>
                  <a:gd name="connsiteY65" fmla="*/ 978643 h 1399243"/>
                  <a:gd name="connsiteX66" fmla="*/ 1068779 w 1397216"/>
                  <a:gd name="connsiteY66" fmla="*/ 1396323 h 1399243"/>
                  <a:gd name="connsiteX67" fmla="*/ 1058194 w 1397216"/>
                  <a:gd name="connsiteY67" fmla="*/ 1398878 h 1399243"/>
                  <a:gd name="connsiteX68" fmla="*/ 999790 w 1397216"/>
                  <a:gd name="connsiteY68" fmla="*/ 1399243 h 1399243"/>
                  <a:gd name="connsiteX69" fmla="*/ 700474 w 1397216"/>
                  <a:gd name="connsiteY69" fmla="*/ 1029027 h 1399243"/>
                  <a:gd name="connsiteX70" fmla="*/ 1026802 w 1397216"/>
                  <a:gd name="connsiteY70" fmla="*/ 1358352 h 1399243"/>
                  <a:gd name="connsiteX71" fmla="*/ 1357875 w 1397216"/>
                  <a:gd name="connsiteY71" fmla="*/ 1030853 h 1399243"/>
                  <a:gd name="connsiteX72" fmla="*/ 1029357 w 1397216"/>
                  <a:gd name="connsiteY72" fmla="*/ 700798 h 1399243"/>
                  <a:gd name="connsiteX73" fmla="*/ 700474 w 1397216"/>
                  <a:gd name="connsiteY73" fmla="*/ 1029027 h 139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97216" h="1399243">
                    <a:moveTo>
                      <a:pt x="999790" y="1399243"/>
                    </a:moveTo>
                    <a:cubicBezTo>
                      <a:pt x="968034" y="1393767"/>
                      <a:pt x="936277" y="1388656"/>
                      <a:pt x="905615" y="1378067"/>
                    </a:cubicBezTo>
                    <a:cubicBezTo>
                      <a:pt x="754862" y="1325493"/>
                      <a:pt x="653021" y="1175799"/>
                      <a:pt x="659957" y="1016249"/>
                    </a:cubicBezTo>
                    <a:cubicBezTo>
                      <a:pt x="660687" y="995803"/>
                      <a:pt x="662147" y="975357"/>
                      <a:pt x="667257" y="955276"/>
                    </a:cubicBezTo>
                    <a:cubicBezTo>
                      <a:pt x="670177" y="944323"/>
                      <a:pt x="667257" y="942498"/>
                      <a:pt x="657036" y="942498"/>
                    </a:cubicBezTo>
                    <a:cubicBezTo>
                      <a:pt x="551911" y="942863"/>
                      <a:pt x="446785" y="942863"/>
                      <a:pt x="341659" y="942863"/>
                    </a:cubicBezTo>
                    <a:cubicBezTo>
                      <a:pt x="270115" y="942863"/>
                      <a:pt x="198571" y="942863"/>
                      <a:pt x="127392" y="942863"/>
                    </a:cubicBezTo>
                    <a:cubicBezTo>
                      <a:pt x="61688" y="942863"/>
                      <a:pt x="18251" y="908908"/>
                      <a:pt x="2190" y="845380"/>
                    </a:cubicBezTo>
                    <a:cubicBezTo>
                      <a:pt x="1825" y="844284"/>
                      <a:pt x="730" y="843189"/>
                      <a:pt x="0" y="842094"/>
                    </a:cubicBezTo>
                    <a:cubicBezTo>
                      <a:pt x="0" y="595283"/>
                      <a:pt x="0" y="348472"/>
                      <a:pt x="0" y="101296"/>
                    </a:cubicBezTo>
                    <a:cubicBezTo>
                      <a:pt x="730" y="99836"/>
                      <a:pt x="1825" y="98375"/>
                      <a:pt x="2190" y="96550"/>
                    </a:cubicBezTo>
                    <a:cubicBezTo>
                      <a:pt x="16061" y="36673"/>
                      <a:pt x="61323" y="162"/>
                      <a:pt x="122647" y="162"/>
                    </a:cubicBezTo>
                    <a:cubicBezTo>
                      <a:pt x="316107" y="162"/>
                      <a:pt x="509568" y="162"/>
                      <a:pt x="703394" y="162"/>
                    </a:cubicBezTo>
                    <a:cubicBezTo>
                      <a:pt x="742451" y="162"/>
                      <a:pt x="781873" y="-203"/>
                      <a:pt x="820930" y="162"/>
                    </a:cubicBezTo>
                    <a:cubicBezTo>
                      <a:pt x="890284" y="527"/>
                      <a:pt x="941752" y="51642"/>
                      <a:pt x="942117" y="121012"/>
                    </a:cubicBezTo>
                    <a:cubicBezTo>
                      <a:pt x="942482" y="219955"/>
                      <a:pt x="942117" y="318534"/>
                      <a:pt x="942117" y="417477"/>
                    </a:cubicBezTo>
                    <a:cubicBezTo>
                      <a:pt x="942117" y="424414"/>
                      <a:pt x="941387" y="430986"/>
                      <a:pt x="936642" y="436828"/>
                    </a:cubicBezTo>
                    <a:cubicBezTo>
                      <a:pt x="930802" y="443399"/>
                      <a:pt x="923501" y="444860"/>
                      <a:pt x="915471" y="442669"/>
                    </a:cubicBezTo>
                    <a:cubicBezTo>
                      <a:pt x="907805" y="440479"/>
                      <a:pt x="903060" y="435002"/>
                      <a:pt x="901600" y="427335"/>
                    </a:cubicBezTo>
                    <a:cubicBezTo>
                      <a:pt x="900870" y="422588"/>
                      <a:pt x="901235" y="417477"/>
                      <a:pt x="901235" y="412365"/>
                    </a:cubicBezTo>
                    <a:cubicBezTo>
                      <a:pt x="901235" y="317803"/>
                      <a:pt x="901235" y="222876"/>
                      <a:pt x="901235" y="128314"/>
                    </a:cubicBezTo>
                    <a:cubicBezTo>
                      <a:pt x="901235" y="72818"/>
                      <a:pt x="869843" y="41054"/>
                      <a:pt x="813995" y="41054"/>
                    </a:cubicBezTo>
                    <a:cubicBezTo>
                      <a:pt x="585492" y="41054"/>
                      <a:pt x="356625" y="41054"/>
                      <a:pt x="128122" y="41054"/>
                    </a:cubicBezTo>
                    <a:cubicBezTo>
                      <a:pt x="71544" y="41054"/>
                      <a:pt x="40517" y="72088"/>
                      <a:pt x="40517" y="129044"/>
                    </a:cubicBezTo>
                    <a:cubicBezTo>
                      <a:pt x="40517" y="357235"/>
                      <a:pt x="40517" y="585425"/>
                      <a:pt x="40517" y="813616"/>
                    </a:cubicBezTo>
                    <a:cubicBezTo>
                      <a:pt x="40517" y="870207"/>
                      <a:pt x="71544" y="901606"/>
                      <a:pt x="128122" y="901606"/>
                    </a:cubicBezTo>
                    <a:cubicBezTo>
                      <a:pt x="308077" y="901606"/>
                      <a:pt x="488032" y="901606"/>
                      <a:pt x="667622" y="901971"/>
                    </a:cubicBezTo>
                    <a:cubicBezTo>
                      <a:pt x="678573" y="901971"/>
                      <a:pt x="684048" y="899050"/>
                      <a:pt x="687333" y="888827"/>
                    </a:cubicBezTo>
                    <a:cubicBezTo>
                      <a:pt x="690253" y="879699"/>
                      <a:pt x="694633" y="871302"/>
                      <a:pt x="698284" y="862540"/>
                    </a:cubicBezTo>
                    <a:cubicBezTo>
                      <a:pt x="693173" y="859619"/>
                      <a:pt x="688063" y="860714"/>
                      <a:pt x="683318" y="860714"/>
                    </a:cubicBezTo>
                    <a:cubicBezTo>
                      <a:pt x="630025" y="860714"/>
                      <a:pt x="576732" y="860714"/>
                      <a:pt x="523439" y="860714"/>
                    </a:cubicBezTo>
                    <a:cubicBezTo>
                      <a:pt x="512123" y="860714"/>
                      <a:pt x="502633" y="857793"/>
                      <a:pt x="498618" y="845745"/>
                    </a:cubicBezTo>
                    <a:cubicBezTo>
                      <a:pt x="494237" y="831506"/>
                      <a:pt x="504093" y="819822"/>
                      <a:pt x="520884" y="819457"/>
                    </a:cubicBezTo>
                    <a:cubicBezTo>
                      <a:pt x="557386" y="819092"/>
                      <a:pt x="593888" y="819457"/>
                      <a:pt x="630025" y="819457"/>
                    </a:cubicBezTo>
                    <a:cubicBezTo>
                      <a:pt x="657766" y="819457"/>
                      <a:pt x="685508" y="819457"/>
                      <a:pt x="713249" y="819457"/>
                    </a:cubicBezTo>
                    <a:cubicBezTo>
                      <a:pt x="720185" y="819457"/>
                      <a:pt x="724930" y="817997"/>
                      <a:pt x="729310" y="812155"/>
                    </a:cubicBezTo>
                    <a:cubicBezTo>
                      <a:pt x="751942" y="780391"/>
                      <a:pt x="779318" y="753008"/>
                      <a:pt x="811075" y="730372"/>
                    </a:cubicBezTo>
                    <a:cubicBezTo>
                      <a:pt x="818010" y="725625"/>
                      <a:pt x="818010" y="719784"/>
                      <a:pt x="818010" y="712847"/>
                    </a:cubicBezTo>
                    <a:cubicBezTo>
                      <a:pt x="818010" y="521167"/>
                      <a:pt x="818010" y="329487"/>
                      <a:pt x="818375" y="137442"/>
                    </a:cubicBezTo>
                    <a:cubicBezTo>
                      <a:pt x="818375" y="125393"/>
                      <a:pt x="815455" y="122472"/>
                      <a:pt x="803410" y="122472"/>
                    </a:cubicBezTo>
                    <a:cubicBezTo>
                      <a:pt x="647181" y="122837"/>
                      <a:pt x="490952" y="122837"/>
                      <a:pt x="334724" y="122837"/>
                    </a:cubicBezTo>
                    <a:cubicBezTo>
                      <a:pt x="267925" y="122837"/>
                      <a:pt x="200761" y="123203"/>
                      <a:pt x="133962" y="122472"/>
                    </a:cubicBezTo>
                    <a:cubicBezTo>
                      <a:pt x="123377" y="122472"/>
                      <a:pt x="121187" y="125393"/>
                      <a:pt x="121187" y="135251"/>
                    </a:cubicBezTo>
                    <a:cubicBezTo>
                      <a:pt x="121552" y="359060"/>
                      <a:pt x="121552" y="582504"/>
                      <a:pt x="121187" y="806314"/>
                    </a:cubicBezTo>
                    <a:cubicBezTo>
                      <a:pt x="121187" y="817632"/>
                      <a:pt x="124837" y="819457"/>
                      <a:pt x="135058" y="819457"/>
                    </a:cubicBezTo>
                    <a:cubicBezTo>
                      <a:pt x="226678" y="819092"/>
                      <a:pt x="317933" y="819092"/>
                      <a:pt x="409553" y="819092"/>
                    </a:cubicBezTo>
                    <a:cubicBezTo>
                      <a:pt x="414663" y="819092"/>
                      <a:pt x="419773" y="818727"/>
                      <a:pt x="424518" y="819457"/>
                    </a:cubicBezTo>
                    <a:cubicBezTo>
                      <a:pt x="434739" y="821283"/>
                      <a:pt x="440944" y="827490"/>
                      <a:pt x="441674" y="837712"/>
                    </a:cubicBezTo>
                    <a:cubicBezTo>
                      <a:pt x="442405" y="848301"/>
                      <a:pt x="437659" y="855603"/>
                      <a:pt x="427804" y="858523"/>
                    </a:cubicBezTo>
                    <a:cubicBezTo>
                      <a:pt x="423058" y="859984"/>
                      <a:pt x="417948" y="859984"/>
                      <a:pt x="412838" y="859984"/>
                    </a:cubicBezTo>
                    <a:cubicBezTo>
                      <a:pt x="317203" y="859984"/>
                      <a:pt x="221567" y="859984"/>
                      <a:pt x="125932" y="859984"/>
                    </a:cubicBezTo>
                    <a:cubicBezTo>
                      <a:pt x="93810" y="859984"/>
                      <a:pt x="80304" y="846475"/>
                      <a:pt x="80304" y="814346"/>
                    </a:cubicBezTo>
                    <a:cubicBezTo>
                      <a:pt x="80304" y="585425"/>
                      <a:pt x="80304" y="356139"/>
                      <a:pt x="80304" y="127219"/>
                    </a:cubicBezTo>
                    <a:cubicBezTo>
                      <a:pt x="80304" y="95089"/>
                      <a:pt x="93810" y="81946"/>
                      <a:pt x="125932" y="81946"/>
                    </a:cubicBezTo>
                    <a:cubicBezTo>
                      <a:pt x="354800" y="81946"/>
                      <a:pt x="584032" y="81946"/>
                      <a:pt x="812900" y="81946"/>
                    </a:cubicBezTo>
                    <a:cubicBezTo>
                      <a:pt x="845022" y="81946"/>
                      <a:pt x="858527" y="95455"/>
                      <a:pt x="858527" y="127584"/>
                    </a:cubicBezTo>
                    <a:cubicBezTo>
                      <a:pt x="858527" y="312327"/>
                      <a:pt x="858527" y="497435"/>
                      <a:pt x="858527" y="682178"/>
                    </a:cubicBezTo>
                    <a:cubicBezTo>
                      <a:pt x="858527" y="687655"/>
                      <a:pt x="858527" y="692766"/>
                      <a:pt x="858527" y="699703"/>
                    </a:cubicBezTo>
                    <a:cubicBezTo>
                      <a:pt x="871668" y="694226"/>
                      <a:pt x="883349" y="689115"/>
                      <a:pt x="894665" y="684368"/>
                    </a:cubicBezTo>
                    <a:cubicBezTo>
                      <a:pt x="901235" y="681813"/>
                      <a:pt x="899410" y="676336"/>
                      <a:pt x="899410" y="671590"/>
                    </a:cubicBezTo>
                    <a:cubicBezTo>
                      <a:pt x="899410" y="621936"/>
                      <a:pt x="899410" y="572281"/>
                      <a:pt x="899410" y="522627"/>
                    </a:cubicBezTo>
                    <a:cubicBezTo>
                      <a:pt x="899410" y="507658"/>
                      <a:pt x="907075" y="498530"/>
                      <a:pt x="919486" y="498530"/>
                    </a:cubicBezTo>
                    <a:cubicBezTo>
                      <a:pt x="932262" y="498165"/>
                      <a:pt x="940292" y="507658"/>
                      <a:pt x="940292" y="523357"/>
                    </a:cubicBezTo>
                    <a:cubicBezTo>
                      <a:pt x="940292" y="567170"/>
                      <a:pt x="940657" y="610983"/>
                      <a:pt x="940292" y="654430"/>
                    </a:cubicBezTo>
                    <a:cubicBezTo>
                      <a:pt x="940292" y="665383"/>
                      <a:pt x="940657" y="670129"/>
                      <a:pt x="954528" y="667209"/>
                    </a:cubicBezTo>
                    <a:cubicBezTo>
                      <a:pt x="1163684" y="625222"/>
                      <a:pt x="1363716" y="767612"/>
                      <a:pt x="1393647" y="978643"/>
                    </a:cubicBezTo>
                    <a:cubicBezTo>
                      <a:pt x="1422484" y="1183102"/>
                      <a:pt x="1273190" y="1374782"/>
                      <a:pt x="1068779" y="1396323"/>
                    </a:cubicBezTo>
                    <a:cubicBezTo>
                      <a:pt x="1065129" y="1396688"/>
                      <a:pt x="1061479" y="1396323"/>
                      <a:pt x="1058194" y="1398878"/>
                    </a:cubicBezTo>
                    <a:cubicBezTo>
                      <a:pt x="1039943" y="1399243"/>
                      <a:pt x="1019866" y="1399243"/>
                      <a:pt x="999790" y="1399243"/>
                    </a:cubicBezTo>
                    <a:close/>
                    <a:moveTo>
                      <a:pt x="700474" y="1029027"/>
                    </a:moveTo>
                    <a:cubicBezTo>
                      <a:pt x="699744" y="1209024"/>
                      <a:pt x="846847" y="1357256"/>
                      <a:pt x="1026802" y="1358352"/>
                    </a:cubicBezTo>
                    <a:cubicBezTo>
                      <a:pt x="1208582" y="1359447"/>
                      <a:pt x="1357145" y="1212310"/>
                      <a:pt x="1357875" y="1030853"/>
                    </a:cubicBezTo>
                    <a:cubicBezTo>
                      <a:pt x="1358605" y="849396"/>
                      <a:pt x="1210772" y="700798"/>
                      <a:pt x="1029357" y="700798"/>
                    </a:cubicBezTo>
                    <a:cubicBezTo>
                      <a:pt x="848307" y="700798"/>
                      <a:pt x="701204" y="847570"/>
                      <a:pt x="700474" y="1029027"/>
                    </a:cubicBezTo>
                    <a:close/>
                  </a:path>
                </a:pathLst>
              </a:custGeom>
              <a:solidFill>
                <a:srgbClr val="000000"/>
              </a:solidFill>
              <a:ln w="36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xmlns:p14="http://schemas.microsoft.com/office/powerpoint/2010/main" xmlns="" id="{0837991E-2E93-4381-6677-0A3F921A0AF7}"/>
                  </a:ext>
                </a:extLst>
              </p:cNvPr>
              <p:cNvSpPr/>
              <p:nvPr/>
            </p:nvSpPr>
            <p:spPr>
              <a:xfrm>
                <a:off x="10187791" y="721749"/>
                <a:ext cx="561036" cy="561804"/>
              </a:xfrm>
              <a:custGeom>
                <a:avLst/>
                <a:gdLst>
                  <a:gd name="connsiteX0" fmla="*/ 281066 w 561036"/>
                  <a:gd name="connsiteY0" fmla="*/ 561440 h 561804"/>
                  <a:gd name="connsiteX1" fmla="*/ 220837 w 561036"/>
                  <a:gd name="connsiteY1" fmla="*/ 561440 h 561804"/>
                  <a:gd name="connsiteX2" fmla="*/ 170464 w 561036"/>
                  <a:gd name="connsiteY2" fmla="*/ 511055 h 561804"/>
                  <a:gd name="connsiteX3" fmla="*/ 170829 w 561036"/>
                  <a:gd name="connsiteY3" fmla="*/ 408461 h 561804"/>
                  <a:gd name="connsiteX4" fmla="*/ 153308 w 561036"/>
                  <a:gd name="connsiteY4" fmla="*/ 390571 h 561804"/>
                  <a:gd name="connsiteX5" fmla="*/ 53658 w 561036"/>
                  <a:gd name="connsiteY5" fmla="*/ 390936 h 561804"/>
                  <a:gd name="connsiteX6" fmla="*/ 0 w 561036"/>
                  <a:gd name="connsiteY6" fmla="*/ 336900 h 561804"/>
                  <a:gd name="connsiteX7" fmla="*/ 0 w 561036"/>
                  <a:gd name="connsiteY7" fmla="*/ 224813 h 561804"/>
                  <a:gd name="connsiteX8" fmla="*/ 54753 w 561036"/>
                  <a:gd name="connsiteY8" fmla="*/ 170778 h 561804"/>
                  <a:gd name="connsiteX9" fmla="*/ 157324 w 561036"/>
                  <a:gd name="connsiteY9" fmla="*/ 170778 h 561804"/>
                  <a:gd name="connsiteX10" fmla="*/ 170464 w 561036"/>
                  <a:gd name="connsiteY10" fmla="*/ 157269 h 561804"/>
                  <a:gd name="connsiteX11" fmla="*/ 170464 w 561036"/>
                  <a:gd name="connsiteY11" fmla="*/ 52119 h 561804"/>
                  <a:gd name="connsiteX12" fmla="*/ 221932 w 561036"/>
                  <a:gd name="connsiteY12" fmla="*/ 274 h 561804"/>
                  <a:gd name="connsiteX13" fmla="*/ 339469 w 561036"/>
                  <a:gd name="connsiteY13" fmla="*/ 274 h 561804"/>
                  <a:gd name="connsiteX14" fmla="*/ 390572 w 561036"/>
                  <a:gd name="connsiteY14" fmla="*/ 51389 h 561804"/>
                  <a:gd name="connsiteX15" fmla="*/ 390572 w 561036"/>
                  <a:gd name="connsiteY15" fmla="*/ 153983 h 561804"/>
                  <a:gd name="connsiteX16" fmla="*/ 406998 w 561036"/>
                  <a:gd name="connsiteY16" fmla="*/ 171143 h 561804"/>
                  <a:gd name="connsiteX17" fmla="*/ 508108 w 561036"/>
                  <a:gd name="connsiteY17" fmla="*/ 170778 h 561804"/>
                  <a:gd name="connsiteX18" fmla="*/ 561036 w 561036"/>
                  <a:gd name="connsiteY18" fmla="*/ 224083 h 561804"/>
                  <a:gd name="connsiteX19" fmla="*/ 561036 w 561036"/>
                  <a:gd name="connsiteY19" fmla="*/ 340186 h 561804"/>
                  <a:gd name="connsiteX20" fmla="*/ 511028 w 561036"/>
                  <a:gd name="connsiteY20" fmla="*/ 390936 h 561804"/>
                  <a:gd name="connsiteX21" fmla="*/ 404442 w 561036"/>
                  <a:gd name="connsiteY21" fmla="*/ 390936 h 561804"/>
                  <a:gd name="connsiteX22" fmla="*/ 390572 w 561036"/>
                  <a:gd name="connsiteY22" fmla="*/ 405175 h 561804"/>
                  <a:gd name="connsiteX23" fmla="*/ 390572 w 561036"/>
                  <a:gd name="connsiteY23" fmla="*/ 507769 h 561804"/>
                  <a:gd name="connsiteX24" fmla="*/ 336914 w 561036"/>
                  <a:gd name="connsiteY24" fmla="*/ 561805 h 561804"/>
                  <a:gd name="connsiteX25" fmla="*/ 281066 w 561036"/>
                  <a:gd name="connsiteY25" fmla="*/ 561440 h 561804"/>
                  <a:gd name="connsiteX26" fmla="*/ 280701 w 561036"/>
                  <a:gd name="connsiteY26" fmla="*/ 41166 h 561804"/>
                  <a:gd name="connsiteX27" fmla="*/ 231423 w 561036"/>
                  <a:gd name="connsiteY27" fmla="*/ 41166 h 561804"/>
                  <a:gd name="connsiteX28" fmla="*/ 211712 w 561036"/>
                  <a:gd name="connsiteY28" fmla="*/ 60151 h 561804"/>
                  <a:gd name="connsiteX29" fmla="*/ 211712 w 561036"/>
                  <a:gd name="connsiteY29" fmla="*/ 161285 h 561804"/>
                  <a:gd name="connsiteX30" fmla="*/ 161339 w 561036"/>
                  <a:gd name="connsiteY30" fmla="*/ 211669 h 561804"/>
                  <a:gd name="connsiteX31" fmla="*/ 56213 w 561036"/>
                  <a:gd name="connsiteY31" fmla="*/ 211669 h 561804"/>
                  <a:gd name="connsiteX32" fmla="*/ 40882 w 561036"/>
                  <a:gd name="connsiteY32" fmla="*/ 226274 h 561804"/>
                  <a:gd name="connsiteX33" fmla="*/ 40882 w 561036"/>
                  <a:gd name="connsiteY33" fmla="*/ 335440 h 561804"/>
                  <a:gd name="connsiteX34" fmla="*/ 55848 w 561036"/>
                  <a:gd name="connsiteY34" fmla="*/ 350044 h 561804"/>
                  <a:gd name="connsiteX35" fmla="*/ 162434 w 561036"/>
                  <a:gd name="connsiteY35" fmla="*/ 350044 h 561804"/>
                  <a:gd name="connsiteX36" fmla="*/ 211347 w 561036"/>
                  <a:gd name="connsiteY36" fmla="*/ 400064 h 561804"/>
                  <a:gd name="connsiteX37" fmla="*/ 211347 w 561036"/>
                  <a:gd name="connsiteY37" fmla="*/ 506674 h 561804"/>
                  <a:gd name="connsiteX38" fmla="*/ 225582 w 561036"/>
                  <a:gd name="connsiteY38" fmla="*/ 520913 h 561804"/>
                  <a:gd name="connsiteX39" fmla="*/ 334724 w 561036"/>
                  <a:gd name="connsiteY39" fmla="*/ 520913 h 561804"/>
                  <a:gd name="connsiteX40" fmla="*/ 349689 w 561036"/>
                  <a:gd name="connsiteY40" fmla="*/ 504848 h 561804"/>
                  <a:gd name="connsiteX41" fmla="*/ 349689 w 561036"/>
                  <a:gd name="connsiteY41" fmla="*/ 403715 h 561804"/>
                  <a:gd name="connsiteX42" fmla="*/ 403347 w 561036"/>
                  <a:gd name="connsiteY42" fmla="*/ 350044 h 561804"/>
                  <a:gd name="connsiteX43" fmla="*/ 504458 w 561036"/>
                  <a:gd name="connsiteY43" fmla="*/ 350409 h 561804"/>
                  <a:gd name="connsiteX44" fmla="*/ 520519 w 561036"/>
                  <a:gd name="connsiteY44" fmla="*/ 333980 h 561804"/>
                  <a:gd name="connsiteX45" fmla="*/ 520519 w 561036"/>
                  <a:gd name="connsiteY45" fmla="*/ 225909 h 561804"/>
                  <a:gd name="connsiteX46" fmla="*/ 506283 w 561036"/>
                  <a:gd name="connsiteY46" fmla="*/ 211669 h 561804"/>
                  <a:gd name="connsiteX47" fmla="*/ 403712 w 561036"/>
                  <a:gd name="connsiteY47" fmla="*/ 211669 h 561804"/>
                  <a:gd name="connsiteX48" fmla="*/ 349689 w 561036"/>
                  <a:gd name="connsiteY48" fmla="*/ 156904 h 561804"/>
                  <a:gd name="connsiteX49" fmla="*/ 349689 w 561036"/>
                  <a:gd name="connsiteY49" fmla="*/ 54309 h 561804"/>
                  <a:gd name="connsiteX50" fmla="*/ 336184 w 561036"/>
                  <a:gd name="connsiteY50" fmla="*/ 40800 h 561804"/>
                  <a:gd name="connsiteX51" fmla="*/ 280701 w 561036"/>
                  <a:gd name="connsiteY51" fmla="*/ 41166 h 5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1036" h="561804">
                    <a:moveTo>
                      <a:pt x="281066" y="561440"/>
                    </a:moveTo>
                    <a:cubicBezTo>
                      <a:pt x="260989" y="561440"/>
                      <a:pt x="240913" y="561440"/>
                      <a:pt x="220837" y="561440"/>
                    </a:cubicBezTo>
                    <a:cubicBezTo>
                      <a:pt x="190176" y="561440"/>
                      <a:pt x="170829" y="542089"/>
                      <a:pt x="170464" y="511055"/>
                    </a:cubicBezTo>
                    <a:cubicBezTo>
                      <a:pt x="170099" y="476736"/>
                      <a:pt x="169734" y="442781"/>
                      <a:pt x="170829" y="408461"/>
                    </a:cubicBezTo>
                    <a:cubicBezTo>
                      <a:pt x="171195" y="394952"/>
                      <a:pt x="167544" y="390206"/>
                      <a:pt x="153308" y="390571"/>
                    </a:cubicBezTo>
                    <a:cubicBezTo>
                      <a:pt x="120092" y="391666"/>
                      <a:pt x="86875" y="390936"/>
                      <a:pt x="53658" y="390936"/>
                    </a:cubicBezTo>
                    <a:cubicBezTo>
                      <a:pt x="17886" y="390936"/>
                      <a:pt x="0" y="372681"/>
                      <a:pt x="0" y="336900"/>
                    </a:cubicBezTo>
                    <a:cubicBezTo>
                      <a:pt x="0" y="299660"/>
                      <a:pt x="0" y="262054"/>
                      <a:pt x="0" y="224813"/>
                    </a:cubicBezTo>
                    <a:cubicBezTo>
                      <a:pt x="0" y="188303"/>
                      <a:pt x="17886" y="170778"/>
                      <a:pt x="54753" y="170778"/>
                    </a:cubicBezTo>
                    <a:cubicBezTo>
                      <a:pt x="89065" y="170778"/>
                      <a:pt x="123012" y="170413"/>
                      <a:pt x="157324" y="170778"/>
                    </a:cubicBezTo>
                    <a:cubicBezTo>
                      <a:pt x="167544" y="170778"/>
                      <a:pt x="170829" y="167492"/>
                      <a:pt x="170464" y="157269"/>
                    </a:cubicBezTo>
                    <a:cubicBezTo>
                      <a:pt x="170099" y="122219"/>
                      <a:pt x="170099" y="87169"/>
                      <a:pt x="170464" y="52119"/>
                    </a:cubicBezTo>
                    <a:cubicBezTo>
                      <a:pt x="170464" y="18894"/>
                      <a:pt x="189080" y="274"/>
                      <a:pt x="221932" y="274"/>
                    </a:cubicBezTo>
                    <a:cubicBezTo>
                      <a:pt x="260989" y="-91"/>
                      <a:pt x="300412" y="-91"/>
                      <a:pt x="339469" y="274"/>
                    </a:cubicBezTo>
                    <a:cubicBezTo>
                      <a:pt x="371591" y="274"/>
                      <a:pt x="390207" y="18894"/>
                      <a:pt x="390572" y="51389"/>
                    </a:cubicBezTo>
                    <a:cubicBezTo>
                      <a:pt x="390937" y="85708"/>
                      <a:pt x="391302" y="119663"/>
                      <a:pt x="390572" y="153983"/>
                    </a:cubicBezTo>
                    <a:cubicBezTo>
                      <a:pt x="390207" y="166762"/>
                      <a:pt x="393492" y="171508"/>
                      <a:pt x="406998" y="171143"/>
                    </a:cubicBezTo>
                    <a:cubicBezTo>
                      <a:pt x="440579" y="170048"/>
                      <a:pt x="474526" y="170778"/>
                      <a:pt x="508108" y="170778"/>
                    </a:cubicBezTo>
                    <a:cubicBezTo>
                      <a:pt x="542785" y="170778"/>
                      <a:pt x="561036" y="189398"/>
                      <a:pt x="561036" y="224083"/>
                    </a:cubicBezTo>
                    <a:cubicBezTo>
                      <a:pt x="561036" y="262784"/>
                      <a:pt x="561036" y="301485"/>
                      <a:pt x="561036" y="340186"/>
                    </a:cubicBezTo>
                    <a:cubicBezTo>
                      <a:pt x="561036" y="371220"/>
                      <a:pt x="542055" y="390571"/>
                      <a:pt x="511028" y="390936"/>
                    </a:cubicBezTo>
                    <a:cubicBezTo>
                      <a:pt x="475621" y="391301"/>
                      <a:pt x="439849" y="391301"/>
                      <a:pt x="404442" y="390936"/>
                    </a:cubicBezTo>
                    <a:cubicBezTo>
                      <a:pt x="393492" y="390936"/>
                      <a:pt x="390207" y="394587"/>
                      <a:pt x="390572" y="405175"/>
                    </a:cubicBezTo>
                    <a:cubicBezTo>
                      <a:pt x="390937" y="439495"/>
                      <a:pt x="390937" y="473450"/>
                      <a:pt x="390572" y="507769"/>
                    </a:cubicBezTo>
                    <a:cubicBezTo>
                      <a:pt x="390572" y="543550"/>
                      <a:pt x="372321" y="561805"/>
                      <a:pt x="336914" y="561805"/>
                    </a:cubicBezTo>
                    <a:cubicBezTo>
                      <a:pt x="318298" y="561440"/>
                      <a:pt x="299682" y="561440"/>
                      <a:pt x="281066" y="561440"/>
                    </a:cubicBezTo>
                    <a:close/>
                    <a:moveTo>
                      <a:pt x="280701" y="41166"/>
                    </a:moveTo>
                    <a:cubicBezTo>
                      <a:pt x="264275" y="41166"/>
                      <a:pt x="247849" y="41166"/>
                      <a:pt x="231423" y="41166"/>
                    </a:cubicBezTo>
                    <a:cubicBezTo>
                      <a:pt x="211712" y="41166"/>
                      <a:pt x="211712" y="41166"/>
                      <a:pt x="211712" y="60151"/>
                    </a:cubicBezTo>
                    <a:cubicBezTo>
                      <a:pt x="211712" y="93741"/>
                      <a:pt x="211712" y="127695"/>
                      <a:pt x="211712" y="161285"/>
                    </a:cubicBezTo>
                    <a:cubicBezTo>
                      <a:pt x="211712" y="192684"/>
                      <a:pt x="192731" y="211304"/>
                      <a:pt x="161339" y="211669"/>
                    </a:cubicBezTo>
                    <a:cubicBezTo>
                      <a:pt x="126297" y="211669"/>
                      <a:pt x="91255" y="212035"/>
                      <a:pt x="56213" y="211669"/>
                    </a:cubicBezTo>
                    <a:cubicBezTo>
                      <a:pt x="45263" y="211669"/>
                      <a:pt x="40882" y="214590"/>
                      <a:pt x="40882" y="226274"/>
                    </a:cubicBezTo>
                    <a:cubicBezTo>
                      <a:pt x="41612" y="262784"/>
                      <a:pt x="41612" y="299295"/>
                      <a:pt x="40882" y="335440"/>
                    </a:cubicBezTo>
                    <a:cubicBezTo>
                      <a:pt x="40517" y="347123"/>
                      <a:pt x="44897" y="350409"/>
                      <a:pt x="55848" y="350044"/>
                    </a:cubicBezTo>
                    <a:cubicBezTo>
                      <a:pt x="91255" y="349679"/>
                      <a:pt x="127027" y="349679"/>
                      <a:pt x="162434" y="350044"/>
                    </a:cubicBezTo>
                    <a:cubicBezTo>
                      <a:pt x="193096" y="350409"/>
                      <a:pt x="211347" y="369395"/>
                      <a:pt x="211347" y="400064"/>
                    </a:cubicBezTo>
                    <a:cubicBezTo>
                      <a:pt x="211712" y="435479"/>
                      <a:pt x="211712" y="471259"/>
                      <a:pt x="211347" y="506674"/>
                    </a:cubicBezTo>
                    <a:cubicBezTo>
                      <a:pt x="211347" y="517262"/>
                      <a:pt x="214632" y="520913"/>
                      <a:pt x="225582" y="520913"/>
                    </a:cubicBezTo>
                    <a:cubicBezTo>
                      <a:pt x="262085" y="520548"/>
                      <a:pt x="298587" y="520183"/>
                      <a:pt x="334724" y="520913"/>
                    </a:cubicBezTo>
                    <a:cubicBezTo>
                      <a:pt x="347499" y="521278"/>
                      <a:pt x="350054" y="516167"/>
                      <a:pt x="349689" y="504848"/>
                    </a:cubicBezTo>
                    <a:cubicBezTo>
                      <a:pt x="348959" y="471259"/>
                      <a:pt x="349324" y="437304"/>
                      <a:pt x="349689" y="403715"/>
                    </a:cubicBezTo>
                    <a:cubicBezTo>
                      <a:pt x="349689" y="367569"/>
                      <a:pt x="367210" y="350044"/>
                      <a:pt x="403347" y="350044"/>
                    </a:cubicBezTo>
                    <a:cubicBezTo>
                      <a:pt x="436929" y="350044"/>
                      <a:pt x="470876" y="349314"/>
                      <a:pt x="504458" y="350409"/>
                    </a:cubicBezTo>
                    <a:cubicBezTo>
                      <a:pt x="517234" y="350774"/>
                      <a:pt x="520884" y="346393"/>
                      <a:pt x="520519" y="333980"/>
                    </a:cubicBezTo>
                    <a:cubicBezTo>
                      <a:pt x="519789" y="298199"/>
                      <a:pt x="519789" y="262054"/>
                      <a:pt x="520519" y="225909"/>
                    </a:cubicBezTo>
                    <a:cubicBezTo>
                      <a:pt x="520519" y="214955"/>
                      <a:pt x="516869" y="211669"/>
                      <a:pt x="506283" y="211669"/>
                    </a:cubicBezTo>
                    <a:cubicBezTo>
                      <a:pt x="471971" y="212035"/>
                      <a:pt x="438024" y="212035"/>
                      <a:pt x="403712" y="211669"/>
                    </a:cubicBezTo>
                    <a:cubicBezTo>
                      <a:pt x="367210" y="211669"/>
                      <a:pt x="349689" y="194144"/>
                      <a:pt x="349689" y="156904"/>
                    </a:cubicBezTo>
                    <a:cubicBezTo>
                      <a:pt x="349689" y="122584"/>
                      <a:pt x="349324" y="88629"/>
                      <a:pt x="349689" y="54309"/>
                    </a:cubicBezTo>
                    <a:cubicBezTo>
                      <a:pt x="349689" y="44451"/>
                      <a:pt x="346769" y="40435"/>
                      <a:pt x="336184" y="40800"/>
                    </a:cubicBezTo>
                    <a:cubicBezTo>
                      <a:pt x="317933" y="41531"/>
                      <a:pt x="299317" y="41166"/>
                      <a:pt x="280701" y="41166"/>
                    </a:cubicBezTo>
                    <a:close/>
                  </a:path>
                </a:pathLst>
              </a:custGeom>
              <a:solidFill>
                <a:srgbClr val="000000"/>
              </a:solidFill>
              <a:ln w="36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xmlns:p14="http://schemas.microsoft.com/office/powerpoint/2010/main" xmlns="" id="{4F11785F-6BBA-BA98-1AFE-CA75A850A722}"/>
                  </a:ext>
                </a:extLst>
              </p:cNvPr>
              <p:cNvSpPr/>
              <p:nvPr/>
            </p:nvSpPr>
            <p:spPr>
              <a:xfrm>
                <a:off x="10801926" y="1312750"/>
                <a:ext cx="449548" cy="496930"/>
              </a:xfrm>
              <a:custGeom>
                <a:avLst/>
                <a:gdLst>
                  <a:gd name="connsiteX0" fmla="*/ 153137 w 449548"/>
                  <a:gd name="connsiteY0" fmla="*/ 75589 h 496930"/>
                  <a:gd name="connsiteX1" fmla="*/ 222491 w 449548"/>
                  <a:gd name="connsiteY1" fmla="*/ 12 h 496930"/>
                  <a:gd name="connsiteX2" fmla="*/ 296590 w 449548"/>
                  <a:gd name="connsiteY2" fmla="*/ 72668 h 496930"/>
                  <a:gd name="connsiteX3" fmla="*/ 297320 w 449548"/>
                  <a:gd name="connsiteY3" fmla="*/ 89463 h 496930"/>
                  <a:gd name="connsiteX4" fmla="*/ 326886 w 449548"/>
                  <a:gd name="connsiteY4" fmla="*/ 106258 h 496930"/>
                  <a:gd name="connsiteX5" fmla="*/ 334917 w 449548"/>
                  <a:gd name="connsiteY5" fmla="*/ 102241 h 496930"/>
                  <a:gd name="connsiteX6" fmla="*/ 439313 w 449548"/>
                  <a:gd name="connsiteY6" fmla="*/ 123418 h 496930"/>
                  <a:gd name="connsiteX7" fmla="*/ 406096 w 449548"/>
                  <a:gd name="connsiteY7" fmla="*/ 225282 h 496930"/>
                  <a:gd name="connsiteX8" fmla="*/ 397700 w 449548"/>
                  <a:gd name="connsiteY8" fmla="*/ 238426 h 496930"/>
                  <a:gd name="connsiteX9" fmla="*/ 397700 w 449548"/>
                  <a:gd name="connsiteY9" fmla="*/ 256316 h 496930"/>
                  <a:gd name="connsiteX10" fmla="*/ 407191 w 449548"/>
                  <a:gd name="connsiteY10" fmla="*/ 271285 h 496930"/>
                  <a:gd name="connsiteX11" fmla="*/ 439313 w 449548"/>
                  <a:gd name="connsiteY11" fmla="*/ 372784 h 496930"/>
                  <a:gd name="connsiteX12" fmla="*/ 336377 w 449548"/>
                  <a:gd name="connsiteY12" fmla="*/ 394690 h 496930"/>
                  <a:gd name="connsiteX13" fmla="*/ 318491 w 449548"/>
                  <a:gd name="connsiteY13" fmla="*/ 394325 h 496930"/>
                  <a:gd name="connsiteX14" fmla="*/ 303160 w 449548"/>
                  <a:gd name="connsiteY14" fmla="*/ 403088 h 496930"/>
                  <a:gd name="connsiteX15" fmla="*/ 295860 w 449548"/>
                  <a:gd name="connsiteY15" fmla="*/ 416962 h 496930"/>
                  <a:gd name="connsiteX16" fmla="*/ 223951 w 449548"/>
                  <a:gd name="connsiteY16" fmla="*/ 496920 h 496930"/>
                  <a:gd name="connsiteX17" fmla="*/ 153867 w 449548"/>
                  <a:gd name="connsiteY17" fmla="*/ 416597 h 496930"/>
                  <a:gd name="connsiteX18" fmla="*/ 147296 w 449548"/>
                  <a:gd name="connsiteY18" fmla="*/ 403818 h 496930"/>
                  <a:gd name="connsiteX19" fmla="*/ 135616 w 449548"/>
                  <a:gd name="connsiteY19" fmla="*/ 396881 h 496930"/>
                  <a:gd name="connsiteX20" fmla="*/ 109334 w 449548"/>
                  <a:gd name="connsiteY20" fmla="*/ 397246 h 496930"/>
                  <a:gd name="connsiteX21" fmla="*/ 9319 w 449548"/>
                  <a:gd name="connsiteY21" fmla="*/ 371324 h 496930"/>
                  <a:gd name="connsiteX22" fmla="*/ 38885 w 449548"/>
                  <a:gd name="connsiteY22" fmla="*/ 273475 h 496930"/>
                  <a:gd name="connsiteX23" fmla="*/ 51296 w 449548"/>
                  <a:gd name="connsiteY23" fmla="*/ 251569 h 496930"/>
                  <a:gd name="connsiteX24" fmla="*/ 38885 w 449548"/>
                  <a:gd name="connsiteY24" fmla="*/ 222726 h 496930"/>
                  <a:gd name="connsiteX25" fmla="*/ 10049 w 449548"/>
                  <a:gd name="connsiteY25" fmla="*/ 123783 h 496930"/>
                  <a:gd name="connsiteX26" fmla="*/ 110429 w 449548"/>
                  <a:gd name="connsiteY26" fmla="*/ 100416 h 496930"/>
                  <a:gd name="connsiteX27" fmla="*/ 143646 w 449548"/>
                  <a:gd name="connsiteY27" fmla="*/ 94939 h 496930"/>
                  <a:gd name="connsiteX28" fmla="*/ 153137 w 449548"/>
                  <a:gd name="connsiteY28" fmla="*/ 75589 h 496930"/>
                  <a:gd name="connsiteX29" fmla="*/ 143646 w 449548"/>
                  <a:gd name="connsiteY29" fmla="*/ 340655 h 496930"/>
                  <a:gd name="connsiteX30" fmla="*/ 155692 w 449548"/>
                  <a:gd name="connsiteY30" fmla="*/ 361466 h 496930"/>
                  <a:gd name="connsiteX31" fmla="*/ 165182 w 449548"/>
                  <a:gd name="connsiteY31" fmla="*/ 366942 h 496930"/>
                  <a:gd name="connsiteX32" fmla="*/ 184163 w 449548"/>
                  <a:gd name="connsiteY32" fmla="*/ 366577 h 496930"/>
                  <a:gd name="connsiteX33" fmla="*/ 263373 w 449548"/>
                  <a:gd name="connsiteY33" fmla="*/ 365117 h 496930"/>
                  <a:gd name="connsiteX34" fmla="*/ 287099 w 449548"/>
                  <a:gd name="connsiteY34" fmla="*/ 365847 h 496930"/>
                  <a:gd name="connsiteX35" fmla="*/ 298780 w 449548"/>
                  <a:gd name="connsiteY35" fmla="*/ 358910 h 496930"/>
                  <a:gd name="connsiteX36" fmla="*/ 306810 w 449548"/>
                  <a:gd name="connsiteY36" fmla="*/ 344306 h 496930"/>
                  <a:gd name="connsiteX37" fmla="*/ 347328 w 449548"/>
                  <a:gd name="connsiteY37" fmla="*/ 272380 h 496930"/>
                  <a:gd name="connsiteX38" fmla="*/ 357183 w 449548"/>
                  <a:gd name="connsiteY38" fmla="*/ 257411 h 496930"/>
                  <a:gd name="connsiteX39" fmla="*/ 357183 w 449548"/>
                  <a:gd name="connsiteY39" fmla="*/ 240981 h 496930"/>
                  <a:gd name="connsiteX40" fmla="*/ 346963 w 449548"/>
                  <a:gd name="connsiteY40" fmla="*/ 224917 h 496930"/>
                  <a:gd name="connsiteX41" fmla="*/ 306810 w 449548"/>
                  <a:gd name="connsiteY41" fmla="*/ 152626 h 496930"/>
                  <a:gd name="connsiteX42" fmla="*/ 300605 w 449548"/>
                  <a:gd name="connsiteY42" fmla="*/ 139482 h 496930"/>
                  <a:gd name="connsiteX43" fmla="*/ 285274 w 449548"/>
                  <a:gd name="connsiteY43" fmla="*/ 130720 h 496930"/>
                  <a:gd name="connsiteX44" fmla="*/ 264833 w 449548"/>
                  <a:gd name="connsiteY44" fmla="*/ 131450 h 496930"/>
                  <a:gd name="connsiteX45" fmla="*/ 189274 w 449548"/>
                  <a:gd name="connsiteY45" fmla="*/ 134006 h 496930"/>
                  <a:gd name="connsiteX46" fmla="*/ 158612 w 449548"/>
                  <a:gd name="connsiteY46" fmla="*/ 134371 h 496930"/>
                  <a:gd name="connsiteX47" fmla="*/ 150217 w 449548"/>
                  <a:gd name="connsiteY47" fmla="*/ 139117 h 496930"/>
                  <a:gd name="connsiteX48" fmla="*/ 143281 w 449548"/>
                  <a:gd name="connsiteY48" fmla="*/ 152991 h 496930"/>
                  <a:gd name="connsiteX49" fmla="*/ 106049 w 449548"/>
                  <a:gd name="connsiteY49" fmla="*/ 223091 h 496930"/>
                  <a:gd name="connsiteX50" fmla="*/ 91813 w 449548"/>
                  <a:gd name="connsiteY50" fmla="*/ 246823 h 496930"/>
                  <a:gd name="connsiteX51" fmla="*/ 107874 w 449548"/>
                  <a:gd name="connsiteY51" fmla="*/ 276031 h 496930"/>
                  <a:gd name="connsiteX52" fmla="*/ 143646 w 449548"/>
                  <a:gd name="connsiteY52" fmla="*/ 340655 h 496930"/>
                  <a:gd name="connsiteX53" fmla="*/ 408651 w 449548"/>
                  <a:gd name="connsiteY53" fmla="*/ 159928 h 496930"/>
                  <a:gd name="connsiteX54" fmla="*/ 377624 w 449548"/>
                  <a:gd name="connsiteY54" fmla="*/ 128894 h 496930"/>
                  <a:gd name="connsiteX55" fmla="*/ 347328 w 449548"/>
                  <a:gd name="connsiteY55" fmla="*/ 159563 h 496930"/>
                  <a:gd name="connsiteX56" fmla="*/ 378354 w 449548"/>
                  <a:gd name="connsiteY56" fmla="*/ 190597 h 496930"/>
                  <a:gd name="connsiteX57" fmla="*/ 408651 w 449548"/>
                  <a:gd name="connsiteY57" fmla="*/ 159928 h 496930"/>
                  <a:gd name="connsiteX58" fmla="*/ 72102 w 449548"/>
                  <a:gd name="connsiteY58" fmla="*/ 128894 h 496930"/>
                  <a:gd name="connsiteX59" fmla="*/ 41441 w 449548"/>
                  <a:gd name="connsiteY59" fmla="*/ 159198 h 496930"/>
                  <a:gd name="connsiteX60" fmla="*/ 72102 w 449548"/>
                  <a:gd name="connsiteY60" fmla="*/ 190597 h 496930"/>
                  <a:gd name="connsiteX61" fmla="*/ 102764 w 449548"/>
                  <a:gd name="connsiteY61" fmla="*/ 160293 h 496930"/>
                  <a:gd name="connsiteX62" fmla="*/ 72102 w 449548"/>
                  <a:gd name="connsiteY62" fmla="*/ 128894 h 496930"/>
                  <a:gd name="connsiteX63" fmla="*/ 377624 w 449548"/>
                  <a:gd name="connsiteY63" fmla="*/ 305970 h 496930"/>
                  <a:gd name="connsiteX64" fmla="*/ 346963 w 449548"/>
                  <a:gd name="connsiteY64" fmla="*/ 335908 h 496930"/>
                  <a:gd name="connsiteX65" fmla="*/ 377989 w 449548"/>
                  <a:gd name="connsiteY65" fmla="*/ 366942 h 496930"/>
                  <a:gd name="connsiteX66" fmla="*/ 408651 w 449548"/>
                  <a:gd name="connsiteY66" fmla="*/ 337004 h 496930"/>
                  <a:gd name="connsiteX67" fmla="*/ 377624 w 449548"/>
                  <a:gd name="connsiteY67" fmla="*/ 305970 h 496930"/>
                  <a:gd name="connsiteX68" fmla="*/ 225411 w 449548"/>
                  <a:gd name="connsiteY68" fmla="*/ 455663 h 496930"/>
                  <a:gd name="connsiteX69" fmla="*/ 255707 w 449548"/>
                  <a:gd name="connsiteY69" fmla="*/ 423534 h 496930"/>
                  <a:gd name="connsiteX70" fmla="*/ 224316 w 449548"/>
                  <a:gd name="connsiteY70" fmla="*/ 393960 h 496930"/>
                  <a:gd name="connsiteX71" fmla="*/ 194019 w 449548"/>
                  <a:gd name="connsiteY71" fmla="*/ 426089 h 496930"/>
                  <a:gd name="connsiteX72" fmla="*/ 225411 w 449548"/>
                  <a:gd name="connsiteY72" fmla="*/ 455663 h 496930"/>
                  <a:gd name="connsiteX73" fmla="*/ 225046 w 449548"/>
                  <a:gd name="connsiteY73" fmla="*/ 101876 h 496930"/>
                  <a:gd name="connsiteX74" fmla="*/ 255707 w 449548"/>
                  <a:gd name="connsiteY74" fmla="*/ 71938 h 496930"/>
                  <a:gd name="connsiteX75" fmla="*/ 225046 w 449548"/>
                  <a:gd name="connsiteY75" fmla="*/ 40904 h 496930"/>
                  <a:gd name="connsiteX76" fmla="*/ 194384 w 449548"/>
                  <a:gd name="connsiteY76" fmla="*/ 70842 h 496930"/>
                  <a:gd name="connsiteX77" fmla="*/ 225046 w 449548"/>
                  <a:gd name="connsiteY77" fmla="*/ 101876 h 496930"/>
                  <a:gd name="connsiteX78" fmla="*/ 72467 w 449548"/>
                  <a:gd name="connsiteY78" fmla="*/ 366942 h 496930"/>
                  <a:gd name="connsiteX79" fmla="*/ 102764 w 449548"/>
                  <a:gd name="connsiteY79" fmla="*/ 336639 h 496930"/>
                  <a:gd name="connsiteX80" fmla="*/ 71372 w 449548"/>
                  <a:gd name="connsiteY80" fmla="*/ 305970 h 496930"/>
                  <a:gd name="connsiteX81" fmla="*/ 41076 w 449548"/>
                  <a:gd name="connsiteY81" fmla="*/ 336274 h 496930"/>
                  <a:gd name="connsiteX82" fmla="*/ 72467 w 449548"/>
                  <a:gd name="connsiteY82" fmla="*/ 366942 h 49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548" h="496930">
                    <a:moveTo>
                      <a:pt x="153137" y="75589"/>
                    </a:moveTo>
                    <a:cubicBezTo>
                      <a:pt x="150947" y="35062"/>
                      <a:pt x="183068" y="742"/>
                      <a:pt x="222491" y="12"/>
                    </a:cubicBezTo>
                    <a:cubicBezTo>
                      <a:pt x="263738" y="-718"/>
                      <a:pt x="296955" y="31776"/>
                      <a:pt x="296590" y="72668"/>
                    </a:cubicBezTo>
                    <a:cubicBezTo>
                      <a:pt x="296590" y="78144"/>
                      <a:pt x="292209" y="85447"/>
                      <a:pt x="297320" y="89463"/>
                    </a:cubicBezTo>
                    <a:cubicBezTo>
                      <a:pt x="306445" y="96035"/>
                      <a:pt x="316666" y="101146"/>
                      <a:pt x="326886" y="106258"/>
                    </a:cubicBezTo>
                    <a:cubicBezTo>
                      <a:pt x="330172" y="107718"/>
                      <a:pt x="332362" y="103702"/>
                      <a:pt x="334917" y="102241"/>
                    </a:cubicBezTo>
                    <a:cubicBezTo>
                      <a:pt x="371419" y="77414"/>
                      <a:pt x="417776" y="86907"/>
                      <a:pt x="439313" y="123418"/>
                    </a:cubicBezTo>
                    <a:cubicBezTo>
                      <a:pt x="461214" y="160658"/>
                      <a:pt x="446978" y="205931"/>
                      <a:pt x="406096" y="225282"/>
                    </a:cubicBezTo>
                    <a:cubicBezTo>
                      <a:pt x="399525" y="228568"/>
                      <a:pt x="397335" y="231854"/>
                      <a:pt x="397700" y="238426"/>
                    </a:cubicBezTo>
                    <a:cubicBezTo>
                      <a:pt x="398065" y="244267"/>
                      <a:pt x="398430" y="250474"/>
                      <a:pt x="397700" y="256316"/>
                    </a:cubicBezTo>
                    <a:cubicBezTo>
                      <a:pt x="396970" y="264348"/>
                      <a:pt x="399890" y="267999"/>
                      <a:pt x="407191" y="271285"/>
                    </a:cubicBezTo>
                    <a:cubicBezTo>
                      <a:pt x="446613" y="289905"/>
                      <a:pt x="460849" y="335908"/>
                      <a:pt x="439313" y="372784"/>
                    </a:cubicBezTo>
                    <a:cubicBezTo>
                      <a:pt x="418141" y="408929"/>
                      <a:pt x="371419" y="419152"/>
                      <a:pt x="336377" y="394690"/>
                    </a:cubicBezTo>
                    <a:cubicBezTo>
                      <a:pt x="329442" y="389944"/>
                      <a:pt x="324696" y="389944"/>
                      <a:pt x="318491" y="394325"/>
                    </a:cubicBezTo>
                    <a:cubicBezTo>
                      <a:pt x="313746" y="397611"/>
                      <a:pt x="308635" y="400532"/>
                      <a:pt x="303160" y="403088"/>
                    </a:cubicBezTo>
                    <a:cubicBezTo>
                      <a:pt x="296955" y="406009"/>
                      <a:pt x="295495" y="410025"/>
                      <a:pt x="295860" y="416962"/>
                    </a:cubicBezTo>
                    <a:cubicBezTo>
                      <a:pt x="299145" y="461504"/>
                      <a:pt x="266293" y="497650"/>
                      <a:pt x="223951" y="496920"/>
                    </a:cubicBezTo>
                    <a:cubicBezTo>
                      <a:pt x="181608" y="496189"/>
                      <a:pt x="150582" y="460774"/>
                      <a:pt x="153867" y="416597"/>
                    </a:cubicBezTo>
                    <a:cubicBezTo>
                      <a:pt x="154232" y="410025"/>
                      <a:pt x="153137" y="406374"/>
                      <a:pt x="147296" y="403818"/>
                    </a:cubicBezTo>
                    <a:cubicBezTo>
                      <a:pt x="143281" y="401992"/>
                      <a:pt x="138901" y="399802"/>
                      <a:pt x="135616" y="396881"/>
                    </a:cubicBezTo>
                    <a:cubicBezTo>
                      <a:pt x="126490" y="389579"/>
                      <a:pt x="119555" y="390674"/>
                      <a:pt x="109334" y="397246"/>
                    </a:cubicBezTo>
                    <a:cubicBezTo>
                      <a:pt x="75022" y="419882"/>
                      <a:pt x="29395" y="407469"/>
                      <a:pt x="9319" y="371324"/>
                    </a:cubicBezTo>
                    <a:cubicBezTo>
                      <a:pt x="-10392" y="335908"/>
                      <a:pt x="2383" y="291366"/>
                      <a:pt x="38885" y="273475"/>
                    </a:cubicBezTo>
                    <a:cubicBezTo>
                      <a:pt x="49836" y="268364"/>
                      <a:pt x="52391" y="262157"/>
                      <a:pt x="51296" y="251569"/>
                    </a:cubicBezTo>
                    <a:cubicBezTo>
                      <a:pt x="50201" y="240616"/>
                      <a:pt x="54581" y="230028"/>
                      <a:pt x="38885" y="222726"/>
                    </a:cubicBezTo>
                    <a:cubicBezTo>
                      <a:pt x="1653" y="205566"/>
                      <a:pt x="-10757" y="158833"/>
                      <a:pt x="10049" y="123783"/>
                    </a:cubicBezTo>
                    <a:cubicBezTo>
                      <a:pt x="30855" y="88367"/>
                      <a:pt x="77213" y="76319"/>
                      <a:pt x="110429" y="100416"/>
                    </a:cubicBezTo>
                    <a:cubicBezTo>
                      <a:pt x="126125" y="111734"/>
                      <a:pt x="133061" y="98590"/>
                      <a:pt x="143646" y="94939"/>
                    </a:cubicBezTo>
                    <a:cubicBezTo>
                      <a:pt x="153867" y="91288"/>
                      <a:pt x="156422" y="83986"/>
                      <a:pt x="153137" y="75589"/>
                    </a:cubicBezTo>
                    <a:close/>
                    <a:moveTo>
                      <a:pt x="143646" y="340655"/>
                    </a:moveTo>
                    <a:cubicBezTo>
                      <a:pt x="138901" y="351608"/>
                      <a:pt x="145836" y="357085"/>
                      <a:pt x="155692" y="361466"/>
                    </a:cubicBezTo>
                    <a:cubicBezTo>
                      <a:pt x="158977" y="362926"/>
                      <a:pt x="162262" y="364752"/>
                      <a:pt x="165182" y="366942"/>
                    </a:cubicBezTo>
                    <a:cubicBezTo>
                      <a:pt x="171753" y="372419"/>
                      <a:pt x="176863" y="371324"/>
                      <a:pt x="184163" y="366577"/>
                    </a:cubicBezTo>
                    <a:cubicBezTo>
                      <a:pt x="210080" y="349052"/>
                      <a:pt x="237091" y="347957"/>
                      <a:pt x="263373" y="365117"/>
                    </a:cubicBezTo>
                    <a:cubicBezTo>
                      <a:pt x="272498" y="371324"/>
                      <a:pt x="278704" y="372054"/>
                      <a:pt x="287099" y="365847"/>
                    </a:cubicBezTo>
                    <a:cubicBezTo>
                      <a:pt x="290749" y="362926"/>
                      <a:pt x="294765" y="360736"/>
                      <a:pt x="298780" y="358910"/>
                    </a:cubicBezTo>
                    <a:cubicBezTo>
                      <a:pt x="305350" y="355989"/>
                      <a:pt x="307905" y="351973"/>
                      <a:pt x="306810" y="344306"/>
                    </a:cubicBezTo>
                    <a:cubicBezTo>
                      <a:pt x="303160" y="313272"/>
                      <a:pt x="318856" y="285524"/>
                      <a:pt x="347328" y="272380"/>
                    </a:cubicBezTo>
                    <a:cubicBezTo>
                      <a:pt x="354628" y="269094"/>
                      <a:pt x="357913" y="265443"/>
                      <a:pt x="357183" y="257411"/>
                    </a:cubicBezTo>
                    <a:cubicBezTo>
                      <a:pt x="356453" y="251934"/>
                      <a:pt x="356453" y="246458"/>
                      <a:pt x="357183" y="240981"/>
                    </a:cubicBezTo>
                    <a:cubicBezTo>
                      <a:pt x="358278" y="232219"/>
                      <a:pt x="354628" y="228568"/>
                      <a:pt x="346963" y="224917"/>
                    </a:cubicBezTo>
                    <a:cubicBezTo>
                      <a:pt x="318491" y="211773"/>
                      <a:pt x="303525" y="184390"/>
                      <a:pt x="306810" y="152626"/>
                    </a:cubicBezTo>
                    <a:cubicBezTo>
                      <a:pt x="307540" y="146419"/>
                      <a:pt x="306810" y="142403"/>
                      <a:pt x="300605" y="139482"/>
                    </a:cubicBezTo>
                    <a:cubicBezTo>
                      <a:pt x="295130" y="136926"/>
                      <a:pt x="290019" y="134006"/>
                      <a:pt x="285274" y="130720"/>
                    </a:cubicBezTo>
                    <a:cubicBezTo>
                      <a:pt x="277974" y="125243"/>
                      <a:pt x="272863" y="125973"/>
                      <a:pt x="264833" y="131450"/>
                    </a:cubicBezTo>
                    <a:cubicBezTo>
                      <a:pt x="240377" y="147879"/>
                      <a:pt x="213730" y="149705"/>
                      <a:pt x="189274" y="134006"/>
                    </a:cubicBezTo>
                    <a:cubicBezTo>
                      <a:pt x="176863" y="125973"/>
                      <a:pt x="168833" y="126703"/>
                      <a:pt x="158612" y="134371"/>
                    </a:cubicBezTo>
                    <a:cubicBezTo>
                      <a:pt x="156057" y="136196"/>
                      <a:pt x="153137" y="138022"/>
                      <a:pt x="150217" y="139117"/>
                    </a:cubicBezTo>
                    <a:cubicBezTo>
                      <a:pt x="143646" y="141673"/>
                      <a:pt x="142551" y="146054"/>
                      <a:pt x="143281" y="152991"/>
                    </a:cubicBezTo>
                    <a:cubicBezTo>
                      <a:pt x="145836" y="184025"/>
                      <a:pt x="133791" y="208852"/>
                      <a:pt x="106049" y="223091"/>
                    </a:cubicBezTo>
                    <a:cubicBezTo>
                      <a:pt x="94734" y="228933"/>
                      <a:pt x="91813" y="235139"/>
                      <a:pt x="91813" y="246823"/>
                    </a:cubicBezTo>
                    <a:cubicBezTo>
                      <a:pt x="91813" y="260332"/>
                      <a:pt x="93639" y="268729"/>
                      <a:pt x="107874" y="276031"/>
                    </a:cubicBezTo>
                    <a:cubicBezTo>
                      <a:pt x="133061" y="288080"/>
                      <a:pt x="144011" y="311446"/>
                      <a:pt x="143646" y="340655"/>
                    </a:cubicBezTo>
                    <a:close/>
                    <a:moveTo>
                      <a:pt x="408651" y="159928"/>
                    </a:moveTo>
                    <a:cubicBezTo>
                      <a:pt x="408651" y="142768"/>
                      <a:pt x="394415" y="128529"/>
                      <a:pt x="377624" y="128894"/>
                    </a:cubicBezTo>
                    <a:cubicBezTo>
                      <a:pt x="361198" y="129259"/>
                      <a:pt x="347328" y="143133"/>
                      <a:pt x="347328" y="159563"/>
                    </a:cubicBezTo>
                    <a:cubicBezTo>
                      <a:pt x="347328" y="176723"/>
                      <a:pt x="361563" y="190962"/>
                      <a:pt x="378354" y="190597"/>
                    </a:cubicBezTo>
                    <a:cubicBezTo>
                      <a:pt x="394780" y="190232"/>
                      <a:pt x="408286" y="176358"/>
                      <a:pt x="408651" y="159928"/>
                    </a:cubicBezTo>
                    <a:close/>
                    <a:moveTo>
                      <a:pt x="72102" y="128894"/>
                    </a:moveTo>
                    <a:cubicBezTo>
                      <a:pt x="55676" y="128894"/>
                      <a:pt x="41806" y="142403"/>
                      <a:pt x="41441" y="159198"/>
                    </a:cubicBezTo>
                    <a:cubicBezTo>
                      <a:pt x="41076" y="176358"/>
                      <a:pt x="54946" y="190597"/>
                      <a:pt x="72102" y="190597"/>
                    </a:cubicBezTo>
                    <a:cubicBezTo>
                      <a:pt x="88528" y="190597"/>
                      <a:pt x="102399" y="176723"/>
                      <a:pt x="102764" y="160293"/>
                    </a:cubicBezTo>
                    <a:cubicBezTo>
                      <a:pt x="103129" y="143498"/>
                      <a:pt x="88893" y="128894"/>
                      <a:pt x="72102" y="128894"/>
                    </a:cubicBezTo>
                    <a:close/>
                    <a:moveTo>
                      <a:pt x="377624" y="305970"/>
                    </a:moveTo>
                    <a:cubicBezTo>
                      <a:pt x="360833" y="305970"/>
                      <a:pt x="347328" y="319114"/>
                      <a:pt x="346963" y="335908"/>
                    </a:cubicBezTo>
                    <a:cubicBezTo>
                      <a:pt x="346597" y="353068"/>
                      <a:pt x="360468" y="366942"/>
                      <a:pt x="377989" y="366942"/>
                    </a:cubicBezTo>
                    <a:cubicBezTo>
                      <a:pt x="394780" y="366942"/>
                      <a:pt x="408286" y="353799"/>
                      <a:pt x="408651" y="337004"/>
                    </a:cubicBezTo>
                    <a:cubicBezTo>
                      <a:pt x="409016" y="319844"/>
                      <a:pt x="395145" y="305970"/>
                      <a:pt x="377624" y="305970"/>
                    </a:cubicBezTo>
                    <a:close/>
                    <a:moveTo>
                      <a:pt x="225411" y="455663"/>
                    </a:moveTo>
                    <a:cubicBezTo>
                      <a:pt x="242567" y="455298"/>
                      <a:pt x="256438" y="440694"/>
                      <a:pt x="255707" y="423534"/>
                    </a:cubicBezTo>
                    <a:cubicBezTo>
                      <a:pt x="254977" y="407104"/>
                      <a:pt x="240742" y="393595"/>
                      <a:pt x="224316" y="393960"/>
                    </a:cubicBezTo>
                    <a:cubicBezTo>
                      <a:pt x="207525" y="394325"/>
                      <a:pt x="193654" y="408929"/>
                      <a:pt x="194019" y="426089"/>
                    </a:cubicBezTo>
                    <a:cubicBezTo>
                      <a:pt x="194749" y="442519"/>
                      <a:pt x="208985" y="456028"/>
                      <a:pt x="225411" y="455663"/>
                    </a:cubicBezTo>
                    <a:close/>
                    <a:moveTo>
                      <a:pt x="225046" y="101876"/>
                    </a:moveTo>
                    <a:cubicBezTo>
                      <a:pt x="241837" y="101876"/>
                      <a:pt x="255342" y="88733"/>
                      <a:pt x="255707" y="71938"/>
                    </a:cubicBezTo>
                    <a:cubicBezTo>
                      <a:pt x="256072" y="54778"/>
                      <a:pt x="242202" y="40904"/>
                      <a:pt x="225046" y="40904"/>
                    </a:cubicBezTo>
                    <a:cubicBezTo>
                      <a:pt x="208255" y="40904"/>
                      <a:pt x="194749" y="54048"/>
                      <a:pt x="194384" y="70842"/>
                    </a:cubicBezTo>
                    <a:cubicBezTo>
                      <a:pt x="194019" y="88367"/>
                      <a:pt x="207525" y="102241"/>
                      <a:pt x="225046" y="101876"/>
                    </a:cubicBezTo>
                    <a:close/>
                    <a:moveTo>
                      <a:pt x="72467" y="366942"/>
                    </a:moveTo>
                    <a:cubicBezTo>
                      <a:pt x="89258" y="366577"/>
                      <a:pt x="102399" y="353434"/>
                      <a:pt x="102764" y="336639"/>
                    </a:cubicBezTo>
                    <a:cubicBezTo>
                      <a:pt x="102764" y="319479"/>
                      <a:pt x="88893" y="305605"/>
                      <a:pt x="71372" y="305970"/>
                    </a:cubicBezTo>
                    <a:cubicBezTo>
                      <a:pt x="54581" y="306335"/>
                      <a:pt x="41441" y="319479"/>
                      <a:pt x="41076" y="336274"/>
                    </a:cubicBezTo>
                    <a:cubicBezTo>
                      <a:pt x="41076" y="353799"/>
                      <a:pt x="54946" y="367307"/>
                      <a:pt x="72467" y="366942"/>
                    </a:cubicBezTo>
                    <a:close/>
                  </a:path>
                </a:pathLst>
              </a:custGeom>
              <a:solidFill>
                <a:srgbClr val="000000"/>
              </a:solidFill>
              <a:ln w="3643"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16="http://schemas.microsoft.com/office/drawing/2014/main" xmlns="" val="3335570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88="http://schemas.microsoft.com/office/powerpoint/2018/8/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88="http://schemas.microsoft.com/office/powerpoint/2018/8/main" xmlns:p14="http://schemas.microsoft.com/office/powerpoint/2010/main" xmlns="" id="{152E0C58-0976-1DB6-87F2-649983657ABD}"/>
              </a:ext>
            </a:extLst>
          </p:cNvPr>
          <p:cNvSpPr txBox="1">
            <a:spLocks/>
          </p:cNvSpPr>
          <p:nvPr/>
        </p:nvSpPr>
        <p:spPr>
          <a:xfrm>
            <a:off x="1123961" y="1438969"/>
            <a:ext cx="6201256" cy="109556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 </a:t>
            </a:r>
          </a:p>
          <a:p>
            <a:pPr>
              <a:lnSpc>
                <a:spcPts val="1120"/>
              </a:lnSpc>
            </a:pPr>
            <a:r>
              <a:rPr lang="en-US" sz="1150" dirty="0">
                <a:solidFill>
                  <a:srgbClr val="262626"/>
                </a:solidFill>
              </a:rPr>
              <a:t>Παίρνει τον όρο αυτό από τον πολιτικό επιστήμονα Καρλ Μαρξ, ο οποίος στα γραπτά του περιέγραψε πώς η βιομηχανική επανάσταση οδήγησε στην απώλεια της γνώσης των εργαζομένων, με την </a:t>
            </a:r>
            <a:r>
              <a:rPr lang="en-US" sz="1150" dirty="0" err="1">
                <a:solidFill>
                  <a:srgbClr val="262626"/>
                </a:solidFill>
              </a:rPr>
              <a:t>τυποποίηση</a:t>
            </a:r>
            <a:r>
              <a:rPr lang="en-US" sz="1150" dirty="0">
                <a:solidFill>
                  <a:srgbClr val="262626"/>
                </a:solidFill>
              </a:rPr>
              <a:t>, την αυτοματοποίηση και, ως εκ τούτου, την αντικατάστασή της από μηχανές. Αυτό, υποστήριξε, είχε οδηγήσει σε μια αντιστροφή της σχέσης μεταξύ ανθρώπου και μηχανής, με το προλεταριάτο να έρχεται να υπηρετήσει τη μηχανή αντί για το αντίθετο. </a:t>
            </a:r>
          </a:p>
          <a:p>
            <a:pPr>
              <a:lnSpc>
                <a:spcPts val="1120"/>
              </a:lnSpc>
            </a:pPr>
            <a:r>
              <a:rPr lang="en-US" sz="1150" dirty="0">
                <a:solidFill>
                  <a:srgbClr val="262626"/>
                </a:solidFill>
              </a:rPr>
              <a:t> </a:t>
            </a:r>
          </a:p>
          <a:p>
            <a:pPr>
              <a:lnSpc>
                <a:spcPts val="1120"/>
              </a:lnSpc>
            </a:pPr>
            <a:r>
              <a:rPr lang="en-US" sz="1150" dirty="0">
                <a:solidFill>
                  <a:srgbClr val="262626"/>
                </a:solidFill>
              </a:rPr>
              <a:t>Σήμερα δεν είναι μόνο το προλεταριάτο που έχει χάσει τις γνώσεις του από τις μηχανές. Αν η </a:t>
            </a:r>
            <a:r>
              <a:rPr lang="en-US" sz="1150" dirty="0" err="1">
                <a:solidFill>
                  <a:srgbClr val="262626"/>
                </a:solidFill>
              </a:rPr>
              <a:t>εκβιομηχάνιση τυποποίησε </a:t>
            </a:r>
            <a:r>
              <a:rPr lang="en-US" sz="1150" dirty="0">
                <a:solidFill>
                  <a:srgbClr val="262626"/>
                </a:solidFill>
              </a:rPr>
              <a:t>και αυτοματοποίησε τις χειρονομίες των εργατών στα εργοστάσια, οι νέες τεχνολογικές εξελίξεις αυτοματοποίησαν άλλους τύπους γνώσης. Αυτό σημαίνει ότι </a:t>
            </a:r>
            <a:r>
              <a:rPr lang="en-US" sz="1150" dirty="0" err="1">
                <a:solidFill>
                  <a:srgbClr val="262626"/>
                </a:solidFill>
              </a:rPr>
              <a:t>η προλεταριοποίηση </a:t>
            </a:r>
            <a:r>
              <a:rPr lang="en-US" sz="1150" dirty="0">
                <a:solidFill>
                  <a:srgbClr val="262626"/>
                </a:solidFill>
              </a:rPr>
              <a:t>έφτασε να φτάσει σε ανθρώπους σε όλα τα στρώματα της κοινωνίας, όσο ισχυροί και αν είναι. </a:t>
            </a:r>
            <a:r>
              <a:rPr lang="en-US" sz="1150" dirty="0" err="1">
                <a:solidFill>
                  <a:srgbClr val="262626"/>
                </a:solidFill>
              </a:rPr>
              <a:t>Ο Στίγκλερ </a:t>
            </a:r>
            <a:r>
              <a:rPr lang="en-US" sz="1150" dirty="0">
                <a:solidFill>
                  <a:srgbClr val="262626"/>
                </a:solidFill>
              </a:rPr>
              <a:t>χρησιμοποιεί συχνά το παράδειγμα του πρώην προέδρου της Ομοσπονδιακής Τράπεζας των ΗΠΑ, Άλαν Γκρίνσπαν, ο οποίος μετά το χρηματοπιστωτικό κραχ του 2008 παραδέχθηκε ότι δεν είχε κατανοήσει τις τεχνολογίες που καθοδηγούσαν τις αποφάσεις που επέφεραν την παγκόσμια οικονομική ύφεση.  </a:t>
            </a:r>
          </a:p>
          <a:p>
            <a:pPr>
              <a:lnSpc>
                <a:spcPts val="1120"/>
              </a:lnSpc>
            </a:pPr>
            <a:r>
              <a:rPr lang="en-US" sz="1150" dirty="0">
                <a:solidFill>
                  <a:srgbClr val="262626"/>
                </a:solidFill>
              </a:rPr>
              <a:t> </a:t>
            </a:r>
          </a:p>
          <a:p>
            <a:pPr>
              <a:lnSpc>
                <a:spcPts val="1120"/>
              </a:lnSpc>
            </a:pPr>
            <a:r>
              <a:rPr lang="en-US" sz="1150" dirty="0">
                <a:solidFill>
                  <a:srgbClr val="262626"/>
                </a:solidFill>
              </a:rPr>
              <a:t>Τα τελευταία χρόνια, η προλεταριοποίηση έχει αγγίξει και τύπους γνώσης που προηγουμένως θεωρούνταν καθαρά ανθρώπινες. Σε ένα άρθρο του 2008, ο τότε συντάκτης του Wired, Chris Anderson, υποστηρίζει ότι η δημιουργία επιστημονικών υποθέσεων θα μπορούσε να αντικατασταθεί από ισχυρή επεξεργασία δεδομένων. Τα ρομπότ αντικαθιστούν ήδη ορισμένες λειτουργίες φροντίδας σε γηροκομεία και νοσοκομεία.  Με μια απλή αναζήτηση στο Google, μπορείτε να βρείτε εκπαιδευτικά προγράμματα και ψυχαγωγία που αντικαθιστούν αποτελεσματικά, έστω και ανεπαρκώς, τον ρόλο των γονέων και των δασκάλων. Σε γενικές γραμμές, θα μπορούσαμε να πούμε ότι βρισκόμαστε στη διαδικασία ανάθεσης όχι μόνο του "πράττειν" (savoir-faire), αλλά και των γνώσεών μας για το πώς να </a:t>
            </a:r>
            <a:r>
              <a:rPr lang="en-US" sz="1150" dirty="0" err="1">
                <a:solidFill>
                  <a:srgbClr val="262626"/>
                </a:solidFill>
              </a:rPr>
              <a:t>θεωρητικοποιούμε </a:t>
            </a:r>
            <a:r>
              <a:rPr lang="en-US" sz="1150" dirty="0">
                <a:solidFill>
                  <a:srgbClr val="262626"/>
                </a:solidFill>
              </a:rPr>
              <a:t>(</a:t>
            </a:r>
            <a:r>
              <a:rPr lang="en-US" sz="1150" dirty="0" err="1">
                <a:solidFill>
                  <a:srgbClr val="262626"/>
                </a:solidFill>
              </a:rPr>
              <a:t>savoir-theoriser</a:t>
            </a:r>
            <a:r>
              <a:rPr lang="en-US" sz="1150" dirty="0">
                <a:solidFill>
                  <a:srgbClr val="262626"/>
                </a:solidFill>
              </a:rPr>
              <a:t>) και πώς να ζούμε (savoir-vivre). </a:t>
            </a:r>
            <a:r>
              <a:rPr lang="en-US" sz="1150" dirty="0" err="1">
                <a:solidFill>
                  <a:srgbClr val="262626"/>
                </a:solidFill>
              </a:rPr>
              <a:t>Ο Στίγκλερ </a:t>
            </a:r>
            <a:r>
              <a:rPr lang="en-US" sz="1150" dirty="0">
                <a:solidFill>
                  <a:srgbClr val="262626"/>
                </a:solidFill>
              </a:rPr>
              <a:t>θα αναφερθεί συχνά σε αυτή τη μαζική απώλεια γνώσης ως γενικευμένη κατάσταση προλεταριοποίησης. </a:t>
            </a:r>
          </a:p>
          <a:p>
            <a:pPr>
              <a:lnSpc>
                <a:spcPts val="1120"/>
              </a:lnSpc>
            </a:pPr>
            <a:r>
              <a:rPr lang="en-US" sz="1150" dirty="0">
                <a:solidFill>
                  <a:srgbClr val="262626"/>
                </a:solidFill>
              </a:rPr>
              <a:t> </a:t>
            </a:r>
          </a:p>
        </p:txBody>
      </p:sp>
      <p:cxnSp>
        <p:nvCxnSpPr>
          <p:cNvPr id="7" name="Straight Connector 6">
            <a:extLst>
              <a:ext uri="{FF2B5EF4-FFF2-40B4-BE49-F238E27FC236}">
                <a16:creationId xmlns:a16="http://schemas.microsoft.com/office/drawing/2014/main" xmlns:p188="http://schemas.microsoft.com/office/powerpoint/2018/8/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88="http://schemas.microsoft.com/office/powerpoint/2018/8/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88="http://schemas.microsoft.com/office/powerpoint/2018/8/main" xmlns:p14="http://schemas.microsoft.com/office/powerpoint/2010/main" xmlns="" id="{AF0E12D9-751A-CB23-2954-905523DE7A7A}"/>
              </a:ext>
            </a:extLst>
          </p:cNvPr>
          <p:cNvSpPr txBox="1">
            <a:spLocks/>
          </p:cNvSpPr>
          <p:nvPr/>
        </p:nvSpPr>
        <p:spPr>
          <a:xfrm>
            <a:off x="1049565" y="1012503"/>
            <a:ext cx="216035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Προλεταριοποίηση </a:t>
            </a:r>
          </a:p>
        </p:txBody>
      </p:sp>
      <p:pic>
        <p:nvPicPr>
          <p:cNvPr id="21" name="Picture 20">
            <a:extLst>
              <a:ext uri="{FF2B5EF4-FFF2-40B4-BE49-F238E27FC236}">
                <a16:creationId xmlns:a16="http://schemas.microsoft.com/office/drawing/2014/main" xmlns:p188="http://schemas.microsoft.com/office/powerpoint/2018/8/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88="http://schemas.microsoft.com/office/powerpoint/2018/8/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44</a:t>
            </a:fld>
            <a:endParaRPr lang="en-US" dirty="0"/>
          </a:p>
        </p:txBody>
      </p:sp>
      <p:sp>
        <p:nvSpPr>
          <p:cNvPr id="26" name="Rectangle 25">
            <a:extLst>
              <a:ext uri="{FF2B5EF4-FFF2-40B4-BE49-F238E27FC236}">
                <a16:creationId xmlns:a16="http://schemas.microsoft.com/office/drawing/2014/main" xmlns:p188="http://schemas.microsoft.com/office/powerpoint/2018/8/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p188="http://schemas.microsoft.com/office/powerpoint/2018/8/main" xmlns:p14="http://schemas.microsoft.com/office/powerpoint/2010/main" xmlns="" id="{A0591CBC-F065-E381-1C72-479364C8DCA1}"/>
              </a:ext>
            </a:extLst>
          </p:cNvPr>
          <p:cNvGrpSpPr/>
          <p:nvPr/>
        </p:nvGrpSpPr>
        <p:grpSpPr>
          <a:xfrm>
            <a:off x="6163566" y="706197"/>
            <a:ext cx="760631" cy="761149"/>
            <a:chOff x="7211530" y="2382809"/>
            <a:chExt cx="823268" cy="823829"/>
          </a:xfrm>
        </p:grpSpPr>
        <p:sp>
          <p:nvSpPr>
            <p:cNvPr id="3" name="Freeform 2">
              <a:extLst>
                <a:ext uri="{FF2B5EF4-FFF2-40B4-BE49-F238E27FC236}">
                  <a16:creationId xmlns:a16="http://schemas.microsoft.com/office/drawing/2014/main" xmlns:p188="http://schemas.microsoft.com/office/powerpoint/2018/8/main" xmlns:p14="http://schemas.microsoft.com/office/powerpoint/2010/main" xmlns="" id="{61821AF9-1681-5B54-080F-CF059F68DDFA}"/>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 name="Graphic 2">
              <a:extLst>
                <a:ext uri="{FF2B5EF4-FFF2-40B4-BE49-F238E27FC236}">
                  <a16:creationId xmlns:a16="http://schemas.microsoft.com/office/drawing/2014/main" xmlns:p188="http://schemas.microsoft.com/office/powerpoint/2018/8/main" xmlns:p14="http://schemas.microsoft.com/office/powerpoint/2010/main" xmlns="" id="{94701F00-A7CB-9C58-057F-EFB95F637C0B}"/>
                </a:ext>
              </a:extLst>
            </p:cNvPr>
            <p:cNvGrpSpPr/>
            <p:nvPr/>
          </p:nvGrpSpPr>
          <p:grpSpPr>
            <a:xfrm>
              <a:off x="7211530" y="2382809"/>
              <a:ext cx="823268" cy="823829"/>
              <a:chOff x="7211530" y="2382809"/>
              <a:chExt cx="823268" cy="823829"/>
            </a:xfrm>
            <a:solidFill>
              <a:srgbClr val="010101"/>
            </a:solidFill>
          </p:grpSpPr>
          <p:sp>
            <p:nvSpPr>
              <p:cNvPr id="8" name="Freeform 7">
                <a:extLst>
                  <a:ext uri="{FF2B5EF4-FFF2-40B4-BE49-F238E27FC236}">
                    <a16:creationId xmlns:a16="http://schemas.microsoft.com/office/drawing/2014/main" xmlns:p188="http://schemas.microsoft.com/office/powerpoint/2018/8/main" xmlns:p14="http://schemas.microsoft.com/office/powerpoint/2010/main" xmlns="" id="{E16233F4-49C5-2F3D-2BA6-6F1C790A8F19}"/>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0" name="Graphic 2">
                <a:extLst>
                  <a:ext uri="{FF2B5EF4-FFF2-40B4-BE49-F238E27FC236}">
                    <a16:creationId xmlns:a16="http://schemas.microsoft.com/office/drawing/2014/main" xmlns:p188="http://schemas.microsoft.com/office/powerpoint/2018/8/main" xmlns:p14="http://schemas.microsoft.com/office/powerpoint/2010/main" xmlns="" id="{DF99F78C-EECC-EBB1-C1DB-39B49EF9D24C}"/>
                  </a:ext>
                </a:extLst>
              </p:cNvPr>
              <p:cNvGrpSpPr/>
              <p:nvPr/>
            </p:nvGrpSpPr>
            <p:grpSpPr>
              <a:xfrm>
                <a:off x="7211530" y="2382809"/>
                <a:ext cx="823268" cy="823829"/>
                <a:chOff x="7211530" y="2382809"/>
                <a:chExt cx="823268" cy="823829"/>
              </a:xfrm>
              <a:solidFill>
                <a:srgbClr val="010101"/>
              </a:solidFill>
            </p:grpSpPr>
            <p:sp>
              <p:nvSpPr>
                <p:cNvPr id="11" name="Freeform 10">
                  <a:extLst>
                    <a:ext uri="{FF2B5EF4-FFF2-40B4-BE49-F238E27FC236}">
                      <a16:creationId xmlns:a16="http://schemas.microsoft.com/office/drawing/2014/main" xmlns:p188="http://schemas.microsoft.com/office/powerpoint/2018/8/main" xmlns:p14="http://schemas.microsoft.com/office/powerpoint/2010/main" xmlns="" id="{9A1A66E1-B7BA-44C4-884B-C45916AB4C51}"/>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p188="http://schemas.microsoft.com/office/powerpoint/2018/8/main" xmlns:p14="http://schemas.microsoft.com/office/powerpoint/2010/main" xmlns="" id="{6F9C2187-F4F0-E006-D3EE-49435B5E9331}"/>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xmlns:p188="http://schemas.microsoft.com/office/powerpoint/2018/8/main" xmlns:p14="http://schemas.microsoft.com/office/powerpoint/2010/main" xmlns="" id="{DCB68AD1-3AFA-F83A-0467-59469F508ACA}"/>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xmlns:p188="http://schemas.microsoft.com/office/powerpoint/2018/8/main" xmlns:p14="http://schemas.microsoft.com/office/powerpoint/2010/main" xmlns="" id="{04B58294-037E-6370-41ED-138A834DBECF}"/>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xmlns:p188="http://schemas.microsoft.com/office/powerpoint/2018/8/main" xmlns:p14="http://schemas.microsoft.com/office/powerpoint/2010/main" xmlns="" id="{0522B7CD-2671-E6FE-858F-9B8AE1DB8930}"/>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
        <p:nvSpPr>
          <p:cNvPr id="16" name="Text Placeholder 15">
            <a:extLst>
              <a:ext uri="{FF2B5EF4-FFF2-40B4-BE49-F238E27FC236}">
                <a16:creationId xmlns:a16="http://schemas.microsoft.com/office/drawing/2014/main" xmlns:p188="http://schemas.microsoft.com/office/powerpoint/2018/8/main" xmlns:p14="http://schemas.microsoft.com/office/powerpoint/2010/main" xmlns="" id="{3E0B2199-21B8-9126-B18B-845539FDC8F8}"/>
              </a:ext>
            </a:extLst>
          </p:cNvPr>
          <p:cNvSpPr txBox="1">
            <a:spLocks/>
          </p:cNvSpPr>
          <p:nvPr/>
        </p:nvSpPr>
        <p:spPr>
          <a:xfrm>
            <a:off x="1123961" y="6962731"/>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Η μαζική απώλεια γνώσης που περιγράφει ο </a:t>
            </a:r>
            <a:r>
              <a:rPr lang="en-US" sz="1150" dirty="0" err="1">
                <a:solidFill>
                  <a:srgbClr val="262626"/>
                </a:solidFill>
              </a:rPr>
              <a:t>Στίγκλερ </a:t>
            </a:r>
            <a:r>
              <a:rPr lang="en-US" sz="1150" dirty="0">
                <a:solidFill>
                  <a:srgbClr val="262626"/>
                </a:solidFill>
              </a:rPr>
              <a:t>είναι μια φυσική συνέπεια της ταχείας επένδυσης στην καινοτομία των νέων τεχνολογιών, οι οποίες συχνά εισάγονται στην κοινωνία πριν κατανοήσουμε πραγματικά τις συνέπειες που θα έχουν στην κοινωνική μας δομή. </a:t>
            </a:r>
          </a:p>
          <a:p>
            <a:pPr>
              <a:lnSpc>
                <a:spcPts val="1320"/>
              </a:lnSpc>
            </a:pPr>
            <a:r>
              <a:rPr lang="en-US" sz="1150" dirty="0">
                <a:solidFill>
                  <a:srgbClr val="262626"/>
                </a:solidFill>
              </a:rPr>
              <a:t> </a:t>
            </a:r>
          </a:p>
          <a:p>
            <a:pPr>
              <a:lnSpc>
                <a:spcPts val="1320"/>
              </a:lnSpc>
            </a:pPr>
            <a:r>
              <a:rPr lang="en-US" sz="1150" dirty="0" err="1">
                <a:solidFill>
                  <a:srgbClr val="262626"/>
                </a:solidFill>
              </a:rPr>
              <a:t>Ο Στίγκλερ </a:t>
            </a:r>
            <a:r>
              <a:rPr lang="en-US" sz="1150" dirty="0">
                <a:solidFill>
                  <a:srgbClr val="262626"/>
                </a:solidFill>
              </a:rPr>
              <a:t>γράφει πώς αυτές οι απροσδόκητες συνέπειες μπορούν να οδηγήσουν σε κάτι που μοιάζει με κατάσταση σοκ, αυτό που αποκαλεί επίσης Διακοπή. Μετά από κάθε διαταραχή, θα υπάρχει η ανάγκη να εισαχθούν νέες τεχνικές και κοινωνικές τάξεις. Ένας τρόπος για την εμπέδωση νέων τάξεων είναι η ψήφιση νέων νόμων. Αναγνωρίζοντας τις ανατρεπτικές επιπτώσεις που έχουν οι μεγάλες τεχνολογικές εταιρείες στην τοπική οικονομία, την πολιτική και την προσωπική ευημερία, έχουμε δει τις τελευταίες δύο δεκαετίες νέους τύπους ρυθμίσεων, ιδίως εντός της Ευρωπαϊκής Ένωσης, η οποία με τις Πράξεις Ψηφιακών Υπηρεσιών έχει ψηφίσει μια σειρά από νόμους για την προστασία των ψηφιακών χρηστών, και ορισμένες χώρες, όπως η Γερμανία, η Δανία και ο Καναδάς, οι οποίες έχουν απαγορεύσει ή μειώσει την πρόσβαση σε υπηρεσίες όπως η Airbnb και η Uber. </a:t>
            </a:r>
          </a:p>
          <a:p>
            <a:pPr>
              <a:lnSpc>
                <a:spcPts val="1320"/>
              </a:lnSpc>
            </a:pPr>
            <a:endParaRPr lang="en-US" sz="1150" dirty="0">
              <a:solidFill>
                <a:srgbClr val="262626"/>
              </a:solidFill>
            </a:endParaRPr>
          </a:p>
        </p:txBody>
      </p:sp>
      <p:cxnSp>
        <p:nvCxnSpPr>
          <p:cNvPr id="17" name="Straight Connector 16">
            <a:extLst>
              <a:ext uri="{FF2B5EF4-FFF2-40B4-BE49-F238E27FC236}">
                <a16:creationId xmlns:a16="http://schemas.microsoft.com/office/drawing/2014/main" xmlns:p188="http://schemas.microsoft.com/office/powerpoint/2018/8/main" xmlns:p14="http://schemas.microsoft.com/office/powerpoint/2010/main" xmlns="" id="{FC03F267-40F5-88F3-D8BD-B46EFD1506DC}"/>
              </a:ext>
            </a:extLst>
          </p:cNvPr>
          <p:cNvCxnSpPr>
            <a:cxnSpLocks/>
          </p:cNvCxnSpPr>
          <p:nvPr/>
        </p:nvCxnSpPr>
        <p:spPr>
          <a:xfrm>
            <a:off x="423223" y="6476862"/>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p188="http://schemas.microsoft.com/office/powerpoint/2018/8/main" xmlns:p14="http://schemas.microsoft.com/office/powerpoint/2010/main" xmlns="" id="{85A06907-A89F-1EE5-AE96-1907EA7EB518}"/>
              </a:ext>
            </a:extLst>
          </p:cNvPr>
          <p:cNvSpPr txBox="1"/>
          <p:nvPr/>
        </p:nvSpPr>
        <p:spPr>
          <a:xfrm>
            <a:off x="141612" y="6215252"/>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xmlns:p188="http://schemas.microsoft.com/office/powerpoint/2018/8/main" xmlns:p14="http://schemas.microsoft.com/office/powerpoint/2010/main" xmlns="" id="{88F6156D-ACE7-0785-3BC1-CBDBFC6F0E6D}"/>
              </a:ext>
            </a:extLst>
          </p:cNvPr>
          <p:cNvSpPr txBox="1">
            <a:spLocks/>
          </p:cNvSpPr>
          <p:nvPr/>
        </p:nvSpPr>
        <p:spPr>
          <a:xfrm>
            <a:off x="1061429" y="6264954"/>
            <a:ext cx="123801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Διακοπή </a:t>
            </a:r>
          </a:p>
        </p:txBody>
      </p:sp>
      <p:sp>
        <p:nvSpPr>
          <p:cNvPr id="23" name="Rectangle 22">
            <a:extLst>
              <a:ext uri="{FF2B5EF4-FFF2-40B4-BE49-F238E27FC236}">
                <a16:creationId xmlns:a16="http://schemas.microsoft.com/office/drawing/2014/main" xmlns:p188="http://schemas.microsoft.com/office/powerpoint/2018/8/main" xmlns:p14="http://schemas.microsoft.com/office/powerpoint/2010/main" xmlns="" id="{29FCABDA-44ED-C64F-99A6-22F4B8E464AC}"/>
              </a:ext>
            </a:extLst>
          </p:cNvPr>
          <p:cNvSpPr/>
          <p:nvPr/>
        </p:nvSpPr>
        <p:spPr>
          <a:xfrm>
            <a:off x="6101604" y="6415617"/>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p188="http://schemas.microsoft.com/office/powerpoint/2018/8/main" xmlns:p14="http://schemas.microsoft.com/office/powerpoint/2010/main" xmlns="" id="{DC3F9FF4-2AA0-BC28-883C-2594E249BDD6}"/>
              </a:ext>
            </a:extLst>
          </p:cNvPr>
          <p:cNvGrpSpPr/>
          <p:nvPr/>
        </p:nvGrpSpPr>
        <p:grpSpPr>
          <a:xfrm>
            <a:off x="6249528" y="6006438"/>
            <a:ext cx="711984" cy="713359"/>
            <a:chOff x="7284496" y="2127428"/>
            <a:chExt cx="2245645" cy="2249982"/>
          </a:xfrm>
        </p:grpSpPr>
        <p:grpSp>
          <p:nvGrpSpPr>
            <p:cNvPr id="43" name="Graphic 3">
              <a:extLst>
                <a:ext uri="{FF2B5EF4-FFF2-40B4-BE49-F238E27FC236}">
                  <a16:creationId xmlns:a16="http://schemas.microsoft.com/office/drawing/2014/main" xmlns:p188="http://schemas.microsoft.com/office/powerpoint/2018/8/main" xmlns:p14="http://schemas.microsoft.com/office/powerpoint/2010/main" xmlns="" id="{41C09C54-91B5-49B8-C78D-030DB3583723}"/>
                </a:ext>
              </a:extLst>
            </p:cNvPr>
            <p:cNvGrpSpPr/>
            <p:nvPr/>
          </p:nvGrpSpPr>
          <p:grpSpPr>
            <a:xfrm>
              <a:off x="7284496" y="2127428"/>
              <a:ext cx="2245645" cy="2249982"/>
              <a:chOff x="5098317" y="2100784"/>
              <a:chExt cx="2245645" cy="2249982"/>
            </a:xfrm>
            <a:solidFill>
              <a:srgbClr val="000000"/>
            </a:solidFill>
          </p:grpSpPr>
          <p:sp>
            <p:nvSpPr>
              <p:cNvPr id="47" name="Freeform 46">
                <a:extLst>
                  <a:ext uri="{FF2B5EF4-FFF2-40B4-BE49-F238E27FC236}">
                    <a16:creationId xmlns:a16="http://schemas.microsoft.com/office/drawing/2014/main" xmlns:p188="http://schemas.microsoft.com/office/powerpoint/2018/8/main" xmlns:p14="http://schemas.microsoft.com/office/powerpoint/2010/main" xmlns="" id="{0D4BB95E-3EAD-BAA6-6E05-03A1F0D0B784}"/>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xmlns:p188="http://schemas.microsoft.com/office/powerpoint/2018/8/main" xmlns:p14="http://schemas.microsoft.com/office/powerpoint/2010/main" xmlns="" id="{D3F83B12-A283-945E-582A-B84BD4F2FD7B}"/>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xmlns:p188="http://schemas.microsoft.com/office/powerpoint/2018/8/main" xmlns:p14="http://schemas.microsoft.com/office/powerpoint/2010/main" xmlns="" id="{5D90C4FB-FB3D-91D5-129E-0BAF6F49AF9D}"/>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xmlns:p188="http://schemas.microsoft.com/office/powerpoint/2018/8/main" xmlns:p14="http://schemas.microsoft.com/office/powerpoint/2010/main" xmlns="" id="{C6158298-E6D5-550F-03EF-2B6C9C90A51C}"/>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xmlns:p188="http://schemas.microsoft.com/office/powerpoint/2018/8/main" xmlns:p14="http://schemas.microsoft.com/office/powerpoint/2010/main" xmlns="" id="{43458E18-B756-EDA3-AB02-96FD82FE9DCD}"/>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xmlns:p188="http://schemas.microsoft.com/office/powerpoint/2018/8/main" xmlns:p14="http://schemas.microsoft.com/office/powerpoint/2010/main" xmlns="" id="{E09ACAB0-B53C-CEEC-43DC-460A7C433BC1}"/>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44" name="Graphic 3">
              <a:extLst>
                <a:ext uri="{FF2B5EF4-FFF2-40B4-BE49-F238E27FC236}">
                  <a16:creationId xmlns:a16="http://schemas.microsoft.com/office/drawing/2014/main" xmlns:p188="http://schemas.microsoft.com/office/powerpoint/2018/8/main" xmlns:p14="http://schemas.microsoft.com/office/powerpoint/2010/main" xmlns="" id="{C7755070-0BA9-3949-34FE-ED6FB09ED5F1}"/>
                </a:ext>
              </a:extLst>
            </p:cNvPr>
            <p:cNvGrpSpPr/>
            <p:nvPr/>
          </p:nvGrpSpPr>
          <p:grpSpPr>
            <a:xfrm>
              <a:off x="8878245" y="2200268"/>
              <a:ext cx="144167" cy="725714"/>
              <a:chOff x="6692066" y="2173624"/>
              <a:chExt cx="144167" cy="725714"/>
            </a:xfrm>
            <a:solidFill>
              <a:srgbClr val="00BADE"/>
            </a:solidFill>
          </p:grpSpPr>
          <p:sp>
            <p:nvSpPr>
              <p:cNvPr id="45" name="Freeform 44">
                <a:extLst>
                  <a:ext uri="{FF2B5EF4-FFF2-40B4-BE49-F238E27FC236}">
                    <a16:creationId xmlns:a16="http://schemas.microsoft.com/office/drawing/2014/main" xmlns:p188="http://schemas.microsoft.com/office/powerpoint/2018/8/main" xmlns:p14="http://schemas.microsoft.com/office/powerpoint/2010/main" xmlns="" id="{37964EA2-445A-299A-5DD8-F03D79C1F402}"/>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009AC1"/>
              </a:solidFill>
              <a:ln w="604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xmlns:p188="http://schemas.microsoft.com/office/powerpoint/2018/8/main" xmlns:p14="http://schemas.microsoft.com/office/powerpoint/2010/main" xmlns="" id="{B5D30F18-F65A-7096-C4F4-517DF7A5B0FD}"/>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009AC1"/>
              </a:solidFill>
              <a:ln w="6040"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p188="http://schemas.microsoft.com/office/powerpoint/2018/8/main" xmlns:a16="http://schemas.microsoft.com/office/drawing/2014/main" xmlns="" val="1159650839"/>
      </p:ext>
    </p:extLst>
  </p:cSld>
  <p:clrMapOvr>
    <a:masterClrMapping/>
  </p:clrMapOvr>
  <p:extLst mod="1">
    <p:ext uri="{6950BFC3-D8DA-4A85-94F7-54DA5524770B}">
      <p188:commentRel xmlns:p188="http://schemas.microsoft.com/office/powerpoint/2018/8/main" xmlns:p14="http://schemas.microsoft.com/office/powerpoint/2010/main" xmlns:a16="http://schemas.microsoft.com/office/drawing/2014/main" xmlns=""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Ωστόσο, καθώς η τεχνολογική εξέλιξη επιταχύνεται, μπορεί να είναι δύσκολο για τους παραδοσιακούς θεσμούς, είτε νομικούς είτε επιστημονικούς, να "συμβαδίσουν". Αυτή η τάση, γράφει ο </a:t>
            </a:r>
            <a:r>
              <a:rPr lang="en-US" sz="1150" dirty="0" err="1">
                <a:solidFill>
                  <a:srgbClr val="262626"/>
                </a:solidFill>
              </a:rPr>
              <a:t>Stiegler</a:t>
            </a:r>
            <a:r>
              <a:rPr lang="en-US" sz="1150" dirty="0">
                <a:solidFill>
                  <a:srgbClr val="262626"/>
                </a:solidFill>
              </a:rPr>
              <a:t>, επιδεινώνεται μόνο από μια γενική εκποίηση των δημόσιων θεσμών που θα μπορούσαν διαφορετικά να εισάγουν νέες κοινωνικές και τεχνολογικές τάξεις. </a:t>
            </a:r>
          </a:p>
          <a:p>
            <a:pPr>
              <a:lnSpc>
                <a:spcPts val="1320"/>
              </a:lnSpc>
            </a:pPr>
            <a:r>
              <a:rPr lang="en-US" sz="1150" dirty="0">
                <a:solidFill>
                  <a:srgbClr val="262626"/>
                </a:solidFill>
              </a:rPr>
              <a:t> </a:t>
            </a:r>
          </a:p>
          <a:p>
            <a:pPr>
              <a:lnSpc>
                <a:spcPts val="1320"/>
              </a:lnSpc>
            </a:pPr>
            <a:endParaRPr lang="en-US" sz="1150" dirty="0">
              <a:solidFill>
                <a:srgbClr val="262626"/>
              </a:solidFill>
            </a:endParaRPr>
          </a:p>
          <a:p>
            <a:pPr>
              <a:lnSpc>
                <a:spcPts val="1320"/>
              </a:lnSpc>
            </a:pPr>
            <a:endParaRPr lang="en-US" sz="1150" dirty="0">
              <a:solidFill>
                <a:srgbClr val="262626"/>
              </a:solidFill>
            </a:endParaRPr>
          </a:p>
          <a:p>
            <a:pPr>
              <a:lnSpc>
                <a:spcPts val="1320"/>
              </a:lnSpc>
            </a:pPr>
            <a:endParaRPr lang="en-US" sz="1150" dirty="0">
              <a:solidFill>
                <a:srgbClr val="262626"/>
              </a:solidFill>
            </a:endParaRPr>
          </a:p>
          <a:p>
            <a:pPr>
              <a:lnSpc>
                <a:spcPts val="1320"/>
              </a:lnSpc>
            </a:pPr>
            <a:r>
              <a:rPr lang="en-US" sz="1150" dirty="0">
                <a:solidFill>
                  <a:srgbClr val="262626"/>
                </a:solidFill>
              </a:rPr>
              <a:t>Ως απάντηση σε αυτό, ο Bernard </a:t>
            </a:r>
            <a:r>
              <a:rPr lang="en-US" sz="1150" dirty="0" err="1">
                <a:solidFill>
                  <a:srgbClr val="262626"/>
                </a:solidFill>
              </a:rPr>
              <a:t>Stiegler </a:t>
            </a:r>
            <a:r>
              <a:rPr lang="en-US" sz="1150" dirty="0">
                <a:solidFill>
                  <a:srgbClr val="262626"/>
                </a:solidFill>
              </a:rPr>
              <a:t>θα κάνει, μετά το οικονομικό κραχ, μια πρόταση για έναν νέο τύπο οικονομίας, την οποία, μαζί με ένα μεγάλο διεπιστημονικό δίκτυο ερευνητών, ονόμασε Οικονομία της Συμβολής. Ο σκοπός μιας Οικονομίας της Συμβολής είναι να επενδύσει στην παραγωγή νέας γνώσης που μπορεί να μειώσει τις ανεπιθύμητες συνέπειες των τεχνολογιών ή, για να επαναχρησιμοποιήσουμε το λεξιλόγιο από πάνω, να καταπολεμήσει μια </a:t>
            </a:r>
            <a:r>
              <a:rPr lang="en-US" sz="1150" i="1" dirty="0">
                <a:solidFill>
                  <a:srgbClr val="262626"/>
                </a:solidFill>
              </a:rPr>
              <a:t>γενικευμένη κατάσταση </a:t>
            </a:r>
            <a:r>
              <a:rPr lang="en-US" sz="1150" i="1" dirty="0" err="1">
                <a:solidFill>
                  <a:srgbClr val="262626"/>
                </a:solidFill>
              </a:rPr>
              <a:t>προλεταριοποίησης</a:t>
            </a:r>
            <a:r>
              <a:rPr lang="en-US" sz="1150" dirty="0">
                <a:solidFill>
                  <a:srgbClr val="262626"/>
                </a:solidFill>
              </a:rPr>
              <a:t>. </a:t>
            </a: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6" y="1012503"/>
            <a:ext cx="258114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Οικονομία της συνεισφοράς </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45</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xmlns:p14="http://schemas.microsoft.com/office/powerpoint/2010/main" xmlns="" id="{3E0B2199-21B8-9126-B18B-845539FDC8F8}"/>
              </a:ext>
            </a:extLst>
          </p:cNvPr>
          <p:cNvSpPr txBox="1">
            <a:spLocks/>
          </p:cNvSpPr>
          <p:nvPr/>
        </p:nvSpPr>
        <p:spPr>
          <a:xfrm>
            <a:off x="1112098" y="5345906"/>
            <a:ext cx="6201256" cy="4470447"/>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Η Συνεισφορική Έρευνα είναι η διαδικασία που, στο πλαίσιο μιας Οικονομίας της Συνεισφοράς, αποσκοπεί στην καταπολέμηση μιας </a:t>
            </a:r>
            <a:r>
              <a:rPr lang="en-US" sz="1150" dirty="0" err="1">
                <a:solidFill>
                  <a:srgbClr val="262626"/>
                </a:solidFill>
              </a:rPr>
              <a:t>γενικευμένης </a:t>
            </a:r>
            <a:r>
              <a:rPr lang="en-US" sz="1150" dirty="0">
                <a:solidFill>
                  <a:srgbClr val="262626"/>
                </a:solidFill>
              </a:rPr>
              <a:t>κατάστασης </a:t>
            </a:r>
            <a:r>
              <a:rPr lang="en-US" sz="1150" dirty="0" err="1">
                <a:solidFill>
                  <a:srgbClr val="262626"/>
                </a:solidFill>
              </a:rPr>
              <a:t>προλεταριοποίησης</a:t>
            </a:r>
            <a:r>
              <a:rPr lang="en-US" sz="1150" dirty="0">
                <a:solidFill>
                  <a:srgbClr val="262626"/>
                </a:solidFill>
              </a:rPr>
              <a:t>.</a:t>
            </a:r>
          </a:p>
          <a:p>
            <a:pPr>
              <a:lnSpc>
                <a:spcPts val="1320"/>
              </a:lnSpc>
            </a:pPr>
            <a:r>
              <a:rPr lang="en-US" sz="1150" dirty="0">
                <a:solidFill>
                  <a:srgbClr val="262626"/>
                </a:solidFill>
              </a:rPr>
              <a:t> </a:t>
            </a:r>
          </a:p>
          <a:p>
            <a:pPr>
              <a:lnSpc>
                <a:spcPts val="1320"/>
              </a:lnSpc>
            </a:pPr>
            <a:r>
              <a:rPr lang="en-US" sz="1150" dirty="0">
                <a:solidFill>
                  <a:srgbClr val="262626"/>
                </a:solidFill>
              </a:rPr>
              <a:t>Αναγνωρίζοντας την ταχύτητα με την οποία εξελίσσεται η τεχνολογία, η Συνεισφορά στην έρευνα έχει ως αφετηρία την παραδοχή ότι δεν μπορούμε να βασιστούμε σε έναν τομέα ή σε ένα είδος γνώσης για να αναπτύξουμε νέους τρόπους άσκησης της τεχνολογίας: πρέπει να φέρουμε σε επαφή διαφορετικά είδη γνώσης για να επιτρέψουμε, με αυτόν τον τρόπο, την ταχεία μεταφορά μεταξύ διαφορετικών τομέων ικανοτήτων. Για να χρησιμοποιήσουμε το παράδειγμα της υπερέκθεσης στις οθόνες, δεν μπορούμε να βασιστούμε μόνο στους ερευνητές για να βρούμε στρατηγικές για τη μείωση του χρόνου παραμονής στις οθόνες- πρέπει επίσης να εμπλέξουμε τους επαγγελματίες, οι οποίοι θα γνωρίζουν πώς η υπερέκθεση στις οθόνες εξελίσσεται στην πράξη, και τους γονείς, οι οποίοι είναι ιδιαίτερα επιδέξιοι στο να φαντάζονται πώς να αντικαταστήσουν τις οθόνες στο νοικοκυριό. </a:t>
            </a:r>
          </a:p>
          <a:p>
            <a:pPr>
              <a:lnSpc>
                <a:spcPts val="1320"/>
              </a:lnSpc>
            </a:pPr>
            <a:endParaRPr lang="en-US" sz="1150" dirty="0">
              <a:solidFill>
                <a:srgbClr val="262626"/>
              </a:solidFill>
            </a:endParaRPr>
          </a:p>
          <a:p>
            <a:pPr>
              <a:lnSpc>
                <a:spcPts val="1320"/>
              </a:lnSpc>
            </a:pPr>
            <a:r>
              <a:rPr lang="en-US" sz="1150" dirty="0">
                <a:solidFill>
                  <a:srgbClr val="262626"/>
                </a:solidFill>
              </a:rPr>
              <a:t>Αναφερόμαστε επίσης στην </a:t>
            </a:r>
            <a:r>
              <a:rPr lang="en-US" sz="1150" dirty="0" err="1">
                <a:solidFill>
                  <a:srgbClr val="262626"/>
                </a:solidFill>
              </a:rPr>
              <a:t>αξιοποίηση </a:t>
            </a:r>
            <a:r>
              <a:rPr lang="en-US" sz="1150" dirty="0">
                <a:solidFill>
                  <a:srgbClr val="262626"/>
                </a:solidFill>
              </a:rPr>
              <a:t>και τη δημιουργία νέας "εφαρμόσιμης" γνώσης ως διαδικασία ικανοποίησης. </a:t>
            </a:r>
          </a:p>
          <a:p>
            <a:pPr>
              <a:lnSpc>
                <a:spcPts val="1320"/>
              </a:lnSpc>
            </a:pPr>
            <a:endParaRPr lang="en-US" sz="1150" dirty="0">
              <a:solidFill>
                <a:srgbClr val="262626"/>
              </a:solidFill>
            </a:endParaRPr>
          </a:p>
          <a:p>
            <a:pPr>
              <a:lnSpc>
                <a:spcPts val="1320"/>
              </a:lnSpc>
            </a:pPr>
            <a:r>
              <a:rPr lang="en-US" sz="1150" dirty="0">
                <a:solidFill>
                  <a:srgbClr val="262626"/>
                </a:solidFill>
              </a:rPr>
              <a:t>Συνδυάζοντας όλες τις παραπάνω έννοιες, θα μπορούσαμε να πούμε ότι </a:t>
            </a:r>
            <a:r>
              <a:rPr lang="en-US" sz="1150" i="1" dirty="0">
                <a:solidFill>
                  <a:srgbClr val="262626"/>
                </a:solidFill>
              </a:rPr>
              <a:t>η Συμβολική Έρευνα </a:t>
            </a:r>
            <a:r>
              <a:rPr lang="en-US" sz="1150" dirty="0">
                <a:solidFill>
                  <a:srgbClr val="262626"/>
                </a:solidFill>
              </a:rPr>
              <a:t>είναι η διαδικασία που οραματίζεται για την έξοδο από την τρέχουσα εποχή της </a:t>
            </a:r>
            <a:r>
              <a:rPr lang="en-US" sz="1150" i="1" dirty="0">
                <a:solidFill>
                  <a:srgbClr val="262626"/>
                </a:solidFill>
              </a:rPr>
              <a:t>αναστάτωσης, </a:t>
            </a:r>
            <a:r>
              <a:rPr lang="en-US" sz="1150" dirty="0">
                <a:solidFill>
                  <a:srgbClr val="262626"/>
                </a:solidFill>
              </a:rPr>
              <a:t>παράγοντας νέα γνώση που μπορεί να αντιμετωπίσει μια </a:t>
            </a:r>
            <a:r>
              <a:rPr lang="en-US" sz="1150" i="1" dirty="0" err="1">
                <a:solidFill>
                  <a:srgbClr val="262626"/>
                </a:solidFill>
              </a:rPr>
              <a:t>γενικευμένη </a:t>
            </a:r>
            <a:r>
              <a:rPr lang="en-US" sz="1150" i="1" dirty="0">
                <a:solidFill>
                  <a:srgbClr val="262626"/>
                </a:solidFill>
              </a:rPr>
              <a:t>κατάσταση </a:t>
            </a:r>
            <a:r>
              <a:rPr lang="en-US" sz="1150" i="1" dirty="0" err="1">
                <a:solidFill>
                  <a:srgbClr val="262626"/>
                </a:solidFill>
              </a:rPr>
              <a:t>προλεταριοποίησης</a:t>
            </a:r>
            <a:r>
              <a:rPr lang="en-US" sz="1150" dirty="0">
                <a:solidFill>
                  <a:srgbClr val="262626"/>
                </a:solidFill>
              </a:rPr>
              <a:t>. Πιο συγκεκριμένα, επιδιώκει να φέρει σε επαφή ανθρώπους από διαφορετικά πεδία οι οποίοι από κοινού θα ασκήσουν και θα θεωρητικοποιήσουν τεχνολογίες που αντιμετωπίζονται πάντα ως </a:t>
            </a:r>
            <a:r>
              <a:rPr lang="en-US" sz="1150" i="1" dirty="0" err="1">
                <a:solidFill>
                  <a:srgbClr val="262626"/>
                </a:solidFill>
              </a:rPr>
              <a:t>φαρμακόνες</a:t>
            </a:r>
            <a:r>
              <a:rPr lang="en-US" sz="1150" dirty="0">
                <a:solidFill>
                  <a:srgbClr val="262626"/>
                </a:solidFill>
              </a:rPr>
              <a:t>, δηλαδή ως αντικείμενα που περιέχουν τόσο θετικές όσο και αρνητικές πτυχές. Η αλληλεπίδραση μεταξύ των ατόμων και του κοινωνικού και τεχνικού τους περιβάλλοντος προωθεί </a:t>
            </a:r>
            <a:r>
              <a:rPr lang="en-US" sz="1150" i="1" dirty="0">
                <a:solidFill>
                  <a:srgbClr val="262626"/>
                </a:solidFill>
              </a:rPr>
              <a:t>την εξατομίκευση</a:t>
            </a:r>
            <a:r>
              <a:rPr lang="en-US" sz="1150" dirty="0">
                <a:solidFill>
                  <a:srgbClr val="262626"/>
                </a:solidFill>
              </a:rPr>
              <a:t>: το γίγνεσθαι όσων συμμετέχουν στη διαδικασία της Συνεισφορικής Έρευνας καθώς και το γίγνεσθαι του τεχνικού και κοινωνικού τους περιβάλλοντος. Καθώς το γίγνεσθαι είναι στη φιλοσοφία του Bernard </a:t>
            </a:r>
            <a:r>
              <a:rPr lang="en-US" sz="1150" dirty="0" err="1">
                <a:solidFill>
                  <a:srgbClr val="262626"/>
                </a:solidFill>
              </a:rPr>
              <a:t>Stiegler το </a:t>
            </a:r>
            <a:r>
              <a:rPr lang="en-US" sz="1150" dirty="0">
                <a:solidFill>
                  <a:srgbClr val="262626"/>
                </a:solidFill>
              </a:rPr>
              <a:t>ίδιο με το να υπάρχει, η Συνεισφορική Έρευνα μπορεί, κατά βάση, να θεωρηθεί ως ένας τρόπος για να εξασφαλιστεί η συνέχιση της ύπαρξής μας και η ύπαρξη του κόσμου στον οποίο ζούμε.  </a:t>
            </a:r>
          </a:p>
          <a:p>
            <a:pPr>
              <a:lnSpc>
                <a:spcPts val="1320"/>
              </a:lnSpc>
            </a:pPr>
            <a:endParaRPr lang="en-US" sz="1150" dirty="0">
              <a:solidFill>
                <a:srgbClr val="262626"/>
              </a:solidFill>
            </a:endParaRPr>
          </a:p>
        </p:txBody>
      </p:sp>
      <p:cxnSp>
        <p:nvCxnSpPr>
          <p:cNvPr id="17" name="Straight Connector 16">
            <a:extLst>
              <a:ext uri="{FF2B5EF4-FFF2-40B4-BE49-F238E27FC236}">
                <a16:creationId xmlns:a16="http://schemas.microsoft.com/office/drawing/2014/main" xmlns:p14="http://schemas.microsoft.com/office/powerpoint/2010/main" xmlns="" id="{FC03F267-40F5-88F3-D8BD-B46EFD1506DC}"/>
              </a:ext>
            </a:extLst>
          </p:cNvPr>
          <p:cNvCxnSpPr>
            <a:cxnSpLocks/>
          </p:cNvCxnSpPr>
          <p:nvPr/>
        </p:nvCxnSpPr>
        <p:spPr>
          <a:xfrm>
            <a:off x="411360" y="4860037"/>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p14="http://schemas.microsoft.com/office/powerpoint/2010/main" xmlns="" id="{85A06907-A89F-1EE5-AE96-1907EA7EB518}"/>
              </a:ext>
            </a:extLst>
          </p:cNvPr>
          <p:cNvSpPr txBox="1"/>
          <p:nvPr/>
        </p:nvSpPr>
        <p:spPr>
          <a:xfrm>
            <a:off x="129749" y="4598427"/>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xmlns:p14="http://schemas.microsoft.com/office/powerpoint/2010/main" xmlns="" id="{88F6156D-ACE7-0785-3BC1-CBDBFC6F0E6D}"/>
              </a:ext>
            </a:extLst>
          </p:cNvPr>
          <p:cNvSpPr txBox="1">
            <a:spLocks/>
          </p:cNvSpPr>
          <p:nvPr/>
        </p:nvSpPr>
        <p:spPr>
          <a:xfrm>
            <a:off x="1049566" y="4648129"/>
            <a:ext cx="242135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Συνεισφορά στην έρευνα  </a:t>
            </a:r>
          </a:p>
        </p:txBody>
      </p:sp>
      <p:sp>
        <p:nvSpPr>
          <p:cNvPr id="23" name="Rectangle 22">
            <a:extLst>
              <a:ext uri="{FF2B5EF4-FFF2-40B4-BE49-F238E27FC236}">
                <a16:creationId xmlns:a16="http://schemas.microsoft.com/office/drawing/2014/main" xmlns:p14="http://schemas.microsoft.com/office/powerpoint/2010/main" xmlns="" id="{29FCABDA-44ED-C64F-99A6-22F4B8E464AC}"/>
              </a:ext>
            </a:extLst>
          </p:cNvPr>
          <p:cNvSpPr/>
          <p:nvPr/>
        </p:nvSpPr>
        <p:spPr>
          <a:xfrm>
            <a:off x="6089741" y="4798792"/>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3">
            <a:extLst>
              <a:ext uri="{FF2B5EF4-FFF2-40B4-BE49-F238E27FC236}">
                <a16:creationId xmlns:a16="http://schemas.microsoft.com/office/drawing/2014/main" xmlns:p14="http://schemas.microsoft.com/office/powerpoint/2010/main" xmlns="" id="{44DD3530-8EF0-4706-4C23-BACDE8B1029F}"/>
              </a:ext>
            </a:extLst>
          </p:cNvPr>
          <p:cNvGrpSpPr/>
          <p:nvPr/>
        </p:nvGrpSpPr>
        <p:grpSpPr>
          <a:xfrm>
            <a:off x="6193258" y="712150"/>
            <a:ext cx="755769" cy="754114"/>
            <a:chOff x="10410452" y="410457"/>
            <a:chExt cx="1091621" cy="1089230"/>
          </a:xfrm>
        </p:grpSpPr>
        <p:sp>
          <p:nvSpPr>
            <p:cNvPr id="24" name="Freeform 23">
              <a:extLst>
                <a:ext uri="{FF2B5EF4-FFF2-40B4-BE49-F238E27FC236}">
                  <a16:creationId xmlns:a16="http://schemas.microsoft.com/office/drawing/2014/main" xmlns:p14="http://schemas.microsoft.com/office/powerpoint/2010/main" xmlns="" id="{75EA9625-836E-C0B6-6D18-529235AFDE96}"/>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009AC1"/>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xmlns:p14="http://schemas.microsoft.com/office/powerpoint/2010/main" xmlns="" id="{193598C6-657D-C562-AAEE-CC8080A06837}"/>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xmlns:p14="http://schemas.microsoft.com/office/powerpoint/2010/main" xmlns="" id="{E2829FDE-4544-A029-5F90-A639797B420D}"/>
              </a:ext>
            </a:extLst>
          </p:cNvPr>
          <p:cNvGrpSpPr/>
          <p:nvPr/>
        </p:nvGrpSpPr>
        <p:grpSpPr>
          <a:xfrm>
            <a:off x="6150917" y="4440621"/>
            <a:ext cx="707411" cy="706717"/>
            <a:chOff x="10376768" y="2334933"/>
            <a:chExt cx="920484" cy="919581"/>
          </a:xfrm>
        </p:grpSpPr>
        <p:sp>
          <p:nvSpPr>
            <p:cNvPr id="28" name="Freeform 27">
              <a:extLst>
                <a:ext uri="{FF2B5EF4-FFF2-40B4-BE49-F238E27FC236}">
                  <a16:creationId xmlns:a16="http://schemas.microsoft.com/office/drawing/2014/main" xmlns:p14="http://schemas.microsoft.com/office/powerpoint/2010/main" xmlns="" id="{EA949B9F-3B4B-FDE1-42C0-9E200B45D676}"/>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p14="http://schemas.microsoft.com/office/powerpoint/2010/main" xmlns="" id="{E845DFF6-0412-371E-C961-84A43565DD33}"/>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0" name="Graphic 2">
              <a:extLst>
                <a:ext uri="{FF2B5EF4-FFF2-40B4-BE49-F238E27FC236}">
                  <a16:creationId xmlns:a16="http://schemas.microsoft.com/office/drawing/2014/main" xmlns:p14="http://schemas.microsoft.com/office/powerpoint/2010/main" xmlns="" id="{1650B07D-9B4A-0E06-0604-38D8C18EC7AA}"/>
                </a:ext>
              </a:extLst>
            </p:cNvPr>
            <p:cNvGrpSpPr/>
            <p:nvPr/>
          </p:nvGrpSpPr>
          <p:grpSpPr>
            <a:xfrm>
              <a:off x="10376768" y="2334933"/>
              <a:ext cx="920484" cy="919581"/>
              <a:chOff x="10376768" y="2334933"/>
              <a:chExt cx="920484" cy="919581"/>
            </a:xfrm>
            <a:solidFill>
              <a:srgbClr val="010101"/>
            </a:solidFill>
          </p:grpSpPr>
          <p:sp>
            <p:nvSpPr>
              <p:cNvPr id="31" name="Freeform 30">
                <a:extLst>
                  <a:ext uri="{FF2B5EF4-FFF2-40B4-BE49-F238E27FC236}">
                    <a16:creationId xmlns:a16="http://schemas.microsoft.com/office/drawing/2014/main" xmlns:p14="http://schemas.microsoft.com/office/powerpoint/2010/main" xmlns="" id="{F15AC210-CF94-85FC-E6C5-08C2BC4C685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p14="http://schemas.microsoft.com/office/powerpoint/2010/main" xmlns="" id="{6DBF344C-6735-A733-68CD-3C9FE73B244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xmlns:a16="http://schemas.microsoft.com/office/drawing/2014/main" xmlns="" val="3324061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p14="http://schemas.microsoft.com/office/powerpoint/2010/main" xmlns:ahyp="http://schemas.microsoft.com/office/drawing/2018/hyperlinkcolor"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46</a:t>
            </a:fld>
            <a:endParaRPr lang="en-US" dirty="0"/>
          </a:p>
        </p:txBody>
      </p:sp>
      <p:sp>
        <p:nvSpPr>
          <p:cNvPr id="3" name="Rectangle 2">
            <a:extLst>
              <a:ext uri="{FF2B5EF4-FFF2-40B4-BE49-F238E27FC236}">
                <a16:creationId xmlns:a16="http://schemas.microsoft.com/office/drawing/2014/main" xmlns:p14="http://schemas.microsoft.com/office/powerpoint/2010/main" xmlns:ahyp="http://schemas.microsoft.com/office/drawing/2018/hyperlinkcolor" xmlns="" id="{EC59D88B-8DCE-DD6D-2936-60036FC17F65}"/>
              </a:ext>
            </a:extLst>
          </p:cNvPr>
          <p:cNvSpPr/>
          <p:nvPr/>
        </p:nvSpPr>
        <p:spPr>
          <a:xfrm>
            <a:off x="-12624" y="1220693"/>
            <a:ext cx="7584922" cy="890697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p14="http://schemas.microsoft.com/office/powerpoint/2010/main" xmlns:ahyp="http://schemas.microsoft.com/office/drawing/2018/hyperlinkcolor" xmlns="" id="{1D759C87-5227-DBF1-9CD9-FBD01D75D8F7}"/>
              </a:ext>
            </a:extLst>
          </p:cNvPr>
          <p:cNvPicPr>
            <a:picLocks noChangeAspect="1"/>
          </p:cNvPicPr>
          <p:nvPr/>
        </p:nvPicPr>
        <p:blipFill rotWithShape="1">
          <a:blip r:embed="rId2">
            <a:alphaModFix amt="52000"/>
          </a:blip>
          <a:srcRect l="67635" t="984" r="2330" b="31175"/>
          <a:stretch/>
        </p:blipFill>
        <p:spPr>
          <a:xfrm rot="5400000" flipH="1">
            <a:off x="272456" y="3725342"/>
            <a:ext cx="2737789" cy="3309098"/>
          </a:xfrm>
          <a:prstGeom prst="rect">
            <a:avLst/>
          </a:prstGeom>
        </p:spPr>
      </p:pic>
      <p:sp>
        <p:nvSpPr>
          <p:cNvPr id="6" name="Text Placeholder 16">
            <a:extLst>
              <a:ext uri="{FF2B5EF4-FFF2-40B4-BE49-F238E27FC236}">
                <a16:creationId xmlns:a16="http://schemas.microsoft.com/office/drawing/2014/main" xmlns:p14="http://schemas.microsoft.com/office/powerpoint/2010/main" xmlns:ahyp="http://schemas.microsoft.com/office/drawing/2018/hyperlinkcolor" xmlns="" id="{E39AA223-82C0-CFA7-0DFC-3FC6E54C7ABC}"/>
              </a:ext>
            </a:extLst>
          </p:cNvPr>
          <p:cNvSpPr txBox="1">
            <a:spLocks/>
          </p:cNvSpPr>
          <p:nvPr/>
        </p:nvSpPr>
        <p:spPr>
          <a:xfrm>
            <a:off x="516189" y="373965"/>
            <a:ext cx="3150301"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Τέσσερις κύριοι προσανατολισμοί </a:t>
            </a:r>
            <a:endParaRPr lang="en-US" dirty="0">
              <a:solidFill>
                <a:srgbClr val="009AC1"/>
              </a:solidFill>
            </a:endParaRPr>
          </a:p>
        </p:txBody>
      </p:sp>
      <p:sp>
        <p:nvSpPr>
          <p:cNvPr id="8" name="Graphic 4">
            <a:extLst>
              <a:ext uri="{FF2B5EF4-FFF2-40B4-BE49-F238E27FC236}">
                <a16:creationId xmlns:a16="http://schemas.microsoft.com/office/drawing/2014/main" xmlns:p14="http://schemas.microsoft.com/office/powerpoint/2010/main" xmlns:ahyp="http://schemas.microsoft.com/office/drawing/2018/hyperlinkcolor" xmlns="" id="{FFE22487-47CC-FC75-5EB1-B540885EF5C6}"/>
              </a:ext>
            </a:extLst>
          </p:cNvPr>
          <p:cNvSpPr/>
          <p:nvPr/>
        </p:nvSpPr>
        <p:spPr>
          <a:xfrm rot="16200000">
            <a:off x="1476824" y="15748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xmlns:p14="http://schemas.microsoft.com/office/powerpoint/2010/main" xmlns:ahyp="http://schemas.microsoft.com/office/drawing/2018/hyperlinkcolor" xmlns="" id="{F93AA532-EA1D-7532-9B3D-9B3FB74ADB46}"/>
              </a:ext>
            </a:extLst>
          </p:cNvPr>
          <p:cNvPicPr>
            <a:picLocks noChangeAspect="1"/>
          </p:cNvPicPr>
          <p:nvPr/>
        </p:nvPicPr>
        <p:blipFill rotWithShape="1">
          <a:blip r:embed="rId2">
            <a:alphaModFix amt="35000"/>
          </a:blip>
          <a:srcRect l="67393" t="-878" r="5449" b="31174"/>
          <a:stretch/>
        </p:blipFill>
        <p:spPr>
          <a:xfrm rot="10800000" flipH="1">
            <a:off x="5071538" y="1209225"/>
            <a:ext cx="2475513" cy="3399920"/>
          </a:xfrm>
          <a:prstGeom prst="rect">
            <a:avLst/>
          </a:prstGeom>
        </p:spPr>
      </p:pic>
      <p:sp>
        <p:nvSpPr>
          <p:cNvPr id="11" name="Rectangle 10">
            <a:extLst>
              <a:ext uri="{FF2B5EF4-FFF2-40B4-BE49-F238E27FC236}">
                <a16:creationId xmlns:a16="http://schemas.microsoft.com/office/drawing/2014/main" xmlns:p14="http://schemas.microsoft.com/office/powerpoint/2010/main" xmlns:ahyp="http://schemas.microsoft.com/office/drawing/2018/hyperlinkcolor" xmlns="" id="{403399E9-6877-66D3-40BA-ADBD11C91049}"/>
              </a:ext>
            </a:extLst>
          </p:cNvPr>
          <p:cNvSpPr/>
          <p:nvPr/>
        </p:nvSpPr>
        <p:spPr>
          <a:xfrm>
            <a:off x="18898" y="5287055"/>
            <a:ext cx="7585497" cy="3779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cxnSp>
        <p:nvCxnSpPr>
          <p:cNvPr id="24" name="Straight Connector 23">
            <a:extLst>
              <a:ext uri="{FF2B5EF4-FFF2-40B4-BE49-F238E27FC236}">
                <a16:creationId xmlns:a16="http://schemas.microsoft.com/office/drawing/2014/main" xmlns:p14="http://schemas.microsoft.com/office/powerpoint/2010/main" xmlns:ahyp="http://schemas.microsoft.com/office/drawing/2018/hyperlinkcolor" xmlns="" id="{0A4CC1D8-7D66-2572-8242-081760CB097D}"/>
              </a:ext>
            </a:extLst>
          </p:cNvPr>
          <p:cNvCxnSpPr/>
          <p:nvPr/>
        </p:nvCxnSpPr>
        <p:spPr>
          <a:xfrm rot="5400000">
            <a:off x="1431907" y="5619732"/>
            <a:ext cx="722314" cy="1588"/>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p14="http://schemas.microsoft.com/office/powerpoint/2010/main" xmlns:ahyp="http://schemas.microsoft.com/office/drawing/2018/hyperlinkcolor" xmlns="" id="{5DC7D9FB-F7D0-8CCF-FB81-29806BF254AB}"/>
              </a:ext>
            </a:extLst>
          </p:cNvPr>
          <p:cNvCxnSpPr>
            <a:cxnSpLocks/>
          </p:cNvCxnSpPr>
          <p:nvPr/>
        </p:nvCxnSpPr>
        <p:spPr>
          <a:xfrm>
            <a:off x="6155083" y="5960512"/>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p14="http://schemas.microsoft.com/office/powerpoint/2010/main" xmlns:ahyp="http://schemas.microsoft.com/office/drawing/2018/hyperlinkcolor" xmlns="" id="{BC3216A7-ADFA-EF43-6BF4-108A9794FEAB}"/>
              </a:ext>
            </a:extLst>
          </p:cNvPr>
          <p:cNvCxnSpPr>
            <a:cxnSpLocks/>
          </p:cNvCxnSpPr>
          <p:nvPr/>
        </p:nvCxnSpPr>
        <p:spPr>
          <a:xfrm>
            <a:off x="1793064" y="5960512"/>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p14="http://schemas.microsoft.com/office/powerpoint/2010/main" xmlns:ahyp="http://schemas.microsoft.com/office/drawing/2018/hyperlinkcolor" xmlns="" id="{9080AEC8-B8F2-EB8A-40D4-E352A1F7BC9B}"/>
              </a:ext>
            </a:extLst>
          </p:cNvPr>
          <p:cNvCxnSpPr>
            <a:cxnSpLocks/>
          </p:cNvCxnSpPr>
          <p:nvPr/>
        </p:nvCxnSpPr>
        <p:spPr>
          <a:xfrm>
            <a:off x="441972" y="7703335"/>
            <a:ext cx="571311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xmlns:p14="http://schemas.microsoft.com/office/powerpoint/2010/main" xmlns:ahyp="http://schemas.microsoft.com/office/drawing/2018/hyperlinkcolor" xmlns="" id="{38ED01BB-AC7A-9019-9CDB-9418308B19C4}"/>
              </a:ext>
            </a:extLst>
          </p:cNvPr>
          <p:cNvSpPr txBox="1">
            <a:spLocks/>
          </p:cNvSpPr>
          <p:nvPr/>
        </p:nvSpPr>
        <p:spPr>
          <a:xfrm>
            <a:off x="1883433" y="572685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xmlns:p14="http://schemas.microsoft.com/office/powerpoint/2010/main" xmlns:ahyp="http://schemas.microsoft.com/office/drawing/2018/hyperlinkcolor" xmlns="" id="{CFD7F140-FD80-4407-31F2-352EE2C0B3C0}"/>
              </a:ext>
            </a:extLst>
          </p:cNvPr>
          <p:cNvSpPr txBox="1"/>
          <p:nvPr/>
        </p:nvSpPr>
        <p:spPr>
          <a:xfrm>
            <a:off x="2047355" y="6196867"/>
            <a:ext cx="1613398" cy="528350"/>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Οργανολογικ</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ή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xmlns:p14="http://schemas.microsoft.com/office/powerpoint/2010/main" xmlns:ahyp="http://schemas.microsoft.com/office/drawing/2018/hyperlinkcolor" xmlns="" id="{762AE7A2-A265-0DAF-6A91-760C3F3459DF}"/>
              </a:ext>
            </a:extLst>
          </p:cNvPr>
          <p:cNvSpPr/>
          <p:nvPr/>
        </p:nvSpPr>
        <p:spPr>
          <a:xfrm>
            <a:off x="3387367" y="5888958"/>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p14="http://schemas.microsoft.com/office/powerpoint/2010/main" xmlns:ahyp="http://schemas.microsoft.com/office/drawing/2018/hyperlinkcolor" xmlns="" id="{B73FD3CC-A56B-9712-FB70-CDA684353A4F}"/>
              </a:ext>
            </a:extLst>
          </p:cNvPr>
          <p:cNvSpPr/>
          <p:nvPr/>
        </p:nvSpPr>
        <p:spPr>
          <a:xfrm>
            <a:off x="5639793" y="814978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 Placeholder 3">
            <a:extLst>
              <a:ext uri="{FF2B5EF4-FFF2-40B4-BE49-F238E27FC236}">
                <a16:creationId xmlns:a16="http://schemas.microsoft.com/office/drawing/2014/main" xmlns:p14="http://schemas.microsoft.com/office/powerpoint/2010/main" xmlns:ahyp="http://schemas.microsoft.com/office/drawing/2018/hyperlinkcolor" xmlns="" id="{4BEF3F9C-3C7F-18CA-B0A5-E304BE8C08B5}"/>
              </a:ext>
            </a:extLst>
          </p:cNvPr>
          <p:cNvSpPr txBox="1">
            <a:spLocks/>
          </p:cNvSpPr>
          <p:nvPr/>
        </p:nvSpPr>
        <p:spPr>
          <a:xfrm>
            <a:off x="4319105" y="5747890"/>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xmlns:p14="http://schemas.microsoft.com/office/powerpoint/2010/main" xmlns:ahyp="http://schemas.microsoft.com/office/drawing/2018/hyperlinkcolor" xmlns="" id="{784C43C8-085E-33EA-214F-575360CD645A}"/>
              </a:ext>
            </a:extLst>
          </p:cNvPr>
          <p:cNvSpPr txBox="1"/>
          <p:nvPr/>
        </p:nvSpPr>
        <p:spPr>
          <a:xfrm>
            <a:off x="4483027" y="6217905"/>
            <a:ext cx="1470111" cy="528350"/>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Οικονομικά </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βιώσιμη </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xmlns:p14="http://schemas.microsoft.com/office/powerpoint/2010/main" xmlns:ahyp="http://schemas.microsoft.com/office/drawing/2018/hyperlinkcolor" xmlns="" id="{803E9370-59FD-19AB-F355-00D7B7BF39C4}"/>
              </a:ext>
            </a:extLst>
          </p:cNvPr>
          <p:cNvSpPr/>
          <p:nvPr/>
        </p:nvSpPr>
        <p:spPr>
          <a:xfrm rot="5400000">
            <a:off x="5667915" y="6735792"/>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xmlns:p14="http://schemas.microsoft.com/office/powerpoint/2010/main" xmlns:ahyp="http://schemas.microsoft.com/office/drawing/2018/hyperlinkcolor" xmlns="" id="{3058B41F-5777-9F19-2BDC-8D4422BB6257}"/>
              </a:ext>
            </a:extLst>
          </p:cNvPr>
          <p:cNvSpPr txBox="1">
            <a:spLocks/>
          </p:cNvSpPr>
          <p:nvPr/>
        </p:nvSpPr>
        <p:spPr>
          <a:xfrm>
            <a:off x="2006773" y="7470267"/>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xmlns:p14="http://schemas.microsoft.com/office/powerpoint/2010/main" xmlns:ahyp="http://schemas.microsoft.com/office/drawing/2018/hyperlinkcolor" xmlns="" id="{C949C2F8-359D-6813-7895-41254D7D3C7D}"/>
              </a:ext>
            </a:extLst>
          </p:cNvPr>
          <p:cNvSpPr txBox="1"/>
          <p:nvPr/>
        </p:nvSpPr>
        <p:spPr>
          <a:xfrm>
            <a:off x="1406254" y="7968761"/>
            <a:ext cx="1366425" cy="310341"/>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Επεκτάσιμη</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xmlns:p14="http://schemas.microsoft.com/office/powerpoint/2010/main" xmlns:ahyp="http://schemas.microsoft.com/office/drawing/2018/hyperlinkcolor" xmlns="" id="{5691AF31-FC09-FFD5-C86A-733310560DCC}"/>
              </a:ext>
            </a:extLst>
          </p:cNvPr>
          <p:cNvSpPr/>
          <p:nvPr/>
        </p:nvSpPr>
        <p:spPr>
          <a:xfrm>
            <a:off x="3660753" y="7620328"/>
            <a:ext cx="777685"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xmlns:p14="http://schemas.microsoft.com/office/powerpoint/2010/main" xmlns:ahyp="http://schemas.microsoft.com/office/drawing/2018/hyperlinkcolor" xmlns="" id="{8D1BC781-2CD9-C5F2-275C-85F805DF5271}"/>
              </a:ext>
            </a:extLst>
          </p:cNvPr>
          <p:cNvSpPr txBox="1">
            <a:spLocks/>
          </p:cNvSpPr>
          <p:nvPr/>
        </p:nvSpPr>
        <p:spPr>
          <a:xfrm>
            <a:off x="4790248" y="7439778"/>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xmlns:p14="http://schemas.microsoft.com/office/powerpoint/2010/main" xmlns:ahyp="http://schemas.microsoft.com/office/drawing/2018/hyperlinkcolor" xmlns="" id="{1BDA5914-F8E6-EDA1-0D0E-04954CE1C21D}"/>
              </a:ext>
            </a:extLst>
          </p:cNvPr>
          <p:cNvSpPr txBox="1"/>
          <p:nvPr/>
        </p:nvSpPr>
        <p:spPr>
          <a:xfrm>
            <a:off x="3706312" y="7910801"/>
            <a:ext cx="1875970" cy="310341"/>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Ικανότητα</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xmlns:p14="http://schemas.microsoft.com/office/powerpoint/2010/main" xmlns:ahyp="http://schemas.microsoft.com/office/drawing/2018/hyperlinkcolor" xmlns="" id="{9BB4F320-0B6D-4E2E-B722-7B5DCA46B4DA}"/>
              </a:ext>
            </a:extLst>
          </p:cNvPr>
          <p:cNvSpPr/>
          <p:nvPr/>
        </p:nvSpPr>
        <p:spPr>
          <a:xfrm>
            <a:off x="853539" y="7610486"/>
            <a:ext cx="675404"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7">
            <a:extLst>
              <a:ext uri="{FF2B5EF4-FFF2-40B4-BE49-F238E27FC236}">
                <a16:creationId xmlns:a16="http://schemas.microsoft.com/office/drawing/2014/main" xmlns:p14="http://schemas.microsoft.com/office/powerpoint/2010/main" xmlns:ahyp="http://schemas.microsoft.com/office/drawing/2018/hyperlinkcolor" xmlns="" id="{C8FB1E4A-F579-8976-97B3-FD02C3BA03C9}"/>
              </a:ext>
            </a:extLst>
          </p:cNvPr>
          <p:cNvSpPr txBox="1">
            <a:spLocks/>
          </p:cNvSpPr>
          <p:nvPr/>
        </p:nvSpPr>
        <p:spPr>
          <a:xfrm>
            <a:off x="563348" y="9066829"/>
            <a:ext cx="6357420" cy="106084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150" dirty="0">
                <a:solidFill>
                  <a:schemeClr val="bg1"/>
                </a:solidFill>
              </a:rPr>
              <a:t>Είναι σημαντικό να τονιστεί ότι μιλάμε για </a:t>
            </a:r>
            <a:r>
              <a:rPr lang="en-US" sz="1150" i="1" dirty="0">
                <a:solidFill>
                  <a:schemeClr val="bg1"/>
                </a:solidFill>
              </a:rPr>
              <a:t>προσανατολισμούς </a:t>
            </a:r>
            <a:r>
              <a:rPr lang="en-US" sz="1150" dirty="0">
                <a:solidFill>
                  <a:schemeClr val="bg1"/>
                </a:solidFill>
              </a:rPr>
              <a:t>- όχι για οριστικά αποτελέσματα. Ακόμη και αν δεν έχετε βρει τρόπους να επιτύχετε τις παραπάνω φιλοδοξίες, μπορεί να εξακολουθείτε να λειτουργείτε εντός των ορίων της Συνεισφορικής Έρευνας. Οι προσανατολισμοί δεν πρέπει να θεωρούνται ως κριτήρια αποκλεισμού, αλλά μάλλον ως αρχές που θα καθοδηγούν τις αποφάσεις σας καθώς αναπτύσσετε την έρευνά σας. </a:t>
            </a:r>
          </a:p>
          <a:p>
            <a:endParaRPr lang="en-US" sz="1150" dirty="0">
              <a:solidFill>
                <a:schemeClr val="bg1"/>
              </a:solidFill>
            </a:endParaRPr>
          </a:p>
        </p:txBody>
      </p:sp>
      <p:sp>
        <p:nvSpPr>
          <p:cNvPr id="32" name="Text Placeholder 17">
            <a:extLst>
              <a:ext uri="{FF2B5EF4-FFF2-40B4-BE49-F238E27FC236}">
                <a16:creationId xmlns:a16="http://schemas.microsoft.com/office/drawing/2014/main" xmlns:p14="http://schemas.microsoft.com/office/powerpoint/2010/main" xmlns:ahyp="http://schemas.microsoft.com/office/drawing/2018/hyperlinkcolor" xmlns="" id="{29F2D1F8-DC43-31CF-4101-AB1D00238C51}"/>
              </a:ext>
            </a:extLst>
          </p:cNvPr>
          <p:cNvSpPr txBox="1">
            <a:spLocks/>
          </p:cNvSpPr>
          <p:nvPr/>
        </p:nvSpPr>
        <p:spPr>
          <a:xfrm>
            <a:off x="478061" y="1571594"/>
            <a:ext cx="6643868" cy="13922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150" dirty="0">
                <a:solidFill>
                  <a:schemeClr val="bg1"/>
                </a:solidFill>
              </a:rPr>
              <a:t>Συχνά λέμε ότι δεν υπάρχει μόνο ένας τρόπος για την πραγματοποίηση της συνεισφορικής έρευνας. Κάθε περίπτωση Συνεισφορικής Έρευνας θα διατυπωθεί ανάλογα με τους ανθρώπους που την αναλαμβάνουν, την περιοχή παρέμβασης, τα θέματα που πραγματεύονται, τις τεχνολογίες που πειραματίζονται - αυτό που θα μπορούσαμε να ονομάσουμε με μια λέξη ως "τοπικότητα" της έρευνας (πολλά περισσότερα για αυτό στο τρίτο κεφάλαιο). Υπάρχει, ωστόσο, ένα σύνολο προσανατολισμών που συχνά θα κατευθύνει μια διαδικασία Συνεισφορικής Έρευνας. Σημειώστε ότι αυτός δεν είναι ένας </a:t>
            </a:r>
            <a:r>
              <a:rPr lang="en-US" sz="1150" i="1" dirty="0">
                <a:solidFill>
                  <a:schemeClr val="bg1"/>
                </a:solidFill>
              </a:rPr>
              <a:t>επίσημος </a:t>
            </a:r>
            <a:r>
              <a:rPr lang="en-US" sz="1150" dirty="0">
                <a:solidFill>
                  <a:schemeClr val="bg1"/>
                </a:solidFill>
              </a:rPr>
              <a:t>κατάλογος προσανατολισμών, πράγμα που σημαίνει ότι άλλοι άνθρωποι μπορεί να δίνουν προτεραιότητα σε διαφορετικές αξίες ή στόχους στην πρακτική τους. </a:t>
            </a:r>
          </a:p>
          <a:p>
            <a:endParaRPr lang="en-US" sz="1150" dirty="0">
              <a:solidFill>
                <a:schemeClr val="bg1"/>
              </a:solidFill>
            </a:endParaRPr>
          </a:p>
          <a:p>
            <a:endParaRPr lang="en-US" sz="1150" dirty="0">
              <a:solidFill>
                <a:schemeClr val="bg1"/>
              </a:solidFill>
            </a:endParaRPr>
          </a:p>
          <a:p>
            <a:endParaRPr lang="en-US" sz="1150" dirty="0">
              <a:solidFill>
                <a:schemeClr val="bg1"/>
              </a:solidFill>
            </a:endParaRPr>
          </a:p>
          <a:p>
            <a:endParaRPr lang="en-US" sz="1150" dirty="0">
              <a:solidFill>
                <a:schemeClr val="bg1"/>
              </a:solidFill>
            </a:endParaRPr>
          </a:p>
          <a:p>
            <a:endParaRPr lang="en-US" sz="1800" dirty="0">
              <a:solidFill>
                <a:schemeClr val="bg1"/>
              </a:solidFill>
            </a:endParaRPr>
          </a:p>
          <a:p>
            <a:pPr algn="l"/>
            <a:r>
              <a:rPr lang="en-US" sz="1800" b="1" dirty="0">
                <a:solidFill>
                  <a:schemeClr val="bg1"/>
                </a:solidFill>
                <a:highlight>
                  <a:srgbClr val="009AC1"/>
                </a:highlight>
              </a:rPr>
              <a:t> Στη δουλειά μας, μας αρέσει να </a:t>
            </a:r>
          </a:p>
          <a:p>
            <a:pPr algn="l"/>
            <a:r>
              <a:rPr lang="en-US" sz="1800" b="1" dirty="0">
                <a:solidFill>
                  <a:schemeClr val="bg1"/>
                </a:solidFill>
                <a:highlight>
                  <a:srgbClr val="009AC1"/>
                </a:highlight>
              </a:rPr>
              <a:t>επισημάνετε τα ακόλουθα:</a:t>
            </a:r>
          </a:p>
          <a:p>
            <a:pPr algn="l"/>
            <a:r>
              <a:rPr lang="en-US" sz="1800" dirty="0">
                <a:solidFill>
                  <a:schemeClr val="bg1"/>
                </a:solidFill>
              </a:rPr>
              <a:t> </a:t>
            </a:r>
          </a:p>
          <a:p>
            <a:pPr algn="l">
              <a:tabLst>
                <a:tab pos="311150" algn="l"/>
              </a:tabLst>
            </a:pPr>
            <a:r>
              <a:rPr lang="en-US" sz="1150" b="1" dirty="0">
                <a:solidFill>
                  <a:schemeClr val="bg1"/>
                </a:solidFill>
                <a:highlight>
                  <a:srgbClr val="009AC1"/>
                </a:highlight>
              </a:rPr>
              <a:t> 01</a:t>
            </a:r>
            <a:r>
              <a:rPr lang="en-US" sz="1150" b="1" dirty="0">
                <a:solidFill>
                  <a:srgbClr val="009AC1"/>
                </a:solidFill>
                <a:highlight>
                  <a:srgbClr val="009AC1"/>
                </a:highlight>
              </a:rPr>
              <a:t>. </a:t>
            </a:r>
            <a:r>
              <a:rPr lang="en-US" sz="1150" dirty="0">
                <a:solidFill>
                  <a:schemeClr val="bg1"/>
                </a:solidFill>
              </a:rPr>
              <a:t>Συνεισφορά Η έρευνα είναι </a:t>
            </a:r>
            <a:r>
              <a:rPr lang="en-US" sz="1150" b="1" dirty="0" err="1">
                <a:solidFill>
                  <a:schemeClr val="bg1"/>
                </a:solidFill>
              </a:rPr>
              <a:t>οργανολογική</a:t>
            </a:r>
            <a:r>
              <a:rPr lang="en-US" sz="1150" dirty="0">
                <a:solidFill>
                  <a:schemeClr val="bg1"/>
                </a:solidFill>
              </a:rPr>
              <a:t>: </a:t>
            </a:r>
          </a:p>
          <a:p>
            <a:pPr algn="l">
              <a:tabLst>
                <a:tab pos="311150" algn="l"/>
              </a:tabLst>
            </a:pPr>
            <a:r>
              <a:rPr lang="en-US" sz="1150" dirty="0">
                <a:solidFill>
                  <a:schemeClr val="bg1"/>
                </a:solidFill>
              </a:rPr>
              <a:t>	αναλύει και εφαρμόζει τη σχέση</a:t>
            </a:r>
          </a:p>
          <a:p>
            <a:pPr algn="l">
              <a:tabLst>
                <a:tab pos="311150" algn="l"/>
              </a:tabLst>
            </a:pPr>
            <a:r>
              <a:rPr lang="en-US" sz="1150" dirty="0">
                <a:solidFill>
                  <a:schemeClr val="bg1"/>
                </a:solidFill>
              </a:rPr>
              <a:t>	μεταξύ των βιολογικών, τεχνικών και </a:t>
            </a:r>
          </a:p>
          <a:p>
            <a:pPr algn="l">
              <a:tabLst>
                <a:tab pos="311150" algn="l"/>
              </a:tabLst>
            </a:pPr>
            <a:r>
              <a:rPr lang="en-US" sz="1150" dirty="0">
                <a:solidFill>
                  <a:schemeClr val="bg1"/>
                </a:solidFill>
              </a:rPr>
              <a:t>	κοινωνικά όργανα</a:t>
            </a:r>
          </a:p>
          <a:p>
            <a:pPr algn="l">
              <a:tabLst>
                <a:tab pos="311150" algn="l"/>
              </a:tabLst>
            </a:pPr>
            <a:r>
              <a:rPr lang="en-US" sz="1150" b="1" dirty="0">
                <a:solidFill>
                  <a:schemeClr val="bg1"/>
                </a:solidFill>
                <a:highlight>
                  <a:srgbClr val="009AC1"/>
                </a:highlight>
              </a:rPr>
              <a:t> 02</a:t>
            </a:r>
            <a:r>
              <a:rPr lang="en-US" sz="1150" b="1" dirty="0">
                <a:solidFill>
                  <a:srgbClr val="009AC1"/>
                </a:solidFill>
                <a:highlight>
                  <a:srgbClr val="009AC1"/>
                </a:highlight>
              </a:rPr>
              <a:t>. Η </a:t>
            </a:r>
            <a:r>
              <a:rPr lang="en-US" sz="1150" dirty="0">
                <a:solidFill>
                  <a:schemeClr val="bg1"/>
                </a:solidFill>
              </a:rPr>
              <a:t>συνεισφερόμενη έρευνα είναι </a:t>
            </a:r>
            <a:r>
              <a:rPr lang="en-US" sz="1150" b="1" dirty="0">
                <a:solidFill>
                  <a:schemeClr val="bg1"/>
                </a:solidFill>
              </a:rPr>
              <a:t>οικονομικά</a:t>
            </a:r>
          </a:p>
          <a:p>
            <a:pPr algn="l">
              <a:tabLst>
                <a:tab pos="311150" algn="l"/>
              </a:tabLst>
            </a:pPr>
            <a:r>
              <a:rPr lang="en-US" sz="1150" b="1" dirty="0">
                <a:solidFill>
                  <a:schemeClr val="bg1"/>
                </a:solidFill>
              </a:rPr>
              <a:t>	βιώσιμη</a:t>
            </a:r>
            <a:r>
              <a:rPr lang="en-US" sz="1150" dirty="0">
                <a:solidFill>
                  <a:schemeClr val="bg1"/>
                </a:solidFill>
              </a:rPr>
              <a:t>: υποστηρίζει τους συνεισφέροντες</a:t>
            </a:r>
          </a:p>
          <a:p>
            <a:pPr algn="l">
              <a:tabLst>
                <a:tab pos="311150" algn="l"/>
              </a:tabLst>
            </a:pPr>
            <a:r>
              <a:rPr lang="en-US" sz="1150" dirty="0">
                <a:solidFill>
                  <a:schemeClr val="bg1"/>
                </a:solidFill>
              </a:rPr>
              <a:t>	οικονομικά και δημιουργεί νέες εργασιακές δραστηριότητες,</a:t>
            </a:r>
          </a:p>
          <a:p>
            <a:pPr algn="l">
              <a:tabLst>
                <a:tab pos="311150" algn="l"/>
              </a:tabLst>
            </a:pPr>
            <a:r>
              <a:rPr lang="en-US" sz="1150" b="1" dirty="0">
                <a:solidFill>
                  <a:schemeClr val="bg1"/>
                </a:solidFill>
                <a:highlight>
                  <a:srgbClr val="009AC1"/>
                </a:highlight>
              </a:rPr>
              <a:t> 03</a:t>
            </a:r>
            <a:r>
              <a:rPr lang="en-US" sz="1150" b="1" dirty="0">
                <a:solidFill>
                  <a:srgbClr val="009AC1"/>
                </a:solidFill>
                <a:highlight>
                  <a:srgbClr val="009AC1"/>
                </a:highlight>
              </a:rPr>
              <a:t>. Η </a:t>
            </a:r>
            <a:r>
              <a:rPr lang="en-US" sz="1150" dirty="0">
                <a:solidFill>
                  <a:schemeClr val="bg1"/>
                </a:solidFill>
              </a:rPr>
              <a:t>συνεισφορά της έρευνας είναι </a:t>
            </a:r>
            <a:r>
              <a:rPr lang="en-US" sz="1150" b="1" dirty="0" err="1">
                <a:solidFill>
                  <a:schemeClr val="bg1"/>
                </a:solidFill>
              </a:rPr>
              <a:t>χωρητική</a:t>
            </a:r>
            <a:r>
              <a:rPr lang="en-US" sz="1150" dirty="0">
                <a:solidFill>
                  <a:schemeClr val="bg1"/>
                </a:solidFill>
              </a:rPr>
              <a:t>: </a:t>
            </a:r>
          </a:p>
          <a:p>
            <a:pPr algn="l">
              <a:tabLst>
                <a:tab pos="311150" algn="l"/>
              </a:tabLst>
            </a:pPr>
            <a:r>
              <a:rPr lang="en-US" sz="1150" dirty="0" err="1">
                <a:solidFill>
                  <a:schemeClr val="bg1"/>
                </a:solidFill>
              </a:rPr>
              <a:t>	αξιοποιεί </a:t>
            </a:r>
            <a:r>
              <a:rPr lang="en-US" sz="1150" dirty="0">
                <a:solidFill>
                  <a:schemeClr val="bg1"/>
                </a:solidFill>
              </a:rPr>
              <a:t>τις γνώσεις των συμμετεχόντων προκειμένου να ανοίξει νέους τρόπους δράσης,</a:t>
            </a:r>
          </a:p>
          <a:p>
            <a:pPr algn="l">
              <a:tabLst>
                <a:tab pos="311150" algn="l"/>
              </a:tabLst>
            </a:pPr>
            <a:r>
              <a:rPr lang="en-US" sz="1150" b="1" dirty="0">
                <a:solidFill>
                  <a:schemeClr val="bg1"/>
                </a:solidFill>
                <a:highlight>
                  <a:srgbClr val="009AC1"/>
                </a:highlight>
              </a:rPr>
              <a:t> 04</a:t>
            </a:r>
            <a:r>
              <a:rPr lang="en-US" sz="1150" b="1" dirty="0">
                <a:solidFill>
                  <a:srgbClr val="009AC1"/>
                </a:solidFill>
                <a:highlight>
                  <a:srgbClr val="009AC1"/>
                </a:highlight>
              </a:rPr>
              <a:t>. Η </a:t>
            </a:r>
            <a:r>
              <a:rPr lang="en-US" sz="1150" dirty="0">
                <a:solidFill>
                  <a:schemeClr val="bg1"/>
                </a:solidFill>
              </a:rPr>
              <a:t>συνεισφερόμενη έρευνα είναι </a:t>
            </a:r>
            <a:r>
              <a:rPr lang="en-US" sz="1150" b="1" dirty="0">
                <a:solidFill>
                  <a:schemeClr val="bg1"/>
                </a:solidFill>
              </a:rPr>
              <a:t>επεκτάσιμη</a:t>
            </a:r>
            <a:r>
              <a:rPr lang="en-US" sz="1150" dirty="0">
                <a:solidFill>
                  <a:schemeClr val="bg1"/>
                </a:solidFill>
              </a:rPr>
              <a:t>, παράγει</a:t>
            </a:r>
          </a:p>
          <a:p>
            <a:pPr algn="l">
              <a:tabLst>
                <a:tab pos="311150" algn="l"/>
              </a:tabLst>
            </a:pPr>
            <a:r>
              <a:rPr lang="en-US" sz="1150" dirty="0">
                <a:solidFill>
                  <a:schemeClr val="bg1"/>
                </a:solidFill>
              </a:rPr>
              <a:t>	γνώσεις που μπορούν να μεταφερθούν μεταξύ</a:t>
            </a:r>
          </a:p>
          <a:p>
            <a:pPr algn="l">
              <a:tabLst>
                <a:tab pos="311150" algn="l"/>
              </a:tabLst>
            </a:pPr>
            <a:r>
              <a:rPr lang="en-US" sz="1150" dirty="0">
                <a:solidFill>
                  <a:schemeClr val="bg1"/>
                </a:solidFill>
              </a:rPr>
              <a:t>	διαφορετικές τοποθεσίες.</a:t>
            </a:r>
          </a:p>
          <a:p>
            <a:pPr algn="l">
              <a:tabLst>
                <a:tab pos="266700" algn="l"/>
              </a:tabLst>
            </a:pPr>
            <a:r>
              <a:rPr lang="en-US" sz="1150" dirty="0">
                <a:solidFill>
                  <a:schemeClr val="bg1"/>
                </a:solidFill>
              </a:rPr>
              <a:t> </a:t>
            </a:r>
          </a:p>
        </p:txBody>
      </p:sp>
      <p:grpSp>
        <p:nvGrpSpPr>
          <p:cNvPr id="33" name="Graphic 3">
            <a:extLst>
              <a:ext uri="{FF2B5EF4-FFF2-40B4-BE49-F238E27FC236}">
                <a16:creationId xmlns:a16="http://schemas.microsoft.com/office/drawing/2014/main" xmlns:p14="http://schemas.microsoft.com/office/powerpoint/2010/main" xmlns:ahyp="http://schemas.microsoft.com/office/drawing/2018/hyperlinkcolor" xmlns="" id="{02FC9BB5-C42A-C486-3766-B3ECBF749591}"/>
              </a:ext>
            </a:extLst>
          </p:cNvPr>
          <p:cNvGrpSpPr/>
          <p:nvPr/>
        </p:nvGrpSpPr>
        <p:grpSpPr>
          <a:xfrm>
            <a:off x="3521438" y="5502127"/>
            <a:ext cx="569250" cy="569249"/>
            <a:chOff x="665400" y="3833425"/>
            <a:chExt cx="948997" cy="948995"/>
          </a:xfrm>
        </p:grpSpPr>
        <p:sp>
          <p:nvSpPr>
            <p:cNvPr id="36" name="Freeform 35">
              <a:extLst>
                <a:ext uri="{FF2B5EF4-FFF2-40B4-BE49-F238E27FC236}">
                  <a16:creationId xmlns:a16="http://schemas.microsoft.com/office/drawing/2014/main" xmlns:p14="http://schemas.microsoft.com/office/powerpoint/2010/main" xmlns:ahyp="http://schemas.microsoft.com/office/drawing/2018/hyperlinkcolor" xmlns="" id="{6F46F449-C512-8B72-BE00-23809A01E6EC}"/>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solidFill>
              <a:srgbClr val="000000"/>
            </a:solid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xmlns:p14="http://schemas.microsoft.com/office/powerpoint/2010/main" xmlns:ahyp="http://schemas.microsoft.com/office/drawing/2018/hyperlinkcolor" xmlns="" id="{8206504E-AE0D-4217-BBB4-5856DAF8C5CF}"/>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solidFill>
              <a:srgbClr val="000000"/>
            </a:solidFill>
            <a:ln w="27426"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xmlns:p14="http://schemas.microsoft.com/office/powerpoint/2010/main" xmlns:ahyp="http://schemas.microsoft.com/office/drawing/2018/hyperlinkcolor" xmlns="" id="{B58FC97D-5B92-94E9-8C32-DF09F5B93B23}"/>
                </a:ext>
              </a:extLst>
            </p:cNvPr>
            <p:cNvGrpSpPr/>
            <p:nvPr/>
          </p:nvGrpSpPr>
          <p:grpSpPr>
            <a:xfrm>
              <a:off x="788824" y="4019932"/>
              <a:ext cx="244106" cy="641806"/>
              <a:chOff x="788824" y="4019932"/>
              <a:chExt cx="244106" cy="641806"/>
            </a:xfrm>
            <a:solidFill>
              <a:srgbClr val="00BADE"/>
            </a:solidFill>
          </p:grpSpPr>
          <p:sp>
            <p:nvSpPr>
              <p:cNvPr id="39" name="Freeform 38">
                <a:extLst>
                  <a:ext uri="{FF2B5EF4-FFF2-40B4-BE49-F238E27FC236}">
                    <a16:creationId xmlns:a16="http://schemas.microsoft.com/office/drawing/2014/main" xmlns:p14="http://schemas.microsoft.com/office/powerpoint/2010/main" xmlns:ahyp="http://schemas.microsoft.com/office/drawing/2018/hyperlinkcolor" xmlns="" id="{1E4A4C0F-E3F7-7D27-2A16-78318C4B061B}"/>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xmlns:p14="http://schemas.microsoft.com/office/powerpoint/2010/main" xmlns:ahyp="http://schemas.microsoft.com/office/drawing/2018/hyperlinkcolor" xmlns="" id="{4441E1C5-995C-D678-8E6F-421976FA91F8}"/>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xmlns:p14="http://schemas.microsoft.com/office/powerpoint/2010/main" xmlns:ahyp="http://schemas.microsoft.com/office/drawing/2018/hyperlinkcolor" xmlns="" id="{595C7EFA-29CC-CAAE-27B8-35E5D4209EFF}"/>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xmlns:p14="http://schemas.microsoft.com/office/powerpoint/2010/main" xmlns:ahyp="http://schemas.microsoft.com/office/drawing/2018/hyperlinkcolor" xmlns="" id="{1F01390C-46CC-9EC5-D230-C316C12FC4D7}"/>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xmlns:p14="http://schemas.microsoft.com/office/powerpoint/2010/main" xmlns:ahyp="http://schemas.microsoft.com/office/drawing/2018/hyperlinkcolor" xmlns="" id="{273F8426-52D6-77A6-72CF-03FFC8C538FC}"/>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xmlns:p14="http://schemas.microsoft.com/office/powerpoint/2010/main" xmlns:ahyp="http://schemas.microsoft.com/office/drawing/2018/hyperlinkcolor" xmlns="" id="{F988D141-885F-2736-5608-D8905FA10CB0}"/>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grpSp>
      </p:grpSp>
      <p:grpSp>
        <p:nvGrpSpPr>
          <p:cNvPr id="45" name="Graphic 3">
            <a:extLst>
              <a:ext uri="{FF2B5EF4-FFF2-40B4-BE49-F238E27FC236}">
                <a16:creationId xmlns:a16="http://schemas.microsoft.com/office/drawing/2014/main" xmlns:p14="http://schemas.microsoft.com/office/powerpoint/2010/main" xmlns:ahyp="http://schemas.microsoft.com/office/drawing/2018/hyperlinkcolor" xmlns="" id="{1C0AB18C-EBA2-A5B0-D488-831C0AC0850D}"/>
              </a:ext>
            </a:extLst>
          </p:cNvPr>
          <p:cNvGrpSpPr/>
          <p:nvPr/>
        </p:nvGrpSpPr>
        <p:grpSpPr>
          <a:xfrm>
            <a:off x="5852316" y="6558196"/>
            <a:ext cx="548062" cy="523349"/>
            <a:chOff x="10407709" y="5371716"/>
            <a:chExt cx="1086136" cy="1037162"/>
          </a:xfrm>
        </p:grpSpPr>
        <p:sp>
          <p:nvSpPr>
            <p:cNvPr id="46" name="Freeform 45">
              <a:extLst>
                <a:ext uri="{FF2B5EF4-FFF2-40B4-BE49-F238E27FC236}">
                  <a16:creationId xmlns:a16="http://schemas.microsoft.com/office/drawing/2014/main" xmlns:p14="http://schemas.microsoft.com/office/powerpoint/2010/main" xmlns:ahyp="http://schemas.microsoft.com/office/drawing/2018/hyperlinkcolor" xmlns="" id="{CD2181CF-CA02-9C38-8659-C9659F76026C}"/>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009AC1"/>
            </a:solid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xmlns:p14="http://schemas.microsoft.com/office/powerpoint/2010/main" xmlns:ahyp="http://schemas.microsoft.com/office/drawing/2018/hyperlinkcolor" xmlns="" id="{5F3F71D6-579C-D909-3107-7007BCE9AC1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009AC1"/>
            </a:solidFill>
            <a:ln w="27426" cap="flat">
              <a:noFill/>
              <a:prstDash val="solid"/>
              <a:miter/>
            </a:ln>
          </p:spPr>
          <p:txBody>
            <a:bodyPr rtlCol="0" anchor="ctr"/>
            <a:lstStyle/>
            <a:p>
              <a:endParaRPr lang="en-US"/>
            </a:p>
          </p:txBody>
        </p:sp>
        <p:grpSp>
          <p:nvGrpSpPr>
            <p:cNvPr id="48" name="Graphic 3">
              <a:extLst>
                <a:ext uri="{FF2B5EF4-FFF2-40B4-BE49-F238E27FC236}">
                  <a16:creationId xmlns:a16="http://schemas.microsoft.com/office/drawing/2014/main" xmlns:p14="http://schemas.microsoft.com/office/powerpoint/2010/main" xmlns:ahyp="http://schemas.microsoft.com/office/drawing/2018/hyperlinkcolor" xmlns="" id="{FEF21A39-AA37-245F-8375-3E388BD34DA4}"/>
                </a:ext>
              </a:extLst>
            </p:cNvPr>
            <p:cNvGrpSpPr/>
            <p:nvPr/>
          </p:nvGrpSpPr>
          <p:grpSpPr>
            <a:xfrm>
              <a:off x="10407709" y="5371716"/>
              <a:ext cx="1086136" cy="1037162"/>
              <a:chOff x="10407709" y="5371716"/>
              <a:chExt cx="1086136" cy="1037162"/>
            </a:xfrm>
            <a:solidFill>
              <a:srgbClr val="000000"/>
            </a:solidFill>
          </p:grpSpPr>
          <p:grpSp>
            <p:nvGrpSpPr>
              <p:cNvPr id="49" name="Graphic 3">
                <a:extLst>
                  <a:ext uri="{FF2B5EF4-FFF2-40B4-BE49-F238E27FC236}">
                    <a16:creationId xmlns:a16="http://schemas.microsoft.com/office/drawing/2014/main" xmlns:p14="http://schemas.microsoft.com/office/powerpoint/2010/main" xmlns:ahyp="http://schemas.microsoft.com/office/drawing/2018/hyperlinkcolor" xmlns="" id="{D4DD3CBB-770D-6690-A71D-5562EE611EF0}"/>
                  </a:ext>
                </a:extLst>
              </p:cNvPr>
              <p:cNvGrpSpPr/>
              <p:nvPr/>
            </p:nvGrpSpPr>
            <p:grpSpPr>
              <a:xfrm>
                <a:off x="10407709" y="5371716"/>
                <a:ext cx="1086136" cy="1037162"/>
                <a:chOff x="10407709" y="5371716"/>
                <a:chExt cx="1086136" cy="1037162"/>
              </a:xfrm>
              <a:solidFill>
                <a:srgbClr val="000000"/>
              </a:solidFill>
            </p:grpSpPr>
            <p:sp>
              <p:nvSpPr>
                <p:cNvPr id="51" name="Freeform 50">
                  <a:extLst>
                    <a:ext uri="{FF2B5EF4-FFF2-40B4-BE49-F238E27FC236}">
                      <a16:creationId xmlns:a16="http://schemas.microsoft.com/office/drawing/2014/main" xmlns:p14="http://schemas.microsoft.com/office/powerpoint/2010/main" xmlns:ahyp="http://schemas.microsoft.com/office/drawing/2018/hyperlinkcolor" xmlns="" id="{9349CCA5-EF9B-634F-CC1B-886CAAB65679}"/>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000000"/>
                </a:solid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xmlns:p14="http://schemas.microsoft.com/office/powerpoint/2010/main" xmlns:ahyp="http://schemas.microsoft.com/office/drawing/2018/hyperlinkcolor" xmlns="" id="{72530338-C492-1305-780F-4CD656B2C1F8}"/>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solidFill>
                  <a:srgbClr val="000000"/>
                </a:solid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xmlns:p14="http://schemas.microsoft.com/office/powerpoint/2010/main" xmlns:ahyp="http://schemas.microsoft.com/office/drawing/2018/hyperlinkcolor" xmlns="" id="{46A00F8C-4E76-39FB-1B90-9D0BD7D9239B}"/>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solidFill>
                  <a:srgbClr val="000000"/>
                </a:solidFill>
                <a:ln w="27426"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xmlns:p14="http://schemas.microsoft.com/office/powerpoint/2010/main" xmlns:ahyp="http://schemas.microsoft.com/office/drawing/2018/hyperlinkcolor" xmlns="" id="{34A9379A-3C1A-5D6C-B057-90F0C1398618}"/>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solidFill>
                <a:srgbClr val="000000"/>
              </a:solidFill>
              <a:ln w="27426"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xmlns:p14="http://schemas.microsoft.com/office/powerpoint/2010/main" xmlns:ahyp="http://schemas.microsoft.com/office/drawing/2018/hyperlinkcolor" xmlns="" id="{CFA8F9EB-7684-385B-9A76-375B66BEE725}"/>
              </a:ext>
            </a:extLst>
          </p:cNvPr>
          <p:cNvGrpSpPr/>
          <p:nvPr/>
        </p:nvGrpSpPr>
        <p:grpSpPr>
          <a:xfrm>
            <a:off x="3733343" y="7439778"/>
            <a:ext cx="561276" cy="560663"/>
            <a:chOff x="7257599" y="768348"/>
            <a:chExt cx="868457" cy="867509"/>
          </a:xfrm>
        </p:grpSpPr>
        <p:sp>
          <p:nvSpPr>
            <p:cNvPr id="55" name="Freeform 54">
              <a:extLst>
                <a:ext uri="{FF2B5EF4-FFF2-40B4-BE49-F238E27FC236}">
                  <a16:creationId xmlns:a16="http://schemas.microsoft.com/office/drawing/2014/main" xmlns:p14="http://schemas.microsoft.com/office/powerpoint/2010/main" xmlns:ahyp="http://schemas.microsoft.com/office/drawing/2018/hyperlinkcolor" xmlns="" id="{46028854-BBBB-15CB-D553-B2F88F63B54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6" name="Graphic 2">
              <a:extLst>
                <a:ext uri="{FF2B5EF4-FFF2-40B4-BE49-F238E27FC236}">
                  <a16:creationId xmlns:a16="http://schemas.microsoft.com/office/drawing/2014/main" xmlns:p14="http://schemas.microsoft.com/office/powerpoint/2010/main" xmlns:ahyp="http://schemas.microsoft.com/office/drawing/2018/hyperlinkcolor" xmlns="" id="{CB7ECE3C-DB80-AB7B-8BA2-39012503ECB9}"/>
                </a:ext>
              </a:extLst>
            </p:cNvPr>
            <p:cNvGrpSpPr/>
            <p:nvPr/>
          </p:nvGrpSpPr>
          <p:grpSpPr>
            <a:xfrm>
              <a:off x="7257599" y="768348"/>
              <a:ext cx="868457" cy="867509"/>
              <a:chOff x="7257599" y="768348"/>
              <a:chExt cx="868457" cy="867509"/>
            </a:xfrm>
            <a:solidFill>
              <a:srgbClr val="010101"/>
            </a:solidFill>
          </p:grpSpPr>
          <p:sp>
            <p:nvSpPr>
              <p:cNvPr id="57" name="Freeform 56">
                <a:extLst>
                  <a:ext uri="{FF2B5EF4-FFF2-40B4-BE49-F238E27FC236}">
                    <a16:creationId xmlns:a16="http://schemas.microsoft.com/office/drawing/2014/main" xmlns:p14="http://schemas.microsoft.com/office/powerpoint/2010/main" xmlns:ahyp="http://schemas.microsoft.com/office/drawing/2018/hyperlinkcolor" xmlns="" id="{4332B7EF-6285-55A6-2A9F-10DCC8DEC4A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xmlns:p14="http://schemas.microsoft.com/office/powerpoint/2010/main" xmlns:ahyp="http://schemas.microsoft.com/office/drawing/2018/hyperlinkcolor" xmlns="" id="{A94CAAD8-B0E5-A915-50B2-06BAFB7282F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xmlns:p14="http://schemas.microsoft.com/office/powerpoint/2010/main" xmlns:ahyp="http://schemas.microsoft.com/office/drawing/2018/hyperlinkcolor" xmlns="" id="{34EBBB16-9477-48E7-13C2-7F1961C67AC2}"/>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xmlns:p14="http://schemas.microsoft.com/office/powerpoint/2010/main" xmlns:ahyp="http://schemas.microsoft.com/office/drawing/2018/hyperlinkcolor" xmlns="" id="{1522C765-5D09-23E9-6781-511008703605}"/>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xmlns:p14="http://schemas.microsoft.com/office/powerpoint/2010/main" xmlns:ahyp="http://schemas.microsoft.com/office/drawing/2018/hyperlinkcolor" xmlns="" id="{C41B5F5D-BAEF-F8CE-DDA7-63FF5A4C1CE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2" name="Group 61">
            <a:extLst>
              <a:ext uri="{FF2B5EF4-FFF2-40B4-BE49-F238E27FC236}">
                <a16:creationId xmlns:a16="http://schemas.microsoft.com/office/drawing/2014/main" xmlns:p14="http://schemas.microsoft.com/office/powerpoint/2010/main" xmlns:ahyp="http://schemas.microsoft.com/office/drawing/2018/hyperlinkcolor" xmlns="" id="{71CF70BC-6ABD-6CA4-6AD0-F55FC227D48F}"/>
              </a:ext>
            </a:extLst>
          </p:cNvPr>
          <p:cNvGrpSpPr/>
          <p:nvPr/>
        </p:nvGrpSpPr>
        <p:grpSpPr>
          <a:xfrm>
            <a:off x="963195" y="7409581"/>
            <a:ext cx="535396" cy="536660"/>
            <a:chOff x="5700273" y="5386353"/>
            <a:chExt cx="766016" cy="767823"/>
          </a:xfrm>
        </p:grpSpPr>
        <p:grpSp>
          <p:nvGrpSpPr>
            <p:cNvPr id="63" name="Graphic 2">
              <a:extLst>
                <a:ext uri="{FF2B5EF4-FFF2-40B4-BE49-F238E27FC236}">
                  <a16:creationId xmlns:a16="http://schemas.microsoft.com/office/drawing/2014/main" xmlns:p14="http://schemas.microsoft.com/office/powerpoint/2010/main" xmlns:ahyp="http://schemas.microsoft.com/office/drawing/2018/hyperlinkcolor" xmlns="" id="{FA811306-FF2F-8EC9-16C6-14B63A2C1167}"/>
                </a:ext>
              </a:extLst>
            </p:cNvPr>
            <p:cNvGrpSpPr/>
            <p:nvPr/>
          </p:nvGrpSpPr>
          <p:grpSpPr>
            <a:xfrm>
              <a:off x="5844804" y="5531788"/>
              <a:ext cx="476953" cy="420947"/>
              <a:chOff x="5844804" y="5531788"/>
              <a:chExt cx="476953" cy="420947"/>
            </a:xfrm>
            <a:solidFill>
              <a:srgbClr val="60A9DD"/>
            </a:solidFill>
          </p:grpSpPr>
          <p:sp>
            <p:nvSpPr>
              <p:cNvPr id="84" name="Freeform 83">
                <a:extLst>
                  <a:ext uri="{FF2B5EF4-FFF2-40B4-BE49-F238E27FC236}">
                    <a16:creationId xmlns:a16="http://schemas.microsoft.com/office/drawing/2014/main" xmlns:p14="http://schemas.microsoft.com/office/powerpoint/2010/main" xmlns:ahyp="http://schemas.microsoft.com/office/drawing/2018/hyperlinkcolor" xmlns="" id="{DF46262B-6F53-80F0-1FF8-AFD446F5A25F}"/>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xmlns:p14="http://schemas.microsoft.com/office/powerpoint/2010/main" xmlns:ahyp="http://schemas.microsoft.com/office/drawing/2018/hyperlinkcolor" xmlns="" id="{90F652D1-9633-34EF-6F89-6F7A2AC5441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009AC1"/>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4" name="Graphic 2">
              <a:extLst>
                <a:ext uri="{FF2B5EF4-FFF2-40B4-BE49-F238E27FC236}">
                  <a16:creationId xmlns:a16="http://schemas.microsoft.com/office/drawing/2014/main" xmlns:p14="http://schemas.microsoft.com/office/powerpoint/2010/main" xmlns:ahyp="http://schemas.microsoft.com/office/drawing/2018/hyperlinkcolor" xmlns="" id="{81A7306E-9161-F7DB-C390-599B684AB3D0}"/>
                </a:ext>
              </a:extLst>
            </p:cNvPr>
            <p:cNvGrpSpPr/>
            <p:nvPr/>
          </p:nvGrpSpPr>
          <p:grpSpPr>
            <a:xfrm>
              <a:off x="5700273" y="5386353"/>
              <a:ext cx="766016" cy="767823"/>
              <a:chOff x="5700273" y="5386353"/>
              <a:chExt cx="766016" cy="767823"/>
            </a:xfrm>
            <a:solidFill>
              <a:srgbClr val="000000"/>
            </a:solidFill>
          </p:grpSpPr>
          <p:sp>
            <p:nvSpPr>
              <p:cNvPr id="65" name="Freeform 64">
                <a:extLst>
                  <a:ext uri="{FF2B5EF4-FFF2-40B4-BE49-F238E27FC236}">
                    <a16:creationId xmlns:a16="http://schemas.microsoft.com/office/drawing/2014/main" xmlns:p14="http://schemas.microsoft.com/office/powerpoint/2010/main" xmlns:ahyp="http://schemas.microsoft.com/office/drawing/2018/hyperlinkcolor" xmlns="" id="{B99EFC32-2A5B-B18C-4C46-F0E4955E2142}"/>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xmlns:p14="http://schemas.microsoft.com/office/powerpoint/2010/main" xmlns:ahyp="http://schemas.microsoft.com/office/drawing/2018/hyperlinkcolor" xmlns="" id="{37EF439E-ED86-5E2A-C3F6-E26C316A1528}"/>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xmlns:p14="http://schemas.microsoft.com/office/powerpoint/2010/main" xmlns:ahyp="http://schemas.microsoft.com/office/drawing/2018/hyperlinkcolor" xmlns="" id="{2AE53DAE-526D-5DEE-9727-1A729B07564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xmlns:p14="http://schemas.microsoft.com/office/powerpoint/2010/main" xmlns:ahyp="http://schemas.microsoft.com/office/drawing/2018/hyperlinkcolor" xmlns="" id="{2E55FB9A-C8A8-6307-B7EF-78F3B7CC572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xmlns:p14="http://schemas.microsoft.com/office/powerpoint/2010/main" xmlns:ahyp="http://schemas.microsoft.com/office/drawing/2018/hyperlinkcolor" xmlns="" id="{6F221F42-420C-0793-00A0-E8EC584E51A1}"/>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xmlns:p14="http://schemas.microsoft.com/office/powerpoint/2010/main" xmlns:ahyp="http://schemas.microsoft.com/office/drawing/2018/hyperlinkcolor" xmlns="" id="{FE29B076-D8BD-B09C-DBB4-F868ADAEB949}"/>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xmlns:p14="http://schemas.microsoft.com/office/powerpoint/2010/main" xmlns:ahyp="http://schemas.microsoft.com/office/drawing/2018/hyperlinkcolor" xmlns="" id="{51ADC34E-E3D3-B65F-0D22-2BC5A32A7176}"/>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xmlns:p14="http://schemas.microsoft.com/office/powerpoint/2010/main" xmlns:ahyp="http://schemas.microsoft.com/office/drawing/2018/hyperlinkcolor" xmlns="" id="{7978BAC1-3E77-2BA5-926C-CDFA652B631A}"/>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xmlns:p14="http://schemas.microsoft.com/office/powerpoint/2010/main" xmlns:ahyp="http://schemas.microsoft.com/office/drawing/2018/hyperlinkcolor" xmlns="" id="{2D75B526-C435-9616-F0C4-CBB0AD8FB673}"/>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xmlns:p14="http://schemas.microsoft.com/office/powerpoint/2010/main" xmlns:ahyp="http://schemas.microsoft.com/office/drawing/2018/hyperlinkcolor" xmlns="" id="{A96E6C7B-17D3-8576-8233-01DA5E34CB0C}"/>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xmlns:p14="http://schemas.microsoft.com/office/powerpoint/2010/main" xmlns:ahyp="http://schemas.microsoft.com/office/drawing/2018/hyperlinkcolor" xmlns="" id="{6076D5B7-4ED5-949F-A409-F705736195E6}"/>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1" name="Freeform 80">
                <a:extLst>
                  <a:ext uri="{FF2B5EF4-FFF2-40B4-BE49-F238E27FC236}">
                    <a16:creationId xmlns:a16="http://schemas.microsoft.com/office/drawing/2014/main" xmlns:p14="http://schemas.microsoft.com/office/powerpoint/2010/main" xmlns:ahyp="http://schemas.microsoft.com/office/drawing/2018/hyperlinkcolor" xmlns="" id="{624DC0A0-78DF-0670-5BDD-D9F49F6F1FB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81">
                <a:extLst>
                  <a:ext uri="{FF2B5EF4-FFF2-40B4-BE49-F238E27FC236}">
                    <a16:creationId xmlns:a16="http://schemas.microsoft.com/office/drawing/2014/main" xmlns:p14="http://schemas.microsoft.com/office/powerpoint/2010/main" xmlns:ahyp="http://schemas.microsoft.com/office/drawing/2018/hyperlinkcolor" xmlns="" id="{EE067E20-F3F2-D275-FC62-83132409071D}"/>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3" name="Freeform 82">
                <a:extLst>
                  <a:ext uri="{FF2B5EF4-FFF2-40B4-BE49-F238E27FC236}">
                    <a16:creationId xmlns:a16="http://schemas.microsoft.com/office/drawing/2014/main" xmlns:p14="http://schemas.microsoft.com/office/powerpoint/2010/main" xmlns:ahyp="http://schemas.microsoft.com/office/drawing/2018/hyperlinkcolor" xmlns="" id="{ED08621F-5DF5-982D-EAED-F5FFB1B14E1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92" name="Graphic 4">
            <a:extLst>
              <a:ext uri="{FF2B5EF4-FFF2-40B4-BE49-F238E27FC236}">
                <a16:creationId xmlns:a16="http://schemas.microsoft.com/office/drawing/2014/main" xmlns:p14="http://schemas.microsoft.com/office/powerpoint/2010/main" xmlns:ahyp="http://schemas.microsoft.com/office/drawing/2018/hyperlinkcolor" xmlns="" id="{1FD28751-028F-2440-C8C9-261347E88F57}"/>
              </a:ext>
            </a:extLst>
          </p:cNvPr>
          <p:cNvGrpSpPr/>
          <p:nvPr/>
        </p:nvGrpSpPr>
        <p:grpSpPr>
          <a:xfrm rot="19729293">
            <a:off x="6173287" y="7901710"/>
            <a:ext cx="403667" cy="780438"/>
            <a:chOff x="9129274" y="2719113"/>
            <a:chExt cx="717139" cy="1386497"/>
          </a:xfrm>
          <a:solidFill>
            <a:srgbClr val="000000"/>
          </a:solidFill>
        </p:grpSpPr>
        <p:grpSp>
          <p:nvGrpSpPr>
            <p:cNvPr id="93" name="Graphic 4">
              <a:extLst>
                <a:ext uri="{FF2B5EF4-FFF2-40B4-BE49-F238E27FC236}">
                  <a16:creationId xmlns:a16="http://schemas.microsoft.com/office/drawing/2014/main" xmlns:p14="http://schemas.microsoft.com/office/powerpoint/2010/main" xmlns:ahyp="http://schemas.microsoft.com/office/drawing/2018/hyperlinkcolor" xmlns="" id="{6F2C23EF-EE58-6C5B-FA08-06BBFEDA4614}"/>
                </a:ext>
              </a:extLst>
            </p:cNvPr>
            <p:cNvGrpSpPr/>
            <p:nvPr/>
          </p:nvGrpSpPr>
          <p:grpSpPr>
            <a:xfrm>
              <a:off x="9159507" y="2719113"/>
              <a:ext cx="446280" cy="440141"/>
              <a:chOff x="9159507" y="2719113"/>
              <a:chExt cx="446280" cy="440141"/>
            </a:xfrm>
            <a:grpFill/>
          </p:grpSpPr>
          <p:sp>
            <p:nvSpPr>
              <p:cNvPr id="104" name="Freeform 103">
                <a:extLst>
                  <a:ext uri="{FF2B5EF4-FFF2-40B4-BE49-F238E27FC236}">
                    <a16:creationId xmlns:a16="http://schemas.microsoft.com/office/drawing/2014/main" xmlns:p14="http://schemas.microsoft.com/office/powerpoint/2010/main" xmlns:ahyp="http://schemas.microsoft.com/office/drawing/2018/hyperlinkcolor" xmlns="" id="{4B9CF70E-B9C5-93B5-BC54-07BACD6CEED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xmlns:p14="http://schemas.microsoft.com/office/powerpoint/2010/main" xmlns:ahyp="http://schemas.microsoft.com/office/drawing/2018/hyperlinkcolor" xmlns="" id="{703793B6-5679-B059-C362-004091A9DFA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4" name="Graphic 4">
              <a:extLst>
                <a:ext uri="{FF2B5EF4-FFF2-40B4-BE49-F238E27FC236}">
                  <a16:creationId xmlns:a16="http://schemas.microsoft.com/office/drawing/2014/main" xmlns:p14="http://schemas.microsoft.com/office/powerpoint/2010/main" xmlns:ahyp="http://schemas.microsoft.com/office/drawing/2018/hyperlinkcolor" xmlns="" id="{F6EC3B85-1AC8-BBC8-A479-D02E73333608}"/>
                </a:ext>
              </a:extLst>
            </p:cNvPr>
            <p:cNvGrpSpPr/>
            <p:nvPr/>
          </p:nvGrpSpPr>
          <p:grpSpPr>
            <a:xfrm>
              <a:off x="9129274" y="2893887"/>
              <a:ext cx="717139" cy="1211724"/>
              <a:chOff x="9129274" y="2893887"/>
              <a:chExt cx="717139" cy="1211724"/>
            </a:xfrm>
            <a:grpFill/>
          </p:grpSpPr>
          <p:sp>
            <p:nvSpPr>
              <p:cNvPr id="95" name="Freeform 94">
                <a:extLst>
                  <a:ext uri="{FF2B5EF4-FFF2-40B4-BE49-F238E27FC236}">
                    <a16:creationId xmlns:a16="http://schemas.microsoft.com/office/drawing/2014/main" xmlns:p14="http://schemas.microsoft.com/office/powerpoint/2010/main" xmlns:ahyp="http://schemas.microsoft.com/office/drawing/2018/hyperlinkcolor" xmlns="" id="{7DF102CE-9E08-4F4F-2CF5-1F628BA8A2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xmlns:p14="http://schemas.microsoft.com/office/powerpoint/2010/main" xmlns:ahyp="http://schemas.microsoft.com/office/drawing/2018/hyperlinkcolor" xmlns="" id="{DCE9B9AA-2B36-D4E0-2076-B2DCAD52810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xmlns:p14="http://schemas.microsoft.com/office/powerpoint/2010/main" xmlns:ahyp="http://schemas.microsoft.com/office/drawing/2018/hyperlinkcolor" xmlns="" id="{78D102BA-1C07-5543-E35D-45D545D7035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xmlns:p14="http://schemas.microsoft.com/office/powerpoint/2010/main" xmlns:ahyp="http://schemas.microsoft.com/office/drawing/2018/hyperlinkcolor" xmlns="" id="{2C9379BD-C0C7-1E8B-3851-F80C90BA04D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xmlns:p14="http://schemas.microsoft.com/office/powerpoint/2010/main" xmlns:ahyp="http://schemas.microsoft.com/office/drawing/2018/hyperlinkcolor" xmlns="" id="{09B457BF-761B-0D75-3BD9-8EEB00AC9E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xmlns:p14="http://schemas.microsoft.com/office/powerpoint/2010/main" xmlns:ahyp="http://schemas.microsoft.com/office/drawing/2018/hyperlinkcolor" xmlns="" id="{1582E49F-4735-4D70-1B61-FEEBF503FA8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xmlns:p14="http://schemas.microsoft.com/office/powerpoint/2010/main" xmlns:ahyp="http://schemas.microsoft.com/office/drawing/2018/hyperlinkcolor" xmlns="" id="{FBFEE071-6117-24D1-55A2-5A93561ABE0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hyp="http://schemas.microsoft.com/office/drawing/2018/hyperlinkcolor" xmlns:a16="http://schemas.microsoft.com/office/drawing/2014/main" xmlns="" val="2160551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Η συνεισφορά της έρευνας είναι </a:t>
            </a:r>
            <a:r>
              <a:rPr lang="en-US" sz="1150" dirty="0" err="1">
                <a:solidFill>
                  <a:srgbClr val="262626"/>
                </a:solidFill>
              </a:rPr>
              <a:t>οργανολογική</a:t>
            </a:r>
            <a:r>
              <a:rPr lang="en-US" sz="1150" dirty="0">
                <a:solidFill>
                  <a:srgbClr val="262626"/>
                </a:solidFill>
              </a:rPr>
              <a:t>. Με αναφορά στον ελληνικό μύθο του </a:t>
            </a:r>
            <a:r>
              <a:rPr lang="en-US" sz="1150" dirty="0" err="1">
                <a:solidFill>
                  <a:srgbClr val="262626"/>
                </a:solidFill>
              </a:rPr>
              <a:t>Προμηθέα </a:t>
            </a:r>
            <a:r>
              <a:rPr lang="en-US" sz="1150" dirty="0">
                <a:solidFill>
                  <a:srgbClr val="262626"/>
                </a:solidFill>
              </a:rPr>
              <a:t>(βλ. παραπάνω), βασίζεται στην παραδοχή ότι η τεχνολογία, και οι τεχνικές γενικότερα, αποτελούν συστατικό στοιχείο του ποιοι είμαστε και πώς αλληλεπιδρούμε μεταξύ μας. Αυτό σημαίνει ότι το ζήτημα της τεχνολογίας - τι κάνει στις σκέψεις, τις επιθυμίες και τις σχέσεις μας - βρίσκεται πάντα στο επίκεντρο μιας Συνεισφορικής Έρευνας. </a:t>
            </a:r>
          </a:p>
          <a:p>
            <a:pPr>
              <a:lnSpc>
                <a:spcPts val="1320"/>
              </a:lnSpc>
            </a:pPr>
            <a:r>
              <a:rPr lang="en-US" sz="1150" dirty="0">
                <a:solidFill>
                  <a:srgbClr val="262626"/>
                </a:solidFill>
              </a:rPr>
              <a:t> </a:t>
            </a:r>
          </a:p>
          <a:p>
            <a:pPr>
              <a:lnSpc>
                <a:spcPts val="1320"/>
              </a:lnSpc>
            </a:pPr>
            <a:r>
              <a:rPr lang="en-US" sz="1150" dirty="0">
                <a:solidFill>
                  <a:srgbClr val="262626"/>
                </a:solidFill>
              </a:rPr>
              <a:t>Σε μια έρευνα που συμβάλλει, το ζήτημα της τεχνολογίας τίθεται τόσο θεωρητικά όσο και πρακτικά: </a:t>
            </a:r>
          </a:p>
          <a:p>
            <a:pPr>
              <a:lnSpc>
                <a:spcPts val="1320"/>
              </a:lnSpc>
            </a:pPr>
            <a:r>
              <a:rPr lang="en-US" sz="1150" dirty="0">
                <a:solidFill>
                  <a:srgbClr val="262626"/>
                </a:solidFill>
              </a:rPr>
              <a:t> </a:t>
            </a:r>
          </a:p>
          <a:p>
            <a:pPr>
              <a:lnSpc>
                <a:spcPts val="1320"/>
              </a:lnSpc>
            </a:pPr>
            <a:r>
              <a:rPr lang="en-US" sz="1150" dirty="0">
                <a:solidFill>
                  <a:srgbClr val="262626"/>
                </a:solidFill>
              </a:rPr>
              <a:t>Θεωρητικά, </a:t>
            </a:r>
            <a:r>
              <a:rPr lang="en-US" sz="1150" dirty="0" err="1">
                <a:solidFill>
                  <a:srgbClr val="262626"/>
                </a:solidFill>
              </a:rPr>
              <a:t>αναλύουμε </a:t>
            </a:r>
            <a:r>
              <a:rPr lang="en-US" sz="1150" dirty="0">
                <a:solidFill>
                  <a:srgbClr val="262626"/>
                </a:solidFill>
              </a:rPr>
              <a:t>τον τρόπο με τον οποίο τα βιολογικά, κοινωνικά και τεχνικά μας όργανα επηρεάζουν το ένα το άλλο στο πλαίσιο του θέματος με το οποίο ελπίζετε να ασχοληθείτε (όπως η υπερέκθεση στην οθόνη). </a:t>
            </a:r>
          </a:p>
          <a:p>
            <a:pPr>
              <a:lnSpc>
                <a:spcPts val="1320"/>
              </a:lnSpc>
            </a:pPr>
            <a:r>
              <a:rPr lang="en-US" sz="1150" dirty="0">
                <a:solidFill>
                  <a:srgbClr val="262626"/>
                </a:solidFill>
              </a:rPr>
              <a:t> </a:t>
            </a:r>
          </a:p>
          <a:p>
            <a:pPr>
              <a:lnSpc>
                <a:spcPts val="1320"/>
              </a:lnSpc>
            </a:pPr>
            <a:r>
              <a:rPr lang="en-US" sz="1150" dirty="0">
                <a:solidFill>
                  <a:srgbClr val="262626"/>
                </a:solidFill>
              </a:rPr>
              <a:t>Πρακτικά, θέλουμε να βρούμε και να πειραματιστούμε με τεχνολογίες που υποστηρίζουν τη συλλογική εργασία και τον ιστό. Συχνά μιλάμε για την ανάπτυξη ή τη χρήση προϋπαρχουσών </a:t>
            </a:r>
            <a:r>
              <a:rPr lang="en-US" sz="1150" i="1" dirty="0">
                <a:solidFill>
                  <a:srgbClr val="262626"/>
                </a:solidFill>
              </a:rPr>
              <a:t>τεχνολογιών συνεισφοράς</a:t>
            </a:r>
            <a:r>
              <a:rPr lang="en-US" sz="1150" dirty="0">
                <a:solidFill>
                  <a:srgbClr val="262626"/>
                </a:solidFill>
              </a:rPr>
              <a:t>: τεχνικές που διευκολύνουν τη συνεισφορά όσων αποτελούν μέρος της έρευνας. </a:t>
            </a:r>
          </a:p>
          <a:p>
            <a:pPr>
              <a:lnSpc>
                <a:spcPts val="13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6" y="1012503"/>
            <a:ext cx="161813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err="1">
                <a:solidFill>
                  <a:srgbClr val="009AC1"/>
                </a:solidFill>
              </a:rPr>
              <a:t>Οργανολογικ</a:t>
            </a:r>
            <a:r>
              <a:rPr lang="en-US" sz="1800" b="1" dirty="0">
                <a:solidFill>
                  <a:srgbClr val="009AC1"/>
                </a:solidFill>
              </a:rPr>
              <a:t>ή </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47</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xmlns:p14="http://schemas.microsoft.com/office/powerpoint/2010/main" xmlns="" id="{3E0B2199-21B8-9126-B18B-845539FDC8F8}"/>
              </a:ext>
            </a:extLst>
          </p:cNvPr>
          <p:cNvSpPr txBox="1">
            <a:spLocks/>
          </p:cNvSpPr>
          <p:nvPr/>
        </p:nvSpPr>
        <p:spPr>
          <a:xfrm>
            <a:off x="1112098" y="5686812"/>
            <a:ext cx="6201256" cy="321982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Παρόλο που δεν υπάρχει ακόμη μια οικονομία της συνεισφοράς, το ζήτημα της οικονομίας και της φερεγγυότητας παραμένει στο επίκεντρο της συνεισφορικής έρευνας. Αυτό ισχύει με τουλάχιστον δύο διαφορετικούς τρόπους: </a:t>
            </a:r>
          </a:p>
          <a:p>
            <a:pPr>
              <a:lnSpc>
                <a:spcPts val="1320"/>
              </a:lnSpc>
            </a:pPr>
            <a:r>
              <a:rPr lang="en-US" sz="1150" dirty="0">
                <a:solidFill>
                  <a:srgbClr val="262626"/>
                </a:solidFill>
              </a:rPr>
              <a:t> </a:t>
            </a:r>
          </a:p>
          <a:p>
            <a:pPr>
              <a:lnSpc>
                <a:spcPts val="1320"/>
              </a:lnSpc>
            </a:pPr>
            <a:r>
              <a:rPr lang="en-US" sz="1150" dirty="0">
                <a:solidFill>
                  <a:srgbClr val="262626"/>
                </a:solidFill>
              </a:rPr>
              <a:t>Πρώτον, εξετάζουμε τον τρόπο </a:t>
            </a:r>
            <a:r>
              <a:rPr lang="en-US" sz="1150" dirty="0" err="1">
                <a:solidFill>
                  <a:srgbClr val="262626"/>
                </a:solidFill>
              </a:rPr>
              <a:t>αξιοποίησης </a:t>
            </a:r>
            <a:r>
              <a:rPr lang="en-US" sz="1150" dirty="0">
                <a:solidFill>
                  <a:srgbClr val="262626"/>
                </a:solidFill>
              </a:rPr>
              <a:t>της συμβολής των συμμετεχόντων. Είναι σημαντικό να θεσπίσετε κανόνες σχετικά με το ποιος θα έπρεπε να λάβει οικονομική υποστήριξη για τη συνεισφορά του. Όσο διεξάγετε έρευνα, η συνεισφορά των ακαδημαϊκών ερευνητών δεν αξίζει περισσότερο από τους μη ακαδημαϊκούς ερευνητές (όλοι όσοι συμμετέχουν σε έρευνα με συνεισφορά συμμετέχουν στην αναζήτηση νέας γνώσης καθιστώντας τους ερευνητές με τη γενική έννοια). Το να εξετάζετε τα είδη των συνεισφορών που είναι απαραίτητες για την έρευνά σας - είτε πρόκειται για συνεισφορά με γνώσεις, είτε με ένα σύνολο δεξιοτήτων, είτε με εργασία φροντίδας - και να φροντίζετε να </a:t>
            </a:r>
            <a:r>
              <a:rPr lang="en-US" sz="1150" dirty="0" err="1">
                <a:solidFill>
                  <a:srgbClr val="262626"/>
                </a:solidFill>
              </a:rPr>
              <a:t>αποτιμάται </a:t>
            </a:r>
            <a:r>
              <a:rPr lang="en-US" sz="1150" dirty="0">
                <a:solidFill>
                  <a:srgbClr val="262626"/>
                </a:solidFill>
              </a:rPr>
              <a:t>οικονομικά, είναι εγγενές στοιχείο του έργου της συνεισφορικής έρευνας. Είναι επίσης ο μόνος τρόπος για να εξασφαλιστεί η βιωσιμότητα του έργου σας. </a:t>
            </a:r>
          </a:p>
          <a:p>
            <a:pPr>
              <a:lnSpc>
                <a:spcPts val="1320"/>
              </a:lnSpc>
            </a:pPr>
            <a:r>
              <a:rPr lang="en-US" sz="1150" dirty="0">
                <a:solidFill>
                  <a:srgbClr val="262626"/>
                </a:solidFill>
              </a:rPr>
              <a:t> </a:t>
            </a:r>
          </a:p>
          <a:p>
            <a:pPr>
              <a:lnSpc>
                <a:spcPts val="1320"/>
              </a:lnSpc>
            </a:pPr>
            <a:r>
              <a:rPr lang="en-US" sz="1150" dirty="0">
                <a:solidFill>
                  <a:srgbClr val="262626"/>
                </a:solidFill>
              </a:rPr>
              <a:t>Δεύτερον, ρωτάμε τι είδους απασχόληση ανοίγει η έρευνά σας. Καθώς αναδύονται νέες τεχνολογίες, πρέπει να επαναπροσδιορίσουμε τον τρόπο εργασίας μας: ορισμένες θέσεις εργασίας είναι πιθανό να αντικατασταθούν από μηχανές, ενώ άλλες, νέες θέσεις εργασίας θα αναδυθούν. Ένας από τους στόχους μιας συνεισφορικής έρευνας είναι να προσδιοριστούν οι τύποι απασχόλησης που είναι απαραίτητοι δεδομένης της σημερινής τεχνικής μας πραγματικότητας. </a:t>
            </a:r>
          </a:p>
          <a:p>
            <a:pPr>
              <a:lnSpc>
                <a:spcPts val="1320"/>
              </a:lnSpc>
            </a:pPr>
            <a:endParaRPr lang="en-US" sz="1150" dirty="0">
              <a:solidFill>
                <a:srgbClr val="262626"/>
              </a:solidFill>
            </a:endParaRPr>
          </a:p>
          <a:p>
            <a:pPr>
              <a:lnSpc>
                <a:spcPts val="1320"/>
              </a:lnSpc>
            </a:pPr>
            <a:r>
              <a:rPr lang="en-US" sz="1150" dirty="0">
                <a:solidFill>
                  <a:srgbClr val="262626"/>
                </a:solidFill>
              </a:rPr>
              <a:t>Στο πλαίσιο της Κλινικής Συνεισφοράς, είμαστε προσκολλημένοι στη θέση του Γονέα-Πρεσβευτή: ένας γονέας που ενημερώνει για τις επιπτώσεις της υπερέκθεσης σε άλλους γονείς και ξεκινά νέες δραστηριότητες που καταπολεμούν την αδικαιολόγητη χρήση των οθονών στην κοινότητά του.</a:t>
            </a:r>
          </a:p>
        </p:txBody>
      </p:sp>
      <p:cxnSp>
        <p:nvCxnSpPr>
          <p:cNvPr id="17" name="Straight Connector 16">
            <a:extLst>
              <a:ext uri="{FF2B5EF4-FFF2-40B4-BE49-F238E27FC236}">
                <a16:creationId xmlns:a16="http://schemas.microsoft.com/office/drawing/2014/main" xmlns:p14="http://schemas.microsoft.com/office/powerpoint/2010/main" xmlns="" id="{FC03F267-40F5-88F3-D8BD-B46EFD1506DC}"/>
              </a:ext>
            </a:extLst>
          </p:cNvPr>
          <p:cNvCxnSpPr>
            <a:cxnSpLocks/>
          </p:cNvCxnSpPr>
          <p:nvPr/>
        </p:nvCxnSpPr>
        <p:spPr>
          <a:xfrm>
            <a:off x="411360" y="5200942"/>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p14="http://schemas.microsoft.com/office/powerpoint/2010/main" xmlns="" id="{85A06907-A89F-1EE5-AE96-1907EA7EB518}"/>
              </a:ext>
            </a:extLst>
          </p:cNvPr>
          <p:cNvSpPr txBox="1"/>
          <p:nvPr/>
        </p:nvSpPr>
        <p:spPr>
          <a:xfrm>
            <a:off x="129749" y="4939332"/>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xmlns:p14="http://schemas.microsoft.com/office/powerpoint/2010/main" xmlns="" id="{88F6156D-ACE7-0785-3BC1-CBDBFC6F0E6D}"/>
              </a:ext>
            </a:extLst>
          </p:cNvPr>
          <p:cNvSpPr txBox="1">
            <a:spLocks/>
          </p:cNvSpPr>
          <p:nvPr/>
        </p:nvSpPr>
        <p:spPr>
          <a:xfrm>
            <a:off x="1049566" y="4989034"/>
            <a:ext cx="258114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Οικονομικά βιώσιμη </a:t>
            </a:r>
          </a:p>
        </p:txBody>
      </p:sp>
      <p:sp>
        <p:nvSpPr>
          <p:cNvPr id="23" name="Rectangle 22">
            <a:extLst>
              <a:ext uri="{FF2B5EF4-FFF2-40B4-BE49-F238E27FC236}">
                <a16:creationId xmlns:a16="http://schemas.microsoft.com/office/drawing/2014/main" xmlns:p14="http://schemas.microsoft.com/office/powerpoint/2010/main" xmlns="" id="{29FCABDA-44ED-C64F-99A6-22F4B8E464AC}"/>
              </a:ext>
            </a:extLst>
          </p:cNvPr>
          <p:cNvSpPr/>
          <p:nvPr/>
        </p:nvSpPr>
        <p:spPr>
          <a:xfrm>
            <a:off x="6089741" y="5139697"/>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xmlns:p14="http://schemas.microsoft.com/office/powerpoint/2010/main" xmlns="" id="{DE770C53-FEC5-359D-D398-03E931B68AD4}"/>
              </a:ext>
            </a:extLst>
          </p:cNvPr>
          <p:cNvGrpSpPr/>
          <p:nvPr/>
        </p:nvGrpSpPr>
        <p:grpSpPr>
          <a:xfrm>
            <a:off x="6233315" y="852282"/>
            <a:ext cx="666958" cy="666957"/>
            <a:chOff x="665400" y="3833425"/>
            <a:chExt cx="948997" cy="948995"/>
          </a:xfrm>
        </p:grpSpPr>
        <p:sp>
          <p:nvSpPr>
            <p:cNvPr id="3" name="Freeform 2">
              <a:extLst>
                <a:ext uri="{FF2B5EF4-FFF2-40B4-BE49-F238E27FC236}">
                  <a16:creationId xmlns:a16="http://schemas.microsoft.com/office/drawing/2014/main" xmlns:p14="http://schemas.microsoft.com/office/powerpoint/2010/main" xmlns="" id="{D5342694-5D7D-777F-8F28-0578D727ABC8}"/>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solidFill>
              <a:srgbClr val="000000"/>
            </a:solidFill>
            <a:ln w="2742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xmlns:p14="http://schemas.microsoft.com/office/powerpoint/2010/main" xmlns="" id="{39CA46A4-EF9C-BF7A-E0B5-6EE7F00380C4}"/>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solidFill>
              <a:srgbClr val="000000"/>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xmlns:p14="http://schemas.microsoft.com/office/powerpoint/2010/main" xmlns="" id="{B8E2F72B-5FE4-47FB-AD28-9716A094A980}"/>
                </a:ext>
              </a:extLst>
            </p:cNvPr>
            <p:cNvGrpSpPr/>
            <p:nvPr/>
          </p:nvGrpSpPr>
          <p:grpSpPr>
            <a:xfrm>
              <a:off x="788824" y="4019932"/>
              <a:ext cx="244106" cy="641806"/>
              <a:chOff x="788824" y="4019932"/>
              <a:chExt cx="244106" cy="641806"/>
            </a:xfrm>
            <a:solidFill>
              <a:srgbClr val="00BADE"/>
            </a:solidFill>
          </p:grpSpPr>
          <p:sp>
            <p:nvSpPr>
              <p:cNvPr id="10" name="Freeform 9">
                <a:extLst>
                  <a:ext uri="{FF2B5EF4-FFF2-40B4-BE49-F238E27FC236}">
                    <a16:creationId xmlns:a16="http://schemas.microsoft.com/office/drawing/2014/main" xmlns:p14="http://schemas.microsoft.com/office/powerpoint/2010/main" xmlns="" id="{86C95E71-398B-8A09-15C7-A0E24B221AEB}"/>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xmlns:p14="http://schemas.microsoft.com/office/powerpoint/2010/main" xmlns="" id="{B5F57A15-5EA4-D0CD-721F-3FF0BC3EEF3C}"/>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009AC1"/>
              </a:solid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xmlns:p14="http://schemas.microsoft.com/office/powerpoint/2010/main" xmlns="" id="{1BEF3659-D944-9A30-F4F0-AF2A95BE1B34}"/>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xmlns:p14="http://schemas.microsoft.com/office/powerpoint/2010/main" xmlns="" id="{CB7278FD-0DE2-F5E8-1CD9-1BC1DAD63D10}"/>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xmlns:p14="http://schemas.microsoft.com/office/powerpoint/2010/main" xmlns="" id="{6164EB88-5AC3-BB58-7CD2-7DA30409A771}"/>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solidFill>
                <a:srgbClr val="009AC1"/>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xmlns:p14="http://schemas.microsoft.com/office/powerpoint/2010/main" xmlns="" id="{64B6EB2D-0434-E579-5226-673983489A2D}"/>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009AC1"/>
              </a:solidFill>
              <a:ln w="27426" cap="flat">
                <a:noFill/>
                <a:prstDash val="solid"/>
                <a:miter/>
              </a:ln>
            </p:spPr>
            <p:txBody>
              <a:bodyPr rtlCol="0" anchor="ctr"/>
              <a:lstStyle/>
              <a:p>
                <a:endParaRPr lang="en-US"/>
              </a:p>
            </p:txBody>
          </p:sp>
        </p:grpSp>
      </p:grpSp>
      <p:grpSp>
        <p:nvGrpSpPr>
          <p:cNvPr id="33" name="Graphic 3">
            <a:extLst>
              <a:ext uri="{FF2B5EF4-FFF2-40B4-BE49-F238E27FC236}">
                <a16:creationId xmlns:a16="http://schemas.microsoft.com/office/drawing/2014/main" xmlns:p14="http://schemas.microsoft.com/office/powerpoint/2010/main" xmlns="" id="{5ED1F1FE-B099-7FDF-83D7-87104320A2DB}"/>
              </a:ext>
            </a:extLst>
          </p:cNvPr>
          <p:cNvGrpSpPr/>
          <p:nvPr/>
        </p:nvGrpSpPr>
        <p:grpSpPr>
          <a:xfrm>
            <a:off x="6215085" y="4803848"/>
            <a:ext cx="647119" cy="617939"/>
            <a:chOff x="10407709" y="5371716"/>
            <a:chExt cx="1086136" cy="1037162"/>
          </a:xfrm>
        </p:grpSpPr>
        <p:sp>
          <p:nvSpPr>
            <p:cNvPr id="35" name="Freeform 34">
              <a:extLst>
                <a:ext uri="{FF2B5EF4-FFF2-40B4-BE49-F238E27FC236}">
                  <a16:creationId xmlns:a16="http://schemas.microsoft.com/office/drawing/2014/main" xmlns:p14="http://schemas.microsoft.com/office/powerpoint/2010/main" xmlns="" id="{D24FDBFD-B4B9-8A3B-B9F8-BA04246335F9}"/>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009AC1"/>
            </a:solid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xmlns:p14="http://schemas.microsoft.com/office/powerpoint/2010/main" xmlns="" id="{8F1B9E0D-54A9-18AB-470B-D500D99007D1}"/>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009AC1"/>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xmlns:p14="http://schemas.microsoft.com/office/powerpoint/2010/main" xmlns="" id="{B997B892-38C5-E4BE-A796-B9975268609F}"/>
                </a:ext>
              </a:extLst>
            </p:cNvPr>
            <p:cNvGrpSpPr/>
            <p:nvPr/>
          </p:nvGrpSpPr>
          <p:grpSpPr>
            <a:xfrm>
              <a:off x="10407709" y="5371716"/>
              <a:ext cx="1086136" cy="1037162"/>
              <a:chOff x="10407709" y="5371716"/>
              <a:chExt cx="1086136" cy="1037162"/>
            </a:xfrm>
            <a:solidFill>
              <a:srgbClr val="000000"/>
            </a:solidFill>
          </p:grpSpPr>
          <p:grpSp>
            <p:nvGrpSpPr>
              <p:cNvPr id="38" name="Graphic 3">
                <a:extLst>
                  <a:ext uri="{FF2B5EF4-FFF2-40B4-BE49-F238E27FC236}">
                    <a16:creationId xmlns:a16="http://schemas.microsoft.com/office/drawing/2014/main" xmlns:p14="http://schemas.microsoft.com/office/powerpoint/2010/main" xmlns="" id="{7CCB7415-DAC9-7C5A-2A02-43A3C8FBE525}"/>
                  </a:ext>
                </a:extLst>
              </p:cNvPr>
              <p:cNvGrpSpPr/>
              <p:nvPr/>
            </p:nvGrpSpPr>
            <p:grpSpPr>
              <a:xfrm>
                <a:off x="10407709" y="5371716"/>
                <a:ext cx="1086136" cy="1037162"/>
                <a:chOff x="10407709" y="5371716"/>
                <a:chExt cx="1086136" cy="1037162"/>
              </a:xfrm>
              <a:solidFill>
                <a:srgbClr val="000000"/>
              </a:solidFill>
            </p:grpSpPr>
            <p:sp>
              <p:nvSpPr>
                <p:cNvPr id="40" name="Freeform 39">
                  <a:extLst>
                    <a:ext uri="{FF2B5EF4-FFF2-40B4-BE49-F238E27FC236}">
                      <a16:creationId xmlns:a16="http://schemas.microsoft.com/office/drawing/2014/main" xmlns:p14="http://schemas.microsoft.com/office/powerpoint/2010/main" xmlns="" id="{95DDA2F7-A4E1-0C14-F1BB-1F3CB890D127}"/>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solidFill>
                  <a:srgbClr val="000000"/>
                </a:solid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xmlns:p14="http://schemas.microsoft.com/office/powerpoint/2010/main" xmlns="" id="{270C7B64-B140-38B6-24EC-D199AF0D56E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solidFill>
                  <a:srgbClr val="000000"/>
                </a:solid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xmlns:p14="http://schemas.microsoft.com/office/powerpoint/2010/main" xmlns="" id="{9DD995BD-E24C-A84B-F40B-56469AB94A3F}"/>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solidFill>
                  <a:srgbClr val="000000"/>
                </a:solidFill>
                <a:ln w="27426"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xmlns:p14="http://schemas.microsoft.com/office/powerpoint/2010/main" xmlns="" id="{9F7C0EF4-12B3-30FF-9B83-2F52C96CCBEA}"/>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16="http://schemas.microsoft.com/office/drawing/2014/main" xmlns="" val="817258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Όπως όλες οι ερευνητικές διαδικασίες, έτσι και η έρευνα με συνεισφορά έχει ως στόχο την παραγωγή γνώσης. Ωστόσο, το είδος της γνώσης που θέλουμε να παράγουμε δεν είναι απαραίτητα σαν τη γνώση που συνδέετε με την παραδοσιακή ακαδημαϊκή εργασία. Αντιθέτως, συχνά μιλάμε για αυτήν ως έχουσα "</a:t>
            </a:r>
            <a:r>
              <a:rPr lang="en-US" sz="1150" dirty="0" err="1">
                <a:solidFill>
                  <a:srgbClr val="262626"/>
                </a:solidFill>
              </a:rPr>
              <a:t>ικανοτικές </a:t>
            </a:r>
            <a:r>
              <a:rPr lang="en-US" sz="1150" dirty="0">
                <a:solidFill>
                  <a:srgbClr val="262626"/>
                </a:solidFill>
              </a:rPr>
              <a:t>ιδιότητες".</a:t>
            </a:r>
          </a:p>
          <a:p>
            <a:pPr>
              <a:lnSpc>
                <a:spcPts val="1320"/>
              </a:lnSpc>
            </a:pPr>
            <a:r>
              <a:rPr lang="en-US" sz="1150" dirty="0">
                <a:solidFill>
                  <a:srgbClr val="262626"/>
                </a:solidFill>
              </a:rPr>
              <a:t> </a:t>
            </a:r>
          </a:p>
          <a:p>
            <a:pPr>
              <a:lnSpc>
                <a:spcPts val="1320"/>
              </a:lnSpc>
            </a:pPr>
            <a:r>
              <a:rPr lang="en-US" sz="1150" dirty="0">
                <a:solidFill>
                  <a:srgbClr val="262626"/>
                </a:solidFill>
              </a:rPr>
              <a:t>Ο όρος "</a:t>
            </a:r>
            <a:r>
              <a:rPr lang="en-US" sz="1150" dirty="0" err="1">
                <a:solidFill>
                  <a:srgbClr val="262626"/>
                </a:solidFill>
              </a:rPr>
              <a:t>capacitative</a:t>
            </a:r>
            <a:r>
              <a:rPr lang="en-US" sz="1150" dirty="0">
                <a:solidFill>
                  <a:srgbClr val="262626"/>
                </a:solidFill>
              </a:rPr>
              <a:t>" είναι μια αναφορά στο έργο του νομπελίστα οικονομολόγου Amartya Sen, ο οποίος έγινε γνωστός για το έργο που διεξήγαγε σχετικά με αυτό που αποκαλεί ικανότητες: </a:t>
            </a:r>
            <a:r>
              <a:rPr lang="en-US" sz="1150" i="1" dirty="0">
                <a:solidFill>
                  <a:srgbClr val="262626"/>
                </a:solidFill>
              </a:rPr>
              <a:t>την ποιότητα ή την κατάσταση του να είσαι ικανός</a:t>
            </a:r>
            <a:r>
              <a:rPr lang="en-US" sz="1150" dirty="0">
                <a:solidFill>
                  <a:srgbClr val="262626"/>
                </a:solidFill>
              </a:rPr>
              <a:t>. Μέσω μελετών σε διάφορους πληθυσμούς, ο Sen παρατήρησε ότι η ελευθερία να εκτελούν ορισμένες πράξεις δεν θα έχει μεγάλο αποτέλεσμα αν οι άνθρωποι δεν διαθέτουν τις γνώσεις για να τις πραγματοποιήσουν. Σε μια διάσημη σύγκριση που έκανε μεταξύ του Χάρλεμ και του Μπαγκλαντές, έδειξε ότι οι κοινωνίες που είναι πλούσιες σε ικανότητες έχουν υψηλότερο προσδόκιμο ζωής από τις κοινωνίες με λίγες ικανότητες, ακόμη και αν οι τελευταίες κοινωνίες είναι πιο εύπορες οικονομικά. </a:t>
            </a:r>
          </a:p>
          <a:p>
            <a:pPr>
              <a:lnSpc>
                <a:spcPts val="1320"/>
              </a:lnSpc>
            </a:pPr>
            <a:r>
              <a:rPr lang="en-US" sz="1150" dirty="0">
                <a:solidFill>
                  <a:srgbClr val="262626"/>
                </a:solidFill>
              </a:rPr>
              <a:t> </a:t>
            </a:r>
          </a:p>
          <a:p>
            <a:pPr>
              <a:lnSpc>
                <a:spcPts val="1320"/>
              </a:lnSpc>
            </a:pPr>
            <a:r>
              <a:rPr lang="en-US" sz="1150" dirty="0">
                <a:solidFill>
                  <a:srgbClr val="262626"/>
                </a:solidFill>
              </a:rPr>
              <a:t>Πιστεύουμε ακράδαντα ότι οι περισσότεροι άνθρωποι είναι ήδη πολύ ικανοί και ότι η προώθηση της εδαφικής ανθεκτικότητας πρέπει να περάσει μέσα από τις υπάρχουσες γνώσεις των ανθρώπων. Υπό αυτή την έννοια, θα μπορούσαμε να πούμε ότι η έρευνα που συμβάλλει στην ανάπτυξη στοχεύει στη δημιουργία των συνθηκών ώστε οι άνθρωποι να δράσουν με βάση αυτά που ήδη γνωρίζουν. </a:t>
            </a: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7" y="1012503"/>
            <a:ext cx="140840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err="1">
                <a:solidFill>
                  <a:srgbClr val="009AC1"/>
                </a:solidFill>
              </a:rPr>
              <a:t>Ικανότητ</a:t>
            </a:r>
            <a:r>
              <a:rPr lang="en-US" sz="1800" b="1" dirty="0">
                <a:solidFill>
                  <a:srgbClr val="009AC1"/>
                </a:solidFill>
              </a:rPr>
              <a:t>α </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48</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xmlns:p14="http://schemas.microsoft.com/office/powerpoint/2010/main" xmlns="" id="{3E0B2199-21B8-9126-B18B-845539FDC8F8}"/>
              </a:ext>
            </a:extLst>
          </p:cNvPr>
          <p:cNvSpPr txBox="1">
            <a:spLocks/>
          </p:cNvSpPr>
          <p:nvPr/>
        </p:nvSpPr>
        <p:spPr>
          <a:xfrm>
            <a:off x="1112098" y="5831776"/>
            <a:ext cx="6201256" cy="288814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320"/>
              </a:lnSpc>
            </a:pPr>
            <a:r>
              <a:rPr lang="en-US" sz="1150" dirty="0">
                <a:solidFill>
                  <a:srgbClr val="262626"/>
                </a:solidFill>
              </a:rPr>
              <a:t>Κάθε περίπτωση συνεισφορικής έρευνας συνδέεται με έναν τόπο. Αυτό δεν σημαίνει ότι ως προσέγγιση ευνοεί το τοπικό έναντι του συστημικού. Αντίθετα, ελπίζει να αλλάξει τη σχέση μεταξύ του τοπικού και αυτού που μερικές φορές αποκαλείται </a:t>
            </a:r>
            <a:r>
              <a:rPr lang="en-US" sz="1150" i="1" dirty="0">
                <a:solidFill>
                  <a:srgbClr val="262626"/>
                </a:solidFill>
              </a:rPr>
              <a:t>καθολικό</a:t>
            </a:r>
            <a:r>
              <a:rPr lang="en-US" sz="1150" dirty="0">
                <a:solidFill>
                  <a:srgbClr val="262626"/>
                </a:solidFill>
              </a:rPr>
              <a:t>. Αντί να σκέφτεται τις λύσεις ex nihilo και να τις επιβάλλει εκ των άνω, θέλει να καταλήξει σε γενικούς κανόνες αφαιρώντας από την τοπική εφευρετικότητα και τεχνογνωσία. </a:t>
            </a:r>
          </a:p>
          <a:p>
            <a:pPr>
              <a:lnSpc>
                <a:spcPts val="1320"/>
              </a:lnSpc>
            </a:pPr>
            <a:r>
              <a:rPr lang="en-US" sz="1150" dirty="0">
                <a:solidFill>
                  <a:srgbClr val="262626"/>
                </a:solidFill>
              </a:rPr>
              <a:t> </a:t>
            </a:r>
          </a:p>
          <a:p>
            <a:pPr>
              <a:lnSpc>
                <a:spcPts val="1320"/>
              </a:lnSpc>
            </a:pPr>
            <a:r>
              <a:rPr lang="en-US" sz="1150" dirty="0">
                <a:solidFill>
                  <a:srgbClr val="262626"/>
                </a:solidFill>
              </a:rPr>
              <a:t>Υπάρχουν πολλοί διαφορετικοί τρόποι για να συνδέσετε τον πειραματισμό σας με τον πειραματισμό άλλων. Όταν σχεδιάστηκε η συνεισφορά της έρευνας, η φιλοδοξία ήταν ότι όλα τα εδάφη που ασκούν την συνεισφορά της έρευνας θα αποτελούσαν μέρος ενός δικτύου που, χρησιμοποιώντας έναν όρο του ανθρωπολόγου Marcel </a:t>
            </a:r>
            <a:r>
              <a:rPr lang="en-US" sz="1150" dirty="0" err="1">
                <a:solidFill>
                  <a:srgbClr val="262626"/>
                </a:solidFill>
              </a:rPr>
              <a:t>Mauss</a:t>
            </a:r>
            <a:r>
              <a:rPr lang="en-US" sz="1150" dirty="0">
                <a:solidFill>
                  <a:srgbClr val="262626"/>
                </a:solidFill>
              </a:rPr>
              <a:t>, θα ονομαζόταν </a:t>
            </a:r>
            <a:r>
              <a:rPr lang="en-US" sz="1150" dirty="0" err="1">
                <a:solidFill>
                  <a:srgbClr val="262626"/>
                </a:solidFill>
              </a:rPr>
              <a:t>Διεθνής</a:t>
            </a:r>
            <a:r>
              <a:rPr lang="en-US" sz="1150" dirty="0">
                <a:solidFill>
                  <a:srgbClr val="262626"/>
                </a:solidFill>
              </a:rPr>
              <a:t>. Σε μεταγενέστερα έργα, η εικόνα του αρχιπελάγους αναφέρθηκε, για να περιγράψει ένα είδος σχέσης μεταξύ εδαφών που δεν εξαφανίζει την ιδιαιτερότητα κάθε τόπου. Μέχρι να </a:t>
            </a:r>
            <a:r>
              <a:rPr lang="en-US" sz="1150" dirty="0" err="1">
                <a:solidFill>
                  <a:srgbClr val="262626"/>
                </a:solidFill>
              </a:rPr>
              <a:t>επισημοποιηθεί </a:t>
            </a:r>
            <a:r>
              <a:rPr lang="en-US" sz="1150" dirty="0">
                <a:solidFill>
                  <a:srgbClr val="262626"/>
                </a:solidFill>
              </a:rPr>
              <a:t>ένα από αυτά τα μοντέλα, ο ευκολότερος τρόπος για να εξασφαλίσετε το διάλογο μεταξύ του τοπικού σας πλαισίου και μιας υπερτοπικής συζήτησης είναι να </a:t>
            </a:r>
            <a:r>
              <a:rPr lang="en-US" sz="1150" dirty="0" err="1">
                <a:solidFill>
                  <a:srgbClr val="262626"/>
                </a:solidFill>
              </a:rPr>
              <a:t>αναλύσετε </a:t>
            </a:r>
            <a:r>
              <a:rPr lang="en-US" sz="1150" dirty="0">
                <a:solidFill>
                  <a:srgbClr val="262626"/>
                </a:solidFill>
              </a:rPr>
              <a:t>και να μοιραστείτε τα αποτελέσματα της έρευνάς σας. Αυτό μπορεί να γίνει μέσω ακαδημαϊκών άρθρων, παρουσιάσεων, σεμιναρίων και διακρατικών έργων (όπως αυτό το έργο Erasmus), καθώς και άλλων μη κειμενικών μορφών, όπως έργα τέχνης, ταινίες και εκθέσεις. </a:t>
            </a:r>
          </a:p>
        </p:txBody>
      </p:sp>
      <p:cxnSp>
        <p:nvCxnSpPr>
          <p:cNvPr id="17" name="Straight Connector 16">
            <a:extLst>
              <a:ext uri="{FF2B5EF4-FFF2-40B4-BE49-F238E27FC236}">
                <a16:creationId xmlns:a16="http://schemas.microsoft.com/office/drawing/2014/main" xmlns:p14="http://schemas.microsoft.com/office/powerpoint/2010/main" xmlns="" id="{FC03F267-40F5-88F3-D8BD-B46EFD1506DC}"/>
              </a:ext>
            </a:extLst>
          </p:cNvPr>
          <p:cNvCxnSpPr>
            <a:cxnSpLocks/>
          </p:cNvCxnSpPr>
          <p:nvPr/>
        </p:nvCxnSpPr>
        <p:spPr>
          <a:xfrm>
            <a:off x="411360" y="5345906"/>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p14="http://schemas.microsoft.com/office/powerpoint/2010/main" xmlns="" id="{85A06907-A89F-1EE5-AE96-1907EA7EB518}"/>
              </a:ext>
            </a:extLst>
          </p:cNvPr>
          <p:cNvSpPr txBox="1"/>
          <p:nvPr/>
        </p:nvSpPr>
        <p:spPr>
          <a:xfrm>
            <a:off x="129749" y="5084296"/>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22" name="Text Placeholder 17">
            <a:extLst>
              <a:ext uri="{FF2B5EF4-FFF2-40B4-BE49-F238E27FC236}">
                <a16:creationId xmlns:a16="http://schemas.microsoft.com/office/drawing/2014/main" xmlns:p14="http://schemas.microsoft.com/office/powerpoint/2010/main" xmlns="" id="{88F6156D-ACE7-0785-3BC1-CBDBFC6F0E6D}"/>
              </a:ext>
            </a:extLst>
          </p:cNvPr>
          <p:cNvSpPr txBox="1">
            <a:spLocks/>
          </p:cNvSpPr>
          <p:nvPr/>
        </p:nvSpPr>
        <p:spPr>
          <a:xfrm>
            <a:off x="1049565" y="5133998"/>
            <a:ext cx="140840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Επεκτάσιμη </a:t>
            </a:r>
          </a:p>
        </p:txBody>
      </p:sp>
      <p:sp>
        <p:nvSpPr>
          <p:cNvPr id="23" name="Rectangle 22">
            <a:extLst>
              <a:ext uri="{FF2B5EF4-FFF2-40B4-BE49-F238E27FC236}">
                <a16:creationId xmlns:a16="http://schemas.microsoft.com/office/drawing/2014/main" xmlns:p14="http://schemas.microsoft.com/office/powerpoint/2010/main" xmlns="" id="{29FCABDA-44ED-C64F-99A6-22F4B8E464AC}"/>
              </a:ext>
            </a:extLst>
          </p:cNvPr>
          <p:cNvSpPr/>
          <p:nvPr/>
        </p:nvSpPr>
        <p:spPr>
          <a:xfrm>
            <a:off x="6089741" y="528466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p14="http://schemas.microsoft.com/office/powerpoint/2010/main" xmlns="" id="{07D72BCC-2418-44AE-F718-4D2228E8C14C}"/>
              </a:ext>
            </a:extLst>
          </p:cNvPr>
          <p:cNvGrpSpPr/>
          <p:nvPr/>
        </p:nvGrpSpPr>
        <p:grpSpPr>
          <a:xfrm>
            <a:off x="6360151" y="952749"/>
            <a:ext cx="561276" cy="560663"/>
            <a:chOff x="7257599" y="768348"/>
            <a:chExt cx="868457" cy="867509"/>
          </a:xfrm>
        </p:grpSpPr>
        <p:sp>
          <p:nvSpPr>
            <p:cNvPr id="24" name="Freeform 23">
              <a:extLst>
                <a:ext uri="{FF2B5EF4-FFF2-40B4-BE49-F238E27FC236}">
                  <a16:creationId xmlns:a16="http://schemas.microsoft.com/office/drawing/2014/main" xmlns:p14="http://schemas.microsoft.com/office/powerpoint/2010/main" xmlns="" id="{A809F1FD-B735-575C-0FAE-DFCE40489C0C}"/>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 name="Graphic 2">
              <a:extLst>
                <a:ext uri="{FF2B5EF4-FFF2-40B4-BE49-F238E27FC236}">
                  <a16:creationId xmlns:a16="http://schemas.microsoft.com/office/drawing/2014/main" xmlns:p14="http://schemas.microsoft.com/office/powerpoint/2010/main" xmlns="" id="{AD4ADA2B-6C5D-713B-254E-69D2C995D7A8}"/>
                </a:ext>
              </a:extLst>
            </p:cNvPr>
            <p:cNvGrpSpPr/>
            <p:nvPr/>
          </p:nvGrpSpPr>
          <p:grpSpPr>
            <a:xfrm>
              <a:off x="7257599" y="768348"/>
              <a:ext cx="868457" cy="867509"/>
              <a:chOff x="7257599" y="768348"/>
              <a:chExt cx="868457" cy="867509"/>
            </a:xfrm>
            <a:solidFill>
              <a:srgbClr val="010101"/>
            </a:solidFill>
          </p:grpSpPr>
          <p:sp>
            <p:nvSpPr>
              <p:cNvPr id="27" name="Freeform 26">
                <a:extLst>
                  <a:ext uri="{FF2B5EF4-FFF2-40B4-BE49-F238E27FC236}">
                    <a16:creationId xmlns:a16="http://schemas.microsoft.com/office/drawing/2014/main" xmlns:p14="http://schemas.microsoft.com/office/powerpoint/2010/main" xmlns="" id="{587A4FC6-2925-7E4B-BEA2-BAF8C703D2FE}"/>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xmlns:p14="http://schemas.microsoft.com/office/powerpoint/2010/main" xmlns="" id="{29FC78CB-CF65-9F59-1083-BC611C63DBF0}"/>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p14="http://schemas.microsoft.com/office/powerpoint/2010/main" xmlns="" id="{2684D194-1760-7CBF-5984-3913B4B6E6F0}"/>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xmlns:p14="http://schemas.microsoft.com/office/powerpoint/2010/main" xmlns="" id="{DFF9331E-8CC4-BBD2-827C-C0619F96CE82}"/>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xmlns:p14="http://schemas.microsoft.com/office/powerpoint/2010/main" xmlns="" id="{9D68594D-F3E2-071C-5B84-656AFE3212E7}"/>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2" name="Group 31">
            <a:extLst>
              <a:ext uri="{FF2B5EF4-FFF2-40B4-BE49-F238E27FC236}">
                <a16:creationId xmlns:a16="http://schemas.microsoft.com/office/drawing/2014/main" xmlns:p14="http://schemas.microsoft.com/office/powerpoint/2010/main" xmlns="" id="{93EA54FC-4828-C9F2-048D-8B319518345B}"/>
              </a:ext>
            </a:extLst>
          </p:cNvPr>
          <p:cNvGrpSpPr/>
          <p:nvPr/>
        </p:nvGrpSpPr>
        <p:grpSpPr>
          <a:xfrm>
            <a:off x="6301143" y="5084296"/>
            <a:ext cx="535396" cy="536660"/>
            <a:chOff x="5700273" y="5386353"/>
            <a:chExt cx="766016" cy="767823"/>
          </a:xfrm>
        </p:grpSpPr>
        <p:grpSp>
          <p:nvGrpSpPr>
            <p:cNvPr id="43" name="Graphic 2">
              <a:extLst>
                <a:ext uri="{FF2B5EF4-FFF2-40B4-BE49-F238E27FC236}">
                  <a16:creationId xmlns:a16="http://schemas.microsoft.com/office/drawing/2014/main" xmlns:p14="http://schemas.microsoft.com/office/powerpoint/2010/main" xmlns="" id="{FA8E1BC2-9852-9671-E311-66671F9DB471}"/>
                </a:ext>
              </a:extLst>
            </p:cNvPr>
            <p:cNvGrpSpPr/>
            <p:nvPr/>
          </p:nvGrpSpPr>
          <p:grpSpPr>
            <a:xfrm>
              <a:off x="5844804" y="5531788"/>
              <a:ext cx="476953" cy="420947"/>
              <a:chOff x="5844804" y="5531788"/>
              <a:chExt cx="476953" cy="420947"/>
            </a:xfrm>
            <a:solidFill>
              <a:srgbClr val="60A9DD"/>
            </a:solidFill>
          </p:grpSpPr>
          <p:sp>
            <p:nvSpPr>
              <p:cNvPr id="59" name="Freeform 58">
                <a:extLst>
                  <a:ext uri="{FF2B5EF4-FFF2-40B4-BE49-F238E27FC236}">
                    <a16:creationId xmlns:a16="http://schemas.microsoft.com/office/drawing/2014/main" xmlns:p14="http://schemas.microsoft.com/office/powerpoint/2010/main" xmlns="" id="{2F75090A-8794-C009-C900-BC4D2049ECF2}"/>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009AC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xmlns:p14="http://schemas.microsoft.com/office/powerpoint/2010/main" xmlns="" id="{68522F43-F403-3873-5028-7A8DA3890E1D}"/>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009AC1"/>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4" name="Graphic 2">
              <a:extLst>
                <a:ext uri="{FF2B5EF4-FFF2-40B4-BE49-F238E27FC236}">
                  <a16:creationId xmlns:a16="http://schemas.microsoft.com/office/drawing/2014/main" xmlns:p14="http://schemas.microsoft.com/office/powerpoint/2010/main" xmlns="" id="{E22CA8CF-9076-D53A-90D1-5545A0AF5649}"/>
                </a:ext>
              </a:extLst>
            </p:cNvPr>
            <p:cNvGrpSpPr/>
            <p:nvPr/>
          </p:nvGrpSpPr>
          <p:grpSpPr>
            <a:xfrm>
              <a:off x="5700273" y="5386353"/>
              <a:ext cx="766016" cy="767823"/>
              <a:chOff x="5700273" y="5386353"/>
              <a:chExt cx="766016" cy="767823"/>
            </a:xfrm>
            <a:solidFill>
              <a:srgbClr val="000000"/>
            </a:solidFill>
          </p:grpSpPr>
          <p:sp>
            <p:nvSpPr>
              <p:cNvPr id="45" name="Freeform 44">
                <a:extLst>
                  <a:ext uri="{FF2B5EF4-FFF2-40B4-BE49-F238E27FC236}">
                    <a16:creationId xmlns:a16="http://schemas.microsoft.com/office/drawing/2014/main" xmlns:p14="http://schemas.microsoft.com/office/powerpoint/2010/main" xmlns="" id="{0DED4AC1-E8E2-056B-2672-D3192AAFAB9B}"/>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xmlns:p14="http://schemas.microsoft.com/office/powerpoint/2010/main" xmlns="" id="{2156CA18-C305-7E75-7FD3-E12981F538DB}"/>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xmlns:p14="http://schemas.microsoft.com/office/powerpoint/2010/main" xmlns="" id="{1A389816-2DD6-2DF1-2341-EABAE4D5926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xmlns:p14="http://schemas.microsoft.com/office/powerpoint/2010/main" xmlns="" id="{7806DF07-59BC-66FF-75FB-E4846095E9A3}"/>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xmlns:p14="http://schemas.microsoft.com/office/powerpoint/2010/main" xmlns="" id="{21AFFAE3-DD6E-384B-7427-29880EE70C86}"/>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xmlns:p14="http://schemas.microsoft.com/office/powerpoint/2010/main" xmlns="" id="{CA54AF30-472F-9412-FED8-A320EFCF6090}"/>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xmlns:p14="http://schemas.microsoft.com/office/powerpoint/2010/main" xmlns="" id="{7828B538-C2D6-8692-376C-FEAB91DAA222}"/>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xmlns:p14="http://schemas.microsoft.com/office/powerpoint/2010/main" xmlns="" id="{9D7632E5-438E-DC1B-B4E3-F8D1E4B178ED}"/>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xmlns:p14="http://schemas.microsoft.com/office/powerpoint/2010/main" xmlns="" id="{3153C644-F815-09A0-8672-8E59DCD189ED}"/>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xmlns:p14="http://schemas.microsoft.com/office/powerpoint/2010/main" xmlns="" id="{602C5317-3FDB-7A15-4D58-07DEF2CB5E8F}"/>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xmlns:p14="http://schemas.microsoft.com/office/powerpoint/2010/main" xmlns="" id="{53317E73-E1A3-DC6F-59AD-C2DC47660B3D}"/>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xmlns:p14="http://schemas.microsoft.com/office/powerpoint/2010/main" xmlns="" id="{2C0FDACB-8E48-2F4B-05B8-5F755395AAE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xmlns:p14="http://schemas.microsoft.com/office/powerpoint/2010/main" xmlns="" id="{717F5206-3054-E0BD-5357-4893E757F7CA}"/>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xmlns:p14="http://schemas.microsoft.com/office/powerpoint/2010/main" xmlns="" id="{A6269C9D-1B7A-CB45-6E35-65C71EC089C6}"/>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xmlns:a16="http://schemas.microsoft.com/office/drawing/2014/main" xmlns="" val="2093249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p14="http://schemas.microsoft.com/office/powerpoint/2010/main" xmlns:a14="http://schemas.microsoft.com/office/drawing/2010/main" xmlns="" id="{153E2B62-C5B1-7B29-1DBA-1A0B5F506F6F}"/>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t="-203" b="22337"/>
          <a:stretch/>
        </p:blipFill>
        <p:spPr>
          <a:xfrm>
            <a:off x="-1" y="0"/>
            <a:ext cx="7559676" cy="8829675"/>
          </a:xfrm>
          <a:prstGeom prst="rect">
            <a:avLst/>
          </a:prstGeom>
        </p:spPr>
      </p:pic>
      <p:sp>
        <p:nvSpPr>
          <p:cNvPr id="11" name="Rectangle 10">
            <a:extLst>
              <a:ext uri="{FF2B5EF4-FFF2-40B4-BE49-F238E27FC236}">
                <a16:creationId xmlns:a16="http://schemas.microsoft.com/office/drawing/2014/main" xmlns:p14="http://schemas.microsoft.com/office/powerpoint/2010/main" xmlns:a14="http://schemas.microsoft.com/office/drawing/2010/main" xmlns="" id="{F7ED47B4-C5E0-AB1F-A227-E35A30E6F39D}"/>
              </a:ext>
            </a:extLst>
          </p:cNvPr>
          <p:cNvSpPr/>
          <p:nvPr/>
        </p:nvSpPr>
        <p:spPr>
          <a:xfrm>
            <a:off x="-1" y="688"/>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6">
            <a:extLst>
              <a:ext uri="{FF2B5EF4-FFF2-40B4-BE49-F238E27FC236}">
                <a16:creationId xmlns:a16="http://schemas.microsoft.com/office/drawing/2014/main" xmlns:p14="http://schemas.microsoft.com/office/powerpoint/2010/main" xmlns:a14="http://schemas.microsoft.com/office/drawing/2010/main" xmlns="" id="{428B317D-2D08-3045-B095-5358A7C7BCC0}"/>
              </a:ext>
            </a:extLst>
          </p:cNvPr>
          <p:cNvSpPr>
            <a:spLocks noGrp="1"/>
          </p:cNvSpPr>
          <p:nvPr>
            <p:ph type="body" sz="quarter" idx="30"/>
          </p:nvPr>
        </p:nvSpPr>
        <p:spPr>
          <a:xfrm>
            <a:off x="528814" y="687557"/>
            <a:ext cx="3547239" cy="560606"/>
          </a:xfrm>
        </p:spPr>
        <p:txBody>
          <a:bodyPr/>
          <a:lstStyle/>
          <a:p>
            <a:pPr>
              <a:lnSpc>
                <a:spcPts val="2600"/>
              </a:lnSpc>
              <a:spcBef>
                <a:spcPts val="0"/>
              </a:spcBef>
            </a:pPr>
            <a:r>
              <a:rPr lang="en-IE" sz="2700" b="1" dirty="0">
                <a:solidFill>
                  <a:schemeClr val="bg1"/>
                </a:solidFill>
                <a:effectLst/>
                <a:ea typeface="Arial" panose="020B0604020202020204" pitchFamily="34" charset="0"/>
                <a:cs typeface="Calibri" panose="020F0502020204030204" pitchFamily="34" charset="0"/>
              </a:rPr>
              <a:t>Οι όροι που χρησιμοποιούμε</a:t>
            </a:r>
            <a:endParaRPr lang="en-IE" sz="2700" dirty="0">
              <a:solidFill>
                <a:schemeClr val="bg1"/>
              </a:solidFill>
              <a:effectLst/>
              <a:ea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p14="http://schemas.microsoft.com/office/powerpoint/2010/main" xmlns:a14="http://schemas.microsoft.com/office/drawing/2010/main" xmlns="" id="{1F025197-00C8-4269-6100-616F7746B30F}"/>
              </a:ext>
            </a:extLst>
          </p:cNvPr>
          <p:cNvPicPr>
            <a:picLocks noChangeAspect="1"/>
          </p:cNvPicPr>
          <p:nvPr/>
        </p:nvPicPr>
        <p:blipFill rotWithShape="1">
          <a:blip r:embed="rId3">
            <a:alphaModFix amt="35000"/>
          </a:blip>
          <a:srcRect l="66637" t="-878" r="4279" b="31174"/>
          <a:stretch/>
        </p:blipFill>
        <p:spPr>
          <a:xfrm rot="10800000" flipH="1">
            <a:off x="4927816" y="0"/>
            <a:ext cx="2651057" cy="3399920"/>
          </a:xfrm>
          <a:prstGeom prst="rect">
            <a:avLst/>
          </a:prstGeom>
        </p:spPr>
      </p:pic>
      <p:sp>
        <p:nvSpPr>
          <p:cNvPr id="7" name="Graphic 4">
            <a:extLst>
              <a:ext uri="{FF2B5EF4-FFF2-40B4-BE49-F238E27FC236}">
                <a16:creationId xmlns:a16="http://schemas.microsoft.com/office/drawing/2014/main" xmlns:p14="http://schemas.microsoft.com/office/powerpoint/2010/main" xmlns:a14="http://schemas.microsoft.com/office/drawing/2010/main" xmlns="" id="{778C602B-C615-553F-D095-C776B49EC809}"/>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49</a:t>
            </a:fld>
            <a:endParaRPr lang="en-US" dirty="0"/>
          </a:p>
        </p:txBody>
      </p:sp>
      <p:sp>
        <p:nvSpPr>
          <p:cNvPr id="12" name="Rectangle 11">
            <a:extLst>
              <a:ext uri="{FF2B5EF4-FFF2-40B4-BE49-F238E27FC236}">
                <a16:creationId xmlns:a16="http://schemas.microsoft.com/office/drawing/2014/main" xmlns:p14="http://schemas.microsoft.com/office/powerpoint/2010/main" xmlns:a14="http://schemas.microsoft.com/office/drawing/2010/main" xmlns="" id="{256F3977-D255-EFDB-3EA1-D3D25DE3B004}"/>
              </a:ext>
            </a:extLst>
          </p:cNvPr>
          <p:cNvSpPr/>
          <p:nvPr/>
        </p:nvSpPr>
        <p:spPr>
          <a:xfrm>
            <a:off x="3516477" y="6072189"/>
            <a:ext cx="3618078" cy="3444356"/>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xmlns:p14="http://schemas.microsoft.com/office/powerpoint/2010/main" xmlns:a14="http://schemas.microsoft.com/office/drawing/2010/main" xmlns="" id="{B26AC8EC-F404-2D14-87A9-C2EC23B5858A}"/>
              </a:ext>
            </a:extLst>
          </p:cNvPr>
          <p:cNvSpPr txBox="1">
            <a:spLocks/>
          </p:cNvSpPr>
          <p:nvPr/>
        </p:nvSpPr>
        <p:spPr>
          <a:xfrm>
            <a:off x="3516477" y="6172523"/>
            <a:ext cx="3618078" cy="22392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Όπως πιθανώς έχετε καταλάβει, δίνουμε μεγάλη προσοχή στις λέξεις που χρησιμοποιούμε. Οι λέξεις, ακόμη και αν χρησιμοποιούνται ως συνώνυμα στις καθημερινές συζητήσεις, συχνά προκαλούν διαφορετικές ιστορίες, πολιτικές και ιδεολογίες. Σε αυτό το μέρος θα αποσαφηνίσουμε ορισμένους από τους όρους στους οποίους βασιζόμαστε στη δουλειά μας και θα εξηγήσουμε πώς διαφέρουν από άλλους παρόμοιους όρους που είναι πιθανό να συναντήσετε.</a:t>
            </a:r>
          </a:p>
        </p:txBody>
      </p:sp>
      <p:pic>
        <p:nvPicPr>
          <p:cNvPr id="8" name="Picture 7">
            <a:extLst>
              <a:ext uri="{FF2B5EF4-FFF2-40B4-BE49-F238E27FC236}">
                <a16:creationId xmlns:a16="http://schemas.microsoft.com/office/drawing/2014/main" xmlns:p14="http://schemas.microsoft.com/office/powerpoint/2010/main" xmlns:a14="http://schemas.microsoft.com/office/drawing/2010/main" xmlns="" id="{C2A9FD29-BA3A-7C05-DC5B-F48950236619}"/>
              </a:ext>
            </a:extLst>
          </p:cNvPr>
          <p:cNvPicPr>
            <a:picLocks noChangeAspect="1"/>
          </p:cNvPicPr>
          <p:nvPr/>
        </p:nvPicPr>
        <p:blipFill rotWithShape="1">
          <a:blip r:embed="rId3">
            <a:alphaModFix amt="35000"/>
          </a:blip>
          <a:srcRect l="66637" t="-878" r="4279" b="31174"/>
          <a:stretch/>
        </p:blipFill>
        <p:spPr>
          <a:xfrm flipH="1">
            <a:off x="174937" y="7292168"/>
            <a:ext cx="2651057" cy="3399920"/>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1119067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p14="http://schemas.microsoft.com/office/powerpoint/2010/main" xmlns="" id="{C6E989F3-11D7-5321-B522-76234771F31C}"/>
              </a:ext>
            </a:extLst>
          </p:cNvPr>
          <p:cNvSpPr/>
          <p:nvPr/>
        </p:nvSpPr>
        <p:spPr>
          <a:xfrm flipV="1">
            <a:off x="0" y="1416623"/>
            <a:ext cx="7559675" cy="860258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a:extLst>
              <a:ext uri="{FF2B5EF4-FFF2-40B4-BE49-F238E27FC236}">
                <a16:creationId xmlns:a16="http://schemas.microsoft.com/office/drawing/2014/main" xmlns:p14="http://schemas.microsoft.com/office/powerpoint/2010/main" xmlns="" id="{B6EC9DC8-D409-1FDA-70CD-59CCF3A76E82}"/>
              </a:ext>
            </a:extLst>
          </p:cNvPr>
          <p:cNvPicPr>
            <a:picLocks noChangeAspect="1"/>
          </p:cNvPicPr>
          <p:nvPr/>
        </p:nvPicPr>
        <p:blipFill rotWithShape="1">
          <a:blip r:embed="rId2">
            <a:alphaModFix amt="35000"/>
          </a:blip>
          <a:srcRect l="62255" t="-878" r="5449" b="31174"/>
          <a:stretch/>
        </p:blipFill>
        <p:spPr>
          <a:xfrm>
            <a:off x="3218965" y="5443809"/>
            <a:ext cx="3983098" cy="4600236"/>
          </a:xfrm>
          <a:prstGeom prst="rect">
            <a:avLst/>
          </a:prstGeom>
        </p:spPr>
      </p:pic>
      <p:sp>
        <p:nvSpPr>
          <p:cNvPr id="17" name="Text Placeholder 16">
            <a:extLst>
              <a:ext uri="{FF2B5EF4-FFF2-40B4-BE49-F238E27FC236}">
                <a16:creationId xmlns:a16="http://schemas.microsoft.com/office/drawing/2014/main" xmlns:p14="http://schemas.microsoft.com/office/powerpoint/2010/main" xmlns="" id="{428B317D-2D08-3045-B095-5358A7C7BCC0}"/>
              </a:ext>
            </a:extLst>
          </p:cNvPr>
          <p:cNvSpPr>
            <a:spLocks noGrp="1"/>
          </p:cNvSpPr>
          <p:nvPr>
            <p:ph type="body" sz="quarter" idx="30"/>
          </p:nvPr>
        </p:nvSpPr>
        <p:spPr>
          <a:xfrm>
            <a:off x="4672533" y="558897"/>
            <a:ext cx="2179661" cy="728394"/>
          </a:xfrm>
        </p:spPr>
        <p:txBody>
          <a:bodyPr/>
          <a:lstStyle/>
          <a:p>
            <a:pPr algn="r">
              <a:lnSpc>
                <a:spcPts val="2600"/>
              </a:lnSpc>
              <a:spcBef>
                <a:spcPts val="0"/>
              </a:spcBef>
            </a:pPr>
            <a:r>
              <a:rPr lang="en-IE" sz="2700" b="1" dirty="0">
                <a:solidFill>
                  <a:srgbClr val="009AC1"/>
                </a:solidFill>
                <a:effectLst/>
                <a:ea typeface="Arial" panose="020B0604020202020204" pitchFamily="34" charset="0"/>
                <a:cs typeface="Calibri" panose="020F0502020204030204" pitchFamily="34" charset="0"/>
              </a:rPr>
              <a:t>Για ποιον είναι;</a:t>
            </a:r>
          </a:p>
        </p:txBody>
      </p:sp>
      <p:sp>
        <p:nvSpPr>
          <p:cNvPr id="11" name="Rounded Rectangle 10">
            <a:extLst>
              <a:ext uri="{FF2B5EF4-FFF2-40B4-BE49-F238E27FC236}">
                <a16:creationId xmlns:a16="http://schemas.microsoft.com/office/drawing/2014/main" xmlns:p14="http://schemas.microsoft.com/office/powerpoint/2010/main" xmlns="" id="{FE2D1921-83BD-FB4C-9448-A9431AA4149E}"/>
              </a:ext>
            </a:extLst>
          </p:cNvPr>
          <p:cNvSpPr/>
          <p:nvPr/>
        </p:nvSpPr>
        <p:spPr>
          <a:xfrm>
            <a:off x="578266" y="2172403"/>
            <a:ext cx="2291934" cy="1643605"/>
          </a:xfrm>
          <a:prstGeom prst="roundRect">
            <a:avLst>
              <a:gd name="adj" fmla="val 19897"/>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xmlns:p14="http://schemas.microsoft.com/office/powerpoint/2010/main" xmlns="" id="{B90AE0EF-D188-4F72-33AE-3C3E78A406D7}"/>
              </a:ext>
            </a:extLst>
          </p:cNvPr>
          <p:cNvSpPr/>
          <p:nvPr/>
        </p:nvSpPr>
        <p:spPr>
          <a:xfrm>
            <a:off x="2735091" y="1584859"/>
            <a:ext cx="4354713" cy="1642959"/>
          </a:xfrm>
          <a:prstGeom prst="roundRect">
            <a:avLst>
              <a:gd name="adj" fmla="val 21109"/>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p14="http://schemas.microsoft.com/office/powerpoint/2010/main" xmlns="" id="{A1485E3C-192F-B51A-B73F-3C89CE933C2D}"/>
              </a:ext>
            </a:extLst>
          </p:cNvPr>
          <p:cNvSpPr txBox="1"/>
          <p:nvPr/>
        </p:nvSpPr>
        <p:spPr>
          <a:xfrm>
            <a:off x="559362" y="2222296"/>
            <a:ext cx="2149114" cy="1374735"/>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ένας γονέας που αγωνίζεται να αντικαταστήσει τις οθόνες με άλλες δραστηριότητες </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p14="http://schemas.microsoft.com/office/powerpoint/2010/main" xmlns="" id="{B142EB17-F396-DCE0-BFBF-13286E5A9D58}"/>
              </a:ext>
            </a:extLst>
          </p:cNvPr>
          <p:cNvSpPr txBox="1"/>
          <p:nvPr/>
        </p:nvSpPr>
        <p:spPr>
          <a:xfrm>
            <a:off x="3260773" y="1663168"/>
            <a:ext cx="3603858" cy="1118255"/>
          </a:xfrm>
          <a:prstGeom prst="rect">
            <a:avLst/>
          </a:prstGeom>
          <a:noFill/>
        </p:spPr>
        <p:txBody>
          <a:bodyPr wrap="square">
            <a:spAutoFit/>
          </a:bodyPr>
          <a:lstStyle/>
          <a:p>
            <a:pPr algn="ctr">
              <a:lnSpc>
                <a:spcPts val="1960"/>
              </a:lnSpc>
            </a:pP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...ένας παιδίατρος ή ψυχολόγος που ανησυχεί για έναν </a:t>
            </a:r>
            <a:r>
              <a:rPr lang="fr-FR" sz="1600" b="1" i="1" dirty="0" err="1">
                <a:solidFill>
                  <a:schemeClr val="bg1"/>
                </a:solidFill>
                <a:effectLst/>
                <a:latin typeface="Calibri" panose="020F0502020204030204" pitchFamily="34" charset="0"/>
                <a:ea typeface="Arial" panose="020B0604020202020204" pitchFamily="34" charset="0"/>
                <a:cs typeface="Calibri" panose="020F0502020204030204" pitchFamily="34" charset="0"/>
              </a:rPr>
              <a:t>αυξανόμενο </a:t>
            </a: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αριθμό παιδιών που παρουσιάζουν καθυστερήσεις στη γλώσσα, τη νόηση και τις κινητικές δεξιότητες </a:t>
            </a:r>
            <a:endParaRPr lang="en-IE"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p14="http://schemas.microsoft.com/office/powerpoint/2010/main" xmlns="" id="{D15C6878-D4D2-3145-4E85-D574221F5F5E}"/>
              </a:ext>
            </a:extLst>
          </p:cNvPr>
          <p:cNvSpPr txBox="1"/>
          <p:nvPr/>
        </p:nvSpPr>
        <p:spPr>
          <a:xfrm>
            <a:off x="1822906" y="6781848"/>
            <a:ext cx="3111282" cy="1108252"/>
          </a:xfrm>
          <a:prstGeom prst="rect">
            <a:avLst/>
          </a:prstGeom>
          <a:noFill/>
        </p:spPr>
        <p:txBody>
          <a:bodyPr wrap="square">
            <a:spAutoFit/>
          </a:bodyPr>
          <a:lstStyle/>
          <a:p>
            <a:pPr algn="ctr">
              <a:lnSpc>
                <a:spcPts val="1960"/>
              </a:lnSpc>
            </a:pPr>
            <a:r>
              <a:rPr lang="fr-FR"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έναν ερευνητή που ενδιαφέρεται για συλλογική έρευνα και που θέλει να διοχετεύσει τις γνώσεις του σε πρακτικές φροντίδας</a:t>
            </a:r>
            <a:endParaRPr lang="en-IE" sz="16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xmlns:p14="http://schemas.microsoft.com/office/powerpoint/2010/main" xmlns="" id="{1A2BFC52-4A70-D31B-C078-A67FCC91A572}"/>
              </a:ext>
            </a:extLst>
          </p:cNvPr>
          <p:cNvSpPr txBox="1"/>
          <p:nvPr/>
        </p:nvSpPr>
        <p:spPr>
          <a:xfrm>
            <a:off x="4605026" y="4871486"/>
            <a:ext cx="2529530" cy="2400657"/>
          </a:xfrm>
          <a:prstGeom prst="rect">
            <a:avLst/>
          </a:prstGeom>
          <a:noFill/>
        </p:spPr>
        <p:txBody>
          <a:bodyPr wrap="square">
            <a:spAutoFit/>
          </a:bodyPr>
          <a:lstStyle/>
          <a:p>
            <a:pPr algn="ctr">
              <a:lnSpc>
                <a:spcPts val="1960"/>
              </a:lnSpc>
            </a:pP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έναν εκλεγμένο αξιωματούχο που ενδιαφέρεται να πειραματιστεί με νέες καινοτόμες πρωτοβουλίες στον τομέα της υγειονομικής περίθαλψης στην επικράτειά του</a:t>
            </a:r>
            <a:endParaRPr lang="en-IE"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xmlns:p14="http://schemas.microsoft.com/office/powerpoint/2010/main" xmlns="" id="{E0D1147E-A405-8FB7-3D77-DF412A182CB1}"/>
              </a:ext>
            </a:extLst>
          </p:cNvPr>
          <p:cNvSpPr txBox="1"/>
          <p:nvPr/>
        </p:nvSpPr>
        <p:spPr>
          <a:xfrm>
            <a:off x="2928261" y="3545993"/>
            <a:ext cx="3522430" cy="1118255"/>
          </a:xfrm>
          <a:prstGeom prst="rect">
            <a:avLst/>
          </a:prstGeom>
          <a:noFill/>
        </p:spPr>
        <p:txBody>
          <a:bodyPr wrap="square">
            <a:spAutoFit/>
          </a:bodyPr>
          <a:lstStyle/>
          <a:p>
            <a:pPr algn="ctr">
              <a:lnSpc>
                <a:spcPts val="1960"/>
              </a:lnSpc>
            </a:pP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ένα δημόσιο ίδρυμα ή επιχείρηση που επιθυμεί να στηρίξει τις τοπικές οικονομίες επενδύοντας στις </a:t>
            </a:r>
            <a:r>
              <a:rPr lang="fr-FR" sz="1800" i="1" dirty="0" err="1">
                <a:solidFill>
                  <a:schemeClr val="bg1"/>
                </a:solidFill>
                <a:effectLst/>
                <a:latin typeface="Calibri" panose="020F0502020204030204" pitchFamily="34" charset="0"/>
                <a:ea typeface="Arial" panose="020B0604020202020204" pitchFamily="34" charset="0"/>
                <a:cs typeface="Calibri" panose="020F0502020204030204" pitchFamily="34" charset="0"/>
              </a:rPr>
              <a:t>ικανότητες </a:t>
            </a:r>
            <a:r>
              <a:rPr lang="fr-FR"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των κατοίκων  </a:t>
            </a:r>
            <a:endParaRPr lang="en-IE" sz="18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xmlns:p14="http://schemas.microsoft.com/office/powerpoint/2010/main" xmlns="" id="{21B6A660-D2CF-68AD-2876-135C2F008B21}"/>
              </a:ext>
            </a:extLst>
          </p:cNvPr>
          <p:cNvSpPr/>
          <p:nvPr/>
        </p:nvSpPr>
        <p:spPr>
          <a:xfrm>
            <a:off x="2617020" y="3080335"/>
            <a:ext cx="3997536" cy="1907304"/>
          </a:xfrm>
          <a:prstGeom prst="roundRect">
            <a:avLst>
              <a:gd name="adj" fmla="val 19897"/>
            </a:avLst>
          </a:prstGeom>
          <a:noFill/>
          <a:ln w="28575">
            <a:solidFill>
              <a:srgbClr val="BC87B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xmlns:p14="http://schemas.microsoft.com/office/powerpoint/2010/main" xmlns="" id="{6A35C3D5-EE67-A543-B251-7B6A49491398}"/>
              </a:ext>
            </a:extLst>
          </p:cNvPr>
          <p:cNvSpPr/>
          <p:nvPr/>
        </p:nvSpPr>
        <p:spPr>
          <a:xfrm>
            <a:off x="4365245" y="4793580"/>
            <a:ext cx="2769311" cy="2725595"/>
          </a:xfrm>
          <a:prstGeom prst="roundRect">
            <a:avLst>
              <a:gd name="adj" fmla="val 19897"/>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lide Number Placeholder 5">
            <a:extLst>
              <a:ext uri="{FF2B5EF4-FFF2-40B4-BE49-F238E27FC236}">
                <a16:creationId xmlns:a16="http://schemas.microsoft.com/office/drawing/2014/main" xmlns:p14="http://schemas.microsoft.com/office/powerpoint/2010/main" xmlns="" id="{598FD355-0FD5-EE05-73FD-B5FFC045AF2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a:t>
            </a:fld>
            <a:endParaRPr lang="en-US" dirty="0"/>
          </a:p>
        </p:txBody>
      </p:sp>
      <p:sp>
        <p:nvSpPr>
          <p:cNvPr id="37" name="Rounded Rectangle 36">
            <a:extLst>
              <a:ext uri="{FF2B5EF4-FFF2-40B4-BE49-F238E27FC236}">
                <a16:creationId xmlns:a16="http://schemas.microsoft.com/office/drawing/2014/main" xmlns:p14="http://schemas.microsoft.com/office/powerpoint/2010/main" xmlns="" id="{574C04CA-9778-D4A6-9B11-07A6D2B93F0F}"/>
              </a:ext>
            </a:extLst>
          </p:cNvPr>
          <p:cNvSpPr/>
          <p:nvPr/>
        </p:nvSpPr>
        <p:spPr>
          <a:xfrm>
            <a:off x="433986" y="4768745"/>
            <a:ext cx="4263990" cy="1642959"/>
          </a:xfrm>
          <a:prstGeom prst="roundRect">
            <a:avLst>
              <a:gd name="adj" fmla="val 21109"/>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xmlns:p14="http://schemas.microsoft.com/office/powerpoint/2010/main" xmlns="" id="{65DDE71C-653A-9D8F-952F-E47720C755E0}"/>
              </a:ext>
            </a:extLst>
          </p:cNvPr>
          <p:cNvSpPr txBox="1"/>
          <p:nvPr/>
        </p:nvSpPr>
        <p:spPr>
          <a:xfrm>
            <a:off x="876190" y="4988224"/>
            <a:ext cx="3206421" cy="1118255"/>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ένας επαγγελματίας υγείας που δεν είναι σίγουρος για το πώς να απευθυνθεί σε γονείς με παιδιά που έχουν πληγεί από υπερέκθεση</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xmlns:p14="http://schemas.microsoft.com/office/powerpoint/2010/main" xmlns="" id="{EE4598E3-3F33-07D5-35FE-CE6F4802C523}"/>
              </a:ext>
            </a:extLst>
          </p:cNvPr>
          <p:cNvSpPr txBox="1"/>
          <p:nvPr/>
        </p:nvSpPr>
        <p:spPr>
          <a:xfrm>
            <a:off x="201475" y="8103603"/>
            <a:ext cx="2204148" cy="1631216"/>
          </a:xfrm>
          <a:prstGeom prst="rect">
            <a:avLst/>
          </a:prstGeom>
          <a:noFill/>
        </p:spPr>
        <p:txBody>
          <a:bodyPr wrap="square">
            <a:spAutoFit/>
          </a:bodyPr>
          <a:lstStyle/>
          <a:p>
            <a:pPr algn="ctr">
              <a:lnSpc>
                <a:spcPts val="1960"/>
              </a:lnSpc>
            </a:pPr>
            <a:r>
              <a:rPr lang="fr-FR"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ένας εμψυχωτής που αναζητά νέα εργαλεία για την προώθηση της συλλογικής νοημοσύνης </a:t>
            </a:r>
            <a:endParaRPr lang="en-IE" sz="1800" b="1"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40" name="Rounded Rectangle 39">
            <a:extLst>
              <a:ext uri="{FF2B5EF4-FFF2-40B4-BE49-F238E27FC236}">
                <a16:creationId xmlns:a16="http://schemas.microsoft.com/office/drawing/2014/main" xmlns:p14="http://schemas.microsoft.com/office/powerpoint/2010/main" xmlns="" id="{ACFA5FC7-E1A2-0855-7A16-E456DAA82B60}"/>
              </a:ext>
            </a:extLst>
          </p:cNvPr>
          <p:cNvSpPr/>
          <p:nvPr/>
        </p:nvSpPr>
        <p:spPr>
          <a:xfrm>
            <a:off x="201475" y="8035069"/>
            <a:ext cx="2302599" cy="1785867"/>
          </a:xfrm>
          <a:prstGeom prst="roundRect">
            <a:avLst>
              <a:gd name="adj" fmla="val 19897"/>
            </a:avLst>
          </a:prstGeom>
          <a:noFill/>
          <a:ln w="28575">
            <a:solidFill>
              <a:srgbClr val="24BAA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xmlns:p14="http://schemas.microsoft.com/office/powerpoint/2010/main" xmlns="" id="{15ACECA5-7123-2FBE-8BF9-2A8F810F4956}"/>
              </a:ext>
            </a:extLst>
          </p:cNvPr>
          <p:cNvSpPr/>
          <p:nvPr/>
        </p:nvSpPr>
        <p:spPr>
          <a:xfrm>
            <a:off x="2405623" y="8241289"/>
            <a:ext cx="4728931" cy="1237049"/>
          </a:xfrm>
          <a:prstGeom prst="roundRect">
            <a:avLst>
              <a:gd name="adj" fmla="val 21109"/>
            </a:avLst>
          </a:prstGeom>
          <a:noFill/>
          <a:ln w="28575">
            <a:solidFill>
              <a:srgbClr val="00B6E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xmlns:p14="http://schemas.microsoft.com/office/powerpoint/2010/main" xmlns="" id="{EA232F5B-B8A8-ADB8-48C9-8A36FEA10E84}"/>
              </a:ext>
            </a:extLst>
          </p:cNvPr>
          <p:cNvSpPr txBox="1"/>
          <p:nvPr/>
        </p:nvSpPr>
        <p:spPr>
          <a:xfrm>
            <a:off x="2560001" y="8537306"/>
            <a:ext cx="4529803" cy="862031"/>
          </a:xfrm>
          <a:prstGeom prst="rect">
            <a:avLst/>
          </a:prstGeom>
          <a:noFill/>
        </p:spPr>
        <p:txBody>
          <a:bodyPr wrap="square">
            <a:spAutoFit/>
          </a:bodyPr>
          <a:lstStyle/>
          <a:p>
            <a:pPr algn="ctr">
              <a:lnSpc>
                <a:spcPts val="1960"/>
              </a:lnSpc>
            </a:pPr>
            <a:r>
              <a:rPr lang="fr-FR" sz="1900" i="1" dirty="0">
                <a:solidFill>
                  <a:schemeClr val="bg1"/>
                </a:solidFill>
                <a:effectLst/>
                <a:latin typeface="Calibri" panose="020F0502020204030204" pitchFamily="34" charset="0"/>
                <a:ea typeface="Arial" panose="020B0604020202020204" pitchFamily="34" charset="0"/>
                <a:cs typeface="Calibri" panose="020F0502020204030204" pitchFamily="34" charset="0"/>
              </a:rPr>
              <a:t>... ή οποιοσδήποτε άλλος ενδιαφέρεται για τις επιπτώσεις της τεχνολογίας στην ανάπτυξη και την ψυχική μας ευημερία...  </a:t>
            </a:r>
            <a:endParaRPr lang="en-IE" sz="1900" i="1"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45" name="Rounded Rectangle 44">
            <a:extLst>
              <a:ext uri="{FF2B5EF4-FFF2-40B4-BE49-F238E27FC236}">
                <a16:creationId xmlns:a16="http://schemas.microsoft.com/office/drawing/2014/main" xmlns:p14="http://schemas.microsoft.com/office/powerpoint/2010/main" xmlns="" id="{C8CC9B8B-61D9-086B-C59B-7A36670B260F}"/>
              </a:ext>
            </a:extLst>
          </p:cNvPr>
          <p:cNvSpPr/>
          <p:nvPr/>
        </p:nvSpPr>
        <p:spPr>
          <a:xfrm>
            <a:off x="1540272" y="6611004"/>
            <a:ext cx="3522430" cy="1769786"/>
          </a:xfrm>
          <a:prstGeom prst="roundRect">
            <a:avLst>
              <a:gd name="adj" fmla="val 19897"/>
            </a:avLst>
          </a:prstGeom>
          <a:noFill/>
          <a:ln w="28575">
            <a:solidFill>
              <a:srgbClr val="BC87B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xmlns:p14="http://schemas.microsoft.com/office/powerpoint/2010/main" xmlns="" id="{BE61BB8D-9D63-AAF8-CFA8-8D4E29625E62}"/>
              </a:ext>
            </a:extLst>
          </p:cNvPr>
          <p:cNvGrpSpPr/>
          <p:nvPr/>
        </p:nvGrpSpPr>
        <p:grpSpPr>
          <a:xfrm>
            <a:off x="714283" y="4181128"/>
            <a:ext cx="1108623" cy="807096"/>
            <a:chOff x="3400450" y="986392"/>
            <a:chExt cx="1487826" cy="1083162"/>
          </a:xfrm>
        </p:grpSpPr>
        <p:sp>
          <p:nvSpPr>
            <p:cNvPr id="48" name="Freeform 47">
              <a:extLst>
                <a:ext uri="{FF2B5EF4-FFF2-40B4-BE49-F238E27FC236}">
                  <a16:creationId xmlns:a16="http://schemas.microsoft.com/office/drawing/2014/main" xmlns:p14="http://schemas.microsoft.com/office/powerpoint/2010/main" xmlns="" id="{A127E211-B390-07A8-1C0B-2C39EAB6192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xmlns:p14="http://schemas.microsoft.com/office/powerpoint/2010/main" xmlns="" id="{B245DD0E-D64E-48AE-29E2-B752ED734AA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50" name="Group 49">
            <a:extLst>
              <a:ext uri="{FF2B5EF4-FFF2-40B4-BE49-F238E27FC236}">
                <a16:creationId xmlns:a16="http://schemas.microsoft.com/office/drawing/2014/main" xmlns:p14="http://schemas.microsoft.com/office/powerpoint/2010/main" xmlns="" id="{D9FC4243-7959-1C23-F75A-65511D454E48}"/>
              </a:ext>
            </a:extLst>
          </p:cNvPr>
          <p:cNvGrpSpPr/>
          <p:nvPr/>
        </p:nvGrpSpPr>
        <p:grpSpPr>
          <a:xfrm rot="10800000">
            <a:off x="5579654" y="7272143"/>
            <a:ext cx="1108623" cy="807096"/>
            <a:chOff x="3400450" y="986392"/>
            <a:chExt cx="1487826" cy="1083162"/>
          </a:xfrm>
        </p:grpSpPr>
        <p:sp>
          <p:nvSpPr>
            <p:cNvPr id="51" name="Freeform 50">
              <a:extLst>
                <a:ext uri="{FF2B5EF4-FFF2-40B4-BE49-F238E27FC236}">
                  <a16:creationId xmlns:a16="http://schemas.microsoft.com/office/drawing/2014/main" xmlns:p14="http://schemas.microsoft.com/office/powerpoint/2010/main" xmlns="" id="{05758DA2-8CF0-7AEA-DC7B-3039D2D4DF0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00B6E6"/>
            </a:solidFill>
            <a:ln w="8971"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xmlns:p14="http://schemas.microsoft.com/office/powerpoint/2010/main" xmlns="" id="{FBB945C2-DB5A-195C-8428-F1B84E18C7B5}"/>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55" name="Text Placeholder 17">
            <a:extLst>
              <a:ext uri="{FF2B5EF4-FFF2-40B4-BE49-F238E27FC236}">
                <a16:creationId xmlns:a16="http://schemas.microsoft.com/office/drawing/2014/main" xmlns:p14="http://schemas.microsoft.com/office/powerpoint/2010/main" xmlns="" id="{87AD4A44-DE50-DA08-863C-93E10BD3C474}"/>
              </a:ext>
            </a:extLst>
          </p:cNvPr>
          <p:cNvSpPr txBox="1">
            <a:spLocks/>
          </p:cNvSpPr>
          <p:nvPr/>
        </p:nvSpPr>
        <p:spPr>
          <a:xfrm>
            <a:off x="469871" y="933451"/>
            <a:ext cx="2238605" cy="67176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Αυτός ο οδηγός είναι για εσάς!</a:t>
            </a:r>
          </a:p>
        </p:txBody>
      </p:sp>
      <p:sp>
        <p:nvSpPr>
          <p:cNvPr id="58" name="Text Placeholder 17">
            <a:extLst>
              <a:ext uri="{FF2B5EF4-FFF2-40B4-BE49-F238E27FC236}">
                <a16:creationId xmlns:a16="http://schemas.microsoft.com/office/drawing/2014/main" xmlns:p14="http://schemas.microsoft.com/office/powerpoint/2010/main" xmlns="" id="{AE9D1FEE-AB93-AEAB-960F-5B39F13E2F33}"/>
              </a:ext>
            </a:extLst>
          </p:cNvPr>
          <p:cNvSpPr txBox="1">
            <a:spLocks/>
          </p:cNvSpPr>
          <p:nvPr/>
        </p:nvSpPr>
        <p:spPr>
          <a:xfrm>
            <a:off x="4082610" y="9620250"/>
            <a:ext cx="2544085" cy="578199"/>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 Αυτός ο οδηγός είναι για εσάς!</a:t>
            </a:r>
          </a:p>
        </p:txBody>
      </p:sp>
    </p:spTree>
    <p:extLst>
      <p:ext uri="{BB962C8B-B14F-4D97-AF65-F5344CB8AC3E}">
        <p14:creationId xmlns:p14="http://schemas.microsoft.com/office/powerpoint/2010/main" xmlns:a16="http://schemas.microsoft.com/office/drawing/2014/main" xmlns="" val="188160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8997C65-1DAD-28F9-ED48-64AFDC20AB04}"/>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50</a:t>
            </a:fld>
            <a:endParaRPr lang="en-US" dirty="0"/>
          </a:p>
        </p:txBody>
      </p:sp>
      <p:pic>
        <p:nvPicPr>
          <p:cNvPr id="15" name="Picture 14">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E4FB4574-709B-7827-8AF0-D29EB54AEAB6}"/>
              </a:ext>
            </a:extLst>
          </p:cNvPr>
          <p:cNvPicPr>
            <a:picLocks noChangeAspect="1"/>
          </p:cNvPicPr>
          <p:nvPr/>
        </p:nvPicPr>
        <p:blipFill rotWithShape="1">
          <a:blip r:embed="rId3">
            <a:alphaModFix amt="35000"/>
          </a:blip>
          <a:srcRect l="66637" t="-878" r="4279" b="31174"/>
          <a:stretch/>
        </p:blipFill>
        <p:spPr>
          <a:xfrm flipH="1">
            <a:off x="240928" y="5535161"/>
            <a:ext cx="3386191" cy="4342713"/>
          </a:xfrm>
          <a:prstGeom prst="rect">
            <a:avLst/>
          </a:prstGeom>
        </p:spPr>
      </p:pic>
      <p:sp>
        <p:nvSpPr>
          <p:cNvPr id="16" name="Rectangle 1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B76BA7C4-C87A-6974-A7FB-87A59EE7A471}"/>
              </a:ext>
            </a:extLst>
          </p:cNvPr>
          <p:cNvSpPr/>
          <p:nvPr/>
        </p:nvSpPr>
        <p:spPr>
          <a:xfrm>
            <a:off x="287020" y="990600"/>
            <a:ext cx="6985631" cy="55102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7" name="Text Placeholder 1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A11A5078-6E75-D5CF-C8A6-AA9C4843533C}"/>
              </a:ext>
            </a:extLst>
          </p:cNvPr>
          <p:cNvSpPr txBox="1">
            <a:spLocks/>
          </p:cNvSpPr>
          <p:nvPr/>
        </p:nvSpPr>
        <p:spPr>
          <a:xfrm>
            <a:off x="522498" y="3661015"/>
            <a:ext cx="6514677"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Για εμάς, η συνεισφορά είναι ένας πιο ριζοσπαστικός τύπος συμμετοχής. Όπως προτείνει η Sherry </a:t>
            </a:r>
            <a:r>
              <a:rPr lang="en-US" dirty="0" err="1"/>
              <a:t>Arnstien στη </a:t>
            </a:r>
            <a:r>
              <a:rPr lang="en-US" dirty="0"/>
              <a:t>σκάλα της συμμετοχής, η συμμετοχή μπορεί να χρησιμοποιηθεί για να υποδηλώσει πολλές διαφορετικές διαδικασίες, από τον συμβολισμό μέχρι την πραγματική εξουσία των πολιτών. Η συμμετοχή στην πιο υποτυπώδη μορφή της θα μπορούσε να γίνει κατανοητή ως απλή "παρουσία". Συχνά, η συμμετοχή στην έρευνα συνεπάγεται την προσθήκη νέων δεδομένων σε διαδικασίες που έχουν καθοριστεί εκ των προτέρων από άλλους ανθρώπους. </a:t>
            </a:r>
          </a:p>
          <a:p>
            <a:r>
              <a:rPr lang="en-US" dirty="0"/>
              <a:t> </a:t>
            </a:r>
          </a:p>
          <a:p>
            <a:r>
              <a:rPr lang="en-US" dirty="0"/>
              <a:t>Με τη Συμβολή ακούμε κάτι εντελώς διαφορετικό. Η συνεισφορά στην έρευνα δεν καθορίζεται εκ των προτέρων. Σημαίνει ότι εσείς, ως συνεισφέρων, αναμένεται να βοηθήσετε στον καθορισμό της κατεύθυνσης της έρευνας. Αυτό περιλαμβάνει την επινόηση ερευνητικών ερωτημάτων και την απόφαση για μια μέθοδο που θα σας βοηθήσει να τα απαντήσετε. Ως εκ τούτου, όλοι οι συμμετέχοντες κατέχουν έναν πολύ ενεργό ρόλο στη διαδικασία - υπονοείται επίσης στο ρήμα "συμβάλλω", το οποίο σε αντίθεση με το "συμμετέχω" σημαίνει πάντα ότι </a:t>
            </a:r>
            <a:r>
              <a:rPr lang="en-US" i="1" dirty="0"/>
              <a:t>προσθέτω κάτι</a:t>
            </a:r>
            <a:r>
              <a:rPr lang="en-US" dirty="0"/>
              <a:t>. </a:t>
            </a:r>
          </a:p>
          <a:p>
            <a:endParaRPr lang="en-US" dirty="0"/>
          </a:p>
          <a:p>
            <a:r>
              <a:rPr lang="en-US" dirty="0"/>
              <a:t>Πιστεύουμε ότι η ισότιμη επένδυση στη διαδικασία είναι ο ασφαλέστερος τρόπος για να εξασφαλιστεί ότι το αποτέλεσμα της ερευνητικής διαδικασίας θα ενδιαφέρει όλους τους συμμετέχοντες. </a:t>
            </a:r>
          </a:p>
          <a:p>
            <a:endParaRPr lang="en-US" sz="1100" b="1" dirty="0">
              <a:solidFill>
                <a:schemeClr val="bg1"/>
              </a:solidFill>
              <a:highlight>
                <a:srgbClr val="74659A"/>
              </a:highlight>
            </a:endParaRPr>
          </a:p>
        </p:txBody>
      </p:sp>
      <p:grpSp>
        <p:nvGrpSpPr>
          <p:cNvPr id="18" name="Group 1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FCB9990-341B-3B7C-A820-E5EEE43FAF27}"/>
              </a:ext>
            </a:extLst>
          </p:cNvPr>
          <p:cNvGrpSpPr/>
          <p:nvPr/>
        </p:nvGrpSpPr>
        <p:grpSpPr>
          <a:xfrm>
            <a:off x="0" y="1377935"/>
            <a:ext cx="7559675" cy="2283079"/>
            <a:chOff x="0" y="4434365"/>
            <a:chExt cx="7559675" cy="2283079"/>
          </a:xfrm>
        </p:grpSpPr>
        <p:sp>
          <p:nvSpPr>
            <p:cNvPr id="19" name="Rectangle 1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ED98516-0BDE-8C9A-ED60-84A653A7118F}"/>
                </a:ext>
              </a:extLst>
            </p:cNvPr>
            <p:cNvSpPr/>
            <p:nvPr/>
          </p:nvSpPr>
          <p:spPr>
            <a:xfrm>
              <a:off x="0" y="4947442"/>
              <a:ext cx="7559675" cy="77669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20" name="Graphic 19">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B06440C-C5E3-991D-FDBB-4C350C6768E3}"/>
                </a:ext>
              </a:extLst>
            </p:cNvPr>
            <p:cNvPicPr>
              <a:picLocks noChangeAspect="1"/>
            </p:cNvPicPr>
            <p:nvPr/>
          </p:nvPicPr>
          <p:blipFill>
            <a:blip r:embed="rId4">
              <a:extLst>
                <a:ext uri="{96DAC541-7B7A-43D3-8B79-37D633B846F1}">
                  <asvg:svgBlip xmlns:asvg="http://schemas.microsoft.com/office/drawing/2016/SVG/main" xmlns:p14="http://schemas.microsoft.com/office/powerpoint/2010/main" xmlns:a14="http://schemas.microsoft.com/office/drawing/2010/main" xmlns:a16="http://schemas.microsoft.com/office/drawing/2014/main" xmlns="" r:embed="rId5"/>
                </a:ext>
              </a:extLst>
            </a:blip>
            <a:stretch>
              <a:fillRect/>
            </a:stretch>
          </p:blipFill>
          <p:spPr>
            <a:xfrm>
              <a:off x="2671428" y="4434365"/>
              <a:ext cx="2109506" cy="1977662"/>
            </a:xfrm>
            <a:prstGeom prst="rect">
              <a:avLst/>
            </a:prstGeom>
          </p:spPr>
        </p:pic>
        <p:sp>
          <p:nvSpPr>
            <p:cNvPr id="21"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E82C1C4-716B-485F-0A27-E75A21822EAE}"/>
                </a:ext>
              </a:extLst>
            </p:cNvPr>
            <p:cNvSpPr txBox="1">
              <a:spLocks/>
            </p:cNvSpPr>
            <p:nvPr/>
          </p:nvSpPr>
          <p:spPr>
            <a:xfrm>
              <a:off x="677423" y="5161868"/>
              <a:ext cx="2214563"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Συνεισφορά</a:t>
              </a:r>
            </a:p>
          </p:txBody>
        </p:sp>
        <p:sp>
          <p:nvSpPr>
            <p:cNvPr id="22"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3B0AFCF-CC5E-B822-4F39-8C0E42391C22}"/>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3"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A75F6CF3-E4F8-4D5C-BA18-339B0D8F2211}"/>
                </a:ext>
              </a:extLst>
            </p:cNvPr>
            <p:cNvSpPr txBox="1">
              <a:spLocks/>
            </p:cNvSpPr>
            <p:nvPr/>
          </p:nvSpPr>
          <p:spPr>
            <a:xfrm>
              <a:off x="4564825" y="5161868"/>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Συμμετοχή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xmlns:asvg="http://schemas.microsoft.com/office/drawing/2016/SVG/main" xmlns:a14="http://schemas.microsoft.com/office/drawing/2010/main" xmlns:a16="http://schemas.microsoft.com/office/drawing/2014/main" xmlns="" val="2541361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51</a:t>
            </a:fld>
            <a:endParaRPr lang="en-US" dirty="0"/>
          </a:p>
        </p:txBody>
      </p:sp>
      <p:pic>
        <p:nvPicPr>
          <p:cNvPr id="14" name="Picture 1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2A340467-154A-CE6B-C9BE-7B7F39C44F69}"/>
              </a:ext>
            </a:extLst>
          </p:cNvPr>
          <p:cNvSpPr/>
          <p:nvPr/>
        </p:nvSpPr>
        <p:spPr>
          <a:xfrm>
            <a:off x="287020" y="990600"/>
            <a:ext cx="6985631" cy="7315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0160390-1049-34E3-66E1-C38CDB5F2575}"/>
              </a:ext>
            </a:extLst>
          </p:cNvPr>
          <p:cNvSpPr txBox="1">
            <a:spLocks/>
          </p:cNvSpPr>
          <p:nvPr/>
        </p:nvSpPr>
        <p:spPr>
          <a:xfrm>
            <a:off x="287020" y="3209925"/>
            <a:ext cx="6847535"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Όταν μιλάμε για το τι ελπίζουμε να πετύχουμε μέσω της συνεισφορικής έρευνας, συχνά μιλάμε για </a:t>
            </a:r>
            <a:r>
              <a:rPr lang="en-US" i="1" dirty="0"/>
              <a:t>την ανάπτυξη ικανοτήτων</a:t>
            </a:r>
            <a:r>
              <a:rPr lang="en-US" dirty="0"/>
              <a:t>. </a:t>
            </a:r>
          </a:p>
          <a:p>
            <a:r>
              <a:rPr lang="en-US" dirty="0"/>
              <a:t> </a:t>
            </a:r>
          </a:p>
          <a:p>
            <a:r>
              <a:rPr lang="en-US" dirty="0"/>
              <a:t>Αναφερόμενοι στο έργο του Amartya Sen (βλ. παραπάνω), η ικανότητα μπορεί να περιγραφεί ως η διαδικασία μέσω της οποίας οι άνθρωποι αποκτούν ικανότητες, γνώσεις που τους επιτρέπουν να ενεργούν στον κόσμο</a:t>
            </a:r>
            <a:r>
              <a:rPr lang="en-US" dirty="0" err="1"/>
              <a:t>. </a:t>
            </a:r>
          </a:p>
          <a:p>
            <a:r>
              <a:rPr lang="en-US" dirty="0"/>
              <a:t> </a:t>
            </a:r>
          </a:p>
          <a:p>
            <a:r>
              <a:rPr lang="en-US" dirty="0"/>
              <a:t>Αυτό είναι πολύ διαφορετικό από τη διδασκαλία δεξιοτήτων των ανθρώπων, οι οποίες συχνά προκαθορίζονται σύμφωνα με τη ζήτηση μιας δεδομένης δομής ή λογικής, όπως η αγορά εργασίας. Καρικατουριάζοντας ελαφρώς, θα μπορούσαμε να πούμε ότι ενώ η ικανότητα αφορά τη </a:t>
            </a:r>
            <a:r>
              <a:rPr lang="en-US" i="1" dirty="0"/>
              <a:t>δράση στον </a:t>
            </a:r>
            <a:r>
              <a:rPr lang="en-US" dirty="0"/>
              <a:t>κόσμο, οι δεξιότητες αφορούν την </a:t>
            </a:r>
            <a:r>
              <a:rPr lang="en-US" i="1" dirty="0"/>
              <a:t>προσαρμογή στον </a:t>
            </a:r>
            <a:r>
              <a:rPr lang="en-US" dirty="0"/>
              <a:t>κόσμο. Αυτός είναι και ο λόγος για τον οποίο διαφοροποιούμε την έρευνα συνεισφοράς από τα προγράμματα κατάρτισης, τα οποία συχνά προσανατολίζονται ρητά στην ανάπτυξη δεξιοτήτων. Μερικές φορές, προσπαθούμε να συνδυάσουμε τις δύο λογικές, όπως συμβαίνει με τη διαδικασία εννέα συνεδριών για την ανάπτυξη ικανοτήτων Reason our screens (βλ. κεφάλαιο 5).</a:t>
            </a:r>
          </a:p>
          <a:p>
            <a:r>
              <a:rPr lang="en-US" dirty="0"/>
              <a:t> </a:t>
            </a:r>
          </a:p>
          <a:p>
            <a:r>
              <a:rPr lang="en-US" dirty="0"/>
              <a:t>Προτιμούμε επίσης να χρησιμοποιούμε τον όρο "ενδυνάμωση" αντί του όρου "ενδυνάμωση". Ένας λόγος είναι ότι η ενδυνάμωση έχει χρησιμοποιηθεί τόσο συχνά και σε τόσα πολλά διαφορετικά πλαίσια που, όπως και η συμμετοχή, έχει καταλήξει να υποδηλώνει μια πληθώρα διαφορετικών δυναμικών και διαδικασιών. Ο επιστήμονας και ακτιβιστής Max </a:t>
            </a:r>
            <a:r>
              <a:rPr lang="en-US" dirty="0" err="1"/>
              <a:t>Liboiron </a:t>
            </a:r>
            <a:r>
              <a:rPr lang="en-US" dirty="0"/>
              <a:t>γράφει ότι η λέξη "ενδυνάμωση" συχνά υπονοεί την "παραχώρηση" εξουσίας σε μια ομάδα ανθρώπων, "σαν να δίνεις μια σκυτάλη", χωρίς να αναγνωρίζονται τα διαρθρωτικά προβλήματα που προκαλούν την άνιση κατανομή της εξουσίας. </a:t>
            </a:r>
          </a:p>
          <a:p>
            <a:r>
              <a:rPr lang="en-US" dirty="0"/>
              <a:t> </a:t>
            </a:r>
          </a:p>
          <a:p>
            <a:r>
              <a:rPr lang="en-US" dirty="0"/>
              <a:t>Η ικανότητα, αντίθετα, δεν είναι κάτι που μπορείτε να "δώσετε" ή να "μεταβιβάσετε". Μπορείς, το πολύ-πολύ, να ευνοήσεις τις συνθήκες ικανότητας δημιουργώντας έναν χώρο όπου η γνώση μπορεί να ανταλλαγεί και ο πειραματισμός να υποστηριχθεί. Αυτό που προκύπτει από την ικανότητα δεν είναι η "εξουσία" με την παραδοσιακή έννοια, αλλά μάλλον η ικανότητα πραγματοποίησης ενημερωμένων πράξεων, η οποία, για να παραφράσω τη φιλόσοφο Hannah Nussbaum που έχει επίσης εργαστεί πάνω στο ζήτημα της ικανότητας, ευνοεί την ψυχική, ψυχική ή ηθική ακεραιότητα ενός ατόμου. Τέτοιες πράξεις θα μπορούσαν να έχουν τη μορφή παραδοσιακών πράξεων κατά των κυρίαρχων μορφών εξουσίας - αλλά όχι μόνο αυτό. Το όλο νόημα της χωρητικότητας είναι ότι δεν εναπόκειται σε εμάς να καθορίσουμε τα αποτελέσματα. Κάθε διαδικασία </a:t>
            </a:r>
            <a:r>
              <a:rPr lang="en-US" dirty="0" err="1"/>
              <a:t>χωρητικότητας </a:t>
            </a:r>
            <a:r>
              <a:rPr lang="en-US" dirty="0"/>
              <a:t>θα κυλήσει ανάλογα με τα άτομα που την ενσαρκώνουν. </a:t>
            </a:r>
          </a:p>
          <a:p>
            <a:endParaRPr lang="en-US" sz="1100" b="1" dirty="0">
              <a:solidFill>
                <a:schemeClr val="bg1"/>
              </a:solidFill>
              <a:highlight>
                <a:srgbClr val="74659A"/>
              </a:highlight>
            </a:endParaRPr>
          </a:p>
        </p:txBody>
      </p:sp>
      <p:grpSp>
        <p:nvGrpSpPr>
          <p:cNvPr id="17" name="Group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8852F09-B10B-7F16-7125-34DF946C089A}"/>
              </a:ext>
            </a:extLst>
          </p:cNvPr>
          <p:cNvGrpSpPr/>
          <p:nvPr/>
        </p:nvGrpSpPr>
        <p:grpSpPr>
          <a:xfrm>
            <a:off x="0" y="1377935"/>
            <a:ext cx="7559675" cy="2283079"/>
            <a:chOff x="0" y="4434365"/>
            <a:chExt cx="7559675" cy="2283079"/>
          </a:xfrm>
        </p:grpSpPr>
        <p:sp>
          <p:nvSpPr>
            <p:cNvPr id="18" name="Rectangle 1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8A5D1F4-318B-443C-FAA6-DA9AA6B342CD}"/>
                </a:ext>
              </a:extLst>
            </p:cNvPr>
            <p:cNvSpPr/>
            <p:nvPr/>
          </p:nvSpPr>
          <p:spPr>
            <a:xfrm>
              <a:off x="0" y="4824270"/>
              <a:ext cx="7559675" cy="89986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A6CBA18-756A-4852-DDF4-F5874261EF0B}"/>
                </a:ext>
              </a:extLst>
            </p:cNvPr>
            <p:cNvPicPr>
              <a:picLocks noChangeAspect="1"/>
            </p:cNvPicPr>
            <p:nvPr/>
          </p:nvPicPr>
          <p:blipFill>
            <a:blip r:embed="rId4">
              <a:extLst>
                <a:ext uri="{96DAC541-7B7A-43D3-8B79-37D633B846F1}">
                  <asvg:svgBlip xmlns:asvg="http://schemas.microsoft.com/office/drawing/2016/SVG/main" xmlns:p14="http://schemas.microsoft.com/office/powerpoint/2010/main" xmlns:a14="http://schemas.microsoft.com/office/drawing/2010/main" xmlns:a16="http://schemas.microsoft.com/office/drawing/2014/main" xmlns=""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E0D0F3A6-7B97-E001-ED5F-8B256A503691}"/>
                </a:ext>
              </a:extLst>
            </p:cNvPr>
            <p:cNvSpPr txBox="1">
              <a:spLocks/>
            </p:cNvSpPr>
            <p:nvPr/>
          </p:nvSpPr>
          <p:spPr>
            <a:xfrm>
              <a:off x="4868" y="4824270"/>
              <a:ext cx="3027680" cy="111647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000" dirty="0">
                  <a:solidFill>
                    <a:schemeClr val="bg1"/>
                  </a:solidFill>
                  <a:ea typeface="Arial" panose="020B0604020202020204" pitchFamily="34" charset="0"/>
                  <a:cs typeface="Calibri" panose="020F0502020204030204" pitchFamily="34" charset="0"/>
                </a:rPr>
                <a:t>Δεξιότητες, κατάρτιση και ενδυνάμωση </a:t>
              </a:r>
            </a:p>
            <a:p>
              <a:pPr>
                <a:lnSpc>
                  <a:spcPts val="2600"/>
                </a:lnSpc>
                <a:spcBef>
                  <a:spcPts val="0"/>
                </a:spcBef>
              </a:pPr>
              <a:endParaRPr lang="en-US" sz="1600" dirty="0">
                <a:solidFill>
                  <a:schemeClr val="bg1"/>
                </a:solidFill>
              </a:endParaRPr>
            </a:p>
          </p:txBody>
        </p:sp>
        <p:sp>
          <p:nvSpPr>
            <p:cNvPr id="21"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1685A85-2400-74CC-15BF-739F7FB1B7FD}"/>
                </a:ext>
              </a:extLst>
            </p:cNvPr>
            <p:cNvSpPr txBox="1">
              <a:spLocks/>
            </p:cNvSpPr>
            <p:nvPr/>
          </p:nvSpPr>
          <p:spPr>
            <a:xfrm>
              <a:off x="4567173" y="5118466"/>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Χωρητικότητα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xmlns:asvg="http://schemas.microsoft.com/office/drawing/2016/SVG/main" xmlns:a14="http://schemas.microsoft.com/office/drawing/2010/main" xmlns:a16="http://schemas.microsoft.com/office/drawing/2014/main" xmlns="" val="824947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7B9BF25-DFA2-6C5B-918D-562E6131E960}"/>
              </a:ext>
            </a:extLst>
          </p:cNvPr>
          <p:cNvSpPr/>
          <p:nvPr/>
        </p:nvSpPr>
        <p:spPr>
          <a:xfrm>
            <a:off x="4868" y="-369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52</a:t>
            </a:fld>
            <a:endParaRPr lang="en-US" dirty="0"/>
          </a:p>
        </p:txBody>
      </p:sp>
      <p:pic>
        <p:nvPicPr>
          <p:cNvPr id="14" name="Picture 1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2A340467-154A-CE6B-C9BE-7B7F39C44F69}"/>
              </a:ext>
            </a:extLst>
          </p:cNvPr>
          <p:cNvSpPr/>
          <p:nvPr/>
        </p:nvSpPr>
        <p:spPr>
          <a:xfrm>
            <a:off x="287020" y="990600"/>
            <a:ext cx="6985631" cy="52730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0160390-1049-34E3-66E1-C38CDB5F2575}"/>
              </a:ext>
            </a:extLst>
          </p:cNvPr>
          <p:cNvSpPr txBox="1">
            <a:spLocks/>
          </p:cNvSpPr>
          <p:nvPr/>
        </p:nvSpPr>
        <p:spPr>
          <a:xfrm>
            <a:off x="522498" y="3661015"/>
            <a:ext cx="6514677" cy="202650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Πολλά συλλογικά έργα υποστηρίζουν σήμερα οριζόντιες διαδικασίες λήψης αποφάσεων. Στην πιο ριζοσπαστική της μορφή, η οριζοντιότητα υπονοεί ότι η φωνή όλων είναι ίση σε κάθε δεδομένη στιγμή και ότι κανείς δεν κατέχει προνομιακή θέση σε σχέση με έναν συγκεκριμένο τομέα ή μια συγκεκριμένη εμπειρογνωμοσύνη.</a:t>
            </a:r>
          </a:p>
          <a:p>
            <a:r>
              <a:rPr lang="en-US" dirty="0"/>
              <a:t> </a:t>
            </a:r>
          </a:p>
          <a:p>
            <a:r>
              <a:rPr lang="en-US" dirty="0"/>
              <a:t>Στην έρευνα συνεισφοράς, προτιμούμε να μιλάμε για μια διαγώνια προσέγγιση. Ενώ όλοι είναι ίσοι όταν πρόκειται για τη λήψη μεγάλων αποφάσεων, όπως ο καθορισμός της κατεύθυνσης της έρευνας, ορισμένες φωνές θα μετράνε περισσότερο από άλλες σε συγκεκριμένα πλαίσια. Π.</a:t>
            </a:r>
            <a:r>
              <a:rPr lang="en-US" dirty="0" err="1"/>
              <a:t>χ.</a:t>
            </a:r>
            <a:r>
              <a:rPr lang="en-US" dirty="0"/>
              <a:t>, αν θέλουμε να κατανοήσουμε τα διάφορα αναπτυξιακά στάδια του παιδιού, θα τείνουμε να προκρίνουμε τις γνώσεις ενός βιολόγου, ενός αναπτυξιακού ψυχολόγου ή ενός ψυχαναλυτή- αν θέλουμε να κατανοήσουμε τα εμπόδια για την αλλαγή των συνηθειών της οθόνης, θα τείνουμε να συμβουλευτούμε έναν γονέα. Με την έρευνα που συμβάλλει, δεν επιδιώκουμε να ισοπεδώσουμε τις γνώσεις των ανθρώπων. Η ιδέα είναι να </a:t>
            </a:r>
            <a:r>
              <a:rPr lang="en-US" dirty="0" err="1"/>
              <a:t>κινητοποιήσουμε </a:t>
            </a:r>
            <a:r>
              <a:rPr lang="en-US" dirty="0"/>
              <a:t>διαφορετικούς τύπους γνώσεων προκειμένου να καταλήξουμε σε συμπεράσματα στα οποία κανείς δεν θα μπορούσε να καταλήξει μόνος του. Για εμάς, η αναγνώριση των ορίων ορισμένων τύπων γνώσης σε ορισμένα πλαίσια είναι η άλλη όψη της αναγνώρισης της ιδιαίτερης αξίας τους σε άλλα πλαίσια. </a:t>
            </a:r>
          </a:p>
          <a:p>
            <a:endParaRPr lang="en-US" sz="1100" b="1" dirty="0">
              <a:solidFill>
                <a:schemeClr val="bg1"/>
              </a:solidFill>
              <a:highlight>
                <a:srgbClr val="74659A"/>
              </a:highlight>
            </a:endParaRPr>
          </a:p>
        </p:txBody>
      </p:sp>
      <p:grpSp>
        <p:nvGrpSpPr>
          <p:cNvPr id="17" name="Group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8852F09-B10B-7F16-7125-34DF946C089A}"/>
              </a:ext>
            </a:extLst>
          </p:cNvPr>
          <p:cNvGrpSpPr/>
          <p:nvPr/>
        </p:nvGrpSpPr>
        <p:grpSpPr>
          <a:xfrm>
            <a:off x="0" y="1377935"/>
            <a:ext cx="7559675" cy="2283079"/>
            <a:chOff x="0" y="4434365"/>
            <a:chExt cx="7559675" cy="2283079"/>
          </a:xfrm>
        </p:grpSpPr>
        <p:sp>
          <p:nvSpPr>
            <p:cNvPr id="18" name="Rectangle 1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8A5D1F4-318B-443C-FAA6-DA9AA6B342CD}"/>
                </a:ext>
              </a:extLst>
            </p:cNvPr>
            <p:cNvSpPr/>
            <p:nvPr/>
          </p:nvSpPr>
          <p:spPr>
            <a:xfrm>
              <a:off x="0" y="5111605"/>
              <a:ext cx="7559675" cy="61253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A6CBA18-756A-4852-DDF4-F5874261EF0B}"/>
                </a:ext>
              </a:extLst>
            </p:cNvPr>
            <p:cNvPicPr>
              <a:picLocks noChangeAspect="1"/>
            </p:cNvPicPr>
            <p:nvPr/>
          </p:nvPicPr>
          <p:blipFill>
            <a:blip r:embed="rId4">
              <a:extLst>
                <a:ext uri="{96DAC541-7B7A-43D3-8B79-37D633B846F1}">
                  <asvg:svgBlip xmlns:asvg="http://schemas.microsoft.com/office/drawing/2016/SVG/main" xmlns:p14="http://schemas.microsoft.com/office/powerpoint/2010/main" xmlns:a14="http://schemas.microsoft.com/office/drawing/2010/main" xmlns:a16="http://schemas.microsoft.com/office/drawing/2014/main" xmlns=""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E0D0F3A6-7B97-E001-ED5F-8B256A503691}"/>
                </a:ext>
              </a:extLst>
            </p:cNvPr>
            <p:cNvSpPr txBox="1">
              <a:spLocks/>
            </p:cNvSpPr>
            <p:nvPr/>
          </p:nvSpPr>
          <p:spPr>
            <a:xfrm>
              <a:off x="20296" y="5218285"/>
              <a:ext cx="2887122"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Οριζόντια</a:t>
              </a:r>
              <a:endParaRPr lang="en-US" sz="1600" dirty="0">
                <a:solidFill>
                  <a:schemeClr val="bg1"/>
                </a:solidFill>
              </a:endParaRPr>
            </a:p>
          </p:txBody>
        </p:sp>
        <p:sp>
          <p:nvSpPr>
            <p:cNvPr id="21"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1685A85-2400-74CC-15BF-739F7FB1B7FD}"/>
                </a:ext>
              </a:extLst>
            </p:cNvPr>
            <p:cNvSpPr txBox="1">
              <a:spLocks/>
            </p:cNvSpPr>
            <p:nvPr/>
          </p:nvSpPr>
          <p:spPr>
            <a:xfrm>
              <a:off x="4567173" y="5225146"/>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Διαγώνια </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xmlns:asvg="http://schemas.microsoft.com/office/drawing/2016/SVG/main" xmlns:a14="http://schemas.microsoft.com/office/drawing/2010/main" xmlns:a16="http://schemas.microsoft.com/office/drawing/2014/main" xmlns="" val="3787954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4A66C7F-0F61-CE8D-10FB-C7607DC83431}"/>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rcRect l="7927" t="1372" r="19957" b="35897"/>
          <a:stretch/>
        </p:blipFill>
        <p:spPr>
          <a:xfrm>
            <a:off x="-4872" y="-3695"/>
            <a:ext cx="7559675" cy="9863975"/>
          </a:xfrm>
          <a:prstGeom prst="rect">
            <a:avLst/>
          </a:prstGeom>
        </p:spPr>
      </p:pic>
      <p:sp>
        <p:nvSpPr>
          <p:cNvPr id="6" name="Rectangle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7B9BF25-DFA2-6C5B-918D-562E6131E960}"/>
              </a:ext>
            </a:extLst>
          </p:cNvPr>
          <p:cNvSpPr/>
          <p:nvPr/>
        </p:nvSpPr>
        <p:spPr>
          <a:xfrm>
            <a:off x="58946" y="307325"/>
            <a:ext cx="7559675" cy="9863975"/>
          </a:xfrm>
          <a:prstGeom prst="rect">
            <a:avLst/>
          </a:prstGeom>
          <a:gradFill>
            <a:gsLst>
              <a:gs pos="16000">
                <a:srgbClr val="00B6E6">
                  <a:alpha val="64000"/>
                </a:srgbClr>
              </a:gs>
              <a:gs pos="42000">
                <a:srgbClr val="00B6E6">
                  <a:alpha val="47538"/>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9" name="Slide Number Placeholder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53</a:t>
            </a:fld>
            <a:endParaRPr lang="en-US" dirty="0"/>
          </a:p>
        </p:txBody>
      </p:sp>
      <p:pic>
        <p:nvPicPr>
          <p:cNvPr id="14" name="Picture 1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415F1AC-632C-60CB-07C1-340D9CC94017}"/>
              </a:ext>
            </a:extLst>
          </p:cNvPr>
          <p:cNvPicPr>
            <a:picLocks noChangeAspect="1"/>
          </p:cNvPicPr>
          <p:nvPr/>
        </p:nvPicPr>
        <p:blipFill rotWithShape="1">
          <a:blip r:embed="rId3">
            <a:alphaModFix amt="35000"/>
          </a:blip>
          <a:srcRect l="66637" t="-878" r="4279" b="31174"/>
          <a:stretch/>
        </p:blipFill>
        <p:spPr>
          <a:xfrm flipH="1">
            <a:off x="277280" y="5452499"/>
            <a:ext cx="3443612" cy="4416354"/>
          </a:xfrm>
          <a:prstGeom prst="rect">
            <a:avLst/>
          </a:prstGeom>
        </p:spPr>
      </p:pic>
      <p:sp>
        <p:nvSpPr>
          <p:cNvPr id="15" name="Rectangle 14">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2A340467-154A-CE6B-C9BE-7B7F39C44F69}"/>
              </a:ext>
            </a:extLst>
          </p:cNvPr>
          <p:cNvSpPr/>
          <p:nvPr/>
        </p:nvSpPr>
        <p:spPr>
          <a:xfrm>
            <a:off x="287020" y="990600"/>
            <a:ext cx="6985631" cy="83232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0160390-1049-34E3-66E1-C38CDB5F2575}"/>
              </a:ext>
            </a:extLst>
          </p:cNvPr>
          <p:cNvSpPr txBox="1">
            <a:spLocks/>
          </p:cNvSpPr>
          <p:nvPr/>
        </p:nvSpPr>
        <p:spPr>
          <a:xfrm>
            <a:off x="287020" y="3238499"/>
            <a:ext cx="6985631" cy="1997931"/>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050" dirty="0"/>
              <a:t>Η πρώτη έννοια του impact στα αγγλικά είναι "συγκρούομαι με κάτι". Ακόμα και σε άλλες χρήσεις του όρου, η ιδέα της παραγωγής ενός ορατού αποτελέσματος, και μάλιστα γρήγορα, συχνά επιμένει. Είναι αυτό που τα θεσμικά όργανα συνηθέστερα υπονοούν όταν αναζητούν να υποστηρίξουν δράσεις που θεωρούνται αποτελεσματικές. Οι θεσμικές απαιτήσεις για </a:t>
            </a:r>
            <a:r>
              <a:rPr lang="en-US" sz="1050" dirty="0" err="1"/>
              <a:t>την επιδραστικότητα </a:t>
            </a:r>
            <a:r>
              <a:rPr lang="en-US" sz="1050" dirty="0"/>
              <a:t>συχνά συνοδεύονται από </a:t>
            </a:r>
            <a:r>
              <a:rPr lang="en-US" sz="1050" i="1" dirty="0"/>
              <a:t>μετρήσεις του αντίκτυπου. </a:t>
            </a:r>
            <a:r>
              <a:rPr lang="en-US" sz="1050" dirty="0"/>
              <a:t>Αυτό δείχνει ότι, από θεσμική άποψη, ο αντίκτυπος δεν αναμένεται απλώς να είναι γρήγορος και ορατός, αλλά και </a:t>
            </a:r>
            <a:r>
              <a:rPr lang="en-US" sz="1050" i="1" dirty="0"/>
              <a:t>ποσοτικά μετρήσιμος. </a:t>
            </a:r>
          </a:p>
          <a:p>
            <a:r>
              <a:rPr lang="en-US" sz="1050" dirty="0"/>
              <a:t> </a:t>
            </a:r>
          </a:p>
          <a:p>
            <a:r>
              <a:rPr lang="en-US" sz="1050" dirty="0"/>
              <a:t>Φυσικά, δεν είναι κακό να θέλουμε να επιτύχουμε γρήγορα, ορατά και μετρήσιμα αποτελέσματα. Ωστόσο, αυτό που φαίνεται σημαντικό είναι να γίνει διάκριση μεταξύ του αντίκτυπου και της μακροπρόθεσμης, βιώσιμης αλλαγής. Τα δύο αυτά δεν είναι αμοιβαία αποκλειόμενα. Ωστόσο, το ένα δεν εγγυάται απαραίτητα και το άλλο. Σε μια έκθεση του 2020 σχετικά με την ενεργειακή επισφάλεια, ο φιλόσοφος Camille </a:t>
            </a:r>
            <a:r>
              <a:rPr lang="en-US" sz="1050" dirty="0" err="1"/>
              <a:t>Lizop </a:t>
            </a:r>
            <a:r>
              <a:rPr lang="en-US" sz="1050" dirty="0"/>
              <a:t>γράφει ότι ενώ η κρίση του COVID είχε σημαντικό </a:t>
            </a:r>
            <a:r>
              <a:rPr lang="en-US" sz="1050" i="1" dirty="0"/>
              <a:t>αντίκτυπο </a:t>
            </a:r>
            <a:r>
              <a:rPr lang="en-US" sz="1050" dirty="0"/>
              <a:t>στην παγκόσμια κατανάλωση ενέργειας, δεν οδήγησε ποτέ σε βιώσιμη αλλαγή στα επίπεδα κατανάλωσης. Στο βιβλίο του </a:t>
            </a:r>
            <a:r>
              <a:rPr lang="en-US" sz="1050" i="1" dirty="0"/>
              <a:t>To Solve Everything Click Here</a:t>
            </a:r>
            <a:r>
              <a:rPr lang="en-US" sz="1050" dirty="0"/>
              <a:t>, ο </a:t>
            </a:r>
            <a:r>
              <a:rPr lang="en-US" sz="1050" dirty="0" err="1"/>
              <a:t>Evgeny </a:t>
            </a:r>
            <a:r>
              <a:rPr lang="en-US" sz="1050" dirty="0"/>
              <a:t>Morozov εικάζει πώς το να πληρώνουν τους ανθρώπους για να ψηφίζουν θα είχε άμεσο αντίκτυπο στη συμμετοχή των ψηφοφόρων, χωρίς όμως να αντιμετωπίζει τα βαθύτερα αίτια για τα οποία οι άνθρωποι απέχουν από την ψηφοφορία σήμερα. Στην πραγματικότητα, η πληρωμή των ανθρώπων για να ψηφίσουν θα μπορούσε να υπονομεύσει περαιτέρω το αίσθημα της ιδιότητας του πολίτη. Όπως δείχνει αυτό το τελευταίο παράδειγμα, η αποκλειστική εστίαση στον αντίκτυπο μπορεί να καταλήξει να επιδεινώσει περαιτέρω το πρόβλημα που προσπαθείτε να αντιμετωπίσετε μακροπρόθεσμα. </a:t>
            </a:r>
          </a:p>
          <a:p>
            <a:r>
              <a:rPr lang="en-US" sz="1050" dirty="0"/>
              <a:t> </a:t>
            </a:r>
          </a:p>
          <a:p>
            <a:r>
              <a:rPr lang="en-US" sz="1050" dirty="0"/>
              <a:t>Γι' αυτό μας ενδιαφέρει λιγότερο να μιλάμε για τον αντίκτυπο παρά για τη βιωσιμότητα και τις μακροπρόθεσμες προοπτικές των διαδικασιών που υποστηρίζονται. Θέλουμε επίσης να μετατοπίσουμε την εστίαση από τα άμεσα και σημαντικά αποτελέσματα, επειδή γνωρίζουμε ότι η βιώσιμη αλλαγή σπάνια συμβαίνει εν μία νυκτί. Όταν εργάζεστε, όπως συχνά κάνουμε εμείς, για να αμφισβητήσετε βαθιά ριζωμένες συνήθειες, να δημιουργήσετε νέους τύπους εργασίας και απασχόλησης και να αναζητήσετε </a:t>
            </a:r>
            <a:r>
              <a:rPr lang="en-US" sz="1050" dirty="0" err="1"/>
              <a:t>γενικεύσιμες </a:t>
            </a:r>
            <a:r>
              <a:rPr lang="en-US" sz="1050" dirty="0"/>
              <a:t>λύσεις στο τοπικό, θα πρέπει πιθανότατα να εργαστείτε για πολύ μεγάλο χρονικό διάστημα. Όπως γράφουμε στο τέταρτο κεφάλαιο, ο πειραματισμός της Κλινικής Συνεισφοράς, καθώς και άλλα προγράμματα έρευνας με συνεισφορά που ξεκίνησαν ταυτόχρονα, αρχικά οραματιζόταν να διαρκέσει τουλάχιστον δέκα χρόνια: ο χρόνος που θα χρειαζόταν για να δούμε μια αλλαγή στην πορεία των παιδιών που επηρεάζονται από τα προβλήματα που ελπίζουμε να αντιμετωπίσουμε. </a:t>
            </a:r>
          </a:p>
          <a:p>
            <a:r>
              <a:rPr lang="en-US" sz="1050" dirty="0"/>
              <a:t> </a:t>
            </a:r>
          </a:p>
          <a:p>
            <a:r>
              <a:rPr lang="en-US" sz="1050" dirty="0"/>
              <a:t>Μια άλλη ιδέα που συχνά υπονοείται στον αντίκτυπο είναι ότι γνωρίζουμε </a:t>
            </a:r>
            <a:r>
              <a:rPr lang="en-US" sz="1050" i="1" dirty="0"/>
              <a:t>ήδη </a:t>
            </a:r>
            <a:r>
              <a:rPr lang="en-US" sz="1050" dirty="0"/>
              <a:t>τι χρειάζεται. Όταν λειτουργούμε σε ένα νέο για εμάς τεχνικό σύστημα, δεν μπορούμε πάντα να βασιζόμαστε σε λύσεις που έχουν λειτουργήσει στο παρελθόν. Σε γενικές γραμμές, αν βασιστείτε σε αυτό που ήδη γνωρίζετε, συχνά θα καταλήξετε να παράγετε περισσότερα από τα ίδια. Μερικές φορές, έχει νόημα να εφαρμόσουμε μια συγκεκριμένη στρατηγική που έχει ήδη λειτουργήσει σε μια διαφορετική κατάσταση, ειδικά όταν αντιμετωπίζουμε επείγοντα ζητήματα. Ωστόσο, στην έρευνα με συνεισφορά, η εστίαση είναι ελαφρώς διαφορετική. Εδώ, εργαζόμαστε για να παράγουμε </a:t>
            </a:r>
            <a:r>
              <a:rPr lang="en-US" sz="1050" i="1" dirty="0"/>
              <a:t>ανοίγματα - </a:t>
            </a:r>
            <a:r>
              <a:rPr lang="en-US" sz="1050" dirty="0"/>
              <a:t>ανοίγματα προς ριζικά νέους τρόπους συνύπαρξης. Καμιά φορά αποκαλούμε επίσης αυτά τα ανοίγματα, τα οποία θα είναι πάντα αδύνατο να προβλεφθούν εκ των προτέρων, για </a:t>
            </a:r>
            <a:r>
              <a:rPr lang="en-US" sz="1050" i="1" dirty="0"/>
              <a:t>διχασμούς</a:t>
            </a:r>
            <a:r>
              <a:rPr lang="en-US" sz="1050" dirty="0"/>
              <a:t>. </a:t>
            </a:r>
          </a:p>
          <a:p>
            <a:endParaRPr lang="en-US" sz="1050" b="1" dirty="0">
              <a:solidFill>
                <a:schemeClr val="bg1"/>
              </a:solidFill>
              <a:highlight>
                <a:srgbClr val="74659A"/>
              </a:highlight>
            </a:endParaRPr>
          </a:p>
        </p:txBody>
      </p:sp>
      <p:grpSp>
        <p:nvGrpSpPr>
          <p:cNvPr id="17" name="Group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8852F09-B10B-7F16-7125-34DF946C089A}"/>
              </a:ext>
            </a:extLst>
          </p:cNvPr>
          <p:cNvGrpSpPr/>
          <p:nvPr/>
        </p:nvGrpSpPr>
        <p:grpSpPr>
          <a:xfrm>
            <a:off x="-175714" y="1377935"/>
            <a:ext cx="7735389" cy="2283079"/>
            <a:chOff x="-175714" y="4434365"/>
            <a:chExt cx="7735389" cy="2283079"/>
          </a:xfrm>
        </p:grpSpPr>
        <p:sp>
          <p:nvSpPr>
            <p:cNvPr id="18" name="Rectangle 1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8A5D1F4-318B-443C-FAA6-DA9AA6B342CD}"/>
                </a:ext>
              </a:extLst>
            </p:cNvPr>
            <p:cNvSpPr/>
            <p:nvPr/>
          </p:nvSpPr>
          <p:spPr>
            <a:xfrm>
              <a:off x="0" y="4824270"/>
              <a:ext cx="7559675" cy="89986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9" name="Graphic 1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A6CBA18-756A-4852-DDF4-F5874261EF0B}"/>
                </a:ext>
              </a:extLst>
            </p:cNvPr>
            <p:cNvPicPr>
              <a:picLocks noChangeAspect="1"/>
            </p:cNvPicPr>
            <p:nvPr/>
          </p:nvPicPr>
          <p:blipFill>
            <a:blip r:embed="rId4">
              <a:extLst>
                <a:ext uri="{96DAC541-7B7A-43D3-8B79-37D633B846F1}">
                  <asvg:svgBlip xmlns:asvg="http://schemas.microsoft.com/office/drawing/2016/SVG/main" xmlns:p14="http://schemas.microsoft.com/office/powerpoint/2010/main" xmlns:a14="http://schemas.microsoft.com/office/drawing/2010/main" xmlns:a16="http://schemas.microsoft.com/office/drawing/2014/main" xmlns="" r:embed="rId5"/>
                </a:ext>
              </a:extLst>
            </a:blip>
            <a:stretch>
              <a:fillRect/>
            </a:stretch>
          </p:blipFill>
          <p:spPr>
            <a:xfrm>
              <a:off x="2671428" y="4434365"/>
              <a:ext cx="2109506" cy="1977662"/>
            </a:xfrm>
            <a:prstGeom prst="rect">
              <a:avLst/>
            </a:prstGeom>
          </p:spPr>
        </p:pic>
        <p:sp>
          <p:nvSpPr>
            <p:cNvPr id="20"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E0D0F3A6-7B97-E001-ED5F-8B256A503691}"/>
                </a:ext>
              </a:extLst>
            </p:cNvPr>
            <p:cNvSpPr txBox="1">
              <a:spLocks/>
            </p:cNvSpPr>
            <p:nvPr/>
          </p:nvSpPr>
          <p:spPr>
            <a:xfrm>
              <a:off x="-175714" y="4824270"/>
              <a:ext cx="3200236"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2600"/>
                </a:lnSpc>
                <a:spcBef>
                  <a:spcPts val="0"/>
                </a:spcBef>
              </a:pPr>
              <a:r>
                <a:rPr lang="en-IE" sz="2000" dirty="0">
                  <a:solidFill>
                    <a:schemeClr val="bg1"/>
                  </a:solidFill>
                  <a:ea typeface="Arial" panose="020B0604020202020204" pitchFamily="34" charset="0"/>
                  <a:cs typeface="Calibri" panose="020F0502020204030204" pitchFamily="34" charset="0"/>
                </a:rPr>
                <a:t>Διακλάσεις &amp; μακροπρόθεσμες αλλαγές </a:t>
              </a:r>
              <a:endParaRPr lang="en-US" sz="1200" dirty="0">
                <a:solidFill>
                  <a:schemeClr val="bg1"/>
                </a:solidFill>
              </a:endParaRPr>
            </a:p>
          </p:txBody>
        </p:sp>
        <p:sp>
          <p:nvSpPr>
            <p:cNvPr id="21"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A2FFB53-3CF5-7BD2-7636-78DC08CD8AE8}"/>
                </a:ext>
              </a:extLst>
            </p:cNvPr>
            <p:cNvSpPr txBox="1">
              <a:spLocks/>
            </p:cNvSpPr>
            <p:nvPr/>
          </p:nvSpPr>
          <p:spPr>
            <a:xfrm>
              <a:off x="4010016" y="5940747"/>
              <a:ext cx="557157" cy="776697"/>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S</a:t>
              </a:r>
              <a:endParaRPr lang="en-US" dirty="0">
                <a:solidFill>
                  <a:srgbClr val="009AC1"/>
                </a:solidFill>
              </a:endParaRPr>
            </a:p>
          </p:txBody>
        </p:sp>
        <p:sp>
          <p:nvSpPr>
            <p:cNvPr id="22" name="Text Placeholder 1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1685A85-2400-74CC-15BF-739F7FB1B7FD}"/>
                </a:ext>
              </a:extLst>
            </p:cNvPr>
            <p:cNvSpPr txBox="1">
              <a:spLocks/>
            </p:cNvSpPr>
            <p:nvPr/>
          </p:nvSpPr>
          <p:spPr>
            <a:xfrm>
              <a:off x="4567173" y="5196860"/>
              <a:ext cx="2211777" cy="517056"/>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Επιπτώσεις</a:t>
              </a:r>
            </a:p>
            <a:p>
              <a:pPr>
                <a:lnSpc>
                  <a:spcPts val="2600"/>
                </a:lnSpc>
                <a:spcBef>
                  <a:spcPts val="0"/>
                </a:spcBef>
              </a:pPr>
              <a:endParaRPr lang="en-US" sz="1600" dirty="0">
                <a:solidFill>
                  <a:schemeClr val="bg1"/>
                </a:solidFill>
              </a:endParaRPr>
            </a:p>
          </p:txBody>
        </p:sp>
      </p:grpSp>
    </p:spTree>
    <p:extLst>
      <p:ext uri="{BB962C8B-B14F-4D97-AF65-F5344CB8AC3E}">
        <p14:creationId xmlns:p14="http://schemas.microsoft.com/office/powerpoint/2010/main" xmlns:asvg="http://schemas.microsoft.com/office/drawing/2016/SVG/main" xmlns:a14="http://schemas.microsoft.com/office/drawing/2010/main" xmlns:a16="http://schemas.microsoft.com/office/drawing/2014/main" xmlns="" val="1658653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p14="http://schemas.microsoft.com/office/powerpoint/2010/main" xmlns:a14="http://schemas.microsoft.com/office/drawing/2010/main" xmlns="" id="{E7D0C92D-0F41-4C72-0220-0201834CACA1}"/>
              </a:ext>
            </a:extLst>
          </p:cNvPr>
          <p:cNvSpPr/>
          <p:nvPr/>
        </p:nvSpPr>
        <p:spPr>
          <a:xfrm>
            <a:off x="0" y="0"/>
            <a:ext cx="7559675" cy="236370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p14="http://schemas.microsoft.com/office/powerpoint/2010/main" xmlns:a14="http://schemas.microsoft.com/office/drawing/2010/main" xmlns="" id="{323EC107-AD3A-4177-A226-D482002DB00F}"/>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l="9100" r="9100"/>
          <a:stretch/>
        </p:blipFill>
        <p:spPr>
          <a:xfrm>
            <a:off x="-1" y="2301008"/>
            <a:ext cx="7559675" cy="6161073"/>
          </a:xfrm>
          <a:prstGeom prst="rect">
            <a:avLst/>
          </a:prstGeom>
        </p:spPr>
      </p:pic>
      <p:pic>
        <p:nvPicPr>
          <p:cNvPr id="5" name="Picture 4">
            <a:extLst>
              <a:ext uri="{FF2B5EF4-FFF2-40B4-BE49-F238E27FC236}">
                <a16:creationId xmlns:a16="http://schemas.microsoft.com/office/drawing/2014/main" xmlns:p14="http://schemas.microsoft.com/office/powerpoint/2010/main" xmlns:a14="http://schemas.microsoft.com/office/drawing/2010/main" xmlns="" id="{1F025197-00C8-4269-6100-616F7746B30F}"/>
              </a:ext>
            </a:extLst>
          </p:cNvPr>
          <p:cNvPicPr>
            <a:picLocks noChangeAspect="1"/>
          </p:cNvPicPr>
          <p:nvPr/>
        </p:nvPicPr>
        <p:blipFill rotWithShape="1">
          <a:blip r:embed="rId3">
            <a:alphaModFix amt="35000"/>
          </a:blip>
          <a:srcRect l="65953" t="-878" r="5449" b="31174"/>
          <a:stretch/>
        </p:blipFill>
        <p:spPr>
          <a:xfrm rot="10800000" flipH="1">
            <a:off x="4709812" y="0"/>
            <a:ext cx="2822886" cy="3681950"/>
          </a:xfrm>
          <a:prstGeom prst="rect">
            <a:avLst/>
          </a:prstGeom>
        </p:spPr>
      </p:pic>
      <p:sp>
        <p:nvSpPr>
          <p:cNvPr id="7" name="Graphic 4">
            <a:extLst>
              <a:ext uri="{FF2B5EF4-FFF2-40B4-BE49-F238E27FC236}">
                <a16:creationId xmlns:a16="http://schemas.microsoft.com/office/drawing/2014/main" xmlns:p14="http://schemas.microsoft.com/office/powerpoint/2010/main" xmlns:a14="http://schemas.microsoft.com/office/drawing/2010/main" xmlns="" id="{778C602B-C615-553F-D095-C776B49EC809}"/>
              </a:ext>
            </a:extLst>
          </p:cNvPr>
          <p:cNvSpPr/>
          <p:nvPr/>
        </p:nvSpPr>
        <p:spPr>
          <a:xfrm rot="16200000">
            <a:off x="2113564" y="631461"/>
            <a:ext cx="187457" cy="3384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54</a:t>
            </a:fld>
            <a:endParaRPr lang="en-US" dirty="0"/>
          </a:p>
        </p:txBody>
      </p:sp>
      <p:sp>
        <p:nvSpPr>
          <p:cNvPr id="12" name="Rectangle 11">
            <a:extLst>
              <a:ext uri="{FF2B5EF4-FFF2-40B4-BE49-F238E27FC236}">
                <a16:creationId xmlns:a16="http://schemas.microsoft.com/office/drawing/2014/main" xmlns:p14="http://schemas.microsoft.com/office/powerpoint/2010/main" xmlns:a14="http://schemas.microsoft.com/office/drawing/2010/main" xmlns="" id="{256F3977-D255-EFDB-3EA1-D3D25DE3B004}"/>
              </a:ext>
            </a:extLst>
          </p:cNvPr>
          <p:cNvSpPr/>
          <p:nvPr/>
        </p:nvSpPr>
        <p:spPr>
          <a:xfrm>
            <a:off x="528814" y="7567700"/>
            <a:ext cx="3858586" cy="2363703"/>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Text Placeholder 17">
            <a:extLst>
              <a:ext uri="{FF2B5EF4-FFF2-40B4-BE49-F238E27FC236}">
                <a16:creationId xmlns:a16="http://schemas.microsoft.com/office/drawing/2014/main" xmlns:p14="http://schemas.microsoft.com/office/powerpoint/2010/main" xmlns:a14="http://schemas.microsoft.com/office/drawing/2010/main" xmlns="" id="{B26AC8EC-F404-2D14-87A9-C2EC23B5858A}"/>
              </a:ext>
            </a:extLst>
          </p:cNvPr>
          <p:cNvSpPr txBox="1">
            <a:spLocks/>
          </p:cNvSpPr>
          <p:nvPr/>
        </p:nvSpPr>
        <p:spPr>
          <a:xfrm>
            <a:off x="766106" y="7567700"/>
            <a:ext cx="3165196"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600" dirty="0">
                <a:solidFill>
                  <a:schemeClr val="bg1"/>
                </a:solidFill>
              </a:rPr>
              <a:t>Με βάση τις συνεντεύξεις από το αποτέλεσμα του έργου 1, εντοπίσαμε ορισμένα από τα </a:t>
            </a:r>
            <a:r>
              <a:rPr lang="en-US" sz="1600" b="1" dirty="0">
                <a:solidFill>
                  <a:schemeClr val="bg1"/>
                </a:solidFill>
              </a:rPr>
              <a:t>προβλήματα που αντιμετωπίζουν οι επαγγελματίες όταν προσπαθούν να αντιμετωπίσουν το ζήτημα της υπερέκθεσης</a:t>
            </a:r>
            <a:r>
              <a:rPr lang="en-US" sz="1600" dirty="0">
                <a:solidFill>
                  <a:schemeClr val="bg1"/>
                </a:solidFill>
              </a:rPr>
              <a:t>. Ακολουθούν ενδείξεις για τον τρόπο με τον οποίο η Contributory Research ανταποκρίνεται σε αυτά.</a:t>
            </a:r>
          </a:p>
          <a:p>
            <a:pPr algn="l">
              <a:lnSpc>
                <a:spcPts val="1740"/>
              </a:lnSpc>
            </a:pPr>
            <a:endParaRPr lang="en-US" sz="1700" dirty="0">
              <a:solidFill>
                <a:schemeClr val="bg1"/>
              </a:solidFill>
            </a:endParaRPr>
          </a:p>
        </p:txBody>
      </p:sp>
      <p:sp>
        <p:nvSpPr>
          <p:cNvPr id="22" name="Text Placeholder 16">
            <a:extLst>
              <a:ext uri="{FF2B5EF4-FFF2-40B4-BE49-F238E27FC236}">
                <a16:creationId xmlns:a16="http://schemas.microsoft.com/office/drawing/2014/main" xmlns:p14="http://schemas.microsoft.com/office/powerpoint/2010/main" xmlns:a14="http://schemas.microsoft.com/office/drawing/2010/main" xmlns="" id="{175B0B53-20CB-80C0-D693-E70E0BE00C99}"/>
              </a:ext>
            </a:extLst>
          </p:cNvPr>
          <p:cNvSpPr txBox="1">
            <a:spLocks/>
          </p:cNvSpPr>
          <p:nvPr/>
        </p:nvSpPr>
        <p:spPr>
          <a:xfrm>
            <a:off x="528814" y="687557"/>
            <a:ext cx="4744226"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a:solidFill>
                  <a:schemeClr val="bg1"/>
                </a:solidFill>
                <a:ea typeface="Arial" panose="020B0604020202020204" pitchFamily="34" charset="0"/>
                <a:cs typeface="Calibri" panose="020F0502020204030204" pitchFamily="34" charset="0"/>
              </a:rPr>
              <a:t>Οι δυσκολίες που σχετίζονται με την υπερβολική έκθεση σε οθόνες και πώς η έρευνα συμβάλλει σε αυτές </a:t>
            </a:r>
            <a:endParaRPr lang="en-US" dirty="0">
              <a:solidFill>
                <a:schemeClr val="bg1"/>
              </a:solidFill>
            </a:endParaRPr>
          </a:p>
        </p:txBody>
      </p:sp>
    </p:spTree>
    <p:extLst>
      <p:ext uri="{BB962C8B-B14F-4D97-AF65-F5344CB8AC3E}">
        <p14:creationId xmlns:p14="http://schemas.microsoft.com/office/powerpoint/2010/main" xmlns:a14="http://schemas.microsoft.com/office/drawing/2010/main" xmlns:a16="http://schemas.microsoft.com/office/drawing/2014/main" xmlns="" val="2531187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p14="http://schemas.microsoft.com/office/powerpoint/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55</a:t>
            </a:fld>
            <a:endParaRPr lang="en-US" dirty="0"/>
          </a:p>
        </p:txBody>
      </p:sp>
      <p:sp>
        <p:nvSpPr>
          <p:cNvPr id="12" name="Rectangle 11">
            <a:extLst>
              <a:ext uri="{FF2B5EF4-FFF2-40B4-BE49-F238E27FC236}">
                <a16:creationId xmlns:a16="http://schemas.microsoft.com/office/drawing/2014/main" xmlns:p14="http://schemas.microsoft.com/office/powerpoint/2010/main" xmlns="" id="{256F3977-D255-EFDB-3EA1-D3D25DE3B004}"/>
              </a:ext>
            </a:extLst>
          </p:cNvPr>
          <p:cNvSpPr/>
          <p:nvPr/>
        </p:nvSpPr>
        <p:spPr>
          <a:xfrm>
            <a:off x="2316480" y="493314"/>
            <a:ext cx="5243195" cy="251459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xmlns:p14="http://schemas.microsoft.com/office/powerpoint/2010/main" xmlns="" id="{09F961A0-8D38-6DBF-53C7-5F387A5361E8}"/>
              </a:ext>
            </a:extLst>
          </p:cNvPr>
          <p:cNvSpPr/>
          <p:nvPr/>
        </p:nvSpPr>
        <p:spPr>
          <a:xfrm>
            <a:off x="341770" y="243798"/>
            <a:ext cx="3561692" cy="29588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xmlns:p14="http://schemas.microsoft.com/office/powerpoint/2010/main" xmlns="" id="{3BC35B93-52B5-70AB-92DA-720DBF705CD0}"/>
              </a:ext>
            </a:extLst>
          </p:cNvPr>
          <p:cNvSpPr txBox="1">
            <a:spLocks/>
          </p:cNvSpPr>
          <p:nvPr/>
        </p:nvSpPr>
        <p:spPr>
          <a:xfrm>
            <a:off x="514584" y="360652"/>
            <a:ext cx="2928980"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"Η υπερβολική έκθεση των μικρών παιδιών στις οθόνες είναι ένα σχετικά νέο πρόβλημα και έτσι υπάρχουν ακόμη πολλές διαφορετικές και μερικές φορές ανταγωνιστικές απόψεις σχετικά με τα αίτια και τις επιπτώσεις του. Μπορεί να είναι δύσκολο για τους επαγγελματίες και τους γονείς να ξέρουν τι να πιστέψουν". </a:t>
            </a:r>
          </a:p>
          <a:p>
            <a:pPr algn="l"/>
            <a:endParaRPr lang="en-US" sz="1300" b="1" i="1" dirty="0">
              <a:solidFill>
                <a:schemeClr val="bg1"/>
              </a:solidFill>
            </a:endParaRPr>
          </a:p>
        </p:txBody>
      </p:sp>
      <p:sp>
        <p:nvSpPr>
          <p:cNvPr id="11" name="Rectangle 10">
            <a:extLst>
              <a:ext uri="{FF2B5EF4-FFF2-40B4-BE49-F238E27FC236}">
                <a16:creationId xmlns:a16="http://schemas.microsoft.com/office/drawing/2014/main" xmlns:p14="http://schemas.microsoft.com/office/powerpoint/2010/main" xmlns="" id="{286107D9-E434-72CD-1734-E6EEF057201B}"/>
              </a:ext>
            </a:extLst>
          </p:cNvPr>
          <p:cNvSpPr/>
          <p:nvPr/>
        </p:nvSpPr>
        <p:spPr>
          <a:xfrm>
            <a:off x="16967" y="4337768"/>
            <a:ext cx="7134555" cy="293736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Text Placeholder 17">
            <a:extLst>
              <a:ext uri="{FF2B5EF4-FFF2-40B4-BE49-F238E27FC236}">
                <a16:creationId xmlns:a16="http://schemas.microsoft.com/office/drawing/2014/main" xmlns:p14="http://schemas.microsoft.com/office/powerpoint/2010/main" xmlns="" id="{8FF7FFDB-70A5-BFD5-D1AA-21FA55FB99C8}"/>
              </a:ext>
            </a:extLst>
          </p:cNvPr>
          <p:cNvSpPr txBox="1">
            <a:spLocks/>
          </p:cNvSpPr>
          <p:nvPr/>
        </p:nvSpPr>
        <p:spPr>
          <a:xfrm>
            <a:off x="3089128" y="4559119"/>
            <a:ext cx="3831999" cy="211628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Τα πολύ μικρά παιδιά δεν θα πάρουν ένα smartphone ή ένα tablet με δική τους πρωτοβουλία. Σε μια έρευνα που συμβάλλει στην έρευνα για τις οθόνες, αναγνωρίζουμε ότι η υπερβολική έκθεση στις οθόνες είναι συχνά προϊόν του εθισμού των ίδιων των ενηλίκων στις οθόνες. Μέσα από το έργο μας, προσπαθούμε να αντιμετωπίσουμε αυτόν τον εθισμό, όχι ως κάποιος που </a:t>
            </a:r>
            <a:r>
              <a:rPr lang="en-US" sz="1300" i="1" dirty="0">
                <a:solidFill>
                  <a:schemeClr val="bg1"/>
                </a:solidFill>
              </a:rPr>
              <a:t>κοιτάζει </a:t>
            </a:r>
            <a:r>
              <a:rPr lang="en-US" sz="1300" dirty="0">
                <a:solidFill>
                  <a:schemeClr val="bg1"/>
                </a:solidFill>
              </a:rPr>
              <a:t>τους ανθρώπους με πρόβλημα, αλλά δουλεύοντας από την παρατήρηση ότι όλοι επηρεάζονται βαθιά από την τεχνολογία που μας περιβάλλει. Ως ομάδα, εργαζόμαστε για να καταλήξουμε σε στρατηγικές που μπορούν να μας βοηθήσουν να ανακτήσουμε τον έλεγχο της χρήσης της οθόνης μας. </a:t>
            </a:r>
          </a:p>
        </p:txBody>
      </p:sp>
      <p:sp>
        <p:nvSpPr>
          <p:cNvPr id="14" name="Freeform 13">
            <a:extLst>
              <a:ext uri="{FF2B5EF4-FFF2-40B4-BE49-F238E27FC236}">
                <a16:creationId xmlns:a16="http://schemas.microsoft.com/office/drawing/2014/main" xmlns:p14="http://schemas.microsoft.com/office/powerpoint/2010/main" xmlns="" id="{43907E03-CD98-0F6A-C182-48DF70CBF40E}"/>
              </a:ext>
            </a:extLst>
          </p:cNvPr>
          <p:cNvSpPr/>
          <p:nvPr/>
        </p:nvSpPr>
        <p:spPr>
          <a:xfrm rot="5400000">
            <a:off x="634559" y="3274573"/>
            <a:ext cx="2116280" cy="256909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xmlns:p14="http://schemas.microsoft.com/office/powerpoint/2010/main" xmlns="" id="{036A7E61-03F9-670A-96DC-131DAC4439F3}"/>
              </a:ext>
            </a:extLst>
          </p:cNvPr>
          <p:cNvSpPr txBox="1">
            <a:spLocks/>
          </p:cNvSpPr>
          <p:nvPr/>
        </p:nvSpPr>
        <p:spPr>
          <a:xfrm>
            <a:off x="935785" y="3651885"/>
            <a:ext cx="1911204" cy="13717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"Αν τα παιδιά είναι υπερβολικά εκτεθειμένα στις οθόνες, αυτό συμβαίνει επειδή οι γονείς είναι οι ίδιοι εθισμένοι στις οθόνες". </a:t>
            </a:r>
          </a:p>
          <a:p>
            <a:pPr algn="ctr"/>
            <a:endParaRPr lang="en-US" sz="1300" b="1" i="1" dirty="0">
              <a:solidFill>
                <a:schemeClr val="bg1"/>
              </a:solidFill>
            </a:endParaRPr>
          </a:p>
        </p:txBody>
      </p:sp>
      <p:grpSp>
        <p:nvGrpSpPr>
          <p:cNvPr id="17" name="Group 16">
            <a:extLst>
              <a:ext uri="{FF2B5EF4-FFF2-40B4-BE49-F238E27FC236}">
                <a16:creationId xmlns:a16="http://schemas.microsoft.com/office/drawing/2014/main" xmlns:p14="http://schemas.microsoft.com/office/powerpoint/2010/main" xmlns="" id="{E63094C3-B39A-357E-15F6-FD63E15514A5}"/>
              </a:ext>
            </a:extLst>
          </p:cNvPr>
          <p:cNvGrpSpPr/>
          <p:nvPr/>
        </p:nvGrpSpPr>
        <p:grpSpPr>
          <a:xfrm rot="10800000">
            <a:off x="429917" y="5345906"/>
            <a:ext cx="1049747" cy="764233"/>
            <a:chOff x="3400450" y="986392"/>
            <a:chExt cx="1487826" cy="1083162"/>
          </a:xfrm>
        </p:grpSpPr>
        <p:sp>
          <p:nvSpPr>
            <p:cNvPr id="18" name="Freeform 17">
              <a:extLst>
                <a:ext uri="{FF2B5EF4-FFF2-40B4-BE49-F238E27FC236}">
                  <a16:creationId xmlns:a16="http://schemas.microsoft.com/office/drawing/2014/main" xmlns:p14="http://schemas.microsoft.com/office/powerpoint/2010/main" xmlns="" id="{AF014C52-7719-5A6C-670F-7606853848F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xmlns:p14="http://schemas.microsoft.com/office/powerpoint/2010/main" xmlns="" id="{564AA10E-C6D3-12BB-290C-1289CC0D64E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sp>
        <p:nvSpPr>
          <p:cNvPr id="21" name="Rectangle 20">
            <a:extLst>
              <a:ext uri="{FF2B5EF4-FFF2-40B4-BE49-F238E27FC236}">
                <a16:creationId xmlns:a16="http://schemas.microsoft.com/office/drawing/2014/main" xmlns:p14="http://schemas.microsoft.com/office/powerpoint/2010/main" xmlns="" id="{84E35365-106E-FB4B-24C2-EB630EEB5BC2}"/>
              </a:ext>
            </a:extLst>
          </p:cNvPr>
          <p:cNvSpPr/>
          <p:nvPr/>
        </p:nvSpPr>
        <p:spPr>
          <a:xfrm>
            <a:off x="1627632" y="7595265"/>
            <a:ext cx="5932043" cy="232604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3" name="Text Placeholder 17">
            <a:extLst>
              <a:ext uri="{FF2B5EF4-FFF2-40B4-BE49-F238E27FC236}">
                <a16:creationId xmlns:a16="http://schemas.microsoft.com/office/drawing/2014/main" xmlns:p14="http://schemas.microsoft.com/office/powerpoint/2010/main" xmlns="" id="{7DE6D935-06CA-D73A-EE4F-2302D478C6B5}"/>
              </a:ext>
            </a:extLst>
          </p:cNvPr>
          <p:cNvSpPr txBox="1">
            <a:spLocks/>
          </p:cNvSpPr>
          <p:nvPr/>
        </p:nvSpPr>
        <p:spPr>
          <a:xfrm>
            <a:off x="2977245" y="7595265"/>
            <a:ext cx="4018131" cy="207052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Δύο από τις πρώτες παρατηρήσεις που κάνουμε όταν ξεκινάμε την ερευνητική εργασία είναι ότι 1) όλοι επηρεαζόμαστε από τις οθόνες και 2) ότι οι οθόνες (πιθανότατα) θα μείνουν. Αυτό δεν είναι απαραίτητα κακό. Στην πραγματικότητα, υπάρχουν αμέτρητα οφέλη από τις σύγχρονες ψηφιακές τεχνολογίες. Αυτός είναι ο λόγος για τον οποίο δεν ξεκινήσαμε ποτέ να </a:t>
            </a:r>
            <a:r>
              <a:rPr lang="en-US" sz="1300" i="1" dirty="0">
                <a:solidFill>
                  <a:schemeClr val="bg1"/>
                </a:solidFill>
              </a:rPr>
              <a:t>απαλλαγούμε από τις οθόνες.</a:t>
            </a:r>
            <a:r>
              <a:rPr lang="en-US" sz="1300" dirty="0">
                <a:solidFill>
                  <a:schemeClr val="bg1"/>
                </a:solidFill>
              </a:rPr>
              <a:t> Αντίθετα, αφιερώνουμε χρόνο για να εντοπίσουμε ποιες ψηφιακές πρακτικές οδηγούν στη χαρά και τη μάθηση και ποιες καταπατούν άλλες σημαντικές δραστηριότητες και ποιες πρέπει να περιοριστούν, αν όχι να εγκαταλειφθούν εντελώς. </a:t>
            </a:r>
          </a:p>
        </p:txBody>
      </p:sp>
      <p:sp>
        <p:nvSpPr>
          <p:cNvPr id="24" name="Freeform 23">
            <a:extLst>
              <a:ext uri="{FF2B5EF4-FFF2-40B4-BE49-F238E27FC236}">
                <a16:creationId xmlns:a16="http://schemas.microsoft.com/office/drawing/2014/main" xmlns:p14="http://schemas.microsoft.com/office/powerpoint/2010/main" xmlns="" id="{1E664FC2-640C-AE67-74BA-6D5DF6337BFE}"/>
              </a:ext>
            </a:extLst>
          </p:cNvPr>
          <p:cNvSpPr/>
          <p:nvPr/>
        </p:nvSpPr>
        <p:spPr>
          <a:xfrm rot="10800000" flipH="1">
            <a:off x="277070" y="7423815"/>
            <a:ext cx="2405188" cy="1998102"/>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xmlns:p14="http://schemas.microsoft.com/office/powerpoint/2010/main" xmlns="" id="{A64EB7E0-BA36-2F55-BFFE-8DF194444113}"/>
              </a:ext>
            </a:extLst>
          </p:cNvPr>
          <p:cNvSpPr txBox="1">
            <a:spLocks/>
          </p:cNvSpPr>
          <p:nvPr/>
        </p:nvSpPr>
        <p:spPr>
          <a:xfrm>
            <a:off x="261215" y="7832476"/>
            <a:ext cx="2436898" cy="132426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"Σε αντίθεση με άλλες </a:t>
            </a:r>
            <a:r>
              <a:rPr lang="en-US" sz="1400" i="1" dirty="0" err="1">
                <a:solidFill>
                  <a:schemeClr val="bg1"/>
                </a:solidFill>
              </a:rPr>
              <a:t>εξαρτησιογόνες </a:t>
            </a:r>
            <a:r>
              <a:rPr lang="en-US" sz="1400" i="1" dirty="0">
                <a:solidFill>
                  <a:schemeClr val="bg1"/>
                </a:solidFill>
              </a:rPr>
              <a:t>ουσίες, είναι σχεδόν αδύνατο στη σημερινή κοινωνία να απαλλαγούμε από τις οθόνες". </a:t>
            </a:r>
          </a:p>
          <a:p>
            <a:pPr algn="ctr"/>
            <a:endParaRPr lang="en-US" sz="1300" b="1" i="1" dirty="0">
              <a:solidFill>
                <a:schemeClr val="bg1"/>
              </a:solidFill>
            </a:endParaRPr>
          </a:p>
        </p:txBody>
      </p:sp>
      <p:grpSp>
        <p:nvGrpSpPr>
          <p:cNvPr id="26" name="Group 25">
            <a:extLst>
              <a:ext uri="{FF2B5EF4-FFF2-40B4-BE49-F238E27FC236}">
                <a16:creationId xmlns:a16="http://schemas.microsoft.com/office/drawing/2014/main" xmlns:p14="http://schemas.microsoft.com/office/powerpoint/2010/main" xmlns="" id="{DEE1388D-CF98-302A-79BE-DA3B01636CE2}"/>
              </a:ext>
            </a:extLst>
          </p:cNvPr>
          <p:cNvGrpSpPr/>
          <p:nvPr/>
        </p:nvGrpSpPr>
        <p:grpSpPr>
          <a:xfrm rot="10800000">
            <a:off x="897918" y="9096303"/>
            <a:ext cx="1049747" cy="764233"/>
            <a:chOff x="3400450" y="986392"/>
            <a:chExt cx="1487826" cy="1083162"/>
          </a:xfrm>
        </p:grpSpPr>
        <p:sp>
          <p:nvSpPr>
            <p:cNvPr id="27" name="Freeform 26">
              <a:extLst>
                <a:ext uri="{FF2B5EF4-FFF2-40B4-BE49-F238E27FC236}">
                  <a16:creationId xmlns:a16="http://schemas.microsoft.com/office/drawing/2014/main" xmlns:p14="http://schemas.microsoft.com/office/powerpoint/2010/main" xmlns="" id="{1350B5BA-F0AA-2A89-FAE0-EF0CB226388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xmlns:p14="http://schemas.microsoft.com/office/powerpoint/2010/main" xmlns="" id="{BCF1857E-6150-1A8A-132F-E82153699F4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xmlns:p14="http://schemas.microsoft.com/office/powerpoint/2010/main" xmlns="" id="{1889A41F-79CE-9952-9514-9FC645933075}"/>
              </a:ext>
            </a:extLst>
          </p:cNvPr>
          <p:cNvGrpSpPr/>
          <p:nvPr/>
        </p:nvGrpSpPr>
        <p:grpSpPr>
          <a:xfrm rot="10800000">
            <a:off x="3004462" y="2376279"/>
            <a:ext cx="1049747" cy="764233"/>
            <a:chOff x="3400450" y="986392"/>
            <a:chExt cx="1487826" cy="1083162"/>
          </a:xfrm>
        </p:grpSpPr>
        <p:sp>
          <p:nvSpPr>
            <p:cNvPr id="30" name="Freeform 29">
              <a:extLst>
                <a:ext uri="{FF2B5EF4-FFF2-40B4-BE49-F238E27FC236}">
                  <a16:creationId xmlns:a16="http://schemas.microsoft.com/office/drawing/2014/main" xmlns:p14="http://schemas.microsoft.com/office/powerpoint/2010/main" xmlns=""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xmlns:p14="http://schemas.microsoft.com/office/powerpoint/2010/main" xmlns=""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xmlns:p14="http://schemas.microsoft.com/office/powerpoint/2010/main" xmlns="" id="{3DC1E8C3-CD42-FFE0-92E1-51655DF11A02}"/>
              </a:ext>
            </a:extLst>
          </p:cNvPr>
          <p:cNvPicPr>
            <a:picLocks noChangeAspect="1"/>
          </p:cNvPicPr>
          <p:nvPr/>
        </p:nvPicPr>
        <p:blipFill rotWithShape="1">
          <a:blip r:embed="rId2">
            <a:alphaModFix amt="35000"/>
          </a:blip>
          <a:srcRect l="65953" t="-878" r="5449" b="31174"/>
          <a:stretch/>
        </p:blipFill>
        <p:spPr>
          <a:xfrm rot="10800000" flipH="1">
            <a:off x="4736789" y="493314"/>
            <a:ext cx="2822886" cy="3681950"/>
          </a:xfrm>
          <a:prstGeom prst="rect">
            <a:avLst/>
          </a:prstGeom>
        </p:spPr>
      </p:pic>
      <p:sp>
        <p:nvSpPr>
          <p:cNvPr id="33" name="Text Placeholder 17">
            <a:extLst>
              <a:ext uri="{FF2B5EF4-FFF2-40B4-BE49-F238E27FC236}">
                <a16:creationId xmlns:a16="http://schemas.microsoft.com/office/drawing/2014/main" xmlns:p14="http://schemas.microsoft.com/office/powerpoint/2010/main" xmlns="" id="{F40B4780-AE98-04D1-7A17-6C6AA9D94C0A}"/>
              </a:ext>
            </a:extLst>
          </p:cNvPr>
          <p:cNvSpPr txBox="1">
            <a:spLocks/>
          </p:cNvSpPr>
          <p:nvPr/>
        </p:nvSpPr>
        <p:spPr>
          <a:xfrm>
            <a:off x="4204957" y="1039862"/>
            <a:ext cx="2711453" cy="216280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Η έρευνα που συμβάλλει στην έρευνα ασχολείται με αυτές τις διαφορετικές ανταγωνιστικές απόψεις, αναλύοντας και συζητώντας τα επιχειρήματα και των δύο πλευρών. Αυτό επιτρέπει στους συμμετέχοντες να αναπτύξουν τη δική τους θέση για το θέμα, την οποία μπορούν από τότε να υπερασπιστούν στους άλλους. </a:t>
            </a:r>
          </a:p>
        </p:txBody>
      </p:sp>
    </p:spTree>
    <p:extLst>
      <p:ext uri="{BB962C8B-B14F-4D97-AF65-F5344CB8AC3E}">
        <p14:creationId xmlns:p14="http://schemas.microsoft.com/office/powerpoint/2010/main" xmlns:a16="http://schemas.microsoft.com/office/drawing/2014/main" xmlns="" val="1250247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p14="http://schemas.microsoft.com/office/powerpoint/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56</a:t>
            </a:fld>
            <a:endParaRPr lang="en-US" dirty="0"/>
          </a:p>
        </p:txBody>
      </p:sp>
      <p:sp>
        <p:nvSpPr>
          <p:cNvPr id="12" name="Rectangle 11">
            <a:extLst>
              <a:ext uri="{FF2B5EF4-FFF2-40B4-BE49-F238E27FC236}">
                <a16:creationId xmlns:a16="http://schemas.microsoft.com/office/drawing/2014/main" xmlns:p14="http://schemas.microsoft.com/office/powerpoint/2010/main" xmlns="" id="{256F3977-D255-EFDB-3EA1-D3D25DE3B004}"/>
              </a:ext>
            </a:extLst>
          </p:cNvPr>
          <p:cNvSpPr/>
          <p:nvPr/>
        </p:nvSpPr>
        <p:spPr>
          <a:xfrm>
            <a:off x="1710267" y="2157645"/>
            <a:ext cx="5849408" cy="646549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xmlns:p14="http://schemas.microsoft.com/office/powerpoint/2010/main" xmlns="" id="{09F961A0-8D38-6DBF-53C7-5F387A5361E8}"/>
              </a:ext>
            </a:extLst>
          </p:cNvPr>
          <p:cNvSpPr/>
          <p:nvPr/>
        </p:nvSpPr>
        <p:spPr>
          <a:xfrm>
            <a:off x="341770" y="819532"/>
            <a:ext cx="3561692" cy="29588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xmlns:p14="http://schemas.microsoft.com/office/powerpoint/2010/main" xmlns="" id="{3BC35B93-52B5-70AB-92DA-720DBF705CD0}"/>
              </a:ext>
            </a:extLst>
          </p:cNvPr>
          <p:cNvSpPr txBox="1">
            <a:spLocks/>
          </p:cNvSpPr>
          <p:nvPr/>
        </p:nvSpPr>
        <p:spPr>
          <a:xfrm>
            <a:off x="649116" y="952500"/>
            <a:ext cx="2928980"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"Η καταπολέμηση της πανταχού παρουσίας των οθονών απαιτεί πόρους και χρόνο. Σήμερα, υπάρχει ένα χάσμα μεταξύ των γονέων που ήδη περιορίζουν τις οθόνες στο σπίτι και των γονέων που εξαρτώνται από τις οθόνες για να βγάλουν πέρα την καθημερινότητά τους. Η τελευταία ομάδα είναι συχνά η πιο δύσκολα προσεγγίσιμη".  </a:t>
            </a:r>
          </a:p>
          <a:p>
            <a:pPr algn="ctr"/>
            <a:endParaRPr lang="en-US" sz="1300" b="1" i="1" dirty="0">
              <a:solidFill>
                <a:schemeClr val="bg1"/>
              </a:solidFill>
            </a:endParaRPr>
          </a:p>
        </p:txBody>
      </p:sp>
      <p:grpSp>
        <p:nvGrpSpPr>
          <p:cNvPr id="29" name="Group 28">
            <a:extLst>
              <a:ext uri="{FF2B5EF4-FFF2-40B4-BE49-F238E27FC236}">
                <a16:creationId xmlns:a16="http://schemas.microsoft.com/office/drawing/2014/main" xmlns:p14="http://schemas.microsoft.com/office/powerpoint/2010/main" xmlns="" id="{1889A41F-79CE-9952-9514-9FC645933075}"/>
              </a:ext>
            </a:extLst>
          </p:cNvPr>
          <p:cNvGrpSpPr/>
          <p:nvPr/>
        </p:nvGrpSpPr>
        <p:grpSpPr>
          <a:xfrm rot="10800000">
            <a:off x="3004462" y="2952013"/>
            <a:ext cx="1049747" cy="764233"/>
            <a:chOff x="3400450" y="986392"/>
            <a:chExt cx="1487826" cy="1083162"/>
          </a:xfrm>
        </p:grpSpPr>
        <p:sp>
          <p:nvSpPr>
            <p:cNvPr id="30" name="Freeform 29">
              <a:extLst>
                <a:ext uri="{FF2B5EF4-FFF2-40B4-BE49-F238E27FC236}">
                  <a16:creationId xmlns:a16="http://schemas.microsoft.com/office/drawing/2014/main" xmlns:p14="http://schemas.microsoft.com/office/powerpoint/2010/main" xmlns=""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xmlns:p14="http://schemas.microsoft.com/office/powerpoint/2010/main" xmlns=""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4" name="Picture 3">
            <a:extLst>
              <a:ext uri="{FF2B5EF4-FFF2-40B4-BE49-F238E27FC236}">
                <a16:creationId xmlns:a16="http://schemas.microsoft.com/office/drawing/2014/main" xmlns:p14="http://schemas.microsoft.com/office/powerpoint/2010/main" xmlns="" id="{053DBF95-592F-8333-20F8-9F5C20374F3D}"/>
              </a:ext>
            </a:extLst>
          </p:cNvPr>
          <p:cNvPicPr>
            <a:picLocks noChangeAspect="1"/>
          </p:cNvPicPr>
          <p:nvPr/>
        </p:nvPicPr>
        <p:blipFill rotWithShape="1">
          <a:blip r:embed="rId2">
            <a:alphaModFix amt="35000"/>
          </a:blip>
          <a:srcRect l="65953" t="-878" r="5449" b="31174"/>
          <a:stretch/>
        </p:blipFill>
        <p:spPr>
          <a:xfrm rot="10800000" flipH="1">
            <a:off x="4736789" y="2157646"/>
            <a:ext cx="2822886" cy="3681950"/>
          </a:xfrm>
          <a:prstGeom prst="rect">
            <a:avLst/>
          </a:prstGeom>
        </p:spPr>
      </p:pic>
      <p:sp>
        <p:nvSpPr>
          <p:cNvPr id="5" name="Text Placeholder 17">
            <a:extLst>
              <a:ext uri="{FF2B5EF4-FFF2-40B4-BE49-F238E27FC236}">
                <a16:creationId xmlns:a16="http://schemas.microsoft.com/office/drawing/2014/main" xmlns:p14="http://schemas.microsoft.com/office/powerpoint/2010/main" xmlns="" id="{A10E1EE7-16C1-EE9B-7A03-F01AB5D933F4}"/>
              </a:ext>
            </a:extLst>
          </p:cNvPr>
          <p:cNvSpPr txBox="1">
            <a:spLocks/>
          </p:cNvSpPr>
          <p:nvPr/>
        </p:nvSpPr>
        <p:spPr>
          <a:xfrm>
            <a:off x="2218165" y="4064612"/>
            <a:ext cx="4833611" cy="19794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Γνωρίζουμε ότι πολλοί από τους γονείς με τους οποίους συνεργαζόμαστε είναι γονείς που ήδη ανησυχούν για τις επιπτώσεις των οθονών και που έχουν το χρόνο και την ενέργεια να συμμετάσχουν σε μια μακροπρόθεσμη διαδικασία για να "αιτιολογήσουν" τη συμπεριφορά τους στις οθόνες. Ομοίως, γνωρίζουμε ότι μόνο σπάνια ερχόμαστε σε άμεση επαφή με οικογένειες που ζουν σε επισφαλείς καταστάσεις, οι οποίες συχνά είναι ακόμη πιο ευάλωτες στις επιπτώσεις της υπερβολικής έκθεσης. Για να το αντισταθμίσουμε αυτό, βασιζόμαστε στους γονείς και τους επαγγελματίες με τους οποίους συνεργαζόμαστε για να μεταδώσουν τις γνώσεις που αποκτούν μέσα από τη συλλογική μας εργασία. Στους γονείς που αποτελούν μέρος της έρευνάς μας απονέμεται ο τίτλος του Γονέα-Πρέσβη ως ένας τρόπος ενθάρρυνσής τους να ενστερνιστούν τον ρόλο τους ως φορείς της λογικής χρήσης της οθόνης στην κοινότητά τους. Με τη βραχυπρόθεσμη διαδικασία ενδυνάμωσης (βλ. κεφάλαιο 5), ο στόχος είναι να δημιουργηθεί ένα μεγάλο δίκτυο φορέων που μπορούν να υποκινήσουν συζητήσεις γύρω από τις οθόνες στην περιοχή τους. </a:t>
            </a:r>
          </a:p>
          <a:p>
            <a:pPr>
              <a:lnSpc>
                <a:spcPts val="1440"/>
              </a:lnSpc>
            </a:pPr>
            <a:endParaRPr lang="en-US" sz="1300" dirty="0">
              <a:solidFill>
                <a:schemeClr val="bg1"/>
              </a:solidFill>
            </a:endParaRPr>
          </a:p>
        </p:txBody>
      </p:sp>
    </p:spTree>
    <p:extLst>
      <p:ext uri="{BB962C8B-B14F-4D97-AF65-F5344CB8AC3E}">
        <p14:creationId xmlns:p14="http://schemas.microsoft.com/office/powerpoint/2010/main" xmlns:a16="http://schemas.microsoft.com/office/drawing/2014/main" xmlns="" val="2977731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p14="http://schemas.microsoft.com/office/powerpoint/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57</a:t>
            </a:fld>
            <a:endParaRPr lang="en-US" dirty="0"/>
          </a:p>
        </p:txBody>
      </p:sp>
      <p:sp>
        <p:nvSpPr>
          <p:cNvPr id="12" name="Rectangle 11">
            <a:extLst>
              <a:ext uri="{FF2B5EF4-FFF2-40B4-BE49-F238E27FC236}">
                <a16:creationId xmlns:a16="http://schemas.microsoft.com/office/drawing/2014/main" xmlns:p14="http://schemas.microsoft.com/office/powerpoint/2010/main" xmlns="" id="{256F3977-D255-EFDB-3EA1-D3D25DE3B004}"/>
              </a:ext>
            </a:extLst>
          </p:cNvPr>
          <p:cNvSpPr/>
          <p:nvPr/>
        </p:nvSpPr>
        <p:spPr>
          <a:xfrm>
            <a:off x="2240280" y="713150"/>
            <a:ext cx="5319395" cy="358564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xmlns:p14="http://schemas.microsoft.com/office/powerpoint/2010/main" xmlns="" id="{09F961A0-8D38-6DBF-53C7-5F387A5361E8}"/>
              </a:ext>
            </a:extLst>
          </p:cNvPr>
          <p:cNvSpPr/>
          <p:nvPr/>
        </p:nvSpPr>
        <p:spPr>
          <a:xfrm>
            <a:off x="300987" y="436304"/>
            <a:ext cx="2569091" cy="2134264"/>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3" name="Text Placeholder 17">
            <a:extLst>
              <a:ext uri="{FF2B5EF4-FFF2-40B4-BE49-F238E27FC236}">
                <a16:creationId xmlns:a16="http://schemas.microsoft.com/office/drawing/2014/main" xmlns:p14="http://schemas.microsoft.com/office/powerpoint/2010/main" xmlns="" id="{3BC35B93-52B5-70AB-92DA-720DBF705CD0}"/>
              </a:ext>
            </a:extLst>
          </p:cNvPr>
          <p:cNvSpPr txBox="1">
            <a:spLocks/>
          </p:cNvSpPr>
          <p:nvPr/>
        </p:nvSpPr>
        <p:spPr>
          <a:xfrm>
            <a:off x="346815" y="753385"/>
            <a:ext cx="2328129" cy="135841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"Είναι δύσκολο να μεταδοθεί η γνώση σχετικά με την υπερβολική έκθεση στις οθόνες χωρίς να φανεί ότι είναι επικριτική". </a:t>
            </a:r>
          </a:p>
          <a:p>
            <a:pPr algn="ctr"/>
            <a:endParaRPr lang="en-US" sz="1300" b="1" i="1" dirty="0">
              <a:solidFill>
                <a:schemeClr val="bg1"/>
              </a:solidFill>
            </a:endParaRPr>
          </a:p>
        </p:txBody>
      </p:sp>
      <p:sp>
        <p:nvSpPr>
          <p:cNvPr id="11" name="Rectangle 10">
            <a:extLst>
              <a:ext uri="{FF2B5EF4-FFF2-40B4-BE49-F238E27FC236}">
                <a16:creationId xmlns:a16="http://schemas.microsoft.com/office/drawing/2014/main" xmlns:p14="http://schemas.microsoft.com/office/powerpoint/2010/main" xmlns="" id="{286107D9-E434-72CD-1734-E6EEF057201B}"/>
              </a:ext>
            </a:extLst>
          </p:cNvPr>
          <p:cNvSpPr/>
          <p:nvPr/>
        </p:nvSpPr>
        <p:spPr>
          <a:xfrm>
            <a:off x="-4798" y="5738929"/>
            <a:ext cx="7134555" cy="275284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Text Placeholder 17">
            <a:extLst>
              <a:ext uri="{FF2B5EF4-FFF2-40B4-BE49-F238E27FC236}">
                <a16:creationId xmlns:a16="http://schemas.microsoft.com/office/drawing/2014/main" xmlns:p14="http://schemas.microsoft.com/office/powerpoint/2010/main" xmlns="" id="{8FF7FFDB-70A5-BFD5-D1AA-21FA55FB99C8}"/>
              </a:ext>
            </a:extLst>
          </p:cNvPr>
          <p:cNvSpPr txBox="1">
            <a:spLocks/>
          </p:cNvSpPr>
          <p:nvPr/>
        </p:nvSpPr>
        <p:spPr>
          <a:xfrm>
            <a:off x="3084079" y="5770289"/>
            <a:ext cx="3897746" cy="215221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Στην έρευνα Contributory Research αναζητούμε πάντα πρακτικές που μπορούν να αντικαταστήσουν τις οθόνες, με μεγάλη βοήθεια από τους γονείς και τους επαγγελματίες. Μετατρέποντας το μαγείρεμα ή το καθάρισμα σε μια κοινή στιγμή, μετατρέποντας συνηθισμένα αντικείμενα σε παιχνίδια ή συμμετέχοντας σε δραστηριότητες που προτείνονται από </a:t>
            </a:r>
            <a:r>
              <a:rPr lang="en-US" sz="1300" dirty="0" err="1">
                <a:solidFill>
                  <a:schemeClr val="bg1"/>
                </a:solidFill>
              </a:rPr>
              <a:t>οργανώσεις της </a:t>
            </a:r>
            <a:r>
              <a:rPr lang="en-US" sz="1300" dirty="0">
                <a:solidFill>
                  <a:schemeClr val="bg1"/>
                </a:solidFill>
              </a:rPr>
              <a:t>περιοχής: οι εναλλακτικές λύσεις αντί για τις οθόνες είναι συχνά πιο κοντά και απλούστερες από ό,τι νομίζετε. Πολλοί γονείς έχουν </a:t>
            </a:r>
            <a:r>
              <a:rPr lang="en-US" sz="1300" i="1" dirty="0">
                <a:solidFill>
                  <a:schemeClr val="bg1"/>
                </a:solidFill>
              </a:rPr>
              <a:t>ήδη καταλήξει </a:t>
            </a:r>
            <a:r>
              <a:rPr lang="en-US" sz="1300" dirty="0">
                <a:solidFill>
                  <a:schemeClr val="bg1"/>
                </a:solidFill>
              </a:rPr>
              <a:t>σε διάφορες στρατηγικές για να ρυθμίσουν τη χρήση της οθόνης. Μέσω μιας διαδικασίας συνεισφορικής έρευνας οι στρατηγικές αυτές τίθενται σε κοινή βάση.</a:t>
            </a:r>
          </a:p>
        </p:txBody>
      </p:sp>
      <p:sp>
        <p:nvSpPr>
          <p:cNvPr id="14" name="Freeform 13">
            <a:extLst>
              <a:ext uri="{FF2B5EF4-FFF2-40B4-BE49-F238E27FC236}">
                <a16:creationId xmlns:a16="http://schemas.microsoft.com/office/drawing/2014/main" xmlns:p14="http://schemas.microsoft.com/office/powerpoint/2010/main" xmlns="" id="{43907E03-CD98-0F6A-C182-48DF70CBF40E}"/>
              </a:ext>
            </a:extLst>
          </p:cNvPr>
          <p:cNvSpPr/>
          <p:nvPr/>
        </p:nvSpPr>
        <p:spPr>
          <a:xfrm rot="5400000">
            <a:off x="336972" y="4997275"/>
            <a:ext cx="2711453" cy="2569091"/>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xmlns:p14="http://schemas.microsoft.com/office/powerpoint/2010/main" xmlns="" id="{036A7E61-03F9-670A-96DC-131DAC4439F3}"/>
              </a:ext>
            </a:extLst>
          </p:cNvPr>
          <p:cNvSpPr txBox="1">
            <a:spLocks/>
          </p:cNvSpPr>
          <p:nvPr/>
        </p:nvSpPr>
        <p:spPr>
          <a:xfrm>
            <a:off x="958874" y="5053046"/>
            <a:ext cx="1911204" cy="13717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"Το να γνωρίζετε ότι δεν πρέπει να χρησιμοποιείτε οθόνες με τα παιδιά σας δεν είναι το ίδιο πράγμα με το να βρείτε νέες πρακτικές που μπορούν να τις αντικαταστήσουν". </a:t>
            </a:r>
          </a:p>
          <a:p>
            <a:pPr algn="ctr"/>
            <a:endParaRPr lang="en-US" sz="1300" b="1" i="1" dirty="0">
              <a:solidFill>
                <a:schemeClr val="bg1"/>
              </a:solidFill>
            </a:endParaRPr>
          </a:p>
        </p:txBody>
      </p:sp>
      <p:grpSp>
        <p:nvGrpSpPr>
          <p:cNvPr id="17" name="Group 16">
            <a:extLst>
              <a:ext uri="{FF2B5EF4-FFF2-40B4-BE49-F238E27FC236}">
                <a16:creationId xmlns:a16="http://schemas.microsoft.com/office/drawing/2014/main" xmlns:p14="http://schemas.microsoft.com/office/powerpoint/2010/main" xmlns="" id="{E63094C3-B39A-357E-15F6-FD63E15514A5}"/>
              </a:ext>
            </a:extLst>
          </p:cNvPr>
          <p:cNvGrpSpPr/>
          <p:nvPr/>
        </p:nvGrpSpPr>
        <p:grpSpPr>
          <a:xfrm rot="10800000">
            <a:off x="300987" y="7158266"/>
            <a:ext cx="1049747" cy="764233"/>
            <a:chOff x="3400450" y="986392"/>
            <a:chExt cx="1487826" cy="1083162"/>
          </a:xfrm>
        </p:grpSpPr>
        <p:sp>
          <p:nvSpPr>
            <p:cNvPr id="18" name="Freeform 17">
              <a:extLst>
                <a:ext uri="{FF2B5EF4-FFF2-40B4-BE49-F238E27FC236}">
                  <a16:creationId xmlns:a16="http://schemas.microsoft.com/office/drawing/2014/main" xmlns:p14="http://schemas.microsoft.com/office/powerpoint/2010/main" xmlns="" id="{AF014C52-7719-5A6C-670F-7606853848F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xmlns:p14="http://schemas.microsoft.com/office/powerpoint/2010/main" xmlns="" id="{564AA10E-C6D3-12BB-290C-1289CC0D64E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xmlns:p14="http://schemas.microsoft.com/office/powerpoint/2010/main" xmlns="" id="{1889A41F-79CE-9952-9514-9FC645933075}"/>
              </a:ext>
            </a:extLst>
          </p:cNvPr>
          <p:cNvGrpSpPr/>
          <p:nvPr/>
        </p:nvGrpSpPr>
        <p:grpSpPr>
          <a:xfrm rot="10800000">
            <a:off x="1647365" y="1993994"/>
            <a:ext cx="1049747" cy="764233"/>
            <a:chOff x="3400450" y="986392"/>
            <a:chExt cx="1487826" cy="1083162"/>
          </a:xfrm>
        </p:grpSpPr>
        <p:sp>
          <p:nvSpPr>
            <p:cNvPr id="30" name="Freeform 29">
              <a:extLst>
                <a:ext uri="{FF2B5EF4-FFF2-40B4-BE49-F238E27FC236}">
                  <a16:creationId xmlns:a16="http://schemas.microsoft.com/office/drawing/2014/main" xmlns:p14="http://schemas.microsoft.com/office/powerpoint/2010/main" xmlns="" id="{C40943A7-6FFD-D1EA-8C3E-5ACD2D35C75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xmlns:p14="http://schemas.microsoft.com/office/powerpoint/2010/main" xmlns="" id="{63FEACBE-F07B-BD38-7F9B-3E7ECBD349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xmlns:p14="http://schemas.microsoft.com/office/powerpoint/2010/main" xmlns="" id="{3DC1E8C3-CD42-FFE0-92E1-51655DF11A02}"/>
              </a:ext>
            </a:extLst>
          </p:cNvPr>
          <p:cNvPicPr>
            <a:picLocks noChangeAspect="1"/>
          </p:cNvPicPr>
          <p:nvPr/>
        </p:nvPicPr>
        <p:blipFill rotWithShape="1">
          <a:blip r:embed="rId2">
            <a:alphaModFix amt="35000"/>
          </a:blip>
          <a:srcRect l="65953" t="-878" r="5449" b="31174"/>
          <a:stretch/>
        </p:blipFill>
        <p:spPr>
          <a:xfrm rot="10800000" flipH="1">
            <a:off x="4736789" y="713150"/>
            <a:ext cx="2822886" cy="3681950"/>
          </a:xfrm>
          <a:prstGeom prst="rect">
            <a:avLst/>
          </a:prstGeom>
        </p:spPr>
      </p:pic>
      <p:sp>
        <p:nvSpPr>
          <p:cNvPr id="33" name="Text Placeholder 17">
            <a:extLst>
              <a:ext uri="{FF2B5EF4-FFF2-40B4-BE49-F238E27FC236}">
                <a16:creationId xmlns:a16="http://schemas.microsoft.com/office/drawing/2014/main" xmlns:p14="http://schemas.microsoft.com/office/powerpoint/2010/main" xmlns="" id="{F40B4780-AE98-04D1-7A17-6C6AA9D94C0A}"/>
              </a:ext>
            </a:extLst>
          </p:cNvPr>
          <p:cNvSpPr txBox="1">
            <a:spLocks/>
          </p:cNvSpPr>
          <p:nvPr/>
        </p:nvSpPr>
        <p:spPr>
          <a:xfrm>
            <a:off x="3084079" y="1102745"/>
            <a:ext cx="4045678" cy="28116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Το πρόβλημα των οθονών μας απασχολεί όλους. Αυτή είναι η στάση που ελπίζουμε να μεταδώσουμε σε όσους συμμετέχουν στην έρευνα. Πιστεύουμε ότι η αντιμετώπιση του ζητήματος της υπερέκθεσης με χρέος θα ανοίξει για πιο διαφοροποιημένους διαλόγους γύρω από το θέμα που θα αναδεικνύουν τις ιδιαίτερες δεξιότητες των γονέων (βλ. κεφάλαιο 1 μέρος 2) αντί να επικεντρώνονται αποκλειστικά στο τι </a:t>
            </a:r>
            <a:r>
              <a:rPr lang="en-US" sz="1300" i="1" dirty="0">
                <a:solidFill>
                  <a:schemeClr val="bg1"/>
                </a:solidFill>
              </a:rPr>
              <a:t>δεν </a:t>
            </a:r>
            <a:r>
              <a:rPr lang="en-US" sz="1300" dirty="0">
                <a:solidFill>
                  <a:schemeClr val="bg1"/>
                </a:solidFill>
              </a:rPr>
              <a:t>πρέπει να κάνουν οι γονείς. Μερικές φορές, η αποφυγή του να ακουστεί επικριτικό εξαρτάται από φαινομενικά μικρές χειρονομίες, όπως οι λέξεις που χρησιμοποιούνται για να προκαλέσουν ένα πρόβλημα. Μια συμβουλή που μοιράστηκε ένας ψυχολόγος που αποτελεί μέρος της έρευνάς μας είναι να αντικαταστήσετε τις τυπικές ανακρίσεις σχετικά με τις ώρες οθόνης με την ανοιχτή, μη επικριτική ερώτηση: "Λοιπόν, πώς αντιμετωπίζετε τις οθόνες στο σπίτι;".</a:t>
            </a:r>
          </a:p>
          <a:p>
            <a:pPr>
              <a:lnSpc>
                <a:spcPts val="1440"/>
              </a:lnSpc>
            </a:pPr>
            <a:endParaRPr lang="en-US" sz="1300" dirty="0">
              <a:solidFill>
                <a:schemeClr val="bg1"/>
              </a:solidFill>
            </a:endParaRPr>
          </a:p>
        </p:txBody>
      </p:sp>
    </p:spTree>
    <p:extLst>
      <p:ext uri="{BB962C8B-B14F-4D97-AF65-F5344CB8AC3E}">
        <p14:creationId xmlns:p14="http://schemas.microsoft.com/office/powerpoint/2010/main" xmlns:a16="http://schemas.microsoft.com/office/drawing/2014/main" xmlns="" val="1148181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p14="http://schemas.microsoft.com/office/powerpoint/2010/main" xmlns:a14="http://schemas.microsoft.com/office/drawing/2010/main" xmlns="" id="{C48279E0-F4D7-9FBB-1C64-177A1551E6F5}"/>
              </a:ext>
            </a:extLst>
          </p:cNvPr>
          <p:cNvPicPr>
            <a:picLocks noChangeAspect="1"/>
          </p:cNvPicPr>
          <p:nvPr/>
        </p:nvPicPr>
        <p:blipFill>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tretch>
            <a:fillRect/>
          </a:stretch>
        </p:blipFill>
        <p:spPr>
          <a:xfrm>
            <a:off x="0" y="5057927"/>
            <a:ext cx="7559675" cy="5039783"/>
          </a:xfrm>
          <a:prstGeom prst="rect">
            <a:avLst/>
          </a:prstGeom>
        </p:spPr>
      </p:pic>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58</a:t>
            </a:fld>
            <a:endParaRPr lang="en-US" dirty="0"/>
          </a:p>
        </p:txBody>
      </p:sp>
      <p:sp>
        <p:nvSpPr>
          <p:cNvPr id="21" name="Rectangle 20">
            <a:extLst>
              <a:ext uri="{FF2B5EF4-FFF2-40B4-BE49-F238E27FC236}">
                <a16:creationId xmlns:a16="http://schemas.microsoft.com/office/drawing/2014/main" xmlns:p14="http://schemas.microsoft.com/office/powerpoint/2010/main" xmlns:a14="http://schemas.microsoft.com/office/drawing/2010/main" xmlns="" id="{84E35365-106E-FB4B-24C2-EB630EEB5BC2}"/>
              </a:ext>
            </a:extLst>
          </p:cNvPr>
          <p:cNvSpPr/>
          <p:nvPr/>
        </p:nvSpPr>
        <p:spPr>
          <a:xfrm>
            <a:off x="1627632" y="1130457"/>
            <a:ext cx="5932043" cy="503978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xmlns:p14="http://schemas.microsoft.com/office/powerpoint/2010/main" xmlns:a14="http://schemas.microsoft.com/office/drawing/2010/main" xmlns="" id="{1E664FC2-640C-AE67-74BA-6D5DF6337BFE}"/>
              </a:ext>
            </a:extLst>
          </p:cNvPr>
          <p:cNvSpPr/>
          <p:nvPr/>
        </p:nvSpPr>
        <p:spPr>
          <a:xfrm rot="10800000" flipH="1">
            <a:off x="295422" y="461313"/>
            <a:ext cx="2594083" cy="2155026"/>
          </a:xfrm>
          <a:custGeom>
            <a:avLst/>
            <a:gdLst>
              <a:gd name="connsiteX0" fmla="*/ 743751 w 4005682"/>
              <a:gd name="connsiteY0" fmla="*/ 3513499 h 3513499"/>
              <a:gd name="connsiteX1" fmla="*/ 763503 w 4005682"/>
              <a:gd name="connsiteY1" fmla="*/ 3387775 h 3513499"/>
              <a:gd name="connsiteX2" fmla="*/ 854183 w 4005682"/>
              <a:gd name="connsiteY2" fmla="*/ 2952230 h 3513499"/>
              <a:gd name="connsiteX3" fmla="*/ 767992 w 4005682"/>
              <a:gd name="connsiteY3" fmla="*/ 2862426 h 3513499"/>
              <a:gd name="connsiteX4" fmla="*/ 478893 w 4005682"/>
              <a:gd name="connsiteY4" fmla="*/ 2861529 h 3513499"/>
              <a:gd name="connsiteX5" fmla="*/ 19207 w 4005682"/>
              <a:gd name="connsiteY5" fmla="*/ 2500520 h 3513499"/>
              <a:gd name="connsiteX6" fmla="*/ 1251 w 4005682"/>
              <a:gd name="connsiteY6" fmla="*/ 2333486 h 3513499"/>
              <a:gd name="connsiteX7" fmla="*/ 2148 w 4005682"/>
              <a:gd name="connsiteY7" fmla="*/ 455701 h 3513499"/>
              <a:gd name="connsiteX8" fmla="*/ 129639 w 4005682"/>
              <a:gd name="connsiteY8" fmla="*/ 162943 h 3513499"/>
              <a:gd name="connsiteX9" fmla="*/ 513010 w 4005682"/>
              <a:gd name="connsiteY9" fmla="*/ 399 h 3513499"/>
              <a:gd name="connsiteX10" fmla="*/ 3483011 w 4005682"/>
              <a:gd name="connsiteY10" fmla="*/ 399 h 3513499"/>
              <a:gd name="connsiteX11" fmla="*/ 3951675 w 4005682"/>
              <a:gd name="connsiteY11" fmla="*/ 280585 h 3513499"/>
              <a:gd name="connsiteX12" fmla="*/ 4004646 w 4005682"/>
              <a:gd name="connsiteY12" fmla="*/ 521258 h 3513499"/>
              <a:gd name="connsiteX13" fmla="*/ 4004646 w 4005682"/>
              <a:gd name="connsiteY13" fmla="*/ 2336180 h 3513499"/>
              <a:gd name="connsiteX14" fmla="*/ 3790066 w 4005682"/>
              <a:gd name="connsiteY14" fmla="*/ 2769929 h 3513499"/>
              <a:gd name="connsiteX15" fmla="*/ 3516230 w 4005682"/>
              <a:gd name="connsiteY15" fmla="*/ 2860630 h 3513499"/>
              <a:gd name="connsiteX16" fmla="*/ 2129991 w 4005682"/>
              <a:gd name="connsiteY16" fmla="*/ 2859732 h 3513499"/>
              <a:gd name="connsiteX17" fmla="*/ 1839096 w 4005682"/>
              <a:gd name="connsiteY17" fmla="*/ 2936065 h 3513499"/>
              <a:gd name="connsiteX18" fmla="*/ 1534734 w 4005682"/>
              <a:gd name="connsiteY18" fmla="*/ 3096813 h 3513499"/>
              <a:gd name="connsiteX19" fmla="*/ 883811 w 4005682"/>
              <a:gd name="connsiteY19" fmla="*/ 3440759 h 3513499"/>
              <a:gd name="connsiteX20" fmla="*/ 743751 w 4005682"/>
              <a:gd name="connsiteY20" fmla="*/ 3513499 h 3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5682" h="3513499">
                <a:moveTo>
                  <a:pt x="743751" y="3513499"/>
                </a:moveTo>
                <a:cubicBezTo>
                  <a:pt x="750933" y="3466802"/>
                  <a:pt x="756320" y="3426390"/>
                  <a:pt x="763503" y="3387775"/>
                </a:cubicBezTo>
                <a:cubicBezTo>
                  <a:pt x="793131" y="3242294"/>
                  <a:pt x="824555" y="3097711"/>
                  <a:pt x="854183" y="2952230"/>
                </a:cubicBezTo>
                <a:cubicBezTo>
                  <a:pt x="864059" y="2902838"/>
                  <a:pt x="825453" y="2863324"/>
                  <a:pt x="767992" y="2862426"/>
                </a:cubicBezTo>
                <a:cubicBezTo>
                  <a:pt x="671925" y="2861529"/>
                  <a:pt x="574960" y="2863324"/>
                  <a:pt x="478893" y="2861529"/>
                </a:cubicBezTo>
                <a:cubicBezTo>
                  <a:pt x="261620" y="2858834"/>
                  <a:pt x="74872" y="2700781"/>
                  <a:pt x="19207" y="2500520"/>
                </a:cubicBezTo>
                <a:cubicBezTo>
                  <a:pt x="4842" y="2447536"/>
                  <a:pt x="2148" y="2389164"/>
                  <a:pt x="1251" y="2333486"/>
                </a:cubicBezTo>
                <a:cubicBezTo>
                  <a:pt x="353" y="1707558"/>
                  <a:pt x="-1443" y="1081629"/>
                  <a:pt x="2148" y="455701"/>
                </a:cubicBezTo>
                <a:cubicBezTo>
                  <a:pt x="3046" y="344345"/>
                  <a:pt x="54222" y="246460"/>
                  <a:pt x="129639" y="162943"/>
                </a:cubicBezTo>
                <a:cubicBezTo>
                  <a:pt x="231991" y="49791"/>
                  <a:pt x="363074" y="399"/>
                  <a:pt x="513010" y="399"/>
                </a:cubicBezTo>
                <a:cubicBezTo>
                  <a:pt x="1503310" y="399"/>
                  <a:pt x="2493609" y="-499"/>
                  <a:pt x="3483011" y="399"/>
                </a:cubicBezTo>
                <a:cubicBezTo>
                  <a:pt x="3693102" y="399"/>
                  <a:pt x="3852016" y="93794"/>
                  <a:pt x="3951675" y="280585"/>
                </a:cubicBezTo>
                <a:cubicBezTo>
                  <a:pt x="3991179" y="355122"/>
                  <a:pt x="4004646" y="437741"/>
                  <a:pt x="4004646" y="521258"/>
                </a:cubicBezTo>
                <a:cubicBezTo>
                  <a:pt x="4005544" y="1126531"/>
                  <a:pt x="4006442" y="1730906"/>
                  <a:pt x="4004646" y="2336180"/>
                </a:cubicBezTo>
                <a:cubicBezTo>
                  <a:pt x="4003749" y="2513990"/>
                  <a:pt x="3938207" y="2663962"/>
                  <a:pt x="3790066" y="2769929"/>
                </a:cubicBezTo>
                <a:cubicBezTo>
                  <a:pt x="3709262" y="2828301"/>
                  <a:pt x="3615889" y="2860630"/>
                  <a:pt x="3516230" y="2860630"/>
                </a:cubicBezTo>
                <a:cubicBezTo>
                  <a:pt x="3053851" y="2862426"/>
                  <a:pt x="2591472" y="2864223"/>
                  <a:pt x="2129991" y="2859732"/>
                </a:cubicBezTo>
                <a:cubicBezTo>
                  <a:pt x="2023150" y="2858834"/>
                  <a:pt x="1929776" y="2882183"/>
                  <a:pt x="1839096" y="2936065"/>
                </a:cubicBezTo>
                <a:cubicBezTo>
                  <a:pt x="1740335" y="2994437"/>
                  <a:pt x="1636187" y="3042931"/>
                  <a:pt x="1534734" y="3096813"/>
                </a:cubicBezTo>
                <a:cubicBezTo>
                  <a:pt x="1317460" y="3210863"/>
                  <a:pt x="1101085" y="3325811"/>
                  <a:pt x="883811" y="3440759"/>
                </a:cubicBezTo>
                <a:cubicBezTo>
                  <a:pt x="840716" y="3464108"/>
                  <a:pt x="795825" y="3486558"/>
                  <a:pt x="743751" y="3513499"/>
                </a:cubicBezTo>
                <a:close/>
              </a:path>
            </a:pathLst>
          </a:custGeom>
          <a:solidFill>
            <a:srgbClr val="009AC1"/>
          </a:solidFill>
          <a:ln w="8971" cap="flat">
            <a:noFill/>
            <a:prstDash val="solid"/>
            <a:miter/>
          </a:ln>
        </p:spPr>
        <p:txBody>
          <a:bodyPr rtlCol="0" anchor="ctr"/>
          <a:lstStyle/>
          <a:p>
            <a:endParaRPr lang="en-US"/>
          </a:p>
        </p:txBody>
      </p:sp>
      <p:sp>
        <p:nvSpPr>
          <p:cNvPr id="25" name="Text Placeholder 17">
            <a:extLst>
              <a:ext uri="{FF2B5EF4-FFF2-40B4-BE49-F238E27FC236}">
                <a16:creationId xmlns:a16="http://schemas.microsoft.com/office/drawing/2014/main" xmlns:p14="http://schemas.microsoft.com/office/powerpoint/2010/main" xmlns:a14="http://schemas.microsoft.com/office/drawing/2010/main" xmlns="" id="{A64EB7E0-BA36-2F55-BFFE-8DF194444113}"/>
              </a:ext>
            </a:extLst>
          </p:cNvPr>
          <p:cNvSpPr txBox="1">
            <a:spLocks/>
          </p:cNvSpPr>
          <p:nvPr/>
        </p:nvSpPr>
        <p:spPr>
          <a:xfrm>
            <a:off x="342498" y="1115856"/>
            <a:ext cx="2436898" cy="132426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400" i="1" dirty="0">
                <a:solidFill>
                  <a:schemeClr val="bg1"/>
                </a:solidFill>
              </a:rPr>
              <a:t> "Η αλλαγή των συνηθειών της οθόνης δεν γίνεται από τη μια μέρα στην άλλη. Απαιτεί συνεχή προσπάθεια από την πλευρά των γονέων". </a:t>
            </a:r>
          </a:p>
          <a:p>
            <a:pPr algn="ctr"/>
            <a:endParaRPr lang="en-US" sz="1300" b="1" i="1" dirty="0">
              <a:solidFill>
                <a:schemeClr val="bg1"/>
              </a:solidFill>
            </a:endParaRPr>
          </a:p>
        </p:txBody>
      </p:sp>
      <p:grpSp>
        <p:nvGrpSpPr>
          <p:cNvPr id="26" name="Group 25">
            <a:extLst>
              <a:ext uri="{FF2B5EF4-FFF2-40B4-BE49-F238E27FC236}">
                <a16:creationId xmlns:a16="http://schemas.microsoft.com/office/drawing/2014/main" xmlns:p14="http://schemas.microsoft.com/office/powerpoint/2010/main" xmlns:a14="http://schemas.microsoft.com/office/drawing/2010/main" xmlns="" id="{DEE1388D-CF98-302A-79BE-DA3B01636CE2}"/>
              </a:ext>
            </a:extLst>
          </p:cNvPr>
          <p:cNvGrpSpPr/>
          <p:nvPr/>
        </p:nvGrpSpPr>
        <p:grpSpPr>
          <a:xfrm rot="10800000">
            <a:off x="876057" y="2349760"/>
            <a:ext cx="1049747" cy="764233"/>
            <a:chOff x="3400450" y="986392"/>
            <a:chExt cx="1487826" cy="1083162"/>
          </a:xfrm>
        </p:grpSpPr>
        <p:sp>
          <p:nvSpPr>
            <p:cNvPr id="27" name="Freeform 26">
              <a:extLst>
                <a:ext uri="{FF2B5EF4-FFF2-40B4-BE49-F238E27FC236}">
                  <a16:creationId xmlns:a16="http://schemas.microsoft.com/office/drawing/2014/main" xmlns:p14="http://schemas.microsoft.com/office/powerpoint/2010/main" xmlns:a14="http://schemas.microsoft.com/office/drawing/2010/main" xmlns="" id="{1350B5BA-F0AA-2A89-FAE0-EF0CB226388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xmlns:p14="http://schemas.microsoft.com/office/powerpoint/2010/main" xmlns:a14="http://schemas.microsoft.com/office/drawing/2010/main" xmlns="" id="{BCF1857E-6150-1A8A-132F-E82153699F4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dirty="0"/>
            </a:p>
          </p:txBody>
        </p:sp>
      </p:grpSp>
      <p:pic>
        <p:nvPicPr>
          <p:cNvPr id="32" name="Picture 31">
            <a:extLst>
              <a:ext uri="{FF2B5EF4-FFF2-40B4-BE49-F238E27FC236}">
                <a16:creationId xmlns:a16="http://schemas.microsoft.com/office/drawing/2014/main" xmlns:p14="http://schemas.microsoft.com/office/powerpoint/2010/main" xmlns:a14="http://schemas.microsoft.com/office/drawing/2010/main" xmlns="" id="{3DC1E8C3-CD42-FFE0-92E1-51655DF11A02}"/>
              </a:ext>
            </a:extLst>
          </p:cNvPr>
          <p:cNvPicPr>
            <a:picLocks noChangeAspect="1"/>
          </p:cNvPicPr>
          <p:nvPr/>
        </p:nvPicPr>
        <p:blipFill rotWithShape="1">
          <a:blip r:embed="rId3">
            <a:alphaModFix amt="35000"/>
          </a:blip>
          <a:srcRect l="65953" t="-878" r="5449" b="31174"/>
          <a:stretch/>
        </p:blipFill>
        <p:spPr>
          <a:xfrm rot="10800000" flipH="1">
            <a:off x="4593653" y="1121313"/>
            <a:ext cx="2822886" cy="3681950"/>
          </a:xfrm>
          <a:prstGeom prst="rect">
            <a:avLst/>
          </a:prstGeom>
        </p:spPr>
      </p:pic>
      <p:sp>
        <p:nvSpPr>
          <p:cNvPr id="4" name="Text Placeholder 17">
            <a:extLst>
              <a:ext uri="{FF2B5EF4-FFF2-40B4-BE49-F238E27FC236}">
                <a16:creationId xmlns:a16="http://schemas.microsoft.com/office/drawing/2014/main" xmlns:p14="http://schemas.microsoft.com/office/powerpoint/2010/main" xmlns:a14="http://schemas.microsoft.com/office/drawing/2010/main" xmlns="" id="{C242E3F1-53EC-DA36-4700-E88310B6F596}"/>
              </a:ext>
            </a:extLst>
          </p:cNvPr>
          <p:cNvSpPr txBox="1">
            <a:spLocks/>
          </p:cNvSpPr>
          <p:nvPr/>
        </p:nvSpPr>
        <p:spPr>
          <a:xfrm>
            <a:off x="3078865" y="1792224"/>
            <a:ext cx="3943727" cy="16035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40"/>
              </a:lnSpc>
            </a:pPr>
            <a:r>
              <a:rPr lang="en-US" sz="1300" dirty="0">
                <a:solidFill>
                  <a:schemeClr val="bg1"/>
                </a:solidFill>
              </a:rPr>
              <a:t>Η έρευνα για τη συμβολή απαιτεί χρόνο. Το συντομότερο πρόγραμμά μας είναι δομημένο σε εννέα συνεδρίες, πράγμα που σημαίνει ότι παρακολουθούμε μια ομάδα για τουλάχιστον δύο μήνες. Για εμάς, δύο μήνες είναι ο ελάχιστος χρόνος που απαιτείται για να συνοδεύσουμε τους συμμετέχοντες - γονείς, επαγγελματίες και ερευνητές - σε νέες συνήθειες οθόνης. Τις περισσότερες φορές, θα είμαστε σε θέση να παρατηρήσουμε αξιοσημείωτες αλλαγές στον τρόπο με τον οποίο οι άνθρωποι σκέφτονται και ασκούν τις οθόνες κατά τη διάρκεια αυτής της περιόδου. </a:t>
            </a:r>
          </a:p>
          <a:p>
            <a:pPr>
              <a:lnSpc>
                <a:spcPts val="1440"/>
              </a:lnSpc>
            </a:pPr>
            <a:endParaRPr lang="en-US" sz="1300" dirty="0">
              <a:solidFill>
                <a:schemeClr val="bg1"/>
              </a:solidFill>
            </a:endParaRPr>
          </a:p>
          <a:p>
            <a:pPr>
              <a:lnSpc>
                <a:spcPts val="1440"/>
              </a:lnSpc>
            </a:pPr>
            <a:r>
              <a:rPr lang="en-US" sz="1300" dirty="0">
                <a:solidFill>
                  <a:schemeClr val="bg1"/>
                </a:solidFill>
              </a:rPr>
              <a:t>Ωστόσο, το γεγονός ότι καταφέρνετε να "αιτιολογήσετε" τον χρόνο σας στην οθόνη για ένα χρονικό διάστημα, δεν σημαίνει ότι θα παραμείνει έτσι. Γι' αυτό και εμείς, μετά από μια διαδικασία συνεισφοράς, συνεχίζουμε να συναντιόμαστε με όσους έχουν συμμετάσχει κάθε δύο μήνες, για να κάνουμε έλεγχο και να σχεδιάζουμε νέες δράσεις που μπορούν να αναλάβουν, είτε στην ιδιωτική είτε στην επαγγελματική τους ζωή. </a:t>
            </a:r>
          </a:p>
        </p:txBody>
      </p:sp>
    </p:spTree>
    <p:extLst>
      <p:ext uri="{BB962C8B-B14F-4D97-AF65-F5344CB8AC3E}">
        <p14:creationId xmlns:p14="http://schemas.microsoft.com/office/powerpoint/2010/main" xmlns:a14="http://schemas.microsoft.com/office/drawing/2010/main" xmlns:a16="http://schemas.microsoft.com/office/drawing/2014/main" xmlns="" val="3967560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p14="http://schemas.microsoft.com/office/powerpoint/2010/main" xmlns="" id="{F08A1FA4-61E9-B44C-83C4-A6CE732733C1}"/>
              </a:ext>
            </a:extLst>
          </p:cNvPr>
          <p:cNvSpPr>
            <a:spLocks noGrp="1"/>
          </p:cNvSpPr>
          <p:nvPr>
            <p:ph type="body" sz="quarter" idx="13"/>
          </p:nvPr>
        </p:nvSpPr>
        <p:spPr/>
        <p:txBody>
          <a:bodyPr/>
          <a:lstStyle/>
          <a:p>
            <a:r>
              <a:rPr lang="en-US" dirty="0"/>
              <a:t>04</a:t>
            </a:r>
          </a:p>
        </p:txBody>
      </p:sp>
      <p:sp>
        <p:nvSpPr>
          <p:cNvPr id="18" name="Text Placeholder 17">
            <a:extLst>
              <a:ext uri="{FF2B5EF4-FFF2-40B4-BE49-F238E27FC236}">
                <a16:creationId xmlns:a16="http://schemas.microsoft.com/office/drawing/2014/main" xmlns:p14="http://schemas.microsoft.com/office/powerpoint/2010/main" xmlns="" id="{3D13EB9D-DE55-5D4D-BEA7-6A984DDA5380}"/>
              </a:ext>
            </a:extLst>
          </p:cNvPr>
          <p:cNvSpPr>
            <a:spLocks noGrp="1"/>
          </p:cNvSpPr>
          <p:nvPr>
            <p:ph type="body" sz="quarter" idx="14"/>
          </p:nvPr>
        </p:nvSpPr>
        <p:spPr>
          <a:xfrm>
            <a:off x="3170992" y="3483706"/>
            <a:ext cx="3735994" cy="2574544"/>
          </a:xfrm>
        </p:spPr>
        <p:txBody>
          <a:bodyPr/>
          <a:lstStyle/>
          <a:p>
            <a:pPr>
              <a:lnSpc>
                <a:spcPts val="3060"/>
              </a:lnSpc>
              <a:spcBef>
                <a:spcPts val="0"/>
              </a:spcBef>
            </a:pPr>
            <a:r>
              <a:rPr lang="en-US" dirty="0"/>
              <a:t>Πώς να δρομολογήσετε μια διαδικασία συνεισφορικής έρευνας;</a:t>
            </a:r>
          </a:p>
          <a:p>
            <a:pPr>
              <a:lnSpc>
                <a:spcPts val="3060"/>
              </a:lnSpc>
              <a:spcBef>
                <a:spcPts val="0"/>
              </a:spcBef>
            </a:pPr>
            <a:endParaRPr lang="en-US" dirty="0"/>
          </a:p>
        </p:txBody>
      </p:sp>
      <p:sp>
        <p:nvSpPr>
          <p:cNvPr id="4" name="Slide Number Placeholder 5">
            <a:extLst>
              <a:ext uri="{FF2B5EF4-FFF2-40B4-BE49-F238E27FC236}">
                <a16:creationId xmlns:a16="http://schemas.microsoft.com/office/drawing/2014/main" xmlns:p14="http://schemas.microsoft.com/office/powerpoint/2010/main" xmlns="" id="{AC1A58E9-40BA-8C67-2DCD-22433F74FE1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59</a:t>
            </a:fld>
            <a:endParaRPr lang="en-US" dirty="0"/>
          </a:p>
        </p:txBody>
      </p:sp>
    </p:spTree>
    <p:extLst>
      <p:ext uri="{BB962C8B-B14F-4D97-AF65-F5344CB8AC3E}">
        <p14:creationId xmlns:p14="http://schemas.microsoft.com/office/powerpoint/2010/main" xmlns:a16="http://schemas.microsoft.com/office/drawing/2014/main" xmlns="" val="2113892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D4CE716F-9774-F215-1897-C8D5C84964BA}"/>
              </a:ext>
            </a:extLst>
          </p:cNvPr>
          <p:cNvSpPr/>
          <p:nvPr/>
        </p:nvSpPr>
        <p:spPr>
          <a:xfrm>
            <a:off x="-1" y="4806209"/>
            <a:ext cx="7559675" cy="464753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5" name="Picture Placeholder 4">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1154B61A-CD07-AA17-E3EC-11C59A8439A0}"/>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xmlns:p188="http://schemas.microsoft.com/office/powerpoint/2018/8/main" xmlns:p14="http://schemas.microsoft.com/office/powerpoint/2010/main" xmlns:a16="http://schemas.microsoft.com/office/drawing/2014/main" xmlns=""/>
              </a:ext>
            </a:extLst>
          </a:blip>
          <a:srcRect t="14781" b="14781"/>
          <a:stretch/>
        </p:blipFill>
        <p:spPr>
          <a:xfrm>
            <a:off x="-2" y="2480595"/>
            <a:ext cx="7559675" cy="3549616"/>
          </a:xfrm>
        </p:spPr>
      </p:pic>
      <p:sp>
        <p:nvSpPr>
          <p:cNvPr id="4"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5712FC89-982B-A80B-E8C1-7E280867DC30}"/>
              </a:ext>
            </a:extLst>
          </p:cNvPr>
          <p:cNvSpPr txBox="1">
            <a:spLocks/>
          </p:cNvSpPr>
          <p:nvPr/>
        </p:nvSpPr>
        <p:spPr>
          <a:xfrm>
            <a:off x="3898391" y="9183098"/>
            <a:ext cx="3593762" cy="541288"/>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 Αυτός ο οδηγός είναι για εσάς, αν είστε σαν εμάς, </a:t>
            </a:r>
          </a:p>
        </p:txBody>
      </p:sp>
      <p:sp>
        <p:nvSpPr>
          <p:cNvPr id="6"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72E7622A-24CB-6B5D-2027-B7A6FB67148E}"/>
              </a:ext>
            </a:extLst>
          </p:cNvPr>
          <p:cNvSpPr txBox="1">
            <a:spLocks/>
          </p:cNvSpPr>
          <p:nvPr/>
        </p:nvSpPr>
        <p:spPr>
          <a:xfrm>
            <a:off x="3900599" y="9724386"/>
            <a:ext cx="3591554" cy="572120"/>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l-GR" sz="1800" b="1" dirty="0" smtClean="0">
                <a:solidFill>
                  <a:schemeClr val="bg1"/>
                </a:solidFill>
              </a:rPr>
              <a:t>που </a:t>
            </a:r>
            <a:r>
              <a:rPr lang="en-US" sz="1800" b="1" dirty="0" err="1" smtClean="0">
                <a:solidFill>
                  <a:schemeClr val="bg1"/>
                </a:solidFill>
              </a:rPr>
              <a:t>πιστεύου</a:t>
            </a:r>
            <a:r>
              <a:rPr lang="el-GR" sz="1800" b="1" dirty="0" smtClean="0">
                <a:solidFill>
                  <a:schemeClr val="bg1"/>
                </a:solidFill>
              </a:rPr>
              <a:t>με</a:t>
            </a:r>
            <a:r>
              <a:rPr lang="en-US" sz="1800" b="1" dirty="0" smtClean="0">
                <a:solidFill>
                  <a:schemeClr val="bg1"/>
                </a:solidFill>
              </a:rPr>
              <a:t> </a:t>
            </a:r>
            <a:r>
              <a:rPr lang="en-US" sz="1800" b="1" dirty="0">
                <a:solidFill>
                  <a:schemeClr val="bg1"/>
                </a:solidFill>
              </a:rPr>
              <a:t>στις μακροπρόθεσμες επενδύσεις. </a:t>
            </a:r>
          </a:p>
        </p:txBody>
      </p:sp>
      <p:sp>
        <p:nvSpPr>
          <p:cNvPr id="8" name="Text Placeholder 16">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C0D8A11A-121B-C2E0-2C58-5106637C220D}"/>
              </a:ext>
            </a:extLst>
          </p:cNvPr>
          <p:cNvSpPr txBox="1">
            <a:spLocks/>
          </p:cNvSpPr>
          <p:nvPr/>
        </p:nvSpPr>
        <p:spPr>
          <a:xfrm>
            <a:off x="477910" y="707744"/>
            <a:ext cx="6565418" cy="1772851"/>
          </a:xfrm>
          <a:prstGeom prst="rect">
            <a:avLst/>
          </a:prstGeom>
        </p:spPr>
        <p:txBody>
          <a:bodyPr anchor="t">
            <a:noAutofit/>
          </a:bodyPr>
          <a:lstStyle>
            <a:lvl1pPr marL="0" indent="0" algn="ctr" defTabSz="2073036" rtl="0" eaLnBrk="1" latinLnBrk="0" hangingPunct="1">
              <a:lnSpc>
                <a:spcPct val="100000"/>
              </a:lnSpc>
              <a:spcBef>
                <a:spcPts val="2267"/>
              </a:spcBef>
              <a:buFont typeface="Arial" panose="020B0604020202020204" pitchFamily="34" charset="0"/>
              <a:buNone/>
              <a:defRPr sz="1801" b="0" i="0" kern="1200" baseline="0">
                <a:solidFill>
                  <a:schemeClr val="bg1"/>
                </a:solidFill>
                <a:latin typeface="Calibri" panose="020F0502020204030204" pitchFamily="34" charset="0"/>
                <a:ea typeface="+mn-ea"/>
                <a:cs typeface="Calibri" panose="020F0502020204030204" pitchFamily="34" charset="0"/>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spcBef>
                <a:spcPts val="0"/>
              </a:spcBef>
            </a:pPr>
            <a:r>
              <a:rPr lang="fr-FR" sz="1900" dirty="0">
                <a:solidFill>
                  <a:srgbClr val="009AC1"/>
                </a:solidFill>
                <a:ea typeface="Arial" panose="020B0604020202020204" pitchFamily="34" charset="0"/>
              </a:rPr>
              <a:t>Κατ' αρχήν, οποιοσδήποτε μπορεί να ξεκινήσει μια διαδικασία έρευνας με συνεισφορά. Είναι </a:t>
            </a:r>
            <a:r>
              <a:rPr lang="fr-FR" sz="1900" b="1" dirty="0">
                <a:solidFill>
                  <a:srgbClr val="74659A"/>
                </a:solidFill>
                <a:ea typeface="Arial" panose="020B0604020202020204" pitchFamily="34" charset="0"/>
              </a:rPr>
              <a:t>σημαντικό να ενδιαφέρεστε βαθιά για τις αρνητικές επιπτώσεις που </a:t>
            </a:r>
            <a:r>
              <a:rPr lang="fr-FR" sz="1900" dirty="0">
                <a:solidFill>
                  <a:srgbClr val="009AC1"/>
                </a:solidFill>
                <a:ea typeface="Arial" panose="020B0604020202020204" pitchFamily="34" charset="0"/>
              </a:rPr>
              <a:t>μπορεί να έχει </a:t>
            </a:r>
            <a:r>
              <a:rPr lang="fr-FR" sz="1900" b="1" dirty="0">
                <a:solidFill>
                  <a:srgbClr val="74659A"/>
                </a:solidFill>
                <a:ea typeface="Arial" panose="020B0604020202020204" pitchFamily="34" charset="0"/>
              </a:rPr>
              <a:t>η κακή χρήση της τεχνολογίας στη συλλογική μας ευημερία, </a:t>
            </a:r>
            <a:r>
              <a:rPr lang="fr-FR" sz="1900" dirty="0">
                <a:solidFill>
                  <a:srgbClr val="009AC1"/>
                </a:solidFill>
                <a:ea typeface="Arial" panose="020B0604020202020204" pitchFamily="34" charset="0"/>
              </a:rPr>
              <a:t>και ιδιαίτερα στα παιδιά μας. </a:t>
            </a:r>
          </a:p>
        </p:txBody>
      </p:sp>
      <p:sp>
        <p:nvSpPr>
          <p:cNvPr id="9"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2668E8AB-02CF-69D6-4524-4F7231528FD4}"/>
              </a:ext>
            </a:extLst>
          </p:cNvPr>
          <p:cNvSpPr txBox="1">
            <a:spLocks/>
          </p:cNvSpPr>
          <p:nvPr/>
        </p:nvSpPr>
        <p:spPr>
          <a:xfrm>
            <a:off x="516341" y="6428429"/>
            <a:ext cx="6526988" cy="225288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chemeClr val="bg1"/>
                </a:solidFill>
              </a:rPr>
              <a:t>Ίσως έχετε μικρά παιδιά. Ίσως εργάζεστε με μικρά παιδιά. Ίσως ανησυχείτε για τον αντίκτυπο που έχουν οι τρέχουσες ενέργειές μας στις μελλοντικές γενιές. Ίσως είστε κάποιος που αναζητά νέους τρόπους για να ανταποκριθεί σε κακά προβλήματα, τα οποία απαιτούν τη συμμετοχή πολλών ενδιαφερομένων μερών. Πιστεύετε στη δύναμη της συλλογικής νοημοσύνης. Ενδιαφέρεστε να μάθετε περισσότερα και είστε ανοιχτοί σε νέους τρόπους γνώσης. Βλέπετε πολλές ανεκμετάλλευτες δυνατότητες γύρω σας και θέλετε να επενδύσετε στην ανάπτυξη των ανθρώπων στην περιοχή σας.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Όλα αυτά θα σας βοηθήσουν καθώς θα αρχίσετε να σχηματίζετε τη δική σας ερευνητική ομάδα που θα συνεισφέρει.  Δεν πρόκειται να πούμε ψέματα. Η μέθοδος που προτείνουμε δεν είναι μια εύκολη λύση. Η συμβολική έρευνα απαιτεί χρόνο, ενέργεια και υπομονή. Η συλλογική εξεύρεση λύσεων διαρκεί περισσότερο από την εφαρμογή μιας σειράς έτοιμων "λύσεων" χωρίς να λαμβάνονται υπόψη οι γνώσεις και οι περιορισμοί των ανθρώπων με τους οποίους συνεργάζεστε. Η προσεκτική δράση απαιτεί περισσότερο χρόνο από την αυτοματοποιημένη δράση.  Αν υποστηρίζουμε τη Συνεισφορική Έρευνα, είναι επειδή πιστεύουμε ότι οι λύσεις που έχουν </a:t>
            </a:r>
            <a:r>
              <a:rPr lang="en-US" i="1" dirty="0">
                <a:solidFill>
                  <a:schemeClr val="bg1"/>
                </a:solidFill>
              </a:rPr>
              <a:t>προσαρμοστεί </a:t>
            </a:r>
            <a:r>
              <a:rPr lang="en-US" dirty="0">
                <a:solidFill>
                  <a:schemeClr val="bg1"/>
                </a:solidFill>
              </a:rPr>
              <a:t>και </a:t>
            </a:r>
            <a:r>
              <a:rPr lang="en-US" i="1" dirty="0">
                <a:solidFill>
                  <a:schemeClr val="bg1"/>
                </a:solidFill>
              </a:rPr>
              <a:t>υιοθετηθεί από </a:t>
            </a:r>
            <a:r>
              <a:rPr lang="en-US" dirty="0">
                <a:solidFill>
                  <a:schemeClr val="bg1"/>
                </a:solidFill>
              </a:rPr>
              <a:t>εκείνους που τις χρειάζονται είναι πιο πιθανό να αντέξουν μακροπρόθεσμα.  </a:t>
            </a:r>
          </a:p>
          <a:p>
            <a:endParaRPr lang="en-US" dirty="0">
              <a:solidFill>
                <a:schemeClr val="bg1"/>
              </a:solidFill>
            </a:endParaRPr>
          </a:p>
        </p:txBody>
      </p:sp>
      <p:sp>
        <p:nvSpPr>
          <p:cNvPr id="12" name="Slide Number Placeholder 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C39E0153-5ADC-4A42-9946-6582A6ABDE2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a:t>
            </a:fld>
            <a:endParaRPr lang="en-US" dirty="0"/>
          </a:p>
        </p:txBody>
      </p:sp>
      <p:pic>
        <p:nvPicPr>
          <p:cNvPr id="13" name="Picture 12">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 id="{5FE88B4B-6F93-E13B-7635-B73B3042DAA2}"/>
              </a:ext>
            </a:extLst>
          </p:cNvPr>
          <p:cNvPicPr>
            <a:picLocks noChangeAspect="1"/>
          </p:cNvPicPr>
          <p:nvPr/>
        </p:nvPicPr>
        <p:blipFill rotWithShape="1">
          <a:blip r:embed="rId3">
            <a:alphaModFix amt="35000"/>
          </a:blip>
          <a:srcRect l="62255" t="-878" r="5449" b="31174"/>
          <a:stretch/>
        </p:blipFill>
        <p:spPr>
          <a:xfrm>
            <a:off x="-461240" y="7696314"/>
            <a:ext cx="2593642" cy="2995499"/>
          </a:xfrm>
          <a:prstGeom prst="rect">
            <a:avLst/>
          </a:prstGeom>
        </p:spPr>
      </p:pic>
    </p:spTree>
    <p:extLst>
      <p:ext uri="{BB962C8B-B14F-4D97-AF65-F5344CB8AC3E}">
        <p14:creationId xmlns:p14="http://schemas.microsoft.com/office/powerpoint/2010/main" xmlns:p188="http://schemas.microsoft.com/office/powerpoint/2018/8/main" xmlns:a14="http://schemas.microsoft.com/office/drawing/2010/main" xmlns:a16="http://schemas.microsoft.com/office/drawing/2014/main" xmlns="" val="3759809948"/>
      </p:ext>
    </p:extLst>
  </p:cSld>
  <p:clrMapOvr>
    <a:masterClrMapping/>
  </p:clrMapOvr>
  <p:extLst mod="1">
    <p:ext uri="{6950BFC3-D8DA-4A85-94F7-54DA5524770B}">
      <p188:commentRel xmlns:p188="http://schemas.microsoft.com/office/powerpoint/2018/8/main" xmlns:p14="http://schemas.microsoft.com/office/powerpoint/2010/main" xmlns:a14="http://schemas.microsoft.com/office/drawing/2010/main" xmlns:a16="http://schemas.microsoft.com/office/drawing/2014/main" xmlns="" r:id="rId4"/>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p14="http://schemas.microsoft.com/office/powerpoint/2010/main" xmlns:a14="http://schemas.microsoft.com/office/drawing/2010/main" xmlns="" id="{5D2246F2-D40C-A125-618D-706B20DDA0CC}"/>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b="10072"/>
          <a:stretch/>
        </p:blipFill>
        <p:spPr>
          <a:xfrm>
            <a:off x="0" y="1021958"/>
            <a:ext cx="7559675" cy="4532175"/>
          </a:xfrm>
          <a:prstGeom prst="rect">
            <a:avLst/>
          </a:prstGeom>
        </p:spPr>
      </p:pic>
      <p:sp>
        <p:nvSpPr>
          <p:cNvPr id="13" name="Rectangle 12">
            <a:extLst>
              <a:ext uri="{FF2B5EF4-FFF2-40B4-BE49-F238E27FC236}">
                <a16:creationId xmlns:a16="http://schemas.microsoft.com/office/drawing/2014/main" xmlns:p14="http://schemas.microsoft.com/office/powerpoint/2010/main" xmlns:a14="http://schemas.microsoft.com/office/drawing/2010/main" xmlns="" id="{9A9217EE-DD76-40AA-D7E9-A7DFA75E1D67}"/>
              </a:ext>
            </a:extLst>
          </p:cNvPr>
          <p:cNvSpPr/>
          <p:nvPr/>
        </p:nvSpPr>
        <p:spPr>
          <a:xfrm>
            <a:off x="0" y="0"/>
            <a:ext cx="7559674" cy="1430882"/>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Text Placeholder 16">
            <a:extLst>
              <a:ext uri="{FF2B5EF4-FFF2-40B4-BE49-F238E27FC236}">
                <a16:creationId xmlns:a16="http://schemas.microsoft.com/office/drawing/2014/main" xmlns:p14="http://schemas.microsoft.com/office/powerpoint/2010/main" xmlns:a14="http://schemas.microsoft.com/office/drawing/2010/main" xmlns="" id="{BAC02D1E-84DC-11E2-352E-015D3C72D121}"/>
              </a:ext>
            </a:extLst>
          </p:cNvPr>
          <p:cNvSpPr txBox="1">
            <a:spLocks/>
          </p:cNvSpPr>
          <p:nvPr/>
        </p:nvSpPr>
        <p:spPr>
          <a:xfrm>
            <a:off x="528814" y="687557"/>
            <a:ext cx="3547239"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a:solidFill>
                  <a:schemeClr val="bg1"/>
                </a:solidFill>
                <a:ea typeface="Arial" panose="020B0604020202020204" pitchFamily="34" charset="0"/>
                <a:cs typeface="Calibri" panose="020F0502020204030204" pitchFamily="34" charset="0"/>
              </a:rPr>
              <a:t>Εισαγωγή</a:t>
            </a:r>
          </a:p>
          <a:p>
            <a:endParaRPr lang="en-US" dirty="0"/>
          </a:p>
        </p:txBody>
      </p:sp>
      <p:sp>
        <p:nvSpPr>
          <p:cNvPr id="5" name="Text Placeholder 17">
            <a:extLst>
              <a:ext uri="{FF2B5EF4-FFF2-40B4-BE49-F238E27FC236}">
                <a16:creationId xmlns:a16="http://schemas.microsoft.com/office/drawing/2014/main" xmlns:p14="http://schemas.microsoft.com/office/powerpoint/2010/main" xmlns:a14="http://schemas.microsoft.com/office/drawing/2010/main" xmlns="" id="{762B3386-C95F-0274-C19F-D683AF709FFC}"/>
              </a:ext>
            </a:extLst>
          </p:cNvPr>
          <p:cNvSpPr txBox="1">
            <a:spLocks/>
          </p:cNvSpPr>
          <p:nvPr/>
        </p:nvSpPr>
        <p:spPr>
          <a:xfrm>
            <a:off x="515294" y="7451272"/>
            <a:ext cx="6526988" cy="198065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Τούτου λεχθέντος, υπάρχουν ορισμένα πράγματα που θα θέλατε να λάβετε υπόψη σας καθώς αρχίζετε να αναπτύσσετε το έργο σας. Με βάση την εμπειρία μας από την εργασία μας στην Κλινική Συνεισφοράς, προσπαθήσαμε να προσδιορίσουμε τα διάφορα βήματα που πρέπει να ακολουθήσετε αν θέλετε να ξεκινήσετε έναν συλλογικό πειραματισμό σχετικά με την υπερέκθεση στις οθόνες. </a:t>
            </a:r>
          </a:p>
          <a:p>
            <a:pPr>
              <a:lnSpc>
                <a:spcPts val="1180"/>
              </a:lnSpc>
            </a:pPr>
            <a:r>
              <a:rPr lang="en-US" sz="1150" dirty="0"/>
              <a:t> </a:t>
            </a:r>
          </a:p>
          <a:p>
            <a:pPr>
              <a:lnSpc>
                <a:spcPts val="1180"/>
              </a:lnSpc>
            </a:pPr>
            <a:r>
              <a:rPr lang="en-US" sz="1150" dirty="0"/>
              <a:t>Το πρώτο πράγμα που πρέπει να γνωρίζετε είναι ότι στο πλαίσιο της Κλινικής Συνεισφοράς υπάρχουν διαφορετικά επίπεδα δέσμευσης. Με απλά λόγια, μπορείτε να χωρίσετε τους συνεισφέροντες μας σε </a:t>
            </a:r>
            <a:r>
              <a:rPr lang="en-US" sz="1150" i="1" dirty="0"/>
              <a:t>μια βασική ομάδα </a:t>
            </a:r>
            <a:r>
              <a:rPr lang="en-US" sz="1150" dirty="0"/>
              <a:t>και μια διευρυμένη ομάδα. Η βασική ομάδα αποτελείται από ανθρώπους που επενδύουν μακροπρόθεσμα και συμμετέχουν στις δραστηριότητες σε τακτική βάση. </a:t>
            </a:r>
          </a:p>
          <a:p>
            <a:pPr>
              <a:lnSpc>
                <a:spcPts val="1180"/>
              </a:lnSpc>
            </a:pPr>
            <a:endParaRPr lang="en-US" sz="1150" dirty="0"/>
          </a:p>
          <a:p>
            <a:pPr>
              <a:lnSpc>
                <a:spcPts val="1180"/>
              </a:lnSpc>
            </a:pPr>
            <a:r>
              <a:rPr lang="en-US" sz="1150" dirty="0"/>
              <a:t>Τις περισσότερες φορές, η βασική ομάδα είναι αυτή που θα καθορίσει την κατεύθυνση της έρευνας. Αποτελούμενη από ερευνητές, επαγγελματίες του τομέα της υγείας και έναν γονέα, η ίδια η βασική ομάδα είναι αρκετά ρευστή, με τα μέλη της να εναλλάσσονται ανάλογα με τη συγκεκριμένη δραστηριότητα που αναλαμβάνεται. </a:t>
            </a:r>
          </a:p>
          <a:p>
            <a:pPr>
              <a:lnSpc>
                <a:spcPts val="1180"/>
              </a:lnSpc>
            </a:pPr>
            <a:endParaRPr lang="en-US" sz="1150" dirty="0"/>
          </a:p>
          <a:p>
            <a:pPr>
              <a:lnSpc>
                <a:spcPts val="1180"/>
              </a:lnSpc>
            </a:pPr>
            <a:r>
              <a:rPr lang="en-US" sz="1150" dirty="0"/>
              <a:t>Η διευρυμένη ομάδα - που μερικές φορές αναφερόμαστε και ως </a:t>
            </a:r>
            <a:r>
              <a:rPr lang="en-US" sz="1150" i="1" dirty="0"/>
              <a:t>κοινό </a:t>
            </a:r>
            <a:r>
              <a:rPr lang="en-US" sz="1150" dirty="0"/>
              <a:t>- αποτελείται από εκείνους που συμμετέχουν εγκαίρως στις δραστηριότητες της Κλινικής Συνεισφοράς. Η ομάδα αυτή αποτελείται κυρίως από γονείς που έχουν πληγεί από υπερέκθεση μαζί με επαγγελματίες υγείας και παιδικής φροντίδας.</a:t>
            </a:r>
          </a:p>
        </p:txBody>
      </p:sp>
      <p:pic>
        <p:nvPicPr>
          <p:cNvPr id="7" name="Picture 6">
            <a:extLst>
              <a:ext uri="{FF2B5EF4-FFF2-40B4-BE49-F238E27FC236}">
                <a16:creationId xmlns:a16="http://schemas.microsoft.com/office/drawing/2014/main" xmlns:p14="http://schemas.microsoft.com/office/powerpoint/2010/main" xmlns:a14="http://schemas.microsoft.com/office/drawing/2010/main" xmlns="" id="{5C3C4514-4EFC-9A1C-F575-64FAF37A8288}"/>
              </a:ext>
            </a:extLst>
          </p:cNvPr>
          <p:cNvPicPr>
            <a:picLocks noChangeAspect="1"/>
          </p:cNvPicPr>
          <p:nvPr/>
        </p:nvPicPr>
        <p:blipFill rotWithShape="1">
          <a:blip r:embed="rId3">
            <a:alphaModFix amt="35000"/>
          </a:blip>
          <a:srcRect l="68060" t="-878" r="5449" b="31174"/>
          <a:stretch/>
        </p:blipFill>
        <p:spPr>
          <a:xfrm rot="10800000" flipH="1">
            <a:off x="5145024" y="0"/>
            <a:ext cx="2414650" cy="3399920"/>
          </a:xfrm>
          <a:prstGeom prst="rect">
            <a:avLst/>
          </a:prstGeom>
        </p:spPr>
      </p:pic>
      <p:sp>
        <p:nvSpPr>
          <p:cNvPr id="10" name="Graphic 4">
            <a:extLst>
              <a:ext uri="{FF2B5EF4-FFF2-40B4-BE49-F238E27FC236}">
                <a16:creationId xmlns:a16="http://schemas.microsoft.com/office/drawing/2014/main" xmlns:p14="http://schemas.microsoft.com/office/powerpoint/2010/main" xmlns:a14="http://schemas.microsoft.com/office/drawing/2010/main" xmlns="" id="{763E8845-A9ED-AEE4-8F2A-BB5A07F57D9B}"/>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11" name="Rectangle 10">
            <a:extLst>
              <a:ext uri="{FF2B5EF4-FFF2-40B4-BE49-F238E27FC236}">
                <a16:creationId xmlns:a16="http://schemas.microsoft.com/office/drawing/2014/main" xmlns:p14="http://schemas.microsoft.com/office/powerpoint/2010/main" xmlns:a14="http://schemas.microsoft.com/office/drawing/2010/main" xmlns="" id="{A01A2629-2BA1-B4A9-6079-FBB2287EEE7A}"/>
              </a:ext>
            </a:extLst>
          </p:cNvPr>
          <p:cNvSpPr/>
          <p:nvPr/>
        </p:nvSpPr>
        <p:spPr>
          <a:xfrm>
            <a:off x="1347463" y="4472012"/>
            <a:ext cx="5882266" cy="2697588"/>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Text Placeholder 17">
            <a:extLst>
              <a:ext uri="{FF2B5EF4-FFF2-40B4-BE49-F238E27FC236}">
                <a16:creationId xmlns:a16="http://schemas.microsoft.com/office/drawing/2014/main" xmlns:p14="http://schemas.microsoft.com/office/powerpoint/2010/main" xmlns:a14="http://schemas.microsoft.com/office/drawing/2010/main" xmlns="" id="{F90B077A-96B9-46C4-90D3-16EE68EF8DAD}"/>
              </a:ext>
            </a:extLst>
          </p:cNvPr>
          <p:cNvSpPr txBox="1">
            <a:spLocks/>
          </p:cNvSpPr>
          <p:nvPr/>
        </p:nvSpPr>
        <p:spPr>
          <a:xfrm>
            <a:off x="1584521" y="4627694"/>
            <a:ext cx="5550034" cy="14364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40"/>
              </a:lnSpc>
            </a:pPr>
            <a:r>
              <a:rPr lang="en-US" sz="1600" dirty="0">
                <a:solidFill>
                  <a:schemeClr val="bg1"/>
                </a:solidFill>
              </a:rPr>
              <a:t>Στο προηγούμενο κεφάλαιο, δώσαμε μια επισκόπηση της μεθόδου με βάση την οποία εργαζόμαστε στο Seine-Saint-Denis, τις έννοιες και τους προσανατολισμούς της. Αλλά πώς μπορείτε να ξεκινήσετε τη δική σας διαδικασία συμβολικής έρευνας σχετικά με την υπερέκθεση των οθονών </a:t>
            </a:r>
            <a:r>
              <a:rPr lang="en-US" sz="1600" i="1" dirty="0">
                <a:solidFill>
                  <a:schemeClr val="bg1"/>
                </a:solidFill>
              </a:rPr>
              <a:t>μιλώντας συγκεκριμένα</a:t>
            </a:r>
            <a:r>
              <a:rPr lang="en-US" sz="1600" dirty="0">
                <a:solidFill>
                  <a:schemeClr val="bg1"/>
                </a:solidFill>
              </a:rPr>
              <a:t>; Όπως πιθανώς έχετε καταλάβει, δεν υπάρχει μια συνταγή που να μπορεί να ακολουθηθεί. Επειδή η συμβολική έρευνα εξαρτάται από την επένδυση των τοπικών φορέων, η ερευνητική διαδικασία θα εξελιχθεί ανάλογα με τη διαθεσιμότητα, τα ενδιαφέροντα και τις γνώσεις τους, καθώς και με τον προϋπολογισμό που σας διατίθεται.</a:t>
            </a:r>
          </a:p>
          <a:p>
            <a:pPr algn="l">
              <a:lnSpc>
                <a:spcPts val="1740"/>
              </a:lnSpc>
            </a:pPr>
            <a:endParaRPr lang="en-US" sz="1700" dirty="0">
              <a:solidFill>
                <a:schemeClr val="bg1"/>
              </a:solidFill>
            </a:endParaRPr>
          </a:p>
        </p:txBody>
      </p:sp>
      <p:sp>
        <p:nvSpPr>
          <p:cNvPr id="15" name="Slide Number Placeholder 5">
            <a:extLst>
              <a:ext uri="{FF2B5EF4-FFF2-40B4-BE49-F238E27FC236}">
                <a16:creationId xmlns:a16="http://schemas.microsoft.com/office/drawing/2014/main" xmlns:p14="http://schemas.microsoft.com/office/powerpoint/2010/main" xmlns:a14="http://schemas.microsoft.com/office/drawing/2010/main" xmlns="" id="{CF3380ED-FC40-D4B9-1164-361E47BFA2E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60</a:t>
            </a:fld>
            <a:endParaRPr lang="en-US" dirty="0"/>
          </a:p>
        </p:txBody>
      </p:sp>
    </p:spTree>
    <p:extLst>
      <p:ext uri="{BB962C8B-B14F-4D97-AF65-F5344CB8AC3E}">
        <p14:creationId xmlns:p14="http://schemas.microsoft.com/office/powerpoint/2010/main" xmlns:a14="http://schemas.microsoft.com/office/drawing/2010/main" xmlns:a16="http://schemas.microsoft.com/office/drawing/2014/main" xmlns="" val="1499565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ahyp="http://schemas.microsoft.com/office/drawing/2018/hyperlinkcolor" xmlns="" id="{7F15C130-4DAE-F061-CD65-5C0EE4D83D08}"/>
              </a:ext>
            </a:extLst>
          </p:cNvPr>
          <p:cNvSpPr txBox="1">
            <a:spLocks/>
          </p:cNvSpPr>
          <p:nvPr/>
        </p:nvSpPr>
        <p:spPr>
          <a:xfrm>
            <a:off x="0" y="0"/>
            <a:ext cx="7492153" cy="679026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sz="1150" dirty="0"/>
              <a:t>Το πρώτο μέρος αυτού του κεφαλαίου εξετάζει τον τρόπο με τον οποίο δημιουργήθηκε η βασική ομάδα της Κλινικής Συνεισφοράς. Για τους σκοπούς αυτού του οδηγού, έχουμε χωρίσει αυτή τη διαδικασία σε βήματα: εύρεση βασικών εταίρων για το έργο σας, εδραίωση του έργου σας σε τοπικό επίπεδο, συγκρότηση διεπιστημονικής ομάδας, σύλληψη των αναφορών και των ονείρων της ομάδας, απόφαση για τους κανόνες και τις συμβάσεις και προσδιορισμός των εργαλείων συνεργασίας. Για να μπορέσει η ομάδα να εργαστεί βιώσιμα, είναι επίσης σημαντικό να εξεταστεί ο τρόπος με τον οποίο θα αμείβονται οι άνθρωποι για τη συνεισφορά τους.</a:t>
            </a:r>
          </a:p>
          <a:p>
            <a:pPr>
              <a:lnSpc>
                <a:spcPts val="1180"/>
              </a:lnSpc>
            </a:pPr>
            <a:r>
              <a:rPr lang="en-US" sz="1150" dirty="0"/>
              <a:t> </a:t>
            </a:r>
          </a:p>
          <a:p>
            <a:pPr>
              <a:lnSpc>
                <a:spcPts val="1180"/>
              </a:lnSpc>
            </a:pPr>
            <a:r>
              <a:rPr lang="en-US" sz="1150" dirty="0"/>
              <a:t>Το δεύτερο μέρος επικεντρώνεται στον τρόπο με τον οποίο η Contributory Clinic άνοιξε τις δραστηριότητές της στο κοινό. Θα περιγράψουμε τη μορφή της δημόσιας ημερίδας και των σεμιναρίων μας και τον τρόπο με τον οποίο επικοινωνήσαμε αυτές τις δραστηριότητες στο κοινό. Θα προβληματιστούμε επίσης για το πώς προσπαθούμε να συνοδεύσουμε όσους επιθυμούν να ξεκινήσουν νέες πρωτοβουλίες ενάντια στην υπερέκθεση στην οθόνη. Λέμε "συνοδεύουμε" εδώ για να υποδείξουμε ότι δεν είμαστε εμείς αυτοί που θα αποφασίσουν για το είδος των πρωτοβουλιών που οι συμμετέχοντες από τα εργαστήριά μας θα ξεκινήσουν. Το αντίθετο μάλιστα. Θεωρούμε μια διαδικασία ενδυνάμωσης πιο επιτυχημένη όταν οι συμμετέχοντες καταλήγουν να καταλήγουν στις δικές τους δράσεις, οι οποίες μπορούν να υπάρχουν, να αναπτύσσονται και να μεγαλώνουν ανεξάρτητα από εμάς. </a:t>
            </a:r>
          </a:p>
          <a:p>
            <a:pPr>
              <a:lnSpc>
                <a:spcPts val="1180"/>
              </a:lnSpc>
            </a:pPr>
            <a:endParaRPr lang="en-US" sz="1150" dirty="0"/>
          </a:p>
          <a:p>
            <a:pPr>
              <a:lnSpc>
                <a:spcPts val="1180"/>
              </a:lnSpc>
            </a:pPr>
            <a:r>
              <a:rPr lang="en-US" sz="1150" dirty="0"/>
              <a:t>Λογικά, θα θελήσετε να δημιουργήσετε μια βασική ομάδα πριν ανοίξετε αυτή την ομάδα στο κοινό. Εκτός από αυτή τη σειρά, οι διάφορες φάσεις που περιγράφονται παρακάτω δεν πρέπει απαραίτητα να ακολουθούνται διαδοχικά. Στην Κλινική Συνεισφοράς, συχνά βρισκόμαστε να πηδάμε μεταξύ των διαφόρων σταδίων, επανεξετάζοντας αναφορές, ερευνητικούς στόχους, συνεργατικά εργαλεία και τρόπους συνεργασίας καθώς προχωράμε. Ορισμένες φορές άτομα από τη διευρυμένη ομάδα θα ενταχθούν στην ομάδα πυρήνα, γεγονός που θα μας απαιτήσει να επανεξετάσουμε ορισμένες από τις αρχικές αποφάσεις. Τελικά, η μακροβιότητα του έργου θα εξαρτηθεί από την ικανότητά σας να διασφαλίσετε ότι μια Κλινική Συνεισφοράς αντανακλά και συνεχίζει να αντανακλά τις επιθυμίες όσων συμβάλλουν σε αυτό. </a:t>
            </a:r>
          </a:p>
          <a:p>
            <a:pPr>
              <a:lnSpc>
                <a:spcPts val="1180"/>
              </a:lnSpc>
            </a:pPr>
            <a:r>
              <a:rPr lang="en-US" sz="1150" dirty="0"/>
              <a:t> </a:t>
            </a:r>
          </a:p>
          <a:p>
            <a:pPr>
              <a:lnSpc>
                <a:spcPts val="1180"/>
              </a:lnSpc>
            </a:pPr>
            <a:r>
              <a:rPr lang="en-US" sz="1150" dirty="0"/>
              <a:t>Γενικά, θέλουμε να τονίσουμε ότι ο παρακάτω οδηγός δεν πρέπει να θεωρηθεί ως μια "δοκιμασμένη" μέθοδος. Δεν είναι μόνο ότι δεν ταιριάζει με τη λογική της συνεισφορικής έρευνας, η οποία πρέπει πάντα να αναπτύσσεται σε σχέση με μια συγκεκριμένη τοποθεσία- τη στιγμή που γράφεται αυτό το κείμενο, βρισκόμαστε μόλις στα μισά του δρόμου του δικού μας πειραματισμού. Όταν ξεκινήσαμε την Κλινική Συνεισφοράς, δώσαμε στους εαυτούς μας δέκα χρόνια για να εργαστούμε. Δέκα χρόνια ήταν ο χρόνος που υπολογίζαμε ότι χρειαζόταν για να γίνουμε αυθεντία στο ζήτημα των οθονών, να αναπτύξουμε μια μέθοδο συνεργασίας, να αποκτήσουμε νομιμοποίηση στην περιοχή και να δούμε το αρχικό έργο της ικανότητας να πολλαπλασιάζεται σε νέες και απρόβλεπτες πρωτοβουλίες. Αυτό σημαίνει ότι πολλά από όσα κάνουμε βρίσκονται ακόμη στη διαδικασία της αποσαφήνισης- με άλλα λόγια, εξακολουθούμε να μαθαίνουμε. </a:t>
            </a:r>
          </a:p>
          <a:p>
            <a:pPr>
              <a:lnSpc>
                <a:spcPts val="1180"/>
              </a:lnSpc>
            </a:pPr>
            <a:r>
              <a:rPr lang="en-US" sz="1150" dirty="0"/>
              <a:t> </a:t>
            </a:r>
          </a:p>
          <a:p>
            <a:pPr>
              <a:lnSpc>
                <a:spcPts val="1180"/>
              </a:lnSpc>
            </a:pPr>
            <a:r>
              <a:rPr lang="en-US" sz="1150" dirty="0"/>
              <a:t>Μεγάλο μέρος αυτής της μάθησης συμβαίνει αρκετά διαισθητικά, ανταποκρινόμενοι στις ευκαιρίες που προκύπτουν και βρίσκοντας λύσεις στα προβλήματα που προκύπτουν. Σε αυτόν τον οδηγό, θα προβληματιστούμε σχετικά με το τι λειτούργησε καλά (και λιγότερο καλά) για εμάς, αλλά για να αναπτύξουμε πιο </a:t>
            </a:r>
            <a:r>
              <a:rPr lang="en-US" sz="1150" dirty="0" err="1"/>
              <a:t>επίσημους </a:t>
            </a:r>
            <a:r>
              <a:rPr lang="en-US" sz="1150" dirty="0"/>
              <a:t>"κανόνες" ή "στάδια", θα πρέπει να </a:t>
            </a:r>
            <a:r>
              <a:rPr lang="en-US" sz="1150" dirty="0" err="1"/>
              <a:t>αναλύσουμε </a:t>
            </a:r>
            <a:r>
              <a:rPr lang="en-US" sz="1150" dirty="0"/>
              <a:t>έναν αριθμό διαφορετικών πειραματισμών, ώστε να αποκτήσουμε μια καλύτερη αίσθηση του τι λειτουργεί σε διαφορετικές τοποθεσίες και περιοχές. Όντας η μόνη μέχρι στιγμής Κλινική Συνεισφοράς, αυτού του είδους η διασταυρούμενη ανάλυση δεν είναι δυνατή σε αυτό το στάδιο. Ωστόσο, ελπίζουμε ότι δεν θα παραμείνει έτσι! Αν διαβάζετε αυτό το κείμενο τώρα, αυτό σημαίνει ότι είμαστε ήδη λίγο πιο κοντά στο να δούμε τις Κλινικές Contributory να πολλαπλασιάζονται σε όλη την ήπειρο. Ενημερώστε μας αν τολμήσετε το δικό σας πρόγραμμα συνεισφορικής έρευνας. Το να μάθουμε για τις επιτυχίες και τις αποτυχίες σας θα μπορούσε να μας βοηθήσει να βελτιώσουμε τα στάδια όπως προτείνονται παρακάτω, για έναν ολοένα και πιο δοκιμασμένο, εφαρμόσιμο και ολοκληρωμένο οδηγό δράσης. </a:t>
            </a:r>
          </a:p>
          <a:p>
            <a:pPr>
              <a:lnSpc>
                <a:spcPts val="1180"/>
              </a:lnSpc>
            </a:pPr>
            <a:r>
              <a:rPr lang="en-US" sz="1150" dirty="0"/>
              <a:t> </a:t>
            </a:r>
          </a:p>
          <a:p>
            <a:pPr>
              <a:lnSpc>
                <a:spcPts val="1180"/>
              </a:lnSpc>
            </a:pPr>
            <a:r>
              <a:rPr lang="en-US" sz="1150" dirty="0"/>
              <a:t>Επειδή βασίζουμε τα κείμενα στις γνώσεις που αποκτήθηκαν μέσω της ιδιαίτερης εμπειρίας της Κλινικής Συνεισφοράς, τα παρακάτω βήματα σχεδιάζονται ειδικά για κάποιον που ελπίζει να διεξάγει έρευνα συνεισφοράς για την υπερέκθεση στην οθόνη. Αν θέλετε να κάνετε συνεισφοροδοτική έρευνα για ένα διαφορετικό θέμα ή αν δεν ξέρετε ακριβώς πάνω σε τι θέλετε να εργαστείτε, υπάρχουν μερικά επιπλέον στάδια που πρέπει να ακολουθήσετε κατά την έναρξη της εργασίας σας. Σας προσκαλούμε να διαβάσετε περισσότερα σχετικά με αυτά στο βιβλίο Bifurcate (</a:t>
            </a:r>
            <a:r>
              <a:rPr lang="en-US" sz="1150" b="1" dirty="0">
                <a:solidFill>
                  <a:srgbClr val="009AC1"/>
                </a:solidFill>
                <a:hlinkClick r:id="rId2">
                  <a:extLst>
                    <a:ext uri="{A12FA001-AC4F-418D-AE19-62706E023703}">
                      <ahyp:hlinkClr xmlns:ahyp="http://schemas.microsoft.com/office/drawing/2018/hyperlinkcolor" xmlns:p188="http://schemas.microsoft.com/office/powerpoint/2018/8/main" xmlns:p14="http://schemas.microsoft.com/office/powerpoint/2010/main" xmlns:a14="http://schemas.microsoft.com/office/drawing/2010/main" xmlns:a16="http://schemas.microsoft.com/office/drawing/2014/main" xmlns="" val="tx"/>
                    </a:ext>
                  </a:extLst>
                </a:hlinkClick>
              </a:rPr>
              <a:t>εδώ</a:t>
            </a:r>
            <a:r>
              <a:rPr lang="en-US" sz="1150" dirty="0"/>
              <a:t>). Ιδιαίτερα τα κεφάλαια 3 και 4 είναι χρήσιμα. </a:t>
            </a:r>
          </a:p>
          <a:p>
            <a:pPr>
              <a:lnSpc>
                <a:spcPts val="1180"/>
              </a:lnSpc>
            </a:pPr>
            <a:r>
              <a:rPr lang="en-US" sz="1150" dirty="0"/>
              <a:t> </a:t>
            </a:r>
          </a:p>
          <a:p>
            <a:pPr>
              <a:lnSpc>
                <a:spcPts val="1180"/>
              </a:lnSpc>
            </a:pPr>
            <a:endParaRPr lang="en-US" sz="1150" b="1" dirty="0">
              <a:solidFill>
                <a:schemeClr val="bg1"/>
              </a:solidFill>
              <a:highlight>
                <a:srgbClr val="74659A"/>
              </a:highlight>
            </a:endParaRPr>
          </a:p>
        </p:txBody>
      </p:sp>
      <p:sp>
        <p:nvSpPr>
          <p:cNvPr id="9" name="Slide Number Placeholder 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ahyp="http://schemas.microsoft.com/office/drawing/2018/hyperlinkcolor"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61</a:t>
            </a:fld>
            <a:endParaRPr lang="en-US" dirty="0"/>
          </a:p>
        </p:txBody>
      </p:sp>
      <p:sp>
        <p:nvSpPr>
          <p:cNvPr id="6" name="Rectangle 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ahyp="http://schemas.microsoft.com/office/drawing/2018/hyperlinkcolor" xmlns="" id="{B2E05054-B72F-48BC-04B6-36F3E131F7B8}"/>
              </a:ext>
            </a:extLst>
          </p:cNvPr>
          <p:cNvSpPr/>
          <p:nvPr/>
        </p:nvSpPr>
        <p:spPr>
          <a:xfrm>
            <a:off x="0" y="8604941"/>
            <a:ext cx="7559675" cy="141339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ahyp="http://schemas.microsoft.com/office/drawing/2018/hyperlinkcolor" xmlns="" id="{DAE097A2-6CA9-DD0F-596D-524DB41F9F7C}"/>
              </a:ext>
            </a:extLst>
          </p:cNvPr>
          <p:cNvPicPr>
            <a:picLocks noChangeAspect="1"/>
          </p:cNvPicPr>
          <p:nvPr/>
        </p:nvPicPr>
        <p:blipFill rotWithShape="1">
          <a:blip r:embed="rId3">
            <a:alphaModFix amt="35000"/>
          </a:blip>
          <a:srcRect l="79045" t="-878" r="5449" b="31174"/>
          <a:stretch/>
        </p:blipFill>
        <p:spPr>
          <a:xfrm rot="5400000" flipH="1">
            <a:off x="993264" y="7611677"/>
            <a:ext cx="1413391" cy="3399920"/>
          </a:xfrm>
          <a:prstGeom prst="rect">
            <a:avLst/>
          </a:prstGeom>
        </p:spPr>
      </p:pic>
      <p:pic>
        <p:nvPicPr>
          <p:cNvPr id="14" name="Picture 13">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ahyp="http://schemas.microsoft.com/office/drawing/2018/hyperlinkcolor" xmlns="" id="{E62AB58E-E105-F5D3-DC5C-24AF6952EF94}"/>
              </a:ext>
            </a:extLst>
          </p:cNvPr>
          <p:cNvPicPr>
            <a:picLocks noChangeAspect="1"/>
          </p:cNvPicPr>
          <p:nvPr/>
        </p:nvPicPr>
        <p:blipFill rotWithShape="1">
          <a:blip r:embed="rId4" cstate="screen">
            <a:extLst>
              <a:ext uri="{28A0092B-C50C-407E-A947-70E740481C1C}">
                <a14:useLocalDpi xmlns:a14="http://schemas.microsoft.com/office/drawing/2010/main" xmlns:p188="http://schemas.microsoft.com/office/powerpoint/2018/8/main" xmlns:p14="http://schemas.microsoft.com/office/powerpoint/2010/main" xmlns:ahyp="http://schemas.microsoft.com/office/drawing/2018/hyperlinkcolor" xmlns:a16="http://schemas.microsoft.com/office/drawing/2014/main" xmlns=""/>
              </a:ext>
            </a:extLst>
          </a:blip>
          <a:srcRect l="12768" t="17694" r="17570" b="19817"/>
          <a:stretch/>
        </p:blipFill>
        <p:spPr>
          <a:xfrm>
            <a:off x="2860525" y="7887492"/>
            <a:ext cx="3638247" cy="2447691"/>
          </a:xfrm>
          <a:prstGeom prst="rect">
            <a:avLst/>
          </a:prstGeom>
        </p:spPr>
      </p:pic>
      <p:grpSp>
        <p:nvGrpSpPr>
          <p:cNvPr id="16" name="Group 1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ahyp="http://schemas.microsoft.com/office/drawing/2018/hyperlinkcolor" xmlns="" id="{0B7A1814-A08C-CB3F-0A29-EBE8A0E46A67}"/>
              </a:ext>
            </a:extLst>
          </p:cNvPr>
          <p:cNvGrpSpPr/>
          <p:nvPr/>
        </p:nvGrpSpPr>
        <p:grpSpPr>
          <a:xfrm>
            <a:off x="2694506" y="8787943"/>
            <a:ext cx="1084282" cy="1047386"/>
            <a:chOff x="244106" y="2056989"/>
            <a:chExt cx="942892" cy="910807"/>
          </a:xfrm>
          <a:solidFill>
            <a:srgbClr val="009AC1"/>
          </a:solidFill>
        </p:grpSpPr>
        <p:sp>
          <p:nvSpPr>
            <p:cNvPr id="18" name="Oval 17">
              <a:hlinkClick r:id="rId5"/>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ahyp="http://schemas.microsoft.com/office/drawing/2018/hyperlinkcolor" xmlns="" id="{6E74B7E4-2F52-77C0-AD0A-0EC39278C765}"/>
                </a:ext>
              </a:extLst>
            </p:cNvPr>
            <p:cNvSpPr/>
            <p:nvPr/>
          </p:nvSpPr>
          <p:spPr>
            <a:xfrm>
              <a:off x="276190" y="2056989"/>
              <a:ext cx="910807" cy="910807"/>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p188="http://schemas.microsoft.com/office/powerpoint/2018/8/main" xmlns:p14="http://schemas.microsoft.com/office/powerpoint/2010/main" xmlns:a14="http://schemas.microsoft.com/office/drawing/2010/main" xmlns:ahyp="http://schemas.microsoft.com/office/drawing/2018/hyperlinkcolor" xmlns="" id="{3D0BCB11-3152-3F0E-07C5-118BE3E914CE}"/>
                </a:ext>
              </a:extLst>
            </p:cNvPr>
            <p:cNvSpPr/>
            <p:nvPr/>
          </p:nvSpPr>
          <p:spPr>
            <a:xfrm>
              <a:off x="244106" y="2244855"/>
              <a:ext cx="942892" cy="454992"/>
            </a:xfrm>
            <a:prstGeom prst="rect">
              <a:avLst/>
            </a:prstGeom>
            <a:noFill/>
          </p:spPr>
          <p:txBody>
            <a:bodyPr wrap="square">
              <a:spAutoFit/>
            </a:bodyPr>
            <a:lstStyle/>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ΚΛΙΚ </a:t>
              </a:r>
            </a:p>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ΝΑ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xmlns:p188="http://schemas.microsoft.com/office/powerpoint/2018/8/main" xmlns:p14="http://schemas.microsoft.com/office/powerpoint/2010/main" xmlns:a14="http://schemas.microsoft.com/office/drawing/2010/main" xmlns:a16="http://schemas.microsoft.com/office/drawing/2014/main" xmlns="" val="tx"/>
                      </a:ext>
                    </a:extLst>
                  </a:hlinkClick>
                </a:rPr>
                <a:t>ΔΕΙΤΕ</a:t>
              </a:r>
              <a:endPar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xmlns:p188="http://schemas.microsoft.com/office/powerpoint/2018/8/main" xmlns:a14="http://schemas.microsoft.com/office/drawing/2010/main" xmlns:ahyp="http://schemas.microsoft.com/office/drawing/2018/hyperlinkcolor" xmlns:a16="http://schemas.microsoft.com/office/drawing/2014/main" xmlns="" val="2286600796"/>
      </p:ext>
    </p:extLst>
  </p:cSld>
  <p:clrMapOvr>
    <a:masterClrMapping/>
  </p:clrMapOvr>
  <p:extLst mod="1">
    <p:ext uri="{6950BFC3-D8DA-4A85-94F7-54DA5524770B}">
      <p188:commentRel xmlns:p188="http://schemas.microsoft.com/office/powerpoint/2018/8/main" xmlns:p14="http://schemas.microsoft.com/office/powerpoint/2010/main" xmlns:a14="http://schemas.microsoft.com/office/drawing/2010/main" xmlns:ahyp="http://schemas.microsoft.com/office/drawing/2018/hyperlinkcolor" xmlns:a16="http://schemas.microsoft.com/office/drawing/2014/main" xmlns="" r:id="rId7"/>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xmlns:p14="http://schemas.microsoft.com/office/powerpoint/2010/main" xmlns:ahyp="http://schemas.microsoft.com/office/drawing/2018/hyperlinkcolor"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62</a:t>
            </a:fld>
            <a:endParaRPr lang="en-US" dirty="0"/>
          </a:p>
        </p:txBody>
      </p:sp>
      <p:sp>
        <p:nvSpPr>
          <p:cNvPr id="3" name="Rectangle 2">
            <a:extLst>
              <a:ext uri="{FF2B5EF4-FFF2-40B4-BE49-F238E27FC236}">
                <a16:creationId xmlns:a16="http://schemas.microsoft.com/office/drawing/2014/main" xmlns:p14="http://schemas.microsoft.com/office/powerpoint/2010/main" xmlns:ahyp="http://schemas.microsoft.com/office/drawing/2018/hyperlinkcolor" xmlns="" id="{EC59D88B-8DCE-DD6D-2936-60036FC17F65}"/>
              </a:ext>
            </a:extLst>
          </p:cNvPr>
          <p:cNvSpPr/>
          <p:nvPr/>
        </p:nvSpPr>
        <p:spPr>
          <a:xfrm>
            <a:off x="0" y="1422400"/>
            <a:ext cx="7559675" cy="869950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p14="http://schemas.microsoft.com/office/powerpoint/2010/main" xmlns:ahyp="http://schemas.microsoft.com/office/drawing/2018/hyperlinkcolor" xmlns="" id="{1D759C87-5227-DBF1-9CD9-FBD01D75D8F7}"/>
              </a:ext>
            </a:extLst>
          </p:cNvPr>
          <p:cNvPicPr>
            <a:picLocks noChangeAspect="1"/>
          </p:cNvPicPr>
          <p:nvPr/>
        </p:nvPicPr>
        <p:blipFill rotWithShape="1">
          <a:blip r:embed="rId2">
            <a:alphaModFix amt="52000"/>
          </a:blip>
          <a:srcRect l="67635" t="984" r="2330" b="31175"/>
          <a:stretch/>
        </p:blipFill>
        <p:spPr>
          <a:xfrm flipH="1">
            <a:off x="214281" y="6824271"/>
            <a:ext cx="2737789" cy="3309098"/>
          </a:xfrm>
          <a:prstGeom prst="rect">
            <a:avLst/>
          </a:prstGeom>
        </p:spPr>
      </p:pic>
      <p:sp>
        <p:nvSpPr>
          <p:cNvPr id="6" name="Text Placeholder 16">
            <a:extLst>
              <a:ext uri="{FF2B5EF4-FFF2-40B4-BE49-F238E27FC236}">
                <a16:creationId xmlns:a16="http://schemas.microsoft.com/office/drawing/2014/main" xmlns:p14="http://schemas.microsoft.com/office/powerpoint/2010/main" xmlns:ahyp="http://schemas.microsoft.com/office/drawing/2018/hyperlinkcolor" xmlns="" id="{E39AA223-82C0-CFA7-0DFC-3FC6E54C7ABC}"/>
              </a:ext>
            </a:extLst>
          </p:cNvPr>
          <p:cNvSpPr txBox="1">
            <a:spLocks/>
          </p:cNvSpPr>
          <p:nvPr/>
        </p:nvSpPr>
        <p:spPr>
          <a:xfrm>
            <a:off x="528814" y="214629"/>
            <a:ext cx="2252190" cy="1306175"/>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Δημιουργία μιας βασικής ομάδας </a:t>
            </a:r>
          </a:p>
          <a:p>
            <a:endParaRPr lang="en-US" dirty="0">
              <a:solidFill>
                <a:srgbClr val="009AC1"/>
              </a:solidFill>
            </a:endParaRPr>
          </a:p>
        </p:txBody>
      </p:sp>
      <p:sp>
        <p:nvSpPr>
          <p:cNvPr id="8" name="Graphic 4">
            <a:extLst>
              <a:ext uri="{FF2B5EF4-FFF2-40B4-BE49-F238E27FC236}">
                <a16:creationId xmlns:a16="http://schemas.microsoft.com/office/drawing/2014/main" xmlns:p14="http://schemas.microsoft.com/office/powerpoint/2010/main" xmlns:ahyp="http://schemas.microsoft.com/office/drawing/2018/hyperlinkcolor" xmlns="" id="{FFE22487-47CC-FC75-5EB1-B540885EF5C6}"/>
              </a:ext>
            </a:extLst>
          </p:cNvPr>
          <p:cNvSpPr/>
          <p:nvPr/>
        </p:nvSpPr>
        <p:spPr>
          <a:xfrm rot="16200000">
            <a:off x="1489448" y="359194"/>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xmlns:p14="http://schemas.microsoft.com/office/powerpoint/2010/main" xmlns:ahyp="http://schemas.microsoft.com/office/drawing/2018/hyperlinkcolor" xmlns="" id="{F93AA532-EA1D-7532-9B3D-9B3FB74ADB46}"/>
              </a:ext>
            </a:extLst>
          </p:cNvPr>
          <p:cNvPicPr>
            <a:picLocks noChangeAspect="1"/>
          </p:cNvPicPr>
          <p:nvPr/>
        </p:nvPicPr>
        <p:blipFill rotWithShape="1">
          <a:blip r:embed="rId2">
            <a:alphaModFix amt="35000"/>
          </a:blip>
          <a:srcRect l="67393" t="-878" r="5449" b="31174"/>
          <a:stretch/>
        </p:blipFill>
        <p:spPr>
          <a:xfrm rot="10800000" flipH="1">
            <a:off x="5084162" y="1410931"/>
            <a:ext cx="2475513" cy="3399920"/>
          </a:xfrm>
          <a:prstGeom prst="rect">
            <a:avLst/>
          </a:prstGeom>
        </p:spPr>
      </p:pic>
      <p:sp>
        <p:nvSpPr>
          <p:cNvPr id="11" name="Rectangle 10">
            <a:extLst>
              <a:ext uri="{FF2B5EF4-FFF2-40B4-BE49-F238E27FC236}">
                <a16:creationId xmlns:a16="http://schemas.microsoft.com/office/drawing/2014/main" xmlns:p14="http://schemas.microsoft.com/office/powerpoint/2010/main" xmlns:ahyp="http://schemas.microsoft.com/office/drawing/2018/hyperlinkcolor" xmlns="" id="{403399E9-6877-66D3-40BA-ADBD11C91049}"/>
              </a:ext>
            </a:extLst>
          </p:cNvPr>
          <p:cNvSpPr/>
          <p:nvPr/>
        </p:nvSpPr>
        <p:spPr>
          <a:xfrm>
            <a:off x="490684" y="3308591"/>
            <a:ext cx="6643869" cy="6306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grpSp>
        <p:nvGrpSpPr>
          <p:cNvPr id="12" name="Graphic 4">
            <a:extLst>
              <a:ext uri="{FF2B5EF4-FFF2-40B4-BE49-F238E27FC236}">
                <a16:creationId xmlns:a16="http://schemas.microsoft.com/office/drawing/2014/main" xmlns:p14="http://schemas.microsoft.com/office/powerpoint/2010/main" xmlns:ahyp="http://schemas.microsoft.com/office/drawing/2018/hyperlinkcolor" xmlns="" id="{6DED621D-6E53-66DF-E965-84F8F1A54F82}"/>
              </a:ext>
            </a:extLst>
          </p:cNvPr>
          <p:cNvGrpSpPr/>
          <p:nvPr/>
        </p:nvGrpSpPr>
        <p:grpSpPr>
          <a:xfrm rot="2314677">
            <a:off x="1066081" y="8399855"/>
            <a:ext cx="403667" cy="780438"/>
            <a:chOff x="9129274" y="2719113"/>
            <a:chExt cx="717139" cy="1386497"/>
          </a:xfrm>
          <a:solidFill>
            <a:srgbClr val="000000"/>
          </a:solidFill>
        </p:grpSpPr>
        <p:grpSp>
          <p:nvGrpSpPr>
            <p:cNvPr id="13" name="Graphic 4">
              <a:extLst>
                <a:ext uri="{FF2B5EF4-FFF2-40B4-BE49-F238E27FC236}">
                  <a16:creationId xmlns:a16="http://schemas.microsoft.com/office/drawing/2014/main" xmlns:p14="http://schemas.microsoft.com/office/powerpoint/2010/main" xmlns:ahyp="http://schemas.microsoft.com/office/drawing/2018/hyperlinkcolor" xmlns="" id="{4DA7DD83-24C9-48F7-8C3B-9D60111F6866}"/>
                </a:ext>
              </a:extLst>
            </p:cNvPr>
            <p:cNvGrpSpPr/>
            <p:nvPr/>
          </p:nvGrpSpPr>
          <p:grpSpPr>
            <a:xfrm>
              <a:off x="9159507" y="2719113"/>
              <a:ext cx="446280" cy="440141"/>
              <a:chOff x="9159507" y="2719113"/>
              <a:chExt cx="446280" cy="440141"/>
            </a:xfrm>
            <a:grpFill/>
          </p:grpSpPr>
          <p:sp>
            <p:nvSpPr>
              <p:cNvPr id="22" name="Freeform 21">
                <a:extLst>
                  <a:ext uri="{FF2B5EF4-FFF2-40B4-BE49-F238E27FC236}">
                    <a16:creationId xmlns:a16="http://schemas.microsoft.com/office/drawing/2014/main" xmlns:p14="http://schemas.microsoft.com/office/powerpoint/2010/main" xmlns:ahyp="http://schemas.microsoft.com/office/drawing/2018/hyperlinkcolor" xmlns="" id="{D22B5255-D470-E198-3FCE-0A98B55C8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xmlns:p14="http://schemas.microsoft.com/office/powerpoint/2010/main" xmlns:ahyp="http://schemas.microsoft.com/office/drawing/2018/hyperlinkcolor" xmlns="" id="{6E2E0309-2175-3354-246E-D3E93D49E64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xmlns:p14="http://schemas.microsoft.com/office/powerpoint/2010/main" xmlns:ahyp="http://schemas.microsoft.com/office/drawing/2018/hyperlinkcolor" xmlns="" id="{3E25052C-A5AB-0ED1-B443-5FDF2FA5FF73}"/>
                </a:ext>
              </a:extLst>
            </p:cNvPr>
            <p:cNvGrpSpPr/>
            <p:nvPr/>
          </p:nvGrpSpPr>
          <p:grpSpPr>
            <a:xfrm>
              <a:off x="9129274" y="2893887"/>
              <a:ext cx="717139" cy="1211724"/>
              <a:chOff x="9129274" y="2893887"/>
              <a:chExt cx="717139" cy="1211724"/>
            </a:xfrm>
            <a:grpFill/>
          </p:grpSpPr>
          <p:sp>
            <p:nvSpPr>
              <p:cNvPr id="15" name="Freeform 14">
                <a:extLst>
                  <a:ext uri="{FF2B5EF4-FFF2-40B4-BE49-F238E27FC236}">
                    <a16:creationId xmlns:a16="http://schemas.microsoft.com/office/drawing/2014/main" xmlns:p14="http://schemas.microsoft.com/office/powerpoint/2010/main" xmlns:ahyp="http://schemas.microsoft.com/office/drawing/2018/hyperlinkcolor" xmlns="" id="{44EE6C59-0A54-F093-B80C-2E9DF03F52C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xmlns:p14="http://schemas.microsoft.com/office/powerpoint/2010/main" xmlns:ahyp="http://schemas.microsoft.com/office/drawing/2018/hyperlinkcolor" xmlns="" id="{CFFE8550-15FD-F577-DFF6-ABEF9CC59FA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xmlns:p14="http://schemas.microsoft.com/office/powerpoint/2010/main" xmlns:ahyp="http://schemas.microsoft.com/office/drawing/2018/hyperlinkcolor" xmlns="" id="{9F4B13AF-B4F6-19AD-5C43-F135EC3285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xmlns:p14="http://schemas.microsoft.com/office/powerpoint/2010/main" xmlns:ahyp="http://schemas.microsoft.com/office/drawing/2018/hyperlinkcolor" xmlns="" id="{08D0825C-437A-3371-E5E7-031B2070E5B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xmlns:p14="http://schemas.microsoft.com/office/powerpoint/2010/main" xmlns:ahyp="http://schemas.microsoft.com/office/drawing/2018/hyperlinkcolor" xmlns="" id="{9D7A9221-6316-4CB3-5F4B-F89673972A7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xmlns:p14="http://schemas.microsoft.com/office/powerpoint/2010/main" xmlns:ahyp="http://schemas.microsoft.com/office/drawing/2018/hyperlinkcolor" xmlns="" id="{727525B0-3743-B0B0-5DDF-89870E4566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xmlns:p14="http://schemas.microsoft.com/office/powerpoint/2010/main" xmlns:ahyp="http://schemas.microsoft.com/office/drawing/2018/hyperlinkcolor" xmlns="" id="{2CE0B665-7C70-8B86-358A-427955A55B1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24" name="Straight Connector 23">
            <a:extLst>
              <a:ext uri="{FF2B5EF4-FFF2-40B4-BE49-F238E27FC236}">
                <a16:creationId xmlns:a16="http://schemas.microsoft.com/office/drawing/2014/main" xmlns:p14="http://schemas.microsoft.com/office/powerpoint/2010/main" xmlns:ahyp="http://schemas.microsoft.com/office/drawing/2018/hyperlinkcolor" xmlns="" id="{0A4CC1D8-7D66-2572-8242-081760CB097D}"/>
              </a:ext>
            </a:extLst>
          </p:cNvPr>
          <p:cNvCxnSpPr>
            <a:cxnSpLocks/>
          </p:cNvCxnSpPr>
          <p:nvPr/>
        </p:nvCxnSpPr>
        <p:spPr>
          <a:xfrm>
            <a:off x="1841776" y="3308591"/>
            <a:ext cx="0" cy="61240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p14="http://schemas.microsoft.com/office/powerpoint/2010/main" xmlns:ahyp="http://schemas.microsoft.com/office/drawing/2018/hyperlinkcolor" xmlns="" id="{5DC7D9FB-F7D0-8CCF-FB81-29806BF254AB}"/>
              </a:ext>
            </a:extLst>
          </p:cNvPr>
          <p:cNvCxnSpPr>
            <a:cxnSpLocks/>
          </p:cNvCxnSpPr>
          <p:nvPr/>
        </p:nvCxnSpPr>
        <p:spPr>
          <a:xfrm>
            <a:off x="6203795" y="3920991"/>
            <a:ext cx="0" cy="1575984"/>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p14="http://schemas.microsoft.com/office/powerpoint/2010/main" xmlns:ahyp="http://schemas.microsoft.com/office/drawing/2018/hyperlinkcolor" xmlns="" id="{BC3216A7-ADFA-EF43-6BF4-108A9794FEAB}"/>
              </a:ext>
            </a:extLst>
          </p:cNvPr>
          <p:cNvCxnSpPr>
            <a:cxnSpLocks/>
          </p:cNvCxnSpPr>
          <p:nvPr/>
        </p:nvCxnSpPr>
        <p:spPr>
          <a:xfrm>
            <a:off x="1841776" y="3920991"/>
            <a:ext cx="436201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p14="http://schemas.microsoft.com/office/powerpoint/2010/main" xmlns:ahyp="http://schemas.microsoft.com/office/drawing/2018/hyperlinkcolor" xmlns="" id="{9080AEC8-B8F2-EB8A-40D4-E352A1F7BC9B}"/>
              </a:ext>
            </a:extLst>
          </p:cNvPr>
          <p:cNvCxnSpPr>
            <a:cxnSpLocks/>
          </p:cNvCxnSpPr>
          <p:nvPr/>
        </p:nvCxnSpPr>
        <p:spPr>
          <a:xfrm>
            <a:off x="1158564" y="5478752"/>
            <a:ext cx="504523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xmlns:p14="http://schemas.microsoft.com/office/powerpoint/2010/main" xmlns:ahyp="http://schemas.microsoft.com/office/drawing/2018/hyperlinkcolor" xmlns="" id="{38ED01BB-AC7A-9019-9CDB-9418308B19C4}"/>
              </a:ext>
            </a:extLst>
          </p:cNvPr>
          <p:cNvSpPr txBox="1">
            <a:spLocks/>
          </p:cNvSpPr>
          <p:nvPr/>
        </p:nvSpPr>
        <p:spPr>
          <a:xfrm>
            <a:off x="1932145" y="368733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xmlns:p14="http://schemas.microsoft.com/office/powerpoint/2010/main" xmlns:ahyp="http://schemas.microsoft.com/office/drawing/2018/hyperlinkcolor" xmlns="" id="{CFD7F140-FD80-4407-31F2-352EE2C0B3C0}"/>
              </a:ext>
            </a:extLst>
          </p:cNvPr>
          <p:cNvSpPr txBox="1"/>
          <p:nvPr/>
        </p:nvSpPr>
        <p:spPr>
          <a:xfrm>
            <a:off x="2096067" y="4157346"/>
            <a:ext cx="1366425" cy="746358"/>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Συγκέντρωση </a:t>
            </a:r>
            <a:r>
              <a:rPr lang="fr-FR" sz="1600" b="1" dirty="0">
                <a:solidFill>
                  <a:srgbClr val="262626"/>
                </a:solidFill>
                <a:effectLst/>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επιθυμιών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xmlns:p14="http://schemas.microsoft.com/office/powerpoint/2010/main" xmlns:ahyp="http://schemas.microsoft.com/office/drawing/2018/hyperlinkcolor" xmlns="" id="{762AE7A2-A265-0DAF-6A91-760C3F3459DF}"/>
              </a:ext>
            </a:extLst>
          </p:cNvPr>
          <p:cNvSpPr/>
          <p:nvPr/>
        </p:nvSpPr>
        <p:spPr>
          <a:xfrm>
            <a:off x="3436079" y="3849437"/>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p14="http://schemas.microsoft.com/office/powerpoint/2010/main" xmlns:ahyp="http://schemas.microsoft.com/office/drawing/2018/hyperlinkcolor" xmlns="" id="{B73FD3CC-A56B-9712-FB70-CDA684353A4F}"/>
              </a:ext>
            </a:extLst>
          </p:cNvPr>
          <p:cNvSpPr/>
          <p:nvPr/>
        </p:nvSpPr>
        <p:spPr>
          <a:xfrm>
            <a:off x="5452554" y="571901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xmlns:p14="http://schemas.microsoft.com/office/powerpoint/2010/main" xmlns:ahyp="http://schemas.microsoft.com/office/drawing/2018/hyperlinkcolor" xmlns="" id="{D6E5E0AC-2B33-02DA-0667-FD6EC5F88F8C}"/>
              </a:ext>
            </a:extLst>
          </p:cNvPr>
          <p:cNvCxnSpPr>
            <a:cxnSpLocks/>
          </p:cNvCxnSpPr>
          <p:nvPr/>
        </p:nvCxnSpPr>
        <p:spPr>
          <a:xfrm>
            <a:off x="1160931" y="7308970"/>
            <a:ext cx="5513318"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77" name="Text Placeholder 3">
            <a:extLst>
              <a:ext uri="{FF2B5EF4-FFF2-40B4-BE49-F238E27FC236}">
                <a16:creationId xmlns:a16="http://schemas.microsoft.com/office/drawing/2014/main" xmlns:p14="http://schemas.microsoft.com/office/powerpoint/2010/main" xmlns:ahyp="http://schemas.microsoft.com/office/drawing/2018/hyperlinkcolor" xmlns="" id="{4BEF3F9C-3C7F-18CA-B0A5-E304BE8C08B5}"/>
              </a:ext>
            </a:extLst>
          </p:cNvPr>
          <p:cNvSpPr txBox="1">
            <a:spLocks/>
          </p:cNvSpPr>
          <p:nvPr/>
        </p:nvSpPr>
        <p:spPr>
          <a:xfrm>
            <a:off x="4367817" y="370836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78" name="TextBox 77">
            <a:extLst>
              <a:ext uri="{FF2B5EF4-FFF2-40B4-BE49-F238E27FC236}">
                <a16:creationId xmlns:a16="http://schemas.microsoft.com/office/drawing/2014/main" xmlns:p14="http://schemas.microsoft.com/office/powerpoint/2010/main" xmlns:ahyp="http://schemas.microsoft.com/office/drawing/2018/hyperlinkcolor" xmlns="" id="{784C43C8-085E-33EA-214F-575360CD645A}"/>
              </a:ext>
            </a:extLst>
          </p:cNvPr>
          <p:cNvSpPr txBox="1"/>
          <p:nvPr/>
        </p:nvSpPr>
        <p:spPr>
          <a:xfrm>
            <a:off x="4531739" y="4178384"/>
            <a:ext cx="1470111" cy="964367"/>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Εύρεση </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και </a:t>
            </a: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συγκρότηση </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ενός </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τόπου </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xmlns:p14="http://schemas.microsoft.com/office/powerpoint/2010/main" xmlns:ahyp="http://schemas.microsoft.com/office/drawing/2018/hyperlinkcolor" xmlns="" id="{803E9370-59FD-19AB-F355-00D7B7BF39C4}"/>
              </a:ext>
            </a:extLst>
          </p:cNvPr>
          <p:cNvSpPr/>
          <p:nvPr/>
        </p:nvSpPr>
        <p:spPr>
          <a:xfrm rot="5400000">
            <a:off x="5716627" y="469627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xmlns:p14="http://schemas.microsoft.com/office/powerpoint/2010/main" xmlns:ahyp="http://schemas.microsoft.com/office/drawing/2018/hyperlinkcolor" xmlns="" id="{3058B41F-5777-9F19-2BDC-8D4422BB6257}"/>
              </a:ext>
            </a:extLst>
          </p:cNvPr>
          <p:cNvSpPr txBox="1">
            <a:spLocks/>
          </p:cNvSpPr>
          <p:nvPr/>
        </p:nvSpPr>
        <p:spPr>
          <a:xfrm>
            <a:off x="2735672" y="528435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04</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xmlns:p14="http://schemas.microsoft.com/office/powerpoint/2010/main" xmlns:ahyp="http://schemas.microsoft.com/office/drawing/2018/hyperlinkcolor" xmlns="" id="{C949C2F8-359D-6813-7895-41254D7D3C7D}"/>
              </a:ext>
            </a:extLst>
          </p:cNvPr>
          <p:cNvSpPr txBox="1"/>
          <p:nvPr/>
        </p:nvSpPr>
        <p:spPr>
          <a:xfrm>
            <a:off x="1488325" y="5762591"/>
            <a:ext cx="2056056" cy="1182375"/>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Διατηρήσεις και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προτάγματα </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(Η </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μνήμη και τα όνειρα της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ομάδας</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xmlns:p14="http://schemas.microsoft.com/office/powerpoint/2010/main" xmlns:ahyp="http://schemas.microsoft.com/office/drawing/2018/hyperlinkcolor" xmlns="" id="{5691AF31-FC09-FFD5-C86A-733310560DCC}"/>
              </a:ext>
            </a:extLst>
          </p:cNvPr>
          <p:cNvSpPr/>
          <p:nvPr/>
        </p:nvSpPr>
        <p:spPr>
          <a:xfrm>
            <a:off x="3812618" y="5339259"/>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xmlns:p14="http://schemas.microsoft.com/office/powerpoint/2010/main" xmlns:ahyp="http://schemas.microsoft.com/office/drawing/2018/hyperlinkcolor" xmlns="" id="{8D1BC781-2CD9-C5F2-275C-85F805DF5271}"/>
              </a:ext>
            </a:extLst>
          </p:cNvPr>
          <p:cNvSpPr txBox="1">
            <a:spLocks/>
          </p:cNvSpPr>
          <p:nvPr/>
        </p:nvSpPr>
        <p:spPr>
          <a:xfrm>
            <a:off x="5087075" y="529191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xmlns:p14="http://schemas.microsoft.com/office/powerpoint/2010/main" xmlns:ahyp="http://schemas.microsoft.com/office/drawing/2018/hyperlinkcolor" xmlns="" id="{1BDA5914-F8E6-EDA1-0D0E-04954CE1C21D}"/>
              </a:ext>
            </a:extLst>
          </p:cNvPr>
          <p:cNvSpPr txBox="1"/>
          <p:nvPr/>
        </p:nvSpPr>
        <p:spPr>
          <a:xfrm>
            <a:off x="3760068" y="5750059"/>
            <a:ext cx="2137811" cy="1182375"/>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Συγκέντρωση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θεωρητικής</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πρακτικής </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και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βιωματικής </a:t>
            </a: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γνώσης</a:t>
            </a:r>
            <a:endParaRPr lang="fr-FR" sz="1600" b="1" dirty="0">
              <a:solidFill>
                <a:srgbClr val="262626"/>
              </a:solidFill>
              <a:effectLst/>
              <a:latin typeface="Calibri" panose="020F0502020204030204" pitchFamily="34" charset="0"/>
              <a:cs typeface="Calibri" panose="020F0502020204030204" pitchFamily="34" charset="0"/>
            </a:endParaRPr>
          </a:p>
          <a:p>
            <a:pPr algn="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97" name="Text Placeholder 3">
            <a:extLst>
              <a:ext uri="{FF2B5EF4-FFF2-40B4-BE49-F238E27FC236}">
                <a16:creationId xmlns:a16="http://schemas.microsoft.com/office/drawing/2014/main" xmlns:p14="http://schemas.microsoft.com/office/powerpoint/2010/main" xmlns:ahyp="http://schemas.microsoft.com/office/drawing/2018/hyperlinkcolor" xmlns="" id="{A2B276AC-DC69-36A7-EBF2-0702DB41663D}"/>
              </a:ext>
            </a:extLst>
          </p:cNvPr>
          <p:cNvSpPr txBox="1">
            <a:spLocks/>
          </p:cNvSpPr>
          <p:nvPr/>
        </p:nvSpPr>
        <p:spPr>
          <a:xfrm>
            <a:off x="1647698" y="704236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05</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98" name="TextBox 97">
            <a:extLst>
              <a:ext uri="{FF2B5EF4-FFF2-40B4-BE49-F238E27FC236}">
                <a16:creationId xmlns:a16="http://schemas.microsoft.com/office/drawing/2014/main" xmlns:p14="http://schemas.microsoft.com/office/powerpoint/2010/main" xmlns:ahyp="http://schemas.microsoft.com/office/drawing/2018/hyperlinkcolor" xmlns="" id="{4AA36DC6-36A8-65E0-222F-99F7944AB423}"/>
              </a:ext>
            </a:extLst>
          </p:cNvPr>
          <p:cNvSpPr txBox="1"/>
          <p:nvPr/>
        </p:nvSpPr>
        <p:spPr>
          <a:xfrm>
            <a:off x="1811620" y="7512378"/>
            <a:ext cx="1505497" cy="746358"/>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Κανόνες και συμβάσεις</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1" name="Rectangle 110">
            <a:extLst>
              <a:ext uri="{FF2B5EF4-FFF2-40B4-BE49-F238E27FC236}">
                <a16:creationId xmlns:a16="http://schemas.microsoft.com/office/drawing/2014/main" xmlns:p14="http://schemas.microsoft.com/office/powerpoint/2010/main" xmlns:ahyp="http://schemas.microsoft.com/office/drawing/2018/hyperlinkcolor" xmlns="" id="{760F8D1F-5CE3-E3A9-6159-FD1B3D22993D}"/>
              </a:ext>
            </a:extLst>
          </p:cNvPr>
          <p:cNvSpPr/>
          <p:nvPr/>
        </p:nvSpPr>
        <p:spPr>
          <a:xfrm>
            <a:off x="2952070" y="7181802"/>
            <a:ext cx="781908" cy="235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3">
            <a:extLst>
              <a:ext uri="{FF2B5EF4-FFF2-40B4-BE49-F238E27FC236}">
                <a16:creationId xmlns:a16="http://schemas.microsoft.com/office/drawing/2014/main" xmlns:p14="http://schemas.microsoft.com/office/powerpoint/2010/main" xmlns:ahyp="http://schemas.microsoft.com/office/drawing/2018/hyperlinkcolor" xmlns="" id="{B31B64E5-303E-C330-A5E1-130754FF6797}"/>
              </a:ext>
            </a:extLst>
          </p:cNvPr>
          <p:cNvSpPr txBox="1">
            <a:spLocks/>
          </p:cNvSpPr>
          <p:nvPr/>
        </p:nvSpPr>
        <p:spPr>
          <a:xfrm>
            <a:off x="4083370" y="7063401"/>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06</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113" name="TextBox 112">
            <a:extLst>
              <a:ext uri="{FF2B5EF4-FFF2-40B4-BE49-F238E27FC236}">
                <a16:creationId xmlns:a16="http://schemas.microsoft.com/office/drawing/2014/main" xmlns:p14="http://schemas.microsoft.com/office/powerpoint/2010/main" xmlns:ahyp="http://schemas.microsoft.com/office/drawing/2018/hyperlinkcolor" xmlns="" id="{A11B587B-84E6-61F6-CEF3-17CF9FA777B8}"/>
              </a:ext>
            </a:extLst>
          </p:cNvPr>
          <p:cNvSpPr txBox="1"/>
          <p:nvPr/>
        </p:nvSpPr>
        <p:spPr>
          <a:xfrm>
            <a:off x="4247292" y="7533416"/>
            <a:ext cx="1366425" cy="746358"/>
          </a:xfrm>
          <a:prstGeom prst="rect">
            <a:avLst/>
          </a:prstGeom>
          <a:noFill/>
          <a:ln>
            <a:noFill/>
          </a:ln>
        </p:spPr>
        <p:txBody>
          <a:bodyPr wrap="square">
            <a:spAutoFit/>
          </a:bodyPr>
          <a:lstStyle/>
          <a:p>
            <a:pP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Εργαλεία συνεισφοράς</a:t>
            </a: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114" name="Rectangle 113">
            <a:extLst>
              <a:ext uri="{FF2B5EF4-FFF2-40B4-BE49-F238E27FC236}">
                <a16:creationId xmlns:a16="http://schemas.microsoft.com/office/drawing/2014/main" xmlns:p14="http://schemas.microsoft.com/office/powerpoint/2010/main" xmlns:ahyp="http://schemas.microsoft.com/office/drawing/2018/hyperlinkcolor" xmlns="" id="{71883DB6-3F69-E0A1-B8BF-A06396116C73}"/>
              </a:ext>
            </a:extLst>
          </p:cNvPr>
          <p:cNvSpPr/>
          <p:nvPr/>
        </p:nvSpPr>
        <p:spPr>
          <a:xfrm>
            <a:off x="5559839" y="7185975"/>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xmlns:p14="http://schemas.microsoft.com/office/powerpoint/2010/main" xmlns:ahyp="http://schemas.microsoft.com/office/drawing/2018/hyperlinkcolor" xmlns="" id="{DA731D27-9CF7-767F-1345-4CD077A1CB86}"/>
              </a:ext>
            </a:extLst>
          </p:cNvPr>
          <p:cNvSpPr txBox="1">
            <a:spLocks/>
          </p:cNvSpPr>
          <p:nvPr/>
        </p:nvSpPr>
        <p:spPr>
          <a:xfrm>
            <a:off x="490684" y="1773300"/>
            <a:ext cx="5424031"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Είστε κάποιος που ανησυχεί για την υπερβολική έκθεση των μικρών παιδιών στις οθόνες. Ίσως είστε επαγγελματίας υγείας που συναντά πολλά παιδιά που εκτίθενται υπερβολικά μέσω της δουλειάς σας, ερευνητής που θα ήθελε να αναπτύξει πρακτικές φροντίδας ή γονέας που ανησυχεί για τη θέση που έχουν πάρει οι οθόνες στη ζωή μας. </a:t>
            </a:r>
            <a:r>
              <a:rPr lang="en-US" sz="1300" b="1" dirty="0">
                <a:solidFill>
                  <a:schemeClr val="bg1"/>
                </a:solidFill>
              </a:rPr>
              <a:t>Θέλετε να ξεκινήσετε μια συλλογική δράση για να καταπολεμήσετε την υπερέκθεση στις οθόνες</a:t>
            </a:r>
            <a:r>
              <a:rPr lang="en-US" sz="1300" dirty="0">
                <a:solidFill>
                  <a:schemeClr val="bg1"/>
                </a:solidFill>
              </a:rPr>
              <a:t>. Από πού να ξεκινήσετε; Να πώς το κάναμε εμείς. </a:t>
            </a:r>
          </a:p>
          <a:p>
            <a:pPr algn="l"/>
            <a:endParaRPr lang="en-US" sz="1300" dirty="0">
              <a:solidFill>
                <a:schemeClr val="bg1"/>
              </a:solidFill>
            </a:endParaRPr>
          </a:p>
        </p:txBody>
      </p:sp>
      <p:cxnSp>
        <p:nvCxnSpPr>
          <p:cNvPr id="38" name="Straight Connector 37">
            <a:extLst>
              <a:ext uri="{FF2B5EF4-FFF2-40B4-BE49-F238E27FC236}">
                <a16:creationId xmlns:a16="http://schemas.microsoft.com/office/drawing/2014/main" xmlns:p14="http://schemas.microsoft.com/office/powerpoint/2010/main" xmlns:ahyp="http://schemas.microsoft.com/office/drawing/2018/hyperlinkcolor" xmlns="" id="{28D122BC-D1F9-9DCD-A1D4-BDF1888F5F65}"/>
              </a:ext>
            </a:extLst>
          </p:cNvPr>
          <p:cNvCxnSpPr>
            <a:cxnSpLocks/>
          </p:cNvCxnSpPr>
          <p:nvPr/>
        </p:nvCxnSpPr>
        <p:spPr>
          <a:xfrm>
            <a:off x="3917590" y="8630720"/>
            <a:ext cx="2753230"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p14="http://schemas.microsoft.com/office/powerpoint/2010/main" xmlns:ahyp="http://schemas.microsoft.com/office/drawing/2018/hyperlinkcolor" xmlns="" id="{1C3D40B4-7B61-7E3B-D156-D58B260679DC}"/>
              </a:ext>
            </a:extLst>
          </p:cNvPr>
          <p:cNvCxnSpPr>
            <a:cxnSpLocks/>
          </p:cNvCxnSpPr>
          <p:nvPr/>
        </p:nvCxnSpPr>
        <p:spPr>
          <a:xfrm>
            <a:off x="1158563" y="5478752"/>
            <a:ext cx="0" cy="1830218"/>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xmlns:p14="http://schemas.microsoft.com/office/powerpoint/2010/main" xmlns:ahyp="http://schemas.microsoft.com/office/drawing/2018/hyperlinkcolor" xmlns="" id="{6EF6E978-ABD3-D346-6D50-830C8B70C387}"/>
              </a:ext>
            </a:extLst>
          </p:cNvPr>
          <p:cNvSpPr/>
          <p:nvPr/>
        </p:nvSpPr>
        <p:spPr>
          <a:xfrm rot="5400000">
            <a:off x="697526" y="6239081"/>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xmlns:p14="http://schemas.microsoft.com/office/powerpoint/2010/main" xmlns:ahyp="http://schemas.microsoft.com/office/drawing/2018/hyperlinkcolor" xmlns="" id="{1F5632D4-5D47-811B-D490-BBDEBC59598B}"/>
              </a:ext>
            </a:extLst>
          </p:cNvPr>
          <p:cNvCxnSpPr>
            <a:cxnSpLocks/>
          </p:cNvCxnSpPr>
          <p:nvPr/>
        </p:nvCxnSpPr>
        <p:spPr>
          <a:xfrm>
            <a:off x="6670820" y="7308970"/>
            <a:ext cx="0" cy="132175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xmlns:p14="http://schemas.microsoft.com/office/powerpoint/2010/main" xmlns:ahyp="http://schemas.microsoft.com/office/drawing/2018/hyperlinkcolor" xmlns="" id="{2077AE6C-BB0E-1B2B-2863-83970AC39808}"/>
              </a:ext>
            </a:extLst>
          </p:cNvPr>
          <p:cNvSpPr txBox="1">
            <a:spLocks/>
          </p:cNvSpPr>
          <p:nvPr/>
        </p:nvSpPr>
        <p:spPr>
          <a:xfrm>
            <a:off x="5468014" y="8381806"/>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07</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45" name="TextBox 44">
            <a:extLst>
              <a:ext uri="{FF2B5EF4-FFF2-40B4-BE49-F238E27FC236}">
                <a16:creationId xmlns:a16="http://schemas.microsoft.com/office/drawing/2014/main" xmlns:p14="http://schemas.microsoft.com/office/powerpoint/2010/main" xmlns:ahyp="http://schemas.microsoft.com/office/drawing/2018/hyperlinkcolor" xmlns="" id="{0DFEC05A-E590-7A36-DFF4-FC47EDDC8E31}"/>
              </a:ext>
            </a:extLst>
          </p:cNvPr>
          <p:cNvSpPr txBox="1"/>
          <p:nvPr/>
        </p:nvSpPr>
        <p:spPr>
          <a:xfrm>
            <a:off x="4546120" y="8863195"/>
            <a:ext cx="1684959" cy="746358"/>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Αμοιβές </a:t>
            </a:r>
            <a:r>
              <a:rPr lang="fr-FR" sz="1600" b="1" dirty="0">
                <a:solidFill>
                  <a:srgbClr val="262626"/>
                </a:solidFill>
                <a:effectLst/>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και αξιοποίηση </a:t>
            </a:r>
            <a:endParaRPr lang="fr-FR" sz="1600" b="1" dirty="0">
              <a:solidFill>
                <a:srgbClr val="262626"/>
              </a:solidFill>
              <a:effectLst/>
              <a:latin typeface="Calibri" panose="020F0502020204030204" pitchFamily="34" charset="0"/>
              <a:cs typeface="Calibri" panose="020F0502020204030204" pitchFamily="34" charset="0"/>
            </a:endParaRPr>
          </a:p>
          <a:p>
            <a:pPr algn="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xmlns:p14="http://schemas.microsoft.com/office/powerpoint/2010/main" xmlns:ahyp="http://schemas.microsoft.com/office/drawing/2018/hyperlinkcolor" xmlns="" id="{97D40A6C-AEDF-0FC1-111F-0912D87614B2}"/>
              </a:ext>
            </a:extLst>
          </p:cNvPr>
          <p:cNvSpPr/>
          <p:nvPr/>
        </p:nvSpPr>
        <p:spPr>
          <a:xfrm>
            <a:off x="3678390" y="8545015"/>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xmlns:p14="http://schemas.microsoft.com/office/powerpoint/2010/main" xmlns:ahyp="http://schemas.microsoft.com/office/drawing/2018/hyperlinkcolor" xmlns="" id="{D0213AAB-BCAA-3C6D-FC3A-8A0F2A67C58A}"/>
              </a:ext>
            </a:extLst>
          </p:cNvPr>
          <p:cNvGrpSpPr/>
          <p:nvPr/>
        </p:nvGrpSpPr>
        <p:grpSpPr>
          <a:xfrm>
            <a:off x="3436078" y="3635870"/>
            <a:ext cx="628154" cy="625238"/>
            <a:chOff x="3917171" y="3851610"/>
            <a:chExt cx="870324" cy="866284"/>
          </a:xfrm>
        </p:grpSpPr>
        <p:sp>
          <p:nvSpPr>
            <p:cNvPr id="51" name="Freeform 50">
              <a:extLst>
                <a:ext uri="{FF2B5EF4-FFF2-40B4-BE49-F238E27FC236}">
                  <a16:creationId xmlns:a16="http://schemas.microsoft.com/office/drawing/2014/main" xmlns:p14="http://schemas.microsoft.com/office/powerpoint/2010/main" xmlns:ahyp="http://schemas.microsoft.com/office/drawing/2018/hyperlinkcolor" xmlns="" id="{474D0528-47FD-301D-C254-F53231224EAE}"/>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2" name="Graphic 2">
              <a:extLst>
                <a:ext uri="{FF2B5EF4-FFF2-40B4-BE49-F238E27FC236}">
                  <a16:creationId xmlns:a16="http://schemas.microsoft.com/office/drawing/2014/main" xmlns:p14="http://schemas.microsoft.com/office/powerpoint/2010/main" xmlns:ahyp="http://schemas.microsoft.com/office/drawing/2018/hyperlinkcolor" xmlns="" id="{8D16F705-9883-7C45-4BAF-56791A78A705}"/>
                </a:ext>
              </a:extLst>
            </p:cNvPr>
            <p:cNvGrpSpPr/>
            <p:nvPr/>
          </p:nvGrpSpPr>
          <p:grpSpPr>
            <a:xfrm>
              <a:off x="3917171" y="3851610"/>
              <a:ext cx="870324" cy="866284"/>
              <a:chOff x="3917171" y="3851610"/>
              <a:chExt cx="870324" cy="866284"/>
            </a:xfrm>
            <a:solidFill>
              <a:srgbClr val="010101"/>
            </a:solidFill>
          </p:grpSpPr>
          <p:sp>
            <p:nvSpPr>
              <p:cNvPr id="53" name="Freeform 52">
                <a:extLst>
                  <a:ext uri="{FF2B5EF4-FFF2-40B4-BE49-F238E27FC236}">
                    <a16:creationId xmlns:a16="http://schemas.microsoft.com/office/drawing/2014/main" xmlns:p14="http://schemas.microsoft.com/office/powerpoint/2010/main" xmlns:ahyp="http://schemas.microsoft.com/office/drawing/2018/hyperlinkcolor" xmlns="" id="{51B6AE2E-8A25-2B36-1F49-ED7ACE84D026}"/>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xmlns:p14="http://schemas.microsoft.com/office/powerpoint/2010/main" xmlns:ahyp="http://schemas.microsoft.com/office/drawing/2018/hyperlinkcolor" xmlns="" id="{26E46121-578F-2E77-FBA8-2A4E4098A9CA}"/>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xmlns:p14="http://schemas.microsoft.com/office/powerpoint/2010/main" xmlns:ahyp="http://schemas.microsoft.com/office/drawing/2018/hyperlinkcolor" xmlns="" id="{7856E195-5D82-F5C8-1D05-65D5EDFB236C}"/>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xmlns:p14="http://schemas.microsoft.com/office/powerpoint/2010/main" xmlns:ahyp="http://schemas.microsoft.com/office/drawing/2018/hyperlinkcolor" xmlns="" id="{04DED7CE-9DEE-72E3-B489-C382B6D97301}"/>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xmlns:p14="http://schemas.microsoft.com/office/powerpoint/2010/main" xmlns:ahyp="http://schemas.microsoft.com/office/drawing/2018/hyperlinkcolor" xmlns="" id="{575E18A2-E993-1A4D-E273-8DA9118E969B}"/>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xmlns:p14="http://schemas.microsoft.com/office/powerpoint/2010/main" xmlns:ahyp="http://schemas.microsoft.com/office/drawing/2018/hyperlinkcolor" xmlns="" id="{3992DFED-BDCD-2ACF-B273-D391EF448A35}"/>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xmlns:p14="http://schemas.microsoft.com/office/powerpoint/2010/main" xmlns:ahyp="http://schemas.microsoft.com/office/drawing/2018/hyperlinkcolor" xmlns="" id="{96CD9D2D-4ED7-31EE-9EF8-0062236FF1E5}"/>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xmlns:p14="http://schemas.microsoft.com/office/powerpoint/2010/main" xmlns:ahyp="http://schemas.microsoft.com/office/drawing/2018/hyperlinkcolor" xmlns="" id="{68095686-54AC-0E45-665D-FC1861F3CD2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xmlns:p14="http://schemas.microsoft.com/office/powerpoint/2010/main" xmlns:ahyp="http://schemas.microsoft.com/office/drawing/2018/hyperlinkcolor" xmlns="" id="{64BA10C4-1AEE-2A3C-9BD5-DFF6EAB20954}"/>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xmlns:p14="http://schemas.microsoft.com/office/powerpoint/2010/main" xmlns:ahyp="http://schemas.microsoft.com/office/drawing/2018/hyperlinkcolor" xmlns="" id="{DC59B052-8454-7790-99AC-E4647071ACC3}"/>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xmlns:p14="http://schemas.microsoft.com/office/powerpoint/2010/main" xmlns:ahyp="http://schemas.microsoft.com/office/drawing/2018/hyperlinkcolor" xmlns="" id="{5ADE4D11-C438-E299-FE53-2C50C42B45AC}"/>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xmlns:p14="http://schemas.microsoft.com/office/powerpoint/2010/main" xmlns:ahyp="http://schemas.microsoft.com/office/drawing/2018/hyperlinkcolor" xmlns="" id="{1FB7163C-52BB-D3F3-7AAB-24CAC23E1836}"/>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xmlns:p14="http://schemas.microsoft.com/office/powerpoint/2010/main" xmlns:ahyp="http://schemas.microsoft.com/office/drawing/2018/hyperlinkcolor" xmlns="" id="{BC845F7B-7144-09E2-79E4-DDA275E98EF6}"/>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xmlns:p14="http://schemas.microsoft.com/office/powerpoint/2010/main" xmlns:ahyp="http://schemas.microsoft.com/office/drawing/2018/hyperlinkcolor" xmlns="" id="{19B1B3CC-2133-64A9-341F-3CB41A79282B}"/>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xmlns:p14="http://schemas.microsoft.com/office/powerpoint/2010/main" xmlns:ahyp="http://schemas.microsoft.com/office/drawing/2018/hyperlinkcolor" xmlns="" id="{72EE6423-F709-CF3C-9BD2-137BBF290A8E}"/>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8" name="Group 67">
            <a:extLst>
              <a:ext uri="{FF2B5EF4-FFF2-40B4-BE49-F238E27FC236}">
                <a16:creationId xmlns:a16="http://schemas.microsoft.com/office/drawing/2014/main" xmlns:p14="http://schemas.microsoft.com/office/powerpoint/2010/main" xmlns:ahyp="http://schemas.microsoft.com/office/drawing/2018/hyperlinkcolor" xmlns="" id="{DCBCAE0D-DAC5-CED4-1140-FC1FE38402A3}"/>
              </a:ext>
            </a:extLst>
          </p:cNvPr>
          <p:cNvGrpSpPr/>
          <p:nvPr/>
        </p:nvGrpSpPr>
        <p:grpSpPr>
          <a:xfrm>
            <a:off x="5912345" y="4272832"/>
            <a:ext cx="580189" cy="580341"/>
            <a:chOff x="10376768" y="3823816"/>
            <a:chExt cx="923646" cy="923888"/>
          </a:xfrm>
        </p:grpSpPr>
        <p:sp>
          <p:nvSpPr>
            <p:cNvPr id="69" name="Freeform 68">
              <a:extLst>
                <a:ext uri="{FF2B5EF4-FFF2-40B4-BE49-F238E27FC236}">
                  <a16:creationId xmlns:a16="http://schemas.microsoft.com/office/drawing/2014/main" xmlns:p14="http://schemas.microsoft.com/office/powerpoint/2010/main" xmlns:ahyp="http://schemas.microsoft.com/office/drawing/2018/hyperlinkcolor" xmlns="" id="{E114735B-534A-9AED-EC17-D4BC86A4946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70" name="Graphic 2">
              <a:extLst>
                <a:ext uri="{FF2B5EF4-FFF2-40B4-BE49-F238E27FC236}">
                  <a16:creationId xmlns:a16="http://schemas.microsoft.com/office/drawing/2014/main" xmlns:p14="http://schemas.microsoft.com/office/powerpoint/2010/main" xmlns:ahyp="http://schemas.microsoft.com/office/drawing/2018/hyperlinkcolor" xmlns="" id="{49AD1B5C-34AD-C3EA-D874-93106DC2ED6F}"/>
                </a:ext>
              </a:extLst>
            </p:cNvPr>
            <p:cNvGrpSpPr/>
            <p:nvPr/>
          </p:nvGrpSpPr>
          <p:grpSpPr>
            <a:xfrm>
              <a:off x="10376768" y="3823816"/>
              <a:ext cx="923646" cy="923888"/>
              <a:chOff x="10376768" y="3823816"/>
              <a:chExt cx="923646" cy="923888"/>
            </a:xfrm>
            <a:solidFill>
              <a:srgbClr val="010101"/>
            </a:solidFill>
          </p:grpSpPr>
          <p:sp>
            <p:nvSpPr>
              <p:cNvPr id="72" name="Freeform 71">
                <a:extLst>
                  <a:ext uri="{FF2B5EF4-FFF2-40B4-BE49-F238E27FC236}">
                    <a16:creationId xmlns:a16="http://schemas.microsoft.com/office/drawing/2014/main" xmlns:p14="http://schemas.microsoft.com/office/powerpoint/2010/main" xmlns:ahyp="http://schemas.microsoft.com/office/drawing/2018/hyperlinkcolor" xmlns="" id="{13C30CC6-DD30-7C23-F08D-5706347D462A}"/>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xmlns:p14="http://schemas.microsoft.com/office/powerpoint/2010/main" xmlns:ahyp="http://schemas.microsoft.com/office/drawing/2018/hyperlinkcolor" xmlns="" id="{BDE5184F-7F24-B1D9-9C69-67BEB0D45AB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xmlns:p14="http://schemas.microsoft.com/office/powerpoint/2010/main" xmlns:ahyp="http://schemas.microsoft.com/office/drawing/2018/hyperlinkcolor" xmlns="" id="{EE3E027C-D18F-8172-4DB9-C0855FA8F957}"/>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6" name="Group 75">
            <a:extLst>
              <a:ext uri="{FF2B5EF4-FFF2-40B4-BE49-F238E27FC236}">
                <a16:creationId xmlns:a16="http://schemas.microsoft.com/office/drawing/2014/main" xmlns:p14="http://schemas.microsoft.com/office/powerpoint/2010/main" xmlns:ahyp="http://schemas.microsoft.com/office/drawing/2018/hyperlinkcolor" xmlns="" id="{96780CF2-0B1F-EDC2-237A-2CD5B08ED677}"/>
              </a:ext>
            </a:extLst>
          </p:cNvPr>
          <p:cNvGrpSpPr/>
          <p:nvPr/>
        </p:nvGrpSpPr>
        <p:grpSpPr>
          <a:xfrm>
            <a:off x="4153826" y="5153649"/>
            <a:ext cx="547703" cy="548457"/>
            <a:chOff x="10306469" y="3641545"/>
            <a:chExt cx="935643" cy="936931"/>
          </a:xfrm>
          <a:solidFill>
            <a:srgbClr val="000000"/>
          </a:solidFill>
        </p:grpSpPr>
        <p:grpSp>
          <p:nvGrpSpPr>
            <p:cNvPr id="80" name="Graphic 2">
              <a:extLst>
                <a:ext uri="{FF2B5EF4-FFF2-40B4-BE49-F238E27FC236}">
                  <a16:creationId xmlns:a16="http://schemas.microsoft.com/office/drawing/2014/main" xmlns:p14="http://schemas.microsoft.com/office/powerpoint/2010/main" xmlns:ahyp="http://schemas.microsoft.com/office/drawing/2018/hyperlinkcolor" xmlns="" id="{E711B401-0337-D506-1E76-C73262169354}"/>
                </a:ext>
              </a:extLst>
            </p:cNvPr>
            <p:cNvGrpSpPr/>
            <p:nvPr/>
          </p:nvGrpSpPr>
          <p:grpSpPr>
            <a:xfrm>
              <a:off x="10342279" y="3688231"/>
              <a:ext cx="811814" cy="718951"/>
              <a:chOff x="3877662" y="3701288"/>
              <a:chExt cx="811814" cy="718951"/>
            </a:xfrm>
            <a:grpFill/>
          </p:grpSpPr>
          <p:sp>
            <p:nvSpPr>
              <p:cNvPr id="107" name="Freeform 106">
                <a:extLst>
                  <a:ext uri="{FF2B5EF4-FFF2-40B4-BE49-F238E27FC236}">
                    <a16:creationId xmlns:a16="http://schemas.microsoft.com/office/drawing/2014/main" xmlns:p14="http://schemas.microsoft.com/office/powerpoint/2010/main" xmlns:ahyp="http://schemas.microsoft.com/office/drawing/2018/hyperlinkcolor" xmlns="" id="{4BCC04DB-1BC7-4E0C-EA52-C213ABFE806A}"/>
                  </a:ext>
                </a:extLst>
              </p:cNvPr>
              <p:cNvSpPr/>
              <p:nvPr/>
            </p:nvSpPr>
            <p:spPr>
              <a:xfrm>
                <a:off x="4596473" y="3858081"/>
                <a:ext cx="30318" cy="357877"/>
              </a:xfrm>
              <a:custGeom>
                <a:avLst/>
                <a:gdLst>
                  <a:gd name="connsiteX0" fmla="*/ 30318 w 30318"/>
                  <a:gd name="connsiteY0" fmla="*/ 0 h 357877"/>
                  <a:gd name="connsiteX1" fmla="*/ 30318 w 30318"/>
                  <a:gd name="connsiteY1" fmla="*/ 357877 h 357877"/>
                  <a:gd name="connsiteX2" fmla="*/ 0 w 30318"/>
                  <a:gd name="connsiteY2" fmla="*/ 357877 h 357877"/>
                  <a:gd name="connsiteX3" fmla="*/ 0 w 30318"/>
                  <a:gd name="connsiteY3" fmla="*/ 0 h 357877"/>
                  <a:gd name="connsiteX4" fmla="*/ 30318 w 30318"/>
                  <a:gd name="connsiteY4" fmla="*/ 0 h 3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8" h="357877">
                    <a:moveTo>
                      <a:pt x="30318" y="0"/>
                    </a:moveTo>
                    <a:cubicBezTo>
                      <a:pt x="30318" y="119420"/>
                      <a:pt x="30318" y="238073"/>
                      <a:pt x="30318" y="357877"/>
                    </a:cubicBezTo>
                    <a:cubicBezTo>
                      <a:pt x="20340" y="357877"/>
                      <a:pt x="10362" y="357877"/>
                      <a:pt x="0" y="357877"/>
                    </a:cubicBezTo>
                    <a:cubicBezTo>
                      <a:pt x="0" y="239225"/>
                      <a:pt x="0" y="119804"/>
                      <a:pt x="0" y="0"/>
                    </a:cubicBezTo>
                    <a:cubicBezTo>
                      <a:pt x="9594" y="0"/>
                      <a:pt x="19573" y="0"/>
                      <a:pt x="30318" y="0"/>
                    </a:cubicBezTo>
                    <a:close/>
                  </a:path>
                </a:pathLst>
              </a:custGeom>
              <a:solidFill>
                <a:srgbClr val="00BADE"/>
              </a:solidFill>
              <a:ln w="383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xmlns:p14="http://schemas.microsoft.com/office/powerpoint/2010/main" xmlns:ahyp="http://schemas.microsoft.com/office/drawing/2018/hyperlinkcolor" xmlns="" id="{C75FD50D-EF7D-F425-90BC-D7F076A994C1}"/>
                  </a:ext>
                </a:extLst>
              </p:cNvPr>
              <p:cNvSpPr/>
              <p:nvPr/>
            </p:nvSpPr>
            <p:spPr>
              <a:xfrm>
                <a:off x="4595622" y="3701288"/>
                <a:ext cx="93854" cy="62331"/>
              </a:xfrm>
              <a:custGeom>
                <a:avLst/>
                <a:gdLst>
                  <a:gd name="connsiteX0" fmla="*/ 93341 w 93854"/>
                  <a:gd name="connsiteY0" fmla="*/ 62332 h 62331"/>
                  <a:gd name="connsiteX1" fmla="*/ 850 w 93854"/>
                  <a:gd name="connsiteY1" fmla="*/ 62332 h 62331"/>
                  <a:gd name="connsiteX2" fmla="*/ 18888 w 93854"/>
                  <a:gd name="connsiteY2" fmla="*/ 10110 h 62331"/>
                  <a:gd name="connsiteX3" fmla="*/ 69163 w 93854"/>
                  <a:gd name="connsiteY3" fmla="*/ 6270 h 62331"/>
                  <a:gd name="connsiteX4" fmla="*/ 93341 w 93854"/>
                  <a:gd name="connsiteY4" fmla="*/ 62332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4" h="62331">
                    <a:moveTo>
                      <a:pt x="93341" y="62332"/>
                    </a:moveTo>
                    <a:cubicBezTo>
                      <a:pt x="62254" y="62332"/>
                      <a:pt x="31937" y="62332"/>
                      <a:pt x="850" y="62332"/>
                    </a:cubicBezTo>
                    <a:cubicBezTo>
                      <a:pt x="-1836" y="41597"/>
                      <a:pt x="1235" y="23165"/>
                      <a:pt x="18888" y="10110"/>
                    </a:cubicBezTo>
                    <a:cubicBezTo>
                      <a:pt x="34623" y="-1794"/>
                      <a:pt x="51893" y="-3330"/>
                      <a:pt x="69163" y="6270"/>
                    </a:cubicBezTo>
                    <a:cubicBezTo>
                      <a:pt x="90654" y="18173"/>
                      <a:pt x="95643" y="38525"/>
                      <a:pt x="93341" y="62332"/>
                    </a:cubicBezTo>
                    <a:close/>
                  </a:path>
                </a:pathLst>
              </a:custGeom>
              <a:solidFill>
                <a:srgbClr val="00BADE"/>
              </a:solidFill>
              <a:ln w="383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xmlns:p14="http://schemas.microsoft.com/office/powerpoint/2010/main" xmlns:ahyp="http://schemas.microsoft.com/office/drawing/2018/hyperlinkcolor" xmlns="" id="{D8D41441-37A9-1399-7FB0-98C70A321570}"/>
                  </a:ext>
                </a:extLst>
              </p:cNvPr>
              <p:cNvSpPr/>
              <p:nvPr/>
            </p:nvSpPr>
            <p:spPr>
              <a:xfrm>
                <a:off x="4596089" y="3795490"/>
                <a:ext cx="92489" cy="29951"/>
              </a:xfrm>
              <a:custGeom>
                <a:avLst/>
                <a:gdLst>
                  <a:gd name="connsiteX0" fmla="*/ 0 w 92489"/>
                  <a:gd name="connsiteY0" fmla="*/ 0 h 29951"/>
                  <a:gd name="connsiteX1" fmla="*/ 92490 w 92489"/>
                  <a:gd name="connsiteY1" fmla="*/ 0 h 29951"/>
                  <a:gd name="connsiteX2" fmla="*/ 92490 w 92489"/>
                  <a:gd name="connsiteY2" fmla="*/ 29951 h 29951"/>
                  <a:gd name="connsiteX3" fmla="*/ 0 w 92489"/>
                  <a:gd name="connsiteY3" fmla="*/ 29951 h 29951"/>
                  <a:gd name="connsiteX4" fmla="*/ 0 w 92489"/>
                  <a:gd name="connsiteY4" fmla="*/ 0 h 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9" h="29951">
                    <a:moveTo>
                      <a:pt x="0" y="0"/>
                    </a:moveTo>
                    <a:cubicBezTo>
                      <a:pt x="31086" y="0"/>
                      <a:pt x="61788" y="0"/>
                      <a:pt x="92490" y="0"/>
                    </a:cubicBezTo>
                    <a:cubicBezTo>
                      <a:pt x="92490" y="9984"/>
                      <a:pt x="92490" y="19583"/>
                      <a:pt x="92490" y="29951"/>
                    </a:cubicBezTo>
                    <a:cubicBezTo>
                      <a:pt x="61788" y="29951"/>
                      <a:pt x="31086" y="29951"/>
                      <a:pt x="0" y="29951"/>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xmlns:p14="http://schemas.microsoft.com/office/powerpoint/2010/main" xmlns:ahyp="http://schemas.microsoft.com/office/drawing/2018/hyperlinkcolor" xmlns="" id="{390A3877-4D45-FFDA-D57A-78831CB0A010}"/>
                  </a:ext>
                </a:extLst>
              </p:cNvPr>
              <p:cNvSpPr/>
              <p:nvPr/>
            </p:nvSpPr>
            <p:spPr>
              <a:xfrm>
                <a:off x="4603764" y="4247829"/>
                <a:ext cx="77906" cy="31391"/>
              </a:xfrm>
              <a:custGeom>
                <a:avLst/>
                <a:gdLst>
                  <a:gd name="connsiteX0" fmla="*/ 77907 w 77906"/>
                  <a:gd name="connsiteY0" fmla="*/ 0 h 31391"/>
                  <a:gd name="connsiteX1" fmla="*/ 66777 w 77906"/>
                  <a:gd name="connsiteY1" fmla="*/ 27647 h 31391"/>
                  <a:gd name="connsiteX2" fmla="*/ 60253 w 77906"/>
                  <a:gd name="connsiteY2" fmla="*/ 31103 h 31391"/>
                  <a:gd name="connsiteX3" fmla="*/ 17654 w 77906"/>
                  <a:gd name="connsiteY3" fmla="*/ 31103 h 31391"/>
                  <a:gd name="connsiteX4" fmla="*/ 10746 w 77906"/>
                  <a:gd name="connsiteY4" fmla="*/ 26495 h 31391"/>
                  <a:gd name="connsiteX5" fmla="*/ 0 w 77906"/>
                  <a:gd name="connsiteY5" fmla="*/ 0 h 31391"/>
                  <a:gd name="connsiteX6" fmla="*/ 39145 w 77906"/>
                  <a:gd name="connsiteY6" fmla="*/ 0 h 31391"/>
                  <a:gd name="connsiteX7" fmla="*/ 77907 w 77906"/>
                  <a:gd name="connsiteY7" fmla="*/ 0 h 3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06" h="31391">
                    <a:moveTo>
                      <a:pt x="77907" y="0"/>
                    </a:moveTo>
                    <a:cubicBezTo>
                      <a:pt x="74069" y="9984"/>
                      <a:pt x="70615" y="18816"/>
                      <a:pt x="66777" y="27647"/>
                    </a:cubicBezTo>
                    <a:cubicBezTo>
                      <a:pt x="66010" y="29567"/>
                      <a:pt x="62556" y="31103"/>
                      <a:pt x="60253" y="31103"/>
                    </a:cubicBezTo>
                    <a:cubicBezTo>
                      <a:pt x="46053" y="31487"/>
                      <a:pt x="31854" y="31487"/>
                      <a:pt x="17654" y="31103"/>
                    </a:cubicBezTo>
                    <a:cubicBezTo>
                      <a:pt x="15351" y="31103"/>
                      <a:pt x="11897" y="28799"/>
                      <a:pt x="10746" y="26495"/>
                    </a:cubicBezTo>
                    <a:cubicBezTo>
                      <a:pt x="6908" y="18432"/>
                      <a:pt x="3838" y="9984"/>
                      <a:pt x="0" y="0"/>
                    </a:cubicBezTo>
                    <a:cubicBezTo>
                      <a:pt x="13816" y="0"/>
                      <a:pt x="26481" y="0"/>
                      <a:pt x="39145" y="0"/>
                    </a:cubicBezTo>
                    <a:cubicBezTo>
                      <a:pt x="51426" y="0"/>
                      <a:pt x="64091" y="0"/>
                      <a:pt x="77907" y="0"/>
                    </a:cubicBezTo>
                    <a:close/>
                  </a:path>
                </a:pathLst>
              </a:custGeom>
              <a:grpFill/>
              <a:ln w="3834"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xmlns:p14="http://schemas.microsoft.com/office/powerpoint/2010/main" xmlns:ahyp="http://schemas.microsoft.com/office/drawing/2018/hyperlinkcolor" xmlns="" id="{1EF32AE0-BC42-9C4F-D066-5566F17D5D64}"/>
                  </a:ext>
                </a:extLst>
              </p:cNvPr>
              <p:cNvSpPr/>
              <p:nvPr/>
            </p:nvSpPr>
            <p:spPr>
              <a:xfrm>
                <a:off x="4628710" y="4310803"/>
                <a:ext cx="27632" cy="34942"/>
              </a:xfrm>
              <a:custGeom>
                <a:avLst/>
                <a:gdLst>
                  <a:gd name="connsiteX0" fmla="*/ 13816 w 27632"/>
                  <a:gd name="connsiteY0" fmla="*/ 34943 h 34942"/>
                  <a:gd name="connsiteX1" fmla="*/ 0 w 27632"/>
                  <a:gd name="connsiteY1" fmla="*/ 0 h 34942"/>
                  <a:gd name="connsiteX2" fmla="*/ 27632 w 27632"/>
                  <a:gd name="connsiteY2" fmla="*/ 0 h 34942"/>
                  <a:gd name="connsiteX3" fmla="*/ 13816 w 27632"/>
                  <a:gd name="connsiteY3" fmla="*/ 34943 h 34942"/>
                </a:gdLst>
                <a:ahLst/>
                <a:cxnLst>
                  <a:cxn ang="0">
                    <a:pos x="connsiteX0" y="connsiteY0"/>
                  </a:cxn>
                  <a:cxn ang="0">
                    <a:pos x="connsiteX1" y="connsiteY1"/>
                  </a:cxn>
                  <a:cxn ang="0">
                    <a:pos x="connsiteX2" y="connsiteY2"/>
                  </a:cxn>
                  <a:cxn ang="0">
                    <a:pos x="connsiteX3" y="connsiteY3"/>
                  </a:cxn>
                </a:cxnLst>
                <a:rect l="l" t="t" r="r" b="b"/>
                <a:pathLst>
                  <a:path w="27632" h="34942">
                    <a:moveTo>
                      <a:pt x="13816" y="34943"/>
                    </a:moveTo>
                    <a:cubicBezTo>
                      <a:pt x="8443" y="21887"/>
                      <a:pt x="4221" y="11520"/>
                      <a:pt x="0" y="0"/>
                    </a:cubicBezTo>
                    <a:cubicBezTo>
                      <a:pt x="9211" y="0"/>
                      <a:pt x="18038" y="0"/>
                      <a:pt x="27632" y="0"/>
                    </a:cubicBezTo>
                    <a:cubicBezTo>
                      <a:pt x="23410" y="11136"/>
                      <a:pt x="19189" y="21503"/>
                      <a:pt x="13816" y="34943"/>
                    </a:cubicBezTo>
                    <a:close/>
                  </a:path>
                </a:pathLst>
              </a:custGeom>
              <a:grpFill/>
              <a:ln w="3834" cap="flat">
                <a:noFill/>
                <a:prstDash val="solid"/>
                <a:miter/>
              </a:ln>
            </p:spPr>
            <p:txBody>
              <a:bodyPr rtlCol="0" anchor="ctr"/>
              <a:lstStyle/>
              <a:p>
                <a:endParaRPr lang="en-US"/>
              </a:p>
            </p:txBody>
          </p:sp>
          <p:grpSp>
            <p:nvGrpSpPr>
              <p:cNvPr id="229" name="Graphic 2">
                <a:extLst>
                  <a:ext uri="{FF2B5EF4-FFF2-40B4-BE49-F238E27FC236}">
                    <a16:creationId xmlns:a16="http://schemas.microsoft.com/office/drawing/2014/main" xmlns:p14="http://schemas.microsoft.com/office/powerpoint/2010/main" xmlns:ahyp="http://schemas.microsoft.com/office/drawing/2018/hyperlinkcolor" xmlns="" id="{9BAF8FA2-95D9-C8D0-352A-9B0A18F76DC2}"/>
                  </a:ext>
                </a:extLst>
              </p:cNvPr>
              <p:cNvGrpSpPr/>
              <p:nvPr/>
            </p:nvGrpSpPr>
            <p:grpSpPr>
              <a:xfrm>
                <a:off x="3877662" y="3881120"/>
                <a:ext cx="499177" cy="539119"/>
                <a:chOff x="3877662" y="3881120"/>
                <a:chExt cx="499177" cy="539119"/>
              </a:xfrm>
              <a:grpFill/>
            </p:grpSpPr>
            <p:sp>
              <p:nvSpPr>
                <p:cNvPr id="230" name="Freeform 229">
                  <a:extLst>
                    <a:ext uri="{FF2B5EF4-FFF2-40B4-BE49-F238E27FC236}">
                      <a16:creationId xmlns:a16="http://schemas.microsoft.com/office/drawing/2014/main" xmlns:p14="http://schemas.microsoft.com/office/powerpoint/2010/main" xmlns:ahyp="http://schemas.microsoft.com/office/drawing/2018/hyperlinkcolor" xmlns="" id="{0F946F0B-D1C5-E656-3516-3CC2E98DEF40}"/>
                    </a:ext>
                  </a:extLst>
                </p:cNvPr>
                <p:cNvSpPr/>
                <p:nvPr/>
              </p:nvSpPr>
              <p:spPr>
                <a:xfrm>
                  <a:off x="3877662" y="3921005"/>
                  <a:ext cx="156196" cy="499234"/>
                </a:xfrm>
                <a:custGeom>
                  <a:avLst/>
                  <a:gdLst>
                    <a:gd name="connsiteX0" fmla="*/ 156196 w 156196"/>
                    <a:gd name="connsiteY0" fmla="*/ 499234 h 499234"/>
                    <a:gd name="connsiteX1" fmla="*/ 0 w 156196"/>
                    <a:gd name="connsiteY1" fmla="*/ 498850 h 499234"/>
                    <a:gd name="connsiteX2" fmla="*/ 0 w 156196"/>
                    <a:gd name="connsiteY2" fmla="*/ 491555 h 499234"/>
                    <a:gd name="connsiteX3" fmla="*/ 0 w 156196"/>
                    <a:gd name="connsiteY3" fmla="*/ 81071 h 499234"/>
                    <a:gd name="connsiteX4" fmla="*/ 64090 w 156196"/>
                    <a:gd name="connsiteY4" fmla="*/ 1202 h 499234"/>
                    <a:gd name="connsiteX5" fmla="*/ 155813 w 156196"/>
                    <a:gd name="connsiteY5" fmla="*/ 74927 h 499234"/>
                    <a:gd name="connsiteX6" fmla="*/ 155813 w 156196"/>
                    <a:gd name="connsiteY6" fmla="*/ 83759 h 499234"/>
                    <a:gd name="connsiteX7" fmla="*/ 155813 w 156196"/>
                    <a:gd name="connsiteY7" fmla="*/ 489635 h 499234"/>
                    <a:gd name="connsiteX8" fmla="*/ 156196 w 156196"/>
                    <a:gd name="connsiteY8" fmla="*/ 499234 h 49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96" h="499234">
                      <a:moveTo>
                        <a:pt x="156196" y="499234"/>
                      </a:moveTo>
                      <a:cubicBezTo>
                        <a:pt x="115133" y="461603"/>
                        <a:pt x="52577" y="453156"/>
                        <a:pt x="0" y="498850"/>
                      </a:cubicBezTo>
                      <a:cubicBezTo>
                        <a:pt x="0" y="495778"/>
                        <a:pt x="0" y="493858"/>
                        <a:pt x="0" y="491555"/>
                      </a:cubicBezTo>
                      <a:cubicBezTo>
                        <a:pt x="0" y="354855"/>
                        <a:pt x="0" y="217771"/>
                        <a:pt x="0" y="81071"/>
                      </a:cubicBezTo>
                      <a:cubicBezTo>
                        <a:pt x="0" y="39984"/>
                        <a:pt x="26097" y="7345"/>
                        <a:pt x="64090" y="1202"/>
                      </a:cubicBezTo>
                      <a:cubicBezTo>
                        <a:pt x="111295" y="-6862"/>
                        <a:pt x="153126" y="26545"/>
                        <a:pt x="155813" y="74927"/>
                      </a:cubicBezTo>
                      <a:cubicBezTo>
                        <a:pt x="155813" y="77999"/>
                        <a:pt x="155813" y="80687"/>
                        <a:pt x="155813" y="83759"/>
                      </a:cubicBezTo>
                      <a:cubicBezTo>
                        <a:pt x="155813" y="218923"/>
                        <a:pt x="155813" y="354087"/>
                        <a:pt x="155813" y="489635"/>
                      </a:cubicBezTo>
                      <a:cubicBezTo>
                        <a:pt x="156196" y="491555"/>
                        <a:pt x="156196" y="494626"/>
                        <a:pt x="156196" y="499234"/>
                      </a:cubicBezTo>
                      <a:close/>
                    </a:path>
                  </a:pathLst>
                </a:custGeom>
                <a:solidFill>
                  <a:srgbClr val="00BADE"/>
                </a:solidFill>
                <a:ln w="3834"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xmlns:p14="http://schemas.microsoft.com/office/powerpoint/2010/main" xmlns:ahyp="http://schemas.microsoft.com/office/drawing/2018/hyperlinkcolor" xmlns="" id="{42A43987-D02F-41BF-7517-8D300771A6FA}"/>
                    </a:ext>
                  </a:extLst>
                </p:cNvPr>
                <p:cNvSpPr/>
                <p:nvPr/>
              </p:nvSpPr>
              <p:spPr>
                <a:xfrm>
                  <a:off x="4221908" y="4076570"/>
                  <a:ext cx="123419" cy="61912"/>
                </a:xfrm>
                <a:custGeom>
                  <a:avLst/>
                  <a:gdLst>
                    <a:gd name="connsiteX0" fmla="*/ 0 w 123419"/>
                    <a:gd name="connsiteY0" fmla="*/ 0 h 61912"/>
                    <a:gd name="connsiteX1" fmla="*/ 123192 w 123419"/>
                    <a:gd name="connsiteY1" fmla="*/ 0 h 61912"/>
                    <a:gd name="connsiteX2" fmla="*/ 64091 w 123419"/>
                    <a:gd name="connsiteY2" fmla="*/ 61822 h 61912"/>
                    <a:gd name="connsiteX3" fmla="*/ 0 w 123419"/>
                    <a:gd name="connsiteY3" fmla="*/ 0 h 61912"/>
                  </a:gdLst>
                  <a:ahLst/>
                  <a:cxnLst>
                    <a:cxn ang="0">
                      <a:pos x="connsiteX0" y="connsiteY0"/>
                    </a:cxn>
                    <a:cxn ang="0">
                      <a:pos x="connsiteX1" y="connsiteY1"/>
                    </a:cxn>
                    <a:cxn ang="0">
                      <a:pos x="connsiteX2" y="connsiteY2"/>
                    </a:cxn>
                    <a:cxn ang="0">
                      <a:pos x="connsiteX3" y="connsiteY3"/>
                    </a:cxn>
                  </a:cxnLst>
                  <a:rect l="l" t="t" r="r" b="b"/>
                  <a:pathLst>
                    <a:path w="123419" h="61912">
                      <a:moveTo>
                        <a:pt x="0" y="0"/>
                      </a:moveTo>
                      <a:cubicBezTo>
                        <a:pt x="41064" y="0"/>
                        <a:pt x="82128" y="0"/>
                        <a:pt x="123192" y="0"/>
                      </a:cubicBezTo>
                      <a:cubicBezTo>
                        <a:pt x="126262" y="30335"/>
                        <a:pt x="97863" y="60286"/>
                        <a:pt x="64091" y="61822"/>
                      </a:cubicBezTo>
                      <a:cubicBezTo>
                        <a:pt x="29935" y="63742"/>
                        <a:pt x="0" y="34943"/>
                        <a:pt x="0" y="0"/>
                      </a:cubicBezTo>
                      <a:close/>
                    </a:path>
                  </a:pathLst>
                </a:custGeom>
                <a:solidFill>
                  <a:srgbClr val="00BADE"/>
                </a:solidFill>
                <a:ln w="3834"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xmlns:p14="http://schemas.microsoft.com/office/powerpoint/2010/main" xmlns:ahyp="http://schemas.microsoft.com/office/drawing/2018/hyperlinkcolor" xmlns="" id="{1228D499-0394-14EE-498E-6BC4677087F1}"/>
                    </a:ext>
                  </a:extLst>
                </p:cNvPr>
                <p:cNvSpPr/>
                <p:nvPr/>
              </p:nvSpPr>
              <p:spPr>
                <a:xfrm>
                  <a:off x="4190169" y="4013596"/>
                  <a:ext cx="186670" cy="31487"/>
                </a:xfrm>
                <a:custGeom>
                  <a:avLst/>
                  <a:gdLst>
                    <a:gd name="connsiteX0" fmla="*/ 92760 w 186670"/>
                    <a:gd name="connsiteY0" fmla="*/ 31487 h 31487"/>
                    <a:gd name="connsiteX1" fmla="*/ 18691 w 186670"/>
                    <a:gd name="connsiteY1" fmla="*/ 31487 h 31487"/>
                    <a:gd name="connsiteX2" fmla="*/ 654 w 186670"/>
                    <a:gd name="connsiteY2" fmla="*/ 19583 h 31487"/>
                    <a:gd name="connsiteX3" fmla="*/ 18307 w 186670"/>
                    <a:gd name="connsiteY3" fmla="*/ 0 h 31487"/>
                    <a:gd name="connsiteX4" fmla="*/ 87387 w 186670"/>
                    <a:gd name="connsiteY4" fmla="*/ 0 h 31487"/>
                    <a:gd name="connsiteX5" fmla="*/ 167979 w 186670"/>
                    <a:gd name="connsiteY5" fmla="*/ 0 h 31487"/>
                    <a:gd name="connsiteX6" fmla="*/ 186017 w 186670"/>
                    <a:gd name="connsiteY6" fmla="*/ 11904 h 31487"/>
                    <a:gd name="connsiteX7" fmla="*/ 168363 w 186670"/>
                    <a:gd name="connsiteY7" fmla="*/ 31487 h 31487"/>
                    <a:gd name="connsiteX8" fmla="*/ 92760 w 186670"/>
                    <a:gd name="connsiteY8" fmla="*/ 31487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70" h="31487">
                      <a:moveTo>
                        <a:pt x="92760" y="31487"/>
                      </a:moveTo>
                      <a:cubicBezTo>
                        <a:pt x="68198" y="31487"/>
                        <a:pt x="43636" y="31487"/>
                        <a:pt x="18691" y="31487"/>
                      </a:cubicBezTo>
                      <a:cubicBezTo>
                        <a:pt x="9864" y="31487"/>
                        <a:pt x="3340" y="28415"/>
                        <a:pt x="654" y="19583"/>
                      </a:cubicBezTo>
                      <a:cubicBezTo>
                        <a:pt x="-2417" y="9216"/>
                        <a:pt x="5643" y="0"/>
                        <a:pt x="18307" y="0"/>
                      </a:cubicBezTo>
                      <a:cubicBezTo>
                        <a:pt x="41334" y="0"/>
                        <a:pt x="64360" y="0"/>
                        <a:pt x="87387" y="0"/>
                      </a:cubicBezTo>
                      <a:cubicBezTo>
                        <a:pt x="114251" y="0"/>
                        <a:pt x="141115" y="0"/>
                        <a:pt x="167979" y="0"/>
                      </a:cubicBezTo>
                      <a:cubicBezTo>
                        <a:pt x="176806" y="0"/>
                        <a:pt x="183330" y="3072"/>
                        <a:pt x="186017" y="11904"/>
                      </a:cubicBezTo>
                      <a:cubicBezTo>
                        <a:pt x="189087" y="22271"/>
                        <a:pt x="181028" y="31487"/>
                        <a:pt x="168363" y="31487"/>
                      </a:cubicBezTo>
                      <a:cubicBezTo>
                        <a:pt x="143034" y="31487"/>
                        <a:pt x="117705" y="31487"/>
                        <a:pt x="92760" y="31487"/>
                      </a:cubicBezTo>
                      <a:close/>
                    </a:path>
                  </a:pathLst>
                </a:custGeom>
                <a:solidFill>
                  <a:srgbClr val="00BADE"/>
                </a:solidFill>
                <a:ln w="3834"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xmlns:p14="http://schemas.microsoft.com/office/powerpoint/2010/main" xmlns:ahyp="http://schemas.microsoft.com/office/drawing/2018/hyperlinkcolor" xmlns="" id="{0A08B430-D7CC-3461-859F-40C4CDEE34A0}"/>
                    </a:ext>
                  </a:extLst>
                </p:cNvPr>
                <p:cNvSpPr/>
                <p:nvPr/>
              </p:nvSpPr>
              <p:spPr>
                <a:xfrm>
                  <a:off x="4255297" y="3881120"/>
                  <a:ext cx="56031" cy="100988"/>
                </a:xfrm>
                <a:custGeom>
                  <a:avLst/>
                  <a:gdLst>
                    <a:gd name="connsiteX0" fmla="*/ 11129 w 56031"/>
                    <a:gd name="connsiteY0" fmla="*/ 100605 h 100988"/>
                    <a:gd name="connsiteX1" fmla="*/ 0 w 56031"/>
                    <a:gd name="connsiteY1" fmla="*/ 0 h 100988"/>
                    <a:gd name="connsiteX2" fmla="*/ 27632 w 56031"/>
                    <a:gd name="connsiteY2" fmla="*/ 7296 h 100988"/>
                    <a:gd name="connsiteX3" fmla="*/ 56031 w 56031"/>
                    <a:gd name="connsiteY3" fmla="*/ 384 h 100988"/>
                    <a:gd name="connsiteX4" fmla="*/ 44901 w 56031"/>
                    <a:gd name="connsiteY4" fmla="*/ 100989 h 100988"/>
                    <a:gd name="connsiteX5" fmla="*/ 11129 w 56031"/>
                    <a:gd name="connsiteY5" fmla="*/ 100605 h 1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1" h="100988">
                      <a:moveTo>
                        <a:pt x="11129" y="100605"/>
                      </a:moveTo>
                      <a:cubicBezTo>
                        <a:pt x="7291" y="66814"/>
                        <a:pt x="3838" y="33791"/>
                        <a:pt x="0" y="0"/>
                      </a:cubicBezTo>
                      <a:cubicBezTo>
                        <a:pt x="9978" y="2688"/>
                        <a:pt x="18805" y="6912"/>
                        <a:pt x="27632" y="7296"/>
                      </a:cubicBezTo>
                      <a:cubicBezTo>
                        <a:pt x="36842" y="7296"/>
                        <a:pt x="45669" y="3072"/>
                        <a:pt x="56031" y="384"/>
                      </a:cubicBezTo>
                      <a:cubicBezTo>
                        <a:pt x="52193" y="34175"/>
                        <a:pt x="48739" y="67198"/>
                        <a:pt x="44901" y="100989"/>
                      </a:cubicBezTo>
                      <a:cubicBezTo>
                        <a:pt x="34156" y="100605"/>
                        <a:pt x="23027" y="100605"/>
                        <a:pt x="11129" y="100605"/>
                      </a:cubicBezTo>
                      <a:close/>
                    </a:path>
                  </a:pathLst>
                </a:custGeom>
                <a:solidFill>
                  <a:srgbClr val="00BADE"/>
                </a:solidFill>
                <a:ln w="3834" cap="flat">
                  <a:noFill/>
                  <a:prstDash val="solid"/>
                  <a:miter/>
                </a:ln>
              </p:spPr>
              <p:txBody>
                <a:bodyPr rtlCol="0" anchor="ctr"/>
                <a:lstStyle/>
                <a:p>
                  <a:endParaRPr lang="en-US"/>
                </a:p>
              </p:txBody>
            </p:sp>
          </p:grpSp>
        </p:grpSp>
        <p:grpSp>
          <p:nvGrpSpPr>
            <p:cNvPr id="81" name="Graphic 2">
              <a:extLst>
                <a:ext uri="{FF2B5EF4-FFF2-40B4-BE49-F238E27FC236}">
                  <a16:creationId xmlns:a16="http://schemas.microsoft.com/office/drawing/2014/main" xmlns:p14="http://schemas.microsoft.com/office/powerpoint/2010/main" xmlns:ahyp="http://schemas.microsoft.com/office/drawing/2018/hyperlinkcolor" xmlns="" id="{A32CBB77-A4F7-7C7E-0DCB-22B13532C862}"/>
                </a:ext>
              </a:extLst>
            </p:cNvPr>
            <p:cNvGrpSpPr/>
            <p:nvPr/>
          </p:nvGrpSpPr>
          <p:grpSpPr>
            <a:xfrm>
              <a:off x="10306469" y="3641545"/>
              <a:ext cx="935643" cy="936931"/>
              <a:chOff x="3846960" y="3669926"/>
              <a:chExt cx="935643" cy="936931"/>
            </a:xfrm>
            <a:grpFill/>
          </p:grpSpPr>
          <p:sp>
            <p:nvSpPr>
              <p:cNvPr id="82" name="Freeform 81">
                <a:extLst>
                  <a:ext uri="{FF2B5EF4-FFF2-40B4-BE49-F238E27FC236}">
                    <a16:creationId xmlns:a16="http://schemas.microsoft.com/office/drawing/2014/main" xmlns:p14="http://schemas.microsoft.com/office/powerpoint/2010/main" xmlns:ahyp="http://schemas.microsoft.com/office/drawing/2018/hyperlinkcolor" xmlns="" id="{252F6642-20EF-C18A-8725-3F8A66E6BDC2}"/>
                  </a:ext>
                </a:extLst>
              </p:cNvPr>
              <p:cNvSpPr/>
              <p:nvPr/>
            </p:nvSpPr>
            <p:spPr>
              <a:xfrm>
                <a:off x="3846960" y="3888692"/>
                <a:ext cx="935643" cy="718165"/>
              </a:xfrm>
              <a:custGeom>
                <a:avLst/>
                <a:gdLst>
                  <a:gd name="connsiteX0" fmla="*/ 904558 w 935643"/>
                  <a:gd name="connsiteY0" fmla="*/ 687063 h 718165"/>
                  <a:gd name="connsiteX1" fmla="*/ 904558 w 935643"/>
                  <a:gd name="connsiteY1" fmla="*/ 674391 h 718165"/>
                  <a:gd name="connsiteX2" fmla="*/ 904558 w 935643"/>
                  <a:gd name="connsiteY2" fmla="*/ 179814 h 718165"/>
                  <a:gd name="connsiteX3" fmla="*/ 904558 w 935643"/>
                  <a:gd name="connsiteY3" fmla="*/ 170982 h 718165"/>
                  <a:gd name="connsiteX4" fmla="*/ 919909 w 935643"/>
                  <a:gd name="connsiteY4" fmla="*/ 156391 h 718165"/>
                  <a:gd name="connsiteX5" fmla="*/ 935643 w 935643"/>
                  <a:gd name="connsiteY5" fmla="*/ 171366 h 718165"/>
                  <a:gd name="connsiteX6" fmla="*/ 935643 w 935643"/>
                  <a:gd name="connsiteY6" fmla="*/ 178278 h 718165"/>
                  <a:gd name="connsiteX7" fmla="*/ 935643 w 935643"/>
                  <a:gd name="connsiteY7" fmla="*/ 696278 h 718165"/>
                  <a:gd name="connsiteX8" fmla="*/ 914152 w 935643"/>
                  <a:gd name="connsiteY8" fmla="*/ 718166 h 718165"/>
                  <a:gd name="connsiteX9" fmla="*/ 112830 w 935643"/>
                  <a:gd name="connsiteY9" fmla="*/ 718166 h 718165"/>
                  <a:gd name="connsiteX10" fmla="*/ 0 w 935643"/>
                  <a:gd name="connsiteY10" fmla="*/ 605273 h 718165"/>
                  <a:gd name="connsiteX11" fmla="*/ 0 w 935643"/>
                  <a:gd name="connsiteY11" fmla="*/ 112616 h 718165"/>
                  <a:gd name="connsiteX12" fmla="*/ 117435 w 935643"/>
                  <a:gd name="connsiteY12" fmla="*/ 107 h 718165"/>
                  <a:gd name="connsiteX13" fmla="*/ 218368 w 935643"/>
                  <a:gd name="connsiteY13" fmla="*/ 103400 h 718165"/>
                  <a:gd name="connsiteX14" fmla="*/ 218368 w 935643"/>
                  <a:gd name="connsiteY14" fmla="*/ 156391 h 718165"/>
                  <a:gd name="connsiteX15" fmla="*/ 261734 w 935643"/>
                  <a:gd name="connsiteY15" fmla="*/ 156391 h 718165"/>
                  <a:gd name="connsiteX16" fmla="*/ 280923 w 935643"/>
                  <a:gd name="connsiteY16" fmla="*/ 171750 h 718165"/>
                  <a:gd name="connsiteX17" fmla="*/ 261734 w 935643"/>
                  <a:gd name="connsiteY17" fmla="*/ 187494 h 718165"/>
                  <a:gd name="connsiteX18" fmla="*/ 218368 w 935643"/>
                  <a:gd name="connsiteY18" fmla="*/ 187494 h 718165"/>
                  <a:gd name="connsiteX19" fmla="*/ 218368 w 935643"/>
                  <a:gd name="connsiteY19" fmla="*/ 199397 h 718165"/>
                  <a:gd name="connsiteX20" fmla="*/ 218368 w 935643"/>
                  <a:gd name="connsiteY20" fmla="*/ 603353 h 718165"/>
                  <a:gd name="connsiteX21" fmla="*/ 215298 w 935643"/>
                  <a:gd name="connsiteY21" fmla="*/ 617945 h 718165"/>
                  <a:gd name="connsiteX22" fmla="*/ 199179 w 935643"/>
                  <a:gd name="connsiteY22" fmla="*/ 624088 h 718165"/>
                  <a:gd name="connsiteX23" fmla="*/ 187282 w 935643"/>
                  <a:gd name="connsiteY23" fmla="*/ 610649 h 718165"/>
                  <a:gd name="connsiteX24" fmla="*/ 183828 w 935643"/>
                  <a:gd name="connsiteY24" fmla="*/ 587609 h 718165"/>
                  <a:gd name="connsiteX25" fmla="*/ 101700 w 935643"/>
                  <a:gd name="connsiteY25" fmla="*/ 531547 h 718165"/>
                  <a:gd name="connsiteX26" fmla="*/ 31469 w 935643"/>
                  <a:gd name="connsiteY26" fmla="*/ 608345 h 718165"/>
                  <a:gd name="connsiteX27" fmla="*/ 96711 w 935643"/>
                  <a:gd name="connsiteY27" fmla="*/ 685527 h 718165"/>
                  <a:gd name="connsiteX28" fmla="*/ 113981 w 935643"/>
                  <a:gd name="connsiteY28" fmla="*/ 687063 h 718165"/>
                  <a:gd name="connsiteX29" fmla="*/ 894963 w 935643"/>
                  <a:gd name="connsiteY29" fmla="*/ 687063 h 718165"/>
                  <a:gd name="connsiteX30" fmla="*/ 904558 w 935643"/>
                  <a:gd name="connsiteY30" fmla="*/ 687063 h 718165"/>
                  <a:gd name="connsiteX31" fmla="*/ 186898 w 935643"/>
                  <a:gd name="connsiteY31" fmla="*/ 531547 h 718165"/>
                  <a:gd name="connsiteX32" fmla="*/ 186898 w 935643"/>
                  <a:gd name="connsiteY32" fmla="*/ 521180 h 718165"/>
                  <a:gd name="connsiteX33" fmla="*/ 186898 w 935643"/>
                  <a:gd name="connsiteY33" fmla="*/ 115304 h 718165"/>
                  <a:gd name="connsiteX34" fmla="*/ 186898 w 935643"/>
                  <a:gd name="connsiteY34" fmla="*/ 106472 h 718165"/>
                  <a:gd name="connsiteX35" fmla="*/ 95176 w 935643"/>
                  <a:gd name="connsiteY35" fmla="*/ 32747 h 718165"/>
                  <a:gd name="connsiteX36" fmla="*/ 31086 w 935643"/>
                  <a:gd name="connsiteY36" fmla="*/ 112616 h 718165"/>
                  <a:gd name="connsiteX37" fmla="*/ 31086 w 935643"/>
                  <a:gd name="connsiteY37" fmla="*/ 523100 h 718165"/>
                  <a:gd name="connsiteX38" fmla="*/ 31086 w 935643"/>
                  <a:gd name="connsiteY38" fmla="*/ 530395 h 718165"/>
                  <a:gd name="connsiteX39" fmla="*/ 186898 w 935643"/>
                  <a:gd name="connsiteY39" fmla="*/ 531547 h 7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5643" h="718165">
                    <a:moveTo>
                      <a:pt x="904558" y="687063"/>
                    </a:moveTo>
                    <a:cubicBezTo>
                      <a:pt x="904558" y="682071"/>
                      <a:pt x="904558" y="678231"/>
                      <a:pt x="904558" y="674391"/>
                    </a:cubicBezTo>
                    <a:cubicBezTo>
                      <a:pt x="904558" y="509660"/>
                      <a:pt x="904558" y="344545"/>
                      <a:pt x="904558" y="179814"/>
                    </a:cubicBezTo>
                    <a:cubicBezTo>
                      <a:pt x="904558" y="176742"/>
                      <a:pt x="904558" y="174054"/>
                      <a:pt x="904558" y="170982"/>
                    </a:cubicBezTo>
                    <a:cubicBezTo>
                      <a:pt x="905325" y="162535"/>
                      <a:pt x="911466" y="156391"/>
                      <a:pt x="919909" y="156391"/>
                    </a:cubicBezTo>
                    <a:cubicBezTo>
                      <a:pt x="928736" y="156391"/>
                      <a:pt x="935260" y="162151"/>
                      <a:pt x="935643" y="171366"/>
                    </a:cubicBezTo>
                    <a:cubicBezTo>
                      <a:pt x="935643" y="173670"/>
                      <a:pt x="935643" y="175974"/>
                      <a:pt x="935643" y="178278"/>
                    </a:cubicBezTo>
                    <a:cubicBezTo>
                      <a:pt x="935643" y="351073"/>
                      <a:pt x="935643" y="523484"/>
                      <a:pt x="935643" y="696278"/>
                    </a:cubicBezTo>
                    <a:cubicBezTo>
                      <a:pt x="935643" y="713942"/>
                      <a:pt x="931422" y="718166"/>
                      <a:pt x="914152" y="718166"/>
                    </a:cubicBezTo>
                    <a:cubicBezTo>
                      <a:pt x="647045" y="718166"/>
                      <a:pt x="379937" y="718166"/>
                      <a:pt x="112830" y="718166"/>
                    </a:cubicBezTo>
                    <a:cubicBezTo>
                      <a:pt x="46820" y="718166"/>
                      <a:pt x="0" y="670935"/>
                      <a:pt x="0" y="605273"/>
                    </a:cubicBezTo>
                    <a:cubicBezTo>
                      <a:pt x="0" y="440926"/>
                      <a:pt x="0" y="276963"/>
                      <a:pt x="0" y="112616"/>
                    </a:cubicBezTo>
                    <a:cubicBezTo>
                      <a:pt x="0" y="45418"/>
                      <a:pt x="50274" y="-2580"/>
                      <a:pt x="117435" y="107"/>
                    </a:cubicBezTo>
                    <a:cubicBezTo>
                      <a:pt x="170012" y="2411"/>
                      <a:pt x="217217" y="50410"/>
                      <a:pt x="218368" y="103400"/>
                    </a:cubicBezTo>
                    <a:cubicBezTo>
                      <a:pt x="218752" y="120680"/>
                      <a:pt x="218368" y="137959"/>
                      <a:pt x="218368" y="156391"/>
                    </a:cubicBezTo>
                    <a:cubicBezTo>
                      <a:pt x="233335" y="156391"/>
                      <a:pt x="247535" y="156391"/>
                      <a:pt x="261734" y="156391"/>
                    </a:cubicBezTo>
                    <a:cubicBezTo>
                      <a:pt x="274399" y="156391"/>
                      <a:pt x="280923" y="161767"/>
                      <a:pt x="280923" y="171750"/>
                    </a:cubicBezTo>
                    <a:cubicBezTo>
                      <a:pt x="280923" y="181734"/>
                      <a:pt x="274399" y="187494"/>
                      <a:pt x="261734" y="187494"/>
                    </a:cubicBezTo>
                    <a:cubicBezTo>
                      <a:pt x="247919" y="187494"/>
                      <a:pt x="233719" y="187494"/>
                      <a:pt x="218368" y="187494"/>
                    </a:cubicBezTo>
                    <a:cubicBezTo>
                      <a:pt x="218368" y="191718"/>
                      <a:pt x="218368" y="195558"/>
                      <a:pt x="218368" y="199397"/>
                    </a:cubicBezTo>
                    <a:cubicBezTo>
                      <a:pt x="218368" y="334177"/>
                      <a:pt x="218368" y="468573"/>
                      <a:pt x="218368" y="603353"/>
                    </a:cubicBezTo>
                    <a:cubicBezTo>
                      <a:pt x="218368" y="608345"/>
                      <a:pt x="218368" y="614873"/>
                      <a:pt x="215298" y="617945"/>
                    </a:cubicBezTo>
                    <a:cubicBezTo>
                      <a:pt x="211460" y="621785"/>
                      <a:pt x="204552" y="624472"/>
                      <a:pt x="199179" y="624088"/>
                    </a:cubicBezTo>
                    <a:cubicBezTo>
                      <a:pt x="192271" y="623704"/>
                      <a:pt x="188050" y="617945"/>
                      <a:pt x="187282" y="610649"/>
                    </a:cubicBezTo>
                    <a:cubicBezTo>
                      <a:pt x="186131" y="602969"/>
                      <a:pt x="185747" y="594905"/>
                      <a:pt x="183828" y="587609"/>
                    </a:cubicBezTo>
                    <a:cubicBezTo>
                      <a:pt x="173466" y="551131"/>
                      <a:pt x="137008" y="526555"/>
                      <a:pt x="101700" y="531547"/>
                    </a:cubicBezTo>
                    <a:cubicBezTo>
                      <a:pt x="60636" y="537307"/>
                      <a:pt x="31853" y="568794"/>
                      <a:pt x="31469" y="608345"/>
                    </a:cubicBezTo>
                    <a:cubicBezTo>
                      <a:pt x="31086" y="646360"/>
                      <a:pt x="58718" y="679383"/>
                      <a:pt x="96711" y="685527"/>
                    </a:cubicBezTo>
                    <a:cubicBezTo>
                      <a:pt x="102468" y="686295"/>
                      <a:pt x="108224" y="687063"/>
                      <a:pt x="113981" y="687063"/>
                    </a:cubicBezTo>
                    <a:cubicBezTo>
                      <a:pt x="374181" y="687063"/>
                      <a:pt x="634764" y="687063"/>
                      <a:pt x="894963" y="687063"/>
                    </a:cubicBezTo>
                    <a:cubicBezTo>
                      <a:pt x="897650" y="687063"/>
                      <a:pt x="900336" y="687063"/>
                      <a:pt x="904558" y="687063"/>
                    </a:cubicBezTo>
                    <a:close/>
                    <a:moveTo>
                      <a:pt x="186898" y="531547"/>
                    </a:moveTo>
                    <a:cubicBezTo>
                      <a:pt x="186898" y="526939"/>
                      <a:pt x="186898" y="523868"/>
                      <a:pt x="186898" y="521180"/>
                    </a:cubicBezTo>
                    <a:cubicBezTo>
                      <a:pt x="186898" y="386016"/>
                      <a:pt x="186898" y="250852"/>
                      <a:pt x="186898" y="115304"/>
                    </a:cubicBezTo>
                    <a:cubicBezTo>
                      <a:pt x="186898" y="112232"/>
                      <a:pt x="186898" y="109544"/>
                      <a:pt x="186898" y="106472"/>
                    </a:cubicBezTo>
                    <a:cubicBezTo>
                      <a:pt x="184212" y="58474"/>
                      <a:pt x="142380" y="25067"/>
                      <a:pt x="95176" y="32747"/>
                    </a:cubicBezTo>
                    <a:cubicBezTo>
                      <a:pt x="57182" y="39274"/>
                      <a:pt x="31086" y="71529"/>
                      <a:pt x="31086" y="112616"/>
                    </a:cubicBezTo>
                    <a:cubicBezTo>
                      <a:pt x="31086" y="249316"/>
                      <a:pt x="31086" y="386400"/>
                      <a:pt x="31086" y="523100"/>
                    </a:cubicBezTo>
                    <a:cubicBezTo>
                      <a:pt x="31086" y="525019"/>
                      <a:pt x="31086" y="527323"/>
                      <a:pt x="31086" y="530395"/>
                    </a:cubicBezTo>
                    <a:cubicBezTo>
                      <a:pt x="83279" y="485469"/>
                      <a:pt x="145835" y="493532"/>
                      <a:pt x="186898" y="531547"/>
                    </a:cubicBezTo>
                    <a:close/>
                  </a:path>
                </a:pathLst>
              </a:custGeom>
              <a:grpFill/>
              <a:ln w="383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xmlns:p14="http://schemas.microsoft.com/office/powerpoint/2010/main" xmlns:ahyp="http://schemas.microsoft.com/office/drawing/2018/hyperlinkcolor" xmlns="" id="{CD24D1FB-30D4-FEE5-32E5-3871D823B7A6}"/>
                  </a:ext>
                </a:extLst>
              </p:cNvPr>
              <p:cNvSpPr/>
              <p:nvPr/>
            </p:nvSpPr>
            <p:spPr>
              <a:xfrm>
                <a:off x="4565003" y="3669926"/>
                <a:ext cx="155983" cy="733801"/>
              </a:xfrm>
              <a:custGeom>
                <a:avLst/>
                <a:gdLst>
                  <a:gd name="connsiteX0" fmla="*/ 124343 w 155983"/>
                  <a:gd name="connsiteY0" fmla="*/ 188154 h 733801"/>
                  <a:gd name="connsiteX1" fmla="*/ 93641 w 155983"/>
                  <a:gd name="connsiteY1" fmla="*/ 188154 h 733801"/>
                  <a:gd name="connsiteX2" fmla="*/ 93641 w 155983"/>
                  <a:gd name="connsiteY2" fmla="*/ 546031 h 733801"/>
                  <a:gd name="connsiteX3" fmla="*/ 124343 w 155983"/>
                  <a:gd name="connsiteY3" fmla="*/ 546031 h 733801"/>
                  <a:gd name="connsiteX4" fmla="*/ 124343 w 155983"/>
                  <a:gd name="connsiteY4" fmla="*/ 535280 h 733801"/>
                  <a:gd name="connsiteX5" fmla="*/ 124343 w 155983"/>
                  <a:gd name="connsiteY5" fmla="*/ 302967 h 733801"/>
                  <a:gd name="connsiteX6" fmla="*/ 124727 w 155983"/>
                  <a:gd name="connsiteY6" fmla="*/ 294135 h 733801"/>
                  <a:gd name="connsiteX7" fmla="*/ 139311 w 155983"/>
                  <a:gd name="connsiteY7" fmla="*/ 281079 h 733801"/>
                  <a:gd name="connsiteX8" fmla="*/ 155429 w 155983"/>
                  <a:gd name="connsiteY8" fmla="*/ 293751 h 733801"/>
                  <a:gd name="connsiteX9" fmla="*/ 155813 w 155983"/>
                  <a:gd name="connsiteY9" fmla="*/ 301431 h 733801"/>
                  <a:gd name="connsiteX10" fmla="*/ 155813 w 155983"/>
                  <a:gd name="connsiteY10" fmla="*/ 556015 h 733801"/>
                  <a:gd name="connsiteX11" fmla="*/ 152359 w 155983"/>
                  <a:gd name="connsiteY11" fmla="*/ 574062 h 733801"/>
                  <a:gd name="connsiteX12" fmla="*/ 94792 w 155983"/>
                  <a:gd name="connsiteY12" fmla="*/ 718826 h 733801"/>
                  <a:gd name="connsiteX13" fmla="*/ 77907 w 155983"/>
                  <a:gd name="connsiteY13" fmla="*/ 733802 h 733801"/>
                  <a:gd name="connsiteX14" fmla="*/ 61020 w 155983"/>
                  <a:gd name="connsiteY14" fmla="*/ 718826 h 733801"/>
                  <a:gd name="connsiteX15" fmla="*/ 2686 w 155983"/>
                  <a:gd name="connsiteY15" fmla="*/ 572526 h 733801"/>
                  <a:gd name="connsiteX16" fmla="*/ 0 w 155983"/>
                  <a:gd name="connsiteY16" fmla="*/ 558319 h 733801"/>
                  <a:gd name="connsiteX17" fmla="*/ 0 w 155983"/>
                  <a:gd name="connsiteY17" fmla="*/ 77182 h 733801"/>
                  <a:gd name="connsiteX18" fmla="*/ 77907 w 155983"/>
                  <a:gd name="connsiteY18" fmla="*/ 0 h 733801"/>
                  <a:gd name="connsiteX19" fmla="*/ 155813 w 155983"/>
                  <a:gd name="connsiteY19" fmla="*/ 76798 h 733801"/>
                  <a:gd name="connsiteX20" fmla="*/ 155813 w 155983"/>
                  <a:gd name="connsiteY20" fmla="*/ 230777 h 733801"/>
                  <a:gd name="connsiteX21" fmla="*/ 140845 w 155983"/>
                  <a:gd name="connsiteY21" fmla="*/ 249592 h 733801"/>
                  <a:gd name="connsiteX22" fmla="*/ 124727 w 155983"/>
                  <a:gd name="connsiteY22" fmla="*/ 230777 h 733801"/>
                  <a:gd name="connsiteX23" fmla="*/ 124343 w 155983"/>
                  <a:gd name="connsiteY23" fmla="*/ 188154 h 733801"/>
                  <a:gd name="connsiteX24" fmla="*/ 61788 w 155983"/>
                  <a:gd name="connsiteY24" fmla="*/ 188154 h 733801"/>
                  <a:gd name="connsiteX25" fmla="*/ 31469 w 155983"/>
                  <a:gd name="connsiteY25" fmla="*/ 188154 h 733801"/>
                  <a:gd name="connsiteX26" fmla="*/ 31469 w 155983"/>
                  <a:gd name="connsiteY26" fmla="*/ 546031 h 733801"/>
                  <a:gd name="connsiteX27" fmla="*/ 61788 w 155983"/>
                  <a:gd name="connsiteY27" fmla="*/ 546031 h 733801"/>
                  <a:gd name="connsiteX28" fmla="*/ 61788 w 155983"/>
                  <a:gd name="connsiteY28" fmla="*/ 188154 h 733801"/>
                  <a:gd name="connsiteX29" fmla="*/ 123960 w 155983"/>
                  <a:gd name="connsiteY29" fmla="*/ 93693 h 733801"/>
                  <a:gd name="connsiteX30" fmla="*/ 99782 w 155983"/>
                  <a:gd name="connsiteY30" fmla="*/ 37631 h 733801"/>
                  <a:gd name="connsiteX31" fmla="*/ 49507 w 155983"/>
                  <a:gd name="connsiteY31" fmla="*/ 41471 h 733801"/>
                  <a:gd name="connsiteX32" fmla="*/ 31469 w 155983"/>
                  <a:gd name="connsiteY32" fmla="*/ 93693 h 733801"/>
                  <a:gd name="connsiteX33" fmla="*/ 123960 w 155983"/>
                  <a:gd name="connsiteY33" fmla="*/ 93693 h 733801"/>
                  <a:gd name="connsiteX34" fmla="*/ 31086 w 155983"/>
                  <a:gd name="connsiteY34" fmla="*/ 125564 h 733801"/>
                  <a:gd name="connsiteX35" fmla="*/ 31086 w 155983"/>
                  <a:gd name="connsiteY35" fmla="*/ 155515 h 733801"/>
                  <a:gd name="connsiteX36" fmla="*/ 123575 w 155983"/>
                  <a:gd name="connsiteY36" fmla="*/ 155515 h 733801"/>
                  <a:gd name="connsiteX37" fmla="*/ 123575 w 155983"/>
                  <a:gd name="connsiteY37" fmla="*/ 125564 h 733801"/>
                  <a:gd name="connsiteX38" fmla="*/ 31086 w 155983"/>
                  <a:gd name="connsiteY38" fmla="*/ 125564 h 733801"/>
                  <a:gd name="connsiteX39" fmla="*/ 116668 w 155983"/>
                  <a:gd name="connsiteY39" fmla="*/ 577902 h 733801"/>
                  <a:gd name="connsiteX40" fmla="*/ 77522 w 155983"/>
                  <a:gd name="connsiteY40" fmla="*/ 577902 h 733801"/>
                  <a:gd name="connsiteX41" fmla="*/ 38378 w 155983"/>
                  <a:gd name="connsiteY41" fmla="*/ 577902 h 733801"/>
                  <a:gd name="connsiteX42" fmla="*/ 49123 w 155983"/>
                  <a:gd name="connsiteY42" fmla="*/ 604398 h 733801"/>
                  <a:gd name="connsiteX43" fmla="*/ 56031 w 155983"/>
                  <a:gd name="connsiteY43" fmla="*/ 609005 h 733801"/>
                  <a:gd name="connsiteX44" fmla="*/ 98630 w 155983"/>
                  <a:gd name="connsiteY44" fmla="*/ 609005 h 733801"/>
                  <a:gd name="connsiteX45" fmla="*/ 105154 w 155983"/>
                  <a:gd name="connsiteY45" fmla="*/ 605549 h 733801"/>
                  <a:gd name="connsiteX46" fmla="*/ 116668 w 155983"/>
                  <a:gd name="connsiteY46" fmla="*/ 577902 h 733801"/>
                  <a:gd name="connsiteX47" fmla="*/ 77522 w 155983"/>
                  <a:gd name="connsiteY47" fmla="*/ 675819 h 733801"/>
                  <a:gd name="connsiteX48" fmla="*/ 91339 w 155983"/>
                  <a:gd name="connsiteY48" fmla="*/ 640876 h 733801"/>
                  <a:gd name="connsiteX49" fmla="*/ 63707 w 155983"/>
                  <a:gd name="connsiteY49" fmla="*/ 640876 h 733801"/>
                  <a:gd name="connsiteX50" fmla="*/ 77522 w 155983"/>
                  <a:gd name="connsiteY50" fmla="*/ 675819 h 7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5983" h="733801">
                    <a:moveTo>
                      <a:pt x="124343" y="188154"/>
                    </a:moveTo>
                    <a:cubicBezTo>
                      <a:pt x="113597" y="188154"/>
                      <a:pt x="104003" y="188154"/>
                      <a:pt x="93641" y="188154"/>
                    </a:cubicBezTo>
                    <a:cubicBezTo>
                      <a:pt x="93641" y="307191"/>
                      <a:pt x="93641" y="426227"/>
                      <a:pt x="93641" y="546031"/>
                    </a:cubicBezTo>
                    <a:cubicBezTo>
                      <a:pt x="103236" y="546031"/>
                      <a:pt x="113214" y="546031"/>
                      <a:pt x="124343" y="546031"/>
                    </a:cubicBezTo>
                    <a:cubicBezTo>
                      <a:pt x="124343" y="542191"/>
                      <a:pt x="124343" y="538736"/>
                      <a:pt x="124343" y="535280"/>
                    </a:cubicBezTo>
                    <a:cubicBezTo>
                      <a:pt x="124343" y="457714"/>
                      <a:pt x="124343" y="380532"/>
                      <a:pt x="124343" y="302967"/>
                    </a:cubicBezTo>
                    <a:cubicBezTo>
                      <a:pt x="124343" y="299895"/>
                      <a:pt x="123960" y="297207"/>
                      <a:pt x="124727" y="294135"/>
                    </a:cubicBezTo>
                    <a:cubicBezTo>
                      <a:pt x="126262" y="286071"/>
                      <a:pt x="131251" y="281463"/>
                      <a:pt x="139311" y="281079"/>
                    </a:cubicBezTo>
                    <a:cubicBezTo>
                      <a:pt x="147370" y="280695"/>
                      <a:pt x="153894" y="286071"/>
                      <a:pt x="155429" y="293751"/>
                    </a:cubicBezTo>
                    <a:cubicBezTo>
                      <a:pt x="155813" y="296439"/>
                      <a:pt x="155813" y="299127"/>
                      <a:pt x="155813" y="301431"/>
                    </a:cubicBezTo>
                    <a:cubicBezTo>
                      <a:pt x="155813" y="386292"/>
                      <a:pt x="155813" y="471154"/>
                      <a:pt x="155813" y="556015"/>
                    </a:cubicBezTo>
                    <a:cubicBezTo>
                      <a:pt x="155813" y="562159"/>
                      <a:pt x="154662" y="568303"/>
                      <a:pt x="152359" y="574062"/>
                    </a:cubicBezTo>
                    <a:cubicBezTo>
                      <a:pt x="133554" y="622445"/>
                      <a:pt x="113981" y="670443"/>
                      <a:pt x="94792" y="718826"/>
                    </a:cubicBezTo>
                    <a:cubicBezTo>
                      <a:pt x="91722" y="726506"/>
                      <a:pt x="87885" y="733802"/>
                      <a:pt x="77907" y="733802"/>
                    </a:cubicBezTo>
                    <a:cubicBezTo>
                      <a:pt x="67928" y="733802"/>
                      <a:pt x="64090" y="726890"/>
                      <a:pt x="61020" y="718826"/>
                    </a:cubicBezTo>
                    <a:cubicBezTo>
                      <a:pt x="41448" y="670059"/>
                      <a:pt x="21875" y="621293"/>
                      <a:pt x="2686" y="572526"/>
                    </a:cubicBezTo>
                    <a:cubicBezTo>
                      <a:pt x="767" y="568303"/>
                      <a:pt x="0" y="562927"/>
                      <a:pt x="0" y="558319"/>
                    </a:cubicBezTo>
                    <a:cubicBezTo>
                      <a:pt x="0" y="397812"/>
                      <a:pt x="0" y="237689"/>
                      <a:pt x="0" y="77182"/>
                    </a:cubicBezTo>
                    <a:cubicBezTo>
                      <a:pt x="0" y="34175"/>
                      <a:pt x="34923" y="0"/>
                      <a:pt x="77907" y="0"/>
                    </a:cubicBezTo>
                    <a:cubicBezTo>
                      <a:pt x="120889" y="0"/>
                      <a:pt x="155813" y="34175"/>
                      <a:pt x="155813" y="76798"/>
                    </a:cubicBezTo>
                    <a:cubicBezTo>
                      <a:pt x="156196" y="128252"/>
                      <a:pt x="155813" y="179707"/>
                      <a:pt x="155813" y="230777"/>
                    </a:cubicBezTo>
                    <a:cubicBezTo>
                      <a:pt x="155813" y="242681"/>
                      <a:pt x="150440" y="249208"/>
                      <a:pt x="140845" y="249592"/>
                    </a:cubicBezTo>
                    <a:cubicBezTo>
                      <a:pt x="130867" y="249976"/>
                      <a:pt x="125111" y="243065"/>
                      <a:pt x="124727" y="230777"/>
                    </a:cubicBezTo>
                    <a:cubicBezTo>
                      <a:pt x="124343" y="216953"/>
                      <a:pt x="124343" y="202746"/>
                      <a:pt x="124343" y="188154"/>
                    </a:cubicBezTo>
                    <a:close/>
                    <a:moveTo>
                      <a:pt x="61788" y="188154"/>
                    </a:moveTo>
                    <a:cubicBezTo>
                      <a:pt x="51042" y="188154"/>
                      <a:pt x="41064" y="188154"/>
                      <a:pt x="31469" y="188154"/>
                    </a:cubicBezTo>
                    <a:cubicBezTo>
                      <a:pt x="31469" y="307959"/>
                      <a:pt x="31469" y="426995"/>
                      <a:pt x="31469" y="546031"/>
                    </a:cubicBezTo>
                    <a:cubicBezTo>
                      <a:pt x="42215" y="546031"/>
                      <a:pt x="51810" y="546031"/>
                      <a:pt x="61788" y="546031"/>
                    </a:cubicBezTo>
                    <a:cubicBezTo>
                      <a:pt x="61788" y="426611"/>
                      <a:pt x="61788" y="307959"/>
                      <a:pt x="61788" y="188154"/>
                    </a:cubicBezTo>
                    <a:close/>
                    <a:moveTo>
                      <a:pt x="123960" y="93693"/>
                    </a:moveTo>
                    <a:cubicBezTo>
                      <a:pt x="126262" y="69886"/>
                      <a:pt x="121656" y="49534"/>
                      <a:pt x="99782" y="37631"/>
                    </a:cubicBezTo>
                    <a:cubicBezTo>
                      <a:pt x="82512" y="28031"/>
                      <a:pt x="65242" y="29567"/>
                      <a:pt x="49507" y="41471"/>
                    </a:cubicBezTo>
                    <a:cubicBezTo>
                      <a:pt x="31854" y="54526"/>
                      <a:pt x="28783" y="73342"/>
                      <a:pt x="31469" y="93693"/>
                    </a:cubicBezTo>
                    <a:cubicBezTo>
                      <a:pt x="62171" y="93693"/>
                      <a:pt x="92873" y="93693"/>
                      <a:pt x="123960" y="93693"/>
                    </a:cubicBezTo>
                    <a:close/>
                    <a:moveTo>
                      <a:pt x="31086" y="125564"/>
                    </a:moveTo>
                    <a:cubicBezTo>
                      <a:pt x="31086" y="135932"/>
                      <a:pt x="31086" y="145916"/>
                      <a:pt x="31086" y="155515"/>
                    </a:cubicBezTo>
                    <a:cubicBezTo>
                      <a:pt x="62556" y="155515"/>
                      <a:pt x="92873" y="155515"/>
                      <a:pt x="123575" y="155515"/>
                    </a:cubicBezTo>
                    <a:cubicBezTo>
                      <a:pt x="123575" y="145148"/>
                      <a:pt x="123575" y="135548"/>
                      <a:pt x="123575" y="125564"/>
                    </a:cubicBezTo>
                    <a:cubicBezTo>
                      <a:pt x="92873" y="125564"/>
                      <a:pt x="62556" y="125564"/>
                      <a:pt x="31086" y="125564"/>
                    </a:cubicBezTo>
                    <a:close/>
                    <a:moveTo>
                      <a:pt x="116668" y="577902"/>
                    </a:moveTo>
                    <a:cubicBezTo>
                      <a:pt x="102852" y="577902"/>
                      <a:pt x="90187" y="577902"/>
                      <a:pt x="77522" y="577902"/>
                    </a:cubicBezTo>
                    <a:cubicBezTo>
                      <a:pt x="64858" y="577902"/>
                      <a:pt x="52193" y="577902"/>
                      <a:pt x="38378" y="577902"/>
                    </a:cubicBezTo>
                    <a:cubicBezTo>
                      <a:pt x="42215" y="587886"/>
                      <a:pt x="45286" y="596334"/>
                      <a:pt x="49123" y="604398"/>
                    </a:cubicBezTo>
                    <a:cubicBezTo>
                      <a:pt x="50274" y="606701"/>
                      <a:pt x="53729" y="609005"/>
                      <a:pt x="56031" y="609005"/>
                    </a:cubicBezTo>
                    <a:cubicBezTo>
                      <a:pt x="70231" y="609389"/>
                      <a:pt x="84431" y="609389"/>
                      <a:pt x="98630" y="609005"/>
                    </a:cubicBezTo>
                    <a:cubicBezTo>
                      <a:pt x="100933" y="609005"/>
                      <a:pt x="104387" y="607469"/>
                      <a:pt x="105154" y="605549"/>
                    </a:cubicBezTo>
                    <a:cubicBezTo>
                      <a:pt x="109376" y="596718"/>
                      <a:pt x="112446" y="587886"/>
                      <a:pt x="116668" y="577902"/>
                    </a:cubicBezTo>
                    <a:close/>
                    <a:moveTo>
                      <a:pt x="77522" y="675819"/>
                    </a:moveTo>
                    <a:cubicBezTo>
                      <a:pt x="82895" y="662380"/>
                      <a:pt x="87117" y="652012"/>
                      <a:pt x="91339" y="640876"/>
                    </a:cubicBezTo>
                    <a:cubicBezTo>
                      <a:pt x="81360" y="640876"/>
                      <a:pt x="72917" y="640876"/>
                      <a:pt x="63707" y="640876"/>
                    </a:cubicBezTo>
                    <a:cubicBezTo>
                      <a:pt x="67928" y="652396"/>
                      <a:pt x="72150" y="662764"/>
                      <a:pt x="77522" y="675819"/>
                    </a:cubicBezTo>
                    <a:close/>
                  </a:path>
                </a:pathLst>
              </a:custGeom>
              <a:grpFill/>
              <a:ln w="383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xmlns:p14="http://schemas.microsoft.com/office/powerpoint/2010/main" xmlns:ahyp="http://schemas.microsoft.com/office/drawing/2018/hyperlinkcolor" xmlns="" id="{3784B0D0-D90A-DEE1-EF89-79A39CF5140D}"/>
                  </a:ext>
                </a:extLst>
              </p:cNvPr>
              <p:cNvSpPr/>
              <p:nvPr/>
            </p:nvSpPr>
            <p:spPr>
              <a:xfrm>
                <a:off x="4112514" y="3732320"/>
                <a:ext cx="312441" cy="624806"/>
              </a:xfrm>
              <a:custGeom>
                <a:avLst/>
                <a:gdLst>
                  <a:gd name="connsiteX0" fmla="*/ 108627 w 312441"/>
                  <a:gd name="connsiteY0" fmla="*/ 249789 h 624806"/>
                  <a:gd name="connsiteX1" fmla="*/ 122443 w 312441"/>
                  <a:gd name="connsiteY1" fmla="*/ 249789 h 624806"/>
                  <a:gd name="connsiteX2" fmla="*/ 114000 w 312441"/>
                  <a:gd name="connsiteY2" fmla="*/ 172991 h 624806"/>
                  <a:gd name="connsiteX3" fmla="*/ 109394 w 312441"/>
                  <a:gd name="connsiteY3" fmla="*/ 129600 h 624806"/>
                  <a:gd name="connsiteX4" fmla="*/ 132421 w 312441"/>
                  <a:gd name="connsiteY4" fmla="*/ 111553 h 624806"/>
                  <a:gd name="connsiteX5" fmla="*/ 206873 w 312441"/>
                  <a:gd name="connsiteY5" fmla="*/ 112705 h 624806"/>
                  <a:gd name="connsiteX6" fmla="*/ 233354 w 312441"/>
                  <a:gd name="connsiteY6" fmla="*/ 134208 h 624806"/>
                  <a:gd name="connsiteX7" fmla="*/ 220305 w 312441"/>
                  <a:gd name="connsiteY7" fmla="*/ 249021 h 624806"/>
                  <a:gd name="connsiteX8" fmla="*/ 234121 w 312441"/>
                  <a:gd name="connsiteY8" fmla="*/ 249021 h 624806"/>
                  <a:gd name="connsiteX9" fmla="*/ 251391 w 312441"/>
                  <a:gd name="connsiteY9" fmla="*/ 214462 h 624806"/>
                  <a:gd name="connsiteX10" fmla="*/ 269045 w 312441"/>
                  <a:gd name="connsiteY10" fmla="*/ 91586 h 624806"/>
                  <a:gd name="connsiteX11" fmla="*/ 272499 w 312441"/>
                  <a:gd name="connsiteY11" fmla="*/ 63170 h 624806"/>
                  <a:gd name="connsiteX12" fmla="*/ 297060 w 312441"/>
                  <a:gd name="connsiteY12" fmla="*/ 76994 h 624806"/>
                  <a:gd name="connsiteX13" fmla="*/ 272115 w 312441"/>
                  <a:gd name="connsiteY13" fmla="*/ 239037 h 624806"/>
                  <a:gd name="connsiteX14" fmla="*/ 274034 w 312441"/>
                  <a:gd name="connsiteY14" fmla="*/ 256317 h 624806"/>
                  <a:gd name="connsiteX15" fmla="*/ 272882 w 312441"/>
                  <a:gd name="connsiteY15" fmla="*/ 337338 h 624806"/>
                  <a:gd name="connsiteX16" fmla="*/ 265591 w 312441"/>
                  <a:gd name="connsiteY16" fmla="*/ 349242 h 624806"/>
                  <a:gd name="connsiteX17" fmla="*/ 191906 w 312441"/>
                  <a:gd name="connsiteY17" fmla="*/ 434871 h 624806"/>
                  <a:gd name="connsiteX18" fmla="*/ 172717 w 312441"/>
                  <a:gd name="connsiteY18" fmla="*/ 446391 h 624806"/>
                  <a:gd name="connsiteX19" fmla="*/ 73319 w 312441"/>
                  <a:gd name="connsiteY19" fmla="*/ 501685 h 624806"/>
                  <a:gd name="connsiteX20" fmla="*/ 33407 w 312441"/>
                  <a:gd name="connsiteY20" fmla="*/ 537780 h 624806"/>
                  <a:gd name="connsiteX21" fmla="*/ 76773 w 312441"/>
                  <a:gd name="connsiteY21" fmla="*/ 593458 h 624806"/>
                  <a:gd name="connsiteX22" fmla="*/ 107859 w 312441"/>
                  <a:gd name="connsiteY22" fmla="*/ 593458 h 624806"/>
                  <a:gd name="connsiteX23" fmla="*/ 125129 w 312441"/>
                  <a:gd name="connsiteY23" fmla="*/ 608818 h 624806"/>
                  <a:gd name="connsiteX24" fmla="*/ 107859 w 312441"/>
                  <a:gd name="connsiteY24" fmla="*/ 624561 h 624806"/>
                  <a:gd name="connsiteX25" fmla="*/ 62190 w 312441"/>
                  <a:gd name="connsiteY25" fmla="*/ 623025 h 624806"/>
                  <a:gd name="connsiteX26" fmla="*/ 18 w 312441"/>
                  <a:gd name="connsiteY26" fmla="*/ 550836 h 624806"/>
                  <a:gd name="connsiteX27" fmla="*/ 59120 w 312441"/>
                  <a:gd name="connsiteY27" fmla="*/ 472886 h 624806"/>
                  <a:gd name="connsiteX28" fmla="*/ 111313 w 312441"/>
                  <a:gd name="connsiteY28" fmla="*/ 455222 h 624806"/>
                  <a:gd name="connsiteX29" fmla="*/ 141631 w 312441"/>
                  <a:gd name="connsiteY29" fmla="*/ 434871 h 624806"/>
                  <a:gd name="connsiteX30" fmla="*/ 111313 w 312441"/>
                  <a:gd name="connsiteY30" fmla="*/ 415672 h 624806"/>
                  <a:gd name="connsiteX31" fmla="*/ 77925 w 312441"/>
                  <a:gd name="connsiteY31" fmla="*/ 348090 h 624806"/>
                  <a:gd name="connsiteX32" fmla="*/ 71017 w 312441"/>
                  <a:gd name="connsiteY32" fmla="*/ 338106 h 624806"/>
                  <a:gd name="connsiteX33" fmla="*/ 70249 w 312441"/>
                  <a:gd name="connsiteY33" fmla="*/ 256701 h 624806"/>
                  <a:gd name="connsiteX34" fmla="*/ 72168 w 312441"/>
                  <a:gd name="connsiteY34" fmla="*/ 240573 h 624806"/>
                  <a:gd name="connsiteX35" fmla="*/ 100951 w 312441"/>
                  <a:gd name="connsiteY35" fmla="*/ 19780 h 624806"/>
                  <a:gd name="connsiteX36" fmla="*/ 239494 w 312441"/>
                  <a:gd name="connsiteY36" fmla="*/ 18244 h 624806"/>
                  <a:gd name="connsiteX37" fmla="*/ 249856 w 312441"/>
                  <a:gd name="connsiteY37" fmla="*/ 37827 h 624806"/>
                  <a:gd name="connsiteX38" fmla="*/ 226446 w 312441"/>
                  <a:gd name="connsiteY38" fmla="*/ 47043 h 624806"/>
                  <a:gd name="connsiteX39" fmla="*/ 186149 w 312441"/>
                  <a:gd name="connsiteY39" fmla="*/ 33603 h 624806"/>
                  <a:gd name="connsiteX40" fmla="*/ 72168 w 312441"/>
                  <a:gd name="connsiteY40" fmla="*/ 95809 h 624806"/>
                  <a:gd name="connsiteX41" fmla="*/ 98265 w 312441"/>
                  <a:gd name="connsiteY41" fmla="*/ 221374 h 624806"/>
                  <a:gd name="connsiteX42" fmla="*/ 108627 w 312441"/>
                  <a:gd name="connsiteY42" fmla="*/ 249789 h 624806"/>
                  <a:gd name="connsiteX43" fmla="*/ 109394 w 312441"/>
                  <a:gd name="connsiteY43" fmla="*/ 344250 h 624806"/>
                  <a:gd name="connsiteX44" fmla="*/ 173485 w 312441"/>
                  <a:gd name="connsiteY44" fmla="*/ 406072 h 624806"/>
                  <a:gd name="connsiteX45" fmla="*/ 232586 w 312441"/>
                  <a:gd name="connsiteY45" fmla="*/ 344250 h 624806"/>
                  <a:gd name="connsiteX46" fmla="*/ 109394 w 312441"/>
                  <a:gd name="connsiteY46" fmla="*/ 344250 h 624806"/>
                  <a:gd name="connsiteX47" fmla="*/ 170415 w 312441"/>
                  <a:gd name="connsiteY47" fmla="*/ 312763 h 624806"/>
                  <a:gd name="connsiteX48" fmla="*/ 246402 w 312441"/>
                  <a:gd name="connsiteY48" fmla="*/ 312763 h 624806"/>
                  <a:gd name="connsiteX49" fmla="*/ 264056 w 312441"/>
                  <a:gd name="connsiteY49" fmla="*/ 293179 h 624806"/>
                  <a:gd name="connsiteX50" fmla="*/ 246018 w 312441"/>
                  <a:gd name="connsiteY50" fmla="*/ 281276 h 624806"/>
                  <a:gd name="connsiteX51" fmla="*/ 165425 w 312441"/>
                  <a:gd name="connsiteY51" fmla="*/ 281276 h 624806"/>
                  <a:gd name="connsiteX52" fmla="*/ 96346 w 312441"/>
                  <a:gd name="connsiteY52" fmla="*/ 281276 h 624806"/>
                  <a:gd name="connsiteX53" fmla="*/ 78692 w 312441"/>
                  <a:gd name="connsiteY53" fmla="*/ 300859 h 624806"/>
                  <a:gd name="connsiteX54" fmla="*/ 96730 w 312441"/>
                  <a:gd name="connsiteY54" fmla="*/ 312763 h 624806"/>
                  <a:gd name="connsiteX55" fmla="*/ 170415 w 312441"/>
                  <a:gd name="connsiteY55" fmla="*/ 312763 h 624806"/>
                  <a:gd name="connsiteX56" fmla="*/ 153912 w 312441"/>
                  <a:gd name="connsiteY56" fmla="*/ 249405 h 624806"/>
                  <a:gd name="connsiteX57" fmla="*/ 188068 w 312441"/>
                  <a:gd name="connsiteY57" fmla="*/ 249405 h 624806"/>
                  <a:gd name="connsiteX58" fmla="*/ 199198 w 312441"/>
                  <a:gd name="connsiteY58" fmla="*/ 148800 h 624806"/>
                  <a:gd name="connsiteX59" fmla="*/ 170798 w 312441"/>
                  <a:gd name="connsiteY59" fmla="*/ 155712 h 624806"/>
                  <a:gd name="connsiteX60" fmla="*/ 143167 w 312441"/>
                  <a:gd name="connsiteY60" fmla="*/ 148416 h 624806"/>
                  <a:gd name="connsiteX61" fmla="*/ 153912 w 312441"/>
                  <a:gd name="connsiteY61" fmla="*/ 249405 h 62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2441" h="624806">
                    <a:moveTo>
                      <a:pt x="108627" y="249789"/>
                    </a:moveTo>
                    <a:cubicBezTo>
                      <a:pt x="114000" y="249789"/>
                      <a:pt x="117838" y="249789"/>
                      <a:pt x="122443" y="249789"/>
                    </a:cubicBezTo>
                    <a:cubicBezTo>
                      <a:pt x="119756" y="224062"/>
                      <a:pt x="116686" y="198334"/>
                      <a:pt x="114000" y="172991"/>
                    </a:cubicBezTo>
                    <a:cubicBezTo>
                      <a:pt x="112465" y="158400"/>
                      <a:pt x="110162" y="143808"/>
                      <a:pt x="109394" y="129600"/>
                    </a:cubicBezTo>
                    <a:cubicBezTo>
                      <a:pt x="108243" y="113857"/>
                      <a:pt x="117838" y="105409"/>
                      <a:pt x="132421" y="111553"/>
                    </a:cubicBezTo>
                    <a:cubicBezTo>
                      <a:pt x="157366" y="121921"/>
                      <a:pt x="181160" y="124993"/>
                      <a:pt x="206873" y="112705"/>
                    </a:cubicBezTo>
                    <a:cubicBezTo>
                      <a:pt x="225678" y="103873"/>
                      <a:pt x="235656" y="113473"/>
                      <a:pt x="233354" y="134208"/>
                    </a:cubicBezTo>
                    <a:cubicBezTo>
                      <a:pt x="228748" y="172223"/>
                      <a:pt x="224527" y="210238"/>
                      <a:pt x="220305" y="249021"/>
                    </a:cubicBezTo>
                    <a:cubicBezTo>
                      <a:pt x="224527" y="249021"/>
                      <a:pt x="228748" y="249021"/>
                      <a:pt x="234121" y="249021"/>
                    </a:cubicBezTo>
                    <a:cubicBezTo>
                      <a:pt x="229516" y="232509"/>
                      <a:pt x="241797" y="224446"/>
                      <a:pt x="251391" y="214462"/>
                    </a:cubicBezTo>
                    <a:cubicBezTo>
                      <a:pt x="282861" y="181439"/>
                      <a:pt x="289768" y="132288"/>
                      <a:pt x="269045" y="91586"/>
                    </a:cubicBezTo>
                    <a:cubicBezTo>
                      <a:pt x="261369" y="76610"/>
                      <a:pt x="262521" y="67778"/>
                      <a:pt x="272499" y="63170"/>
                    </a:cubicBezTo>
                    <a:cubicBezTo>
                      <a:pt x="281709" y="58563"/>
                      <a:pt x="289768" y="63170"/>
                      <a:pt x="297060" y="76994"/>
                    </a:cubicBezTo>
                    <a:cubicBezTo>
                      <a:pt x="324692" y="129984"/>
                      <a:pt x="314330" y="196414"/>
                      <a:pt x="272115" y="239037"/>
                    </a:cubicBezTo>
                    <a:cubicBezTo>
                      <a:pt x="262521" y="248637"/>
                      <a:pt x="262521" y="249789"/>
                      <a:pt x="274034" y="256317"/>
                    </a:cubicBezTo>
                    <a:cubicBezTo>
                      <a:pt x="305119" y="274748"/>
                      <a:pt x="304736" y="319675"/>
                      <a:pt x="272882" y="337338"/>
                    </a:cubicBezTo>
                    <a:cubicBezTo>
                      <a:pt x="267510" y="340410"/>
                      <a:pt x="265591" y="343098"/>
                      <a:pt x="265591" y="349242"/>
                    </a:cubicBezTo>
                    <a:cubicBezTo>
                      <a:pt x="264439" y="389944"/>
                      <a:pt x="232202" y="427191"/>
                      <a:pt x="191906" y="434871"/>
                    </a:cubicBezTo>
                    <a:cubicBezTo>
                      <a:pt x="183847" y="436407"/>
                      <a:pt x="178090" y="439863"/>
                      <a:pt x="172717" y="446391"/>
                    </a:cubicBezTo>
                    <a:cubicBezTo>
                      <a:pt x="146621" y="477110"/>
                      <a:pt x="112465" y="493621"/>
                      <a:pt x="73319" y="501685"/>
                    </a:cubicBezTo>
                    <a:cubicBezTo>
                      <a:pt x="52979" y="505909"/>
                      <a:pt x="38012" y="516277"/>
                      <a:pt x="33407" y="537780"/>
                    </a:cubicBezTo>
                    <a:cubicBezTo>
                      <a:pt x="26883" y="565811"/>
                      <a:pt x="47223" y="591922"/>
                      <a:pt x="76773" y="593458"/>
                    </a:cubicBezTo>
                    <a:cubicBezTo>
                      <a:pt x="87136" y="593842"/>
                      <a:pt x="97497" y="593458"/>
                      <a:pt x="107859" y="593458"/>
                    </a:cubicBezTo>
                    <a:cubicBezTo>
                      <a:pt x="118605" y="593458"/>
                      <a:pt x="125129" y="599602"/>
                      <a:pt x="125129" y="608818"/>
                    </a:cubicBezTo>
                    <a:cubicBezTo>
                      <a:pt x="125129" y="618418"/>
                      <a:pt x="118605" y="624561"/>
                      <a:pt x="107859" y="624561"/>
                    </a:cubicBezTo>
                    <a:cubicBezTo>
                      <a:pt x="92508" y="624561"/>
                      <a:pt x="77157" y="625713"/>
                      <a:pt x="62190" y="623025"/>
                    </a:cubicBezTo>
                    <a:cubicBezTo>
                      <a:pt x="26115" y="616498"/>
                      <a:pt x="786" y="586163"/>
                      <a:pt x="18" y="550836"/>
                    </a:cubicBezTo>
                    <a:cubicBezTo>
                      <a:pt x="-749" y="512821"/>
                      <a:pt x="22661" y="482486"/>
                      <a:pt x="59120" y="472886"/>
                    </a:cubicBezTo>
                    <a:cubicBezTo>
                      <a:pt x="76773" y="467894"/>
                      <a:pt x="94811" y="462518"/>
                      <a:pt x="111313" y="455222"/>
                    </a:cubicBezTo>
                    <a:cubicBezTo>
                      <a:pt x="122443" y="450615"/>
                      <a:pt x="131653" y="441783"/>
                      <a:pt x="141631" y="434871"/>
                    </a:cubicBezTo>
                    <a:cubicBezTo>
                      <a:pt x="130118" y="427575"/>
                      <a:pt x="120140" y="422583"/>
                      <a:pt x="111313" y="415672"/>
                    </a:cubicBezTo>
                    <a:cubicBezTo>
                      <a:pt x="90205" y="398392"/>
                      <a:pt x="78692" y="375353"/>
                      <a:pt x="77925" y="348090"/>
                    </a:cubicBezTo>
                    <a:cubicBezTo>
                      <a:pt x="77541" y="342330"/>
                      <a:pt x="75238" y="340410"/>
                      <a:pt x="71017" y="338106"/>
                    </a:cubicBezTo>
                    <a:cubicBezTo>
                      <a:pt x="38396" y="319675"/>
                      <a:pt x="38012" y="275516"/>
                      <a:pt x="70249" y="256701"/>
                    </a:cubicBezTo>
                    <a:cubicBezTo>
                      <a:pt x="80611" y="250557"/>
                      <a:pt x="80611" y="249021"/>
                      <a:pt x="72168" y="240573"/>
                    </a:cubicBezTo>
                    <a:cubicBezTo>
                      <a:pt x="6926" y="174911"/>
                      <a:pt x="20742" y="65474"/>
                      <a:pt x="100951" y="19780"/>
                    </a:cubicBezTo>
                    <a:cubicBezTo>
                      <a:pt x="146237" y="-6331"/>
                      <a:pt x="193057" y="-6331"/>
                      <a:pt x="239494" y="18244"/>
                    </a:cubicBezTo>
                    <a:cubicBezTo>
                      <a:pt x="247553" y="22468"/>
                      <a:pt x="252159" y="28227"/>
                      <a:pt x="249856" y="37827"/>
                    </a:cubicBezTo>
                    <a:cubicBezTo>
                      <a:pt x="247170" y="47811"/>
                      <a:pt x="237191" y="51267"/>
                      <a:pt x="226446" y="47043"/>
                    </a:cubicBezTo>
                    <a:cubicBezTo>
                      <a:pt x="213397" y="42051"/>
                      <a:pt x="199965" y="35907"/>
                      <a:pt x="186149" y="33603"/>
                    </a:cubicBezTo>
                    <a:cubicBezTo>
                      <a:pt x="138945" y="25924"/>
                      <a:pt x="92508" y="51651"/>
                      <a:pt x="72168" y="95809"/>
                    </a:cubicBezTo>
                    <a:cubicBezTo>
                      <a:pt x="52596" y="138816"/>
                      <a:pt x="62574" y="190271"/>
                      <a:pt x="98265" y="221374"/>
                    </a:cubicBezTo>
                    <a:cubicBezTo>
                      <a:pt x="107092" y="229053"/>
                      <a:pt x="110162" y="237885"/>
                      <a:pt x="108627" y="249789"/>
                    </a:cubicBezTo>
                    <a:close/>
                    <a:moveTo>
                      <a:pt x="109394" y="344250"/>
                    </a:moveTo>
                    <a:cubicBezTo>
                      <a:pt x="109394" y="379193"/>
                      <a:pt x="139329" y="407608"/>
                      <a:pt x="173485" y="406072"/>
                    </a:cubicBezTo>
                    <a:cubicBezTo>
                      <a:pt x="206873" y="404536"/>
                      <a:pt x="235656" y="374585"/>
                      <a:pt x="232586" y="344250"/>
                    </a:cubicBezTo>
                    <a:cubicBezTo>
                      <a:pt x="191522" y="344250"/>
                      <a:pt x="150458" y="344250"/>
                      <a:pt x="109394" y="344250"/>
                    </a:cubicBezTo>
                    <a:close/>
                    <a:moveTo>
                      <a:pt x="170415" y="312763"/>
                    </a:moveTo>
                    <a:cubicBezTo>
                      <a:pt x="195744" y="312763"/>
                      <a:pt x="221073" y="312763"/>
                      <a:pt x="246402" y="312763"/>
                    </a:cubicBezTo>
                    <a:cubicBezTo>
                      <a:pt x="259450" y="312763"/>
                      <a:pt x="267510" y="303547"/>
                      <a:pt x="264056" y="293179"/>
                    </a:cubicBezTo>
                    <a:cubicBezTo>
                      <a:pt x="261369" y="284348"/>
                      <a:pt x="254845" y="281276"/>
                      <a:pt x="246018" y="281276"/>
                    </a:cubicBezTo>
                    <a:cubicBezTo>
                      <a:pt x="219154" y="281276"/>
                      <a:pt x="192290" y="281276"/>
                      <a:pt x="165425" y="281276"/>
                    </a:cubicBezTo>
                    <a:cubicBezTo>
                      <a:pt x="142399" y="281276"/>
                      <a:pt x="119372" y="281276"/>
                      <a:pt x="96346" y="281276"/>
                    </a:cubicBezTo>
                    <a:cubicBezTo>
                      <a:pt x="83681" y="281276"/>
                      <a:pt x="75238" y="290492"/>
                      <a:pt x="78692" y="300859"/>
                    </a:cubicBezTo>
                    <a:cubicBezTo>
                      <a:pt x="81379" y="309691"/>
                      <a:pt x="87903" y="312763"/>
                      <a:pt x="96730" y="312763"/>
                    </a:cubicBezTo>
                    <a:cubicBezTo>
                      <a:pt x="120907" y="312763"/>
                      <a:pt x="145469" y="312763"/>
                      <a:pt x="170415" y="312763"/>
                    </a:cubicBezTo>
                    <a:close/>
                    <a:moveTo>
                      <a:pt x="153912" y="249405"/>
                    </a:moveTo>
                    <a:cubicBezTo>
                      <a:pt x="165809" y="249405"/>
                      <a:pt x="176939" y="249405"/>
                      <a:pt x="188068" y="249405"/>
                    </a:cubicBezTo>
                    <a:cubicBezTo>
                      <a:pt x="191906" y="215614"/>
                      <a:pt x="195360" y="182591"/>
                      <a:pt x="199198" y="148800"/>
                    </a:cubicBezTo>
                    <a:cubicBezTo>
                      <a:pt x="188836" y="151488"/>
                      <a:pt x="179625" y="155712"/>
                      <a:pt x="170798" y="155712"/>
                    </a:cubicBezTo>
                    <a:cubicBezTo>
                      <a:pt x="161972" y="155712"/>
                      <a:pt x="153145" y="151488"/>
                      <a:pt x="143167" y="148416"/>
                    </a:cubicBezTo>
                    <a:cubicBezTo>
                      <a:pt x="146621" y="182975"/>
                      <a:pt x="150458" y="215614"/>
                      <a:pt x="153912" y="249405"/>
                    </a:cubicBezTo>
                    <a:close/>
                  </a:path>
                </a:pathLst>
              </a:custGeom>
              <a:grpFill/>
              <a:ln w="383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xmlns:p14="http://schemas.microsoft.com/office/powerpoint/2010/main" xmlns:ahyp="http://schemas.microsoft.com/office/drawing/2018/hyperlinkcolor" xmlns="" id="{6EE917FB-2D83-2F53-9361-BEA010816C74}"/>
                  </a:ext>
                </a:extLst>
              </p:cNvPr>
              <p:cNvSpPr/>
              <p:nvPr/>
            </p:nvSpPr>
            <p:spPr>
              <a:xfrm>
                <a:off x="4253638" y="4201366"/>
                <a:ext cx="278255" cy="281079"/>
              </a:xfrm>
              <a:custGeom>
                <a:avLst/>
                <a:gdLst>
                  <a:gd name="connsiteX0" fmla="*/ 123699 w 278255"/>
                  <a:gd name="connsiteY0" fmla="*/ 249208 h 281079"/>
                  <a:gd name="connsiteX1" fmla="*/ 155169 w 278255"/>
                  <a:gd name="connsiteY1" fmla="*/ 249208 h 281079"/>
                  <a:gd name="connsiteX2" fmla="*/ 155169 w 278255"/>
                  <a:gd name="connsiteY2" fmla="*/ 231929 h 281079"/>
                  <a:gd name="connsiteX3" fmla="*/ 168217 w 278255"/>
                  <a:gd name="connsiteY3" fmla="*/ 212729 h 281079"/>
                  <a:gd name="connsiteX4" fmla="*/ 187405 w 278255"/>
                  <a:gd name="connsiteY4" fmla="*/ 201594 h 281079"/>
                  <a:gd name="connsiteX5" fmla="*/ 212351 w 278255"/>
                  <a:gd name="connsiteY5" fmla="*/ 200058 h 281079"/>
                  <a:gd name="connsiteX6" fmla="*/ 226551 w 278255"/>
                  <a:gd name="connsiteY6" fmla="*/ 208122 h 281079"/>
                  <a:gd name="connsiteX7" fmla="*/ 241902 w 278255"/>
                  <a:gd name="connsiteY7" fmla="*/ 182010 h 281079"/>
                  <a:gd name="connsiteX8" fmla="*/ 225016 w 278255"/>
                  <a:gd name="connsiteY8" fmla="*/ 172027 h 281079"/>
                  <a:gd name="connsiteX9" fmla="*/ 216189 w 278255"/>
                  <a:gd name="connsiteY9" fmla="*/ 152059 h 281079"/>
                  <a:gd name="connsiteX10" fmla="*/ 216189 w 278255"/>
                  <a:gd name="connsiteY10" fmla="*/ 129788 h 281079"/>
                  <a:gd name="connsiteX11" fmla="*/ 226551 w 278255"/>
                  <a:gd name="connsiteY11" fmla="*/ 107901 h 281079"/>
                  <a:gd name="connsiteX12" fmla="*/ 241518 w 278255"/>
                  <a:gd name="connsiteY12" fmla="*/ 99453 h 281079"/>
                  <a:gd name="connsiteX13" fmla="*/ 226167 w 278255"/>
                  <a:gd name="connsiteY13" fmla="*/ 72958 h 281079"/>
                  <a:gd name="connsiteX14" fmla="*/ 210816 w 278255"/>
                  <a:gd name="connsiteY14" fmla="*/ 81789 h 281079"/>
                  <a:gd name="connsiteX15" fmla="*/ 188557 w 278255"/>
                  <a:gd name="connsiteY15" fmla="*/ 80638 h 281079"/>
                  <a:gd name="connsiteX16" fmla="*/ 167449 w 278255"/>
                  <a:gd name="connsiteY16" fmla="*/ 68734 h 281079"/>
                  <a:gd name="connsiteX17" fmla="*/ 155169 w 278255"/>
                  <a:gd name="connsiteY17" fmla="*/ 49150 h 281079"/>
                  <a:gd name="connsiteX18" fmla="*/ 155169 w 278255"/>
                  <a:gd name="connsiteY18" fmla="*/ 32255 h 281079"/>
                  <a:gd name="connsiteX19" fmla="*/ 124083 w 278255"/>
                  <a:gd name="connsiteY19" fmla="*/ 32255 h 281079"/>
                  <a:gd name="connsiteX20" fmla="*/ 124083 w 278255"/>
                  <a:gd name="connsiteY20" fmla="*/ 49150 h 281079"/>
                  <a:gd name="connsiteX21" fmla="*/ 111418 w 278255"/>
                  <a:gd name="connsiteY21" fmla="*/ 68734 h 281079"/>
                  <a:gd name="connsiteX22" fmla="*/ 91462 w 278255"/>
                  <a:gd name="connsiteY22" fmla="*/ 80254 h 281079"/>
                  <a:gd name="connsiteX23" fmla="*/ 67284 w 278255"/>
                  <a:gd name="connsiteY23" fmla="*/ 81405 h 281079"/>
                  <a:gd name="connsiteX24" fmla="*/ 53084 w 278255"/>
                  <a:gd name="connsiteY24" fmla="*/ 72958 h 281079"/>
                  <a:gd name="connsiteX25" fmla="*/ 37733 w 278255"/>
                  <a:gd name="connsiteY25" fmla="*/ 99069 h 281079"/>
                  <a:gd name="connsiteX26" fmla="*/ 53468 w 278255"/>
                  <a:gd name="connsiteY26" fmla="*/ 108669 h 281079"/>
                  <a:gd name="connsiteX27" fmla="*/ 63446 w 278255"/>
                  <a:gd name="connsiteY27" fmla="*/ 129020 h 281079"/>
                  <a:gd name="connsiteX28" fmla="*/ 63446 w 278255"/>
                  <a:gd name="connsiteY28" fmla="*/ 153211 h 281079"/>
                  <a:gd name="connsiteX29" fmla="*/ 54619 w 278255"/>
                  <a:gd name="connsiteY29" fmla="*/ 172027 h 281079"/>
                  <a:gd name="connsiteX30" fmla="*/ 24301 w 278255"/>
                  <a:gd name="connsiteY30" fmla="*/ 189306 h 281079"/>
                  <a:gd name="connsiteX31" fmla="*/ 2810 w 278255"/>
                  <a:gd name="connsiteY31" fmla="*/ 184314 h 281079"/>
                  <a:gd name="connsiteX32" fmla="*/ 8183 w 278255"/>
                  <a:gd name="connsiteY32" fmla="*/ 162427 h 281079"/>
                  <a:gd name="connsiteX33" fmla="*/ 20847 w 278255"/>
                  <a:gd name="connsiteY33" fmla="*/ 155131 h 281079"/>
                  <a:gd name="connsiteX34" fmla="*/ 30825 w 278255"/>
                  <a:gd name="connsiteY34" fmla="*/ 140924 h 281079"/>
                  <a:gd name="connsiteX35" fmla="*/ 20847 w 278255"/>
                  <a:gd name="connsiteY35" fmla="*/ 126332 h 281079"/>
                  <a:gd name="connsiteX36" fmla="*/ 9718 w 278255"/>
                  <a:gd name="connsiteY36" fmla="*/ 84477 h 281079"/>
                  <a:gd name="connsiteX37" fmla="*/ 31209 w 278255"/>
                  <a:gd name="connsiteY37" fmla="*/ 47231 h 281079"/>
                  <a:gd name="connsiteX38" fmla="*/ 59225 w 278255"/>
                  <a:gd name="connsiteY38" fmla="*/ 39935 h 281079"/>
                  <a:gd name="connsiteX39" fmla="*/ 68435 w 278255"/>
                  <a:gd name="connsiteY39" fmla="*/ 45311 h 281079"/>
                  <a:gd name="connsiteX40" fmla="*/ 92613 w 278255"/>
                  <a:gd name="connsiteY40" fmla="*/ 30719 h 281079"/>
                  <a:gd name="connsiteX41" fmla="*/ 122931 w 278255"/>
                  <a:gd name="connsiteY41" fmla="*/ 0 h 281079"/>
                  <a:gd name="connsiteX42" fmla="*/ 167833 w 278255"/>
                  <a:gd name="connsiteY42" fmla="*/ 0 h 281079"/>
                  <a:gd name="connsiteX43" fmla="*/ 185871 w 278255"/>
                  <a:gd name="connsiteY43" fmla="*/ 18431 h 281079"/>
                  <a:gd name="connsiteX44" fmla="*/ 185871 w 278255"/>
                  <a:gd name="connsiteY44" fmla="*/ 29951 h 281079"/>
                  <a:gd name="connsiteX45" fmla="*/ 191627 w 278255"/>
                  <a:gd name="connsiteY45" fmla="*/ 44927 h 281079"/>
                  <a:gd name="connsiteX46" fmla="*/ 210816 w 278255"/>
                  <a:gd name="connsiteY46" fmla="*/ 44927 h 281079"/>
                  <a:gd name="connsiteX47" fmla="*/ 252647 w 278255"/>
                  <a:gd name="connsiteY47" fmla="*/ 56062 h 281079"/>
                  <a:gd name="connsiteX48" fmla="*/ 274906 w 278255"/>
                  <a:gd name="connsiteY48" fmla="*/ 94845 h 281079"/>
                  <a:gd name="connsiteX49" fmla="*/ 267998 w 278255"/>
                  <a:gd name="connsiteY49" fmla="*/ 120188 h 281079"/>
                  <a:gd name="connsiteX50" fmla="*/ 256869 w 278255"/>
                  <a:gd name="connsiteY50" fmla="*/ 126332 h 281079"/>
                  <a:gd name="connsiteX51" fmla="*/ 256485 w 278255"/>
                  <a:gd name="connsiteY51" fmla="*/ 153979 h 281079"/>
                  <a:gd name="connsiteX52" fmla="*/ 267998 w 278255"/>
                  <a:gd name="connsiteY52" fmla="*/ 197370 h 281079"/>
                  <a:gd name="connsiteX53" fmla="*/ 246507 w 278255"/>
                  <a:gd name="connsiteY53" fmla="*/ 234617 h 281079"/>
                  <a:gd name="connsiteX54" fmla="*/ 219643 w 278255"/>
                  <a:gd name="connsiteY54" fmla="*/ 241529 h 281079"/>
                  <a:gd name="connsiteX55" fmla="*/ 209665 w 278255"/>
                  <a:gd name="connsiteY55" fmla="*/ 235769 h 281079"/>
                  <a:gd name="connsiteX56" fmla="*/ 185487 w 278255"/>
                  <a:gd name="connsiteY56" fmla="*/ 250360 h 281079"/>
                  <a:gd name="connsiteX57" fmla="*/ 155169 w 278255"/>
                  <a:gd name="connsiteY57" fmla="*/ 281079 h 281079"/>
                  <a:gd name="connsiteX58" fmla="*/ 110267 w 278255"/>
                  <a:gd name="connsiteY58" fmla="*/ 281079 h 281079"/>
                  <a:gd name="connsiteX59" fmla="*/ 92229 w 278255"/>
                  <a:gd name="connsiteY59" fmla="*/ 262648 h 281079"/>
                  <a:gd name="connsiteX60" fmla="*/ 92229 w 278255"/>
                  <a:gd name="connsiteY60" fmla="*/ 251128 h 281079"/>
                  <a:gd name="connsiteX61" fmla="*/ 67284 w 278255"/>
                  <a:gd name="connsiteY61" fmla="*/ 236537 h 281079"/>
                  <a:gd name="connsiteX62" fmla="*/ 52700 w 278255"/>
                  <a:gd name="connsiteY62" fmla="*/ 244600 h 281079"/>
                  <a:gd name="connsiteX63" fmla="*/ 32744 w 278255"/>
                  <a:gd name="connsiteY63" fmla="*/ 238073 h 281079"/>
                  <a:gd name="connsiteX64" fmla="*/ 36966 w 278255"/>
                  <a:gd name="connsiteY64" fmla="*/ 218105 h 281079"/>
                  <a:gd name="connsiteX65" fmla="*/ 72273 w 278255"/>
                  <a:gd name="connsiteY65" fmla="*/ 197754 h 281079"/>
                  <a:gd name="connsiteX66" fmla="*/ 87624 w 278255"/>
                  <a:gd name="connsiteY66" fmla="*/ 199674 h 281079"/>
                  <a:gd name="connsiteX67" fmla="*/ 112953 w 278255"/>
                  <a:gd name="connsiteY67" fmla="*/ 213881 h 281079"/>
                  <a:gd name="connsiteX68" fmla="*/ 123315 w 278255"/>
                  <a:gd name="connsiteY68" fmla="*/ 230009 h 281079"/>
                  <a:gd name="connsiteX69" fmla="*/ 123699 w 278255"/>
                  <a:gd name="connsiteY69" fmla="*/ 249208 h 28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255" h="281079">
                    <a:moveTo>
                      <a:pt x="123699" y="249208"/>
                    </a:moveTo>
                    <a:cubicBezTo>
                      <a:pt x="134445" y="249208"/>
                      <a:pt x="144039" y="249208"/>
                      <a:pt x="155169" y="249208"/>
                    </a:cubicBezTo>
                    <a:cubicBezTo>
                      <a:pt x="155169" y="243065"/>
                      <a:pt x="155552" y="237305"/>
                      <a:pt x="155169" y="231929"/>
                    </a:cubicBezTo>
                    <a:cubicBezTo>
                      <a:pt x="154401" y="221945"/>
                      <a:pt x="159006" y="216185"/>
                      <a:pt x="168217" y="212729"/>
                    </a:cubicBezTo>
                    <a:cubicBezTo>
                      <a:pt x="175125" y="209658"/>
                      <a:pt x="181649" y="206202"/>
                      <a:pt x="187405" y="201594"/>
                    </a:cubicBezTo>
                    <a:cubicBezTo>
                      <a:pt x="195849" y="195066"/>
                      <a:pt x="203524" y="194298"/>
                      <a:pt x="212351" y="200058"/>
                    </a:cubicBezTo>
                    <a:cubicBezTo>
                      <a:pt x="216573" y="203130"/>
                      <a:pt x="221178" y="205050"/>
                      <a:pt x="226551" y="208122"/>
                    </a:cubicBezTo>
                    <a:cubicBezTo>
                      <a:pt x="231540" y="199290"/>
                      <a:pt x="236529" y="190842"/>
                      <a:pt x="241902" y="182010"/>
                    </a:cubicBezTo>
                    <a:cubicBezTo>
                      <a:pt x="236145" y="178555"/>
                      <a:pt x="230772" y="175099"/>
                      <a:pt x="225016" y="172027"/>
                    </a:cubicBezTo>
                    <a:cubicBezTo>
                      <a:pt x="217340" y="167419"/>
                      <a:pt x="215421" y="160891"/>
                      <a:pt x="216189" y="152059"/>
                    </a:cubicBezTo>
                    <a:cubicBezTo>
                      <a:pt x="216956" y="144764"/>
                      <a:pt x="217340" y="137084"/>
                      <a:pt x="216189" y="129788"/>
                    </a:cubicBezTo>
                    <a:cubicBezTo>
                      <a:pt x="214654" y="119804"/>
                      <a:pt x="217724" y="112893"/>
                      <a:pt x="226551" y="107901"/>
                    </a:cubicBezTo>
                    <a:cubicBezTo>
                      <a:pt x="231540" y="105213"/>
                      <a:pt x="236145" y="102525"/>
                      <a:pt x="241518" y="99453"/>
                    </a:cubicBezTo>
                    <a:cubicBezTo>
                      <a:pt x="236145" y="90237"/>
                      <a:pt x="231540" y="82173"/>
                      <a:pt x="226167" y="72958"/>
                    </a:cubicBezTo>
                    <a:cubicBezTo>
                      <a:pt x="220794" y="76030"/>
                      <a:pt x="215421" y="78718"/>
                      <a:pt x="210816" y="81789"/>
                    </a:cubicBezTo>
                    <a:cubicBezTo>
                      <a:pt x="203141" y="86781"/>
                      <a:pt x="195849" y="86013"/>
                      <a:pt x="188557" y="80638"/>
                    </a:cubicBezTo>
                    <a:cubicBezTo>
                      <a:pt x="182033" y="76030"/>
                      <a:pt x="175125" y="71806"/>
                      <a:pt x="167449" y="68734"/>
                    </a:cubicBezTo>
                    <a:cubicBezTo>
                      <a:pt x="158622" y="64894"/>
                      <a:pt x="154401" y="58750"/>
                      <a:pt x="155169" y="49150"/>
                    </a:cubicBezTo>
                    <a:cubicBezTo>
                      <a:pt x="155552" y="43775"/>
                      <a:pt x="155169" y="38399"/>
                      <a:pt x="155169" y="32255"/>
                    </a:cubicBezTo>
                    <a:cubicBezTo>
                      <a:pt x="144806" y="32255"/>
                      <a:pt x="135212" y="32255"/>
                      <a:pt x="124083" y="32255"/>
                    </a:cubicBezTo>
                    <a:cubicBezTo>
                      <a:pt x="124083" y="37631"/>
                      <a:pt x="123699" y="43391"/>
                      <a:pt x="124083" y="49150"/>
                    </a:cubicBezTo>
                    <a:cubicBezTo>
                      <a:pt x="124850" y="59134"/>
                      <a:pt x="120629" y="64894"/>
                      <a:pt x="111418" y="68734"/>
                    </a:cubicBezTo>
                    <a:cubicBezTo>
                      <a:pt x="104510" y="71806"/>
                      <a:pt x="97602" y="75646"/>
                      <a:pt x="91462" y="80254"/>
                    </a:cubicBezTo>
                    <a:cubicBezTo>
                      <a:pt x="83402" y="86397"/>
                      <a:pt x="75727" y="87165"/>
                      <a:pt x="67284" y="81405"/>
                    </a:cubicBezTo>
                    <a:cubicBezTo>
                      <a:pt x="63063" y="78718"/>
                      <a:pt x="58457" y="76030"/>
                      <a:pt x="53084" y="72958"/>
                    </a:cubicBezTo>
                    <a:cubicBezTo>
                      <a:pt x="48095" y="81789"/>
                      <a:pt x="43106" y="89853"/>
                      <a:pt x="37733" y="99069"/>
                    </a:cubicBezTo>
                    <a:cubicBezTo>
                      <a:pt x="43106" y="102525"/>
                      <a:pt x="48095" y="105597"/>
                      <a:pt x="53468" y="108669"/>
                    </a:cubicBezTo>
                    <a:cubicBezTo>
                      <a:pt x="61527" y="113277"/>
                      <a:pt x="64214" y="119804"/>
                      <a:pt x="63446" y="129020"/>
                    </a:cubicBezTo>
                    <a:cubicBezTo>
                      <a:pt x="62679" y="137084"/>
                      <a:pt x="62679" y="145148"/>
                      <a:pt x="63446" y="153211"/>
                    </a:cubicBezTo>
                    <a:cubicBezTo>
                      <a:pt x="64214" y="161659"/>
                      <a:pt x="61911" y="167803"/>
                      <a:pt x="54619" y="172027"/>
                    </a:cubicBezTo>
                    <a:cubicBezTo>
                      <a:pt x="44641" y="177787"/>
                      <a:pt x="34663" y="183930"/>
                      <a:pt x="24301" y="189306"/>
                    </a:cubicBezTo>
                    <a:cubicBezTo>
                      <a:pt x="15858" y="193914"/>
                      <a:pt x="7415" y="191610"/>
                      <a:pt x="2810" y="184314"/>
                    </a:cubicBezTo>
                    <a:cubicBezTo>
                      <a:pt x="-1795" y="176635"/>
                      <a:pt x="123" y="167803"/>
                      <a:pt x="8183" y="162427"/>
                    </a:cubicBezTo>
                    <a:cubicBezTo>
                      <a:pt x="12020" y="159739"/>
                      <a:pt x="16626" y="157435"/>
                      <a:pt x="20847" y="155131"/>
                    </a:cubicBezTo>
                    <a:cubicBezTo>
                      <a:pt x="26604" y="152059"/>
                      <a:pt x="31209" y="149371"/>
                      <a:pt x="30825" y="140924"/>
                    </a:cubicBezTo>
                    <a:cubicBezTo>
                      <a:pt x="30825" y="132860"/>
                      <a:pt x="26988" y="129788"/>
                      <a:pt x="20847" y="126332"/>
                    </a:cubicBezTo>
                    <a:cubicBezTo>
                      <a:pt x="-4482" y="112125"/>
                      <a:pt x="-4866" y="109821"/>
                      <a:pt x="9718" y="84477"/>
                    </a:cubicBezTo>
                    <a:cubicBezTo>
                      <a:pt x="17010" y="72190"/>
                      <a:pt x="23917" y="59518"/>
                      <a:pt x="31209" y="47231"/>
                    </a:cubicBezTo>
                    <a:cubicBezTo>
                      <a:pt x="38885" y="34175"/>
                      <a:pt x="45793" y="32255"/>
                      <a:pt x="59225" y="39935"/>
                    </a:cubicBezTo>
                    <a:cubicBezTo>
                      <a:pt x="62295" y="41855"/>
                      <a:pt x="65365" y="43391"/>
                      <a:pt x="68435" y="45311"/>
                    </a:cubicBezTo>
                    <a:cubicBezTo>
                      <a:pt x="82251" y="52990"/>
                      <a:pt x="92613" y="46846"/>
                      <a:pt x="92613" y="30719"/>
                    </a:cubicBezTo>
                    <a:cubicBezTo>
                      <a:pt x="92613" y="1152"/>
                      <a:pt x="93381" y="0"/>
                      <a:pt x="122931" y="0"/>
                    </a:cubicBezTo>
                    <a:cubicBezTo>
                      <a:pt x="137899" y="0"/>
                      <a:pt x="152866" y="0"/>
                      <a:pt x="167833" y="0"/>
                    </a:cubicBezTo>
                    <a:cubicBezTo>
                      <a:pt x="180498" y="0"/>
                      <a:pt x="185871" y="5376"/>
                      <a:pt x="185871" y="18431"/>
                    </a:cubicBezTo>
                    <a:cubicBezTo>
                      <a:pt x="185871" y="22271"/>
                      <a:pt x="185871" y="26111"/>
                      <a:pt x="185871" y="29951"/>
                    </a:cubicBezTo>
                    <a:cubicBezTo>
                      <a:pt x="186254" y="35327"/>
                      <a:pt x="184335" y="41087"/>
                      <a:pt x="191627" y="44927"/>
                    </a:cubicBezTo>
                    <a:cubicBezTo>
                      <a:pt x="198535" y="48766"/>
                      <a:pt x="203524" y="49150"/>
                      <a:pt x="210816" y="44927"/>
                    </a:cubicBezTo>
                    <a:cubicBezTo>
                      <a:pt x="236145" y="29567"/>
                      <a:pt x="238064" y="30335"/>
                      <a:pt x="252647" y="56062"/>
                    </a:cubicBezTo>
                    <a:cubicBezTo>
                      <a:pt x="259939" y="69118"/>
                      <a:pt x="267614" y="81789"/>
                      <a:pt x="274906" y="94845"/>
                    </a:cubicBezTo>
                    <a:cubicBezTo>
                      <a:pt x="281047" y="105981"/>
                      <a:pt x="278744" y="113660"/>
                      <a:pt x="267998" y="120188"/>
                    </a:cubicBezTo>
                    <a:cubicBezTo>
                      <a:pt x="264545" y="122492"/>
                      <a:pt x="260707" y="124412"/>
                      <a:pt x="256869" y="126332"/>
                    </a:cubicBezTo>
                    <a:cubicBezTo>
                      <a:pt x="243821" y="134012"/>
                      <a:pt x="243821" y="146299"/>
                      <a:pt x="256485" y="153979"/>
                    </a:cubicBezTo>
                    <a:cubicBezTo>
                      <a:pt x="282965" y="169723"/>
                      <a:pt x="283349" y="170875"/>
                      <a:pt x="267998" y="197370"/>
                    </a:cubicBezTo>
                    <a:cubicBezTo>
                      <a:pt x="260707" y="209658"/>
                      <a:pt x="253799" y="222329"/>
                      <a:pt x="246507" y="234617"/>
                    </a:cubicBezTo>
                    <a:cubicBezTo>
                      <a:pt x="239215" y="246520"/>
                      <a:pt x="232307" y="248440"/>
                      <a:pt x="219643" y="241529"/>
                    </a:cubicBezTo>
                    <a:cubicBezTo>
                      <a:pt x="216189" y="239609"/>
                      <a:pt x="212735" y="237689"/>
                      <a:pt x="209665" y="235769"/>
                    </a:cubicBezTo>
                    <a:cubicBezTo>
                      <a:pt x="196232" y="228089"/>
                      <a:pt x="185487" y="234617"/>
                      <a:pt x="185487" y="250360"/>
                    </a:cubicBezTo>
                    <a:cubicBezTo>
                      <a:pt x="185487" y="279927"/>
                      <a:pt x="184335" y="281079"/>
                      <a:pt x="155169" y="281079"/>
                    </a:cubicBezTo>
                    <a:cubicBezTo>
                      <a:pt x="140201" y="281079"/>
                      <a:pt x="125234" y="281079"/>
                      <a:pt x="110267" y="281079"/>
                    </a:cubicBezTo>
                    <a:cubicBezTo>
                      <a:pt x="97602" y="281079"/>
                      <a:pt x="92229" y="275704"/>
                      <a:pt x="92229" y="262648"/>
                    </a:cubicBezTo>
                    <a:cubicBezTo>
                      <a:pt x="92229" y="258808"/>
                      <a:pt x="92229" y="254968"/>
                      <a:pt x="92229" y="251128"/>
                    </a:cubicBezTo>
                    <a:cubicBezTo>
                      <a:pt x="92229" y="234617"/>
                      <a:pt x="81484" y="228473"/>
                      <a:pt x="67284" y="236537"/>
                    </a:cubicBezTo>
                    <a:cubicBezTo>
                      <a:pt x="62679" y="239225"/>
                      <a:pt x="57690" y="242297"/>
                      <a:pt x="52700" y="244600"/>
                    </a:cubicBezTo>
                    <a:cubicBezTo>
                      <a:pt x="45025" y="248056"/>
                      <a:pt x="36198" y="245368"/>
                      <a:pt x="32744" y="238073"/>
                    </a:cubicBezTo>
                    <a:cubicBezTo>
                      <a:pt x="28907" y="230393"/>
                      <a:pt x="30058" y="222713"/>
                      <a:pt x="36966" y="218105"/>
                    </a:cubicBezTo>
                    <a:cubicBezTo>
                      <a:pt x="48479" y="210426"/>
                      <a:pt x="59992" y="203514"/>
                      <a:pt x="72273" y="197754"/>
                    </a:cubicBezTo>
                    <a:cubicBezTo>
                      <a:pt x="76111" y="195834"/>
                      <a:pt x="83019" y="197754"/>
                      <a:pt x="87624" y="199674"/>
                    </a:cubicBezTo>
                    <a:cubicBezTo>
                      <a:pt x="96451" y="203514"/>
                      <a:pt x="104510" y="209274"/>
                      <a:pt x="112953" y="213881"/>
                    </a:cubicBezTo>
                    <a:cubicBezTo>
                      <a:pt x="119861" y="217337"/>
                      <a:pt x="123315" y="222329"/>
                      <a:pt x="123315" y="230009"/>
                    </a:cubicBezTo>
                    <a:cubicBezTo>
                      <a:pt x="123315" y="235769"/>
                      <a:pt x="123699" y="241913"/>
                      <a:pt x="123699" y="249208"/>
                    </a:cubicBezTo>
                    <a:close/>
                  </a:path>
                </a:pathLst>
              </a:custGeom>
              <a:grpFill/>
              <a:ln w="383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xmlns:p14="http://schemas.microsoft.com/office/powerpoint/2010/main" xmlns:ahyp="http://schemas.microsoft.com/office/drawing/2018/hyperlinkcolor" xmlns="" id="{FA8C40F6-41A4-B33F-212A-C54CFB2B219F}"/>
                  </a:ext>
                </a:extLst>
              </p:cNvPr>
              <p:cNvSpPr/>
              <p:nvPr/>
            </p:nvSpPr>
            <p:spPr>
              <a:xfrm>
                <a:off x="4393072" y="4435582"/>
                <a:ext cx="264890" cy="109069"/>
              </a:xfrm>
              <a:custGeom>
                <a:avLst/>
                <a:gdLst>
                  <a:gd name="connsiteX0" fmla="*/ 111679 w 264890"/>
                  <a:gd name="connsiteY0" fmla="*/ 109070 h 109069"/>
                  <a:gd name="connsiteX1" fmla="*/ 19189 w 264890"/>
                  <a:gd name="connsiteY1" fmla="*/ 109070 h 109069"/>
                  <a:gd name="connsiteX2" fmla="*/ 0 w 264890"/>
                  <a:gd name="connsiteY2" fmla="*/ 93710 h 109069"/>
                  <a:gd name="connsiteX3" fmla="*/ 19189 w 264890"/>
                  <a:gd name="connsiteY3" fmla="*/ 77967 h 109069"/>
                  <a:gd name="connsiteX4" fmla="*/ 196493 w 264890"/>
                  <a:gd name="connsiteY4" fmla="*/ 77967 h 109069"/>
                  <a:gd name="connsiteX5" fmla="*/ 234103 w 264890"/>
                  <a:gd name="connsiteY5" fmla="*/ 40336 h 109069"/>
                  <a:gd name="connsiteX6" fmla="*/ 234103 w 264890"/>
                  <a:gd name="connsiteY6" fmla="*/ 15760 h 109069"/>
                  <a:gd name="connsiteX7" fmla="*/ 249838 w 264890"/>
                  <a:gd name="connsiteY7" fmla="*/ 17 h 109069"/>
                  <a:gd name="connsiteX8" fmla="*/ 264805 w 264890"/>
                  <a:gd name="connsiteY8" fmla="*/ 15760 h 109069"/>
                  <a:gd name="connsiteX9" fmla="*/ 262502 w 264890"/>
                  <a:gd name="connsiteY9" fmla="*/ 62223 h 109069"/>
                  <a:gd name="connsiteX10" fmla="*/ 203017 w 264890"/>
                  <a:gd name="connsiteY10" fmla="*/ 109070 h 109069"/>
                  <a:gd name="connsiteX11" fmla="*/ 201098 w 264890"/>
                  <a:gd name="connsiteY11" fmla="*/ 109070 h 109069"/>
                  <a:gd name="connsiteX12" fmla="*/ 111679 w 264890"/>
                  <a:gd name="connsiteY12" fmla="*/ 109070 h 1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890" h="109069">
                    <a:moveTo>
                      <a:pt x="111679" y="109070"/>
                    </a:moveTo>
                    <a:cubicBezTo>
                      <a:pt x="80977" y="109070"/>
                      <a:pt x="49891" y="109070"/>
                      <a:pt x="19189" y="109070"/>
                    </a:cubicBezTo>
                    <a:cubicBezTo>
                      <a:pt x="6524" y="109070"/>
                      <a:pt x="0" y="103694"/>
                      <a:pt x="0" y="93710"/>
                    </a:cubicBezTo>
                    <a:cubicBezTo>
                      <a:pt x="0" y="83726"/>
                      <a:pt x="6524" y="77967"/>
                      <a:pt x="19189" y="77967"/>
                    </a:cubicBezTo>
                    <a:cubicBezTo>
                      <a:pt x="78290" y="77967"/>
                      <a:pt x="137392" y="77967"/>
                      <a:pt x="196493" y="77967"/>
                    </a:cubicBezTo>
                    <a:cubicBezTo>
                      <a:pt x="222206" y="77967"/>
                      <a:pt x="233719" y="66063"/>
                      <a:pt x="234103" y="40336"/>
                    </a:cubicBezTo>
                    <a:cubicBezTo>
                      <a:pt x="234103" y="32272"/>
                      <a:pt x="234103" y="24208"/>
                      <a:pt x="234103" y="15760"/>
                    </a:cubicBezTo>
                    <a:cubicBezTo>
                      <a:pt x="234487" y="5777"/>
                      <a:pt x="240627" y="-367"/>
                      <a:pt x="249838" y="17"/>
                    </a:cubicBezTo>
                    <a:cubicBezTo>
                      <a:pt x="258664" y="17"/>
                      <a:pt x="265189" y="6545"/>
                      <a:pt x="264805" y="15760"/>
                    </a:cubicBezTo>
                    <a:cubicBezTo>
                      <a:pt x="264805" y="31120"/>
                      <a:pt x="265573" y="47248"/>
                      <a:pt x="262502" y="62223"/>
                    </a:cubicBezTo>
                    <a:cubicBezTo>
                      <a:pt x="257129" y="90254"/>
                      <a:pt x="231800" y="109070"/>
                      <a:pt x="203017" y="109070"/>
                    </a:cubicBezTo>
                    <a:cubicBezTo>
                      <a:pt x="202250" y="109070"/>
                      <a:pt x="201866" y="109070"/>
                      <a:pt x="201098" y="109070"/>
                    </a:cubicBezTo>
                    <a:cubicBezTo>
                      <a:pt x="171548" y="109070"/>
                      <a:pt x="141613" y="109070"/>
                      <a:pt x="111679" y="109070"/>
                    </a:cubicBezTo>
                    <a:close/>
                  </a:path>
                </a:pathLst>
              </a:custGeom>
              <a:grpFill/>
              <a:ln w="383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xmlns:p14="http://schemas.microsoft.com/office/powerpoint/2010/main" xmlns:ahyp="http://schemas.microsoft.com/office/drawing/2018/hyperlinkcolor" xmlns="" id="{69D41735-8370-23D7-696F-6586C8B4C402}"/>
                  </a:ext>
                </a:extLst>
              </p:cNvPr>
              <p:cNvSpPr/>
              <p:nvPr/>
            </p:nvSpPr>
            <p:spPr>
              <a:xfrm>
                <a:off x="4346252" y="4295054"/>
                <a:ext cx="93641" cy="93314"/>
              </a:xfrm>
              <a:custGeom>
                <a:avLst/>
                <a:gdLst>
                  <a:gd name="connsiteX0" fmla="*/ 46820 w 93641"/>
                  <a:gd name="connsiteY0" fmla="*/ 93314 h 93314"/>
                  <a:gd name="connsiteX1" fmla="*/ 0 w 93641"/>
                  <a:gd name="connsiteY1" fmla="*/ 46468 h 93314"/>
                  <a:gd name="connsiteX2" fmla="*/ 47205 w 93641"/>
                  <a:gd name="connsiteY2" fmla="*/ 5 h 93314"/>
                  <a:gd name="connsiteX3" fmla="*/ 93641 w 93641"/>
                  <a:gd name="connsiteY3" fmla="*/ 47620 h 93314"/>
                  <a:gd name="connsiteX4" fmla="*/ 46820 w 93641"/>
                  <a:gd name="connsiteY4" fmla="*/ 93314 h 93314"/>
                  <a:gd name="connsiteX5" fmla="*/ 31086 w 93641"/>
                  <a:gd name="connsiteY5" fmla="*/ 45700 h 93314"/>
                  <a:gd name="connsiteX6" fmla="*/ 46053 w 93641"/>
                  <a:gd name="connsiteY6" fmla="*/ 61827 h 93314"/>
                  <a:gd name="connsiteX7" fmla="*/ 62171 w 93641"/>
                  <a:gd name="connsiteY7" fmla="*/ 46852 h 93314"/>
                  <a:gd name="connsiteX8" fmla="*/ 47205 w 93641"/>
                  <a:gd name="connsiteY8" fmla="*/ 30724 h 93314"/>
                  <a:gd name="connsiteX9" fmla="*/ 31086 w 93641"/>
                  <a:gd name="connsiteY9" fmla="*/ 45700 h 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41" h="93314">
                    <a:moveTo>
                      <a:pt x="46820" y="93314"/>
                    </a:moveTo>
                    <a:cubicBezTo>
                      <a:pt x="20724" y="93314"/>
                      <a:pt x="0" y="72579"/>
                      <a:pt x="0" y="46468"/>
                    </a:cubicBezTo>
                    <a:cubicBezTo>
                      <a:pt x="0" y="20357"/>
                      <a:pt x="20724" y="-379"/>
                      <a:pt x="47205" y="5"/>
                    </a:cubicBezTo>
                    <a:cubicBezTo>
                      <a:pt x="73301" y="5"/>
                      <a:pt x="93641" y="21125"/>
                      <a:pt x="93641" y="47620"/>
                    </a:cubicBezTo>
                    <a:cubicBezTo>
                      <a:pt x="93258" y="72963"/>
                      <a:pt x="72534" y="93314"/>
                      <a:pt x="46820" y="93314"/>
                    </a:cubicBezTo>
                    <a:close/>
                    <a:moveTo>
                      <a:pt x="31086" y="45700"/>
                    </a:moveTo>
                    <a:cubicBezTo>
                      <a:pt x="30702" y="53764"/>
                      <a:pt x="37610" y="61443"/>
                      <a:pt x="46053" y="61827"/>
                    </a:cubicBezTo>
                    <a:cubicBezTo>
                      <a:pt x="54112" y="62211"/>
                      <a:pt x="61788" y="55300"/>
                      <a:pt x="62171" y="46852"/>
                    </a:cubicBezTo>
                    <a:cubicBezTo>
                      <a:pt x="62556" y="38788"/>
                      <a:pt x="55264" y="31108"/>
                      <a:pt x="47205" y="30724"/>
                    </a:cubicBezTo>
                    <a:cubicBezTo>
                      <a:pt x="39529" y="30340"/>
                      <a:pt x="31469" y="37636"/>
                      <a:pt x="31086" y="45700"/>
                    </a:cubicBezTo>
                    <a:close/>
                  </a:path>
                </a:pathLst>
              </a:custGeom>
              <a:grpFill/>
              <a:ln w="383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xmlns:p14="http://schemas.microsoft.com/office/powerpoint/2010/main" xmlns:ahyp="http://schemas.microsoft.com/office/drawing/2018/hyperlinkcolor" xmlns="" id="{E20FD99C-6327-7EB6-B44A-EEB2C4532B57}"/>
                  </a:ext>
                </a:extLst>
              </p:cNvPr>
              <p:cNvSpPr/>
              <p:nvPr/>
            </p:nvSpPr>
            <p:spPr>
              <a:xfrm>
                <a:off x="4127878" y="4435215"/>
                <a:ext cx="93262" cy="93693"/>
              </a:xfrm>
              <a:custGeom>
                <a:avLst/>
                <a:gdLst>
                  <a:gd name="connsiteX0" fmla="*/ 93263 w 93262"/>
                  <a:gd name="connsiteY0" fmla="*/ 47231 h 93693"/>
                  <a:gd name="connsiteX1" fmla="*/ 46058 w 93262"/>
                  <a:gd name="connsiteY1" fmla="*/ 93693 h 93693"/>
                  <a:gd name="connsiteX2" fmla="*/ 5 w 93262"/>
                  <a:gd name="connsiteY2" fmla="*/ 46079 h 93693"/>
                  <a:gd name="connsiteX3" fmla="*/ 46826 w 93262"/>
                  <a:gd name="connsiteY3" fmla="*/ 0 h 93693"/>
                  <a:gd name="connsiteX4" fmla="*/ 93263 w 93262"/>
                  <a:gd name="connsiteY4" fmla="*/ 47231 h 93693"/>
                  <a:gd name="connsiteX5" fmla="*/ 46442 w 93262"/>
                  <a:gd name="connsiteY5" fmla="*/ 31487 h 93693"/>
                  <a:gd name="connsiteX6" fmla="*/ 30707 w 93262"/>
                  <a:gd name="connsiteY6" fmla="*/ 46846 h 93693"/>
                  <a:gd name="connsiteX7" fmla="*/ 46058 w 93262"/>
                  <a:gd name="connsiteY7" fmla="*/ 62590 h 93693"/>
                  <a:gd name="connsiteX8" fmla="*/ 61793 w 93262"/>
                  <a:gd name="connsiteY8" fmla="*/ 47231 h 93693"/>
                  <a:gd name="connsiteX9" fmla="*/ 46442 w 93262"/>
                  <a:gd name="connsiteY9" fmla="*/ 31487 h 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2" h="93693">
                    <a:moveTo>
                      <a:pt x="93263" y="47231"/>
                    </a:moveTo>
                    <a:cubicBezTo>
                      <a:pt x="93263" y="73342"/>
                      <a:pt x="72155" y="93693"/>
                      <a:pt x="46058" y="93693"/>
                    </a:cubicBezTo>
                    <a:cubicBezTo>
                      <a:pt x="19962" y="93693"/>
                      <a:pt x="-378" y="72574"/>
                      <a:pt x="5" y="46079"/>
                    </a:cubicBezTo>
                    <a:cubicBezTo>
                      <a:pt x="5" y="20735"/>
                      <a:pt x="21113" y="0"/>
                      <a:pt x="46826" y="0"/>
                    </a:cubicBezTo>
                    <a:cubicBezTo>
                      <a:pt x="72923" y="384"/>
                      <a:pt x="93263" y="21119"/>
                      <a:pt x="93263" y="47231"/>
                    </a:cubicBezTo>
                    <a:close/>
                    <a:moveTo>
                      <a:pt x="46442" y="31487"/>
                    </a:moveTo>
                    <a:cubicBezTo>
                      <a:pt x="38383" y="31487"/>
                      <a:pt x="30707" y="38783"/>
                      <a:pt x="30707" y="46846"/>
                    </a:cubicBezTo>
                    <a:cubicBezTo>
                      <a:pt x="30707" y="54910"/>
                      <a:pt x="37999" y="62590"/>
                      <a:pt x="46058" y="62590"/>
                    </a:cubicBezTo>
                    <a:cubicBezTo>
                      <a:pt x="54118" y="62590"/>
                      <a:pt x="61793" y="55294"/>
                      <a:pt x="61793" y="47231"/>
                    </a:cubicBezTo>
                    <a:cubicBezTo>
                      <a:pt x="62177" y="38783"/>
                      <a:pt x="54502" y="31487"/>
                      <a:pt x="46442" y="31487"/>
                    </a:cubicBezTo>
                    <a:close/>
                  </a:path>
                </a:pathLst>
              </a:custGeom>
              <a:grpFill/>
              <a:ln w="383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xmlns:p14="http://schemas.microsoft.com/office/powerpoint/2010/main" xmlns:ahyp="http://schemas.microsoft.com/office/drawing/2018/hyperlinkcolor" xmlns="" id="{9BC2C9A1-352E-AFF3-35DF-97681A011114}"/>
                  </a:ext>
                </a:extLst>
              </p:cNvPr>
              <p:cNvSpPr/>
              <p:nvPr/>
            </p:nvSpPr>
            <p:spPr>
              <a:xfrm>
                <a:off x="4424158" y="4045083"/>
                <a:ext cx="109375" cy="31103"/>
              </a:xfrm>
              <a:custGeom>
                <a:avLst/>
                <a:gdLst>
                  <a:gd name="connsiteX0" fmla="*/ 54496 w 109375"/>
                  <a:gd name="connsiteY0" fmla="*/ 31103 h 31103"/>
                  <a:gd name="connsiteX1" fmla="*/ 18421 w 109375"/>
                  <a:gd name="connsiteY1" fmla="*/ 31103 h 31103"/>
                  <a:gd name="connsiteX2" fmla="*/ 0 w 109375"/>
                  <a:gd name="connsiteY2" fmla="*/ 15744 h 31103"/>
                  <a:gd name="connsiteX3" fmla="*/ 18037 w 109375"/>
                  <a:gd name="connsiteY3" fmla="*/ 0 h 31103"/>
                  <a:gd name="connsiteX4" fmla="*/ 91338 w 109375"/>
                  <a:gd name="connsiteY4" fmla="*/ 0 h 31103"/>
                  <a:gd name="connsiteX5" fmla="*/ 109376 w 109375"/>
                  <a:gd name="connsiteY5" fmla="*/ 15744 h 31103"/>
                  <a:gd name="connsiteX6" fmla="*/ 90954 w 109375"/>
                  <a:gd name="connsiteY6" fmla="*/ 31103 h 31103"/>
                  <a:gd name="connsiteX7" fmla="*/ 54496 w 109375"/>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75" h="31103">
                    <a:moveTo>
                      <a:pt x="54496" y="31103"/>
                    </a:moveTo>
                    <a:cubicBezTo>
                      <a:pt x="42599" y="31103"/>
                      <a:pt x="30318" y="31103"/>
                      <a:pt x="18421" y="31103"/>
                    </a:cubicBezTo>
                    <a:cubicBezTo>
                      <a:pt x="6524" y="31103"/>
                      <a:pt x="0" y="25343"/>
                      <a:pt x="0" y="15744"/>
                    </a:cubicBezTo>
                    <a:cubicBezTo>
                      <a:pt x="0" y="5760"/>
                      <a:pt x="6524" y="0"/>
                      <a:pt x="18037" y="0"/>
                    </a:cubicBezTo>
                    <a:cubicBezTo>
                      <a:pt x="42599" y="0"/>
                      <a:pt x="66776" y="0"/>
                      <a:pt x="91338" y="0"/>
                    </a:cubicBezTo>
                    <a:cubicBezTo>
                      <a:pt x="102851" y="0"/>
                      <a:pt x="109376" y="6144"/>
                      <a:pt x="109376" y="15744"/>
                    </a:cubicBezTo>
                    <a:cubicBezTo>
                      <a:pt x="109376" y="25343"/>
                      <a:pt x="102468" y="31103"/>
                      <a:pt x="90954" y="31103"/>
                    </a:cubicBezTo>
                    <a:cubicBezTo>
                      <a:pt x="78674" y="31103"/>
                      <a:pt x="66393" y="31103"/>
                      <a:pt x="54496" y="31103"/>
                    </a:cubicBezTo>
                    <a:close/>
                  </a:path>
                </a:pathLst>
              </a:custGeom>
              <a:grpFill/>
              <a:ln w="383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xmlns:p14="http://schemas.microsoft.com/office/powerpoint/2010/main" xmlns:ahyp="http://schemas.microsoft.com/office/drawing/2018/hyperlinkcolor" xmlns="" id="{C239F6F0-DDA4-4E49-FE3E-A3ACEA79FAA4}"/>
                  </a:ext>
                </a:extLst>
              </p:cNvPr>
              <p:cNvSpPr/>
              <p:nvPr/>
            </p:nvSpPr>
            <p:spPr>
              <a:xfrm>
                <a:off x="4267961" y="3670310"/>
                <a:ext cx="31100" cy="31103"/>
              </a:xfrm>
              <a:custGeom>
                <a:avLst/>
                <a:gdLst>
                  <a:gd name="connsiteX0" fmla="*/ 15351 w 31100"/>
                  <a:gd name="connsiteY0" fmla="*/ 0 h 31103"/>
                  <a:gd name="connsiteX1" fmla="*/ 31086 w 31100"/>
                  <a:gd name="connsiteY1" fmla="*/ 14976 h 31103"/>
                  <a:gd name="connsiteX2" fmla="*/ 15351 w 31100"/>
                  <a:gd name="connsiteY2" fmla="*/ 31103 h 31103"/>
                  <a:gd name="connsiteX3" fmla="*/ 0 w 31100"/>
                  <a:gd name="connsiteY3" fmla="*/ 15360 h 31103"/>
                  <a:gd name="connsiteX4" fmla="*/ 15351 w 31100"/>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0" h="31103">
                    <a:moveTo>
                      <a:pt x="15351" y="0"/>
                    </a:moveTo>
                    <a:cubicBezTo>
                      <a:pt x="24178" y="0"/>
                      <a:pt x="30702" y="6528"/>
                      <a:pt x="31086" y="14976"/>
                    </a:cubicBezTo>
                    <a:cubicBezTo>
                      <a:pt x="31470" y="24191"/>
                      <a:pt x="24178" y="31103"/>
                      <a:pt x="15351" y="31103"/>
                    </a:cubicBezTo>
                    <a:cubicBezTo>
                      <a:pt x="6524" y="31103"/>
                      <a:pt x="0" y="24191"/>
                      <a:pt x="0" y="15360"/>
                    </a:cubicBezTo>
                    <a:cubicBezTo>
                      <a:pt x="0" y="6912"/>
                      <a:pt x="6908" y="0"/>
                      <a:pt x="15351" y="0"/>
                    </a:cubicBezTo>
                    <a:close/>
                  </a:path>
                </a:pathLst>
              </a:custGeom>
              <a:grpFill/>
              <a:ln w="383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xmlns:p14="http://schemas.microsoft.com/office/powerpoint/2010/main" xmlns:ahyp="http://schemas.microsoft.com/office/drawing/2018/hyperlinkcolor" xmlns="" id="{6572975B-DF1C-4ECB-2E09-74F8207FE046}"/>
                  </a:ext>
                </a:extLst>
              </p:cNvPr>
              <p:cNvSpPr/>
              <p:nvPr/>
            </p:nvSpPr>
            <p:spPr>
              <a:xfrm>
                <a:off x="4174704" y="3695654"/>
                <a:ext cx="31085" cy="31103"/>
              </a:xfrm>
              <a:custGeom>
                <a:avLst/>
                <a:gdLst>
                  <a:gd name="connsiteX0" fmla="*/ 15351 w 31085"/>
                  <a:gd name="connsiteY0" fmla="*/ 0 h 31103"/>
                  <a:gd name="connsiteX1" fmla="*/ 31086 w 31085"/>
                  <a:gd name="connsiteY1" fmla="*/ 15744 h 31103"/>
                  <a:gd name="connsiteX2" fmla="*/ 15735 w 31085"/>
                  <a:gd name="connsiteY2" fmla="*/ 31103 h 31103"/>
                  <a:gd name="connsiteX3" fmla="*/ 0 w 31085"/>
                  <a:gd name="connsiteY3" fmla="*/ 14976 h 31103"/>
                  <a:gd name="connsiteX4" fmla="*/ 15351 w 310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03">
                    <a:moveTo>
                      <a:pt x="15351" y="0"/>
                    </a:moveTo>
                    <a:cubicBezTo>
                      <a:pt x="24561" y="0"/>
                      <a:pt x="31086" y="6912"/>
                      <a:pt x="31086" y="15744"/>
                    </a:cubicBezTo>
                    <a:cubicBezTo>
                      <a:pt x="30702" y="24191"/>
                      <a:pt x="24178" y="31103"/>
                      <a:pt x="15735" y="31103"/>
                    </a:cubicBezTo>
                    <a:cubicBezTo>
                      <a:pt x="6908" y="31103"/>
                      <a:pt x="0" y="23807"/>
                      <a:pt x="0" y="14976"/>
                    </a:cubicBezTo>
                    <a:cubicBezTo>
                      <a:pt x="0" y="6144"/>
                      <a:pt x="6524" y="0"/>
                      <a:pt x="15351" y="0"/>
                    </a:cubicBezTo>
                    <a:close/>
                  </a:path>
                </a:pathLst>
              </a:custGeom>
              <a:grpFill/>
              <a:ln w="383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xmlns:p14="http://schemas.microsoft.com/office/powerpoint/2010/main" xmlns:ahyp="http://schemas.microsoft.com/office/drawing/2018/hyperlinkcolor" xmlns="" id="{D35879AB-CCCE-9961-40C8-391FD8BB0D5A}"/>
                  </a:ext>
                </a:extLst>
              </p:cNvPr>
              <p:cNvSpPr/>
              <p:nvPr/>
            </p:nvSpPr>
            <p:spPr>
              <a:xfrm>
                <a:off x="4361603" y="3695637"/>
                <a:ext cx="31101" cy="31134"/>
              </a:xfrm>
              <a:custGeom>
                <a:avLst/>
                <a:gdLst>
                  <a:gd name="connsiteX0" fmla="*/ 31086 w 31101"/>
                  <a:gd name="connsiteY0" fmla="*/ 14992 h 31134"/>
                  <a:gd name="connsiteX1" fmla="*/ 16118 w 31101"/>
                  <a:gd name="connsiteY1" fmla="*/ 31119 h 31134"/>
                  <a:gd name="connsiteX2" fmla="*/ 0 w 31101"/>
                  <a:gd name="connsiteY2" fmla="*/ 15376 h 31134"/>
                  <a:gd name="connsiteX3" fmla="*/ 15351 w 31101"/>
                  <a:gd name="connsiteY3" fmla="*/ 16 h 31134"/>
                  <a:gd name="connsiteX4" fmla="*/ 31086 w 31101"/>
                  <a:gd name="connsiteY4" fmla="*/ 14992 h 3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 h="31134">
                    <a:moveTo>
                      <a:pt x="31086" y="14992"/>
                    </a:moveTo>
                    <a:cubicBezTo>
                      <a:pt x="31469" y="23439"/>
                      <a:pt x="24945" y="30735"/>
                      <a:pt x="16118" y="31119"/>
                    </a:cubicBezTo>
                    <a:cubicBezTo>
                      <a:pt x="7292" y="31503"/>
                      <a:pt x="0" y="24591"/>
                      <a:pt x="0" y="15376"/>
                    </a:cubicBezTo>
                    <a:cubicBezTo>
                      <a:pt x="0" y="6544"/>
                      <a:pt x="6524" y="16"/>
                      <a:pt x="15351" y="16"/>
                    </a:cubicBezTo>
                    <a:cubicBezTo>
                      <a:pt x="24178" y="-368"/>
                      <a:pt x="31086" y="6160"/>
                      <a:pt x="31086" y="14992"/>
                    </a:cubicBezTo>
                    <a:close/>
                  </a:path>
                </a:pathLst>
              </a:custGeom>
              <a:grpFill/>
              <a:ln w="383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xmlns:p14="http://schemas.microsoft.com/office/powerpoint/2010/main" xmlns:ahyp="http://schemas.microsoft.com/office/drawing/2018/hyperlinkcolor" xmlns="" id="{5BDB5121-E1B6-1C60-AD3A-44904FD20CD7}"/>
                  </a:ext>
                </a:extLst>
              </p:cNvPr>
              <p:cNvSpPr/>
              <p:nvPr/>
            </p:nvSpPr>
            <p:spPr>
              <a:xfrm>
                <a:off x="4105947" y="3763986"/>
                <a:ext cx="31163" cy="31136"/>
              </a:xfrm>
              <a:custGeom>
                <a:avLst/>
                <a:gdLst>
                  <a:gd name="connsiteX0" fmla="*/ 16563 w 31163"/>
                  <a:gd name="connsiteY0" fmla="*/ 17 h 31136"/>
                  <a:gd name="connsiteX1" fmla="*/ 31147 w 31163"/>
                  <a:gd name="connsiteY1" fmla="*/ 16145 h 31136"/>
                  <a:gd name="connsiteX2" fmla="*/ 14645 w 31163"/>
                  <a:gd name="connsiteY2" fmla="*/ 31120 h 31136"/>
                  <a:gd name="connsiteX3" fmla="*/ 61 w 31163"/>
                  <a:gd name="connsiteY3" fmla="*/ 14225 h 31136"/>
                  <a:gd name="connsiteX4" fmla="*/ 16563 w 31163"/>
                  <a:gd name="connsiteY4" fmla="*/ 17 h 3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 h="31136">
                    <a:moveTo>
                      <a:pt x="16563" y="17"/>
                    </a:moveTo>
                    <a:cubicBezTo>
                      <a:pt x="25007" y="401"/>
                      <a:pt x="31531" y="7697"/>
                      <a:pt x="31147" y="16145"/>
                    </a:cubicBezTo>
                    <a:cubicBezTo>
                      <a:pt x="30763" y="24976"/>
                      <a:pt x="23472" y="31504"/>
                      <a:pt x="14645" y="31120"/>
                    </a:cubicBezTo>
                    <a:cubicBezTo>
                      <a:pt x="5818" y="30736"/>
                      <a:pt x="-706" y="23440"/>
                      <a:pt x="61" y="14225"/>
                    </a:cubicBezTo>
                    <a:cubicBezTo>
                      <a:pt x="829" y="5777"/>
                      <a:pt x="7737" y="-367"/>
                      <a:pt x="16563" y="17"/>
                    </a:cubicBezTo>
                    <a:close/>
                  </a:path>
                </a:pathLst>
              </a:custGeom>
              <a:grpFill/>
              <a:ln w="383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xmlns:p14="http://schemas.microsoft.com/office/powerpoint/2010/main" xmlns:ahyp="http://schemas.microsoft.com/office/drawing/2018/hyperlinkcolor" xmlns="" id="{3A8F68DD-578D-0053-53E1-81366E96EB8B}"/>
                  </a:ext>
                </a:extLst>
              </p:cNvPr>
              <p:cNvSpPr/>
              <p:nvPr/>
            </p:nvSpPr>
            <p:spPr>
              <a:xfrm>
                <a:off x="4429516" y="3764710"/>
                <a:ext cx="31484" cy="30780"/>
              </a:xfrm>
              <a:custGeom>
                <a:avLst/>
                <a:gdLst>
                  <a:gd name="connsiteX0" fmla="*/ 31484 w 31484"/>
                  <a:gd name="connsiteY0" fmla="*/ 14653 h 30780"/>
                  <a:gd name="connsiteX1" fmla="*/ 15750 w 31484"/>
                  <a:gd name="connsiteY1" fmla="*/ 30780 h 30780"/>
                  <a:gd name="connsiteX2" fmla="*/ 14 w 31484"/>
                  <a:gd name="connsiteY2" fmla="*/ 15805 h 30780"/>
                  <a:gd name="connsiteX3" fmla="*/ 15750 w 31484"/>
                  <a:gd name="connsiteY3" fmla="*/ 61 h 30780"/>
                  <a:gd name="connsiteX4" fmla="*/ 31484 w 31484"/>
                  <a:gd name="connsiteY4" fmla="*/ 14653 h 3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4" h="30780">
                    <a:moveTo>
                      <a:pt x="31484" y="14653"/>
                    </a:moveTo>
                    <a:cubicBezTo>
                      <a:pt x="31484" y="23869"/>
                      <a:pt x="24960" y="30780"/>
                      <a:pt x="15750" y="30780"/>
                    </a:cubicBezTo>
                    <a:cubicBezTo>
                      <a:pt x="7306" y="30780"/>
                      <a:pt x="399" y="23869"/>
                      <a:pt x="14" y="15805"/>
                    </a:cubicBezTo>
                    <a:cubicBezTo>
                      <a:pt x="-369" y="6973"/>
                      <a:pt x="6923" y="-323"/>
                      <a:pt x="15750" y="61"/>
                    </a:cubicBezTo>
                    <a:cubicBezTo>
                      <a:pt x="24960" y="-707"/>
                      <a:pt x="31484" y="5821"/>
                      <a:pt x="31484" y="14653"/>
                    </a:cubicBezTo>
                    <a:close/>
                  </a:path>
                </a:pathLst>
              </a:custGeom>
              <a:grpFill/>
              <a:ln w="383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xmlns:p14="http://schemas.microsoft.com/office/powerpoint/2010/main" xmlns:ahyp="http://schemas.microsoft.com/office/drawing/2018/hyperlinkcolor" xmlns="" id="{E9369D03-F3AE-28D1-DDB1-A6D2838DC80C}"/>
                  </a:ext>
                </a:extLst>
              </p:cNvPr>
              <p:cNvSpPr/>
              <p:nvPr/>
            </p:nvSpPr>
            <p:spPr>
              <a:xfrm>
                <a:off x="4080664" y="3857697"/>
                <a:ext cx="31116" cy="31103"/>
              </a:xfrm>
              <a:custGeom>
                <a:avLst/>
                <a:gdLst>
                  <a:gd name="connsiteX0" fmla="*/ 31101 w 31116"/>
                  <a:gd name="connsiteY0" fmla="*/ 15744 h 31103"/>
                  <a:gd name="connsiteX1" fmla="*/ 15750 w 31116"/>
                  <a:gd name="connsiteY1" fmla="*/ 31103 h 31103"/>
                  <a:gd name="connsiteX2" fmla="*/ 15 w 31116"/>
                  <a:gd name="connsiteY2" fmla="*/ 14976 h 31103"/>
                  <a:gd name="connsiteX3" fmla="*/ 15750 w 31116"/>
                  <a:gd name="connsiteY3" fmla="*/ 0 h 31103"/>
                  <a:gd name="connsiteX4" fmla="*/ 31101 w 31116"/>
                  <a:gd name="connsiteY4" fmla="*/ 15744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6" h="31103">
                    <a:moveTo>
                      <a:pt x="31101" y="15744"/>
                    </a:moveTo>
                    <a:cubicBezTo>
                      <a:pt x="31101" y="24575"/>
                      <a:pt x="24576" y="31103"/>
                      <a:pt x="15750" y="31103"/>
                    </a:cubicBezTo>
                    <a:cubicBezTo>
                      <a:pt x="6539" y="31103"/>
                      <a:pt x="-369" y="24191"/>
                      <a:pt x="15" y="14976"/>
                    </a:cubicBezTo>
                    <a:cubicBezTo>
                      <a:pt x="399" y="6144"/>
                      <a:pt x="6923" y="0"/>
                      <a:pt x="15750" y="0"/>
                    </a:cubicBezTo>
                    <a:cubicBezTo>
                      <a:pt x="24576" y="0"/>
                      <a:pt x="31485" y="6912"/>
                      <a:pt x="31101" y="15744"/>
                    </a:cubicBezTo>
                    <a:close/>
                  </a:path>
                </a:pathLst>
              </a:custGeom>
              <a:grpFill/>
              <a:ln w="383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xmlns:p14="http://schemas.microsoft.com/office/powerpoint/2010/main" xmlns:ahyp="http://schemas.microsoft.com/office/drawing/2018/hyperlinkcolor" xmlns="" id="{C4D61089-95AC-7C1F-55CE-75303228FA76}"/>
                  </a:ext>
                </a:extLst>
              </p:cNvPr>
              <p:cNvSpPr/>
              <p:nvPr/>
            </p:nvSpPr>
            <p:spPr>
              <a:xfrm>
                <a:off x="4455610" y="3857635"/>
                <a:ext cx="31164" cy="31181"/>
              </a:xfrm>
              <a:custGeom>
                <a:avLst/>
                <a:gdLst>
                  <a:gd name="connsiteX0" fmla="*/ 14601 w 31164"/>
                  <a:gd name="connsiteY0" fmla="*/ 31164 h 31181"/>
                  <a:gd name="connsiteX1" fmla="*/ 17 w 31164"/>
                  <a:gd name="connsiteY1" fmla="*/ 15037 h 31181"/>
                  <a:gd name="connsiteX2" fmla="*/ 16903 w 31164"/>
                  <a:gd name="connsiteY2" fmla="*/ 61 h 31181"/>
                  <a:gd name="connsiteX3" fmla="*/ 31103 w 31164"/>
                  <a:gd name="connsiteY3" fmla="*/ 16573 h 31181"/>
                  <a:gd name="connsiteX4" fmla="*/ 14601 w 31164"/>
                  <a:gd name="connsiteY4" fmla="*/ 31164 h 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31181">
                    <a:moveTo>
                      <a:pt x="14601" y="31164"/>
                    </a:moveTo>
                    <a:cubicBezTo>
                      <a:pt x="5774" y="30780"/>
                      <a:pt x="-367" y="23869"/>
                      <a:pt x="17" y="15037"/>
                    </a:cubicBezTo>
                    <a:cubicBezTo>
                      <a:pt x="401" y="5821"/>
                      <a:pt x="7693" y="-707"/>
                      <a:pt x="16903" y="61"/>
                    </a:cubicBezTo>
                    <a:cubicBezTo>
                      <a:pt x="25346" y="829"/>
                      <a:pt x="31871" y="7741"/>
                      <a:pt x="31103" y="16573"/>
                    </a:cubicBezTo>
                    <a:cubicBezTo>
                      <a:pt x="30335" y="25405"/>
                      <a:pt x="23044" y="31548"/>
                      <a:pt x="14601" y="31164"/>
                    </a:cubicBezTo>
                    <a:close/>
                  </a:path>
                </a:pathLst>
              </a:custGeom>
              <a:grpFill/>
              <a:ln w="383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xmlns:p14="http://schemas.microsoft.com/office/powerpoint/2010/main" xmlns:ahyp="http://schemas.microsoft.com/office/drawing/2018/hyperlinkcolor" xmlns="" id="{25AEEBAA-DF69-A85A-201A-305E2F25C576}"/>
                  </a:ext>
                </a:extLst>
              </p:cNvPr>
              <p:cNvSpPr/>
              <p:nvPr/>
            </p:nvSpPr>
            <p:spPr>
              <a:xfrm>
                <a:off x="4106008" y="3951374"/>
                <a:ext cx="31085" cy="31133"/>
              </a:xfrm>
              <a:custGeom>
                <a:avLst/>
                <a:gdLst>
                  <a:gd name="connsiteX0" fmla="*/ 31086 w 31085"/>
                  <a:gd name="connsiteY0" fmla="*/ 15375 h 31133"/>
                  <a:gd name="connsiteX1" fmla="*/ 16118 w 31085"/>
                  <a:gd name="connsiteY1" fmla="*/ 31118 h 31133"/>
                  <a:gd name="connsiteX2" fmla="*/ 0 w 31085"/>
                  <a:gd name="connsiteY2" fmla="*/ 15759 h 31133"/>
                  <a:gd name="connsiteX3" fmla="*/ 14967 w 31085"/>
                  <a:gd name="connsiteY3" fmla="*/ 15 h 31133"/>
                  <a:gd name="connsiteX4" fmla="*/ 31086 w 31085"/>
                  <a:gd name="connsiteY4" fmla="*/ 15375 h 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33">
                    <a:moveTo>
                      <a:pt x="31086" y="15375"/>
                    </a:moveTo>
                    <a:cubicBezTo>
                      <a:pt x="31086" y="23822"/>
                      <a:pt x="24562" y="30734"/>
                      <a:pt x="16118" y="31118"/>
                    </a:cubicBezTo>
                    <a:cubicBezTo>
                      <a:pt x="6908" y="31502"/>
                      <a:pt x="0" y="24590"/>
                      <a:pt x="0" y="15759"/>
                    </a:cubicBezTo>
                    <a:cubicBezTo>
                      <a:pt x="0" y="6927"/>
                      <a:pt x="6140" y="399"/>
                      <a:pt x="14967" y="15"/>
                    </a:cubicBezTo>
                    <a:cubicBezTo>
                      <a:pt x="23794" y="-369"/>
                      <a:pt x="31086" y="6543"/>
                      <a:pt x="31086" y="15375"/>
                    </a:cubicBezTo>
                    <a:close/>
                  </a:path>
                </a:pathLst>
              </a:custGeom>
              <a:grpFill/>
              <a:ln w="383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xmlns:p14="http://schemas.microsoft.com/office/powerpoint/2010/main" xmlns:ahyp="http://schemas.microsoft.com/office/drawing/2018/hyperlinkcolor" xmlns="" id="{FE3F81C7-7AAD-F133-67FC-A4A32D73EC36}"/>
                  </a:ext>
                </a:extLst>
              </p:cNvPr>
              <p:cNvSpPr/>
              <p:nvPr/>
            </p:nvSpPr>
            <p:spPr>
              <a:xfrm>
                <a:off x="4429915" y="3951390"/>
                <a:ext cx="31485" cy="31103"/>
              </a:xfrm>
              <a:custGeom>
                <a:avLst/>
                <a:gdLst>
                  <a:gd name="connsiteX0" fmla="*/ 16118 w 31485"/>
                  <a:gd name="connsiteY0" fmla="*/ 0 h 31103"/>
                  <a:gd name="connsiteX1" fmla="*/ 31469 w 31485"/>
                  <a:gd name="connsiteY1" fmla="*/ 16127 h 31103"/>
                  <a:gd name="connsiteX2" fmla="*/ 15735 w 31485"/>
                  <a:gd name="connsiteY2" fmla="*/ 31103 h 31103"/>
                  <a:gd name="connsiteX3" fmla="*/ 0 w 31485"/>
                  <a:gd name="connsiteY3" fmla="*/ 15744 h 31103"/>
                  <a:gd name="connsiteX4" fmla="*/ 16118 w 314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5" h="31103">
                    <a:moveTo>
                      <a:pt x="16118" y="0"/>
                    </a:moveTo>
                    <a:cubicBezTo>
                      <a:pt x="25329" y="0"/>
                      <a:pt x="31853" y="6912"/>
                      <a:pt x="31469" y="16127"/>
                    </a:cubicBezTo>
                    <a:cubicBezTo>
                      <a:pt x="31086" y="24959"/>
                      <a:pt x="24561" y="31103"/>
                      <a:pt x="15735" y="31103"/>
                    </a:cubicBezTo>
                    <a:cubicBezTo>
                      <a:pt x="7291" y="31103"/>
                      <a:pt x="384" y="24191"/>
                      <a:pt x="0" y="15744"/>
                    </a:cubicBezTo>
                    <a:cubicBezTo>
                      <a:pt x="0" y="6912"/>
                      <a:pt x="6908" y="0"/>
                      <a:pt x="16118" y="0"/>
                    </a:cubicBezTo>
                    <a:close/>
                  </a:path>
                </a:pathLst>
              </a:custGeom>
              <a:grpFill/>
              <a:ln w="3834" cap="flat">
                <a:noFill/>
                <a:prstDash val="solid"/>
                <a:miter/>
              </a:ln>
            </p:spPr>
            <p:txBody>
              <a:bodyPr rtlCol="0" anchor="ctr"/>
              <a:lstStyle/>
              <a:p>
                <a:endParaRPr lang="en-US"/>
              </a:p>
            </p:txBody>
          </p:sp>
        </p:grpSp>
      </p:grpSp>
      <p:grpSp>
        <p:nvGrpSpPr>
          <p:cNvPr id="234" name="Group 233">
            <a:extLst>
              <a:ext uri="{FF2B5EF4-FFF2-40B4-BE49-F238E27FC236}">
                <a16:creationId xmlns:a16="http://schemas.microsoft.com/office/drawing/2014/main" xmlns:p14="http://schemas.microsoft.com/office/powerpoint/2010/main" xmlns:ahyp="http://schemas.microsoft.com/office/drawing/2018/hyperlinkcolor" xmlns="" id="{3AD9EF95-0898-FD4C-E7D3-0957E752276E}"/>
              </a:ext>
            </a:extLst>
          </p:cNvPr>
          <p:cNvGrpSpPr/>
          <p:nvPr/>
        </p:nvGrpSpPr>
        <p:grpSpPr>
          <a:xfrm>
            <a:off x="838107" y="6196536"/>
            <a:ext cx="661170" cy="589376"/>
            <a:chOff x="4422991" y="1951890"/>
            <a:chExt cx="1086135" cy="968195"/>
          </a:xfrm>
        </p:grpSpPr>
        <p:sp>
          <p:nvSpPr>
            <p:cNvPr id="235" name="Freeform 234">
              <a:extLst>
                <a:ext uri="{FF2B5EF4-FFF2-40B4-BE49-F238E27FC236}">
                  <a16:creationId xmlns:a16="http://schemas.microsoft.com/office/drawing/2014/main" xmlns:p14="http://schemas.microsoft.com/office/powerpoint/2010/main" xmlns:ahyp="http://schemas.microsoft.com/office/drawing/2018/hyperlinkcolor" xmlns="" id="{87ED6A11-F662-6921-3034-43B3FE45C688}"/>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236" name="Graphic 3">
              <a:extLst>
                <a:ext uri="{FF2B5EF4-FFF2-40B4-BE49-F238E27FC236}">
                  <a16:creationId xmlns:a16="http://schemas.microsoft.com/office/drawing/2014/main" xmlns:p14="http://schemas.microsoft.com/office/powerpoint/2010/main" xmlns:ahyp="http://schemas.microsoft.com/office/drawing/2018/hyperlinkcolor" xmlns="" id="{2DBAE4DD-FD9E-D22D-10A0-DE082E3F1C8B}"/>
                </a:ext>
              </a:extLst>
            </p:cNvPr>
            <p:cNvGrpSpPr/>
            <p:nvPr/>
          </p:nvGrpSpPr>
          <p:grpSpPr>
            <a:xfrm>
              <a:off x="4738409" y="2001259"/>
              <a:ext cx="466270" cy="416899"/>
              <a:chOff x="4738409" y="2001259"/>
              <a:chExt cx="466270" cy="416899"/>
            </a:xfrm>
            <a:solidFill>
              <a:srgbClr val="00BADE"/>
            </a:solidFill>
          </p:grpSpPr>
          <p:sp>
            <p:nvSpPr>
              <p:cNvPr id="237" name="Freeform 236">
                <a:extLst>
                  <a:ext uri="{FF2B5EF4-FFF2-40B4-BE49-F238E27FC236}">
                    <a16:creationId xmlns:a16="http://schemas.microsoft.com/office/drawing/2014/main" xmlns:p14="http://schemas.microsoft.com/office/powerpoint/2010/main" xmlns:ahyp="http://schemas.microsoft.com/office/drawing/2018/hyperlinkcolor" xmlns="" id="{269C6FC9-5E5A-CE42-1555-5C1A22E0EA70}"/>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xmlns:p14="http://schemas.microsoft.com/office/powerpoint/2010/main" xmlns:ahyp="http://schemas.microsoft.com/office/drawing/2018/hyperlinkcolor" xmlns="" id="{23E9CCE7-B35C-75D7-6C28-2C549FF2EE51}"/>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xmlns:p14="http://schemas.microsoft.com/office/powerpoint/2010/main" xmlns:ahyp="http://schemas.microsoft.com/office/drawing/2018/hyperlinkcolor" xmlns="" id="{B5E461FD-B81D-95DE-A879-DDFDE0A5A11B}"/>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grpSp>
        <p:nvGrpSpPr>
          <p:cNvPr id="252" name="Group 251">
            <a:extLst>
              <a:ext uri="{FF2B5EF4-FFF2-40B4-BE49-F238E27FC236}">
                <a16:creationId xmlns:a16="http://schemas.microsoft.com/office/drawing/2014/main" xmlns:p14="http://schemas.microsoft.com/office/powerpoint/2010/main" xmlns:ahyp="http://schemas.microsoft.com/office/drawing/2018/hyperlinkcolor" xmlns="" id="{15B8B747-A2BB-6663-A7A4-084877954D3F}"/>
              </a:ext>
            </a:extLst>
          </p:cNvPr>
          <p:cNvGrpSpPr/>
          <p:nvPr/>
        </p:nvGrpSpPr>
        <p:grpSpPr>
          <a:xfrm>
            <a:off x="4047859" y="8297224"/>
            <a:ext cx="613836" cy="613166"/>
            <a:chOff x="7257599" y="768348"/>
            <a:chExt cx="868457" cy="867509"/>
          </a:xfrm>
        </p:grpSpPr>
        <p:sp>
          <p:nvSpPr>
            <p:cNvPr id="253" name="Freeform 252">
              <a:extLst>
                <a:ext uri="{FF2B5EF4-FFF2-40B4-BE49-F238E27FC236}">
                  <a16:creationId xmlns:a16="http://schemas.microsoft.com/office/drawing/2014/main" xmlns:p14="http://schemas.microsoft.com/office/powerpoint/2010/main" xmlns:ahyp="http://schemas.microsoft.com/office/drawing/2018/hyperlinkcolor" xmlns="" id="{157E122C-6494-E51C-F275-E19507A24D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4" name="Graphic 2">
              <a:extLst>
                <a:ext uri="{FF2B5EF4-FFF2-40B4-BE49-F238E27FC236}">
                  <a16:creationId xmlns:a16="http://schemas.microsoft.com/office/drawing/2014/main" xmlns:p14="http://schemas.microsoft.com/office/powerpoint/2010/main" xmlns:ahyp="http://schemas.microsoft.com/office/drawing/2018/hyperlinkcolor" xmlns="" id="{A88DA445-115B-4341-8DB4-E825AC918667}"/>
                </a:ext>
              </a:extLst>
            </p:cNvPr>
            <p:cNvGrpSpPr/>
            <p:nvPr/>
          </p:nvGrpSpPr>
          <p:grpSpPr>
            <a:xfrm>
              <a:off x="7257599" y="768348"/>
              <a:ext cx="868457" cy="867509"/>
              <a:chOff x="7257599" y="768348"/>
              <a:chExt cx="868457" cy="867509"/>
            </a:xfrm>
            <a:solidFill>
              <a:srgbClr val="010101"/>
            </a:solidFill>
          </p:grpSpPr>
          <p:sp>
            <p:nvSpPr>
              <p:cNvPr id="255" name="Freeform 254">
                <a:extLst>
                  <a:ext uri="{FF2B5EF4-FFF2-40B4-BE49-F238E27FC236}">
                    <a16:creationId xmlns:a16="http://schemas.microsoft.com/office/drawing/2014/main" xmlns:p14="http://schemas.microsoft.com/office/powerpoint/2010/main" xmlns:ahyp="http://schemas.microsoft.com/office/drawing/2018/hyperlinkcolor" xmlns="" id="{215419C3-C924-025D-1A57-33FD119AF9E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6" name="Freeform 255">
                <a:extLst>
                  <a:ext uri="{FF2B5EF4-FFF2-40B4-BE49-F238E27FC236}">
                    <a16:creationId xmlns:a16="http://schemas.microsoft.com/office/drawing/2014/main" xmlns:p14="http://schemas.microsoft.com/office/powerpoint/2010/main" xmlns:ahyp="http://schemas.microsoft.com/office/drawing/2018/hyperlinkcolor" xmlns="" id="{5E9E61AC-A0E8-AF16-E2E0-A3BE57440A8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7" name="Freeform 256">
                <a:extLst>
                  <a:ext uri="{FF2B5EF4-FFF2-40B4-BE49-F238E27FC236}">
                    <a16:creationId xmlns:a16="http://schemas.microsoft.com/office/drawing/2014/main" xmlns:p14="http://schemas.microsoft.com/office/powerpoint/2010/main" xmlns:ahyp="http://schemas.microsoft.com/office/drawing/2018/hyperlinkcolor" xmlns="" id="{2E4F6708-FAA9-1A30-3D46-6F100D8716D2}"/>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8" name="Freeform 257">
                <a:extLst>
                  <a:ext uri="{FF2B5EF4-FFF2-40B4-BE49-F238E27FC236}">
                    <a16:creationId xmlns:a16="http://schemas.microsoft.com/office/drawing/2014/main" xmlns:p14="http://schemas.microsoft.com/office/powerpoint/2010/main" xmlns:ahyp="http://schemas.microsoft.com/office/drawing/2018/hyperlinkcolor" xmlns="" id="{82A8A16C-2AE3-B394-9547-A142ACE972F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9" name="Freeform 258">
                <a:extLst>
                  <a:ext uri="{FF2B5EF4-FFF2-40B4-BE49-F238E27FC236}">
                    <a16:creationId xmlns:a16="http://schemas.microsoft.com/office/drawing/2014/main" xmlns:p14="http://schemas.microsoft.com/office/powerpoint/2010/main" xmlns:ahyp="http://schemas.microsoft.com/office/drawing/2018/hyperlinkcolor" xmlns="" id="{3EF514A4-44D0-2172-C878-B3E7C79BF8A7}"/>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60" name="Group 259">
            <a:extLst>
              <a:ext uri="{FF2B5EF4-FFF2-40B4-BE49-F238E27FC236}">
                <a16:creationId xmlns:a16="http://schemas.microsoft.com/office/drawing/2014/main" xmlns:p14="http://schemas.microsoft.com/office/powerpoint/2010/main" xmlns:ahyp="http://schemas.microsoft.com/office/drawing/2018/hyperlinkcolor" xmlns="" id="{6B938952-8EDB-AE6E-4CB1-DCB043CF2E2B}"/>
              </a:ext>
            </a:extLst>
          </p:cNvPr>
          <p:cNvGrpSpPr/>
          <p:nvPr/>
        </p:nvGrpSpPr>
        <p:grpSpPr>
          <a:xfrm>
            <a:off x="2932923" y="6991220"/>
            <a:ext cx="588639" cy="588537"/>
            <a:chOff x="3258209" y="1217582"/>
            <a:chExt cx="4712093" cy="4711281"/>
          </a:xfrm>
        </p:grpSpPr>
        <p:sp>
          <p:nvSpPr>
            <p:cNvPr id="261" name="Freeform 260">
              <a:extLst>
                <a:ext uri="{FF2B5EF4-FFF2-40B4-BE49-F238E27FC236}">
                  <a16:creationId xmlns:a16="http://schemas.microsoft.com/office/drawing/2014/main" xmlns:p14="http://schemas.microsoft.com/office/powerpoint/2010/main" xmlns:ahyp="http://schemas.microsoft.com/office/drawing/2018/hyperlinkcolor" xmlns="" id="{8AF8EE5C-B511-129C-83F3-1581B4CE0B65}"/>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2" name="Freeform 261">
              <a:extLst>
                <a:ext uri="{FF2B5EF4-FFF2-40B4-BE49-F238E27FC236}">
                  <a16:creationId xmlns:a16="http://schemas.microsoft.com/office/drawing/2014/main" xmlns:p14="http://schemas.microsoft.com/office/powerpoint/2010/main" xmlns:ahyp="http://schemas.microsoft.com/office/drawing/2018/hyperlinkcolor" xmlns="" id="{62CEF74B-620D-A36A-9128-CFA0929386E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63" name="Group 262">
              <a:extLst>
                <a:ext uri="{FF2B5EF4-FFF2-40B4-BE49-F238E27FC236}">
                  <a16:creationId xmlns:a16="http://schemas.microsoft.com/office/drawing/2014/main" xmlns:p14="http://schemas.microsoft.com/office/powerpoint/2010/main" xmlns:ahyp="http://schemas.microsoft.com/office/drawing/2018/hyperlinkcolor" xmlns="" id="{C6A6A49B-1A68-D4B7-19E1-8E6D90E485D3}"/>
                </a:ext>
              </a:extLst>
            </p:cNvPr>
            <p:cNvGrpSpPr/>
            <p:nvPr/>
          </p:nvGrpSpPr>
          <p:grpSpPr>
            <a:xfrm>
              <a:off x="3258209" y="1217582"/>
              <a:ext cx="4712093" cy="4711281"/>
              <a:chOff x="3258209" y="1217582"/>
              <a:chExt cx="4712093" cy="4711281"/>
            </a:xfrm>
          </p:grpSpPr>
          <p:sp>
            <p:nvSpPr>
              <p:cNvPr id="264" name="Freeform 263">
                <a:extLst>
                  <a:ext uri="{FF2B5EF4-FFF2-40B4-BE49-F238E27FC236}">
                    <a16:creationId xmlns:a16="http://schemas.microsoft.com/office/drawing/2014/main" xmlns:p14="http://schemas.microsoft.com/office/powerpoint/2010/main" xmlns:ahyp="http://schemas.microsoft.com/office/drawing/2018/hyperlinkcolor" xmlns="" id="{7DA2E598-DC9B-2EBA-CCC9-7D00C2B06EA2}"/>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5" name="Freeform 264">
                <a:extLst>
                  <a:ext uri="{FF2B5EF4-FFF2-40B4-BE49-F238E27FC236}">
                    <a16:creationId xmlns:a16="http://schemas.microsoft.com/office/drawing/2014/main" xmlns:p14="http://schemas.microsoft.com/office/powerpoint/2010/main" xmlns:ahyp="http://schemas.microsoft.com/office/drawing/2018/hyperlinkcolor" xmlns="" id="{D8366AA6-04F8-F0AB-2C5B-43899533B3A6}"/>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6" name="Freeform 265">
                <a:extLst>
                  <a:ext uri="{FF2B5EF4-FFF2-40B4-BE49-F238E27FC236}">
                    <a16:creationId xmlns:a16="http://schemas.microsoft.com/office/drawing/2014/main" xmlns:p14="http://schemas.microsoft.com/office/powerpoint/2010/main" xmlns:ahyp="http://schemas.microsoft.com/office/drawing/2018/hyperlinkcolor" xmlns="" id="{FC1CB408-A4E3-2CC8-AF6A-25F038373B5B}"/>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7" name="Freeform 266">
                <a:extLst>
                  <a:ext uri="{FF2B5EF4-FFF2-40B4-BE49-F238E27FC236}">
                    <a16:creationId xmlns:a16="http://schemas.microsoft.com/office/drawing/2014/main" xmlns:p14="http://schemas.microsoft.com/office/powerpoint/2010/main" xmlns:ahyp="http://schemas.microsoft.com/office/drawing/2018/hyperlinkcolor" xmlns="" id="{352CF8F1-61F3-38D5-3F9D-82DB9D0FEDE7}"/>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8" name="Freeform 267">
                <a:extLst>
                  <a:ext uri="{FF2B5EF4-FFF2-40B4-BE49-F238E27FC236}">
                    <a16:creationId xmlns:a16="http://schemas.microsoft.com/office/drawing/2014/main" xmlns:p14="http://schemas.microsoft.com/office/powerpoint/2010/main" xmlns:ahyp="http://schemas.microsoft.com/office/drawing/2018/hyperlinkcolor" xmlns="" id="{28ADC4D6-6E60-C705-3196-C5B778A0EE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9" name="Freeform 268">
                <a:extLst>
                  <a:ext uri="{FF2B5EF4-FFF2-40B4-BE49-F238E27FC236}">
                    <a16:creationId xmlns:a16="http://schemas.microsoft.com/office/drawing/2014/main" xmlns:p14="http://schemas.microsoft.com/office/powerpoint/2010/main" xmlns:ahyp="http://schemas.microsoft.com/office/drawing/2018/hyperlinkcolor" xmlns="" id="{2384429A-9454-6C2A-33D3-35683F6BBDD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0" name="Freeform 269">
                <a:extLst>
                  <a:ext uri="{FF2B5EF4-FFF2-40B4-BE49-F238E27FC236}">
                    <a16:creationId xmlns:a16="http://schemas.microsoft.com/office/drawing/2014/main" xmlns:p14="http://schemas.microsoft.com/office/powerpoint/2010/main" xmlns:ahyp="http://schemas.microsoft.com/office/drawing/2018/hyperlinkcolor" xmlns="" id="{8A58BB44-61D8-14B6-5ADD-247B7189CAD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1" name="Freeform 270">
                <a:extLst>
                  <a:ext uri="{FF2B5EF4-FFF2-40B4-BE49-F238E27FC236}">
                    <a16:creationId xmlns:a16="http://schemas.microsoft.com/office/drawing/2014/main" xmlns:p14="http://schemas.microsoft.com/office/powerpoint/2010/main" xmlns:ahyp="http://schemas.microsoft.com/office/drawing/2018/hyperlinkcolor" xmlns="" id="{A20B1B53-C5D2-F6E5-3ACB-4591CC93123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2" name="Freeform 271">
                <a:extLst>
                  <a:ext uri="{FF2B5EF4-FFF2-40B4-BE49-F238E27FC236}">
                    <a16:creationId xmlns:a16="http://schemas.microsoft.com/office/drawing/2014/main" xmlns:p14="http://schemas.microsoft.com/office/powerpoint/2010/main" xmlns:ahyp="http://schemas.microsoft.com/office/drawing/2018/hyperlinkcolor" xmlns="" id="{305E9277-7DEC-7277-82C2-55EFEAC0478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3" name="Freeform 272">
                <a:extLst>
                  <a:ext uri="{FF2B5EF4-FFF2-40B4-BE49-F238E27FC236}">
                    <a16:creationId xmlns:a16="http://schemas.microsoft.com/office/drawing/2014/main" xmlns:p14="http://schemas.microsoft.com/office/powerpoint/2010/main" xmlns:ahyp="http://schemas.microsoft.com/office/drawing/2018/hyperlinkcolor" xmlns="" id="{AB3E28D3-A63E-4BD5-ACF3-88F2049043E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4" name="Freeform 273">
                <a:extLst>
                  <a:ext uri="{FF2B5EF4-FFF2-40B4-BE49-F238E27FC236}">
                    <a16:creationId xmlns:a16="http://schemas.microsoft.com/office/drawing/2014/main" xmlns:p14="http://schemas.microsoft.com/office/powerpoint/2010/main" xmlns:ahyp="http://schemas.microsoft.com/office/drawing/2018/hyperlinkcolor" xmlns="" id="{D0555786-3CC7-FE0B-F0ED-F3DBF2F3517B}"/>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xmlns:p14="http://schemas.microsoft.com/office/powerpoint/2010/main" xmlns:ahyp="http://schemas.microsoft.com/office/drawing/2018/hyperlinkcolor" xmlns="" id="{6F362545-9381-41AE-6595-84A3865EC56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xmlns:p14="http://schemas.microsoft.com/office/powerpoint/2010/main" xmlns:ahyp="http://schemas.microsoft.com/office/drawing/2018/hyperlinkcolor" xmlns="" id="{AB806555-E529-4EFA-A3CB-FB54AF3747C2}"/>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xmlns:p14="http://schemas.microsoft.com/office/powerpoint/2010/main" xmlns:ahyp="http://schemas.microsoft.com/office/drawing/2018/hyperlinkcolor" xmlns="" id="{6129BC89-F0FA-DC48-7D5B-108230909378}"/>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8" name="Freeform 277">
                <a:extLst>
                  <a:ext uri="{FF2B5EF4-FFF2-40B4-BE49-F238E27FC236}">
                    <a16:creationId xmlns:a16="http://schemas.microsoft.com/office/drawing/2014/main" xmlns:p14="http://schemas.microsoft.com/office/powerpoint/2010/main" xmlns:ahyp="http://schemas.microsoft.com/office/drawing/2018/hyperlinkcolor" xmlns="" id="{9C50BBBA-B789-61F5-2903-32B4133BD1B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79" name="Group 278">
            <a:extLst>
              <a:ext uri="{FF2B5EF4-FFF2-40B4-BE49-F238E27FC236}">
                <a16:creationId xmlns:a16="http://schemas.microsoft.com/office/drawing/2014/main" xmlns:p14="http://schemas.microsoft.com/office/powerpoint/2010/main" xmlns:ahyp="http://schemas.microsoft.com/office/drawing/2018/hyperlinkcolor" xmlns="" id="{775036D8-0852-57C7-9F57-B630D03494C2}"/>
              </a:ext>
            </a:extLst>
          </p:cNvPr>
          <p:cNvGrpSpPr/>
          <p:nvPr/>
        </p:nvGrpSpPr>
        <p:grpSpPr>
          <a:xfrm>
            <a:off x="5528867" y="6848920"/>
            <a:ext cx="655977" cy="656424"/>
            <a:chOff x="7211530" y="2382809"/>
            <a:chExt cx="823268" cy="823829"/>
          </a:xfrm>
        </p:grpSpPr>
        <p:sp>
          <p:nvSpPr>
            <p:cNvPr id="280" name="Freeform 279">
              <a:extLst>
                <a:ext uri="{FF2B5EF4-FFF2-40B4-BE49-F238E27FC236}">
                  <a16:creationId xmlns:a16="http://schemas.microsoft.com/office/drawing/2014/main" xmlns:p14="http://schemas.microsoft.com/office/powerpoint/2010/main" xmlns:ahyp="http://schemas.microsoft.com/office/drawing/2018/hyperlinkcolor" xmlns="" id="{CF0C4818-52CE-883C-5BF9-DE97648B0C5E}"/>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81" name="Graphic 2">
              <a:extLst>
                <a:ext uri="{FF2B5EF4-FFF2-40B4-BE49-F238E27FC236}">
                  <a16:creationId xmlns:a16="http://schemas.microsoft.com/office/drawing/2014/main" xmlns:p14="http://schemas.microsoft.com/office/powerpoint/2010/main" xmlns:ahyp="http://schemas.microsoft.com/office/drawing/2018/hyperlinkcolor" xmlns="" id="{1FA63501-F29A-5D78-DE6F-0951792AB9E7}"/>
                </a:ext>
              </a:extLst>
            </p:cNvPr>
            <p:cNvGrpSpPr/>
            <p:nvPr/>
          </p:nvGrpSpPr>
          <p:grpSpPr>
            <a:xfrm>
              <a:off x="7211530" y="2382809"/>
              <a:ext cx="823268" cy="823829"/>
              <a:chOff x="7211530" y="2382809"/>
              <a:chExt cx="823268" cy="823829"/>
            </a:xfrm>
            <a:solidFill>
              <a:srgbClr val="010101"/>
            </a:solidFill>
          </p:grpSpPr>
          <p:sp>
            <p:nvSpPr>
              <p:cNvPr id="282" name="Freeform 281">
                <a:extLst>
                  <a:ext uri="{FF2B5EF4-FFF2-40B4-BE49-F238E27FC236}">
                    <a16:creationId xmlns:a16="http://schemas.microsoft.com/office/drawing/2014/main" xmlns:p14="http://schemas.microsoft.com/office/powerpoint/2010/main" xmlns:ahyp="http://schemas.microsoft.com/office/drawing/2018/hyperlinkcolor" xmlns="" id="{5D5F072D-B169-51A2-F322-F7324057D208}"/>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83" name="Graphic 2">
                <a:extLst>
                  <a:ext uri="{FF2B5EF4-FFF2-40B4-BE49-F238E27FC236}">
                    <a16:creationId xmlns:a16="http://schemas.microsoft.com/office/drawing/2014/main" xmlns:p14="http://schemas.microsoft.com/office/powerpoint/2010/main" xmlns:ahyp="http://schemas.microsoft.com/office/drawing/2018/hyperlinkcolor" xmlns="" id="{484B1A16-B992-020F-2C2C-DB3FF22006BD}"/>
                  </a:ext>
                </a:extLst>
              </p:cNvPr>
              <p:cNvGrpSpPr/>
              <p:nvPr/>
            </p:nvGrpSpPr>
            <p:grpSpPr>
              <a:xfrm>
                <a:off x="7211530" y="2382809"/>
                <a:ext cx="823268" cy="823829"/>
                <a:chOff x="7211530" y="2382809"/>
                <a:chExt cx="823268" cy="823829"/>
              </a:xfrm>
              <a:solidFill>
                <a:srgbClr val="010101"/>
              </a:solidFill>
            </p:grpSpPr>
            <p:sp>
              <p:nvSpPr>
                <p:cNvPr id="284" name="Freeform 283">
                  <a:extLst>
                    <a:ext uri="{FF2B5EF4-FFF2-40B4-BE49-F238E27FC236}">
                      <a16:creationId xmlns:a16="http://schemas.microsoft.com/office/drawing/2014/main" xmlns:p14="http://schemas.microsoft.com/office/powerpoint/2010/main" xmlns:ahyp="http://schemas.microsoft.com/office/drawing/2018/hyperlinkcolor" xmlns="" id="{94F0AEDE-F072-566B-3956-8B2164D56D5C}"/>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5" name="Freeform 284">
                  <a:extLst>
                    <a:ext uri="{FF2B5EF4-FFF2-40B4-BE49-F238E27FC236}">
                      <a16:creationId xmlns:a16="http://schemas.microsoft.com/office/drawing/2014/main" xmlns:p14="http://schemas.microsoft.com/office/powerpoint/2010/main" xmlns:ahyp="http://schemas.microsoft.com/office/drawing/2018/hyperlinkcolor" xmlns="" id="{CD60310A-B0D0-2968-0275-C0054A3CD95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6" name="Freeform 285">
                  <a:extLst>
                    <a:ext uri="{FF2B5EF4-FFF2-40B4-BE49-F238E27FC236}">
                      <a16:creationId xmlns:a16="http://schemas.microsoft.com/office/drawing/2014/main" xmlns:p14="http://schemas.microsoft.com/office/powerpoint/2010/main" xmlns:ahyp="http://schemas.microsoft.com/office/drawing/2018/hyperlinkcolor" xmlns="" id="{8D0A7E17-478D-DDB2-3028-3A02BBA159C1}"/>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7" name="Freeform 286">
                  <a:extLst>
                    <a:ext uri="{FF2B5EF4-FFF2-40B4-BE49-F238E27FC236}">
                      <a16:creationId xmlns:a16="http://schemas.microsoft.com/office/drawing/2014/main" xmlns:p14="http://schemas.microsoft.com/office/powerpoint/2010/main" xmlns:ahyp="http://schemas.microsoft.com/office/drawing/2018/hyperlinkcolor" xmlns="" id="{37DD977B-12E6-1CFE-DBE3-4173C291DA99}"/>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8" name="Freeform 287">
                  <a:extLst>
                    <a:ext uri="{FF2B5EF4-FFF2-40B4-BE49-F238E27FC236}">
                      <a16:creationId xmlns:a16="http://schemas.microsoft.com/office/drawing/2014/main" xmlns:p14="http://schemas.microsoft.com/office/powerpoint/2010/main" xmlns:ahyp="http://schemas.microsoft.com/office/drawing/2018/hyperlinkcolor" xmlns="" id="{2669C510-F94E-62C3-7114-AB1E76F06FA9}"/>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xmlns:ahyp="http://schemas.microsoft.com/office/drawing/2018/hyperlinkcolor" xmlns:a16="http://schemas.microsoft.com/office/drawing/2014/main" xmlns="" val="2294542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14="http://schemas.microsoft.com/office/drawing/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14="http://schemas.microsoft.com/office/drawing/2010/main" xmlns="" id="{152E0C58-0976-1DB6-87F2-649983657ABD}"/>
              </a:ext>
            </a:extLst>
          </p:cNvPr>
          <p:cNvSpPr txBox="1">
            <a:spLocks/>
          </p:cNvSpPr>
          <p:nvPr/>
        </p:nvSpPr>
        <p:spPr>
          <a:xfrm>
            <a:off x="886929" y="1486021"/>
            <a:ext cx="667274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Κανείς δεν μπορεί να αναλάβει μόνος του ένα ερευνητικό έργο με συνεισφορά. Το πρώτο πράγμα που πρέπει να κάνετε αν θέλετε να κάνετε έρευνα με συνεισφορά είναι να βρείτε ανθρώπους για να συνεργαστείτε. Σε αντίθεση με ορισμένα ερευνητικά έργα ή έργα υγειονομικής περίθαλψης, οι ενδιαφερόμενοι και οι εταίροι δεν είναι εξωτερικοί προς το έργο: αυτοί το καθορίζουν. Κάθε σημαντική απόφαση (όπως το θέμα που θα εξεταστεί, ο τόπος διεξαγωγής της έρευνας ή η χρηματοδότηση) θα πρέπει να λαμβάνεται από κοινού ως ομάδα. </a:t>
            </a:r>
          </a:p>
          <a:p>
            <a:pPr>
              <a:lnSpc>
                <a:spcPts val="1220"/>
              </a:lnSpc>
            </a:pPr>
            <a:r>
              <a:rPr lang="en-US" sz="1150" dirty="0">
                <a:solidFill>
                  <a:srgbClr val="262626"/>
                </a:solidFill>
              </a:rPr>
              <a:t> </a:t>
            </a:r>
          </a:p>
          <a:p>
            <a:pPr>
              <a:lnSpc>
                <a:spcPts val="1220"/>
              </a:lnSpc>
            </a:pPr>
            <a:r>
              <a:rPr lang="en-US" sz="1150" dirty="0">
                <a:solidFill>
                  <a:srgbClr val="262626"/>
                </a:solidFill>
              </a:rPr>
              <a:t>Αρχικά, θα χρειαστείτε τουλάχιστον δύο ή τρεις συμμάχους που είναι έτοιμοι να φέρουν μαζί σας το έργο. Είναι σημαντικό να μοιράζονται τα κίνητρά σας και την προσέγγισή σας στη συλλογική εργασία. Σε αυτό το αρχικό μέρος, δεν θέλετε να κουράσετε τον εαυτό σας με το να πείθετε τους ανθρώπους για την αναγκαιότητα των δραστηριοτήτων σας (θα υπάρξουν πολλές ευκαιρίες να εξασκήσετε τις ικανότητές σας στην πειθώ όταν θα εξασφαλίσετε χρηματοδότηση αργότερα).</a:t>
            </a:r>
          </a:p>
          <a:p>
            <a:pPr>
              <a:lnSpc>
                <a:spcPts val="1220"/>
              </a:lnSpc>
            </a:pPr>
            <a:r>
              <a:rPr lang="en-US" sz="1150" dirty="0">
                <a:solidFill>
                  <a:srgbClr val="262626"/>
                </a:solidFill>
              </a:rPr>
              <a:t> </a:t>
            </a:r>
          </a:p>
          <a:p>
            <a:pPr>
              <a:lnSpc>
                <a:spcPts val="1220"/>
              </a:lnSpc>
            </a:pPr>
            <a:r>
              <a:rPr lang="en-US" sz="1150" dirty="0">
                <a:solidFill>
                  <a:srgbClr val="262626"/>
                </a:solidFill>
              </a:rPr>
              <a:t>Το 2017, η παιδοψυχίατρος Marie-Claude </a:t>
            </a:r>
            <a:r>
              <a:rPr lang="en-US" sz="1150" dirty="0" err="1">
                <a:solidFill>
                  <a:srgbClr val="262626"/>
                </a:solidFill>
              </a:rPr>
              <a:t>Bossière </a:t>
            </a:r>
            <a:r>
              <a:rPr lang="en-US" sz="1150" dirty="0">
                <a:solidFill>
                  <a:srgbClr val="262626"/>
                </a:solidFill>
              </a:rPr>
              <a:t>απηύθυνε επιστολή στον φιλόσοφο Bernard </a:t>
            </a:r>
            <a:r>
              <a:rPr lang="en-US" sz="1150" dirty="0" err="1">
                <a:solidFill>
                  <a:srgbClr val="262626"/>
                </a:solidFill>
              </a:rPr>
              <a:t>Stiegler</a:t>
            </a:r>
            <a:r>
              <a:rPr lang="en-US" sz="1150" dirty="0">
                <a:solidFill>
                  <a:srgbClr val="262626"/>
                </a:solidFill>
              </a:rPr>
              <a:t>, δηλώνοντας την ανησυχία της για αυτό που θεωρούσε ανησυχητικό φαινόμενο: μέσα από την εργασία της συναντούσε έναν αυξανόμενο αριθμό παιδιών που παρουσίαζαν σοβαρές καθυστερήσεις στην απόκτηση της γλώσσας και των κινητικών δεξιοτήτων, καθώς και προβλήματα συμπεριφοράς, όπως εκδηλώνονταν με επιθετικότητα, υπερκινητικότητα ή απομόνωση. Μαζί με άλλους παιδίατρους και ψυχολόγους της εποχής, υποπτευόταν ότι οι οθόνες ήταν η αιτία του προβλήματος. Είχε διαβάσει προηγουμένως </a:t>
            </a:r>
            <a:r>
              <a:rPr lang="en-US" sz="1150" dirty="0" err="1">
                <a:solidFill>
                  <a:srgbClr val="262626"/>
                </a:solidFill>
              </a:rPr>
              <a:t>το </a:t>
            </a:r>
            <a:r>
              <a:rPr lang="en-US" sz="1150" dirty="0">
                <a:solidFill>
                  <a:srgbClr val="262626"/>
                </a:solidFill>
              </a:rPr>
              <a:t>βιβλίο του </a:t>
            </a:r>
            <a:r>
              <a:rPr lang="en-US" sz="1150" dirty="0" err="1">
                <a:solidFill>
                  <a:srgbClr val="262626"/>
                </a:solidFill>
              </a:rPr>
              <a:t>Stiegler </a:t>
            </a:r>
            <a:r>
              <a:rPr lang="en-US" sz="1150" i="1" dirty="0">
                <a:solidFill>
                  <a:srgbClr val="262626"/>
                </a:solidFill>
              </a:rPr>
              <a:t>Taking Care of the Youth and Generations</a:t>
            </a:r>
            <a:r>
              <a:rPr lang="en-US" sz="1150" dirty="0">
                <a:solidFill>
                  <a:srgbClr val="262626"/>
                </a:solidFill>
              </a:rPr>
              <a:t>, το οποίο μιλάει για την ευθύνη των ενηλίκων στην εκπαίδευση των παιδιών και για το πώς οι ψηφιακές τεχνολογίες έρχονται να παρακάμψουν τη διαγενεακή μεταφορά γνώσης, γεγονός που οδηγεί σε μια γενική απώλεια της γνώσης </a:t>
            </a:r>
            <a:r>
              <a:rPr lang="en-US" sz="1150" dirty="0" err="1">
                <a:solidFill>
                  <a:srgbClr val="262626"/>
                </a:solidFill>
              </a:rPr>
              <a:t>υπέρ </a:t>
            </a:r>
            <a:r>
              <a:rPr lang="en-US" sz="1150" dirty="0">
                <a:solidFill>
                  <a:srgbClr val="262626"/>
                </a:solidFill>
              </a:rPr>
              <a:t>των εμπορικών συμφερόντων. Τη στιγμή που έλαβε την επιστολή, ο Bernard </a:t>
            </a:r>
            <a:r>
              <a:rPr lang="en-US" sz="1150" dirty="0" err="1">
                <a:solidFill>
                  <a:srgbClr val="262626"/>
                </a:solidFill>
              </a:rPr>
              <a:t>Stiegler </a:t>
            </a:r>
            <a:r>
              <a:rPr lang="en-US" sz="1150" dirty="0">
                <a:solidFill>
                  <a:srgbClr val="262626"/>
                </a:solidFill>
              </a:rPr>
              <a:t>προετοίμαζε, μαζί με την ομάδα του Ινστιτούτου Έρευνας και Καινοτομίας, μια μεγάλης κλίμακας δράση στα βόρεια προάστια του Παρισιού. Μαζί με τους κατοίκους της περιοχής, ήθελαν να επινοήσουν νέους μη τοξικούς τρόπους άσκησης των τεχνολογιών μέσω μιας μεθόδου συνεισφορικής έρευνας. Η Marie-Claude </a:t>
            </a:r>
            <a:r>
              <a:rPr lang="en-US" sz="1150" dirty="0" err="1">
                <a:solidFill>
                  <a:srgbClr val="262626"/>
                </a:solidFill>
              </a:rPr>
              <a:t>Bossière </a:t>
            </a:r>
            <a:r>
              <a:rPr lang="en-US" sz="1150" dirty="0">
                <a:solidFill>
                  <a:srgbClr val="262626"/>
                </a:solidFill>
              </a:rPr>
              <a:t>είδε μια πιθανή ταύτιση μεταξύ της ανησυχίας της για την υπερέκθεση και του έργου που προέβλεπε το ινστιτούτο. Το ίδιο και ο Bernard </a:t>
            </a:r>
            <a:r>
              <a:rPr lang="en-US" sz="1150" dirty="0" err="1">
                <a:solidFill>
                  <a:srgbClr val="262626"/>
                </a:solidFill>
              </a:rPr>
              <a:t>Stiegler</a:t>
            </a:r>
            <a:r>
              <a:rPr lang="en-US" sz="1150" dirty="0">
                <a:solidFill>
                  <a:srgbClr val="262626"/>
                </a:solidFill>
              </a:rPr>
              <a:t>. Την έφερε σε επαφή με την υπόλοιπη ομάδα του Ινστιτούτου Έρευνας και Καινοτομίας και, μαζί με έναν άλλο φιλόσοφο και έναν θεωρητικό βιολόγο, σύντομα εντάχθηκε σε αυτό που θα ονομαζόταν Κλινική Συνεισφοράς.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a14="http://schemas.microsoft.com/office/drawing/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14="http://schemas.microsoft.com/office/drawing/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14="http://schemas.microsoft.com/office/drawing/2010/main" xmlns="" id="{AF0E12D9-751A-CB23-2954-905523DE7A7A}"/>
              </a:ext>
            </a:extLst>
          </p:cNvPr>
          <p:cNvSpPr txBox="1">
            <a:spLocks/>
          </p:cNvSpPr>
          <p:nvPr/>
        </p:nvSpPr>
        <p:spPr>
          <a:xfrm>
            <a:off x="1049567" y="1012503"/>
            <a:ext cx="208552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Συγκέντρωση επιθυμιών  </a:t>
            </a:r>
          </a:p>
        </p:txBody>
      </p:sp>
      <p:sp>
        <p:nvSpPr>
          <p:cNvPr id="34" name="Slide Number Placeholder 5">
            <a:extLst>
              <a:ext uri="{FF2B5EF4-FFF2-40B4-BE49-F238E27FC236}">
                <a16:creationId xmlns:a16="http://schemas.microsoft.com/office/drawing/2014/main" xmlns:p14="http://schemas.microsoft.com/office/powerpoint/2010/main" xmlns:a14="http://schemas.microsoft.com/office/drawing/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63</a:t>
            </a:fld>
            <a:endParaRPr lang="en-US" dirty="0"/>
          </a:p>
        </p:txBody>
      </p:sp>
      <p:sp>
        <p:nvSpPr>
          <p:cNvPr id="26" name="Rectangle 25">
            <a:extLst>
              <a:ext uri="{FF2B5EF4-FFF2-40B4-BE49-F238E27FC236}">
                <a16:creationId xmlns:a16="http://schemas.microsoft.com/office/drawing/2014/main" xmlns:p14="http://schemas.microsoft.com/office/powerpoint/2010/main" xmlns:a14="http://schemas.microsoft.com/office/drawing/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p14="http://schemas.microsoft.com/office/powerpoint/2010/main" xmlns:a14="http://schemas.microsoft.com/office/drawing/2010/main" xmlns="" id="{7A202B10-A2AE-7165-EE02-C0E0699B9381}"/>
              </a:ext>
            </a:extLst>
          </p:cNvPr>
          <p:cNvGrpSpPr/>
          <p:nvPr/>
        </p:nvGrpSpPr>
        <p:grpSpPr>
          <a:xfrm>
            <a:off x="6250848" y="934265"/>
            <a:ext cx="628154" cy="625238"/>
            <a:chOff x="3917171" y="3851610"/>
            <a:chExt cx="870324" cy="866284"/>
          </a:xfrm>
        </p:grpSpPr>
        <p:sp>
          <p:nvSpPr>
            <p:cNvPr id="24" name="Freeform 23">
              <a:extLst>
                <a:ext uri="{FF2B5EF4-FFF2-40B4-BE49-F238E27FC236}">
                  <a16:creationId xmlns:a16="http://schemas.microsoft.com/office/drawing/2014/main" xmlns:p14="http://schemas.microsoft.com/office/powerpoint/2010/main" xmlns:a14="http://schemas.microsoft.com/office/drawing/2010/main" xmlns="" id="{D4E1AA03-AB69-89B3-0897-755524DB1B31}"/>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 name="Graphic 2">
              <a:extLst>
                <a:ext uri="{FF2B5EF4-FFF2-40B4-BE49-F238E27FC236}">
                  <a16:creationId xmlns:a16="http://schemas.microsoft.com/office/drawing/2014/main" xmlns:p14="http://schemas.microsoft.com/office/powerpoint/2010/main" xmlns:a14="http://schemas.microsoft.com/office/drawing/2010/main" xmlns="" id="{AE22422B-331F-C2B4-B2C8-B795B67F7EFD}"/>
                </a:ext>
              </a:extLst>
            </p:cNvPr>
            <p:cNvGrpSpPr/>
            <p:nvPr/>
          </p:nvGrpSpPr>
          <p:grpSpPr>
            <a:xfrm>
              <a:off x="3917171" y="3851610"/>
              <a:ext cx="870324" cy="866284"/>
              <a:chOff x="3917171" y="3851610"/>
              <a:chExt cx="870324" cy="866284"/>
            </a:xfrm>
            <a:solidFill>
              <a:srgbClr val="010101"/>
            </a:solidFill>
          </p:grpSpPr>
          <p:sp>
            <p:nvSpPr>
              <p:cNvPr id="27" name="Freeform 26">
                <a:extLst>
                  <a:ext uri="{FF2B5EF4-FFF2-40B4-BE49-F238E27FC236}">
                    <a16:creationId xmlns:a16="http://schemas.microsoft.com/office/drawing/2014/main" xmlns:p14="http://schemas.microsoft.com/office/powerpoint/2010/main" xmlns:a14="http://schemas.microsoft.com/office/drawing/2010/main" xmlns="" id="{8E2C45BF-F297-567B-61A0-4CF1A6249213}"/>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xmlns:p14="http://schemas.microsoft.com/office/powerpoint/2010/main" xmlns:a14="http://schemas.microsoft.com/office/drawing/2010/main" xmlns="" id="{FF428907-5D79-63E2-1392-FBD2AC6DBF6C}"/>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p14="http://schemas.microsoft.com/office/powerpoint/2010/main" xmlns:a14="http://schemas.microsoft.com/office/drawing/2010/main" xmlns="" id="{78D3B983-2D41-CDE2-8171-A60EFBC88D51}"/>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xmlns:p14="http://schemas.microsoft.com/office/powerpoint/2010/main" xmlns:a14="http://schemas.microsoft.com/office/drawing/2010/main" xmlns="" id="{B6E3EF79-2AC7-89BF-EAB1-2DD1C4E964AB}"/>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xmlns:p14="http://schemas.microsoft.com/office/powerpoint/2010/main" xmlns:a14="http://schemas.microsoft.com/office/drawing/2010/main" xmlns="" id="{DD82306B-D68C-FC35-27E1-2499C7748585}"/>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p14="http://schemas.microsoft.com/office/powerpoint/2010/main" xmlns:a14="http://schemas.microsoft.com/office/drawing/2010/main" xmlns="" id="{C4E2D433-C896-39D5-E701-17BC49A72689}"/>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xmlns:p14="http://schemas.microsoft.com/office/powerpoint/2010/main" xmlns:a14="http://schemas.microsoft.com/office/drawing/2010/main" xmlns="" id="{5D5D077D-D44C-8F24-588E-85A2EDFE2ED2}"/>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xmlns:p14="http://schemas.microsoft.com/office/powerpoint/2010/main" xmlns:a14="http://schemas.microsoft.com/office/drawing/2010/main" xmlns="" id="{B2870739-5989-1929-BB3E-53A48E9A5C1B}"/>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xmlns:p14="http://schemas.microsoft.com/office/powerpoint/2010/main" xmlns:a14="http://schemas.microsoft.com/office/drawing/2010/main" xmlns="" id="{19B10CCC-1896-5BDD-EBFE-D9A093A1B1FF}"/>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xmlns:p14="http://schemas.microsoft.com/office/powerpoint/2010/main" xmlns:a14="http://schemas.microsoft.com/office/drawing/2010/main" xmlns="" id="{669A1B5C-E821-57E4-E801-D03A151435B3}"/>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xmlns:p14="http://schemas.microsoft.com/office/powerpoint/2010/main" xmlns:a14="http://schemas.microsoft.com/office/drawing/2010/main" xmlns="" id="{4C0310C4-90D9-55C9-6CB4-DB6E22601948}"/>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xmlns:p14="http://schemas.microsoft.com/office/powerpoint/2010/main" xmlns:a14="http://schemas.microsoft.com/office/drawing/2010/main" xmlns="" id="{82A662A6-C5FE-D210-0AE0-02B302A7DC8D}"/>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xmlns:p14="http://schemas.microsoft.com/office/powerpoint/2010/main" xmlns:a14="http://schemas.microsoft.com/office/drawing/2010/main" xmlns="" id="{89C4ABFA-7A35-4330-D2C3-2CC71C829F06}"/>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xmlns:p14="http://schemas.microsoft.com/office/powerpoint/2010/main" xmlns:a14="http://schemas.microsoft.com/office/drawing/2010/main" xmlns="" id="{7375AF20-2B29-F19D-6471-F63C40D8BD3F}"/>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xmlns:p14="http://schemas.microsoft.com/office/powerpoint/2010/main" xmlns:a14="http://schemas.microsoft.com/office/drawing/2010/main" xmlns="" id="{716C626A-A45A-8440-52B3-CECFF17EF0A1}"/>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59" name="Picture 58">
            <a:extLst>
              <a:ext uri="{FF2B5EF4-FFF2-40B4-BE49-F238E27FC236}">
                <a16:creationId xmlns:a16="http://schemas.microsoft.com/office/drawing/2014/main" xmlns:p14="http://schemas.microsoft.com/office/powerpoint/2010/main" xmlns:a14="http://schemas.microsoft.com/office/drawing/2010/main" xmlns="" id="{DEF2F20C-81F7-C6AD-B48A-2CA32651D239}"/>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t="36823" b="29425"/>
          <a:stretch/>
        </p:blipFill>
        <p:spPr>
          <a:xfrm>
            <a:off x="-8567" y="6553966"/>
            <a:ext cx="7559675" cy="3378571"/>
          </a:xfrm>
          <a:prstGeom prst="rect">
            <a:avLst/>
          </a:prstGeom>
        </p:spPr>
      </p:pic>
      <p:pic>
        <p:nvPicPr>
          <p:cNvPr id="60" name="Picture 59">
            <a:extLst>
              <a:ext uri="{FF2B5EF4-FFF2-40B4-BE49-F238E27FC236}">
                <a16:creationId xmlns:a16="http://schemas.microsoft.com/office/drawing/2014/main" xmlns:p14="http://schemas.microsoft.com/office/powerpoint/2010/main" xmlns:a14="http://schemas.microsoft.com/office/drawing/2010/main" xmlns="" id="{08D0A7CC-EF5D-BF0E-E969-7600EF434859}"/>
              </a:ext>
            </a:extLst>
          </p:cNvPr>
          <p:cNvPicPr>
            <a:picLocks noChangeAspect="1"/>
          </p:cNvPicPr>
          <p:nvPr/>
        </p:nvPicPr>
        <p:blipFill rotWithShape="1">
          <a:blip r:embed="rId3">
            <a:alphaModFix amt="52000"/>
          </a:blip>
          <a:srcRect l="67355" t="2613" r="9539" b="30593"/>
          <a:stretch/>
        </p:blipFill>
        <p:spPr>
          <a:xfrm flipH="1">
            <a:off x="8566" y="6704743"/>
            <a:ext cx="2577471" cy="3987070"/>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37828493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Αποφασίστηκε ότι η Κλινική Συνεισφοράς θα αποτελούσε μέρος των δραστηριοτήτων που επρόκειτο να ξεκινήσει η IRI στο Seine-Saint-Denis, ένα διαμέρισμα της Γαλλίας γνωστό για τον νεανικό πληθυσμό του (το 50% είναι κάτω των 30 ετών), την </a:t>
            </a:r>
            <a:r>
              <a:rPr lang="en-US" sz="1150" dirty="0" err="1">
                <a:solidFill>
                  <a:srgbClr val="262626"/>
                </a:solidFill>
              </a:rPr>
              <a:t>πολυμορφία </a:t>
            </a:r>
            <a:r>
              <a:rPr lang="en-US" sz="1150" dirty="0">
                <a:solidFill>
                  <a:srgbClr val="262626"/>
                </a:solidFill>
              </a:rPr>
              <a:t>του (εκπροσωπούνται περισσότερες από 135 εθνικότητες) και τη σχετική οικονομική φτώχεια του (το 17,7% ζει κάτω από το όριο της φτώχειας).  </a:t>
            </a:r>
          </a:p>
          <a:p>
            <a:pPr>
              <a:lnSpc>
                <a:spcPts val="1220"/>
              </a:lnSpc>
            </a:pPr>
            <a:r>
              <a:rPr lang="en-US" sz="1150" dirty="0">
                <a:solidFill>
                  <a:srgbClr val="262626"/>
                </a:solidFill>
              </a:rPr>
              <a:t> </a:t>
            </a:r>
          </a:p>
          <a:p>
            <a:pPr>
              <a:lnSpc>
                <a:spcPts val="1220"/>
              </a:lnSpc>
            </a:pPr>
            <a:r>
              <a:rPr lang="en-US" sz="1150" dirty="0">
                <a:solidFill>
                  <a:srgbClr val="262626"/>
                </a:solidFill>
              </a:rPr>
              <a:t>Αξίζει να αναφερθεί ότι κανείς από την αρχική ομάδα της Κλινικής Συνεισφοράς δεν είχε ζήσει ή εργαστεί προηγουμένως στο συγκεκριμένο τμήμα. Εκ των υστέρων, θα ήταν ίσως ευκολότερο να τοποθετηθεί το έργο σε μια περιοχή που ήταν οικεία στα μέλη της ομάδας. Είναι κάτι που θα πρέπει να λάβετε υπόψη σας κατά την έναρξη του έργου σας. Υπάρχουν σαφή πλεονεκτήματα από το να εργάζεστε σε έναν χώρο ή θεσμό που ήδη γνωρίζετε, καθώς θα έχετε καλύτερη κατανόηση του τρόπου με τον οποίο θα εισάγετε το έργο σας σε ένα προϋπάρχον οικοσύστημα φορέων, θεσμών και πρωτοβουλιών. </a:t>
            </a:r>
          </a:p>
          <a:p>
            <a:pPr>
              <a:lnSpc>
                <a:spcPts val="1220"/>
              </a:lnSpc>
            </a:pPr>
            <a:r>
              <a:rPr lang="en-US" sz="1150" dirty="0">
                <a:solidFill>
                  <a:srgbClr val="262626"/>
                </a:solidFill>
              </a:rPr>
              <a:t> </a:t>
            </a:r>
          </a:p>
          <a:p>
            <a:pPr>
              <a:lnSpc>
                <a:spcPts val="1220"/>
              </a:lnSpc>
            </a:pPr>
            <a:r>
              <a:rPr lang="en-US" sz="1150" dirty="0">
                <a:solidFill>
                  <a:srgbClr val="262626"/>
                </a:solidFill>
              </a:rPr>
              <a:t>Χωρίς αυτή την προηγούμενη γνώση, θα πρέπει να αφιερώσετε λίγο χρόνο για να εξοικειωθείτε με τον τόπο και τους ανθρώπους που ζουν εκεί, να παρουσιάσετε τις προθέσεις σας σε ομάδες συμφερόντων, συλλογικότητες, δίκτυα, </a:t>
            </a:r>
            <a:r>
              <a:rPr lang="en-US" sz="1150" dirty="0" err="1">
                <a:solidFill>
                  <a:srgbClr val="262626"/>
                </a:solidFill>
              </a:rPr>
              <a:t>οργανώσεις</a:t>
            </a:r>
            <a:r>
              <a:rPr lang="en-US" sz="1150" dirty="0">
                <a:solidFill>
                  <a:srgbClr val="262626"/>
                </a:solidFill>
              </a:rPr>
              <a:t>, καθώς και σε δημόσιους και εκλεγμένους αξιωματούχους. Η πραγματοποίηση αυτής της προεργασίας δεν είναι απαραίτητη μόνο για την προώθηση του σχεδίου, είναι επίσης ο μόνος τρόπος να βεβαιωθείτε ότι δεν παρεμβαίνετε στο έργο άλλων ανθρώπων ή ότι δεν έρχεστε σε αντίθεση με τα συμφέροντά τους, πράγμα που αποτελεί έναν κίνδυνο που θα πρέπει να μετριάζετε συνεχώς όταν φτάνετε σε μια νέα περιοχή. Σε τελική ανάλυση, δεν υπάρχει τρόπος να δημιουργηθεί ένα βιώσιμο έργο χωρίς τοπική υποστήριξη. </a:t>
            </a:r>
          </a:p>
          <a:p>
            <a:pPr>
              <a:lnSpc>
                <a:spcPts val="1220"/>
              </a:lnSpc>
            </a:pPr>
            <a:r>
              <a:rPr lang="en-US" sz="1150" dirty="0">
                <a:solidFill>
                  <a:srgbClr val="262626"/>
                </a:solidFill>
              </a:rPr>
              <a:t> </a:t>
            </a:r>
          </a:p>
          <a:p>
            <a:pPr>
              <a:lnSpc>
                <a:spcPts val="1220"/>
              </a:lnSpc>
            </a:pPr>
            <a:r>
              <a:rPr lang="en-US" sz="1150" dirty="0">
                <a:solidFill>
                  <a:srgbClr val="262626"/>
                </a:solidFill>
              </a:rPr>
              <a:t>Προκειμένου να βρει τοπικούς συνεργάτες, η Marie-Claude </a:t>
            </a:r>
            <a:r>
              <a:rPr lang="en-US" sz="1150" dirty="0" err="1">
                <a:solidFill>
                  <a:srgbClr val="262626"/>
                </a:solidFill>
              </a:rPr>
              <a:t>Bossière </a:t>
            </a:r>
            <a:r>
              <a:rPr lang="en-US" sz="1150" dirty="0">
                <a:solidFill>
                  <a:srgbClr val="262626"/>
                </a:solidFill>
              </a:rPr>
              <a:t>επικοινώνησε με τον συντονιστή της Τοπικής Συμβουλευτικής Επιτροπής για την Ψυχική Υγεία (στα γαλλικά: Conseil local de </a:t>
            </a:r>
            <a:r>
              <a:rPr lang="en-US" sz="1150" dirty="0" err="1">
                <a:solidFill>
                  <a:srgbClr val="262626"/>
                </a:solidFill>
              </a:rPr>
              <a:t>santé mentale</a:t>
            </a:r>
            <a:r>
              <a:rPr lang="en-US" sz="1150" dirty="0">
                <a:solidFill>
                  <a:srgbClr val="262626"/>
                </a:solidFill>
              </a:rPr>
              <a:t>), η οποία συγκεντρώνει εκλεγμένους αξιωματούχους και επαγγελματίες της ψυχιατρικής. Εκείνοι την κατεύθυναν στον επικεφαλής του τμήματος που επιβλέπει τα </a:t>
            </a:r>
            <a:r>
              <a:rPr lang="en-US" sz="1150" dirty="0" err="1">
                <a:solidFill>
                  <a:srgbClr val="262626"/>
                </a:solidFill>
              </a:rPr>
              <a:t>κέντρα </a:t>
            </a:r>
            <a:r>
              <a:rPr lang="en-US" sz="1150" dirty="0">
                <a:solidFill>
                  <a:srgbClr val="262626"/>
                </a:solidFill>
              </a:rPr>
              <a:t>προστασίας βρεφών και μητέρων (στα γαλλικά: Protection Infantile </a:t>
            </a:r>
            <a:r>
              <a:rPr lang="en-US" sz="1150" dirty="0" err="1">
                <a:solidFill>
                  <a:srgbClr val="262626"/>
                </a:solidFill>
              </a:rPr>
              <a:t>Maternelles</a:t>
            </a:r>
            <a:r>
              <a:rPr lang="en-US" sz="1150" dirty="0">
                <a:solidFill>
                  <a:srgbClr val="262626"/>
                </a:solidFill>
              </a:rPr>
              <a:t>, PMI) στο Saint-Denis, ο οποίος διαβίβασε ένα σημείωμα προθέσεων σε όλες τις τοπικές ομάδες. Σε αυτό το στάδιο, το σχέδιο παρουσιάστηκε πολύ ανοιχτά, ως μια γενική πρόταση συλλογικής εργασίας για την εξεύρεση στρατηγικών κατά της υπερέκθεσης στις οθόνες. Είναι σημαντικό η πρότασή σας να διαβάζεται ως πραγματική πρόσκληση για συνεισφορά και όχι ως πρόσκληση συμμετοχής σε ένα έργο που έχει ήδη καθοριστεί εκ των προτέρων. Το </a:t>
            </a:r>
            <a:r>
              <a:rPr lang="en-US" sz="1150" dirty="0" err="1">
                <a:solidFill>
                  <a:srgbClr val="262626"/>
                </a:solidFill>
              </a:rPr>
              <a:t>κέντρο </a:t>
            </a:r>
            <a:r>
              <a:rPr lang="en-US" sz="1150" dirty="0">
                <a:solidFill>
                  <a:srgbClr val="262626"/>
                </a:solidFill>
              </a:rPr>
              <a:t>PMI στη γειτονιά Pierre </a:t>
            </a:r>
            <a:r>
              <a:rPr lang="en-US" sz="1150" dirty="0" err="1">
                <a:solidFill>
                  <a:srgbClr val="262626"/>
                </a:solidFill>
              </a:rPr>
              <a:t>Semard </a:t>
            </a:r>
            <a:r>
              <a:rPr lang="en-US" sz="1150" dirty="0">
                <a:solidFill>
                  <a:srgbClr val="262626"/>
                </a:solidFill>
              </a:rPr>
              <a:t>ανταποκρίθηκε θετικά στην πρόταση. Από το 2018 και έπειτα, η ομάδα του και η κλινική του θα γίνουν το "σπίτι" της Κλινικής Συμβολής, γειώνοντας το έργο σε τοπικό επίπεδο και παρέχοντας έναν φυσικό χώρο για συναντήσεις. </a:t>
            </a:r>
          </a:p>
          <a:p>
            <a:pPr>
              <a:lnSpc>
                <a:spcPts val="1220"/>
              </a:lnSpc>
            </a:pPr>
            <a:r>
              <a:rPr lang="en-US" sz="1150" dirty="0">
                <a:solidFill>
                  <a:srgbClr val="262626"/>
                </a:solidFill>
              </a:rPr>
              <a:t> </a:t>
            </a:r>
          </a:p>
          <a:p>
            <a:pPr>
              <a:lnSpc>
                <a:spcPts val="1220"/>
              </a:lnSpc>
            </a:pPr>
            <a:r>
              <a:rPr lang="en-US" sz="1150" dirty="0">
                <a:solidFill>
                  <a:srgbClr val="262626"/>
                </a:solidFill>
              </a:rPr>
              <a:t>Η διάθεση ενός χώρου για τακτικές συναντήσεις ήταν απαραίτητη για τη διαδικασία μας. Σε αντίθεση με την έρευνα που διεξάγεται από ένα άτομο, η Contributory Research βασίζεται σε μια γεωγραφικά τοποθετημένη τοποθεσία όπου οι άνθρωποι μπορούν να συναντηθούν και να ανταλλάξουν απόψεις. Αυτός ο τόπος θα έπρεπε να είναι προσβάσιμος, τόσο πρακτικά όσο και συμβολικά μιλώντας. Για κάθε πιθανή τοποθεσία, αναρωτηθείτε αν βρίσκεται κοντά στα σπίτια των συμμετεχόντων, αν είναι φιλική προς τα άτομα με ειδικές ανάγκες, αν όλοι θα </a:t>
            </a:r>
            <a:r>
              <a:rPr lang="en-US" sz="1150" i="1" dirty="0">
                <a:solidFill>
                  <a:srgbClr val="262626"/>
                </a:solidFill>
              </a:rPr>
              <a:t>αισθάνονταν άνετα </a:t>
            </a:r>
            <a:r>
              <a:rPr lang="en-US" sz="1150" dirty="0">
                <a:solidFill>
                  <a:srgbClr val="262626"/>
                </a:solidFill>
              </a:rPr>
              <a:t>μέσα σε αυτήν. Ακόμη και αν τα πανεπιστήμια και τα ερευνητικά εργαστήρια είναι ανοιχτά στο κοινό, κάποιοι μπορεί να αισθάνονται άβολα σε ακαδημαϊκούς χώρους. Οι άνθρωποι μπορεί να έχουν παρόμοιες ανησυχίες για θεσμικούς χώρους, όπως οι αίθουσες συνεδριάσεων των δήμων. Αναρωτηθείτε πού πηγαίνουν ήδη οι άνθρωποι. </a:t>
            </a:r>
          </a:p>
          <a:p>
            <a:pPr>
              <a:lnSpc>
                <a:spcPts val="1220"/>
              </a:lnSpc>
            </a:pPr>
            <a:endParaRPr lang="en-US" sz="1150" dirty="0">
              <a:solidFill>
                <a:srgbClr val="262626"/>
              </a:solidFill>
            </a:endParaRPr>
          </a:p>
          <a:p>
            <a:pPr>
              <a:lnSpc>
                <a:spcPts val="1220"/>
              </a:lnSpc>
            </a:pPr>
            <a:r>
              <a:rPr lang="en-US" sz="1150" dirty="0" err="1">
                <a:solidFill>
                  <a:srgbClr val="262626"/>
                </a:solidFill>
              </a:rPr>
              <a:t>Τα κέντρα </a:t>
            </a:r>
            <a:r>
              <a:rPr lang="en-US" sz="1150" dirty="0">
                <a:solidFill>
                  <a:srgbClr val="262626"/>
                </a:solidFill>
              </a:rPr>
              <a:t>προστασίας μητέρας και βρέφους έχουν ιδιαίτερη ιστορία στη Γαλλία: ξεκίνησαν μετά τον Δεύτερο Παγκόσμιο Πόλεμο και επιδιώκουν να προστατεύσουν όλες τις μητέρες και τα παιδιά που διαμένουν στη Γαλλία, ανεξάρτητα από το καθεστώς και την εθνικότητά τους. Αυτό σημαίνει ότι πριν από την έναρξη του έργου μας, οι γονείς από τη γειτονιά είχαν ήδη συνηθίσει να πηγαίνουν στο PMI για να ζητήσουν καθοδήγηση σχετικά με τα μικρά παιδιά τους, γεγονός που αποτέλεσε σαφές πλεονέκτημα στο έργο μας.</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7" y="1012503"/>
            <a:ext cx="355509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Εύρεση και συγκρότηση ενός τόπου</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64</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xmlns:p14="http://schemas.microsoft.com/office/powerpoint/2010/main" xmlns="" id="{42B9C582-EB3E-373B-5359-F9A2CAB3944B}"/>
              </a:ext>
            </a:extLst>
          </p:cNvPr>
          <p:cNvGrpSpPr/>
          <p:nvPr/>
        </p:nvGrpSpPr>
        <p:grpSpPr>
          <a:xfrm>
            <a:off x="6220013" y="934240"/>
            <a:ext cx="580189" cy="580341"/>
            <a:chOff x="10376768" y="3823816"/>
            <a:chExt cx="923646" cy="923888"/>
          </a:xfrm>
        </p:grpSpPr>
        <p:sp>
          <p:nvSpPr>
            <p:cNvPr id="53" name="Freeform 52">
              <a:extLst>
                <a:ext uri="{FF2B5EF4-FFF2-40B4-BE49-F238E27FC236}">
                  <a16:creationId xmlns:a16="http://schemas.microsoft.com/office/drawing/2014/main" xmlns:p14="http://schemas.microsoft.com/office/powerpoint/2010/main" xmlns="" id="{7BCF470C-ADC1-7F42-4399-3A86E44368B3}"/>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4" name="Graphic 2">
              <a:extLst>
                <a:ext uri="{FF2B5EF4-FFF2-40B4-BE49-F238E27FC236}">
                  <a16:creationId xmlns:a16="http://schemas.microsoft.com/office/drawing/2014/main" xmlns:p14="http://schemas.microsoft.com/office/powerpoint/2010/main" xmlns="" id="{C33A924C-217F-4278-AF58-F9387A16FF93}"/>
                </a:ext>
              </a:extLst>
            </p:cNvPr>
            <p:cNvGrpSpPr/>
            <p:nvPr/>
          </p:nvGrpSpPr>
          <p:grpSpPr>
            <a:xfrm>
              <a:off x="10376768" y="3823816"/>
              <a:ext cx="923646" cy="923888"/>
              <a:chOff x="10376768" y="3823816"/>
              <a:chExt cx="923646" cy="923888"/>
            </a:xfrm>
            <a:solidFill>
              <a:srgbClr val="010101"/>
            </a:solidFill>
          </p:grpSpPr>
          <p:sp>
            <p:nvSpPr>
              <p:cNvPr id="55" name="Freeform 54">
                <a:extLst>
                  <a:ext uri="{FF2B5EF4-FFF2-40B4-BE49-F238E27FC236}">
                    <a16:creationId xmlns:a16="http://schemas.microsoft.com/office/drawing/2014/main" xmlns:p14="http://schemas.microsoft.com/office/powerpoint/2010/main" xmlns="" id="{8C990A51-0ED1-53AB-4800-FC11C237B846}"/>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xmlns:p14="http://schemas.microsoft.com/office/powerpoint/2010/main" xmlns="" id="{A577827F-CEFD-2FA8-850A-5DAF2FF03624}"/>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xmlns:p14="http://schemas.microsoft.com/office/powerpoint/2010/main" xmlns="" id="{EB617100-2898-29CF-F837-7E6095C1CA57}"/>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xmlns:a16="http://schemas.microsoft.com/office/drawing/2014/main" xmlns="" val="3209599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hyp="http://schemas.microsoft.com/office/drawing/2018/hyperlinkcolor" xmlns="" id="{961D51F6-ADB1-AABD-6BB3-1CF1594AB853}"/>
              </a:ext>
            </a:extLst>
          </p:cNvPr>
          <p:cNvSpPr/>
          <p:nvPr/>
        </p:nvSpPr>
        <p:spPr>
          <a:xfrm>
            <a:off x="0" y="351001"/>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hyp="http://schemas.microsoft.com/office/drawing/2018/hyperlinkcolor" xmlns="" id="{152E0C58-0976-1DB6-87F2-649983657ABD}"/>
              </a:ext>
            </a:extLst>
          </p:cNvPr>
          <p:cNvSpPr txBox="1">
            <a:spLocks/>
          </p:cNvSpPr>
          <p:nvPr/>
        </p:nvSpPr>
        <p:spPr>
          <a:xfrm>
            <a:off x="1112098" y="1710280"/>
            <a:ext cx="6201256"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Με το PMI Pierre </a:t>
            </a:r>
            <a:r>
              <a:rPr lang="en-US" sz="1150" dirty="0" err="1">
                <a:solidFill>
                  <a:srgbClr val="262626"/>
                </a:solidFill>
              </a:rPr>
              <a:t>Semard </a:t>
            </a:r>
            <a:r>
              <a:rPr lang="en-US" sz="1150" dirty="0">
                <a:solidFill>
                  <a:srgbClr val="262626"/>
                </a:solidFill>
              </a:rPr>
              <a:t>στο σκάφος, η Contributory Clinic είχε επιτυχώς ομαδοποιήσει ερευνητές και μια διαφορετική ομάδα επαγγελματιών (παιδοψυχολόγος, παιδονοσηλευτές, εργαζόμενοι στον τομέα της υγείας, ένας διευθυντής). Το μόνο που έλειπε σε αυτό το σημείο ήταν οι γονείς που θα μπορούσαν να συμμετάσχουν στις ερευνητικές εργασίες. Ανάλογα με το ποιος είστε και από ποια θέση εργάζεστε, μπορεί να έχετε πρόβλημα να προσλάβετε είτε ερευνητές, είτε επαγγελματίες, είτε γονείς. Να είστε υπομονετικοί! Μην ξεκινήσετε την έρευνά σας πριν καταφέρετε να συγκροτήσετε μια ομάδα που να ενώνει θεωρητικές, πρακτικές και βιωματικές γνώσεις σχετικά με το θέμα που θέλετε να διερευνήσετε. </a:t>
            </a:r>
          </a:p>
          <a:p>
            <a:pPr>
              <a:lnSpc>
                <a:spcPts val="1220"/>
              </a:lnSpc>
            </a:pPr>
            <a:endParaRPr lang="en-US" sz="1150" dirty="0">
              <a:solidFill>
                <a:srgbClr val="262626"/>
              </a:solidFill>
            </a:endParaRPr>
          </a:p>
          <a:p>
            <a:pPr>
              <a:lnSpc>
                <a:spcPts val="1220"/>
              </a:lnSpc>
            </a:pPr>
            <a:r>
              <a:rPr lang="en-US" sz="1150" dirty="0">
                <a:solidFill>
                  <a:srgbClr val="262626"/>
                </a:solidFill>
              </a:rPr>
              <a:t>Ανεξάρτητα από τους ανθρώπους που προσπαθείτε να προσλάβετε, σας συνιστούμε να αναζητήσετε ηθοποιούς σε τοπικό επίπεδο, βασιζόμενοι στους ανθρώπους που έχετε ήδη συναντήσει και που ενδιαφέρονται για αυτό που κάνετε. Στην περίπτωσή μας, οι γονείς που συμμετείχαν στις αρχικές συζητήσεις είχαν εντοπιστεί από τη Marie-Claude </a:t>
            </a:r>
            <a:r>
              <a:rPr lang="en-US" sz="1150" dirty="0" err="1">
                <a:solidFill>
                  <a:srgbClr val="262626"/>
                </a:solidFill>
              </a:rPr>
              <a:t>Bossière </a:t>
            </a:r>
            <a:r>
              <a:rPr lang="en-US" sz="1150" dirty="0">
                <a:solidFill>
                  <a:srgbClr val="262626"/>
                </a:solidFill>
              </a:rPr>
              <a:t>μέσω της εργασίας της, καθώς και από την επαγγελματική ομάδα του </a:t>
            </a:r>
            <a:r>
              <a:rPr lang="en-US" sz="1150" dirty="0" err="1">
                <a:solidFill>
                  <a:srgbClr val="262626"/>
                </a:solidFill>
              </a:rPr>
              <a:t>κέντρου </a:t>
            </a:r>
            <a:r>
              <a:rPr lang="en-US" sz="1150" dirty="0">
                <a:solidFill>
                  <a:srgbClr val="262626"/>
                </a:solidFill>
              </a:rPr>
              <a:t>PMI. Συνολικά, δύο μητέρες συμμετείχαν στις αρχικές συζητήσεις σε τακτική βάση, αποτελώντας μια βασική ομάδα περίπου δέκα ατόμων, υπολογίζοντας ερευνητές, επαγγελματίες και γονείς.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ahyp="http://schemas.microsoft.com/office/drawing/2018/hyperlinkcolor"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hyp="http://schemas.microsoft.com/office/drawing/2018/hyperlinkcolor"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hyp="http://schemas.microsoft.com/office/drawing/2018/hyperlinkcolor" xmlns="" id="{AF0E12D9-751A-CB23-2954-905523DE7A7A}"/>
              </a:ext>
            </a:extLst>
          </p:cNvPr>
          <p:cNvSpPr txBox="1">
            <a:spLocks/>
          </p:cNvSpPr>
          <p:nvPr/>
        </p:nvSpPr>
        <p:spPr>
          <a:xfrm>
            <a:off x="1049567" y="1077819"/>
            <a:ext cx="3783690"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Συγκέντρωση θεωρητικής, πρακτικής και βιωματικής γνώσης </a:t>
            </a:r>
          </a:p>
        </p:txBody>
      </p:sp>
      <p:pic>
        <p:nvPicPr>
          <p:cNvPr id="21" name="Picture 20">
            <a:extLst>
              <a:ext uri="{FF2B5EF4-FFF2-40B4-BE49-F238E27FC236}">
                <a16:creationId xmlns:a16="http://schemas.microsoft.com/office/drawing/2014/main" xmlns:p14="http://schemas.microsoft.com/office/powerpoint/2010/main" xmlns:ahyp="http://schemas.microsoft.com/office/drawing/2018/hyperlinkcolor"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ahyp="http://schemas.microsoft.com/office/drawing/2018/hyperlinkcolor"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65</a:t>
            </a:fld>
            <a:endParaRPr lang="en-US" dirty="0"/>
          </a:p>
        </p:txBody>
      </p:sp>
      <p:sp>
        <p:nvSpPr>
          <p:cNvPr id="26" name="Rectangle 25">
            <a:extLst>
              <a:ext uri="{FF2B5EF4-FFF2-40B4-BE49-F238E27FC236}">
                <a16:creationId xmlns:a16="http://schemas.microsoft.com/office/drawing/2014/main" xmlns:p14="http://schemas.microsoft.com/office/powerpoint/2010/main" xmlns:ahyp="http://schemas.microsoft.com/office/drawing/2018/hyperlinkcolor"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p14="http://schemas.microsoft.com/office/powerpoint/2010/main" xmlns:ahyp="http://schemas.microsoft.com/office/drawing/2018/hyperlinkcolor" xmlns="" id="{78C9CE1A-8CDB-CB78-6FB0-A353A23FD52B}"/>
              </a:ext>
            </a:extLst>
          </p:cNvPr>
          <p:cNvGrpSpPr/>
          <p:nvPr/>
        </p:nvGrpSpPr>
        <p:grpSpPr>
          <a:xfrm>
            <a:off x="6269515" y="826732"/>
            <a:ext cx="547703" cy="548457"/>
            <a:chOff x="10306469" y="3641545"/>
            <a:chExt cx="935643" cy="936931"/>
          </a:xfrm>
          <a:solidFill>
            <a:srgbClr val="000000"/>
          </a:solidFill>
        </p:grpSpPr>
        <p:grpSp>
          <p:nvGrpSpPr>
            <p:cNvPr id="3" name="Graphic 2">
              <a:extLst>
                <a:ext uri="{FF2B5EF4-FFF2-40B4-BE49-F238E27FC236}">
                  <a16:creationId xmlns:a16="http://schemas.microsoft.com/office/drawing/2014/main" xmlns:p14="http://schemas.microsoft.com/office/powerpoint/2010/main" xmlns:ahyp="http://schemas.microsoft.com/office/drawing/2018/hyperlinkcolor" xmlns="" id="{CEF3F762-2067-6037-7BCA-0645C4C4A894}"/>
                </a:ext>
              </a:extLst>
            </p:cNvPr>
            <p:cNvGrpSpPr/>
            <p:nvPr/>
          </p:nvGrpSpPr>
          <p:grpSpPr>
            <a:xfrm>
              <a:off x="10342279" y="3688231"/>
              <a:ext cx="811814" cy="718951"/>
              <a:chOff x="3877662" y="3701288"/>
              <a:chExt cx="811814" cy="718951"/>
            </a:xfrm>
            <a:grpFill/>
          </p:grpSpPr>
          <p:sp>
            <p:nvSpPr>
              <p:cNvPr id="29" name="Freeform 28">
                <a:extLst>
                  <a:ext uri="{FF2B5EF4-FFF2-40B4-BE49-F238E27FC236}">
                    <a16:creationId xmlns:a16="http://schemas.microsoft.com/office/drawing/2014/main" xmlns:p14="http://schemas.microsoft.com/office/powerpoint/2010/main" xmlns:ahyp="http://schemas.microsoft.com/office/drawing/2018/hyperlinkcolor" xmlns="" id="{F75A5023-AF76-E24B-4889-778DEAAF544B}"/>
                  </a:ext>
                </a:extLst>
              </p:cNvPr>
              <p:cNvSpPr/>
              <p:nvPr/>
            </p:nvSpPr>
            <p:spPr>
              <a:xfrm>
                <a:off x="4596473" y="3858081"/>
                <a:ext cx="30318" cy="357877"/>
              </a:xfrm>
              <a:custGeom>
                <a:avLst/>
                <a:gdLst>
                  <a:gd name="connsiteX0" fmla="*/ 30318 w 30318"/>
                  <a:gd name="connsiteY0" fmla="*/ 0 h 357877"/>
                  <a:gd name="connsiteX1" fmla="*/ 30318 w 30318"/>
                  <a:gd name="connsiteY1" fmla="*/ 357877 h 357877"/>
                  <a:gd name="connsiteX2" fmla="*/ 0 w 30318"/>
                  <a:gd name="connsiteY2" fmla="*/ 357877 h 357877"/>
                  <a:gd name="connsiteX3" fmla="*/ 0 w 30318"/>
                  <a:gd name="connsiteY3" fmla="*/ 0 h 357877"/>
                  <a:gd name="connsiteX4" fmla="*/ 30318 w 30318"/>
                  <a:gd name="connsiteY4" fmla="*/ 0 h 3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8" h="357877">
                    <a:moveTo>
                      <a:pt x="30318" y="0"/>
                    </a:moveTo>
                    <a:cubicBezTo>
                      <a:pt x="30318" y="119420"/>
                      <a:pt x="30318" y="238073"/>
                      <a:pt x="30318" y="357877"/>
                    </a:cubicBezTo>
                    <a:cubicBezTo>
                      <a:pt x="20340" y="357877"/>
                      <a:pt x="10362" y="357877"/>
                      <a:pt x="0" y="357877"/>
                    </a:cubicBezTo>
                    <a:cubicBezTo>
                      <a:pt x="0" y="239225"/>
                      <a:pt x="0" y="119804"/>
                      <a:pt x="0" y="0"/>
                    </a:cubicBezTo>
                    <a:cubicBezTo>
                      <a:pt x="9594" y="0"/>
                      <a:pt x="19573" y="0"/>
                      <a:pt x="30318" y="0"/>
                    </a:cubicBezTo>
                    <a:close/>
                  </a:path>
                </a:pathLst>
              </a:custGeom>
              <a:solidFill>
                <a:srgbClr val="00BADE"/>
              </a:solidFill>
              <a:ln w="383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xmlns:p14="http://schemas.microsoft.com/office/powerpoint/2010/main" xmlns:ahyp="http://schemas.microsoft.com/office/drawing/2018/hyperlinkcolor" xmlns="" id="{6A274329-D20F-EB52-9B5C-5B2AA90FC48A}"/>
                  </a:ext>
                </a:extLst>
              </p:cNvPr>
              <p:cNvSpPr/>
              <p:nvPr/>
            </p:nvSpPr>
            <p:spPr>
              <a:xfrm>
                <a:off x="4595622" y="3701288"/>
                <a:ext cx="93854" cy="62331"/>
              </a:xfrm>
              <a:custGeom>
                <a:avLst/>
                <a:gdLst>
                  <a:gd name="connsiteX0" fmla="*/ 93341 w 93854"/>
                  <a:gd name="connsiteY0" fmla="*/ 62332 h 62331"/>
                  <a:gd name="connsiteX1" fmla="*/ 850 w 93854"/>
                  <a:gd name="connsiteY1" fmla="*/ 62332 h 62331"/>
                  <a:gd name="connsiteX2" fmla="*/ 18888 w 93854"/>
                  <a:gd name="connsiteY2" fmla="*/ 10110 h 62331"/>
                  <a:gd name="connsiteX3" fmla="*/ 69163 w 93854"/>
                  <a:gd name="connsiteY3" fmla="*/ 6270 h 62331"/>
                  <a:gd name="connsiteX4" fmla="*/ 93341 w 93854"/>
                  <a:gd name="connsiteY4" fmla="*/ 62332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4" h="62331">
                    <a:moveTo>
                      <a:pt x="93341" y="62332"/>
                    </a:moveTo>
                    <a:cubicBezTo>
                      <a:pt x="62254" y="62332"/>
                      <a:pt x="31937" y="62332"/>
                      <a:pt x="850" y="62332"/>
                    </a:cubicBezTo>
                    <a:cubicBezTo>
                      <a:pt x="-1836" y="41597"/>
                      <a:pt x="1235" y="23165"/>
                      <a:pt x="18888" y="10110"/>
                    </a:cubicBezTo>
                    <a:cubicBezTo>
                      <a:pt x="34623" y="-1794"/>
                      <a:pt x="51893" y="-3330"/>
                      <a:pt x="69163" y="6270"/>
                    </a:cubicBezTo>
                    <a:cubicBezTo>
                      <a:pt x="90654" y="18173"/>
                      <a:pt x="95643" y="38525"/>
                      <a:pt x="93341" y="62332"/>
                    </a:cubicBezTo>
                    <a:close/>
                  </a:path>
                </a:pathLst>
              </a:custGeom>
              <a:solidFill>
                <a:srgbClr val="00BADE"/>
              </a:solidFill>
              <a:ln w="383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xmlns:p14="http://schemas.microsoft.com/office/powerpoint/2010/main" xmlns:ahyp="http://schemas.microsoft.com/office/drawing/2018/hyperlinkcolor" xmlns="" id="{E1CF19C3-147C-31A8-1E69-67DF679D6C44}"/>
                  </a:ext>
                </a:extLst>
              </p:cNvPr>
              <p:cNvSpPr/>
              <p:nvPr/>
            </p:nvSpPr>
            <p:spPr>
              <a:xfrm>
                <a:off x="4596089" y="3795490"/>
                <a:ext cx="92489" cy="29951"/>
              </a:xfrm>
              <a:custGeom>
                <a:avLst/>
                <a:gdLst>
                  <a:gd name="connsiteX0" fmla="*/ 0 w 92489"/>
                  <a:gd name="connsiteY0" fmla="*/ 0 h 29951"/>
                  <a:gd name="connsiteX1" fmla="*/ 92490 w 92489"/>
                  <a:gd name="connsiteY1" fmla="*/ 0 h 29951"/>
                  <a:gd name="connsiteX2" fmla="*/ 92490 w 92489"/>
                  <a:gd name="connsiteY2" fmla="*/ 29951 h 29951"/>
                  <a:gd name="connsiteX3" fmla="*/ 0 w 92489"/>
                  <a:gd name="connsiteY3" fmla="*/ 29951 h 29951"/>
                  <a:gd name="connsiteX4" fmla="*/ 0 w 92489"/>
                  <a:gd name="connsiteY4" fmla="*/ 0 h 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89" h="29951">
                    <a:moveTo>
                      <a:pt x="0" y="0"/>
                    </a:moveTo>
                    <a:cubicBezTo>
                      <a:pt x="31086" y="0"/>
                      <a:pt x="61788" y="0"/>
                      <a:pt x="92490" y="0"/>
                    </a:cubicBezTo>
                    <a:cubicBezTo>
                      <a:pt x="92490" y="9984"/>
                      <a:pt x="92490" y="19583"/>
                      <a:pt x="92490" y="29951"/>
                    </a:cubicBezTo>
                    <a:cubicBezTo>
                      <a:pt x="61788" y="29951"/>
                      <a:pt x="31086" y="29951"/>
                      <a:pt x="0" y="29951"/>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xmlns:p14="http://schemas.microsoft.com/office/powerpoint/2010/main" xmlns:ahyp="http://schemas.microsoft.com/office/drawing/2018/hyperlinkcolor" xmlns="" id="{433A0091-F7CB-D910-0AE7-BA9AEA7C2333}"/>
                  </a:ext>
                </a:extLst>
              </p:cNvPr>
              <p:cNvSpPr/>
              <p:nvPr/>
            </p:nvSpPr>
            <p:spPr>
              <a:xfrm>
                <a:off x="4603764" y="4247829"/>
                <a:ext cx="77906" cy="31391"/>
              </a:xfrm>
              <a:custGeom>
                <a:avLst/>
                <a:gdLst>
                  <a:gd name="connsiteX0" fmla="*/ 77907 w 77906"/>
                  <a:gd name="connsiteY0" fmla="*/ 0 h 31391"/>
                  <a:gd name="connsiteX1" fmla="*/ 66777 w 77906"/>
                  <a:gd name="connsiteY1" fmla="*/ 27647 h 31391"/>
                  <a:gd name="connsiteX2" fmla="*/ 60253 w 77906"/>
                  <a:gd name="connsiteY2" fmla="*/ 31103 h 31391"/>
                  <a:gd name="connsiteX3" fmla="*/ 17654 w 77906"/>
                  <a:gd name="connsiteY3" fmla="*/ 31103 h 31391"/>
                  <a:gd name="connsiteX4" fmla="*/ 10746 w 77906"/>
                  <a:gd name="connsiteY4" fmla="*/ 26495 h 31391"/>
                  <a:gd name="connsiteX5" fmla="*/ 0 w 77906"/>
                  <a:gd name="connsiteY5" fmla="*/ 0 h 31391"/>
                  <a:gd name="connsiteX6" fmla="*/ 39145 w 77906"/>
                  <a:gd name="connsiteY6" fmla="*/ 0 h 31391"/>
                  <a:gd name="connsiteX7" fmla="*/ 77907 w 77906"/>
                  <a:gd name="connsiteY7" fmla="*/ 0 h 3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06" h="31391">
                    <a:moveTo>
                      <a:pt x="77907" y="0"/>
                    </a:moveTo>
                    <a:cubicBezTo>
                      <a:pt x="74069" y="9984"/>
                      <a:pt x="70615" y="18816"/>
                      <a:pt x="66777" y="27647"/>
                    </a:cubicBezTo>
                    <a:cubicBezTo>
                      <a:pt x="66010" y="29567"/>
                      <a:pt x="62556" y="31103"/>
                      <a:pt x="60253" y="31103"/>
                    </a:cubicBezTo>
                    <a:cubicBezTo>
                      <a:pt x="46053" y="31487"/>
                      <a:pt x="31854" y="31487"/>
                      <a:pt x="17654" y="31103"/>
                    </a:cubicBezTo>
                    <a:cubicBezTo>
                      <a:pt x="15351" y="31103"/>
                      <a:pt x="11897" y="28799"/>
                      <a:pt x="10746" y="26495"/>
                    </a:cubicBezTo>
                    <a:cubicBezTo>
                      <a:pt x="6908" y="18432"/>
                      <a:pt x="3838" y="9984"/>
                      <a:pt x="0" y="0"/>
                    </a:cubicBezTo>
                    <a:cubicBezTo>
                      <a:pt x="13816" y="0"/>
                      <a:pt x="26481" y="0"/>
                      <a:pt x="39145" y="0"/>
                    </a:cubicBezTo>
                    <a:cubicBezTo>
                      <a:pt x="51426" y="0"/>
                      <a:pt x="64091" y="0"/>
                      <a:pt x="77907" y="0"/>
                    </a:cubicBezTo>
                    <a:close/>
                  </a:path>
                </a:pathLst>
              </a:custGeom>
              <a:grpFill/>
              <a:ln w="383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xmlns:p14="http://schemas.microsoft.com/office/powerpoint/2010/main" xmlns:ahyp="http://schemas.microsoft.com/office/drawing/2018/hyperlinkcolor" xmlns="" id="{70D870C0-A0D5-05C4-1481-E9E5FEBC49DB}"/>
                  </a:ext>
                </a:extLst>
              </p:cNvPr>
              <p:cNvSpPr/>
              <p:nvPr/>
            </p:nvSpPr>
            <p:spPr>
              <a:xfrm>
                <a:off x="4628710" y="4310803"/>
                <a:ext cx="27632" cy="34942"/>
              </a:xfrm>
              <a:custGeom>
                <a:avLst/>
                <a:gdLst>
                  <a:gd name="connsiteX0" fmla="*/ 13816 w 27632"/>
                  <a:gd name="connsiteY0" fmla="*/ 34943 h 34942"/>
                  <a:gd name="connsiteX1" fmla="*/ 0 w 27632"/>
                  <a:gd name="connsiteY1" fmla="*/ 0 h 34942"/>
                  <a:gd name="connsiteX2" fmla="*/ 27632 w 27632"/>
                  <a:gd name="connsiteY2" fmla="*/ 0 h 34942"/>
                  <a:gd name="connsiteX3" fmla="*/ 13816 w 27632"/>
                  <a:gd name="connsiteY3" fmla="*/ 34943 h 34942"/>
                </a:gdLst>
                <a:ahLst/>
                <a:cxnLst>
                  <a:cxn ang="0">
                    <a:pos x="connsiteX0" y="connsiteY0"/>
                  </a:cxn>
                  <a:cxn ang="0">
                    <a:pos x="connsiteX1" y="connsiteY1"/>
                  </a:cxn>
                  <a:cxn ang="0">
                    <a:pos x="connsiteX2" y="connsiteY2"/>
                  </a:cxn>
                  <a:cxn ang="0">
                    <a:pos x="connsiteX3" y="connsiteY3"/>
                  </a:cxn>
                </a:cxnLst>
                <a:rect l="l" t="t" r="r" b="b"/>
                <a:pathLst>
                  <a:path w="27632" h="34942">
                    <a:moveTo>
                      <a:pt x="13816" y="34943"/>
                    </a:moveTo>
                    <a:cubicBezTo>
                      <a:pt x="8443" y="21887"/>
                      <a:pt x="4221" y="11520"/>
                      <a:pt x="0" y="0"/>
                    </a:cubicBezTo>
                    <a:cubicBezTo>
                      <a:pt x="9211" y="0"/>
                      <a:pt x="18038" y="0"/>
                      <a:pt x="27632" y="0"/>
                    </a:cubicBezTo>
                    <a:cubicBezTo>
                      <a:pt x="23410" y="11136"/>
                      <a:pt x="19189" y="21503"/>
                      <a:pt x="13816" y="34943"/>
                    </a:cubicBezTo>
                    <a:close/>
                  </a:path>
                </a:pathLst>
              </a:custGeom>
              <a:grpFill/>
              <a:ln w="3834"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xmlns:p14="http://schemas.microsoft.com/office/powerpoint/2010/main" xmlns:ahyp="http://schemas.microsoft.com/office/drawing/2018/hyperlinkcolor" xmlns="" id="{A33CB87C-C6C0-281E-D9F0-BAC1A1FD3416}"/>
                  </a:ext>
                </a:extLst>
              </p:cNvPr>
              <p:cNvGrpSpPr/>
              <p:nvPr/>
            </p:nvGrpSpPr>
            <p:grpSpPr>
              <a:xfrm>
                <a:off x="3877662" y="3881120"/>
                <a:ext cx="499177" cy="539119"/>
                <a:chOff x="3877662" y="3881120"/>
                <a:chExt cx="499177" cy="539119"/>
              </a:xfrm>
              <a:grpFill/>
            </p:grpSpPr>
            <p:sp>
              <p:nvSpPr>
                <p:cNvPr id="36" name="Freeform 35">
                  <a:extLst>
                    <a:ext uri="{FF2B5EF4-FFF2-40B4-BE49-F238E27FC236}">
                      <a16:creationId xmlns:a16="http://schemas.microsoft.com/office/drawing/2014/main" xmlns:p14="http://schemas.microsoft.com/office/powerpoint/2010/main" xmlns:ahyp="http://schemas.microsoft.com/office/drawing/2018/hyperlinkcolor" xmlns="" id="{BEEF7939-55A4-F4A9-3015-EF172B7B2BAA}"/>
                    </a:ext>
                  </a:extLst>
                </p:cNvPr>
                <p:cNvSpPr/>
                <p:nvPr/>
              </p:nvSpPr>
              <p:spPr>
                <a:xfrm>
                  <a:off x="3877662" y="3921005"/>
                  <a:ext cx="156196" cy="499234"/>
                </a:xfrm>
                <a:custGeom>
                  <a:avLst/>
                  <a:gdLst>
                    <a:gd name="connsiteX0" fmla="*/ 156196 w 156196"/>
                    <a:gd name="connsiteY0" fmla="*/ 499234 h 499234"/>
                    <a:gd name="connsiteX1" fmla="*/ 0 w 156196"/>
                    <a:gd name="connsiteY1" fmla="*/ 498850 h 499234"/>
                    <a:gd name="connsiteX2" fmla="*/ 0 w 156196"/>
                    <a:gd name="connsiteY2" fmla="*/ 491555 h 499234"/>
                    <a:gd name="connsiteX3" fmla="*/ 0 w 156196"/>
                    <a:gd name="connsiteY3" fmla="*/ 81071 h 499234"/>
                    <a:gd name="connsiteX4" fmla="*/ 64090 w 156196"/>
                    <a:gd name="connsiteY4" fmla="*/ 1202 h 499234"/>
                    <a:gd name="connsiteX5" fmla="*/ 155813 w 156196"/>
                    <a:gd name="connsiteY5" fmla="*/ 74927 h 499234"/>
                    <a:gd name="connsiteX6" fmla="*/ 155813 w 156196"/>
                    <a:gd name="connsiteY6" fmla="*/ 83759 h 499234"/>
                    <a:gd name="connsiteX7" fmla="*/ 155813 w 156196"/>
                    <a:gd name="connsiteY7" fmla="*/ 489635 h 499234"/>
                    <a:gd name="connsiteX8" fmla="*/ 156196 w 156196"/>
                    <a:gd name="connsiteY8" fmla="*/ 499234 h 49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96" h="499234">
                      <a:moveTo>
                        <a:pt x="156196" y="499234"/>
                      </a:moveTo>
                      <a:cubicBezTo>
                        <a:pt x="115133" y="461603"/>
                        <a:pt x="52577" y="453156"/>
                        <a:pt x="0" y="498850"/>
                      </a:cubicBezTo>
                      <a:cubicBezTo>
                        <a:pt x="0" y="495778"/>
                        <a:pt x="0" y="493858"/>
                        <a:pt x="0" y="491555"/>
                      </a:cubicBezTo>
                      <a:cubicBezTo>
                        <a:pt x="0" y="354855"/>
                        <a:pt x="0" y="217771"/>
                        <a:pt x="0" y="81071"/>
                      </a:cubicBezTo>
                      <a:cubicBezTo>
                        <a:pt x="0" y="39984"/>
                        <a:pt x="26097" y="7345"/>
                        <a:pt x="64090" y="1202"/>
                      </a:cubicBezTo>
                      <a:cubicBezTo>
                        <a:pt x="111295" y="-6862"/>
                        <a:pt x="153126" y="26545"/>
                        <a:pt x="155813" y="74927"/>
                      </a:cubicBezTo>
                      <a:cubicBezTo>
                        <a:pt x="155813" y="77999"/>
                        <a:pt x="155813" y="80687"/>
                        <a:pt x="155813" y="83759"/>
                      </a:cubicBezTo>
                      <a:cubicBezTo>
                        <a:pt x="155813" y="218923"/>
                        <a:pt x="155813" y="354087"/>
                        <a:pt x="155813" y="489635"/>
                      </a:cubicBezTo>
                      <a:cubicBezTo>
                        <a:pt x="156196" y="491555"/>
                        <a:pt x="156196" y="494626"/>
                        <a:pt x="156196" y="499234"/>
                      </a:cubicBezTo>
                      <a:close/>
                    </a:path>
                  </a:pathLst>
                </a:custGeom>
                <a:solidFill>
                  <a:srgbClr val="00BADE"/>
                </a:solidFill>
                <a:ln w="383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xmlns:p14="http://schemas.microsoft.com/office/powerpoint/2010/main" xmlns:ahyp="http://schemas.microsoft.com/office/drawing/2018/hyperlinkcolor" xmlns="" id="{EF83CEC0-4157-4F64-5643-6A46815735FD}"/>
                    </a:ext>
                  </a:extLst>
                </p:cNvPr>
                <p:cNvSpPr/>
                <p:nvPr/>
              </p:nvSpPr>
              <p:spPr>
                <a:xfrm>
                  <a:off x="4221908" y="4076570"/>
                  <a:ext cx="123419" cy="61912"/>
                </a:xfrm>
                <a:custGeom>
                  <a:avLst/>
                  <a:gdLst>
                    <a:gd name="connsiteX0" fmla="*/ 0 w 123419"/>
                    <a:gd name="connsiteY0" fmla="*/ 0 h 61912"/>
                    <a:gd name="connsiteX1" fmla="*/ 123192 w 123419"/>
                    <a:gd name="connsiteY1" fmla="*/ 0 h 61912"/>
                    <a:gd name="connsiteX2" fmla="*/ 64091 w 123419"/>
                    <a:gd name="connsiteY2" fmla="*/ 61822 h 61912"/>
                    <a:gd name="connsiteX3" fmla="*/ 0 w 123419"/>
                    <a:gd name="connsiteY3" fmla="*/ 0 h 61912"/>
                  </a:gdLst>
                  <a:ahLst/>
                  <a:cxnLst>
                    <a:cxn ang="0">
                      <a:pos x="connsiteX0" y="connsiteY0"/>
                    </a:cxn>
                    <a:cxn ang="0">
                      <a:pos x="connsiteX1" y="connsiteY1"/>
                    </a:cxn>
                    <a:cxn ang="0">
                      <a:pos x="connsiteX2" y="connsiteY2"/>
                    </a:cxn>
                    <a:cxn ang="0">
                      <a:pos x="connsiteX3" y="connsiteY3"/>
                    </a:cxn>
                  </a:cxnLst>
                  <a:rect l="l" t="t" r="r" b="b"/>
                  <a:pathLst>
                    <a:path w="123419" h="61912">
                      <a:moveTo>
                        <a:pt x="0" y="0"/>
                      </a:moveTo>
                      <a:cubicBezTo>
                        <a:pt x="41064" y="0"/>
                        <a:pt x="82128" y="0"/>
                        <a:pt x="123192" y="0"/>
                      </a:cubicBezTo>
                      <a:cubicBezTo>
                        <a:pt x="126262" y="30335"/>
                        <a:pt x="97863" y="60286"/>
                        <a:pt x="64091" y="61822"/>
                      </a:cubicBezTo>
                      <a:cubicBezTo>
                        <a:pt x="29935" y="63742"/>
                        <a:pt x="0" y="34943"/>
                        <a:pt x="0" y="0"/>
                      </a:cubicBezTo>
                      <a:close/>
                    </a:path>
                  </a:pathLst>
                </a:custGeom>
                <a:solidFill>
                  <a:srgbClr val="00BADE"/>
                </a:solidFill>
                <a:ln w="383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xmlns:p14="http://schemas.microsoft.com/office/powerpoint/2010/main" xmlns:ahyp="http://schemas.microsoft.com/office/drawing/2018/hyperlinkcolor" xmlns="" id="{B738D37A-1417-7357-7265-E1C36D51D9AF}"/>
                    </a:ext>
                  </a:extLst>
                </p:cNvPr>
                <p:cNvSpPr/>
                <p:nvPr/>
              </p:nvSpPr>
              <p:spPr>
                <a:xfrm>
                  <a:off x="4190169" y="4013596"/>
                  <a:ext cx="186670" cy="31487"/>
                </a:xfrm>
                <a:custGeom>
                  <a:avLst/>
                  <a:gdLst>
                    <a:gd name="connsiteX0" fmla="*/ 92760 w 186670"/>
                    <a:gd name="connsiteY0" fmla="*/ 31487 h 31487"/>
                    <a:gd name="connsiteX1" fmla="*/ 18691 w 186670"/>
                    <a:gd name="connsiteY1" fmla="*/ 31487 h 31487"/>
                    <a:gd name="connsiteX2" fmla="*/ 654 w 186670"/>
                    <a:gd name="connsiteY2" fmla="*/ 19583 h 31487"/>
                    <a:gd name="connsiteX3" fmla="*/ 18307 w 186670"/>
                    <a:gd name="connsiteY3" fmla="*/ 0 h 31487"/>
                    <a:gd name="connsiteX4" fmla="*/ 87387 w 186670"/>
                    <a:gd name="connsiteY4" fmla="*/ 0 h 31487"/>
                    <a:gd name="connsiteX5" fmla="*/ 167979 w 186670"/>
                    <a:gd name="connsiteY5" fmla="*/ 0 h 31487"/>
                    <a:gd name="connsiteX6" fmla="*/ 186017 w 186670"/>
                    <a:gd name="connsiteY6" fmla="*/ 11904 h 31487"/>
                    <a:gd name="connsiteX7" fmla="*/ 168363 w 186670"/>
                    <a:gd name="connsiteY7" fmla="*/ 31487 h 31487"/>
                    <a:gd name="connsiteX8" fmla="*/ 92760 w 186670"/>
                    <a:gd name="connsiteY8" fmla="*/ 31487 h 3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70" h="31487">
                      <a:moveTo>
                        <a:pt x="92760" y="31487"/>
                      </a:moveTo>
                      <a:cubicBezTo>
                        <a:pt x="68198" y="31487"/>
                        <a:pt x="43636" y="31487"/>
                        <a:pt x="18691" y="31487"/>
                      </a:cubicBezTo>
                      <a:cubicBezTo>
                        <a:pt x="9864" y="31487"/>
                        <a:pt x="3340" y="28415"/>
                        <a:pt x="654" y="19583"/>
                      </a:cubicBezTo>
                      <a:cubicBezTo>
                        <a:pt x="-2417" y="9216"/>
                        <a:pt x="5643" y="0"/>
                        <a:pt x="18307" y="0"/>
                      </a:cubicBezTo>
                      <a:cubicBezTo>
                        <a:pt x="41334" y="0"/>
                        <a:pt x="64360" y="0"/>
                        <a:pt x="87387" y="0"/>
                      </a:cubicBezTo>
                      <a:cubicBezTo>
                        <a:pt x="114251" y="0"/>
                        <a:pt x="141115" y="0"/>
                        <a:pt x="167979" y="0"/>
                      </a:cubicBezTo>
                      <a:cubicBezTo>
                        <a:pt x="176806" y="0"/>
                        <a:pt x="183330" y="3072"/>
                        <a:pt x="186017" y="11904"/>
                      </a:cubicBezTo>
                      <a:cubicBezTo>
                        <a:pt x="189087" y="22271"/>
                        <a:pt x="181028" y="31487"/>
                        <a:pt x="168363" y="31487"/>
                      </a:cubicBezTo>
                      <a:cubicBezTo>
                        <a:pt x="143034" y="31487"/>
                        <a:pt x="117705" y="31487"/>
                        <a:pt x="92760" y="31487"/>
                      </a:cubicBezTo>
                      <a:close/>
                    </a:path>
                  </a:pathLst>
                </a:custGeom>
                <a:solidFill>
                  <a:srgbClr val="00BADE"/>
                </a:solidFill>
                <a:ln w="383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xmlns:p14="http://schemas.microsoft.com/office/powerpoint/2010/main" xmlns:ahyp="http://schemas.microsoft.com/office/drawing/2018/hyperlinkcolor" xmlns="" id="{D29EAB10-B1F7-00C6-65BC-39D8D5FD398D}"/>
                    </a:ext>
                  </a:extLst>
                </p:cNvPr>
                <p:cNvSpPr/>
                <p:nvPr/>
              </p:nvSpPr>
              <p:spPr>
                <a:xfrm>
                  <a:off x="4255297" y="3881120"/>
                  <a:ext cx="56031" cy="100988"/>
                </a:xfrm>
                <a:custGeom>
                  <a:avLst/>
                  <a:gdLst>
                    <a:gd name="connsiteX0" fmla="*/ 11129 w 56031"/>
                    <a:gd name="connsiteY0" fmla="*/ 100605 h 100988"/>
                    <a:gd name="connsiteX1" fmla="*/ 0 w 56031"/>
                    <a:gd name="connsiteY1" fmla="*/ 0 h 100988"/>
                    <a:gd name="connsiteX2" fmla="*/ 27632 w 56031"/>
                    <a:gd name="connsiteY2" fmla="*/ 7296 h 100988"/>
                    <a:gd name="connsiteX3" fmla="*/ 56031 w 56031"/>
                    <a:gd name="connsiteY3" fmla="*/ 384 h 100988"/>
                    <a:gd name="connsiteX4" fmla="*/ 44901 w 56031"/>
                    <a:gd name="connsiteY4" fmla="*/ 100989 h 100988"/>
                    <a:gd name="connsiteX5" fmla="*/ 11129 w 56031"/>
                    <a:gd name="connsiteY5" fmla="*/ 100605 h 1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1" h="100988">
                      <a:moveTo>
                        <a:pt x="11129" y="100605"/>
                      </a:moveTo>
                      <a:cubicBezTo>
                        <a:pt x="7291" y="66814"/>
                        <a:pt x="3838" y="33791"/>
                        <a:pt x="0" y="0"/>
                      </a:cubicBezTo>
                      <a:cubicBezTo>
                        <a:pt x="9978" y="2688"/>
                        <a:pt x="18805" y="6912"/>
                        <a:pt x="27632" y="7296"/>
                      </a:cubicBezTo>
                      <a:cubicBezTo>
                        <a:pt x="36842" y="7296"/>
                        <a:pt x="45669" y="3072"/>
                        <a:pt x="56031" y="384"/>
                      </a:cubicBezTo>
                      <a:cubicBezTo>
                        <a:pt x="52193" y="34175"/>
                        <a:pt x="48739" y="67198"/>
                        <a:pt x="44901" y="100989"/>
                      </a:cubicBezTo>
                      <a:cubicBezTo>
                        <a:pt x="34156" y="100605"/>
                        <a:pt x="23027" y="100605"/>
                        <a:pt x="11129" y="100605"/>
                      </a:cubicBezTo>
                      <a:close/>
                    </a:path>
                  </a:pathLst>
                </a:custGeom>
                <a:solidFill>
                  <a:srgbClr val="00BADE"/>
                </a:solidFill>
                <a:ln w="3834" cap="flat">
                  <a:noFill/>
                  <a:prstDash val="solid"/>
                  <a:miter/>
                </a:ln>
              </p:spPr>
              <p:txBody>
                <a:bodyPr rtlCol="0" anchor="ctr"/>
                <a:lstStyle/>
                <a:p>
                  <a:endParaRPr lang="en-US"/>
                </a:p>
              </p:txBody>
            </p:sp>
          </p:grpSp>
        </p:grpSp>
        <p:grpSp>
          <p:nvGrpSpPr>
            <p:cNvPr id="4" name="Graphic 2">
              <a:extLst>
                <a:ext uri="{FF2B5EF4-FFF2-40B4-BE49-F238E27FC236}">
                  <a16:creationId xmlns:a16="http://schemas.microsoft.com/office/drawing/2014/main" xmlns:p14="http://schemas.microsoft.com/office/powerpoint/2010/main" xmlns:ahyp="http://schemas.microsoft.com/office/drawing/2018/hyperlinkcolor" xmlns="" id="{010E5287-C5AF-3E63-7A06-67A42C09B465}"/>
                </a:ext>
              </a:extLst>
            </p:cNvPr>
            <p:cNvGrpSpPr/>
            <p:nvPr/>
          </p:nvGrpSpPr>
          <p:grpSpPr>
            <a:xfrm>
              <a:off x="10306469" y="3641545"/>
              <a:ext cx="935643" cy="936931"/>
              <a:chOff x="3846960" y="3669926"/>
              <a:chExt cx="935643" cy="936931"/>
            </a:xfrm>
            <a:grpFill/>
          </p:grpSpPr>
          <p:sp>
            <p:nvSpPr>
              <p:cNvPr id="8" name="Freeform 7">
                <a:extLst>
                  <a:ext uri="{FF2B5EF4-FFF2-40B4-BE49-F238E27FC236}">
                    <a16:creationId xmlns:a16="http://schemas.microsoft.com/office/drawing/2014/main" xmlns:p14="http://schemas.microsoft.com/office/powerpoint/2010/main" xmlns:ahyp="http://schemas.microsoft.com/office/drawing/2018/hyperlinkcolor" xmlns="" id="{5C259911-DAC8-5F6B-5E59-F57759F6214C}"/>
                  </a:ext>
                </a:extLst>
              </p:cNvPr>
              <p:cNvSpPr/>
              <p:nvPr/>
            </p:nvSpPr>
            <p:spPr>
              <a:xfrm>
                <a:off x="3846960" y="3888692"/>
                <a:ext cx="935643" cy="718165"/>
              </a:xfrm>
              <a:custGeom>
                <a:avLst/>
                <a:gdLst>
                  <a:gd name="connsiteX0" fmla="*/ 904558 w 935643"/>
                  <a:gd name="connsiteY0" fmla="*/ 687063 h 718165"/>
                  <a:gd name="connsiteX1" fmla="*/ 904558 w 935643"/>
                  <a:gd name="connsiteY1" fmla="*/ 674391 h 718165"/>
                  <a:gd name="connsiteX2" fmla="*/ 904558 w 935643"/>
                  <a:gd name="connsiteY2" fmla="*/ 179814 h 718165"/>
                  <a:gd name="connsiteX3" fmla="*/ 904558 w 935643"/>
                  <a:gd name="connsiteY3" fmla="*/ 170982 h 718165"/>
                  <a:gd name="connsiteX4" fmla="*/ 919909 w 935643"/>
                  <a:gd name="connsiteY4" fmla="*/ 156391 h 718165"/>
                  <a:gd name="connsiteX5" fmla="*/ 935643 w 935643"/>
                  <a:gd name="connsiteY5" fmla="*/ 171366 h 718165"/>
                  <a:gd name="connsiteX6" fmla="*/ 935643 w 935643"/>
                  <a:gd name="connsiteY6" fmla="*/ 178278 h 718165"/>
                  <a:gd name="connsiteX7" fmla="*/ 935643 w 935643"/>
                  <a:gd name="connsiteY7" fmla="*/ 696278 h 718165"/>
                  <a:gd name="connsiteX8" fmla="*/ 914152 w 935643"/>
                  <a:gd name="connsiteY8" fmla="*/ 718166 h 718165"/>
                  <a:gd name="connsiteX9" fmla="*/ 112830 w 935643"/>
                  <a:gd name="connsiteY9" fmla="*/ 718166 h 718165"/>
                  <a:gd name="connsiteX10" fmla="*/ 0 w 935643"/>
                  <a:gd name="connsiteY10" fmla="*/ 605273 h 718165"/>
                  <a:gd name="connsiteX11" fmla="*/ 0 w 935643"/>
                  <a:gd name="connsiteY11" fmla="*/ 112616 h 718165"/>
                  <a:gd name="connsiteX12" fmla="*/ 117435 w 935643"/>
                  <a:gd name="connsiteY12" fmla="*/ 107 h 718165"/>
                  <a:gd name="connsiteX13" fmla="*/ 218368 w 935643"/>
                  <a:gd name="connsiteY13" fmla="*/ 103400 h 718165"/>
                  <a:gd name="connsiteX14" fmla="*/ 218368 w 935643"/>
                  <a:gd name="connsiteY14" fmla="*/ 156391 h 718165"/>
                  <a:gd name="connsiteX15" fmla="*/ 261734 w 935643"/>
                  <a:gd name="connsiteY15" fmla="*/ 156391 h 718165"/>
                  <a:gd name="connsiteX16" fmla="*/ 280923 w 935643"/>
                  <a:gd name="connsiteY16" fmla="*/ 171750 h 718165"/>
                  <a:gd name="connsiteX17" fmla="*/ 261734 w 935643"/>
                  <a:gd name="connsiteY17" fmla="*/ 187494 h 718165"/>
                  <a:gd name="connsiteX18" fmla="*/ 218368 w 935643"/>
                  <a:gd name="connsiteY18" fmla="*/ 187494 h 718165"/>
                  <a:gd name="connsiteX19" fmla="*/ 218368 w 935643"/>
                  <a:gd name="connsiteY19" fmla="*/ 199397 h 718165"/>
                  <a:gd name="connsiteX20" fmla="*/ 218368 w 935643"/>
                  <a:gd name="connsiteY20" fmla="*/ 603353 h 718165"/>
                  <a:gd name="connsiteX21" fmla="*/ 215298 w 935643"/>
                  <a:gd name="connsiteY21" fmla="*/ 617945 h 718165"/>
                  <a:gd name="connsiteX22" fmla="*/ 199179 w 935643"/>
                  <a:gd name="connsiteY22" fmla="*/ 624088 h 718165"/>
                  <a:gd name="connsiteX23" fmla="*/ 187282 w 935643"/>
                  <a:gd name="connsiteY23" fmla="*/ 610649 h 718165"/>
                  <a:gd name="connsiteX24" fmla="*/ 183828 w 935643"/>
                  <a:gd name="connsiteY24" fmla="*/ 587609 h 718165"/>
                  <a:gd name="connsiteX25" fmla="*/ 101700 w 935643"/>
                  <a:gd name="connsiteY25" fmla="*/ 531547 h 718165"/>
                  <a:gd name="connsiteX26" fmla="*/ 31469 w 935643"/>
                  <a:gd name="connsiteY26" fmla="*/ 608345 h 718165"/>
                  <a:gd name="connsiteX27" fmla="*/ 96711 w 935643"/>
                  <a:gd name="connsiteY27" fmla="*/ 685527 h 718165"/>
                  <a:gd name="connsiteX28" fmla="*/ 113981 w 935643"/>
                  <a:gd name="connsiteY28" fmla="*/ 687063 h 718165"/>
                  <a:gd name="connsiteX29" fmla="*/ 894963 w 935643"/>
                  <a:gd name="connsiteY29" fmla="*/ 687063 h 718165"/>
                  <a:gd name="connsiteX30" fmla="*/ 904558 w 935643"/>
                  <a:gd name="connsiteY30" fmla="*/ 687063 h 718165"/>
                  <a:gd name="connsiteX31" fmla="*/ 186898 w 935643"/>
                  <a:gd name="connsiteY31" fmla="*/ 531547 h 718165"/>
                  <a:gd name="connsiteX32" fmla="*/ 186898 w 935643"/>
                  <a:gd name="connsiteY32" fmla="*/ 521180 h 718165"/>
                  <a:gd name="connsiteX33" fmla="*/ 186898 w 935643"/>
                  <a:gd name="connsiteY33" fmla="*/ 115304 h 718165"/>
                  <a:gd name="connsiteX34" fmla="*/ 186898 w 935643"/>
                  <a:gd name="connsiteY34" fmla="*/ 106472 h 718165"/>
                  <a:gd name="connsiteX35" fmla="*/ 95176 w 935643"/>
                  <a:gd name="connsiteY35" fmla="*/ 32747 h 718165"/>
                  <a:gd name="connsiteX36" fmla="*/ 31086 w 935643"/>
                  <a:gd name="connsiteY36" fmla="*/ 112616 h 718165"/>
                  <a:gd name="connsiteX37" fmla="*/ 31086 w 935643"/>
                  <a:gd name="connsiteY37" fmla="*/ 523100 h 718165"/>
                  <a:gd name="connsiteX38" fmla="*/ 31086 w 935643"/>
                  <a:gd name="connsiteY38" fmla="*/ 530395 h 718165"/>
                  <a:gd name="connsiteX39" fmla="*/ 186898 w 935643"/>
                  <a:gd name="connsiteY39" fmla="*/ 531547 h 7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5643" h="718165">
                    <a:moveTo>
                      <a:pt x="904558" y="687063"/>
                    </a:moveTo>
                    <a:cubicBezTo>
                      <a:pt x="904558" y="682071"/>
                      <a:pt x="904558" y="678231"/>
                      <a:pt x="904558" y="674391"/>
                    </a:cubicBezTo>
                    <a:cubicBezTo>
                      <a:pt x="904558" y="509660"/>
                      <a:pt x="904558" y="344545"/>
                      <a:pt x="904558" y="179814"/>
                    </a:cubicBezTo>
                    <a:cubicBezTo>
                      <a:pt x="904558" y="176742"/>
                      <a:pt x="904558" y="174054"/>
                      <a:pt x="904558" y="170982"/>
                    </a:cubicBezTo>
                    <a:cubicBezTo>
                      <a:pt x="905325" y="162535"/>
                      <a:pt x="911466" y="156391"/>
                      <a:pt x="919909" y="156391"/>
                    </a:cubicBezTo>
                    <a:cubicBezTo>
                      <a:pt x="928736" y="156391"/>
                      <a:pt x="935260" y="162151"/>
                      <a:pt x="935643" y="171366"/>
                    </a:cubicBezTo>
                    <a:cubicBezTo>
                      <a:pt x="935643" y="173670"/>
                      <a:pt x="935643" y="175974"/>
                      <a:pt x="935643" y="178278"/>
                    </a:cubicBezTo>
                    <a:cubicBezTo>
                      <a:pt x="935643" y="351073"/>
                      <a:pt x="935643" y="523484"/>
                      <a:pt x="935643" y="696278"/>
                    </a:cubicBezTo>
                    <a:cubicBezTo>
                      <a:pt x="935643" y="713942"/>
                      <a:pt x="931422" y="718166"/>
                      <a:pt x="914152" y="718166"/>
                    </a:cubicBezTo>
                    <a:cubicBezTo>
                      <a:pt x="647045" y="718166"/>
                      <a:pt x="379937" y="718166"/>
                      <a:pt x="112830" y="718166"/>
                    </a:cubicBezTo>
                    <a:cubicBezTo>
                      <a:pt x="46820" y="718166"/>
                      <a:pt x="0" y="670935"/>
                      <a:pt x="0" y="605273"/>
                    </a:cubicBezTo>
                    <a:cubicBezTo>
                      <a:pt x="0" y="440926"/>
                      <a:pt x="0" y="276963"/>
                      <a:pt x="0" y="112616"/>
                    </a:cubicBezTo>
                    <a:cubicBezTo>
                      <a:pt x="0" y="45418"/>
                      <a:pt x="50274" y="-2580"/>
                      <a:pt x="117435" y="107"/>
                    </a:cubicBezTo>
                    <a:cubicBezTo>
                      <a:pt x="170012" y="2411"/>
                      <a:pt x="217217" y="50410"/>
                      <a:pt x="218368" y="103400"/>
                    </a:cubicBezTo>
                    <a:cubicBezTo>
                      <a:pt x="218752" y="120680"/>
                      <a:pt x="218368" y="137959"/>
                      <a:pt x="218368" y="156391"/>
                    </a:cubicBezTo>
                    <a:cubicBezTo>
                      <a:pt x="233335" y="156391"/>
                      <a:pt x="247535" y="156391"/>
                      <a:pt x="261734" y="156391"/>
                    </a:cubicBezTo>
                    <a:cubicBezTo>
                      <a:pt x="274399" y="156391"/>
                      <a:pt x="280923" y="161767"/>
                      <a:pt x="280923" y="171750"/>
                    </a:cubicBezTo>
                    <a:cubicBezTo>
                      <a:pt x="280923" y="181734"/>
                      <a:pt x="274399" y="187494"/>
                      <a:pt x="261734" y="187494"/>
                    </a:cubicBezTo>
                    <a:cubicBezTo>
                      <a:pt x="247919" y="187494"/>
                      <a:pt x="233719" y="187494"/>
                      <a:pt x="218368" y="187494"/>
                    </a:cubicBezTo>
                    <a:cubicBezTo>
                      <a:pt x="218368" y="191718"/>
                      <a:pt x="218368" y="195558"/>
                      <a:pt x="218368" y="199397"/>
                    </a:cubicBezTo>
                    <a:cubicBezTo>
                      <a:pt x="218368" y="334177"/>
                      <a:pt x="218368" y="468573"/>
                      <a:pt x="218368" y="603353"/>
                    </a:cubicBezTo>
                    <a:cubicBezTo>
                      <a:pt x="218368" y="608345"/>
                      <a:pt x="218368" y="614873"/>
                      <a:pt x="215298" y="617945"/>
                    </a:cubicBezTo>
                    <a:cubicBezTo>
                      <a:pt x="211460" y="621785"/>
                      <a:pt x="204552" y="624472"/>
                      <a:pt x="199179" y="624088"/>
                    </a:cubicBezTo>
                    <a:cubicBezTo>
                      <a:pt x="192271" y="623704"/>
                      <a:pt x="188050" y="617945"/>
                      <a:pt x="187282" y="610649"/>
                    </a:cubicBezTo>
                    <a:cubicBezTo>
                      <a:pt x="186131" y="602969"/>
                      <a:pt x="185747" y="594905"/>
                      <a:pt x="183828" y="587609"/>
                    </a:cubicBezTo>
                    <a:cubicBezTo>
                      <a:pt x="173466" y="551131"/>
                      <a:pt x="137008" y="526555"/>
                      <a:pt x="101700" y="531547"/>
                    </a:cubicBezTo>
                    <a:cubicBezTo>
                      <a:pt x="60636" y="537307"/>
                      <a:pt x="31853" y="568794"/>
                      <a:pt x="31469" y="608345"/>
                    </a:cubicBezTo>
                    <a:cubicBezTo>
                      <a:pt x="31086" y="646360"/>
                      <a:pt x="58718" y="679383"/>
                      <a:pt x="96711" y="685527"/>
                    </a:cubicBezTo>
                    <a:cubicBezTo>
                      <a:pt x="102468" y="686295"/>
                      <a:pt x="108224" y="687063"/>
                      <a:pt x="113981" y="687063"/>
                    </a:cubicBezTo>
                    <a:cubicBezTo>
                      <a:pt x="374181" y="687063"/>
                      <a:pt x="634764" y="687063"/>
                      <a:pt x="894963" y="687063"/>
                    </a:cubicBezTo>
                    <a:cubicBezTo>
                      <a:pt x="897650" y="687063"/>
                      <a:pt x="900336" y="687063"/>
                      <a:pt x="904558" y="687063"/>
                    </a:cubicBezTo>
                    <a:close/>
                    <a:moveTo>
                      <a:pt x="186898" y="531547"/>
                    </a:moveTo>
                    <a:cubicBezTo>
                      <a:pt x="186898" y="526939"/>
                      <a:pt x="186898" y="523868"/>
                      <a:pt x="186898" y="521180"/>
                    </a:cubicBezTo>
                    <a:cubicBezTo>
                      <a:pt x="186898" y="386016"/>
                      <a:pt x="186898" y="250852"/>
                      <a:pt x="186898" y="115304"/>
                    </a:cubicBezTo>
                    <a:cubicBezTo>
                      <a:pt x="186898" y="112232"/>
                      <a:pt x="186898" y="109544"/>
                      <a:pt x="186898" y="106472"/>
                    </a:cubicBezTo>
                    <a:cubicBezTo>
                      <a:pt x="184212" y="58474"/>
                      <a:pt x="142380" y="25067"/>
                      <a:pt x="95176" y="32747"/>
                    </a:cubicBezTo>
                    <a:cubicBezTo>
                      <a:pt x="57182" y="39274"/>
                      <a:pt x="31086" y="71529"/>
                      <a:pt x="31086" y="112616"/>
                    </a:cubicBezTo>
                    <a:cubicBezTo>
                      <a:pt x="31086" y="249316"/>
                      <a:pt x="31086" y="386400"/>
                      <a:pt x="31086" y="523100"/>
                    </a:cubicBezTo>
                    <a:cubicBezTo>
                      <a:pt x="31086" y="525019"/>
                      <a:pt x="31086" y="527323"/>
                      <a:pt x="31086" y="530395"/>
                    </a:cubicBezTo>
                    <a:cubicBezTo>
                      <a:pt x="83279" y="485469"/>
                      <a:pt x="145835" y="493532"/>
                      <a:pt x="186898" y="531547"/>
                    </a:cubicBezTo>
                    <a:close/>
                  </a:path>
                </a:pathLst>
              </a:custGeom>
              <a:grpFill/>
              <a:ln w="383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xmlns:p14="http://schemas.microsoft.com/office/powerpoint/2010/main" xmlns:ahyp="http://schemas.microsoft.com/office/drawing/2018/hyperlinkcolor" xmlns="" id="{EC9BF77D-817B-F0A2-D822-CD4BF1237D2B}"/>
                  </a:ext>
                </a:extLst>
              </p:cNvPr>
              <p:cNvSpPr/>
              <p:nvPr/>
            </p:nvSpPr>
            <p:spPr>
              <a:xfrm>
                <a:off x="4565003" y="3669926"/>
                <a:ext cx="155983" cy="733801"/>
              </a:xfrm>
              <a:custGeom>
                <a:avLst/>
                <a:gdLst>
                  <a:gd name="connsiteX0" fmla="*/ 124343 w 155983"/>
                  <a:gd name="connsiteY0" fmla="*/ 188154 h 733801"/>
                  <a:gd name="connsiteX1" fmla="*/ 93641 w 155983"/>
                  <a:gd name="connsiteY1" fmla="*/ 188154 h 733801"/>
                  <a:gd name="connsiteX2" fmla="*/ 93641 w 155983"/>
                  <a:gd name="connsiteY2" fmla="*/ 546031 h 733801"/>
                  <a:gd name="connsiteX3" fmla="*/ 124343 w 155983"/>
                  <a:gd name="connsiteY3" fmla="*/ 546031 h 733801"/>
                  <a:gd name="connsiteX4" fmla="*/ 124343 w 155983"/>
                  <a:gd name="connsiteY4" fmla="*/ 535280 h 733801"/>
                  <a:gd name="connsiteX5" fmla="*/ 124343 w 155983"/>
                  <a:gd name="connsiteY5" fmla="*/ 302967 h 733801"/>
                  <a:gd name="connsiteX6" fmla="*/ 124727 w 155983"/>
                  <a:gd name="connsiteY6" fmla="*/ 294135 h 733801"/>
                  <a:gd name="connsiteX7" fmla="*/ 139311 w 155983"/>
                  <a:gd name="connsiteY7" fmla="*/ 281079 h 733801"/>
                  <a:gd name="connsiteX8" fmla="*/ 155429 w 155983"/>
                  <a:gd name="connsiteY8" fmla="*/ 293751 h 733801"/>
                  <a:gd name="connsiteX9" fmla="*/ 155813 w 155983"/>
                  <a:gd name="connsiteY9" fmla="*/ 301431 h 733801"/>
                  <a:gd name="connsiteX10" fmla="*/ 155813 w 155983"/>
                  <a:gd name="connsiteY10" fmla="*/ 556015 h 733801"/>
                  <a:gd name="connsiteX11" fmla="*/ 152359 w 155983"/>
                  <a:gd name="connsiteY11" fmla="*/ 574062 h 733801"/>
                  <a:gd name="connsiteX12" fmla="*/ 94792 w 155983"/>
                  <a:gd name="connsiteY12" fmla="*/ 718826 h 733801"/>
                  <a:gd name="connsiteX13" fmla="*/ 77907 w 155983"/>
                  <a:gd name="connsiteY13" fmla="*/ 733802 h 733801"/>
                  <a:gd name="connsiteX14" fmla="*/ 61020 w 155983"/>
                  <a:gd name="connsiteY14" fmla="*/ 718826 h 733801"/>
                  <a:gd name="connsiteX15" fmla="*/ 2686 w 155983"/>
                  <a:gd name="connsiteY15" fmla="*/ 572526 h 733801"/>
                  <a:gd name="connsiteX16" fmla="*/ 0 w 155983"/>
                  <a:gd name="connsiteY16" fmla="*/ 558319 h 733801"/>
                  <a:gd name="connsiteX17" fmla="*/ 0 w 155983"/>
                  <a:gd name="connsiteY17" fmla="*/ 77182 h 733801"/>
                  <a:gd name="connsiteX18" fmla="*/ 77907 w 155983"/>
                  <a:gd name="connsiteY18" fmla="*/ 0 h 733801"/>
                  <a:gd name="connsiteX19" fmla="*/ 155813 w 155983"/>
                  <a:gd name="connsiteY19" fmla="*/ 76798 h 733801"/>
                  <a:gd name="connsiteX20" fmla="*/ 155813 w 155983"/>
                  <a:gd name="connsiteY20" fmla="*/ 230777 h 733801"/>
                  <a:gd name="connsiteX21" fmla="*/ 140845 w 155983"/>
                  <a:gd name="connsiteY21" fmla="*/ 249592 h 733801"/>
                  <a:gd name="connsiteX22" fmla="*/ 124727 w 155983"/>
                  <a:gd name="connsiteY22" fmla="*/ 230777 h 733801"/>
                  <a:gd name="connsiteX23" fmla="*/ 124343 w 155983"/>
                  <a:gd name="connsiteY23" fmla="*/ 188154 h 733801"/>
                  <a:gd name="connsiteX24" fmla="*/ 61788 w 155983"/>
                  <a:gd name="connsiteY24" fmla="*/ 188154 h 733801"/>
                  <a:gd name="connsiteX25" fmla="*/ 31469 w 155983"/>
                  <a:gd name="connsiteY25" fmla="*/ 188154 h 733801"/>
                  <a:gd name="connsiteX26" fmla="*/ 31469 w 155983"/>
                  <a:gd name="connsiteY26" fmla="*/ 546031 h 733801"/>
                  <a:gd name="connsiteX27" fmla="*/ 61788 w 155983"/>
                  <a:gd name="connsiteY27" fmla="*/ 546031 h 733801"/>
                  <a:gd name="connsiteX28" fmla="*/ 61788 w 155983"/>
                  <a:gd name="connsiteY28" fmla="*/ 188154 h 733801"/>
                  <a:gd name="connsiteX29" fmla="*/ 123960 w 155983"/>
                  <a:gd name="connsiteY29" fmla="*/ 93693 h 733801"/>
                  <a:gd name="connsiteX30" fmla="*/ 99782 w 155983"/>
                  <a:gd name="connsiteY30" fmla="*/ 37631 h 733801"/>
                  <a:gd name="connsiteX31" fmla="*/ 49507 w 155983"/>
                  <a:gd name="connsiteY31" fmla="*/ 41471 h 733801"/>
                  <a:gd name="connsiteX32" fmla="*/ 31469 w 155983"/>
                  <a:gd name="connsiteY32" fmla="*/ 93693 h 733801"/>
                  <a:gd name="connsiteX33" fmla="*/ 123960 w 155983"/>
                  <a:gd name="connsiteY33" fmla="*/ 93693 h 733801"/>
                  <a:gd name="connsiteX34" fmla="*/ 31086 w 155983"/>
                  <a:gd name="connsiteY34" fmla="*/ 125564 h 733801"/>
                  <a:gd name="connsiteX35" fmla="*/ 31086 w 155983"/>
                  <a:gd name="connsiteY35" fmla="*/ 155515 h 733801"/>
                  <a:gd name="connsiteX36" fmla="*/ 123575 w 155983"/>
                  <a:gd name="connsiteY36" fmla="*/ 155515 h 733801"/>
                  <a:gd name="connsiteX37" fmla="*/ 123575 w 155983"/>
                  <a:gd name="connsiteY37" fmla="*/ 125564 h 733801"/>
                  <a:gd name="connsiteX38" fmla="*/ 31086 w 155983"/>
                  <a:gd name="connsiteY38" fmla="*/ 125564 h 733801"/>
                  <a:gd name="connsiteX39" fmla="*/ 116668 w 155983"/>
                  <a:gd name="connsiteY39" fmla="*/ 577902 h 733801"/>
                  <a:gd name="connsiteX40" fmla="*/ 77522 w 155983"/>
                  <a:gd name="connsiteY40" fmla="*/ 577902 h 733801"/>
                  <a:gd name="connsiteX41" fmla="*/ 38378 w 155983"/>
                  <a:gd name="connsiteY41" fmla="*/ 577902 h 733801"/>
                  <a:gd name="connsiteX42" fmla="*/ 49123 w 155983"/>
                  <a:gd name="connsiteY42" fmla="*/ 604398 h 733801"/>
                  <a:gd name="connsiteX43" fmla="*/ 56031 w 155983"/>
                  <a:gd name="connsiteY43" fmla="*/ 609005 h 733801"/>
                  <a:gd name="connsiteX44" fmla="*/ 98630 w 155983"/>
                  <a:gd name="connsiteY44" fmla="*/ 609005 h 733801"/>
                  <a:gd name="connsiteX45" fmla="*/ 105154 w 155983"/>
                  <a:gd name="connsiteY45" fmla="*/ 605549 h 733801"/>
                  <a:gd name="connsiteX46" fmla="*/ 116668 w 155983"/>
                  <a:gd name="connsiteY46" fmla="*/ 577902 h 733801"/>
                  <a:gd name="connsiteX47" fmla="*/ 77522 w 155983"/>
                  <a:gd name="connsiteY47" fmla="*/ 675819 h 733801"/>
                  <a:gd name="connsiteX48" fmla="*/ 91339 w 155983"/>
                  <a:gd name="connsiteY48" fmla="*/ 640876 h 733801"/>
                  <a:gd name="connsiteX49" fmla="*/ 63707 w 155983"/>
                  <a:gd name="connsiteY49" fmla="*/ 640876 h 733801"/>
                  <a:gd name="connsiteX50" fmla="*/ 77522 w 155983"/>
                  <a:gd name="connsiteY50" fmla="*/ 675819 h 73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5983" h="733801">
                    <a:moveTo>
                      <a:pt x="124343" y="188154"/>
                    </a:moveTo>
                    <a:cubicBezTo>
                      <a:pt x="113597" y="188154"/>
                      <a:pt x="104003" y="188154"/>
                      <a:pt x="93641" y="188154"/>
                    </a:cubicBezTo>
                    <a:cubicBezTo>
                      <a:pt x="93641" y="307191"/>
                      <a:pt x="93641" y="426227"/>
                      <a:pt x="93641" y="546031"/>
                    </a:cubicBezTo>
                    <a:cubicBezTo>
                      <a:pt x="103236" y="546031"/>
                      <a:pt x="113214" y="546031"/>
                      <a:pt x="124343" y="546031"/>
                    </a:cubicBezTo>
                    <a:cubicBezTo>
                      <a:pt x="124343" y="542191"/>
                      <a:pt x="124343" y="538736"/>
                      <a:pt x="124343" y="535280"/>
                    </a:cubicBezTo>
                    <a:cubicBezTo>
                      <a:pt x="124343" y="457714"/>
                      <a:pt x="124343" y="380532"/>
                      <a:pt x="124343" y="302967"/>
                    </a:cubicBezTo>
                    <a:cubicBezTo>
                      <a:pt x="124343" y="299895"/>
                      <a:pt x="123960" y="297207"/>
                      <a:pt x="124727" y="294135"/>
                    </a:cubicBezTo>
                    <a:cubicBezTo>
                      <a:pt x="126262" y="286071"/>
                      <a:pt x="131251" y="281463"/>
                      <a:pt x="139311" y="281079"/>
                    </a:cubicBezTo>
                    <a:cubicBezTo>
                      <a:pt x="147370" y="280695"/>
                      <a:pt x="153894" y="286071"/>
                      <a:pt x="155429" y="293751"/>
                    </a:cubicBezTo>
                    <a:cubicBezTo>
                      <a:pt x="155813" y="296439"/>
                      <a:pt x="155813" y="299127"/>
                      <a:pt x="155813" y="301431"/>
                    </a:cubicBezTo>
                    <a:cubicBezTo>
                      <a:pt x="155813" y="386292"/>
                      <a:pt x="155813" y="471154"/>
                      <a:pt x="155813" y="556015"/>
                    </a:cubicBezTo>
                    <a:cubicBezTo>
                      <a:pt x="155813" y="562159"/>
                      <a:pt x="154662" y="568303"/>
                      <a:pt x="152359" y="574062"/>
                    </a:cubicBezTo>
                    <a:cubicBezTo>
                      <a:pt x="133554" y="622445"/>
                      <a:pt x="113981" y="670443"/>
                      <a:pt x="94792" y="718826"/>
                    </a:cubicBezTo>
                    <a:cubicBezTo>
                      <a:pt x="91722" y="726506"/>
                      <a:pt x="87885" y="733802"/>
                      <a:pt x="77907" y="733802"/>
                    </a:cubicBezTo>
                    <a:cubicBezTo>
                      <a:pt x="67928" y="733802"/>
                      <a:pt x="64090" y="726890"/>
                      <a:pt x="61020" y="718826"/>
                    </a:cubicBezTo>
                    <a:cubicBezTo>
                      <a:pt x="41448" y="670059"/>
                      <a:pt x="21875" y="621293"/>
                      <a:pt x="2686" y="572526"/>
                    </a:cubicBezTo>
                    <a:cubicBezTo>
                      <a:pt x="767" y="568303"/>
                      <a:pt x="0" y="562927"/>
                      <a:pt x="0" y="558319"/>
                    </a:cubicBezTo>
                    <a:cubicBezTo>
                      <a:pt x="0" y="397812"/>
                      <a:pt x="0" y="237689"/>
                      <a:pt x="0" y="77182"/>
                    </a:cubicBezTo>
                    <a:cubicBezTo>
                      <a:pt x="0" y="34175"/>
                      <a:pt x="34923" y="0"/>
                      <a:pt x="77907" y="0"/>
                    </a:cubicBezTo>
                    <a:cubicBezTo>
                      <a:pt x="120889" y="0"/>
                      <a:pt x="155813" y="34175"/>
                      <a:pt x="155813" y="76798"/>
                    </a:cubicBezTo>
                    <a:cubicBezTo>
                      <a:pt x="156196" y="128252"/>
                      <a:pt x="155813" y="179707"/>
                      <a:pt x="155813" y="230777"/>
                    </a:cubicBezTo>
                    <a:cubicBezTo>
                      <a:pt x="155813" y="242681"/>
                      <a:pt x="150440" y="249208"/>
                      <a:pt x="140845" y="249592"/>
                    </a:cubicBezTo>
                    <a:cubicBezTo>
                      <a:pt x="130867" y="249976"/>
                      <a:pt x="125111" y="243065"/>
                      <a:pt x="124727" y="230777"/>
                    </a:cubicBezTo>
                    <a:cubicBezTo>
                      <a:pt x="124343" y="216953"/>
                      <a:pt x="124343" y="202746"/>
                      <a:pt x="124343" y="188154"/>
                    </a:cubicBezTo>
                    <a:close/>
                    <a:moveTo>
                      <a:pt x="61788" y="188154"/>
                    </a:moveTo>
                    <a:cubicBezTo>
                      <a:pt x="51042" y="188154"/>
                      <a:pt x="41064" y="188154"/>
                      <a:pt x="31469" y="188154"/>
                    </a:cubicBezTo>
                    <a:cubicBezTo>
                      <a:pt x="31469" y="307959"/>
                      <a:pt x="31469" y="426995"/>
                      <a:pt x="31469" y="546031"/>
                    </a:cubicBezTo>
                    <a:cubicBezTo>
                      <a:pt x="42215" y="546031"/>
                      <a:pt x="51810" y="546031"/>
                      <a:pt x="61788" y="546031"/>
                    </a:cubicBezTo>
                    <a:cubicBezTo>
                      <a:pt x="61788" y="426611"/>
                      <a:pt x="61788" y="307959"/>
                      <a:pt x="61788" y="188154"/>
                    </a:cubicBezTo>
                    <a:close/>
                    <a:moveTo>
                      <a:pt x="123960" y="93693"/>
                    </a:moveTo>
                    <a:cubicBezTo>
                      <a:pt x="126262" y="69886"/>
                      <a:pt x="121656" y="49534"/>
                      <a:pt x="99782" y="37631"/>
                    </a:cubicBezTo>
                    <a:cubicBezTo>
                      <a:pt x="82512" y="28031"/>
                      <a:pt x="65242" y="29567"/>
                      <a:pt x="49507" y="41471"/>
                    </a:cubicBezTo>
                    <a:cubicBezTo>
                      <a:pt x="31854" y="54526"/>
                      <a:pt x="28783" y="73342"/>
                      <a:pt x="31469" y="93693"/>
                    </a:cubicBezTo>
                    <a:cubicBezTo>
                      <a:pt x="62171" y="93693"/>
                      <a:pt x="92873" y="93693"/>
                      <a:pt x="123960" y="93693"/>
                    </a:cubicBezTo>
                    <a:close/>
                    <a:moveTo>
                      <a:pt x="31086" y="125564"/>
                    </a:moveTo>
                    <a:cubicBezTo>
                      <a:pt x="31086" y="135932"/>
                      <a:pt x="31086" y="145916"/>
                      <a:pt x="31086" y="155515"/>
                    </a:cubicBezTo>
                    <a:cubicBezTo>
                      <a:pt x="62556" y="155515"/>
                      <a:pt x="92873" y="155515"/>
                      <a:pt x="123575" y="155515"/>
                    </a:cubicBezTo>
                    <a:cubicBezTo>
                      <a:pt x="123575" y="145148"/>
                      <a:pt x="123575" y="135548"/>
                      <a:pt x="123575" y="125564"/>
                    </a:cubicBezTo>
                    <a:cubicBezTo>
                      <a:pt x="92873" y="125564"/>
                      <a:pt x="62556" y="125564"/>
                      <a:pt x="31086" y="125564"/>
                    </a:cubicBezTo>
                    <a:close/>
                    <a:moveTo>
                      <a:pt x="116668" y="577902"/>
                    </a:moveTo>
                    <a:cubicBezTo>
                      <a:pt x="102852" y="577902"/>
                      <a:pt x="90187" y="577902"/>
                      <a:pt x="77522" y="577902"/>
                    </a:cubicBezTo>
                    <a:cubicBezTo>
                      <a:pt x="64858" y="577902"/>
                      <a:pt x="52193" y="577902"/>
                      <a:pt x="38378" y="577902"/>
                    </a:cubicBezTo>
                    <a:cubicBezTo>
                      <a:pt x="42215" y="587886"/>
                      <a:pt x="45286" y="596334"/>
                      <a:pt x="49123" y="604398"/>
                    </a:cubicBezTo>
                    <a:cubicBezTo>
                      <a:pt x="50274" y="606701"/>
                      <a:pt x="53729" y="609005"/>
                      <a:pt x="56031" y="609005"/>
                    </a:cubicBezTo>
                    <a:cubicBezTo>
                      <a:pt x="70231" y="609389"/>
                      <a:pt x="84431" y="609389"/>
                      <a:pt x="98630" y="609005"/>
                    </a:cubicBezTo>
                    <a:cubicBezTo>
                      <a:pt x="100933" y="609005"/>
                      <a:pt x="104387" y="607469"/>
                      <a:pt x="105154" y="605549"/>
                    </a:cubicBezTo>
                    <a:cubicBezTo>
                      <a:pt x="109376" y="596718"/>
                      <a:pt x="112446" y="587886"/>
                      <a:pt x="116668" y="577902"/>
                    </a:cubicBezTo>
                    <a:close/>
                    <a:moveTo>
                      <a:pt x="77522" y="675819"/>
                    </a:moveTo>
                    <a:cubicBezTo>
                      <a:pt x="82895" y="662380"/>
                      <a:pt x="87117" y="652012"/>
                      <a:pt x="91339" y="640876"/>
                    </a:cubicBezTo>
                    <a:cubicBezTo>
                      <a:pt x="81360" y="640876"/>
                      <a:pt x="72917" y="640876"/>
                      <a:pt x="63707" y="640876"/>
                    </a:cubicBezTo>
                    <a:cubicBezTo>
                      <a:pt x="67928" y="652396"/>
                      <a:pt x="72150" y="662764"/>
                      <a:pt x="77522" y="675819"/>
                    </a:cubicBezTo>
                    <a:close/>
                  </a:path>
                </a:pathLst>
              </a:custGeom>
              <a:grpFill/>
              <a:ln w="383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xmlns:p14="http://schemas.microsoft.com/office/powerpoint/2010/main" xmlns:ahyp="http://schemas.microsoft.com/office/drawing/2018/hyperlinkcolor" xmlns="" id="{9EF74E03-2C0D-D83D-65C1-CB802C41312D}"/>
                  </a:ext>
                </a:extLst>
              </p:cNvPr>
              <p:cNvSpPr/>
              <p:nvPr/>
            </p:nvSpPr>
            <p:spPr>
              <a:xfrm>
                <a:off x="4112514" y="3732320"/>
                <a:ext cx="312441" cy="624806"/>
              </a:xfrm>
              <a:custGeom>
                <a:avLst/>
                <a:gdLst>
                  <a:gd name="connsiteX0" fmla="*/ 108627 w 312441"/>
                  <a:gd name="connsiteY0" fmla="*/ 249789 h 624806"/>
                  <a:gd name="connsiteX1" fmla="*/ 122443 w 312441"/>
                  <a:gd name="connsiteY1" fmla="*/ 249789 h 624806"/>
                  <a:gd name="connsiteX2" fmla="*/ 114000 w 312441"/>
                  <a:gd name="connsiteY2" fmla="*/ 172991 h 624806"/>
                  <a:gd name="connsiteX3" fmla="*/ 109394 w 312441"/>
                  <a:gd name="connsiteY3" fmla="*/ 129600 h 624806"/>
                  <a:gd name="connsiteX4" fmla="*/ 132421 w 312441"/>
                  <a:gd name="connsiteY4" fmla="*/ 111553 h 624806"/>
                  <a:gd name="connsiteX5" fmla="*/ 206873 w 312441"/>
                  <a:gd name="connsiteY5" fmla="*/ 112705 h 624806"/>
                  <a:gd name="connsiteX6" fmla="*/ 233354 w 312441"/>
                  <a:gd name="connsiteY6" fmla="*/ 134208 h 624806"/>
                  <a:gd name="connsiteX7" fmla="*/ 220305 w 312441"/>
                  <a:gd name="connsiteY7" fmla="*/ 249021 h 624806"/>
                  <a:gd name="connsiteX8" fmla="*/ 234121 w 312441"/>
                  <a:gd name="connsiteY8" fmla="*/ 249021 h 624806"/>
                  <a:gd name="connsiteX9" fmla="*/ 251391 w 312441"/>
                  <a:gd name="connsiteY9" fmla="*/ 214462 h 624806"/>
                  <a:gd name="connsiteX10" fmla="*/ 269045 w 312441"/>
                  <a:gd name="connsiteY10" fmla="*/ 91586 h 624806"/>
                  <a:gd name="connsiteX11" fmla="*/ 272499 w 312441"/>
                  <a:gd name="connsiteY11" fmla="*/ 63170 h 624806"/>
                  <a:gd name="connsiteX12" fmla="*/ 297060 w 312441"/>
                  <a:gd name="connsiteY12" fmla="*/ 76994 h 624806"/>
                  <a:gd name="connsiteX13" fmla="*/ 272115 w 312441"/>
                  <a:gd name="connsiteY13" fmla="*/ 239037 h 624806"/>
                  <a:gd name="connsiteX14" fmla="*/ 274034 w 312441"/>
                  <a:gd name="connsiteY14" fmla="*/ 256317 h 624806"/>
                  <a:gd name="connsiteX15" fmla="*/ 272882 w 312441"/>
                  <a:gd name="connsiteY15" fmla="*/ 337338 h 624806"/>
                  <a:gd name="connsiteX16" fmla="*/ 265591 w 312441"/>
                  <a:gd name="connsiteY16" fmla="*/ 349242 h 624806"/>
                  <a:gd name="connsiteX17" fmla="*/ 191906 w 312441"/>
                  <a:gd name="connsiteY17" fmla="*/ 434871 h 624806"/>
                  <a:gd name="connsiteX18" fmla="*/ 172717 w 312441"/>
                  <a:gd name="connsiteY18" fmla="*/ 446391 h 624806"/>
                  <a:gd name="connsiteX19" fmla="*/ 73319 w 312441"/>
                  <a:gd name="connsiteY19" fmla="*/ 501685 h 624806"/>
                  <a:gd name="connsiteX20" fmla="*/ 33407 w 312441"/>
                  <a:gd name="connsiteY20" fmla="*/ 537780 h 624806"/>
                  <a:gd name="connsiteX21" fmla="*/ 76773 w 312441"/>
                  <a:gd name="connsiteY21" fmla="*/ 593458 h 624806"/>
                  <a:gd name="connsiteX22" fmla="*/ 107859 w 312441"/>
                  <a:gd name="connsiteY22" fmla="*/ 593458 h 624806"/>
                  <a:gd name="connsiteX23" fmla="*/ 125129 w 312441"/>
                  <a:gd name="connsiteY23" fmla="*/ 608818 h 624806"/>
                  <a:gd name="connsiteX24" fmla="*/ 107859 w 312441"/>
                  <a:gd name="connsiteY24" fmla="*/ 624561 h 624806"/>
                  <a:gd name="connsiteX25" fmla="*/ 62190 w 312441"/>
                  <a:gd name="connsiteY25" fmla="*/ 623025 h 624806"/>
                  <a:gd name="connsiteX26" fmla="*/ 18 w 312441"/>
                  <a:gd name="connsiteY26" fmla="*/ 550836 h 624806"/>
                  <a:gd name="connsiteX27" fmla="*/ 59120 w 312441"/>
                  <a:gd name="connsiteY27" fmla="*/ 472886 h 624806"/>
                  <a:gd name="connsiteX28" fmla="*/ 111313 w 312441"/>
                  <a:gd name="connsiteY28" fmla="*/ 455222 h 624806"/>
                  <a:gd name="connsiteX29" fmla="*/ 141631 w 312441"/>
                  <a:gd name="connsiteY29" fmla="*/ 434871 h 624806"/>
                  <a:gd name="connsiteX30" fmla="*/ 111313 w 312441"/>
                  <a:gd name="connsiteY30" fmla="*/ 415672 h 624806"/>
                  <a:gd name="connsiteX31" fmla="*/ 77925 w 312441"/>
                  <a:gd name="connsiteY31" fmla="*/ 348090 h 624806"/>
                  <a:gd name="connsiteX32" fmla="*/ 71017 w 312441"/>
                  <a:gd name="connsiteY32" fmla="*/ 338106 h 624806"/>
                  <a:gd name="connsiteX33" fmla="*/ 70249 w 312441"/>
                  <a:gd name="connsiteY33" fmla="*/ 256701 h 624806"/>
                  <a:gd name="connsiteX34" fmla="*/ 72168 w 312441"/>
                  <a:gd name="connsiteY34" fmla="*/ 240573 h 624806"/>
                  <a:gd name="connsiteX35" fmla="*/ 100951 w 312441"/>
                  <a:gd name="connsiteY35" fmla="*/ 19780 h 624806"/>
                  <a:gd name="connsiteX36" fmla="*/ 239494 w 312441"/>
                  <a:gd name="connsiteY36" fmla="*/ 18244 h 624806"/>
                  <a:gd name="connsiteX37" fmla="*/ 249856 w 312441"/>
                  <a:gd name="connsiteY37" fmla="*/ 37827 h 624806"/>
                  <a:gd name="connsiteX38" fmla="*/ 226446 w 312441"/>
                  <a:gd name="connsiteY38" fmla="*/ 47043 h 624806"/>
                  <a:gd name="connsiteX39" fmla="*/ 186149 w 312441"/>
                  <a:gd name="connsiteY39" fmla="*/ 33603 h 624806"/>
                  <a:gd name="connsiteX40" fmla="*/ 72168 w 312441"/>
                  <a:gd name="connsiteY40" fmla="*/ 95809 h 624806"/>
                  <a:gd name="connsiteX41" fmla="*/ 98265 w 312441"/>
                  <a:gd name="connsiteY41" fmla="*/ 221374 h 624806"/>
                  <a:gd name="connsiteX42" fmla="*/ 108627 w 312441"/>
                  <a:gd name="connsiteY42" fmla="*/ 249789 h 624806"/>
                  <a:gd name="connsiteX43" fmla="*/ 109394 w 312441"/>
                  <a:gd name="connsiteY43" fmla="*/ 344250 h 624806"/>
                  <a:gd name="connsiteX44" fmla="*/ 173485 w 312441"/>
                  <a:gd name="connsiteY44" fmla="*/ 406072 h 624806"/>
                  <a:gd name="connsiteX45" fmla="*/ 232586 w 312441"/>
                  <a:gd name="connsiteY45" fmla="*/ 344250 h 624806"/>
                  <a:gd name="connsiteX46" fmla="*/ 109394 w 312441"/>
                  <a:gd name="connsiteY46" fmla="*/ 344250 h 624806"/>
                  <a:gd name="connsiteX47" fmla="*/ 170415 w 312441"/>
                  <a:gd name="connsiteY47" fmla="*/ 312763 h 624806"/>
                  <a:gd name="connsiteX48" fmla="*/ 246402 w 312441"/>
                  <a:gd name="connsiteY48" fmla="*/ 312763 h 624806"/>
                  <a:gd name="connsiteX49" fmla="*/ 264056 w 312441"/>
                  <a:gd name="connsiteY49" fmla="*/ 293179 h 624806"/>
                  <a:gd name="connsiteX50" fmla="*/ 246018 w 312441"/>
                  <a:gd name="connsiteY50" fmla="*/ 281276 h 624806"/>
                  <a:gd name="connsiteX51" fmla="*/ 165425 w 312441"/>
                  <a:gd name="connsiteY51" fmla="*/ 281276 h 624806"/>
                  <a:gd name="connsiteX52" fmla="*/ 96346 w 312441"/>
                  <a:gd name="connsiteY52" fmla="*/ 281276 h 624806"/>
                  <a:gd name="connsiteX53" fmla="*/ 78692 w 312441"/>
                  <a:gd name="connsiteY53" fmla="*/ 300859 h 624806"/>
                  <a:gd name="connsiteX54" fmla="*/ 96730 w 312441"/>
                  <a:gd name="connsiteY54" fmla="*/ 312763 h 624806"/>
                  <a:gd name="connsiteX55" fmla="*/ 170415 w 312441"/>
                  <a:gd name="connsiteY55" fmla="*/ 312763 h 624806"/>
                  <a:gd name="connsiteX56" fmla="*/ 153912 w 312441"/>
                  <a:gd name="connsiteY56" fmla="*/ 249405 h 624806"/>
                  <a:gd name="connsiteX57" fmla="*/ 188068 w 312441"/>
                  <a:gd name="connsiteY57" fmla="*/ 249405 h 624806"/>
                  <a:gd name="connsiteX58" fmla="*/ 199198 w 312441"/>
                  <a:gd name="connsiteY58" fmla="*/ 148800 h 624806"/>
                  <a:gd name="connsiteX59" fmla="*/ 170798 w 312441"/>
                  <a:gd name="connsiteY59" fmla="*/ 155712 h 624806"/>
                  <a:gd name="connsiteX60" fmla="*/ 143167 w 312441"/>
                  <a:gd name="connsiteY60" fmla="*/ 148416 h 624806"/>
                  <a:gd name="connsiteX61" fmla="*/ 153912 w 312441"/>
                  <a:gd name="connsiteY61" fmla="*/ 249405 h 62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2441" h="624806">
                    <a:moveTo>
                      <a:pt x="108627" y="249789"/>
                    </a:moveTo>
                    <a:cubicBezTo>
                      <a:pt x="114000" y="249789"/>
                      <a:pt x="117838" y="249789"/>
                      <a:pt x="122443" y="249789"/>
                    </a:cubicBezTo>
                    <a:cubicBezTo>
                      <a:pt x="119756" y="224062"/>
                      <a:pt x="116686" y="198334"/>
                      <a:pt x="114000" y="172991"/>
                    </a:cubicBezTo>
                    <a:cubicBezTo>
                      <a:pt x="112465" y="158400"/>
                      <a:pt x="110162" y="143808"/>
                      <a:pt x="109394" y="129600"/>
                    </a:cubicBezTo>
                    <a:cubicBezTo>
                      <a:pt x="108243" y="113857"/>
                      <a:pt x="117838" y="105409"/>
                      <a:pt x="132421" y="111553"/>
                    </a:cubicBezTo>
                    <a:cubicBezTo>
                      <a:pt x="157366" y="121921"/>
                      <a:pt x="181160" y="124993"/>
                      <a:pt x="206873" y="112705"/>
                    </a:cubicBezTo>
                    <a:cubicBezTo>
                      <a:pt x="225678" y="103873"/>
                      <a:pt x="235656" y="113473"/>
                      <a:pt x="233354" y="134208"/>
                    </a:cubicBezTo>
                    <a:cubicBezTo>
                      <a:pt x="228748" y="172223"/>
                      <a:pt x="224527" y="210238"/>
                      <a:pt x="220305" y="249021"/>
                    </a:cubicBezTo>
                    <a:cubicBezTo>
                      <a:pt x="224527" y="249021"/>
                      <a:pt x="228748" y="249021"/>
                      <a:pt x="234121" y="249021"/>
                    </a:cubicBezTo>
                    <a:cubicBezTo>
                      <a:pt x="229516" y="232509"/>
                      <a:pt x="241797" y="224446"/>
                      <a:pt x="251391" y="214462"/>
                    </a:cubicBezTo>
                    <a:cubicBezTo>
                      <a:pt x="282861" y="181439"/>
                      <a:pt x="289768" y="132288"/>
                      <a:pt x="269045" y="91586"/>
                    </a:cubicBezTo>
                    <a:cubicBezTo>
                      <a:pt x="261369" y="76610"/>
                      <a:pt x="262521" y="67778"/>
                      <a:pt x="272499" y="63170"/>
                    </a:cubicBezTo>
                    <a:cubicBezTo>
                      <a:pt x="281709" y="58563"/>
                      <a:pt x="289768" y="63170"/>
                      <a:pt x="297060" y="76994"/>
                    </a:cubicBezTo>
                    <a:cubicBezTo>
                      <a:pt x="324692" y="129984"/>
                      <a:pt x="314330" y="196414"/>
                      <a:pt x="272115" y="239037"/>
                    </a:cubicBezTo>
                    <a:cubicBezTo>
                      <a:pt x="262521" y="248637"/>
                      <a:pt x="262521" y="249789"/>
                      <a:pt x="274034" y="256317"/>
                    </a:cubicBezTo>
                    <a:cubicBezTo>
                      <a:pt x="305119" y="274748"/>
                      <a:pt x="304736" y="319675"/>
                      <a:pt x="272882" y="337338"/>
                    </a:cubicBezTo>
                    <a:cubicBezTo>
                      <a:pt x="267510" y="340410"/>
                      <a:pt x="265591" y="343098"/>
                      <a:pt x="265591" y="349242"/>
                    </a:cubicBezTo>
                    <a:cubicBezTo>
                      <a:pt x="264439" y="389944"/>
                      <a:pt x="232202" y="427191"/>
                      <a:pt x="191906" y="434871"/>
                    </a:cubicBezTo>
                    <a:cubicBezTo>
                      <a:pt x="183847" y="436407"/>
                      <a:pt x="178090" y="439863"/>
                      <a:pt x="172717" y="446391"/>
                    </a:cubicBezTo>
                    <a:cubicBezTo>
                      <a:pt x="146621" y="477110"/>
                      <a:pt x="112465" y="493621"/>
                      <a:pt x="73319" y="501685"/>
                    </a:cubicBezTo>
                    <a:cubicBezTo>
                      <a:pt x="52979" y="505909"/>
                      <a:pt x="38012" y="516277"/>
                      <a:pt x="33407" y="537780"/>
                    </a:cubicBezTo>
                    <a:cubicBezTo>
                      <a:pt x="26883" y="565811"/>
                      <a:pt x="47223" y="591922"/>
                      <a:pt x="76773" y="593458"/>
                    </a:cubicBezTo>
                    <a:cubicBezTo>
                      <a:pt x="87136" y="593842"/>
                      <a:pt x="97497" y="593458"/>
                      <a:pt x="107859" y="593458"/>
                    </a:cubicBezTo>
                    <a:cubicBezTo>
                      <a:pt x="118605" y="593458"/>
                      <a:pt x="125129" y="599602"/>
                      <a:pt x="125129" y="608818"/>
                    </a:cubicBezTo>
                    <a:cubicBezTo>
                      <a:pt x="125129" y="618418"/>
                      <a:pt x="118605" y="624561"/>
                      <a:pt x="107859" y="624561"/>
                    </a:cubicBezTo>
                    <a:cubicBezTo>
                      <a:pt x="92508" y="624561"/>
                      <a:pt x="77157" y="625713"/>
                      <a:pt x="62190" y="623025"/>
                    </a:cubicBezTo>
                    <a:cubicBezTo>
                      <a:pt x="26115" y="616498"/>
                      <a:pt x="786" y="586163"/>
                      <a:pt x="18" y="550836"/>
                    </a:cubicBezTo>
                    <a:cubicBezTo>
                      <a:pt x="-749" y="512821"/>
                      <a:pt x="22661" y="482486"/>
                      <a:pt x="59120" y="472886"/>
                    </a:cubicBezTo>
                    <a:cubicBezTo>
                      <a:pt x="76773" y="467894"/>
                      <a:pt x="94811" y="462518"/>
                      <a:pt x="111313" y="455222"/>
                    </a:cubicBezTo>
                    <a:cubicBezTo>
                      <a:pt x="122443" y="450615"/>
                      <a:pt x="131653" y="441783"/>
                      <a:pt x="141631" y="434871"/>
                    </a:cubicBezTo>
                    <a:cubicBezTo>
                      <a:pt x="130118" y="427575"/>
                      <a:pt x="120140" y="422583"/>
                      <a:pt x="111313" y="415672"/>
                    </a:cubicBezTo>
                    <a:cubicBezTo>
                      <a:pt x="90205" y="398392"/>
                      <a:pt x="78692" y="375353"/>
                      <a:pt x="77925" y="348090"/>
                    </a:cubicBezTo>
                    <a:cubicBezTo>
                      <a:pt x="77541" y="342330"/>
                      <a:pt x="75238" y="340410"/>
                      <a:pt x="71017" y="338106"/>
                    </a:cubicBezTo>
                    <a:cubicBezTo>
                      <a:pt x="38396" y="319675"/>
                      <a:pt x="38012" y="275516"/>
                      <a:pt x="70249" y="256701"/>
                    </a:cubicBezTo>
                    <a:cubicBezTo>
                      <a:pt x="80611" y="250557"/>
                      <a:pt x="80611" y="249021"/>
                      <a:pt x="72168" y="240573"/>
                    </a:cubicBezTo>
                    <a:cubicBezTo>
                      <a:pt x="6926" y="174911"/>
                      <a:pt x="20742" y="65474"/>
                      <a:pt x="100951" y="19780"/>
                    </a:cubicBezTo>
                    <a:cubicBezTo>
                      <a:pt x="146237" y="-6331"/>
                      <a:pt x="193057" y="-6331"/>
                      <a:pt x="239494" y="18244"/>
                    </a:cubicBezTo>
                    <a:cubicBezTo>
                      <a:pt x="247553" y="22468"/>
                      <a:pt x="252159" y="28227"/>
                      <a:pt x="249856" y="37827"/>
                    </a:cubicBezTo>
                    <a:cubicBezTo>
                      <a:pt x="247170" y="47811"/>
                      <a:pt x="237191" y="51267"/>
                      <a:pt x="226446" y="47043"/>
                    </a:cubicBezTo>
                    <a:cubicBezTo>
                      <a:pt x="213397" y="42051"/>
                      <a:pt x="199965" y="35907"/>
                      <a:pt x="186149" y="33603"/>
                    </a:cubicBezTo>
                    <a:cubicBezTo>
                      <a:pt x="138945" y="25924"/>
                      <a:pt x="92508" y="51651"/>
                      <a:pt x="72168" y="95809"/>
                    </a:cubicBezTo>
                    <a:cubicBezTo>
                      <a:pt x="52596" y="138816"/>
                      <a:pt x="62574" y="190271"/>
                      <a:pt x="98265" y="221374"/>
                    </a:cubicBezTo>
                    <a:cubicBezTo>
                      <a:pt x="107092" y="229053"/>
                      <a:pt x="110162" y="237885"/>
                      <a:pt x="108627" y="249789"/>
                    </a:cubicBezTo>
                    <a:close/>
                    <a:moveTo>
                      <a:pt x="109394" y="344250"/>
                    </a:moveTo>
                    <a:cubicBezTo>
                      <a:pt x="109394" y="379193"/>
                      <a:pt x="139329" y="407608"/>
                      <a:pt x="173485" y="406072"/>
                    </a:cubicBezTo>
                    <a:cubicBezTo>
                      <a:pt x="206873" y="404536"/>
                      <a:pt x="235656" y="374585"/>
                      <a:pt x="232586" y="344250"/>
                    </a:cubicBezTo>
                    <a:cubicBezTo>
                      <a:pt x="191522" y="344250"/>
                      <a:pt x="150458" y="344250"/>
                      <a:pt x="109394" y="344250"/>
                    </a:cubicBezTo>
                    <a:close/>
                    <a:moveTo>
                      <a:pt x="170415" y="312763"/>
                    </a:moveTo>
                    <a:cubicBezTo>
                      <a:pt x="195744" y="312763"/>
                      <a:pt x="221073" y="312763"/>
                      <a:pt x="246402" y="312763"/>
                    </a:cubicBezTo>
                    <a:cubicBezTo>
                      <a:pt x="259450" y="312763"/>
                      <a:pt x="267510" y="303547"/>
                      <a:pt x="264056" y="293179"/>
                    </a:cubicBezTo>
                    <a:cubicBezTo>
                      <a:pt x="261369" y="284348"/>
                      <a:pt x="254845" y="281276"/>
                      <a:pt x="246018" y="281276"/>
                    </a:cubicBezTo>
                    <a:cubicBezTo>
                      <a:pt x="219154" y="281276"/>
                      <a:pt x="192290" y="281276"/>
                      <a:pt x="165425" y="281276"/>
                    </a:cubicBezTo>
                    <a:cubicBezTo>
                      <a:pt x="142399" y="281276"/>
                      <a:pt x="119372" y="281276"/>
                      <a:pt x="96346" y="281276"/>
                    </a:cubicBezTo>
                    <a:cubicBezTo>
                      <a:pt x="83681" y="281276"/>
                      <a:pt x="75238" y="290492"/>
                      <a:pt x="78692" y="300859"/>
                    </a:cubicBezTo>
                    <a:cubicBezTo>
                      <a:pt x="81379" y="309691"/>
                      <a:pt x="87903" y="312763"/>
                      <a:pt x="96730" y="312763"/>
                    </a:cubicBezTo>
                    <a:cubicBezTo>
                      <a:pt x="120907" y="312763"/>
                      <a:pt x="145469" y="312763"/>
                      <a:pt x="170415" y="312763"/>
                    </a:cubicBezTo>
                    <a:close/>
                    <a:moveTo>
                      <a:pt x="153912" y="249405"/>
                    </a:moveTo>
                    <a:cubicBezTo>
                      <a:pt x="165809" y="249405"/>
                      <a:pt x="176939" y="249405"/>
                      <a:pt x="188068" y="249405"/>
                    </a:cubicBezTo>
                    <a:cubicBezTo>
                      <a:pt x="191906" y="215614"/>
                      <a:pt x="195360" y="182591"/>
                      <a:pt x="199198" y="148800"/>
                    </a:cubicBezTo>
                    <a:cubicBezTo>
                      <a:pt x="188836" y="151488"/>
                      <a:pt x="179625" y="155712"/>
                      <a:pt x="170798" y="155712"/>
                    </a:cubicBezTo>
                    <a:cubicBezTo>
                      <a:pt x="161972" y="155712"/>
                      <a:pt x="153145" y="151488"/>
                      <a:pt x="143167" y="148416"/>
                    </a:cubicBezTo>
                    <a:cubicBezTo>
                      <a:pt x="146621" y="182975"/>
                      <a:pt x="150458" y="215614"/>
                      <a:pt x="153912" y="249405"/>
                    </a:cubicBezTo>
                    <a:close/>
                  </a:path>
                </a:pathLst>
              </a:custGeom>
              <a:grpFill/>
              <a:ln w="383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xmlns:p14="http://schemas.microsoft.com/office/powerpoint/2010/main" xmlns:ahyp="http://schemas.microsoft.com/office/drawing/2018/hyperlinkcolor" xmlns="" id="{CCE3DA99-2CB8-3968-3763-03F35CE139EE}"/>
                  </a:ext>
                </a:extLst>
              </p:cNvPr>
              <p:cNvSpPr/>
              <p:nvPr/>
            </p:nvSpPr>
            <p:spPr>
              <a:xfrm>
                <a:off x="4253638" y="4201366"/>
                <a:ext cx="278255" cy="281079"/>
              </a:xfrm>
              <a:custGeom>
                <a:avLst/>
                <a:gdLst>
                  <a:gd name="connsiteX0" fmla="*/ 123699 w 278255"/>
                  <a:gd name="connsiteY0" fmla="*/ 249208 h 281079"/>
                  <a:gd name="connsiteX1" fmla="*/ 155169 w 278255"/>
                  <a:gd name="connsiteY1" fmla="*/ 249208 h 281079"/>
                  <a:gd name="connsiteX2" fmla="*/ 155169 w 278255"/>
                  <a:gd name="connsiteY2" fmla="*/ 231929 h 281079"/>
                  <a:gd name="connsiteX3" fmla="*/ 168217 w 278255"/>
                  <a:gd name="connsiteY3" fmla="*/ 212729 h 281079"/>
                  <a:gd name="connsiteX4" fmla="*/ 187405 w 278255"/>
                  <a:gd name="connsiteY4" fmla="*/ 201594 h 281079"/>
                  <a:gd name="connsiteX5" fmla="*/ 212351 w 278255"/>
                  <a:gd name="connsiteY5" fmla="*/ 200058 h 281079"/>
                  <a:gd name="connsiteX6" fmla="*/ 226551 w 278255"/>
                  <a:gd name="connsiteY6" fmla="*/ 208122 h 281079"/>
                  <a:gd name="connsiteX7" fmla="*/ 241902 w 278255"/>
                  <a:gd name="connsiteY7" fmla="*/ 182010 h 281079"/>
                  <a:gd name="connsiteX8" fmla="*/ 225016 w 278255"/>
                  <a:gd name="connsiteY8" fmla="*/ 172027 h 281079"/>
                  <a:gd name="connsiteX9" fmla="*/ 216189 w 278255"/>
                  <a:gd name="connsiteY9" fmla="*/ 152059 h 281079"/>
                  <a:gd name="connsiteX10" fmla="*/ 216189 w 278255"/>
                  <a:gd name="connsiteY10" fmla="*/ 129788 h 281079"/>
                  <a:gd name="connsiteX11" fmla="*/ 226551 w 278255"/>
                  <a:gd name="connsiteY11" fmla="*/ 107901 h 281079"/>
                  <a:gd name="connsiteX12" fmla="*/ 241518 w 278255"/>
                  <a:gd name="connsiteY12" fmla="*/ 99453 h 281079"/>
                  <a:gd name="connsiteX13" fmla="*/ 226167 w 278255"/>
                  <a:gd name="connsiteY13" fmla="*/ 72958 h 281079"/>
                  <a:gd name="connsiteX14" fmla="*/ 210816 w 278255"/>
                  <a:gd name="connsiteY14" fmla="*/ 81789 h 281079"/>
                  <a:gd name="connsiteX15" fmla="*/ 188557 w 278255"/>
                  <a:gd name="connsiteY15" fmla="*/ 80638 h 281079"/>
                  <a:gd name="connsiteX16" fmla="*/ 167449 w 278255"/>
                  <a:gd name="connsiteY16" fmla="*/ 68734 h 281079"/>
                  <a:gd name="connsiteX17" fmla="*/ 155169 w 278255"/>
                  <a:gd name="connsiteY17" fmla="*/ 49150 h 281079"/>
                  <a:gd name="connsiteX18" fmla="*/ 155169 w 278255"/>
                  <a:gd name="connsiteY18" fmla="*/ 32255 h 281079"/>
                  <a:gd name="connsiteX19" fmla="*/ 124083 w 278255"/>
                  <a:gd name="connsiteY19" fmla="*/ 32255 h 281079"/>
                  <a:gd name="connsiteX20" fmla="*/ 124083 w 278255"/>
                  <a:gd name="connsiteY20" fmla="*/ 49150 h 281079"/>
                  <a:gd name="connsiteX21" fmla="*/ 111418 w 278255"/>
                  <a:gd name="connsiteY21" fmla="*/ 68734 h 281079"/>
                  <a:gd name="connsiteX22" fmla="*/ 91462 w 278255"/>
                  <a:gd name="connsiteY22" fmla="*/ 80254 h 281079"/>
                  <a:gd name="connsiteX23" fmla="*/ 67284 w 278255"/>
                  <a:gd name="connsiteY23" fmla="*/ 81405 h 281079"/>
                  <a:gd name="connsiteX24" fmla="*/ 53084 w 278255"/>
                  <a:gd name="connsiteY24" fmla="*/ 72958 h 281079"/>
                  <a:gd name="connsiteX25" fmla="*/ 37733 w 278255"/>
                  <a:gd name="connsiteY25" fmla="*/ 99069 h 281079"/>
                  <a:gd name="connsiteX26" fmla="*/ 53468 w 278255"/>
                  <a:gd name="connsiteY26" fmla="*/ 108669 h 281079"/>
                  <a:gd name="connsiteX27" fmla="*/ 63446 w 278255"/>
                  <a:gd name="connsiteY27" fmla="*/ 129020 h 281079"/>
                  <a:gd name="connsiteX28" fmla="*/ 63446 w 278255"/>
                  <a:gd name="connsiteY28" fmla="*/ 153211 h 281079"/>
                  <a:gd name="connsiteX29" fmla="*/ 54619 w 278255"/>
                  <a:gd name="connsiteY29" fmla="*/ 172027 h 281079"/>
                  <a:gd name="connsiteX30" fmla="*/ 24301 w 278255"/>
                  <a:gd name="connsiteY30" fmla="*/ 189306 h 281079"/>
                  <a:gd name="connsiteX31" fmla="*/ 2810 w 278255"/>
                  <a:gd name="connsiteY31" fmla="*/ 184314 h 281079"/>
                  <a:gd name="connsiteX32" fmla="*/ 8183 w 278255"/>
                  <a:gd name="connsiteY32" fmla="*/ 162427 h 281079"/>
                  <a:gd name="connsiteX33" fmla="*/ 20847 w 278255"/>
                  <a:gd name="connsiteY33" fmla="*/ 155131 h 281079"/>
                  <a:gd name="connsiteX34" fmla="*/ 30825 w 278255"/>
                  <a:gd name="connsiteY34" fmla="*/ 140924 h 281079"/>
                  <a:gd name="connsiteX35" fmla="*/ 20847 w 278255"/>
                  <a:gd name="connsiteY35" fmla="*/ 126332 h 281079"/>
                  <a:gd name="connsiteX36" fmla="*/ 9718 w 278255"/>
                  <a:gd name="connsiteY36" fmla="*/ 84477 h 281079"/>
                  <a:gd name="connsiteX37" fmla="*/ 31209 w 278255"/>
                  <a:gd name="connsiteY37" fmla="*/ 47231 h 281079"/>
                  <a:gd name="connsiteX38" fmla="*/ 59225 w 278255"/>
                  <a:gd name="connsiteY38" fmla="*/ 39935 h 281079"/>
                  <a:gd name="connsiteX39" fmla="*/ 68435 w 278255"/>
                  <a:gd name="connsiteY39" fmla="*/ 45311 h 281079"/>
                  <a:gd name="connsiteX40" fmla="*/ 92613 w 278255"/>
                  <a:gd name="connsiteY40" fmla="*/ 30719 h 281079"/>
                  <a:gd name="connsiteX41" fmla="*/ 122931 w 278255"/>
                  <a:gd name="connsiteY41" fmla="*/ 0 h 281079"/>
                  <a:gd name="connsiteX42" fmla="*/ 167833 w 278255"/>
                  <a:gd name="connsiteY42" fmla="*/ 0 h 281079"/>
                  <a:gd name="connsiteX43" fmla="*/ 185871 w 278255"/>
                  <a:gd name="connsiteY43" fmla="*/ 18431 h 281079"/>
                  <a:gd name="connsiteX44" fmla="*/ 185871 w 278255"/>
                  <a:gd name="connsiteY44" fmla="*/ 29951 h 281079"/>
                  <a:gd name="connsiteX45" fmla="*/ 191627 w 278255"/>
                  <a:gd name="connsiteY45" fmla="*/ 44927 h 281079"/>
                  <a:gd name="connsiteX46" fmla="*/ 210816 w 278255"/>
                  <a:gd name="connsiteY46" fmla="*/ 44927 h 281079"/>
                  <a:gd name="connsiteX47" fmla="*/ 252647 w 278255"/>
                  <a:gd name="connsiteY47" fmla="*/ 56062 h 281079"/>
                  <a:gd name="connsiteX48" fmla="*/ 274906 w 278255"/>
                  <a:gd name="connsiteY48" fmla="*/ 94845 h 281079"/>
                  <a:gd name="connsiteX49" fmla="*/ 267998 w 278255"/>
                  <a:gd name="connsiteY49" fmla="*/ 120188 h 281079"/>
                  <a:gd name="connsiteX50" fmla="*/ 256869 w 278255"/>
                  <a:gd name="connsiteY50" fmla="*/ 126332 h 281079"/>
                  <a:gd name="connsiteX51" fmla="*/ 256485 w 278255"/>
                  <a:gd name="connsiteY51" fmla="*/ 153979 h 281079"/>
                  <a:gd name="connsiteX52" fmla="*/ 267998 w 278255"/>
                  <a:gd name="connsiteY52" fmla="*/ 197370 h 281079"/>
                  <a:gd name="connsiteX53" fmla="*/ 246507 w 278255"/>
                  <a:gd name="connsiteY53" fmla="*/ 234617 h 281079"/>
                  <a:gd name="connsiteX54" fmla="*/ 219643 w 278255"/>
                  <a:gd name="connsiteY54" fmla="*/ 241529 h 281079"/>
                  <a:gd name="connsiteX55" fmla="*/ 209665 w 278255"/>
                  <a:gd name="connsiteY55" fmla="*/ 235769 h 281079"/>
                  <a:gd name="connsiteX56" fmla="*/ 185487 w 278255"/>
                  <a:gd name="connsiteY56" fmla="*/ 250360 h 281079"/>
                  <a:gd name="connsiteX57" fmla="*/ 155169 w 278255"/>
                  <a:gd name="connsiteY57" fmla="*/ 281079 h 281079"/>
                  <a:gd name="connsiteX58" fmla="*/ 110267 w 278255"/>
                  <a:gd name="connsiteY58" fmla="*/ 281079 h 281079"/>
                  <a:gd name="connsiteX59" fmla="*/ 92229 w 278255"/>
                  <a:gd name="connsiteY59" fmla="*/ 262648 h 281079"/>
                  <a:gd name="connsiteX60" fmla="*/ 92229 w 278255"/>
                  <a:gd name="connsiteY60" fmla="*/ 251128 h 281079"/>
                  <a:gd name="connsiteX61" fmla="*/ 67284 w 278255"/>
                  <a:gd name="connsiteY61" fmla="*/ 236537 h 281079"/>
                  <a:gd name="connsiteX62" fmla="*/ 52700 w 278255"/>
                  <a:gd name="connsiteY62" fmla="*/ 244600 h 281079"/>
                  <a:gd name="connsiteX63" fmla="*/ 32744 w 278255"/>
                  <a:gd name="connsiteY63" fmla="*/ 238073 h 281079"/>
                  <a:gd name="connsiteX64" fmla="*/ 36966 w 278255"/>
                  <a:gd name="connsiteY64" fmla="*/ 218105 h 281079"/>
                  <a:gd name="connsiteX65" fmla="*/ 72273 w 278255"/>
                  <a:gd name="connsiteY65" fmla="*/ 197754 h 281079"/>
                  <a:gd name="connsiteX66" fmla="*/ 87624 w 278255"/>
                  <a:gd name="connsiteY66" fmla="*/ 199674 h 281079"/>
                  <a:gd name="connsiteX67" fmla="*/ 112953 w 278255"/>
                  <a:gd name="connsiteY67" fmla="*/ 213881 h 281079"/>
                  <a:gd name="connsiteX68" fmla="*/ 123315 w 278255"/>
                  <a:gd name="connsiteY68" fmla="*/ 230009 h 281079"/>
                  <a:gd name="connsiteX69" fmla="*/ 123699 w 278255"/>
                  <a:gd name="connsiteY69" fmla="*/ 249208 h 28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255" h="281079">
                    <a:moveTo>
                      <a:pt x="123699" y="249208"/>
                    </a:moveTo>
                    <a:cubicBezTo>
                      <a:pt x="134445" y="249208"/>
                      <a:pt x="144039" y="249208"/>
                      <a:pt x="155169" y="249208"/>
                    </a:cubicBezTo>
                    <a:cubicBezTo>
                      <a:pt x="155169" y="243065"/>
                      <a:pt x="155552" y="237305"/>
                      <a:pt x="155169" y="231929"/>
                    </a:cubicBezTo>
                    <a:cubicBezTo>
                      <a:pt x="154401" y="221945"/>
                      <a:pt x="159006" y="216185"/>
                      <a:pt x="168217" y="212729"/>
                    </a:cubicBezTo>
                    <a:cubicBezTo>
                      <a:pt x="175125" y="209658"/>
                      <a:pt x="181649" y="206202"/>
                      <a:pt x="187405" y="201594"/>
                    </a:cubicBezTo>
                    <a:cubicBezTo>
                      <a:pt x="195849" y="195066"/>
                      <a:pt x="203524" y="194298"/>
                      <a:pt x="212351" y="200058"/>
                    </a:cubicBezTo>
                    <a:cubicBezTo>
                      <a:pt x="216573" y="203130"/>
                      <a:pt x="221178" y="205050"/>
                      <a:pt x="226551" y="208122"/>
                    </a:cubicBezTo>
                    <a:cubicBezTo>
                      <a:pt x="231540" y="199290"/>
                      <a:pt x="236529" y="190842"/>
                      <a:pt x="241902" y="182010"/>
                    </a:cubicBezTo>
                    <a:cubicBezTo>
                      <a:pt x="236145" y="178555"/>
                      <a:pt x="230772" y="175099"/>
                      <a:pt x="225016" y="172027"/>
                    </a:cubicBezTo>
                    <a:cubicBezTo>
                      <a:pt x="217340" y="167419"/>
                      <a:pt x="215421" y="160891"/>
                      <a:pt x="216189" y="152059"/>
                    </a:cubicBezTo>
                    <a:cubicBezTo>
                      <a:pt x="216956" y="144764"/>
                      <a:pt x="217340" y="137084"/>
                      <a:pt x="216189" y="129788"/>
                    </a:cubicBezTo>
                    <a:cubicBezTo>
                      <a:pt x="214654" y="119804"/>
                      <a:pt x="217724" y="112893"/>
                      <a:pt x="226551" y="107901"/>
                    </a:cubicBezTo>
                    <a:cubicBezTo>
                      <a:pt x="231540" y="105213"/>
                      <a:pt x="236145" y="102525"/>
                      <a:pt x="241518" y="99453"/>
                    </a:cubicBezTo>
                    <a:cubicBezTo>
                      <a:pt x="236145" y="90237"/>
                      <a:pt x="231540" y="82173"/>
                      <a:pt x="226167" y="72958"/>
                    </a:cubicBezTo>
                    <a:cubicBezTo>
                      <a:pt x="220794" y="76030"/>
                      <a:pt x="215421" y="78718"/>
                      <a:pt x="210816" y="81789"/>
                    </a:cubicBezTo>
                    <a:cubicBezTo>
                      <a:pt x="203141" y="86781"/>
                      <a:pt x="195849" y="86013"/>
                      <a:pt x="188557" y="80638"/>
                    </a:cubicBezTo>
                    <a:cubicBezTo>
                      <a:pt x="182033" y="76030"/>
                      <a:pt x="175125" y="71806"/>
                      <a:pt x="167449" y="68734"/>
                    </a:cubicBezTo>
                    <a:cubicBezTo>
                      <a:pt x="158622" y="64894"/>
                      <a:pt x="154401" y="58750"/>
                      <a:pt x="155169" y="49150"/>
                    </a:cubicBezTo>
                    <a:cubicBezTo>
                      <a:pt x="155552" y="43775"/>
                      <a:pt x="155169" y="38399"/>
                      <a:pt x="155169" y="32255"/>
                    </a:cubicBezTo>
                    <a:cubicBezTo>
                      <a:pt x="144806" y="32255"/>
                      <a:pt x="135212" y="32255"/>
                      <a:pt x="124083" y="32255"/>
                    </a:cubicBezTo>
                    <a:cubicBezTo>
                      <a:pt x="124083" y="37631"/>
                      <a:pt x="123699" y="43391"/>
                      <a:pt x="124083" y="49150"/>
                    </a:cubicBezTo>
                    <a:cubicBezTo>
                      <a:pt x="124850" y="59134"/>
                      <a:pt x="120629" y="64894"/>
                      <a:pt x="111418" y="68734"/>
                    </a:cubicBezTo>
                    <a:cubicBezTo>
                      <a:pt x="104510" y="71806"/>
                      <a:pt x="97602" y="75646"/>
                      <a:pt x="91462" y="80254"/>
                    </a:cubicBezTo>
                    <a:cubicBezTo>
                      <a:pt x="83402" y="86397"/>
                      <a:pt x="75727" y="87165"/>
                      <a:pt x="67284" y="81405"/>
                    </a:cubicBezTo>
                    <a:cubicBezTo>
                      <a:pt x="63063" y="78718"/>
                      <a:pt x="58457" y="76030"/>
                      <a:pt x="53084" y="72958"/>
                    </a:cubicBezTo>
                    <a:cubicBezTo>
                      <a:pt x="48095" y="81789"/>
                      <a:pt x="43106" y="89853"/>
                      <a:pt x="37733" y="99069"/>
                    </a:cubicBezTo>
                    <a:cubicBezTo>
                      <a:pt x="43106" y="102525"/>
                      <a:pt x="48095" y="105597"/>
                      <a:pt x="53468" y="108669"/>
                    </a:cubicBezTo>
                    <a:cubicBezTo>
                      <a:pt x="61527" y="113277"/>
                      <a:pt x="64214" y="119804"/>
                      <a:pt x="63446" y="129020"/>
                    </a:cubicBezTo>
                    <a:cubicBezTo>
                      <a:pt x="62679" y="137084"/>
                      <a:pt x="62679" y="145148"/>
                      <a:pt x="63446" y="153211"/>
                    </a:cubicBezTo>
                    <a:cubicBezTo>
                      <a:pt x="64214" y="161659"/>
                      <a:pt x="61911" y="167803"/>
                      <a:pt x="54619" y="172027"/>
                    </a:cubicBezTo>
                    <a:cubicBezTo>
                      <a:pt x="44641" y="177787"/>
                      <a:pt x="34663" y="183930"/>
                      <a:pt x="24301" y="189306"/>
                    </a:cubicBezTo>
                    <a:cubicBezTo>
                      <a:pt x="15858" y="193914"/>
                      <a:pt x="7415" y="191610"/>
                      <a:pt x="2810" y="184314"/>
                    </a:cubicBezTo>
                    <a:cubicBezTo>
                      <a:pt x="-1795" y="176635"/>
                      <a:pt x="123" y="167803"/>
                      <a:pt x="8183" y="162427"/>
                    </a:cubicBezTo>
                    <a:cubicBezTo>
                      <a:pt x="12020" y="159739"/>
                      <a:pt x="16626" y="157435"/>
                      <a:pt x="20847" y="155131"/>
                    </a:cubicBezTo>
                    <a:cubicBezTo>
                      <a:pt x="26604" y="152059"/>
                      <a:pt x="31209" y="149371"/>
                      <a:pt x="30825" y="140924"/>
                    </a:cubicBezTo>
                    <a:cubicBezTo>
                      <a:pt x="30825" y="132860"/>
                      <a:pt x="26988" y="129788"/>
                      <a:pt x="20847" y="126332"/>
                    </a:cubicBezTo>
                    <a:cubicBezTo>
                      <a:pt x="-4482" y="112125"/>
                      <a:pt x="-4866" y="109821"/>
                      <a:pt x="9718" y="84477"/>
                    </a:cubicBezTo>
                    <a:cubicBezTo>
                      <a:pt x="17010" y="72190"/>
                      <a:pt x="23917" y="59518"/>
                      <a:pt x="31209" y="47231"/>
                    </a:cubicBezTo>
                    <a:cubicBezTo>
                      <a:pt x="38885" y="34175"/>
                      <a:pt x="45793" y="32255"/>
                      <a:pt x="59225" y="39935"/>
                    </a:cubicBezTo>
                    <a:cubicBezTo>
                      <a:pt x="62295" y="41855"/>
                      <a:pt x="65365" y="43391"/>
                      <a:pt x="68435" y="45311"/>
                    </a:cubicBezTo>
                    <a:cubicBezTo>
                      <a:pt x="82251" y="52990"/>
                      <a:pt x="92613" y="46846"/>
                      <a:pt x="92613" y="30719"/>
                    </a:cubicBezTo>
                    <a:cubicBezTo>
                      <a:pt x="92613" y="1152"/>
                      <a:pt x="93381" y="0"/>
                      <a:pt x="122931" y="0"/>
                    </a:cubicBezTo>
                    <a:cubicBezTo>
                      <a:pt x="137899" y="0"/>
                      <a:pt x="152866" y="0"/>
                      <a:pt x="167833" y="0"/>
                    </a:cubicBezTo>
                    <a:cubicBezTo>
                      <a:pt x="180498" y="0"/>
                      <a:pt x="185871" y="5376"/>
                      <a:pt x="185871" y="18431"/>
                    </a:cubicBezTo>
                    <a:cubicBezTo>
                      <a:pt x="185871" y="22271"/>
                      <a:pt x="185871" y="26111"/>
                      <a:pt x="185871" y="29951"/>
                    </a:cubicBezTo>
                    <a:cubicBezTo>
                      <a:pt x="186254" y="35327"/>
                      <a:pt x="184335" y="41087"/>
                      <a:pt x="191627" y="44927"/>
                    </a:cubicBezTo>
                    <a:cubicBezTo>
                      <a:pt x="198535" y="48766"/>
                      <a:pt x="203524" y="49150"/>
                      <a:pt x="210816" y="44927"/>
                    </a:cubicBezTo>
                    <a:cubicBezTo>
                      <a:pt x="236145" y="29567"/>
                      <a:pt x="238064" y="30335"/>
                      <a:pt x="252647" y="56062"/>
                    </a:cubicBezTo>
                    <a:cubicBezTo>
                      <a:pt x="259939" y="69118"/>
                      <a:pt x="267614" y="81789"/>
                      <a:pt x="274906" y="94845"/>
                    </a:cubicBezTo>
                    <a:cubicBezTo>
                      <a:pt x="281047" y="105981"/>
                      <a:pt x="278744" y="113660"/>
                      <a:pt x="267998" y="120188"/>
                    </a:cubicBezTo>
                    <a:cubicBezTo>
                      <a:pt x="264545" y="122492"/>
                      <a:pt x="260707" y="124412"/>
                      <a:pt x="256869" y="126332"/>
                    </a:cubicBezTo>
                    <a:cubicBezTo>
                      <a:pt x="243821" y="134012"/>
                      <a:pt x="243821" y="146299"/>
                      <a:pt x="256485" y="153979"/>
                    </a:cubicBezTo>
                    <a:cubicBezTo>
                      <a:pt x="282965" y="169723"/>
                      <a:pt x="283349" y="170875"/>
                      <a:pt x="267998" y="197370"/>
                    </a:cubicBezTo>
                    <a:cubicBezTo>
                      <a:pt x="260707" y="209658"/>
                      <a:pt x="253799" y="222329"/>
                      <a:pt x="246507" y="234617"/>
                    </a:cubicBezTo>
                    <a:cubicBezTo>
                      <a:pt x="239215" y="246520"/>
                      <a:pt x="232307" y="248440"/>
                      <a:pt x="219643" y="241529"/>
                    </a:cubicBezTo>
                    <a:cubicBezTo>
                      <a:pt x="216189" y="239609"/>
                      <a:pt x="212735" y="237689"/>
                      <a:pt x="209665" y="235769"/>
                    </a:cubicBezTo>
                    <a:cubicBezTo>
                      <a:pt x="196232" y="228089"/>
                      <a:pt x="185487" y="234617"/>
                      <a:pt x="185487" y="250360"/>
                    </a:cubicBezTo>
                    <a:cubicBezTo>
                      <a:pt x="185487" y="279927"/>
                      <a:pt x="184335" y="281079"/>
                      <a:pt x="155169" y="281079"/>
                    </a:cubicBezTo>
                    <a:cubicBezTo>
                      <a:pt x="140201" y="281079"/>
                      <a:pt x="125234" y="281079"/>
                      <a:pt x="110267" y="281079"/>
                    </a:cubicBezTo>
                    <a:cubicBezTo>
                      <a:pt x="97602" y="281079"/>
                      <a:pt x="92229" y="275704"/>
                      <a:pt x="92229" y="262648"/>
                    </a:cubicBezTo>
                    <a:cubicBezTo>
                      <a:pt x="92229" y="258808"/>
                      <a:pt x="92229" y="254968"/>
                      <a:pt x="92229" y="251128"/>
                    </a:cubicBezTo>
                    <a:cubicBezTo>
                      <a:pt x="92229" y="234617"/>
                      <a:pt x="81484" y="228473"/>
                      <a:pt x="67284" y="236537"/>
                    </a:cubicBezTo>
                    <a:cubicBezTo>
                      <a:pt x="62679" y="239225"/>
                      <a:pt x="57690" y="242297"/>
                      <a:pt x="52700" y="244600"/>
                    </a:cubicBezTo>
                    <a:cubicBezTo>
                      <a:pt x="45025" y="248056"/>
                      <a:pt x="36198" y="245368"/>
                      <a:pt x="32744" y="238073"/>
                    </a:cubicBezTo>
                    <a:cubicBezTo>
                      <a:pt x="28907" y="230393"/>
                      <a:pt x="30058" y="222713"/>
                      <a:pt x="36966" y="218105"/>
                    </a:cubicBezTo>
                    <a:cubicBezTo>
                      <a:pt x="48479" y="210426"/>
                      <a:pt x="59992" y="203514"/>
                      <a:pt x="72273" y="197754"/>
                    </a:cubicBezTo>
                    <a:cubicBezTo>
                      <a:pt x="76111" y="195834"/>
                      <a:pt x="83019" y="197754"/>
                      <a:pt x="87624" y="199674"/>
                    </a:cubicBezTo>
                    <a:cubicBezTo>
                      <a:pt x="96451" y="203514"/>
                      <a:pt x="104510" y="209274"/>
                      <a:pt x="112953" y="213881"/>
                    </a:cubicBezTo>
                    <a:cubicBezTo>
                      <a:pt x="119861" y="217337"/>
                      <a:pt x="123315" y="222329"/>
                      <a:pt x="123315" y="230009"/>
                    </a:cubicBezTo>
                    <a:cubicBezTo>
                      <a:pt x="123315" y="235769"/>
                      <a:pt x="123699" y="241913"/>
                      <a:pt x="123699" y="249208"/>
                    </a:cubicBezTo>
                    <a:close/>
                  </a:path>
                </a:pathLst>
              </a:custGeom>
              <a:grpFill/>
              <a:ln w="38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xmlns:p14="http://schemas.microsoft.com/office/powerpoint/2010/main" xmlns:ahyp="http://schemas.microsoft.com/office/drawing/2018/hyperlinkcolor" xmlns="" id="{1E345353-EB98-7AE4-838A-45FD93934F08}"/>
                  </a:ext>
                </a:extLst>
              </p:cNvPr>
              <p:cNvSpPr/>
              <p:nvPr/>
            </p:nvSpPr>
            <p:spPr>
              <a:xfrm>
                <a:off x="4393072" y="4435582"/>
                <a:ext cx="264890" cy="109069"/>
              </a:xfrm>
              <a:custGeom>
                <a:avLst/>
                <a:gdLst>
                  <a:gd name="connsiteX0" fmla="*/ 111679 w 264890"/>
                  <a:gd name="connsiteY0" fmla="*/ 109070 h 109069"/>
                  <a:gd name="connsiteX1" fmla="*/ 19189 w 264890"/>
                  <a:gd name="connsiteY1" fmla="*/ 109070 h 109069"/>
                  <a:gd name="connsiteX2" fmla="*/ 0 w 264890"/>
                  <a:gd name="connsiteY2" fmla="*/ 93710 h 109069"/>
                  <a:gd name="connsiteX3" fmla="*/ 19189 w 264890"/>
                  <a:gd name="connsiteY3" fmla="*/ 77967 h 109069"/>
                  <a:gd name="connsiteX4" fmla="*/ 196493 w 264890"/>
                  <a:gd name="connsiteY4" fmla="*/ 77967 h 109069"/>
                  <a:gd name="connsiteX5" fmla="*/ 234103 w 264890"/>
                  <a:gd name="connsiteY5" fmla="*/ 40336 h 109069"/>
                  <a:gd name="connsiteX6" fmla="*/ 234103 w 264890"/>
                  <a:gd name="connsiteY6" fmla="*/ 15760 h 109069"/>
                  <a:gd name="connsiteX7" fmla="*/ 249838 w 264890"/>
                  <a:gd name="connsiteY7" fmla="*/ 17 h 109069"/>
                  <a:gd name="connsiteX8" fmla="*/ 264805 w 264890"/>
                  <a:gd name="connsiteY8" fmla="*/ 15760 h 109069"/>
                  <a:gd name="connsiteX9" fmla="*/ 262502 w 264890"/>
                  <a:gd name="connsiteY9" fmla="*/ 62223 h 109069"/>
                  <a:gd name="connsiteX10" fmla="*/ 203017 w 264890"/>
                  <a:gd name="connsiteY10" fmla="*/ 109070 h 109069"/>
                  <a:gd name="connsiteX11" fmla="*/ 201098 w 264890"/>
                  <a:gd name="connsiteY11" fmla="*/ 109070 h 109069"/>
                  <a:gd name="connsiteX12" fmla="*/ 111679 w 264890"/>
                  <a:gd name="connsiteY12" fmla="*/ 109070 h 1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890" h="109069">
                    <a:moveTo>
                      <a:pt x="111679" y="109070"/>
                    </a:moveTo>
                    <a:cubicBezTo>
                      <a:pt x="80977" y="109070"/>
                      <a:pt x="49891" y="109070"/>
                      <a:pt x="19189" y="109070"/>
                    </a:cubicBezTo>
                    <a:cubicBezTo>
                      <a:pt x="6524" y="109070"/>
                      <a:pt x="0" y="103694"/>
                      <a:pt x="0" y="93710"/>
                    </a:cubicBezTo>
                    <a:cubicBezTo>
                      <a:pt x="0" y="83726"/>
                      <a:pt x="6524" y="77967"/>
                      <a:pt x="19189" y="77967"/>
                    </a:cubicBezTo>
                    <a:cubicBezTo>
                      <a:pt x="78290" y="77967"/>
                      <a:pt x="137392" y="77967"/>
                      <a:pt x="196493" y="77967"/>
                    </a:cubicBezTo>
                    <a:cubicBezTo>
                      <a:pt x="222206" y="77967"/>
                      <a:pt x="233719" y="66063"/>
                      <a:pt x="234103" y="40336"/>
                    </a:cubicBezTo>
                    <a:cubicBezTo>
                      <a:pt x="234103" y="32272"/>
                      <a:pt x="234103" y="24208"/>
                      <a:pt x="234103" y="15760"/>
                    </a:cubicBezTo>
                    <a:cubicBezTo>
                      <a:pt x="234487" y="5777"/>
                      <a:pt x="240627" y="-367"/>
                      <a:pt x="249838" y="17"/>
                    </a:cubicBezTo>
                    <a:cubicBezTo>
                      <a:pt x="258664" y="17"/>
                      <a:pt x="265189" y="6545"/>
                      <a:pt x="264805" y="15760"/>
                    </a:cubicBezTo>
                    <a:cubicBezTo>
                      <a:pt x="264805" y="31120"/>
                      <a:pt x="265573" y="47248"/>
                      <a:pt x="262502" y="62223"/>
                    </a:cubicBezTo>
                    <a:cubicBezTo>
                      <a:pt x="257129" y="90254"/>
                      <a:pt x="231800" y="109070"/>
                      <a:pt x="203017" y="109070"/>
                    </a:cubicBezTo>
                    <a:cubicBezTo>
                      <a:pt x="202250" y="109070"/>
                      <a:pt x="201866" y="109070"/>
                      <a:pt x="201098" y="109070"/>
                    </a:cubicBezTo>
                    <a:cubicBezTo>
                      <a:pt x="171548" y="109070"/>
                      <a:pt x="141613" y="109070"/>
                      <a:pt x="111679" y="109070"/>
                    </a:cubicBezTo>
                    <a:close/>
                  </a:path>
                </a:pathLst>
              </a:custGeom>
              <a:grpFill/>
              <a:ln w="38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xmlns:p14="http://schemas.microsoft.com/office/powerpoint/2010/main" xmlns:ahyp="http://schemas.microsoft.com/office/drawing/2018/hyperlinkcolor" xmlns="" id="{FFF2E94D-436A-A791-FBED-A91B048B19E4}"/>
                  </a:ext>
                </a:extLst>
              </p:cNvPr>
              <p:cNvSpPr/>
              <p:nvPr/>
            </p:nvSpPr>
            <p:spPr>
              <a:xfrm>
                <a:off x="4346252" y="4295054"/>
                <a:ext cx="93641" cy="93314"/>
              </a:xfrm>
              <a:custGeom>
                <a:avLst/>
                <a:gdLst>
                  <a:gd name="connsiteX0" fmla="*/ 46820 w 93641"/>
                  <a:gd name="connsiteY0" fmla="*/ 93314 h 93314"/>
                  <a:gd name="connsiteX1" fmla="*/ 0 w 93641"/>
                  <a:gd name="connsiteY1" fmla="*/ 46468 h 93314"/>
                  <a:gd name="connsiteX2" fmla="*/ 47205 w 93641"/>
                  <a:gd name="connsiteY2" fmla="*/ 5 h 93314"/>
                  <a:gd name="connsiteX3" fmla="*/ 93641 w 93641"/>
                  <a:gd name="connsiteY3" fmla="*/ 47620 h 93314"/>
                  <a:gd name="connsiteX4" fmla="*/ 46820 w 93641"/>
                  <a:gd name="connsiteY4" fmla="*/ 93314 h 93314"/>
                  <a:gd name="connsiteX5" fmla="*/ 31086 w 93641"/>
                  <a:gd name="connsiteY5" fmla="*/ 45700 h 93314"/>
                  <a:gd name="connsiteX6" fmla="*/ 46053 w 93641"/>
                  <a:gd name="connsiteY6" fmla="*/ 61827 h 93314"/>
                  <a:gd name="connsiteX7" fmla="*/ 62171 w 93641"/>
                  <a:gd name="connsiteY7" fmla="*/ 46852 h 93314"/>
                  <a:gd name="connsiteX8" fmla="*/ 47205 w 93641"/>
                  <a:gd name="connsiteY8" fmla="*/ 30724 h 93314"/>
                  <a:gd name="connsiteX9" fmla="*/ 31086 w 93641"/>
                  <a:gd name="connsiteY9" fmla="*/ 45700 h 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41" h="93314">
                    <a:moveTo>
                      <a:pt x="46820" y="93314"/>
                    </a:moveTo>
                    <a:cubicBezTo>
                      <a:pt x="20724" y="93314"/>
                      <a:pt x="0" y="72579"/>
                      <a:pt x="0" y="46468"/>
                    </a:cubicBezTo>
                    <a:cubicBezTo>
                      <a:pt x="0" y="20357"/>
                      <a:pt x="20724" y="-379"/>
                      <a:pt x="47205" y="5"/>
                    </a:cubicBezTo>
                    <a:cubicBezTo>
                      <a:pt x="73301" y="5"/>
                      <a:pt x="93641" y="21125"/>
                      <a:pt x="93641" y="47620"/>
                    </a:cubicBezTo>
                    <a:cubicBezTo>
                      <a:pt x="93258" y="72963"/>
                      <a:pt x="72534" y="93314"/>
                      <a:pt x="46820" y="93314"/>
                    </a:cubicBezTo>
                    <a:close/>
                    <a:moveTo>
                      <a:pt x="31086" y="45700"/>
                    </a:moveTo>
                    <a:cubicBezTo>
                      <a:pt x="30702" y="53764"/>
                      <a:pt x="37610" y="61443"/>
                      <a:pt x="46053" y="61827"/>
                    </a:cubicBezTo>
                    <a:cubicBezTo>
                      <a:pt x="54112" y="62211"/>
                      <a:pt x="61788" y="55300"/>
                      <a:pt x="62171" y="46852"/>
                    </a:cubicBezTo>
                    <a:cubicBezTo>
                      <a:pt x="62556" y="38788"/>
                      <a:pt x="55264" y="31108"/>
                      <a:pt x="47205" y="30724"/>
                    </a:cubicBezTo>
                    <a:cubicBezTo>
                      <a:pt x="39529" y="30340"/>
                      <a:pt x="31469" y="37636"/>
                      <a:pt x="31086" y="45700"/>
                    </a:cubicBezTo>
                    <a:close/>
                  </a:path>
                </a:pathLst>
              </a:custGeom>
              <a:grpFill/>
              <a:ln w="383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xmlns:p14="http://schemas.microsoft.com/office/powerpoint/2010/main" xmlns:ahyp="http://schemas.microsoft.com/office/drawing/2018/hyperlinkcolor" xmlns="" id="{F3E43CF3-2038-0AE3-E284-DC50C3780097}"/>
                  </a:ext>
                </a:extLst>
              </p:cNvPr>
              <p:cNvSpPr/>
              <p:nvPr/>
            </p:nvSpPr>
            <p:spPr>
              <a:xfrm>
                <a:off x="4127878" y="4435215"/>
                <a:ext cx="93262" cy="93693"/>
              </a:xfrm>
              <a:custGeom>
                <a:avLst/>
                <a:gdLst>
                  <a:gd name="connsiteX0" fmla="*/ 93263 w 93262"/>
                  <a:gd name="connsiteY0" fmla="*/ 47231 h 93693"/>
                  <a:gd name="connsiteX1" fmla="*/ 46058 w 93262"/>
                  <a:gd name="connsiteY1" fmla="*/ 93693 h 93693"/>
                  <a:gd name="connsiteX2" fmla="*/ 5 w 93262"/>
                  <a:gd name="connsiteY2" fmla="*/ 46079 h 93693"/>
                  <a:gd name="connsiteX3" fmla="*/ 46826 w 93262"/>
                  <a:gd name="connsiteY3" fmla="*/ 0 h 93693"/>
                  <a:gd name="connsiteX4" fmla="*/ 93263 w 93262"/>
                  <a:gd name="connsiteY4" fmla="*/ 47231 h 93693"/>
                  <a:gd name="connsiteX5" fmla="*/ 46442 w 93262"/>
                  <a:gd name="connsiteY5" fmla="*/ 31487 h 93693"/>
                  <a:gd name="connsiteX6" fmla="*/ 30707 w 93262"/>
                  <a:gd name="connsiteY6" fmla="*/ 46846 h 93693"/>
                  <a:gd name="connsiteX7" fmla="*/ 46058 w 93262"/>
                  <a:gd name="connsiteY7" fmla="*/ 62590 h 93693"/>
                  <a:gd name="connsiteX8" fmla="*/ 61793 w 93262"/>
                  <a:gd name="connsiteY8" fmla="*/ 47231 h 93693"/>
                  <a:gd name="connsiteX9" fmla="*/ 46442 w 93262"/>
                  <a:gd name="connsiteY9" fmla="*/ 31487 h 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2" h="93693">
                    <a:moveTo>
                      <a:pt x="93263" y="47231"/>
                    </a:moveTo>
                    <a:cubicBezTo>
                      <a:pt x="93263" y="73342"/>
                      <a:pt x="72155" y="93693"/>
                      <a:pt x="46058" y="93693"/>
                    </a:cubicBezTo>
                    <a:cubicBezTo>
                      <a:pt x="19962" y="93693"/>
                      <a:pt x="-378" y="72574"/>
                      <a:pt x="5" y="46079"/>
                    </a:cubicBezTo>
                    <a:cubicBezTo>
                      <a:pt x="5" y="20735"/>
                      <a:pt x="21113" y="0"/>
                      <a:pt x="46826" y="0"/>
                    </a:cubicBezTo>
                    <a:cubicBezTo>
                      <a:pt x="72923" y="384"/>
                      <a:pt x="93263" y="21119"/>
                      <a:pt x="93263" y="47231"/>
                    </a:cubicBezTo>
                    <a:close/>
                    <a:moveTo>
                      <a:pt x="46442" y="31487"/>
                    </a:moveTo>
                    <a:cubicBezTo>
                      <a:pt x="38383" y="31487"/>
                      <a:pt x="30707" y="38783"/>
                      <a:pt x="30707" y="46846"/>
                    </a:cubicBezTo>
                    <a:cubicBezTo>
                      <a:pt x="30707" y="54910"/>
                      <a:pt x="37999" y="62590"/>
                      <a:pt x="46058" y="62590"/>
                    </a:cubicBezTo>
                    <a:cubicBezTo>
                      <a:pt x="54118" y="62590"/>
                      <a:pt x="61793" y="55294"/>
                      <a:pt x="61793" y="47231"/>
                    </a:cubicBezTo>
                    <a:cubicBezTo>
                      <a:pt x="62177" y="38783"/>
                      <a:pt x="54502" y="31487"/>
                      <a:pt x="46442" y="31487"/>
                    </a:cubicBezTo>
                    <a:close/>
                  </a:path>
                </a:pathLst>
              </a:custGeom>
              <a:grpFill/>
              <a:ln w="38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xmlns:p14="http://schemas.microsoft.com/office/powerpoint/2010/main" xmlns:ahyp="http://schemas.microsoft.com/office/drawing/2018/hyperlinkcolor" xmlns="" id="{A27A7068-2FCA-C208-D3F8-108991621E54}"/>
                  </a:ext>
                </a:extLst>
              </p:cNvPr>
              <p:cNvSpPr/>
              <p:nvPr/>
            </p:nvSpPr>
            <p:spPr>
              <a:xfrm>
                <a:off x="4424158" y="4045083"/>
                <a:ext cx="109375" cy="31103"/>
              </a:xfrm>
              <a:custGeom>
                <a:avLst/>
                <a:gdLst>
                  <a:gd name="connsiteX0" fmla="*/ 54496 w 109375"/>
                  <a:gd name="connsiteY0" fmla="*/ 31103 h 31103"/>
                  <a:gd name="connsiteX1" fmla="*/ 18421 w 109375"/>
                  <a:gd name="connsiteY1" fmla="*/ 31103 h 31103"/>
                  <a:gd name="connsiteX2" fmla="*/ 0 w 109375"/>
                  <a:gd name="connsiteY2" fmla="*/ 15744 h 31103"/>
                  <a:gd name="connsiteX3" fmla="*/ 18037 w 109375"/>
                  <a:gd name="connsiteY3" fmla="*/ 0 h 31103"/>
                  <a:gd name="connsiteX4" fmla="*/ 91338 w 109375"/>
                  <a:gd name="connsiteY4" fmla="*/ 0 h 31103"/>
                  <a:gd name="connsiteX5" fmla="*/ 109376 w 109375"/>
                  <a:gd name="connsiteY5" fmla="*/ 15744 h 31103"/>
                  <a:gd name="connsiteX6" fmla="*/ 90954 w 109375"/>
                  <a:gd name="connsiteY6" fmla="*/ 31103 h 31103"/>
                  <a:gd name="connsiteX7" fmla="*/ 54496 w 109375"/>
                  <a:gd name="connsiteY7" fmla="*/ 31103 h 3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75" h="31103">
                    <a:moveTo>
                      <a:pt x="54496" y="31103"/>
                    </a:moveTo>
                    <a:cubicBezTo>
                      <a:pt x="42599" y="31103"/>
                      <a:pt x="30318" y="31103"/>
                      <a:pt x="18421" y="31103"/>
                    </a:cubicBezTo>
                    <a:cubicBezTo>
                      <a:pt x="6524" y="31103"/>
                      <a:pt x="0" y="25343"/>
                      <a:pt x="0" y="15744"/>
                    </a:cubicBezTo>
                    <a:cubicBezTo>
                      <a:pt x="0" y="5760"/>
                      <a:pt x="6524" y="0"/>
                      <a:pt x="18037" y="0"/>
                    </a:cubicBezTo>
                    <a:cubicBezTo>
                      <a:pt x="42599" y="0"/>
                      <a:pt x="66776" y="0"/>
                      <a:pt x="91338" y="0"/>
                    </a:cubicBezTo>
                    <a:cubicBezTo>
                      <a:pt x="102851" y="0"/>
                      <a:pt x="109376" y="6144"/>
                      <a:pt x="109376" y="15744"/>
                    </a:cubicBezTo>
                    <a:cubicBezTo>
                      <a:pt x="109376" y="25343"/>
                      <a:pt x="102468" y="31103"/>
                      <a:pt x="90954" y="31103"/>
                    </a:cubicBezTo>
                    <a:cubicBezTo>
                      <a:pt x="78674" y="31103"/>
                      <a:pt x="66393" y="31103"/>
                      <a:pt x="54496" y="31103"/>
                    </a:cubicBezTo>
                    <a:close/>
                  </a:path>
                </a:pathLst>
              </a:custGeom>
              <a:grpFill/>
              <a:ln w="383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xmlns:p14="http://schemas.microsoft.com/office/powerpoint/2010/main" xmlns:ahyp="http://schemas.microsoft.com/office/drawing/2018/hyperlinkcolor" xmlns="" id="{2C35513A-68F2-EAC4-5304-C149EDD61A3E}"/>
                  </a:ext>
                </a:extLst>
              </p:cNvPr>
              <p:cNvSpPr/>
              <p:nvPr/>
            </p:nvSpPr>
            <p:spPr>
              <a:xfrm>
                <a:off x="4267961" y="3670310"/>
                <a:ext cx="31100" cy="31103"/>
              </a:xfrm>
              <a:custGeom>
                <a:avLst/>
                <a:gdLst>
                  <a:gd name="connsiteX0" fmla="*/ 15351 w 31100"/>
                  <a:gd name="connsiteY0" fmla="*/ 0 h 31103"/>
                  <a:gd name="connsiteX1" fmla="*/ 31086 w 31100"/>
                  <a:gd name="connsiteY1" fmla="*/ 14976 h 31103"/>
                  <a:gd name="connsiteX2" fmla="*/ 15351 w 31100"/>
                  <a:gd name="connsiteY2" fmla="*/ 31103 h 31103"/>
                  <a:gd name="connsiteX3" fmla="*/ 0 w 31100"/>
                  <a:gd name="connsiteY3" fmla="*/ 15360 h 31103"/>
                  <a:gd name="connsiteX4" fmla="*/ 15351 w 31100"/>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0" h="31103">
                    <a:moveTo>
                      <a:pt x="15351" y="0"/>
                    </a:moveTo>
                    <a:cubicBezTo>
                      <a:pt x="24178" y="0"/>
                      <a:pt x="30702" y="6528"/>
                      <a:pt x="31086" y="14976"/>
                    </a:cubicBezTo>
                    <a:cubicBezTo>
                      <a:pt x="31470" y="24191"/>
                      <a:pt x="24178" y="31103"/>
                      <a:pt x="15351" y="31103"/>
                    </a:cubicBezTo>
                    <a:cubicBezTo>
                      <a:pt x="6524" y="31103"/>
                      <a:pt x="0" y="24191"/>
                      <a:pt x="0" y="15360"/>
                    </a:cubicBezTo>
                    <a:cubicBezTo>
                      <a:pt x="0" y="6912"/>
                      <a:pt x="6908" y="0"/>
                      <a:pt x="15351" y="0"/>
                    </a:cubicBezTo>
                    <a:close/>
                  </a:path>
                </a:pathLst>
              </a:custGeom>
              <a:grpFill/>
              <a:ln w="383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xmlns:p14="http://schemas.microsoft.com/office/powerpoint/2010/main" xmlns:ahyp="http://schemas.microsoft.com/office/drawing/2018/hyperlinkcolor" xmlns="" id="{DE0509B4-0B4E-FBE2-1026-FB4A83E56D83}"/>
                  </a:ext>
                </a:extLst>
              </p:cNvPr>
              <p:cNvSpPr/>
              <p:nvPr/>
            </p:nvSpPr>
            <p:spPr>
              <a:xfrm>
                <a:off x="4174704" y="3695654"/>
                <a:ext cx="31085" cy="31103"/>
              </a:xfrm>
              <a:custGeom>
                <a:avLst/>
                <a:gdLst>
                  <a:gd name="connsiteX0" fmla="*/ 15351 w 31085"/>
                  <a:gd name="connsiteY0" fmla="*/ 0 h 31103"/>
                  <a:gd name="connsiteX1" fmla="*/ 31086 w 31085"/>
                  <a:gd name="connsiteY1" fmla="*/ 15744 h 31103"/>
                  <a:gd name="connsiteX2" fmla="*/ 15735 w 31085"/>
                  <a:gd name="connsiteY2" fmla="*/ 31103 h 31103"/>
                  <a:gd name="connsiteX3" fmla="*/ 0 w 31085"/>
                  <a:gd name="connsiteY3" fmla="*/ 14976 h 31103"/>
                  <a:gd name="connsiteX4" fmla="*/ 15351 w 310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03">
                    <a:moveTo>
                      <a:pt x="15351" y="0"/>
                    </a:moveTo>
                    <a:cubicBezTo>
                      <a:pt x="24561" y="0"/>
                      <a:pt x="31086" y="6912"/>
                      <a:pt x="31086" y="15744"/>
                    </a:cubicBezTo>
                    <a:cubicBezTo>
                      <a:pt x="30702" y="24191"/>
                      <a:pt x="24178" y="31103"/>
                      <a:pt x="15735" y="31103"/>
                    </a:cubicBezTo>
                    <a:cubicBezTo>
                      <a:pt x="6908" y="31103"/>
                      <a:pt x="0" y="23807"/>
                      <a:pt x="0" y="14976"/>
                    </a:cubicBezTo>
                    <a:cubicBezTo>
                      <a:pt x="0" y="6144"/>
                      <a:pt x="6524" y="0"/>
                      <a:pt x="15351" y="0"/>
                    </a:cubicBezTo>
                    <a:close/>
                  </a:path>
                </a:pathLst>
              </a:custGeom>
              <a:grpFill/>
              <a:ln w="383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xmlns:p14="http://schemas.microsoft.com/office/powerpoint/2010/main" xmlns:ahyp="http://schemas.microsoft.com/office/drawing/2018/hyperlinkcolor" xmlns="" id="{0030EDD2-9FBA-1AD7-F2E3-69DCCFC5624F}"/>
                  </a:ext>
                </a:extLst>
              </p:cNvPr>
              <p:cNvSpPr/>
              <p:nvPr/>
            </p:nvSpPr>
            <p:spPr>
              <a:xfrm>
                <a:off x="4361603" y="3695637"/>
                <a:ext cx="31101" cy="31134"/>
              </a:xfrm>
              <a:custGeom>
                <a:avLst/>
                <a:gdLst>
                  <a:gd name="connsiteX0" fmla="*/ 31086 w 31101"/>
                  <a:gd name="connsiteY0" fmla="*/ 14992 h 31134"/>
                  <a:gd name="connsiteX1" fmla="*/ 16118 w 31101"/>
                  <a:gd name="connsiteY1" fmla="*/ 31119 h 31134"/>
                  <a:gd name="connsiteX2" fmla="*/ 0 w 31101"/>
                  <a:gd name="connsiteY2" fmla="*/ 15376 h 31134"/>
                  <a:gd name="connsiteX3" fmla="*/ 15351 w 31101"/>
                  <a:gd name="connsiteY3" fmla="*/ 16 h 31134"/>
                  <a:gd name="connsiteX4" fmla="*/ 31086 w 31101"/>
                  <a:gd name="connsiteY4" fmla="*/ 14992 h 3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 h="31134">
                    <a:moveTo>
                      <a:pt x="31086" y="14992"/>
                    </a:moveTo>
                    <a:cubicBezTo>
                      <a:pt x="31469" y="23439"/>
                      <a:pt x="24945" y="30735"/>
                      <a:pt x="16118" y="31119"/>
                    </a:cubicBezTo>
                    <a:cubicBezTo>
                      <a:pt x="7292" y="31503"/>
                      <a:pt x="0" y="24591"/>
                      <a:pt x="0" y="15376"/>
                    </a:cubicBezTo>
                    <a:cubicBezTo>
                      <a:pt x="0" y="6544"/>
                      <a:pt x="6524" y="16"/>
                      <a:pt x="15351" y="16"/>
                    </a:cubicBezTo>
                    <a:cubicBezTo>
                      <a:pt x="24178" y="-368"/>
                      <a:pt x="31086" y="6160"/>
                      <a:pt x="31086" y="14992"/>
                    </a:cubicBezTo>
                    <a:close/>
                  </a:path>
                </a:pathLst>
              </a:custGeom>
              <a:grpFill/>
              <a:ln w="38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xmlns:p14="http://schemas.microsoft.com/office/powerpoint/2010/main" xmlns:ahyp="http://schemas.microsoft.com/office/drawing/2018/hyperlinkcolor" xmlns="" id="{5917F0C1-2847-9B85-DAF5-606CCCF3DBEC}"/>
                  </a:ext>
                </a:extLst>
              </p:cNvPr>
              <p:cNvSpPr/>
              <p:nvPr/>
            </p:nvSpPr>
            <p:spPr>
              <a:xfrm>
                <a:off x="4105947" y="3763986"/>
                <a:ext cx="31163" cy="31136"/>
              </a:xfrm>
              <a:custGeom>
                <a:avLst/>
                <a:gdLst>
                  <a:gd name="connsiteX0" fmla="*/ 16563 w 31163"/>
                  <a:gd name="connsiteY0" fmla="*/ 17 h 31136"/>
                  <a:gd name="connsiteX1" fmla="*/ 31147 w 31163"/>
                  <a:gd name="connsiteY1" fmla="*/ 16145 h 31136"/>
                  <a:gd name="connsiteX2" fmla="*/ 14645 w 31163"/>
                  <a:gd name="connsiteY2" fmla="*/ 31120 h 31136"/>
                  <a:gd name="connsiteX3" fmla="*/ 61 w 31163"/>
                  <a:gd name="connsiteY3" fmla="*/ 14225 h 31136"/>
                  <a:gd name="connsiteX4" fmla="*/ 16563 w 31163"/>
                  <a:gd name="connsiteY4" fmla="*/ 17 h 3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 h="31136">
                    <a:moveTo>
                      <a:pt x="16563" y="17"/>
                    </a:moveTo>
                    <a:cubicBezTo>
                      <a:pt x="25007" y="401"/>
                      <a:pt x="31531" y="7697"/>
                      <a:pt x="31147" y="16145"/>
                    </a:cubicBezTo>
                    <a:cubicBezTo>
                      <a:pt x="30763" y="24976"/>
                      <a:pt x="23472" y="31504"/>
                      <a:pt x="14645" y="31120"/>
                    </a:cubicBezTo>
                    <a:cubicBezTo>
                      <a:pt x="5818" y="30736"/>
                      <a:pt x="-706" y="23440"/>
                      <a:pt x="61" y="14225"/>
                    </a:cubicBezTo>
                    <a:cubicBezTo>
                      <a:pt x="829" y="5777"/>
                      <a:pt x="7737" y="-367"/>
                      <a:pt x="16563" y="17"/>
                    </a:cubicBezTo>
                    <a:close/>
                  </a:path>
                </a:pathLst>
              </a:custGeom>
              <a:grpFill/>
              <a:ln w="38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xmlns:p14="http://schemas.microsoft.com/office/powerpoint/2010/main" xmlns:ahyp="http://schemas.microsoft.com/office/drawing/2018/hyperlinkcolor" xmlns="" id="{E3671F07-826E-6E7D-86A3-128BD049A19A}"/>
                  </a:ext>
                </a:extLst>
              </p:cNvPr>
              <p:cNvSpPr/>
              <p:nvPr/>
            </p:nvSpPr>
            <p:spPr>
              <a:xfrm>
                <a:off x="4429516" y="3764710"/>
                <a:ext cx="31484" cy="30780"/>
              </a:xfrm>
              <a:custGeom>
                <a:avLst/>
                <a:gdLst>
                  <a:gd name="connsiteX0" fmla="*/ 31484 w 31484"/>
                  <a:gd name="connsiteY0" fmla="*/ 14653 h 30780"/>
                  <a:gd name="connsiteX1" fmla="*/ 15750 w 31484"/>
                  <a:gd name="connsiteY1" fmla="*/ 30780 h 30780"/>
                  <a:gd name="connsiteX2" fmla="*/ 14 w 31484"/>
                  <a:gd name="connsiteY2" fmla="*/ 15805 h 30780"/>
                  <a:gd name="connsiteX3" fmla="*/ 15750 w 31484"/>
                  <a:gd name="connsiteY3" fmla="*/ 61 h 30780"/>
                  <a:gd name="connsiteX4" fmla="*/ 31484 w 31484"/>
                  <a:gd name="connsiteY4" fmla="*/ 14653 h 3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4" h="30780">
                    <a:moveTo>
                      <a:pt x="31484" y="14653"/>
                    </a:moveTo>
                    <a:cubicBezTo>
                      <a:pt x="31484" y="23869"/>
                      <a:pt x="24960" y="30780"/>
                      <a:pt x="15750" y="30780"/>
                    </a:cubicBezTo>
                    <a:cubicBezTo>
                      <a:pt x="7306" y="30780"/>
                      <a:pt x="399" y="23869"/>
                      <a:pt x="14" y="15805"/>
                    </a:cubicBezTo>
                    <a:cubicBezTo>
                      <a:pt x="-369" y="6973"/>
                      <a:pt x="6923" y="-323"/>
                      <a:pt x="15750" y="61"/>
                    </a:cubicBezTo>
                    <a:cubicBezTo>
                      <a:pt x="24960" y="-707"/>
                      <a:pt x="31484" y="5821"/>
                      <a:pt x="31484" y="14653"/>
                    </a:cubicBezTo>
                    <a:close/>
                  </a:path>
                </a:pathLst>
              </a:custGeom>
              <a:grpFill/>
              <a:ln w="38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xmlns:p14="http://schemas.microsoft.com/office/powerpoint/2010/main" xmlns:ahyp="http://schemas.microsoft.com/office/drawing/2018/hyperlinkcolor" xmlns="" id="{25D72D2E-C5CF-CC03-2104-D3E5002E6E0C}"/>
                  </a:ext>
                </a:extLst>
              </p:cNvPr>
              <p:cNvSpPr/>
              <p:nvPr/>
            </p:nvSpPr>
            <p:spPr>
              <a:xfrm>
                <a:off x="4080664" y="3857697"/>
                <a:ext cx="31116" cy="31103"/>
              </a:xfrm>
              <a:custGeom>
                <a:avLst/>
                <a:gdLst>
                  <a:gd name="connsiteX0" fmla="*/ 31101 w 31116"/>
                  <a:gd name="connsiteY0" fmla="*/ 15744 h 31103"/>
                  <a:gd name="connsiteX1" fmla="*/ 15750 w 31116"/>
                  <a:gd name="connsiteY1" fmla="*/ 31103 h 31103"/>
                  <a:gd name="connsiteX2" fmla="*/ 15 w 31116"/>
                  <a:gd name="connsiteY2" fmla="*/ 14976 h 31103"/>
                  <a:gd name="connsiteX3" fmla="*/ 15750 w 31116"/>
                  <a:gd name="connsiteY3" fmla="*/ 0 h 31103"/>
                  <a:gd name="connsiteX4" fmla="*/ 31101 w 31116"/>
                  <a:gd name="connsiteY4" fmla="*/ 15744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6" h="31103">
                    <a:moveTo>
                      <a:pt x="31101" y="15744"/>
                    </a:moveTo>
                    <a:cubicBezTo>
                      <a:pt x="31101" y="24575"/>
                      <a:pt x="24576" y="31103"/>
                      <a:pt x="15750" y="31103"/>
                    </a:cubicBezTo>
                    <a:cubicBezTo>
                      <a:pt x="6539" y="31103"/>
                      <a:pt x="-369" y="24191"/>
                      <a:pt x="15" y="14976"/>
                    </a:cubicBezTo>
                    <a:cubicBezTo>
                      <a:pt x="399" y="6144"/>
                      <a:pt x="6923" y="0"/>
                      <a:pt x="15750" y="0"/>
                    </a:cubicBezTo>
                    <a:cubicBezTo>
                      <a:pt x="24576" y="0"/>
                      <a:pt x="31485" y="6912"/>
                      <a:pt x="31101" y="15744"/>
                    </a:cubicBezTo>
                    <a:close/>
                  </a:path>
                </a:pathLst>
              </a:custGeom>
              <a:grpFill/>
              <a:ln w="38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xmlns:p14="http://schemas.microsoft.com/office/powerpoint/2010/main" xmlns:ahyp="http://schemas.microsoft.com/office/drawing/2018/hyperlinkcolor" xmlns="" id="{7FFD839E-3394-822F-6A07-0D49D0DCC2D3}"/>
                  </a:ext>
                </a:extLst>
              </p:cNvPr>
              <p:cNvSpPr/>
              <p:nvPr/>
            </p:nvSpPr>
            <p:spPr>
              <a:xfrm>
                <a:off x="4455610" y="3857635"/>
                <a:ext cx="31164" cy="31181"/>
              </a:xfrm>
              <a:custGeom>
                <a:avLst/>
                <a:gdLst>
                  <a:gd name="connsiteX0" fmla="*/ 14601 w 31164"/>
                  <a:gd name="connsiteY0" fmla="*/ 31164 h 31181"/>
                  <a:gd name="connsiteX1" fmla="*/ 17 w 31164"/>
                  <a:gd name="connsiteY1" fmla="*/ 15037 h 31181"/>
                  <a:gd name="connsiteX2" fmla="*/ 16903 w 31164"/>
                  <a:gd name="connsiteY2" fmla="*/ 61 h 31181"/>
                  <a:gd name="connsiteX3" fmla="*/ 31103 w 31164"/>
                  <a:gd name="connsiteY3" fmla="*/ 16573 h 31181"/>
                  <a:gd name="connsiteX4" fmla="*/ 14601 w 31164"/>
                  <a:gd name="connsiteY4" fmla="*/ 31164 h 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31181">
                    <a:moveTo>
                      <a:pt x="14601" y="31164"/>
                    </a:moveTo>
                    <a:cubicBezTo>
                      <a:pt x="5774" y="30780"/>
                      <a:pt x="-367" y="23869"/>
                      <a:pt x="17" y="15037"/>
                    </a:cubicBezTo>
                    <a:cubicBezTo>
                      <a:pt x="401" y="5821"/>
                      <a:pt x="7693" y="-707"/>
                      <a:pt x="16903" y="61"/>
                    </a:cubicBezTo>
                    <a:cubicBezTo>
                      <a:pt x="25346" y="829"/>
                      <a:pt x="31871" y="7741"/>
                      <a:pt x="31103" y="16573"/>
                    </a:cubicBezTo>
                    <a:cubicBezTo>
                      <a:pt x="30335" y="25405"/>
                      <a:pt x="23044" y="31548"/>
                      <a:pt x="14601" y="31164"/>
                    </a:cubicBezTo>
                    <a:close/>
                  </a:path>
                </a:pathLst>
              </a:custGeom>
              <a:grpFill/>
              <a:ln w="38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xmlns:p14="http://schemas.microsoft.com/office/powerpoint/2010/main" xmlns:ahyp="http://schemas.microsoft.com/office/drawing/2018/hyperlinkcolor" xmlns="" id="{9E276019-A7D3-1EE4-CC8A-43E69D577F04}"/>
                  </a:ext>
                </a:extLst>
              </p:cNvPr>
              <p:cNvSpPr/>
              <p:nvPr/>
            </p:nvSpPr>
            <p:spPr>
              <a:xfrm>
                <a:off x="4106008" y="3951374"/>
                <a:ext cx="31085" cy="31133"/>
              </a:xfrm>
              <a:custGeom>
                <a:avLst/>
                <a:gdLst>
                  <a:gd name="connsiteX0" fmla="*/ 31086 w 31085"/>
                  <a:gd name="connsiteY0" fmla="*/ 15375 h 31133"/>
                  <a:gd name="connsiteX1" fmla="*/ 16118 w 31085"/>
                  <a:gd name="connsiteY1" fmla="*/ 31118 h 31133"/>
                  <a:gd name="connsiteX2" fmla="*/ 0 w 31085"/>
                  <a:gd name="connsiteY2" fmla="*/ 15759 h 31133"/>
                  <a:gd name="connsiteX3" fmla="*/ 14967 w 31085"/>
                  <a:gd name="connsiteY3" fmla="*/ 15 h 31133"/>
                  <a:gd name="connsiteX4" fmla="*/ 31086 w 31085"/>
                  <a:gd name="connsiteY4" fmla="*/ 15375 h 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5" h="31133">
                    <a:moveTo>
                      <a:pt x="31086" y="15375"/>
                    </a:moveTo>
                    <a:cubicBezTo>
                      <a:pt x="31086" y="23822"/>
                      <a:pt x="24562" y="30734"/>
                      <a:pt x="16118" y="31118"/>
                    </a:cubicBezTo>
                    <a:cubicBezTo>
                      <a:pt x="6908" y="31502"/>
                      <a:pt x="0" y="24590"/>
                      <a:pt x="0" y="15759"/>
                    </a:cubicBezTo>
                    <a:cubicBezTo>
                      <a:pt x="0" y="6927"/>
                      <a:pt x="6140" y="399"/>
                      <a:pt x="14967" y="15"/>
                    </a:cubicBezTo>
                    <a:cubicBezTo>
                      <a:pt x="23794" y="-369"/>
                      <a:pt x="31086" y="6543"/>
                      <a:pt x="31086" y="15375"/>
                    </a:cubicBezTo>
                    <a:close/>
                  </a:path>
                </a:pathLst>
              </a:custGeom>
              <a:grpFill/>
              <a:ln w="38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xmlns:p14="http://schemas.microsoft.com/office/powerpoint/2010/main" xmlns:ahyp="http://schemas.microsoft.com/office/drawing/2018/hyperlinkcolor" xmlns="" id="{919208EC-912F-E3B7-DBA4-A6386DA5A969}"/>
                  </a:ext>
                </a:extLst>
              </p:cNvPr>
              <p:cNvSpPr/>
              <p:nvPr/>
            </p:nvSpPr>
            <p:spPr>
              <a:xfrm>
                <a:off x="4429915" y="3951390"/>
                <a:ext cx="31485" cy="31103"/>
              </a:xfrm>
              <a:custGeom>
                <a:avLst/>
                <a:gdLst>
                  <a:gd name="connsiteX0" fmla="*/ 16118 w 31485"/>
                  <a:gd name="connsiteY0" fmla="*/ 0 h 31103"/>
                  <a:gd name="connsiteX1" fmla="*/ 31469 w 31485"/>
                  <a:gd name="connsiteY1" fmla="*/ 16127 h 31103"/>
                  <a:gd name="connsiteX2" fmla="*/ 15735 w 31485"/>
                  <a:gd name="connsiteY2" fmla="*/ 31103 h 31103"/>
                  <a:gd name="connsiteX3" fmla="*/ 0 w 31485"/>
                  <a:gd name="connsiteY3" fmla="*/ 15744 h 31103"/>
                  <a:gd name="connsiteX4" fmla="*/ 16118 w 31485"/>
                  <a:gd name="connsiteY4" fmla="*/ 0 h 3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5" h="31103">
                    <a:moveTo>
                      <a:pt x="16118" y="0"/>
                    </a:moveTo>
                    <a:cubicBezTo>
                      <a:pt x="25329" y="0"/>
                      <a:pt x="31853" y="6912"/>
                      <a:pt x="31469" y="16127"/>
                    </a:cubicBezTo>
                    <a:cubicBezTo>
                      <a:pt x="31086" y="24959"/>
                      <a:pt x="24561" y="31103"/>
                      <a:pt x="15735" y="31103"/>
                    </a:cubicBezTo>
                    <a:cubicBezTo>
                      <a:pt x="7291" y="31103"/>
                      <a:pt x="384" y="24191"/>
                      <a:pt x="0" y="15744"/>
                    </a:cubicBezTo>
                    <a:cubicBezTo>
                      <a:pt x="0" y="6912"/>
                      <a:pt x="6908" y="0"/>
                      <a:pt x="16118" y="0"/>
                    </a:cubicBezTo>
                    <a:close/>
                  </a:path>
                </a:pathLst>
              </a:custGeom>
              <a:grpFill/>
              <a:ln w="3834" cap="flat">
                <a:noFill/>
                <a:prstDash val="solid"/>
                <a:miter/>
              </a:ln>
            </p:spPr>
            <p:txBody>
              <a:bodyPr rtlCol="0" anchor="ctr"/>
              <a:lstStyle/>
              <a:p>
                <a:endParaRPr lang="en-US"/>
              </a:p>
            </p:txBody>
          </p:sp>
        </p:grpSp>
      </p:grpSp>
      <p:sp>
        <p:nvSpPr>
          <p:cNvPr id="81" name="Text Placeholder 15">
            <a:extLst>
              <a:ext uri="{FF2B5EF4-FFF2-40B4-BE49-F238E27FC236}">
                <a16:creationId xmlns:a16="http://schemas.microsoft.com/office/drawing/2014/main" xmlns:p14="http://schemas.microsoft.com/office/powerpoint/2010/main" xmlns:ahyp="http://schemas.microsoft.com/office/drawing/2018/hyperlinkcolor" xmlns="" id="{D8FFB769-0771-22D6-8647-F734070E2D11}"/>
              </a:ext>
            </a:extLst>
          </p:cNvPr>
          <p:cNvSpPr txBox="1">
            <a:spLocks/>
          </p:cNvSpPr>
          <p:nvPr/>
        </p:nvSpPr>
        <p:spPr>
          <a:xfrm>
            <a:off x="886929" y="4801494"/>
            <a:ext cx="6668888"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Κατά το πρώτο έτος, η αρχική ομάδα συναντιόταν μία φορά κάθε μήνα για να συζητήσει κείμενα που είχαν επιλέξει τα μέλη της ομάδας. Ιδιαίτερα ο Bernard </a:t>
            </a:r>
            <a:r>
              <a:rPr lang="en-US" sz="1150" dirty="0" err="1">
                <a:solidFill>
                  <a:srgbClr val="262626"/>
                </a:solidFill>
              </a:rPr>
              <a:t>Stiegler </a:t>
            </a:r>
            <a:r>
              <a:rPr lang="en-US" sz="1150" dirty="0">
                <a:solidFill>
                  <a:srgbClr val="262626"/>
                </a:solidFill>
              </a:rPr>
              <a:t>επέμεινε στη σημασία της δημιουργίας μιας κοινής δεξαμενής γνώσεων για τις οθόνες πριν ανοίξει η ομάδα στο κοινό. Το 2018, το θέμα της υπερέκθεσης ήταν ακόμη σχετικά ανεξερεύνητο. Ενώ οι επιστημονικές μελέτες άρχισαν να δείχνουν τη συσχέτιση μεταξύ του χρόνου στην οθόνη και της καθυστέρησης της ανάπτυξης, υπήρχε ελάχιστη θεωρητική εργασία που τοποθετούσε το ζήτημα αυτό στο πλαίσιο ευρύτερων προβληματισμών σχετικά με τον τρόπο με τον οποίο ο άνθρωπος - ως άτομο και ως είδος - γεννιέται.  </a:t>
            </a:r>
          </a:p>
          <a:p>
            <a:pPr>
              <a:lnSpc>
                <a:spcPts val="1220"/>
              </a:lnSpc>
            </a:pPr>
            <a:r>
              <a:rPr lang="en-US" sz="1150" dirty="0">
                <a:solidFill>
                  <a:srgbClr val="262626"/>
                </a:solidFill>
              </a:rPr>
              <a:t> </a:t>
            </a:r>
          </a:p>
          <a:p>
            <a:pPr>
              <a:lnSpc>
                <a:spcPts val="1220"/>
              </a:lnSpc>
            </a:pPr>
            <a:r>
              <a:rPr lang="en-US" sz="1150" dirty="0">
                <a:solidFill>
                  <a:srgbClr val="262626"/>
                </a:solidFill>
              </a:rPr>
              <a:t>Σήμερα, θα βρείτε περισσότερες αναλύσεις για τις οθόνες και τις επιπτώσεις τους. Αυτό δεν σημαίνει, ωστόσο, ότι μπορείτε να παραλείψετε αυτή την αρχική φάση της θεωρητικής θεμελίωσης. Ανεξάρτητα από τον όγκο των εργασιών που έχουν γίνει για το θέμα, είναι σημαντικό η ομάδα σας να πάρει θέση σχετικά με τις ερμηνείες των οθονών και τις προεκτάσεις τους, οι οποίες εξακολουθούν να είναι αποκλίνουσες - ενίοτε αντιφατικές. </a:t>
            </a:r>
          </a:p>
          <a:p>
            <a:pPr>
              <a:lnSpc>
                <a:spcPts val="1220"/>
              </a:lnSpc>
            </a:pPr>
            <a:endParaRPr lang="en-US" sz="1150" dirty="0">
              <a:solidFill>
                <a:srgbClr val="262626"/>
              </a:solidFill>
            </a:endParaRPr>
          </a:p>
          <a:p>
            <a:pPr>
              <a:lnSpc>
                <a:spcPts val="1220"/>
              </a:lnSpc>
            </a:pPr>
            <a:r>
              <a:rPr lang="en-US" sz="1150" dirty="0">
                <a:solidFill>
                  <a:srgbClr val="262626"/>
                </a:solidFill>
              </a:rPr>
              <a:t>Επιπλέον, πιστεύουμε ότι αυτή η διαδικασία ανάγνωσης και </a:t>
            </a:r>
            <a:r>
              <a:rPr lang="en-US" sz="1150" dirty="0" err="1">
                <a:solidFill>
                  <a:srgbClr val="262626"/>
                </a:solidFill>
              </a:rPr>
              <a:t>ανάλυσης </a:t>
            </a:r>
            <a:r>
              <a:rPr lang="en-US" sz="1150" dirty="0">
                <a:solidFill>
                  <a:srgbClr val="262626"/>
                </a:solidFill>
              </a:rPr>
              <a:t>κειμένων είναι καθοριστική για τη συγκρότηση μιας ομάδας. Η συγκρότηση μιας ομάδας δεν είναι το ίδιο πράγμα με το να έχεις βρει ανθρώπους για να συνεργαστείς. Οι ομάδες είναι αρκετά νεφελώδεις, αλλά συνήθως συνδέονται με κάτι κοινό, είτε πρόκειται για συγκεκριμένες δραστηριότητες, είτε για πεποιθήσεις, είτε για μια ιστορία, είτε για ένα έργο. Αν και δεν διατυπώθηκαν με αυτούς ακριβώς τους όρους εκείνη τη στιγμή, οι αρχικές συναντήσεις επέτρεψαν στα μέλη της Contributory Clinic να αναπτύξουν αυτό που εμείς με τη γλώσσα του Ινστιτούτου Έρευνας και Καινοτομίας θα αναφέραμε ως κοινές </a:t>
            </a:r>
            <a:r>
              <a:rPr lang="en-US" sz="1150" i="1" dirty="0">
                <a:solidFill>
                  <a:srgbClr val="262626"/>
                </a:solidFill>
              </a:rPr>
              <a:t>διατηρήσεις </a:t>
            </a:r>
            <a:r>
              <a:rPr lang="en-US" sz="1150" dirty="0">
                <a:solidFill>
                  <a:srgbClr val="262626"/>
                </a:solidFill>
              </a:rPr>
              <a:t>και </a:t>
            </a:r>
            <a:r>
              <a:rPr lang="en-US" sz="1150" i="1" dirty="0" err="1">
                <a:solidFill>
                  <a:srgbClr val="262626"/>
                </a:solidFill>
              </a:rPr>
              <a:t>προτάγματα</a:t>
            </a:r>
            <a:r>
              <a:rPr lang="en-US" sz="1150" dirty="0">
                <a:solidFill>
                  <a:srgbClr val="262626"/>
                </a:solidFill>
              </a:rPr>
              <a:t>, ή, με απλούστερους όρους, κοινές </a:t>
            </a:r>
            <a:r>
              <a:rPr lang="en-US" sz="1150" i="1" dirty="0">
                <a:solidFill>
                  <a:srgbClr val="262626"/>
                </a:solidFill>
              </a:rPr>
              <a:t>αναμνήσεις </a:t>
            </a:r>
            <a:r>
              <a:rPr lang="en-US" sz="1150" dirty="0">
                <a:solidFill>
                  <a:srgbClr val="262626"/>
                </a:solidFill>
              </a:rPr>
              <a:t>και </a:t>
            </a:r>
            <a:r>
              <a:rPr lang="en-US" sz="1150" i="1" dirty="0">
                <a:solidFill>
                  <a:srgbClr val="262626"/>
                </a:solidFill>
              </a:rPr>
              <a:t>όνειρα</a:t>
            </a:r>
            <a:r>
              <a:rPr lang="en-US" sz="1150" dirty="0">
                <a:solidFill>
                  <a:srgbClr val="262626"/>
                </a:solidFill>
              </a:rPr>
              <a:t>. </a:t>
            </a:r>
          </a:p>
          <a:p>
            <a:pPr>
              <a:lnSpc>
                <a:spcPts val="1220"/>
              </a:lnSpc>
            </a:pPr>
            <a:r>
              <a:rPr lang="en-US" sz="1150" dirty="0">
                <a:solidFill>
                  <a:srgbClr val="262626"/>
                </a:solidFill>
              </a:rPr>
              <a:t> </a:t>
            </a:r>
          </a:p>
          <a:p>
            <a:pPr>
              <a:lnSpc>
                <a:spcPts val="1220"/>
              </a:lnSpc>
            </a:pPr>
            <a:r>
              <a:rPr lang="en-US" sz="1150" dirty="0">
                <a:solidFill>
                  <a:srgbClr val="262626"/>
                </a:solidFill>
              </a:rPr>
              <a:t>Οι διατηρήσεις μιας ομάδας εκδηλώνονται στις αναφορές που στηρίζουν και διευκολύνουν τις συζητήσεις. Ένα πράγμα που μας βοήθησε να συγκροτήσουμε αυτή την κοινή βάση αναφορών ήταν η δημιουργία μιας κοινής βιβλιογραφίας. Η δημιουργία μιας βιβλιογραφίας δεν είναι το ίδιο πράγμα με την απλή δημιουργία μιας λίστας βιβλίων προς ανάγνωση. Προϋποθέτει την ανάγνωση και την </a:t>
            </a:r>
            <a:r>
              <a:rPr lang="en-US" sz="1150" dirty="0" err="1">
                <a:solidFill>
                  <a:srgbClr val="262626"/>
                </a:solidFill>
              </a:rPr>
              <a:t>ανάλυση </a:t>
            </a:r>
            <a:r>
              <a:rPr lang="en-US" sz="1150" dirty="0">
                <a:solidFill>
                  <a:srgbClr val="262626"/>
                </a:solidFill>
              </a:rPr>
              <a:t>εγγράφων για να αποφασίσετε στη συνέχεια ποια από αυτά είναι τα πιο σημαντικά για την εργασία που ελπίζετε να πραγματοποιήσετε. Η δημιουργία βιβλιογραφίας ως τρόπος σταθεροποίησης μιας ομάδας δεν είναι καινούργια ιδέα (δείτε μόνο τη λίστα ανάγνωσης του </a:t>
            </a:r>
            <a:r>
              <a:rPr lang="en-US" sz="1150" dirty="0">
                <a:solidFill>
                  <a:srgbClr val="009AC1"/>
                </a:solidFill>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κινήματος των Μαύρων Πανθήρων</a:t>
            </a:r>
            <a:r>
              <a:rPr lang="en-US" sz="1150" dirty="0">
                <a:solidFill>
                  <a:srgbClr val="262626"/>
                </a:solidFill>
              </a:rPr>
              <a:t>). Ως άσκηση, διερευνά πολύ φυσικά τους συμμετέχοντες της ομάδας να τοποθετήσουν ένα θέμα σε ένα ευρύτερο θεωρητικό πλαίσιο. Η βιβλιογραφία είναι επίσης ένα χρήσιμο ίχνος του αρχικού πνευματικού έργου, το οποίο μπορούν να συμβουλευτούν άτομα που εντάσσονται στην ομάδα αργότερα στη διαδικασία. Έχοντας αυτό κατά νου, είναι καλή ιδέα να προετοιμάσετε ένα ποικίλο σύνολο αναφορών, ώστε να υπάρχει ένα σημείο εισόδου για όλους, ανεξάρτητα από το επιστημονικό τους υπόβαθρο. Για έμπνευση, μπορείτε να έχετε πρόσβαση στη βιβλιογραφία της Κλινικής Συνεισφοράς </a:t>
            </a:r>
            <a:r>
              <a:rPr lang="en-US" sz="1150" dirty="0">
                <a:solidFill>
                  <a:srgbClr val="009AC1"/>
                </a:solidFill>
                <a:hlinkClick r:id="rId4">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 </a:t>
            </a:r>
            <a:endParaRPr lang="en-US" sz="1150" dirty="0">
              <a:solidFill>
                <a:srgbClr val="009AC1"/>
              </a:solidFill>
            </a:endParaRPr>
          </a:p>
        </p:txBody>
      </p:sp>
      <p:cxnSp>
        <p:nvCxnSpPr>
          <p:cNvPr id="82" name="Straight Connector 81">
            <a:extLst>
              <a:ext uri="{FF2B5EF4-FFF2-40B4-BE49-F238E27FC236}">
                <a16:creationId xmlns:a16="http://schemas.microsoft.com/office/drawing/2014/main" xmlns:p14="http://schemas.microsoft.com/office/powerpoint/2010/main" xmlns:ahyp="http://schemas.microsoft.com/office/drawing/2018/hyperlinkcolor" xmlns="" id="{F6D8C139-9623-EC05-7661-AA35E95DDB54}"/>
              </a:ext>
            </a:extLst>
          </p:cNvPr>
          <p:cNvCxnSpPr>
            <a:cxnSpLocks/>
          </p:cNvCxnSpPr>
          <p:nvPr/>
        </p:nvCxnSpPr>
        <p:spPr>
          <a:xfrm>
            <a:off x="418661" y="4733295"/>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xmlns:p14="http://schemas.microsoft.com/office/powerpoint/2010/main" xmlns:ahyp="http://schemas.microsoft.com/office/drawing/2018/hyperlinkcolor" xmlns="" id="{2A1AC07D-D96A-A4D1-45A8-C7BAE934B095}"/>
              </a:ext>
            </a:extLst>
          </p:cNvPr>
          <p:cNvSpPr txBox="1"/>
          <p:nvPr/>
        </p:nvSpPr>
        <p:spPr>
          <a:xfrm>
            <a:off x="137050" y="447168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84" name="Text Placeholder 17">
            <a:extLst>
              <a:ext uri="{FF2B5EF4-FFF2-40B4-BE49-F238E27FC236}">
                <a16:creationId xmlns:a16="http://schemas.microsoft.com/office/drawing/2014/main" xmlns:p14="http://schemas.microsoft.com/office/powerpoint/2010/main" xmlns:ahyp="http://schemas.microsoft.com/office/drawing/2018/hyperlinkcolor" xmlns="" id="{119665AB-3A67-6E8E-20AD-D72BF4D4588F}"/>
              </a:ext>
            </a:extLst>
          </p:cNvPr>
          <p:cNvSpPr txBox="1">
            <a:spLocks/>
          </p:cNvSpPr>
          <p:nvPr/>
        </p:nvSpPr>
        <p:spPr>
          <a:xfrm>
            <a:off x="1056868" y="4499047"/>
            <a:ext cx="377638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Κρατήσεις και προτάγματα </a:t>
            </a:r>
          </a:p>
          <a:p>
            <a:pPr algn="l">
              <a:lnSpc>
                <a:spcPts val="1720"/>
              </a:lnSpc>
            </a:pPr>
            <a:r>
              <a:rPr lang="en-US" sz="1800" b="1" dirty="0">
                <a:solidFill>
                  <a:srgbClr val="009AC1"/>
                </a:solidFill>
              </a:rPr>
              <a:t>(Η μνήμη και τα όνειρα της ομάδας) </a:t>
            </a:r>
          </a:p>
        </p:txBody>
      </p:sp>
      <p:sp>
        <p:nvSpPr>
          <p:cNvPr id="91" name="Rectangle 90">
            <a:extLst>
              <a:ext uri="{FF2B5EF4-FFF2-40B4-BE49-F238E27FC236}">
                <a16:creationId xmlns:a16="http://schemas.microsoft.com/office/drawing/2014/main" xmlns:p14="http://schemas.microsoft.com/office/powerpoint/2010/main" xmlns:ahyp="http://schemas.microsoft.com/office/drawing/2018/hyperlinkcolor" xmlns="" id="{794BF925-3123-E7EF-6BAF-060E9CAE0FB9}"/>
              </a:ext>
            </a:extLst>
          </p:cNvPr>
          <p:cNvSpPr/>
          <p:nvPr/>
        </p:nvSpPr>
        <p:spPr>
          <a:xfrm>
            <a:off x="6126252" y="4643989"/>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xmlns:p14="http://schemas.microsoft.com/office/powerpoint/2010/main" xmlns:ahyp="http://schemas.microsoft.com/office/drawing/2018/hyperlinkcolor" xmlns="" id="{75E34354-1FD2-C8AC-EF63-D87218BAEFBE}"/>
              </a:ext>
            </a:extLst>
          </p:cNvPr>
          <p:cNvGrpSpPr/>
          <p:nvPr/>
        </p:nvGrpSpPr>
        <p:grpSpPr>
          <a:xfrm>
            <a:off x="6269515" y="4212118"/>
            <a:ext cx="661170" cy="589376"/>
            <a:chOff x="4422991" y="1951890"/>
            <a:chExt cx="1086135" cy="968195"/>
          </a:xfrm>
        </p:grpSpPr>
        <p:sp>
          <p:nvSpPr>
            <p:cNvPr id="93" name="Freeform 92">
              <a:extLst>
                <a:ext uri="{FF2B5EF4-FFF2-40B4-BE49-F238E27FC236}">
                  <a16:creationId xmlns:a16="http://schemas.microsoft.com/office/drawing/2014/main" xmlns:p14="http://schemas.microsoft.com/office/powerpoint/2010/main" xmlns:ahyp="http://schemas.microsoft.com/office/drawing/2018/hyperlinkcolor" xmlns="" id="{72AA4F54-FD40-B13E-AEE3-377D45967466}"/>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94" name="Graphic 3">
              <a:extLst>
                <a:ext uri="{FF2B5EF4-FFF2-40B4-BE49-F238E27FC236}">
                  <a16:creationId xmlns:a16="http://schemas.microsoft.com/office/drawing/2014/main" xmlns:p14="http://schemas.microsoft.com/office/powerpoint/2010/main" xmlns:ahyp="http://schemas.microsoft.com/office/drawing/2018/hyperlinkcolor" xmlns="" id="{F9B73D24-539A-CEDD-E8CD-D540C771515B}"/>
                </a:ext>
              </a:extLst>
            </p:cNvPr>
            <p:cNvGrpSpPr/>
            <p:nvPr/>
          </p:nvGrpSpPr>
          <p:grpSpPr>
            <a:xfrm>
              <a:off x="4738409" y="2001259"/>
              <a:ext cx="466270" cy="416899"/>
              <a:chOff x="4738409" y="2001259"/>
              <a:chExt cx="466270" cy="416899"/>
            </a:xfrm>
            <a:solidFill>
              <a:srgbClr val="00BADE"/>
            </a:solidFill>
          </p:grpSpPr>
          <p:sp>
            <p:nvSpPr>
              <p:cNvPr id="95" name="Freeform 94">
                <a:extLst>
                  <a:ext uri="{FF2B5EF4-FFF2-40B4-BE49-F238E27FC236}">
                    <a16:creationId xmlns:a16="http://schemas.microsoft.com/office/drawing/2014/main" xmlns:p14="http://schemas.microsoft.com/office/powerpoint/2010/main" xmlns:ahyp="http://schemas.microsoft.com/office/drawing/2018/hyperlinkcolor" xmlns="" id="{C879D29E-9C83-F8DF-D0E2-743FFBCED2A9}"/>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xmlns:p14="http://schemas.microsoft.com/office/powerpoint/2010/main" xmlns:ahyp="http://schemas.microsoft.com/office/drawing/2018/hyperlinkcolor" xmlns="" id="{B430F507-31EA-57F3-28E8-71841F9D4229}"/>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xmlns:p14="http://schemas.microsoft.com/office/powerpoint/2010/main" xmlns:ahyp="http://schemas.microsoft.com/office/drawing/2018/hyperlinkcolor" xmlns="" id="{61347E52-1701-BDA5-FFB9-EC2FCFB00CEA}"/>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hyp="http://schemas.microsoft.com/office/drawing/2018/hyperlinkcolor" xmlns:a16="http://schemas.microsoft.com/office/drawing/2014/main" xmlns="" val="1237098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14="http://schemas.microsoft.com/office/drawing/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14="http://schemas.microsoft.com/office/drawing/2010/main" xmlns="" id="{152E0C58-0976-1DB6-87F2-649983657ABD}"/>
              </a:ext>
            </a:extLst>
          </p:cNvPr>
          <p:cNvSpPr txBox="1">
            <a:spLocks/>
          </p:cNvSpPr>
          <p:nvPr/>
        </p:nvSpPr>
        <p:spPr>
          <a:xfrm>
            <a:off x="886929" y="1320671"/>
            <a:ext cx="667274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Όσο για </a:t>
            </a:r>
            <a:r>
              <a:rPr lang="en-US" sz="1150" dirty="0" err="1">
                <a:solidFill>
                  <a:srgbClr val="262626"/>
                </a:solidFill>
              </a:rPr>
              <a:t>τα Protentions</a:t>
            </a:r>
            <a:r>
              <a:rPr lang="en-US" sz="1150" dirty="0">
                <a:solidFill>
                  <a:srgbClr val="262626"/>
                </a:solidFill>
              </a:rPr>
              <a:t>, ή τα όνειρα, διατυπώθηκαν με φυσικό τρόπο. Στην αρχή, τα όνειρα της Κλινικής Συνεισφοράς ήταν ευρύτατα. Υπήρχε η επιθυμία να δημιουργηθεί μια ομάδα που θα μπορούσε να υποδεχτεί γονείς που υποφέρουν από υπερβολική έκθεση στις οθόνες. Να </a:t>
            </a:r>
            <a:r>
              <a:rPr lang="en-US" sz="1150" dirty="0" err="1">
                <a:solidFill>
                  <a:srgbClr val="262626"/>
                </a:solidFill>
              </a:rPr>
              <a:t>αξιοποιηθούν </a:t>
            </a:r>
            <a:r>
              <a:rPr lang="en-US" sz="1150" dirty="0">
                <a:solidFill>
                  <a:srgbClr val="262626"/>
                </a:solidFill>
              </a:rPr>
              <a:t>τα είδη γνώσεων που θα μπορούσαν να λειτουργήσουν ως αντίβαρο στις οθόνες, όπως η μαγειρική και η κηπουρική. Και ότι ορισμένοι από αυτούς τους γονείς θα έθεταν τελικά σε κίνηση νέες δράσεις κατά της υπερέκθεσης στις οθόνες, υπό την ιδιότητα των γονέων-πρεσβευτών. </a:t>
            </a:r>
          </a:p>
          <a:p>
            <a:pPr>
              <a:lnSpc>
                <a:spcPts val="1220"/>
              </a:lnSpc>
            </a:pPr>
            <a:r>
              <a:rPr lang="en-US" sz="1150" dirty="0">
                <a:solidFill>
                  <a:srgbClr val="262626"/>
                </a:solidFill>
              </a:rPr>
              <a:t> </a:t>
            </a:r>
          </a:p>
          <a:p>
            <a:pPr>
              <a:lnSpc>
                <a:spcPts val="1220"/>
              </a:lnSpc>
            </a:pPr>
            <a:r>
              <a:rPr lang="en-US" sz="1150" dirty="0">
                <a:solidFill>
                  <a:srgbClr val="262626"/>
                </a:solidFill>
              </a:rPr>
              <a:t>Πώς η Contributory Clinic θα επιτύγχανε αυτά τα όνειρα; Στην αρχή, δεν υπήρχε σαφής οδικός χάρτης. Στην πραγματικότητα, εφόσον οι άνθρωποι παρέμεναν στη σφαίρα του εφικτού, ενθαρρύνονταν να διατυπώνουν τις φιλοδοξίες τους χωρίς να κολλάνε πολύ σε συγκεκριμένους περιορισμούς- να διασκεδάζουν με αυτό που ο Bernard </a:t>
            </a:r>
            <a:r>
              <a:rPr lang="en-US" sz="1150" dirty="0" err="1">
                <a:solidFill>
                  <a:srgbClr val="262626"/>
                </a:solidFill>
              </a:rPr>
              <a:t>Stiegler </a:t>
            </a:r>
            <a:r>
              <a:rPr lang="en-US" sz="1150" dirty="0">
                <a:solidFill>
                  <a:srgbClr val="262626"/>
                </a:solidFill>
              </a:rPr>
              <a:t>αλλού αποκάλεσε </a:t>
            </a:r>
            <a:r>
              <a:rPr lang="en-US" sz="1150" i="1" dirty="0" err="1">
                <a:solidFill>
                  <a:srgbClr val="262626"/>
                </a:solidFill>
              </a:rPr>
              <a:t>πραγματοποιήσιμα </a:t>
            </a:r>
            <a:r>
              <a:rPr lang="en-US" sz="1150" i="1" dirty="0">
                <a:solidFill>
                  <a:srgbClr val="262626"/>
                </a:solidFill>
              </a:rPr>
              <a:t>όνειρα</a:t>
            </a:r>
            <a:r>
              <a:rPr lang="en-US" sz="1150" dirty="0">
                <a:solidFill>
                  <a:srgbClr val="262626"/>
                </a:solidFill>
              </a:rPr>
              <a:t>. Καθώς κατανοούσαμε καλύτερα τα διάφορα εμπόδια και τις δυνατότητες στην περιοχή, ορισμένοι από τους στόχους έγιναν πιο ακριβείς. Με όρους διαχείρισης έργων, θα μπορούσαμε να πούμε ότι έχουν καθοριστεί ορισμένοι επιμέρους στόχοι. Σήμερα, η ομάδα συχνά κατευθύνει την προσπάθειά της προς την παραγωγή ενός συγκεκριμένου αποτελέσματος, είτε πρόκειται για ένα εκπαιδευτικό πρόγραμμα, μια παρουσίαση, ένα αρχείο, ένα έργο τέχνης ή ένα κείμενο. Ο οδηγός που διαβάζετε αυτή τη στιγμή είναι ένα παράδειγμα ενός τέτοιου επιμέρους στόχου: καθώς το έργο εξελισσόταν, θεωρήσαμε σημαντικό να κάνουμε έναν απολογισμό της εμπειρίας μας προκειμένου να τροφοδοτήσουμε παρόμοιες περιπέτειες σε διαφορετικά πλαίσια.</a:t>
            </a:r>
          </a:p>
          <a:p>
            <a:pPr>
              <a:lnSpc>
                <a:spcPts val="1220"/>
              </a:lnSpc>
            </a:pPr>
            <a:r>
              <a:rPr lang="en-US" sz="1150" dirty="0">
                <a:solidFill>
                  <a:srgbClr val="262626"/>
                </a:solidFill>
              </a:rPr>
              <a:t>Παρόλα αυτά, ακόμη και καθώς προχωράτε στη διαδικασία, είναι σημαντικό να μην χάνετε από τα μάτια σας αυτές τις μεγαλύτερες φιλοδοξίες που θα γεμίσουν τελικά με νόημα τις μικρότερες, καθημερινές εργασίες. Είναι επίσης σημαντικό να τονιστεί ότι η έρευνα με συνεισφορά δεν είναι προσανατολισμένη σε στόχους με την παραδοσιακή έννοια του όρου. Αν μιλάμε για "επιθυμία" ή "όνειρα" αντί για "στόχους" ή "επιδιώξεις", αυτό συμβαίνει επειδή οι δύο τελευταίες λέξεις υπερτονίζουν μερικές φορές το τελικό προϊόν έναντι της διαδικασίας. Για να αντιστρέψουμε τα πράγματα, θα μπορούσαμε να πούμε ότι η παραγωγή της επιθυμίας είναι </a:t>
            </a:r>
            <a:r>
              <a:rPr lang="en-US" sz="1150" i="1" dirty="0">
                <a:solidFill>
                  <a:srgbClr val="262626"/>
                </a:solidFill>
              </a:rPr>
              <a:t>από μόνη της </a:t>
            </a:r>
            <a:r>
              <a:rPr lang="en-US" sz="1150" dirty="0">
                <a:solidFill>
                  <a:srgbClr val="262626"/>
                </a:solidFill>
              </a:rPr>
              <a:t>ένας στόχος της Κλινικής Συνεισφοράς. Η επιθυμία να μάθουμε, να μάθουμε ο ένας από τον άλλον, να </a:t>
            </a:r>
            <a:r>
              <a:rPr lang="en-US" sz="1150" dirty="0" err="1">
                <a:solidFill>
                  <a:srgbClr val="262626"/>
                </a:solidFill>
              </a:rPr>
              <a:t>αναλύσουμε </a:t>
            </a:r>
            <a:r>
              <a:rPr lang="en-US" sz="1150" dirty="0">
                <a:solidFill>
                  <a:srgbClr val="262626"/>
                </a:solidFill>
              </a:rPr>
              <a:t>τις σχέσεις μεταξύ ανθρώπου και τεχνολογίας, να χρησιμοποιήσουμε την τεχνολογία έξυπνα. Όταν αντιμετωπίζουμε ένα ζήτημα όπως η υπερέκθεση στις οθόνες, αυτό το είδος επιθυμίας είναι το κλειδί. Αυτό συμβαίνει επειδή η υπερέκθεση δεν μπορεί να "λυθεί" με την παραδοσιακή έννοια: δεν υπάρχει γρήγορη λύση που θα επιλύσει μαγικά το ζήτημα. Η προσεκτική χρήση των οθονών απαιτεί συνεχή διαπραγμάτευση, το είδος της κριτικής νοοτροπίας που προσπαθούμε να προωθήσουμε κατά τη διάρκεια των εργαστηρίων μας. Αυτός είναι και ο λόγος για τον οποίο περιγράφουμε την κριτική εργασία ως θεραπευτική. Τουλάχιστον μπορούμε να παρατηρήσουμε πώς οι συμμετέχοντες, μέσω της εφευρετικότητας, της νέας γνώσης και της νεοαποκτηθείσας αυτοπεποίθησης, ανακτούν σιγά σιγά τον έλεγχο μιας πτυχής που προηγουμένως προκαλούσε βλάβη στη ζωή τους.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a14="http://schemas.microsoft.com/office/drawing/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14="http://schemas.microsoft.com/office/drawing/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04</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14="http://schemas.microsoft.com/office/drawing/2010/main" xmlns="" id="{AF0E12D9-751A-CB23-2954-905523DE7A7A}"/>
              </a:ext>
            </a:extLst>
          </p:cNvPr>
          <p:cNvSpPr txBox="1">
            <a:spLocks/>
          </p:cNvSpPr>
          <p:nvPr/>
        </p:nvSpPr>
        <p:spPr>
          <a:xfrm>
            <a:off x="1049567" y="1015131"/>
            <a:ext cx="3533319"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Κρατήσεις και προτάγματα </a:t>
            </a:r>
          </a:p>
          <a:p>
            <a:pPr algn="l">
              <a:lnSpc>
                <a:spcPts val="1720"/>
              </a:lnSpc>
            </a:pPr>
            <a:r>
              <a:rPr lang="en-US" sz="1800" b="1" dirty="0">
                <a:solidFill>
                  <a:srgbClr val="009AC1"/>
                </a:solidFill>
              </a:rPr>
              <a:t>(Η μνήμη και τα όνειρα της ομάδας) </a:t>
            </a:r>
          </a:p>
        </p:txBody>
      </p:sp>
      <p:sp>
        <p:nvSpPr>
          <p:cNvPr id="34" name="Slide Number Placeholder 5">
            <a:extLst>
              <a:ext uri="{FF2B5EF4-FFF2-40B4-BE49-F238E27FC236}">
                <a16:creationId xmlns:a16="http://schemas.microsoft.com/office/drawing/2014/main" xmlns:p14="http://schemas.microsoft.com/office/powerpoint/2010/main" xmlns:a14="http://schemas.microsoft.com/office/drawing/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66</a:t>
            </a:fld>
            <a:endParaRPr lang="en-US" dirty="0"/>
          </a:p>
        </p:txBody>
      </p:sp>
      <p:sp>
        <p:nvSpPr>
          <p:cNvPr id="26" name="Rectangle 25">
            <a:extLst>
              <a:ext uri="{FF2B5EF4-FFF2-40B4-BE49-F238E27FC236}">
                <a16:creationId xmlns:a16="http://schemas.microsoft.com/office/drawing/2014/main" xmlns:p14="http://schemas.microsoft.com/office/powerpoint/2010/main" xmlns:a14="http://schemas.microsoft.com/office/drawing/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xmlns:p14="http://schemas.microsoft.com/office/powerpoint/2010/main" xmlns:a14="http://schemas.microsoft.com/office/drawing/2010/main" xmlns="" id="{C527563B-FBEE-52B8-88E2-49D248DB0524}"/>
              </a:ext>
            </a:extLst>
          </p:cNvPr>
          <p:cNvGrpSpPr/>
          <p:nvPr/>
        </p:nvGrpSpPr>
        <p:grpSpPr>
          <a:xfrm>
            <a:off x="6284650" y="731295"/>
            <a:ext cx="661170" cy="589376"/>
            <a:chOff x="4422991" y="1951890"/>
            <a:chExt cx="1086135" cy="968195"/>
          </a:xfrm>
        </p:grpSpPr>
        <p:sp>
          <p:nvSpPr>
            <p:cNvPr id="41" name="Freeform 40">
              <a:extLst>
                <a:ext uri="{FF2B5EF4-FFF2-40B4-BE49-F238E27FC236}">
                  <a16:creationId xmlns:a16="http://schemas.microsoft.com/office/drawing/2014/main" xmlns:p14="http://schemas.microsoft.com/office/powerpoint/2010/main" xmlns:a14="http://schemas.microsoft.com/office/drawing/2010/main" xmlns="" id="{618C7C0C-0004-E5E0-948C-D05E50A6E1D3}"/>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42" name="Graphic 3">
              <a:extLst>
                <a:ext uri="{FF2B5EF4-FFF2-40B4-BE49-F238E27FC236}">
                  <a16:creationId xmlns:a16="http://schemas.microsoft.com/office/drawing/2014/main" xmlns:p14="http://schemas.microsoft.com/office/powerpoint/2010/main" xmlns:a14="http://schemas.microsoft.com/office/drawing/2010/main" xmlns="" id="{E8F458B3-9899-4D2A-8E19-439A0E58756C}"/>
                </a:ext>
              </a:extLst>
            </p:cNvPr>
            <p:cNvGrpSpPr/>
            <p:nvPr/>
          </p:nvGrpSpPr>
          <p:grpSpPr>
            <a:xfrm>
              <a:off x="4738409" y="2001259"/>
              <a:ext cx="466270" cy="416899"/>
              <a:chOff x="4738409" y="2001259"/>
              <a:chExt cx="466270" cy="416899"/>
            </a:xfrm>
            <a:solidFill>
              <a:srgbClr val="00BADE"/>
            </a:solidFill>
          </p:grpSpPr>
          <p:sp>
            <p:nvSpPr>
              <p:cNvPr id="43" name="Freeform 42">
                <a:extLst>
                  <a:ext uri="{FF2B5EF4-FFF2-40B4-BE49-F238E27FC236}">
                    <a16:creationId xmlns:a16="http://schemas.microsoft.com/office/drawing/2014/main" xmlns:p14="http://schemas.microsoft.com/office/powerpoint/2010/main" xmlns:a14="http://schemas.microsoft.com/office/drawing/2010/main" xmlns="" id="{25D061C7-82DB-015F-7651-4F12BE2EDE66}"/>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00BADE"/>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xmlns:p14="http://schemas.microsoft.com/office/powerpoint/2010/main" xmlns:a14="http://schemas.microsoft.com/office/drawing/2010/main" xmlns="" id="{148A5343-FF23-3D9D-7318-334ECEB1F6A5}"/>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00BADE"/>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xmlns:p14="http://schemas.microsoft.com/office/powerpoint/2010/main" xmlns:a14="http://schemas.microsoft.com/office/drawing/2010/main" xmlns="" id="{0CFB1272-7396-8AAA-2A1A-A9B97A69303B}"/>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00BADE"/>
              </a:solidFill>
              <a:ln w="27426" cap="flat">
                <a:noFill/>
                <a:prstDash val="solid"/>
                <a:miter/>
              </a:ln>
            </p:spPr>
            <p:txBody>
              <a:bodyPr rtlCol="0" anchor="ctr"/>
              <a:lstStyle/>
              <a:p>
                <a:endParaRPr lang="en-US"/>
              </a:p>
            </p:txBody>
          </p:sp>
        </p:grpSp>
      </p:grpSp>
      <p:pic>
        <p:nvPicPr>
          <p:cNvPr id="50" name="Picture 49">
            <a:extLst>
              <a:ext uri="{FF2B5EF4-FFF2-40B4-BE49-F238E27FC236}">
                <a16:creationId xmlns:a16="http://schemas.microsoft.com/office/drawing/2014/main" xmlns:p14="http://schemas.microsoft.com/office/powerpoint/2010/main" xmlns:a14="http://schemas.microsoft.com/office/drawing/2010/main" xmlns="" id="{F36B94C9-DFA4-B446-7F4C-A0A53F38FBAC}"/>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t="21135" b="21135"/>
          <a:stretch/>
        </p:blipFill>
        <p:spPr>
          <a:xfrm>
            <a:off x="0" y="7229475"/>
            <a:ext cx="7559675" cy="2909500"/>
          </a:xfrm>
          <a:prstGeom prst="rect">
            <a:avLst/>
          </a:prstGeom>
        </p:spPr>
      </p:pic>
      <p:pic>
        <p:nvPicPr>
          <p:cNvPr id="51" name="Picture 50">
            <a:extLst>
              <a:ext uri="{FF2B5EF4-FFF2-40B4-BE49-F238E27FC236}">
                <a16:creationId xmlns:a16="http://schemas.microsoft.com/office/drawing/2014/main" xmlns:p14="http://schemas.microsoft.com/office/powerpoint/2010/main" xmlns:a14="http://schemas.microsoft.com/office/drawing/2010/main" xmlns="" id="{C03B5103-64A2-8930-A03F-A84EA0872843}"/>
              </a:ext>
            </a:extLst>
          </p:cNvPr>
          <p:cNvPicPr>
            <a:picLocks noChangeAspect="1"/>
          </p:cNvPicPr>
          <p:nvPr/>
        </p:nvPicPr>
        <p:blipFill rotWithShape="1">
          <a:blip r:embed="rId3">
            <a:alphaModFix amt="52000"/>
          </a:blip>
          <a:srcRect l="67355" t="2613" r="9539" b="30593"/>
          <a:stretch/>
        </p:blipFill>
        <p:spPr>
          <a:xfrm flipH="1">
            <a:off x="8566" y="6704743"/>
            <a:ext cx="2577471" cy="3987070"/>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2826767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381001" y="535718"/>
            <a:ext cx="6886574"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Εκτός από το να συμφωνήσετε για τις αναφορές και τα όνειρα, θα πρέπει να κατασκευάσετε ένα πλαίσιο που θα επιτρέπει στους ανθρώπους να συνεργάζονται. Ακριβώς όπως το να φέρνετε ανθρώπους μαζί δεν δημιουργεί αυτόματα μια ομάδα, δεν οδηγεί απαραίτητα και όλους να συνεισφέρουν, ακόμη και αν έχετε καλές προθέσεις. Για να δημιουργήσετε τις κατάλληλες συνθήκες για τη συνεργασία με δεδομένο το συγκεκριμένο πλαίσιο, θα πρέπει να κάνετε το ζήτημα των ομάδων και της συνεισφοράς αντικείμενο της έρευνάς σας. Το επίκεντρο της συνεισφορικής σας έρευνας είναι υπό αυτή την έννοια πάντα διπλό: υπάρχει μια ανησυχία για την παραγωγή νέας γνώσης για τις οθόνες και μια ανησυχία για το πώς παράγεται αυτή η γνώση. </a:t>
            </a:r>
          </a:p>
          <a:p>
            <a:pPr>
              <a:lnSpc>
                <a:spcPts val="1220"/>
              </a:lnSpc>
            </a:pPr>
            <a:r>
              <a:rPr lang="en-US" sz="1150" dirty="0">
                <a:solidFill>
                  <a:srgbClr val="262626"/>
                </a:solidFill>
              </a:rPr>
              <a:t> </a:t>
            </a:r>
          </a:p>
          <a:p>
            <a:pPr>
              <a:lnSpc>
                <a:spcPts val="1220"/>
              </a:lnSpc>
            </a:pPr>
            <a:r>
              <a:rPr lang="en-US" sz="1150" dirty="0">
                <a:solidFill>
                  <a:srgbClr val="262626"/>
                </a:solidFill>
              </a:rPr>
              <a:t>Για την ανάπτυξη μιας συλλογικής προσέγγισης στην ομαδική εργασία, η Κλινική Contributory επηρεάστηκε ιδιαίτερα από κείμενα που γράφτηκαν από παράγοντες της θεσμικής ψυχανάλυσης, όπως ο François </a:t>
            </a:r>
            <a:r>
              <a:rPr lang="en-US" sz="1150" dirty="0" err="1">
                <a:solidFill>
                  <a:srgbClr val="262626"/>
                </a:solidFill>
              </a:rPr>
              <a:t>Tosquelles </a:t>
            </a:r>
            <a:r>
              <a:rPr lang="en-US" sz="1150" dirty="0">
                <a:solidFill>
                  <a:srgbClr val="262626"/>
                </a:solidFill>
              </a:rPr>
              <a:t>και ο Jean </a:t>
            </a:r>
            <a:r>
              <a:rPr lang="en-US" sz="1150" dirty="0" err="1">
                <a:solidFill>
                  <a:srgbClr val="262626"/>
                </a:solidFill>
              </a:rPr>
              <a:t>Oury</a:t>
            </a:r>
            <a:r>
              <a:rPr lang="en-US" sz="1150" dirty="0">
                <a:solidFill>
                  <a:srgbClr val="262626"/>
                </a:solidFill>
              </a:rPr>
              <a:t>, και από τον </a:t>
            </a:r>
            <a:r>
              <a:rPr lang="en-US" sz="1150" dirty="0" err="1">
                <a:solidFill>
                  <a:srgbClr val="262626"/>
                </a:solidFill>
              </a:rPr>
              <a:t>Greogry </a:t>
            </a:r>
            <a:r>
              <a:rPr lang="en-US" sz="1150" dirty="0">
                <a:solidFill>
                  <a:srgbClr val="262626"/>
                </a:solidFill>
              </a:rPr>
              <a:t>Bateson, οι θεωρίες του οποίου θεμελιώνουν τις μεθόδους των Ανώνυμων Αλκοολικών. Εκτός από το πιο θεωρητικό έργο, έχουν καθιερωθεί ορισμένοι βασικοί κανόνες. Οι κανόνες χρησιμεύουν για την αντιμετώπιση των εντροπικών τάσεων που αναγκαστικά θα επικρατήσουν σε κάθε ομαδική εργασία, όπως το να κολλάνε οι άνθρωποι σε ορισμένες ερωτήσεις, να εκτροχιάζονται υπερβολικά οι συζητήσεις και να έρχονται άνθρωποι που κυριαρχούν πάνω σε άλλους. Στην κλινική Contributory Clinic εργαζόμαστε σύμφωνα με τις ακόλουθες αρχές: </a:t>
            </a:r>
          </a:p>
          <a:p>
            <a:pPr>
              <a:lnSpc>
                <a:spcPts val="1220"/>
              </a:lnSpc>
            </a:pPr>
            <a:r>
              <a:rPr lang="en-US" sz="1150" dirty="0">
                <a:solidFill>
                  <a:srgbClr val="262626"/>
                </a:solidFill>
              </a:rPr>
              <a:t> </a:t>
            </a:r>
          </a:p>
          <a:p>
            <a:pPr>
              <a:lnSpc>
                <a:spcPts val="1220"/>
              </a:lnSpc>
            </a:pPr>
            <a:r>
              <a:rPr lang="en-US" sz="1150" i="1" dirty="0">
                <a:solidFill>
                  <a:srgbClr val="262626"/>
                </a:solidFill>
              </a:rPr>
              <a:t>Σεβασμός των ωρών συνάντησης</a:t>
            </a:r>
            <a:r>
              <a:rPr lang="en-US" sz="1150" dirty="0">
                <a:solidFill>
                  <a:srgbClr val="262626"/>
                </a:solidFill>
              </a:rPr>
              <a:t>. Ο σεβασμός των ωρών συνάντησης είναι το ίδιο πράγμα με το σεβασμό του χρόνου των άλλων. Οι άνθρωποι με τους οποίους συνεργάζεστε έχουν συνήθως άλλες υποχρεώσεις, οπότε προσπαθήστε να παραμείνετε εντός των ωρών που έχουν αποφασιστεί εκ των προτέρων. </a:t>
            </a:r>
          </a:p>
          <a:p>
            <a:pPr>
              <a:lnSpc>
                <a:spcPts val="1220"/>
              </a:lnSpc>
            </a:pPr>
            <a:endParaRPr lang="en-US" sz="1150" dirty="0">
              <a:solidFill>
                <a:srgbClr val="262626"/>
              </a:solidFill>
            </a:endParaRPr>
          </a:p>
          <a:p>
            <a:pPr>
              <a:lnSpc>
                <a:spcPts val="1220"/>
              </a:lnSpc>
            </a:pPr>
            <a:r>
              <a:rPr lang="en-US" sz="1150" i="1" dirty="0">
                <a:solidFill>
                  <a:srgbClr val="262626"/>
                </a:solidFill>
              </a:rPr>
              <a:t>Σεβασμός της ημερήσιας διάταξης</a:t>
            </a:r>
            <a:r>
              <a:rPr lang="en-US" sz="1150" dirty="0">
                <a:solidFill>
                  <a:srgbClr val="262626"/>
                </a:solidFill>
              </a:rPr>
              <a:t>. Όπως αναφέρθηκε στην εισαγωγή, συχνά θα υπάρχουν διαφορετικά επίπεδα εμπλοκής σε ένα ερευνητικό έργο με συνεισφορά. Ακόμη περισσότερο, καθώς το έργο εξελίσσεται, είναι πιθανό να έχετε διαφορετικά άτομα να εργάζονται σε ελαφρώς διαφορετικές εργασίες (όπως η προετοιμασία μιας αίτησης επιχορήγησης, ο σχεδιασμός ενός εργαστηρίου, η συγγραφή ενός άρθρου ή η δοκιμή ενός νέου ψηφιακού εργαλείου). Αυτό σημαίνει ότι η απόκλιση από μια καθορισμένη ημερήσια διάταξη μπορεί να δημιουργήσει σύγχυση ή να οδηγήσει στο να αισθανθούν κάποιοι άνθρωποι αποκλεισμένοι, ακόμη και αν πρόκειται να μιλήσουν για κάτι που τεχνικά αποτελεί μέρος του έργου. </a:t>
            </a:r>
          </a:p>
          <a:p>
            <a:pPr>
              <a:lnSpc>
                <a:spcPts val="1220"/>
              </a:lnSpc>
            </a:pPr>
            <a:endParaRPr lang="en-US" sz="1150" dirty="0">
              <a:solidFill>
                <a:srgbClr val="262626"/>
              </a:solidFill>
            </a:endParaRPr>
          </a:p>
          <a:p>
            <a:pPr>
              <a:lnSpc>
                <a:spcPts val="1220"/>
              </a:lnSpc>
            </a:pPr>
            <a:r>
              <a:rPr lang="en-US" sz="1150" i="1" dirty="0">
                <a:solidFill>
                  <a:srgbClr val="262626"/>
                </a:solidFill>
              </a:rPr>
              <a:t>Λήψη όλων των σημαντικών αποφάσεων συλλογικά. </a:t>
            </a:r>
            <a:r>
              <a:rPr lang="en-US" sz="1150" dirty="0">
                <a:solidFill>
                  <a:srgbClr val="262626"/>
                </a:solidFill>
              </a:rPr>
              <a:t>Αυτός είναι ίσως ένας από τους σημαντικότερους κανόνες της συνεισφορικής κλινικής. Κανείς από την ομάδα δεν πρέπει να λαμβάνει μια απόφαση εκ μέρους της ομάδας χωρίς να συμβουλεύεται τα υπόλοιπα μέλη. Αυτό είναι ακόμη πιο σημαντικό αν η απόφαση συνεπάγεται νέες δεσμεύσεις για τους άλλους συμμετέχοντες. </a:t>
            </a:r>
          </a:p>
          <a:p>
            <a:pPr>
              <a:lnSpc>
                <a:spcPts val="1220"/>
              </a:lnSpc>
            </a:pPr>
            <a:r>
              <a:rPr lang="en-US" sz="1150" dirty="0">
                <a:solidFill>
                  <a:srgbClr val="262626"/>
                </a:solidFill>
              </a:rPr>
              <a:t> </a:t>
            </a:r>
          </a:p>
          <a:p>
            <a:pPr>
              <a:lnSpc>
                <a:spcPts val="1220"/>
              </a:lnSpc>
            </a:pPr>
            <a:r>
              <a:rPr lang="en-US" sz="1150" dirty="0">
                <a:solidFill>
                  <a:srgbClr val="262626"/>
                </a:solidFill>
              </a:rPr>
              <a:t>Στην περίπτωσή μας, αυτοί οι "κανόνες" δεν έχουν ποτέ καταγραφεί. Αντίθετα, οι άνθρωποι θα υπενθυμίζουν ο ένας στον άλλο τις αρχές, σε περίπτωση που αυτές παραβιάζονται. Ήταν δυνατό να επιβληθούν οι κανόνες με αυτόν τον τρόπο, επειδή προέκυψαν μέσα από μια μακρά και οργανική διαδικασία συνεργασίας. Αν, από την άλλη πλευρά, έχετε ένα σύντομο χρονικό διάστημα για να αναπτύξετε κανόνες εργασίας ή αν πρόκειται να υπάρξει σημαντική ροή συμμετεχόντων, ίσως είναι καλή ιδέα να εξωτερικεύσετε τους κανόνες γραπτώς.</a:t>
            </a:r>
          </a:p>
          <a:p>
            <a:pPr>
              <a:lnSpc>
                <a:spcPts val="1220"/>
              </a:lnSpc>
            </a:pPr>
            <a:r>
              <a:rPr lang="en-US" sz="1150" dirty="0">
                <a:solidFill>
                  <a:srgbClr val="262626"/>
                </a:solidFill>
              </a:rPr>
              <a:t> </a:t>
            </a:r>
          </a:p>
          <a:p>
            <a:pPr>
              <a:lnSpc>
                <a:spcPts val="1220"/>
              </a:lnSpc>
            </a:pPr>
            <a:r>
              <a:rPr lang="en-US" sz="1150" dirty="0">
                <a:solidFill>
                  <a:srgbClr val="262626"/>
                </a:solidFill>
              </a:rPr>
              <a:t>Ανεξάρτητα από το αν γράφετε τους κανόνες ή όχι, πιθανόν να θέλετε να ορίσετε ένα ή δύο άτομα που θα μπορούν να εγγυηθούν ότι οι άνθρωποι θα τους σέβονται. Παρομοίως, υπάρχουν και άλλες ευθύνες που πρέπει να διασφαλίζονται για να εξασφαλιστεί η ευημερία της ομάδας. Ρόλοι όπως αυτός του συντονιστή, του εμψυχωτή και του εκπροσώπου: κάποιος που μπορεί να παρουσιάσει τη δουλειά σας σε δημόσια πλαίσια. Πρόσφατα, η Marie-Claude </a:t>
            </a:r>
            <a:r>
              <a:rPr lang="en-US" sz="1150" dirty="0" err="1">
                <a:solidFill>
                  <a:srgbClr val="262626"/>
                </a:solidFill>
              </a:rPr>
              <a:t>Bossière </a:t>
            </a:r>
            <a:r>
              <a:rPr lang="en-US" sz="1150" dirty="0">
                <a:solidFill>
                  <a:srgbClr val="262626"/>
                </a:solidFill>
              </a:rPr>
              <a:t>ανέφερε την ιδέα να υπάρχει κάποιος που να διατηρεί τα όνειρα της ομάδας, υπενθυμίζοντας στους ανθρώπους τις αρχικές φιλοδοξίες, σε περίπτωση που οι άνθρωποι κολλήσουν πολύ στην καθημερινή εκτέλεση των καθηκόντων. Παρομοίως, ίσως θελήσετε να επινοήσετε άλλους ειδικούς ρόλους που χρησιμεύουν για να αντισταθμίσουν τις συγκεκριμένες αρνητικές τάσεις στο έργο της συνεισφοράς σας. </a:t>
            </a:r>
          </a:p>
          <a:p>
            <a:pPr>
              <a:lnSpc>
                <a:spcPts val="1220"/>
              </a:lnSpc>
            </a:pPr>
            <a:r>
              <a:rPr lang="en-US" sz="1150" dirty="0">
                <a:solidFill>
                  <a:srgbClr val="262626"/>
                </a:solidFill>
              </a:rPr>
              <a:t> </a:t>
            </a:r>
          </a:p>
          <a:p>
            <a:pPr>
              <a:lnSpc>
                <a:spcPts val="1220"/>
              </a:lnSpc>
            </a:pPr>
            <a:r>
              <a:rPr lang="en-US" sz="1150" dirty="0">
                <a:solidFill>
                  <a:srgbClr val="262626"/>
                </a:solidFill>
              </a:rPr>
              <a:t>Στην κλινική Contributory Clinic, ένας συντονιστής εργάζεται με πλήρη απασχόληση στο έργο. Η εμψύχωση της ομάδας διασφαλίζεται από την Maire-Claude </a:t>
            </a:r>
            <a:r>
              <a:rPr lang="en-US" sz="1150" dirty="0" err="1">
                <a:solidFill>
                  <a:srgbClr val="262626"/>
                </a:solidFill>
              </a:rPr>
              <a:t>Bossière</a:t>
            </a:r>
            <a:r>
              <a:rPr lang="en-US" sz="1150" dirty="0">
                <a:solidFill>
                  <a:srgbClr val="262626"/>
                </a:solidFill>
              </a:rPr>
              <a:t>, η οποία έχει κάνει τόσο πρακτική όσο και θεωρητική δουλειά γύρω από τις ομάδες- και όποτε απουσίαζε, από την Marie Duverger, ψυχολόγο, η οποία εμπλέκεται στην Κλινική Contributory από την αρχή της λειτουργίας της. Κάθε φορά που παρουσιάζουμε το έργο (στο κοινό ή σε πιθανούς δωρητές) προσπαθούμε να συγκροτούμε μια ομάδα που να αντιπροσωπεύει την ποικιλομορφία της ομάδας μας, </a:t>
            </a:r>
            <a:r>
              <a:rPr lang="en-US" sz="1150" dirty="0" err="1">
                <a:solidFill>
                  <a:srgbClr val="262626"/>
                </a:solidFill>
              </a:rPr>
              <a:t>κινητοποιώντας </a:t>
            </a:r>
            <a:r>
              <a:rPr lang="en-US" sz="1150" dirty="0">
                <a:solidFill>
                  <a:srgbClr val="262626"/>
                </a:solidFill>
              </a:rPr>
              <a:t>τουλάχιστον έναν ερευνητή, έναν επαγγελματία και έναν γονέα. </a:t>
            </a:r>
          </a:p>
          <a:p>
            <a:pPr>
              <a:lnSpc>
                <a:spcPts val="1220"/>
              </a:lnSpc>
            </a:pPr>
            <a:r>
              <a:rPr lang="en-US" sz="1150" dirty="0">
                <a:solidFill>
                  <a:srgbClr val="262626"/>
                </a:solidFill>
              </a:rPr>
              <a:t> </a:t>
            </a:r>
          </a:p>
          <a:p>
            <a:pPr>
              <a:lnSpc>
                <a:spcPts val="1220"/>
              </a:lnSpc>
            </a:pPr>
            <a:r>
              <a:rPr lang="en-US" sz="1150" dirty="0">
                <a:solidFill>
                  <a:srgbClr val="262626"/>
                </a:solidFill>
              </a:rPr>
              <a:t>Καθώς οι δραστηριότητες πολλαπλασιάζονται, </a:t>
            </a:r>
            <a:r>
              <a:rPr lang="en-US" sz="1150" dirty="0" err="1">
                <a:solidFill>
                  <a:srgbClr val="262626"/>
                </a:solidFill>
              </a:rPr>
              <a:t>συνειδητοποιήσαμε </a:t>
            </a:r>
            <a:r>
              <a:rPr lang="en-US" sz="1150" dirty="0">
                <a:solidFill>
                  <a:srgbClr val="262626"/>
                </a:solidFill>
              </a:rPr>
              <a:t>ότι είναι χρήσιμο να δημιουργούμε επίσημες συμβάσεις με όσους συμβάλλουν, οι οποίες να περιγράφουν τις ευθύνες του καθενός. Εξωτερικά, διευκολύνει τη σχέση με τα συνεργαζόμενα ιδρύματα, δηλώνοντας ακριβώς πόσο χρόνο αναμένεται να εργαστούν οι υπάλληλοί τους μαζί μας. Εντός της ομάδας, βοηθά να αποσαφηνιστεί πόσο αναμένεται να συνεισφέρει κάθε μέλος της ομάδας, προστατεύοντάς το από το να κάνει περισσότερη δουλειά από όση είναι λογική ή εφικτή, δεδομένων των άλλων αρμοδιοτήτων του.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603821" y="350092"/>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44036" y="113348"/>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05</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63854" y="217514"/>
            <a:ext cx="2436583"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Κανόνες και συμβάσεις </a:t>
            </a:r>
          </a:p>
        </p:txBody>
      </p:sp>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67</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104028" y="963141"/>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p14="http://schemas.microsoft.com/office/powerpoint/2010/main" xmlns="" id="{D04EC8ED-20DC-FAA3-F956-48E765F4F5B0}"/>
              </a:ext>
            </a:extLst>
          </p:cNvPr>
          <p:cNvGrpSpPr/>
          <p:nvPr/>
        </p:nvGrpSpPr>
        <p:grpSpPr>
          <a:xfrm>
            <a:off x="6417746" y="12617"/>
            <a:ext cx="593293" cy="523101"/>
            <a:chOff x="3258209" y="1217582"/>
            <a:chExt cx="4712093" cy="4711281"/>
          </a:xfrm>
        </p:grpSpPr>
        <p:sp>
          <p:nvSpPr>
            <p:cNvPr id="15" name="Freeform 14">
              <a:extLst>
                <a:ext uri="{FF2B5EF4-FFF2-40B4-BE49-F238E27FC236}">
                  <a16:creationId xmlns:a16="http://schemas.microsoft.com/office/drawing/2014/main" xmlns:p14="http://schemas.microsoft.com/office/powerpoint/2010/main" xmlns="" id="{5A139A16-3D94-8F32-6326-AF69C779073D}"/>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xmlns:p14="http://schemas.microsoft.com/office/powerpoint/2010/main" xmlns="" id="{2D183807-9E58-C389-FFA2-D3E357E09EA4}"/>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00BADE"/>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xmlns:p14="http://schemas.microsoft.com/office/powerpoint/2010/main" xmlns="" id="{0AB8DB1E-5687-6FA0-7C4F-95D5920FAD47}"/>
                </a:ext>
              </a:extLst>
            </p:cNvPr>
            <p:cNvGrpSpPr/>
            <p:nvPr/>
          </p:nvGrpSpPr>
          <p:grpSpPr>
            <a:xfrm>
              <a:off x="3258209" y="1217582"/>
              <a:ext cx="4712093" cy="4711281"/>
              <a:chOff x="3258209" y="1217582"/>
              <a:chExt cx="4712093" cy="4711281"/>
            </a:xfrm>
          </p:grpSpPr>
          <p:sp>
            <p:nvSpPr>
              <p:cNvPr id="18" name="Freeform 17">
                <a:extLst>
                  <a:ext uri="{FF2B5EF4-FFF2-40B4-BE49-F238E27FC236}">
                    <a16:creationId xmlns:a16="http://schemas.microsoft.com/office/drawing/2014/main" xmlns:p14="http://schemas.microsoft.com/office/powerpoint/2010/main" xmlns="" id="{76C8E160-5470-2D94-E8D1-CAC10E4A6EDD}"/>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xmlns:p14="http://schemas.microsoft.com/office/powerpoint/2010/main" xmlns="" id="{A4904D02-66BA-A11B-29BF-377490AFE309}"/>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xmlns:p14="http://schemas.microsoft.com/office/powerpoint/2010/main" xmlns="" id="{FD398116-0391-6B14-8C92-95DA5ECDA8CE}"/>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xmlns:p14="http://schemas.microsoft.com/office/powerpoint/2010/main" xmlns="" id="{F5AA6B40-E307-F3CE-B289-8ED6DD64248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xmlns:p14="http://schemas.microsoft.com/office/powerpoint/2010/main" xmlns="" id="{C69566F5-CF9E-AFD7-BD55-26913C534EF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xmlns:p14="http://schemas.microsoft.com/office/powerpoint/2010/main" xmlns="" id="{8FF95B91-60CE-6693-FAE1-E2ACD41F4082}"/>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xmlns:p14="http://schemas.microsoft.com/office/powerpoint/2010/main" xmlns="" id="{DB9CAE18-12C0-A6C4-982A-7B50812BE812}"/>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xmlns:p14="http://schemas.microsoft.com/office/powerpoint/2010/main" xmlns="" id="{F2FF6D76-0819-CFB4-E143-562B706CCA5C}"/>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p14="http://schemas.microsoft.com/office/powerpoint/2010/main" xmlns="" id="{AF8C624F-0FB2-854A-2CAB-97B711526E9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xmlns:p14="http://schemas.microsoft.com/office/powerpoint/2010/main" xmlns="" id="{5CDE6826-DFA4-BC7B-DAD4-CB9D3A3EF2CD}"/>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xmlns:p14="http://schemas.microsoft.com/office/powerpoint/2010/main" xmlns="" id="{64CF5B77-A668-A811-52A0-7195EB7BBDA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p14="http://schemas.microsoft.com/office/powerpoint/2010/main" xmlns="" id="{460FC3A2-70D5-B073-09C7-6DEE93D53FE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xmlns:p14="http://schemas.microsoft.com/office/powerpoint/2010/main" xmlns="" id="{DCA76BA2-5D21-E842-1C8B-64154B10478E}"/>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xmlns:p14="http://schemas.microsoft.com/office/powerpoint/2010/main" xmlns="" id="{79C945B8-D03D-E7D7-B8C6-E50561531C9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xmlns:p14="http://schemas.microsoft.com/office/powerpoint/2010/main" xmlns="" id="{F5071EAC-5CE6-9FB0-1797-7A450D5A7253}"/>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xmlns:a16="http://schemas.microsoft.com/office/drawing/2014/main" xmlns="" val="417663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hyp="http://schemas.microsoft.com/office/drawing/2018/hyperlinkcolor"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hyp="http://schemas.microsoft.com/office/drawing/2018/hyperlinkcolor" xmlns="" id="{152E0C58-0976-1DB6-87F2-649983657ABD}"/>
              </a:ext>
            </a:extLst>
          </p:cNvPr>
          <p:cNvSpPr txBox="1">
            <a:spLocks/>
          </p:cNvSpPr>
          <p:nvPr/>
        </p:nvSpPr>
        <p:spPr>
          <a:xfrm>
            <a:off x="1112098" y="1710280"/>
            <a:ext cx="6201256" cy="6004969"/>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Αναπόσπαστο στοιχείο κάθε έρευνας που συμβάλλει, είναι ο προβληματισμός σχετικά με το πώς τα ψηφιακά εργαλεία καθορίζουν τα όρια της συλλογικής σας διαδικασίας σκέψης. Σήμερα, υπάρχουν αρκετές τεχνολογίες που βοηθούν στη διευκόλυνση της συνεισφορικής εργασίας. Όταν επιλέγετε τα εργαλεία που θα υποστηρίξουν τη συνεργασία σας, θα πρέπει να εξετάσετε τα είδη των πρακτικών που ενθαρρύνουν. Υπάρχουν πολλοί διαφορετικοί τρόποι να μένετε σε επαφή μεταξύ των συναντήσεων, να τεκμηριώνετε τη διαδικασία σας, να μοιράζεστε αναφορές μεταξύ σας ή να εργάζεστε συλλογικά πάνω σε κείμενα, βίντεο ή άλλα ερευνητικά αποτελέσματα, καθένας από τους οποίους τείνει να αποκρυσταλλώνει ή να προωθεί ορισμένες δυναμικές της ομάδας (που μπορεί να είναι περισσότερο ή λιγότερο καθορισμένες, ανοιχτές, κάθετες και οριζόντιες).</a:t>
            </a:r>
          </a:p>
          <a:p>
            <a:pPr>
              <a:lnSpc>
                <a:spcPts val="1220"/>
              </a:lnSpc>
            </a:pPr>
            <a:r>
              <a:rPr lang="en-US" sz="1150" dirty="0">
                <a:solidFill>
                  <a:srgbClr val="262626"/>
                </a:solidFill>
              </a:rPr>
              <a:t> </a:t>
            </a:r>
          </a:p>
          <a:p>
            <a:pPr>
              <a:lnSpc>
                <a:spcPts val="1220"/>
              </a:lnSpc>
            </a:pPr>
            <a:r>
              <a:rPr lang="en-US" sz="1150" dirty="0">
                <a:solidFill>
                  <a:srgbClr val="262626"/>
                </a:solidFill>
              </a:rPr>
              <a:t>Στο ελάχιστο, θέλετε να διασφαλίσετε ότι όλοι γνωρίζουν πώς να χρησιμοποιούν τα εργαλεία συνεργασίας σας, προκειμένου να αποφύγετε έναν ανεπιθύμητο διαχωρισμό μεταξύ εκείνων που έχουν ήδη αποκτήσει ορισμένες ψηφιακές ικανότητες και εκείνων που δεν έχουν. Για να είστε συνεπής με την εργασία που κάνετε στις οθόνες, ίσως θα θέλατε επίσης να εξετάσετε αν τα εργαλεία ζητούν τους συμμετέχοντες μέσω ειδοποιήσεων ή με άλλους τρόπους υποκινούν </a:t>
            </a:r>
            <a:r>
              <a:rPr lang="en-US" sz="1150" dirty="0" err="1">
                <a:solidFill>
                  <a:srgbClr val="262626"/>
                </a:solidFill>
              </a:rPr>
              <a:t>συμπεριφορές </a:t>
            </a:r>
            <a:r>
              <a:rPr lang="en-US" sz="1150" dirty="0">
                <a:solidFill>
                  <a:srgbClr val="262626"/>
                </a:solidFill>
              </a:rPr>
              <a:t>εθισμού. Είναι αρκετά ενδιαφέρον να χρησιμοποιείτε εργαλεία ανοιχτού κώδικα, τα οποία οι συμμετέχοντες μπορούν να οικειοποιηθούν και τελικά να τροποποιήσουν, ώστε να τα ευθυγραμμίσουν καλύτερα με τους ερευνητικούς τους στόχους, τη μέθοδο και την ηθική τους, ασκώντας έτσι κριτική στους κινδύνους των οθονών, ενώ παράλληλα αναπτύσσουν ψηφιακές πρακτικές που καλλιεργούν τον συλλογικό ιστό. Αν ενδιαφέρεστε να εξερευνήσετε αυτού του είδους τα εργαλεία, θα βρείτε μια επισκόπηση των εναλλακτικών λύσεων ανοιχτού κώδικα σε σχέση με τις ιδιόκτητες πλατφόρμες </a:t>
            </a:r>
            <a:r>
              <a:rPr lang="en-US" sz="1150" dirty="0">
                <a:solidFill>
                  <a:srgbClr val="009AC1"/>
                </a:solidFill>
                <a:hlinkClick r:id="rId3">
                  <a:extLst>
                    <a:ext uri="{A12FA001-AC4F-418D-AE19-62706E023703}">
                      <ahyp:hlinkClr xmlns:ahyp="http://schemas.microsoft.com/office/drawing/2018/hyperlinkcolor" xmlns:p14="http://schemas.microsoft.com/office/powerpoint/2010/main" xmlns:a16="http://schemas.microsoft.com/office/drawing/2014/main" xmlns="" val="tx"/>
                    </a:ext>
                  </a:extLst>
                </a:hlinkClick>
              </a:rPr>
              <a:t>εδώ</a:t>
            </a:r>
            <a:r>
              <a:rPr lang="en-US" sz="1150" dirty="0">
                <a:solidFill>
                  <a:srgbClr val="262626"/>
                </a:solidFill>
              </a:rPr>
              <a:t>.</a:t>
            </a:r>
          </a:p>
          <a:p>
            <a:pPr>
              <a:lnSpc>
                <a:spcPts val="1220"/>
              </a:lnSpc>
            </a:pPr>
            <a:r>
              <a:rPr lang="en-US" sz="1150" dirty="0">
                <a:solidFill>
                  <a:srgbClr val="262626"/>
                </a:solidFill>
              </a:rPr>
              <a:t> </a:t>
            </a:r>
          </a:p>
          <a:p>
            <a:pPr>
              <a:lnSpc>
                <a:spcPts val="1220"/>
              </a:lnSpc>
            </a:pPr>
            <a:endParaRPr lang="en-US" sz="1150" dirty="0">
              <a:solidFill>
                <a:srgbClr val="262626"/>
              </a:solidFill>
            </a:endParaRPr>
          </a:p>
          <a:p>
            <a:pPr>
              <a:lnSpc>
                <a:spcPts val="1220"/>
              </a:lnSpc>
            </a:pPr>
            <a:r>
              <a:rPr lang="en-US" sz="1150" dirty="0">
                <a:solidFill>
                  <a:srgbClr val="262626"/>
                </a:solidFill>
              </a:rPr>
              <a:t>Προωθούμε το ανοικτό λογισμικό- γνωρίζουμε επίσης ότι η χρήση ανοικτού λογισμικού συχνά απαιτεί μεγαλύτερη τεχνολογική τεχνογνωσία, την οποία εσείς ή άλλα μέλη της ομάδας σας μπορεί να μην κατέχετε ακόμη. Από την εμπειρία μας, είναι σημαντικό να εξισορροπήσετε τον τεχνολογικό ιδεαλισμό και τη φιλικότητα προς το χρήστη. Στην περίπτωση της Contributory Clinic, βασιζόμαστε επίσης σε ιδιόκτητες πλατφόρμες όπως το Zoom, το πακέτο Office και οι αντίστοιχες διευθύνσεις ηλεκτρονικού ταχυδρομείου μας, οι οποίες, τις περισσότερες φορές, υποστηρίζονται από μεγάλες πλατφόρμες. Προσπαθούμε να εξισορροπήσουμε αυτές τις επιλογές με εναλλακτικές λύσεις ανοικτού κώδικα, όπου μπορούμε. Με τη βοήθεια του Ινστιτούτου Έρευνας και Καινοτομίας, τα έγγραφα και το αρχείο μας αποθηκεύονται στο </a:t>
            </a:r>
            <a:r>
              <a:rPr lang="en-US" sz="1150" dirty="0" err="1">
                <a:solidFill>
                  <a:srgbClr val="262626"/>
                </a:solidFill>
              </a:rPr>
              <a:t>NextCloud</a:t>
            </a:r>
            <a:r>
              <a:rPr lang="en-US" sz="1150" dirty="0">
                <a:solidFill>
                  <a:srgbClr val="262626"/>
                </a:solidFill>
              </a:rPr>
              <a:t>, μια εναλλακτική λύση ανοιχτού κώδικα σε μια υπηρεσία όπως το Google Drive. Επιπλέον, αναζητούμε πάντα δυνατότητες δοκιμής νέων εργαλείων συνεισφοράς. </a:t>
            </a:r>
          </a:p>
          <a:p>
            <a:pPr>
              <a:lnSpc>
                <a:spcPts val="1220"/>
              </a:lnSpc>
            </a:pPr>
            <a:endParaRPr lang="en-US" sz="1150" dirty="0">
              <a:solidFill>
                <a:srgbClr val="262626"/>
              </a:solidFill>
            </a:endParaRPr>
          </a:p>
          <a:p>
            <a:pPr>
              <a:lnSpc>
                <a:spcPts val="1220"/>
              </a:lnSpc>
            </a:pPr>
            <a:r>
              <a:rPr lang="en-US" sz="1150" dirty="0">
                <a:solidFill>
                  <a:srgbClr val="262626"/>
                </a:solidFill>
              </a:rPr>
              <a:t>Στο παρελθόν, έχουμε αναπτύξει προτάσεις έργων γύρω από τεχνολογίες επαυξημένης πραγματικότητας, δίκτυα γεωγραφικού εντοπισμού και συμμετοχικές επιστημονικές πλατφόρμες- με μια αντιπροσωπευτική ένωση γονέων, έχουμε ήδη συμβάλει στη σύλληψη ενός νέου κοινωνικού δικτύου. Επί του παρόντος, αναζητούμε τα μέσα για να συνεχίσουμε κάποιες από αυτές τις ιδέες. Το όνειρο είναι ότι η Κλινική Συνεισφοράς μπορεί τελικά να βοηθήσει στη σύλληψη εργαλείων που μπορούν να ενισχύσουν το δίκτυο φορέων που, μέσω των διαφόρων δραστηριοτήτων μας, αρχίζει να διαμορφώνεται στην επικράτεια του Seine-Saint-Denis.</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ahyp="http://schemas.microsoft.com/office/drawing/2018/hyperlinkcolor"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hyp="http://schemas.microsoft.com/office/drawing/2018/hyperlinkcolor"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06</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hyp="http://schemas.microsoft.com/office/drawing/2018/hyperlinkcolor" xmlns="" id="{AF0E12D9-751A-CB23-2954-905523DE7A7A}"/>
              </a:ext>
            </a:extLst>
          </p:cNvPr>
          <p:cNvSpPr txBox="1">
            <a:spLocks/>
          </p:cNvSpPr>
          <p:nvPr/>
        </p:nvSpPr>
        <p:spPr>
          <a:xfrm>
            <a:off x="1049568" y="1049243"/>
            <a:ext cx="200795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Εργαλεία συνεισφοράς </a:t>
            </a:r>
          </a:p>
        </p:txBody>
      </p:sp>
      <p:pic>
        <p:nvPicPr>
          <p:cNvPr id="21" name="Picture 20">
            <a:extLst>
              <a:ext uri="{FF2B5EF4-FFF2-40B4-BE49-F238E27FC236}">
                <a16:creationId xmlns:a16="http://schemas.microsoft.com/office/drawing/2014/main" xmlns:p14="http://schemas.microsoft.com/office/powerpoint/2010/main" xmlns:ahyp="http://schemas.microsoft.com/office/drawing/2018/hyperlinkcolor" xmlns="" id="{DAA8523E-B28A-0361-13BC-5CBBFA6E1659}"/>
              </a:ext>
            </a:extLst>
          </p:cNvPr>
          <p:cNvPicPr>
            <a:picLocks noChangeAspect="1"/>
          </p:cNvPicPr>
          <p:nvPr/>
        </p:nvPicPr>
        <p:blipFill rotWithShape="1">
          <a:blip r:embed="rId4">
            <a:alphaModFix amt="52000"/>
          </a:blip>
          <a:srcRect l="65619" t="1565" r="9538" b="30593"/>
          <a:stretch/>
        </p:blipFill>
        <p:spPr>
          <a:xfrm flipH="1">
            <a:off x="8566" y="6642212"/>
            <a:ext cx="2771209"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ahyp="http://schemas.microsoft.com/office/drawing/2018/hyperlinkcolor"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68</a:t>
            </a:fld>
            <a:endParaRPr lang="en-US" dirty="0"/>
          </a:p>
        </p:txBody>
      </p:sp>
      <p:sp>
        <p:nvSpPr>
          <p:cNvPr id="26" name="Rectangle 25">
            <a:extLst>
              <a:ext uri="{FF2B5EF4-FFF2-40B4-BE49-F238E27FC236}">
                <a16:creationId xmlns:a16="http://schemas.microsoft.com/office/drawing/2014/main" xmlns:p14="http://schemas.microsoft.com/office/powerpoint/2010/main" xmlns:ahyp="http://schemas.microsoft.com/office/drawing/2018/hyperlinkcolor"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xmlns:p14="http://schemas.microsoft.com/office/powerpoint/2010/main" xmlns:ahyp="http://schemas.microsoft.com/office/drawing/2018/hyperlinkcolor" xmlns="" id="{085F7827-509E-9EF2-7E86-44ABDD6A1215}"/>
              </a:ext>
            </a:extLst>
          </p:cNvPr>
          <p:cNvGrpSpPr/>
          <p:nvPr/>
        </p:nvGrpSpPr>
        <p:grpSpPr>
          <a:xfrm>
            <a:off x="6215378" y="853269"/>
            <a:ext cx="655977" cy="656424"/>
            <a:chOff x="7211530" y="2382809"/>
            <a:chExt cx="823268" cy="823829"/>
          </a:xfrm>
        </p:grpSpPr>
        <p:sp>
          <p:nvSpPr>
            <p:cNvPr id="38" name="Freeform 37">
              <a:extLst>
                <a:ext uri="{FF2B5EF4-FFF2-40B4-BE49-F238E27FC236}">
                  <a16:creationId xmlns:a16="http://schemas.microsoft.com/office/drawing/2014/main" xmlns:p14="http://schemas.microsoft.com/office/powerpoint/2010/main" xmlns:ahyp="http://schemas.microsoft.com/office/drawing/2018/hyperlinkcolor" xmlns="" id="{C4A71217-4317-4821-1C88-799A39675006}"/>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9" name="Graphic 2">
              <a:extLst>
                <a:ext uri="{FF2B5EF4-FFF2-40B4-BE49-F238E27FC236}">
                  <a16:creationId xmlns:a16="http://schemas.microsoft.com/office/drawing/2014/main" xmlns:p14="http://schemas.microsoft.com/office/powerpoint/2010/main" xmlns:ahyp="http://schemas.microsoft.com/office/drawing/2018/hyperlinkcolor" xmlns="" id="{7E37098F-EDC9-EE38-9B16-76C24DFB768E}"/>
                </a:ext>
              </a:extLst>
            </p:cNvPr>
            <p:cNvGrpSpPr/>
            <p:nvPr/>
          </p:nvGrpSpPr>
          <p:grpSpPr>
            <a:xfrm>
              <a:off x="7211530" y="2382809"/>
              <a:ext cx="823268" cy="823829"/>
              <a:chOff x="7211530" y="2382809"/>
              <a:chExt cx="823268" cy="823829"/>
            </a:xfrm>
            <a:solidFill>
              <a:srgbClr val="010101"/>
            </a:solidFill>
          </p:grpSpPr>
          <p:sp>
            <p:nvSpPr>
              <p:cNvPr id="40" name="Freeform 39">
                <a:extLst>
                  <a:ext uri="{FF2B5EF4-FFF2-40B4-BE49-F238E27FC236}">
                    <a16:creationId xmlns:a16="http://schemas.microsoft.com/office/drawing/2014/main" xmlns:p14="http://schemas.microsoft.com/office/powerpoint/2010/main" xmlns:ahyp="http://schemas.microsoft.com/office/drawing/2018/hyperlinkcolor" xmlns="" id="{20D1436F-3D2E-87CE-5D9E-FAF1DA923747}"/>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xmlns:p14="http://schemas.microsoft.com/office/powerpoint/2010/main" xmlns:ahyp="http://schemas.microsoft.com/office/drawing/2018/hyperlinkcolor" xmlns="" id="{368B1327-EAD4-95FD-64F2-1C04CBB0C472}"/>
                  </a:ext>
                </a:extLst>
              </p:cNvPr>
              <p:cNvGrpSpPr/>
              <p:nvPr/>
            </p:nvGrpSpPr>
            <p:grpSpPr>
              <a:xfrm>
                <a:off x="7211530" y="2382809"/>
                <a:ext cx="823268" cy="823829"/>
                <a:chOff x="7211530" y="2382809"/>
                <a:chExt cx="823268" cy="823829"/>
              </a:xfrm>
              <a:solidFill>
                <a:srgbClr val="010101"/>
              </a:solidFill>
            </p:grpSpPr>
            <p:sp>
              <p:nvSpPr>
                <p:cNvPr id="42" name="Freeform 41">
                  <a:extLst>
                    <a:ext uri="{FF2B5EF4-FFF2-40B4-BE49-F238E27FC236}">
                      <a16:creationId xmlns:a16="http://schemas.microsoft.com/office/drawing/2014/main" xmlns:p14="http://schemas.microsoft.com/office/powerpoint/2010/main" xmlns:ahyp="http://schemas.microsoft.com/office/drawing/2018/hyperlinkcolor" xmlns="" id="{EC8721BE-D45B-1DE4-C341-13B925AAB7DF}"/>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xmlns:p14="http://schemas.microsoft.com/office/powerpoint/2010/main" xmlns:ahyp="http://schemas.microsoft.com/office/drawing/2018/hyperlinkcolor" xmlns="" id="{5B703943-7E9D-38B3-EDC7-2476CAEA39D9}"/>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xmlns:p14="http://schemas.microsoft.com/office/powerpoint/2010/main" xmlns:ahyp="http://schemas.microsoft.com/office/drawing/2018/hyperlinkcolor" xmlns="" id="{646AE4C1-A3E7-7A90-DCD2-38ADA9CC7260}"/>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xmlns:p14="http://schemas.microsoft.com/office/powerpoint/2010/main" xmlns:ahyp="http://schemas.microsoft.com/office/drawing/2018/hyperlinkcolor" xmlns="" id="{7D0EBCE1-6C7A-8672-57F7-707ADD111A46}"/>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xmlns:p14="http://schemas.microsoft.com/office/powerpoint/2010/main" xmlns:ahyp="http://schemas.microsoft.com/office/drawing/2018/hyperlinkcolor" xmlns="" id="{97D23FAF-FAB0-FD0A-2110-EDC9E6D75659}"/>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xmlns:ahyp="http://schemas.microsoft.com/office/drawing/2018/hyperlinkcolor" xmlns:a16="http://schemas.microsoft.com/office/drawing/2014/main" xmlns="" val="1307439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1112098" y="1710280"/>
            <a:ext cx="620125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Η εξεύρεση λύσεων για την καταπολέμηση ενός μείζονος προβλήματος υγείας είναι πραγματική δουλειά και δεν πιστεύουμε ότι κάποιος πρέπει να εργάζεται δωρεάν. Με μια ομάδα και ένα πρόγραμμα να αρχίζουν να σχηματίζονται, είναι καιρός να σκεφτείτε πώς θα χρηματοδοτήσετε τις δραστηριότητές σας. Αρχικά, η Συνεισφορική Έρευνα προοριζόταν να χρηματοδοτηθεί μέσω αυτού που ονομάστηκε Συνεισφορική Οικονομία, ένα μοντέλο που παρέχει μισθό σε όλους όσους συνεισφέρουν σε ένα έργο, είτε με τη μορφή θεωρητικής γνώσης, είτε με τη μορφή βιωμένης γνώσης, είτε με τη μορφή τεχνογνωσίας. </a:t>
            </a:r>
          </a:p>
          <a:p>
            <a:pPr>
              <a:lnSpc>
                <a:spcPts val="1220"/>
              </a:lnSpc>
            </a:pPr>
            <a:r>
              <a:rPr lang="en-US" sz="1150" dirty="0">
                <a:solidFill>
                  <a:srgbClr val="262626"/>
                </a:solidFill>
              </a:rPr>
              <a:t> </a:t>
            </a:r>
          </a:p>
          <a:p>
            <a:pPr>
              <a:lnSpc>
                <a:spcPts val="1220"/>
              </a:lnSpc>
            </a:pPr>
            <a:r>
              <a:rPr lang="en-US" sz="1150" dirty="0">
                <a:solidFill>
                  <a:srgbClr val="262626"/>
                </a:solidFill>
              </a:rPr>
              <a:t>Τελικά, η ανταποδοτική οικονομία δεν </a:t>
            </a:r>
            <a:r>
              <a:rPr lang="en-US" sz="1150" dirty="0" err="1">
                <a:solidFill>
                  <a:srgbClr val="262626"/>
                </a:solidFill>
              </a:rPr>
              <a:t>υλοποιήθηκε </a:t>
            </a:r>
            <a:r>
              <a:rPr lang="en-US" sz="1150" dirty="0">
                <a:solidFill>
                  <a:srgbClr val="262626"/>
                </a:solidFill>
              </a:rPr>
              <a:t>ποτέ όπως είχε φανταστεί. Ως εκ τούτου, προχωρήσαμε σε ένα μικτό μοντέλο χρηματοδότησης, το οποίο αποτελείται από δωρεές από ιδιωτικά ιδρύματα, χρηματοδότηση από δημόσιους φορείς (δημοτικές και περιφερειακές υπηρεσίες και ερευνητικούς φορείς) και πληρωμές για ακριβείς εκδηλώσεις (παρουσιάσεις, σεμινάρια, εργαστήρια). Ορισμένα από αυτά τα χρήματα δίνονται στο έργο άνευ όρων, ενώ κάποια από αυτά δεσμεύονται από την παραγωγή συγκεκριμένων αποτελεσμάτων. Μια από τις προκλήσεις που αντιμετωπίζουμε σήμερα είναι να διασφαλίσουμε ότι όλες αυτές οι διαφορετικές παραγωγές θα καταλήξουν σε μια σαφή κατεύθυνση που μπορεί να φέρει την ομάδα πιο κοντά στα όνειρα, όπως αυτά έχουν προκύψει μέσα από τη συλλογική εργασία.</a:t>
            </a:r>
          </a:p>
          <a:p>
            <a:pPr>
              <a:lnSpc>
                <a:spcPts val="1220"/>
              </a:lnSpc>
            </a:pPr>
            <a:r>
              <a:rPr lang="en-US" sz="1150" dirty="0">
                <a:solidFill>
                  <a:srgbClr val="262626"/>
                </a:solidFill>
              </a:rPr>
              <a:t> </a:t>
            </a:r>
          </a:p>
          <a:p>
            <a:pPr>
              <a:lnSpc>
                <a:spcPts val="1220"/>
              </a:lnSpc>
            </a:pPr>
            <a:r>
              <a:rPr lang="en-US" sz="1150" dirty="0">
                <a:solidFill>
                  <a:srgbClr val="262626"/>
                </a:solidFill>
              </a:rPr>
              <a:t>Η εξασφάλιση της χρηματοδότησης για τη λειτουργία του έργου είναι μόνο μία πτυχή της αμοιβής των ανθρώπων. Θα πρέπει επίσης να εξετάσετε τον τρόπο διανομής των χρημάτων αυτών. Η Συνεισφορική Οικονομία είναι μια πρόταση για το πώς μια περιοχή θα μπορούσε να εργαστεί συλλογικά για να αποφασίσει τους όρους αυτής της διανομής. Στόχος αυτού του μοντέλου είναι να αντισταθμίσει τις προκαταλήψεις των παραδοσιακών οικονομικών δομών που τείνουν να παραβλέπουν την αξία των δράσεων που δεν οδηγούν σε ένα εμπορικό προϊόν ή των δημόσιων οργανισμών που συχνά χρηματοδοτούν δράσεις σύμφωνα με προκαθορισμένες κατηγορίες (καθιστώντας δύσκολο να </a:t>
            </a:r>
            <a:r>
              <a:rPr lang="en-US" sz="1150" dirty="0" err="1">
                <a:solidFill>
                  <a:srgbClr val="262626"/>
                </a:solidFill>
              </a:rPr>
              <a:t>αξιοποιηθούν </a:t>
            </a:r>
            <a:r>
              <a:rPr lang="en-US" sz="1150" dirty="0">
                <a:solidFill>
                  <a:srgbClr val="262626"/>
                </a:solidFill>
              </a:rPr>
              <a:t>ρόλοι που διαπερνούν διαφορετικές κατηγορίες όπως "γονέας-ερευνητής" ή "ερευνητής που επενδύει σε κοινωνικές δράσεις"). </a:t>
            </a:r>
          </a:p>
          <a:p>
            <a:pPr>
              <a:lnSpc>
                <a:spcPts val="1220"/>
              </a:lnSpc>
            </a:pPr>
            <a:r>
              <a:rPr lang="en-US" sz="1150" dirty="0">
                <a:solidFill>
                  <a:srgbClr val="262626"/>
                </a:solidFill>
              </a:rPr>
              <a:t> </a:t>
            </a:r>
          </a:p>
          <a:p>
            <a:pPr>
              <a:lnSpc>
                <a:spcPts val="1220"/>
              </a:lnSpc>
            </a:pPr>
            <a:r>
              <a:rPr lang="en-US" sz="1150" dirty="0">
                <a:solidFill>
                  <a:srgbClr val="262626"/>
                </a:solidFill>
              </a:rPr>
              <a:t>Πρόσφατα, επιστρέψαμε στις αρχές της Συνεισφορικής Οικονομίας για να δούμε πώς μπορούμε να τις προσαρμόσουμε στο σημερινό πλαίσιο στο οποίο εργαζόμαστε. Παρά τις αρχικές μας προθέσεις, στηριχθήκαμε στην εθελοντική εργασία για την αρχική φάση της Κλινικής Συνεισφοράς. Καθώς οι δραστηριότητες που προτείνονται στους γονείς και τους επαγγελματίες πολλαπλασιάζονται, αυτό το μοντέλο, το οποίο δεν ήταν ποτέ επιθυμητό, δεν είναι πλέον δίκαιο ή </a:t>
            </a:r>
            <a:r>
              <a:rPr lang="en-US" sz="1150" dirty="0" err="1">
                <a:solidFill>
                  <a:srgbClr val="262626"/>
                </a:solidFill>
              </a:rPr>
              <a:t>υλοποιήσιμο</a:t>
            </a:r>
            <a:r>
              <a:rPr lang="en-US" sz="1150" dirty="0">
                <a:solidFill>
                  <a:srgbClr val="262626"/>
                </a:solidFill>
              </a:rPr>
              <a:t>. Ήδη το 2020, το Ινστιτούτο Έρευνας και Καινοτομίας προσέλαβε έναν από τους γονείς με τον τίτλο του γονέα-πρέσβη για να την αποζημιώσει για τη συμβολή της. Ωστόσο, και αυτή η λύση απέχει πολύ από το ιδανικό: δεν προσφέρει μια πραγματική ευκαιρία να συζητηθεί η αξία της εργασίας της (ή της εργασίας άλλων ατόμων από την Κλινική Συνεισφοράς), αναπαράγοντας αντίθετα ένα παραδοσιακό </a:t>
            </a:r>
            <a:r>
              <a:rPr lang="en-US" sz="1150" dirty="0" err="1">
                <a:solidFill>
                  <a:srgbClr val="262626"/>
                </a:solidFill>
              </a:rPr>
              <a:t>μισθολογικό </a:t>
            </a:r>
            <a:r>
              <a:rPr lang="en-US" sz="1150" dirty="0">
                <a:solidFill>
                  <a:srgbClr val="262626"/>
                </a:solidFill>
              </a:rPr>
              <a:t>μοντέλο. </a:t>
            </a:r>
          </a:p>
          <a:p>
            <a:pPr>
              <a:lnSpc>
                <a:spcPts val="1220"/>
              </a:lnSpc>
            </a:pPr>
            <a:r>
              <a:rPr lang="en-US" sz="1150" dirty="0">
                <a:solidFill>
                  <a:srgbClr val="262626"/>
                </a:solidFill>
              </a:rPr>
              <a:t> </a:t>
            </a:r>
          </a:p>
          <a:p>
            <a:pPr>
              <a:lnSpc>
                <a:spcPts val="1220"/>
              </a:lnSpc>
            </a:pPr>
            <a:r>
              <a:rPr lang="en-US" sz="1150" dirty="0">
                <a:solidFill>
                  <a:srgbClr val="262626"/>
                </a:solidFill>
              </a:rPr>
              <a:t>Για να υπερβούμε αυτό το μοντέλο και να επανεξετάσουμε την πρόταση της Συνεισφορικής Οικονομίας, ξεκινήσαμε μια σειρά σεμιναρίων, τα οποία έχουν ως στόχο να διερευνήσουν τη δυνατότητα δημιουργίας μιας δομής που θα μπορεί να διαχειρίζεται και να αμείβει το έργο των γονέων - και η οποία θα διοικείται από τους ίδιους τους γονείς. Η ακριβής μορφή και η διακυβέρνηση μιας τέτοιας δομής πρόκειται να αποφασιστεί σε μια διαβουλευτική διαδικασία που θα διεξαχθεί το 2023 με μέλη από το Ινστιτούτο Έρευνας και Καινοτομίας, εμπλεκόμενους γονείς και ερευνητές από συναφείς τομείς.</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07</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049567" y="1049243"/>
            <a:ext cx="3279546"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Αμοιβές και αξιοποίηση </a:t>
            </a:r>
          </a:p>
        </p:txBody>
      </p:sp>
      <p:pic>
        <p:nvPicPr>
          <p:cNvPr id="21" name="Picture 20">
            <a:extLst>
              <a:ext uri="{FF2B5EF4-FFF2-40B4-BE49-F238E27FC236}">
                <a16:creationId xmlns:a16="http://schemas.microsoft.com/office/drawing/2014/main" xmlns:p14="http://schemas.microsoft.com/office/powerpoint/2010/main" xmlns="" id="{DAA8523E-B28A-0361-13BC-5CBBFA6E1659}"/>
              </a:ext>
            </a:extLst>
          </p:cNvPr>
          <p:cNvPicPr>
            <a:picLocks noChangeAspect="1"/>
          </p:cNvPicPr>
          <p:nvPr/>
        </p:nvPicPr>
        <p:blipFill rotWithShape="1">
          <a:blip r:embed="rId2">
            <a:alphaModFix amt="52000"/>
          </a:blip>
          <a:srcRect l="82511" t="1565" r="9538" b="30593"/>
          <a:stretch/>
        </p:blipFill>
        <p:spPr>
          <a:xfrm flipH="1">
            <a:off x="8567" y="6642212"/>
            <a:ext cx="886928" cy="4049601"/>
          </a:xfrm>
          <a:prstGeom prst="rect">
            <a:avLst/>
          </a:prstGeom>
        </p:spPr>
      </p:pic>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69</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p14="http://schemas.microsoft.com/office/powerpoint/2010/main" xmlns="" id="{68632F4B-F49B-55FA-0B31-D02408135836}"/>
              </a:ext>
            </a:extLst>
          </p:cNvPr>
          <p:cNvGrpSpPr/>
          <p:nvPr/>
        </p:nvGrpSpPr>
        <p:grpSpPr>
          <a:xfrm>
            <a:off x="6236449" y="917828"/>
            <a:ext cx="613836" cy="613166"/>
            <a:chOff x="7257599" y="768348"/>
            <a:chExt cx="868457" cy="867509"/>
          </a:xfrm>
        </p:grpSpPr>
        <p:sp>
          <p:nvSpPr>
            <p:cNvPr id="3" name="Freeform 2">
              <a:extLst>
                <a:ext uri="{FF2B5EF4-FFF2-40B4-BE49-F238E27FC236}">
                  <a16:creationId xmlns:a16="http://schemas.microsoft.com/office/drawing/2014/main" xmlns:p14="http://schemas.microsoft.com/office/powerpoint/2010/main" xmlns="" id="{2B3AD570-057A-5154-6FD8-591638B1DF19}"/>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 name="Graphic 2">
              <a:extLst>
                <a:ext uri="{FF2B5EF4-FFF2-40B4-BE49-F238E27FC236}">
                  <a16:creationId xmlns:a16="http://schemas.microsoft.com/office/drawing/2014/main" xmlns:p14="http://schemas.microsoft.com/office/powerpoint/2010/main" xmlns="" id="{2F3AF99E-95AC-6A70-0F9B-209DA2580885}"/>
                </a:ext>
              </a:extLst>
            </p:cNvPr>
            <p:cNvGrpSpPr/>
            <p:nvPr/>
          </p:nvGrpSpPr>
          <p:grpSpPr>
            <a:xfrm>
              <a:off x="7257599" y="768348"/>
              <a:ext cx="868457" cy="867509"/>
              <a:chOff x="7257599" y="768348"/>
              <a:chExt cx="868457" cy="867509"/>
            </a:xfrm>
            <a:solidFill>
              <a:srgbClr val="010101"/>
            </a:solidFill>
          </p:grpSpPr>
          <p:sp>
            <p:nvSpPr>
              <p:cNvPr id="8" name="Freeform 7">
                <a:extLst>
                  <a:ext uri="{FF2B5EF4-FFF2-40B4-BE49-F238E27FC236}">
                    <a16:creationId xmlns:a16="http://schemas.microsoft.com/office/drawing/2014/main" xmlns:p14="http://schemas.microsoft.com/office/powerpoint/2010/main" xmlns="" id="{43F062C2-D0B7-7213-EAB3-E5C5F6F57CC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xmlns:p14="http://schemas.microsoft.com/office/powerpoint/2010/main" xmlns="" id="{A3090EAD-F7AB-C35F-DE3C-E447F317CB50}"/>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p14="http://schemas.microsoft.com/office/powerpoint/2010/main" xmlns="" id="{57AF0850-21DD-B3A1-0014-219C9A33FF4C}"/>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p14="http://schemas.microsoft.com/office/powerpoint/2010/main" xmlns="" id="{CBFC63D8-A023-083D-2CFD-152FB657197B}"/>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xmlns:p14="http://schemas.microsoft.com/office/powerpoint/2010/main" xmlns="" id="{B1ADFAED-4A6C-6DD6-726B-F2BFDF6DF4F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xmlns:a16="http://schemas.microsoft.com/office/drawing/2014/main" xmlns="" val="377416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p188="http://schemas.microsoft.com/office/powerpoint/2018/8/main" xmlns:p14="http://schemas.microsoft.com/office/powerpoint/2010/main" xmlns="" id="{8E0DA063-D81F-180B-CC1A-F6978C651053}"/>
              </a:ext>
            </a:extLst>
          </p:cNvPr>
          <p:cNvSpPr/>
          <p:nvPr/>
        </p:nvSpPr>
        <p:spPr>
          <a:xfrm>
            <a:off x="-28244" y="2739840"/>
            <a:ext cx="543538" cy="795197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5">
            <a:extLst>
              <a:ext uri="{FF2B5EF4-FFF2-40B4-BE49-F238E27FC236}">
                <a16:creationId xmlns:a16="http://schemas.microsoft.com/office/drawing/2014/main" xmlns:p188="http://schemas.microsoft.com/office/powerpoint/2018/8/main" xmlns:p14="http://schemas.microsoft.com/office/powerpoint/2010/main" xmlns="" id="{B00DECE5-1AF9-7B14-C7D2-F534868E8DD1}"/>
              </a:ext>
            </a:extLst>
          </p:cNvPr>
          <p:cNvSpPr txBox="1">
            <a:spLocks/>
          </p:cNvSpPr>
          <p:nvPr/>
        </p:nvSpPr>
        <p:spPr>
          <a:xfrm>
            <a:off x="926095" y="4077347"/>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Αν ενδιαφέρεστε να μάθετε περισσότερα για την υπερέκθεση στις οθόνες, θα πρέπει να ξεκινήσετε με το πρώτο μέρος, </a:t>
            </a:r>
            <a:r>
              <a:rPr lang="en-US" sz="1150" u="sng" dirty="0">
                <a:solidFill>
                  <a:srgbClr val="262626"/>
                </a:solidFill>
              </a:rPr>
              <a:t>Γιατί είναι απαραίτητος αυτός ο οδηγός</a:t>
            </a:r>
            <a:r>
              <a:rPr lang="en-US" sz="1150" dirty="0">
                <a:solidFill>
                  <a:srgbClr val="262626"/>
                </a:solidFill>
              </a:rPr>
              <a:t>, το οποίο σας ενημερώνει για τις διάφορες διαστάσεις του προβλήματος. Ίσως επίσης να θέλετε να δείτε το </a:t>
            </a:r>
            <a:r>
              <a:rPr lang="en-US" sz="1150" u="sng" dirty="0">
                <a:solidFill>
                  <a:srgbClr val="262626"/>
                </a:solidFill>
              </a:rPr>
              <a:t>Οι δυσκολίες της υπερέκθεσης και πώς ανταποκρίνεται σε αυτές η </a:t>
            </a:r>
            <a:r>
              <a:rPr lang="en-US" sz="1150" dirty="0">
                <a:solidFill>
                  <a:srgbClr val="262626"/>
                </a:solidFill>
              </a:rPr>
              <a:t>Συμβολική </a:t>
            </a:r>
            <a:r>
              <a:rPr lang="en-US" sz="1150" u="sng" dirty="0">
                <a:solidFill>
                  <a:srgbClr val="262626"/>
                </a:solidFill>
              </a:rPr>
              <a:t>Έρευνα</a:t>
            </a:r>
            <a:r>
              <a:rPr lang="en-US" sz="1150" dirty="0">
                <a:solidFill>
                  <a:srgbClr val="262626"/>
                </a:solidFill>
              </a:rPr>
              <a:t>, το οποίο εξηγεί γιατί πιστεύουμε ότι η Συμβολική Έρευνα είναι μια ιδιαίτερα αποτελεσματική στρατηγική για να ξεπεραστούν ορισμένα από τα εμπόδια που εμποδίζουν τους ανθρώπους να αλλάξουν τις συνήθειές τους στις οθόνες. </a:t>
            </a:r>
          </a:p>
        </p:txBody>
      </p:sp>
      <p:cxnSp>
        <p:nvCxnSpPr>
          <p:cNvPr id="40" name="Straight Connector 39">
            <a:extLst>
              <a:ext uri="{FF2B5EF4-FFF2-40B4-BE49-F238E27FC236}">
                <a16:creationId xmlns:a16="http://schemas.microsoft.com/office/drawing/2014/main" xmlns:p188="http://schemas.microsoft.com/office/powerpoint/2018/8/main" xmlns:p14="http://schemas.microsoft.com/office/powerpoint/2010/main" xmlns="" id="{531241DE-D1E0-80A0-94B2-F1621A8241F8}"/>
              </a:ext>
            </a:extLst>
          </p:cNvPr>
          <p:cNvCxnSpPr>
            <a:cxnSpLocks/>
          </p:cNvCxnSpPr>
          <p:nvPr/>
        </p:nvCxnSpPr>
        <p:spPr>
          <a:xfrm>
            <a:off x="371376" y="392075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2" name="Text Placeholder 15">
            <a:extLst>
              <a:ext uri="{FF2B5EF4-FFF2-40B4-BE49-F238E27FC236}">
                <a16:creationId xmlns:a16="http://schemas.microsoft.com/office/drawing/2014/main" xmlns:p188="http://schemas.microsoft.com/office/powerpoint/2018/8/main" xmlns:p14="http://schemas.microsoft.com/office/powerpoint/2010/main" xmlns="" id="{CDD88808-CDA0-5A98-CF3A-227A7E1162F0}"/>
              </a:ext>
            </a:extLst>
          </p:cNvPr>
          <p:cNvSpPr txBox="1">
            <a:spLocks/>
          </p:cNvSpPr>
          <p:nvPr/>
        </p:nvSpPr>
        <p:spPr>
          <a:xfrm>
            <a:off x="926095" y="5538526"/>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Αν θέλετε να μάθετε περισσότερα για τη μέθοδο που προτείνουμε, θα πρέπει να μεταβείτε στο </a:t>
            </a:r>
            <a:r>
              <a:rPr lang="en-US" sz="1150" u="sng" dirty="0">
                <a:solidFill>
                  <a:srgbClr val="262626"/>
                </a:solidFill>
              </a:rPr>
              <a:t>Τι είναι η Συνεισφορική Έρευνα</a:t>
            </a:r>
            <a:r>
              <a:rPr lang="en-US" sz="1150" dirty="0">
                <a:solidFill>
                  <a:srgbClr val="262626"/>
                </a:solidFill>
              </a:rPr>
              <a:t>, το οποίο μιλάει για την προέλευση, τις αρχές και τους προσανατολισμούς της Συνεισφορικής Έρευνας. Σας συνιστούμε επίσης να διαβάσετε το </a:t>
            </a:r>
            <a:r>
              <a:rPr lang="en-US" sz="1150" u="sng" dirty="0">
                <a:solidFill>
                  <a:srgbClr val="262626"/>
                </a:solidFill>
              </a:rPr>
              <a:t>Πώς να ξεκινήσετε μια διαδικασία Συνεισφορικής Έρευνας</a:t>
            </a:r>
            <a:r>
              <a:rPr lang="en-US" sz="1150" dirty="0">
                <a:solidFill>
                  <a:srgbClr val="262626"/>
                </a:solidFill>
              </a:rPr>
              <a:t>, το οποίο περιγράφει τον τρόπο με τον οποίο δημιουργήθηκε η Κλινική Συνεισφορικής Έρευνας. </a:t>
            </a:r>
          </a:p>
        </p:txBody>
      </p:sp>
      <p:cxnSp>
        <p:nvCxnSpPr>
          <p:cNvPr id="44" name="Straight Connector 43">
            <a:extLst>
              <a:ext uri="{FF2B5EF4-FFF2-40B4-BE49-F238E27FC236}">
                <a16:creationId xmlns:a16="http://schemas.microsoft.com/office/drawing/2014/main" xmlns:p188="http://schemas.microsoft.com/office/powerpoint/2018/8/main" xmlns:p14="http://schemas.microsoft.com/office/powerpoint/2010/main" xmlns="" id="{4C34EE43-207C-36FE-4091-E8BAC9475185}"/>
              </a:ext>
            </a:extLst>
          </p:cNvPr>
          <p:cNvCxnSpPr>
            <a:cxnSpLocks/>
          </p:cNvCxnSpPr>
          <p:nvPr/>
        </p:nvCxnSpPr>
        <p:spPr>
          <a:xfrm>
            <a:off x="515293" y="5381937"/>
            <a:ext cx="7106725"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5" name="Text Placeholder 15">
            <a:extLst>
              <a:ext uri="{FF2B5EF4-FFF2-40B4-BE49-F238E27FC236}">
                <a16:creationId xmlns:a16="http://schemas.microsoft.com/office/drawing/2014/main" xmlns:p188="http://schemas.microsoft.com/office/powerpoint/2018/8/main" xmlns:p14="http://schemas.microsoft.com/office/powerpoint/2010/main" xmlns="" id="{EA0B126F-0C66-B6FD-CE39-4C1331A7F561}"/>
              </a:ext>
            </a:extLst>
          </p:cNvPr>
          <p:cNvSpPr txBox="1">
            <a:spLocks/>
          </p:cNvSpPr>
          <p:nvPr/>
        </p:nvSpPr>
        <p:spPr>
          <a:xfrm>
            <a:off x="1014201" y="6619298"/>
            <a:ext cx="6328584" cy="966347"/>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Εάν αισθάνεστε καλά ενημερωμένοι σχετικά με την υπερέκθεση στις οθόνες και τις επιπτώσεις που έχει στα μικρά παιδιά </a:t>
            </a:r>
            <a:r>
              <a:rPr lang="en-US" sz="1150" b="1" dirty="0">
                <a:solidFill>
                  <a:srgbClr val="262626"/>
                </a:solidFill>
              </a:rPr>
              <a:t>και </a:t>
            </a:r>
            <a:r>
              <a:rPr lang="en-US" sz="1150" dirty="0">
                <a:solidFill>
                  <a:srgbClr val="262626"/>
                </a:solidFill>
              </a:rPr>
              <a:t>τις αρχές της Συνεισφορικής Έρευνας, μπορείτε να μεταβείτε απευθείας στην ενότητα </a:t>
            </a:r>
            <a:r>
              <a:rPr lang="en-US" sz="1150" u="sng" dirty="0">
                <a:solidFill>
                  <a:srgbClr val="262626"/>
                </a:solidFill>
              </a:rPr>
              <a:t>Πώς να ξεκινήσετε μια διαδικασία Συνεισφορικής Έρευνας</a:t>
            </a:r>
            <a:r>
              <a:rPr lang="en-US" sz="1150" dirty="0">
                <a:solidFill>
                  <a:srgbClr val="262626"/>
                </a:solidFill>
              </a:rPr>
              <a:t>, η οποία παρουσιάζει ορισμένα από τα ερωτήματα που θα θελήσετε να εξετάσετε όταν θέτετε σε εφαρμογή τη δική σας συλλογική δράση κατά της υπερέκθεσης. Επιπλέον, το πέμπτο κεφάλαιο σας προσφέρει ένα συγκεκριμένο παράδειγμα ενός προγράμματος εννέα συνεδριών για την ικανότητα, το οποίο περιλαμβάνει συγκεκριμένα θέματα, ερωτήσεις, βίντεο και κείμενα που μπορείτε να χρησιμοποιήσετε για να δομήσετε τη δική σας ερευνητική ομάδα. </a:t>
            </a:r>
          </a:p>
        </p:txBody>
      </p:sp>
      <p:cxnSp>
        <p:nvCxnSpPr>
          <p:cNvPr id="47" name="Straight Connector 46">
            <a:extLst>
              <a:ext uri="{FF2B5EF4-FFF2-40B4-BE49-F238E27FC236}">
                <a16:creationId xmlns:a16="http://schemas.microsoft.com/office/drawing/2014/main" xmlns:p188="http://schemas.microsoft.com/office/powerpoint/2018/8/main" xmlns:p14="http://schemas.microsoft.com/office/powerpoint/2010/main" xmlns="" id="{92636701-0DE1-A97B-D29C-A99310F044AA}"/>
              </a:ext>
            </a:extLst>
          </p:cNvPr>
          <p:cNvCxnSpPr>
            <a:cxnSpLocks/>
          </p:cNvCxnSpPr>
          <p:nvPr/>
        </p:nvCxnSpPr>
        <p:spPr>
          <a:xfrm>
            <a:off x="371376" y="6571064"/>
            <a:ext cx="7213545"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8" name="Text Placeholder 15">
            <a:extLst>
              <a:ext uri="{FF2B5EF4-FFF2-40B4-BE49-F238E27FC236}">
                <a16:creationId xmlns:a16="http://schemas.microsoft.com/office/drawing/2014/main" xmlns:p188="http://schemas.microsoft.com/office/powerpoint/2018/8/main" xmlns:p14="http://schemas.microsoft.com/office/powerpoint/2010/main" xmlns="" id="{216227D5-9392-5A5C-18DB-2A93330222A8}"/>
              </a:ext>
            </a:extLst>
          </p:cNvPr>
          <p:cNvSpPr txBox="1">
            <a:spLocks/>
          </p:cNvSpPr>
          <p:nvPr/>
        </p:nvSpPr>
        <p:spPr>
          <a:xfrm>
            <a:off x="964041" y="8115003"/>
            <a:ext cx="6328584" cy="76812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dirty="0">
                <a:solidFill>
                  <a:srgbClr val="262626"/>
                </a:solidFill>
              </a:rPr>
              <a:t>Τέλος, θέλουμε να τονίσουμε ότι αυτός ο οδηγός δεν πρέπει να διαβαστεί ως ένα κλειστό έργο. Θα θέλαμε πολύ να ακούσουμε τα σχόλια, τις ερωτήσεις και τις προτάσεις σας. Αυτό αποτελεί αναπόσπαστο μέρος του ήθους της συνεισφοράς που δομεί κάθε συνεισφορικό ερευνητικό έργο. Σε συγκεκριμένες στιγμές κατά τη διάρκεια του οδηγού, θα σας καλέσουμε να συνεισφέρετε με τις δικές σας γνώσεις ή εμπειρίες, είτε πρόκειται για ένα ανέκδοτο, είτε για συμβουλές εμπειρογνωμόνων, είτε για γνώσεις από το εθνικό ή θεσμικό σας περιβάλλον. Όπως εδώ παρακάτω:  </a:t>
            </a:r>
          </a:p>
          <a:p>
            <a:pPr>
              <a:lnSpc>
                <a:spcPts val="1120"/>
              </a:lnSpc>
            </a:pPr>
            <a:endParaRPr lang="en-US" sz="1150" dirty="0">
              <a:solidFill>
                <a:srgbClr val="262626"/>
              </a:solidFill>
            </a:endParaRPr>
          </a:p>
        </p:txBody>
      </p:sp>
      <p:cxnSp>
        <p:nvCxnSpPr>
          <p:cNvPr id="50" name="Straight Connector 49">
            <a:extLst>
              <a:ext uri="{FF2B5EF4-FFF2-40B4-BE49-F238E27FC236}">
                <a16:creationId xmlns:a16="http://schemas.microsoft.com/office/drawing/2014/main" xmlns:p188="http://schemas.microsoft.com/office/powerpoint/2018/8/main" xmlns:p14="http://schemas.microsoft.com/office/powerpoint/2010/main" xmlns="" id="{7A6B71F3-D05E-FAC7-6F93-52046633A0BD}"/>
              </a:ext>
            </a:extLst>
          </p:cNvPr>
          <p:cNvCxnSpPr>
            <a:cxnSpLocks/>
          </p:cNvCxnSpPr>
          <p:nvPr/>
        </p:nvCxnSpPr>
        <p:spPr>
          <a:xfrm>
            <a:off x="515293" y="7958414"/>
            <a:ext cx="706962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3" name="Text Placeholder 17">
            <a:extLst>
              <a:ext uri="{FF2B5EF4-FFF2-40B4-BE49-F238E27FC236}">
                <a16:creationId xmlns:a16="http://schemas.microsoft.com/office/drawing/2014/main" xmlns:p188="http://schemas.microsoft.com/office/powerpoint/2018/8/main" xmlns:p14="http://schemas.microsoft.com/office/powerpoint/2010/main" xmlns="" id="{6BD2D81C-9282-7053-DE94-A778BA0FECC9}"/>
              </a:ext>
            </a:extLst>
          </p:cNvPr>
          <p:cNvSpPr txBox="1">
            <a:spLocks/>
          </p:cNvSpPr>
          <p:nvPr/>
        </p:nvSpPr>
        <p:spPr>
          <a:xfrm>
            <a:off x="515293" y="2661382"/>
            <a:ext cx="3235589" cy="386618"/>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Εδώ, ορισμένοι δείκτες για</a:t>
            </a:r>
          </a:p>
        </p:txBody>
      </p:sp>
      <p:sp>
        <p:nvSpPr>
          <p:cNvPr id="54" name="Rectangle 53">
            <a:extLst>
              <a:ext uri="{FF2B5EF4-FFF2-40B4-BE49-F238E27FC236}">
                <a16:creationId xmlns:a16="http://schemas.microsoft.com/office/drawing/2014/main" xmlns:p188="http://schemas.microsoft.com/office/powerpoint/2018/8/main" xmlns:p14="http://schemas.microsoft.com/office/powerpoint/2010/main" xmlns="" id="{CC4D960E-9005-22DF-613E-1B1850BBD950}"/>
              </a:ext>
            </a:extLst>
          </p:cNvPr>
          <p:cNvSpPr/>
          <p:nvPr/>
        </p:nvSpPr>
        <p:spPr>
          <a:xfrm>
            <a:off x="-1" y="1025171"/>
            <a:ext cx="7559676" cy="1445710"/>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5" name="Text Placeholder 16">
            <a:extLst>
              <a:ext uri="{FF2B5EF4-FFF2-40B4-BE49-F238E27FC236}">
                <a16:creationId xmlns:a16="http://schemas.microsoft.com/office/drawing/2014/main" xmlns:p188="http://schemas.microsoft.com/office/powerpoint/2018/8/main" xmlns:p14="http://schemas.microsoft.com/office/powerpoint/2010/main" xmlns="" id="{AFCE90F7-1E2D-046B-124C-B0610A900C95}"/>
              </a:ext>
            </a:extLst>
          </p:cNvPr>
          <p:cNvSpPr txBox="1">
            <a:spLocks/>
          </p:cNvSpPr>
          <p:nvPr/>
        </p:nvSpPr>
        <p:spPr>
          <a:xfrm>
            <a:off x="371376" y="79173"/>
            <a:ext cx="3078151" cy="67330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Πώς να το διαβάσετε;</a:t>
            </a:r>
            <a:endParaRPr lang="en-IE" sz="2700" dirty="0">
              <a:solidFill>
                <a:srgbClr val="009AC1"/>
              </a:solidFill>
              <a:latin typeface="Calibri" panose="020F0502020204030204" pitchFamily="34" charset="0"/>
              <a:ea typeface="Arial" panose="020B0604020202020204" pitchFamily="34" charset="0"/>
              <a:cs typeface="Calibri" panose="020F0502020204030204" pitchFamily="34" charset="0"/>
            </a:endParaRPr>
          </a:p>
        </p:txBody>
      </p:sp>
      <p:pic>
        <p:nvPicPr>
          <p:cNvPr id="56" name="Picture 55">
            <a:extLst>
              <a:ext uri="{FF2B5EF4-FFF2-40B4-BE49-F238E27FC236}">
                <a16:creationId xmlns:a16="http://schemas.microsoft.com/office/drawing/2014/main" xmlns:p188="http://schemas.microsoft.com/office/powerpoint/2018/8/main" xmlns:p14="http://schemas.microsoft.com/office/powerpoint/2010/main" xmlns="" id="{4868C510-EA77-3296-6F01-6E0C4FD47CBF}"/>
              </a:ext>
            </a:extLst>
          </p:cNvPr>
          <p:cNvPicPr>
            <a:picLocks noChangeAspect="1"/>
          </p:cNvPicPr>
          <p:nvPr/>
        </p:nvPicPr>
        <p:blipFill rotWithShape="1">
          <a:blip r:embed="rId2">
            <a:alphaModFix amt="35000"/>
          </a:blip>
          <a:srcRect l="65615" t="-878" r="5449" b="31174"/>
          <a:stretch/>
        </p:blipFill>
        <p:spPr>
          <a:xfrm rot="10800000" flipH="1">
            <a:off x="4805081" y="-15627"/>
            <a:ext cx="2637537" cy="3399920"/>
          </a:xfrm>
          <a:prstGeom prst="rect">
            <a:avLst/>
          </a:prstGeom>
        </p:spPr>
      </p:pic>
      <p:sp>
        <p:nvSpPr>
          <p:cNvPr id="57" name="Graphic 4">
            <a:extLst>
              <a:ext uri="{FF2B5EF4-FFF2-40B4-BE49-F238E27FC236}">
                <a16:creationId xmlns:a16="http://schemas.microsoft.com/office/drawing/2014/main" xmlns:p188="http://schemas.microsoft.com/office/powerpoint/2018/8/main" xmlns:p14="http://schemas.microsoft.com/office/powerpoint/2010/main" xmlns="" id="{2D3534D6-816E-6E20-CC73-79197EDC21F0}"/>
              </a:ext>
            </a:extLst>
          </p:cNvPr>
          <p:cNvSpPr/>
          <p:nvPr/>
        </p:nvSpPr>
        <p:spPr>
          <a:xfrm rot="16200000">
            <a:off x="1685293" y="-212439"/>
            <a:ext cx="180000"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58" name="Text Placeholder 17">
            <a:extLst>
              <a:ext uri="{FF2B5EF4-FFF2-40B4-BE49-F238E27FC236}">
                <a16:creationId xmlns:a16="http://schemas.microsoft.com/office/drawing/2014/main" xmlns:p188="http://schemas.microsoft.com/office/powerpoint/2018/8/main" xmlns:p14="http://schemas.microsoft.com/office/powerpoint/2010/main" xmlns="" id="{70449BC5-5336-A220-B16B-15E223223635}"/>
              </a:ext>
            </a:extLst>
          </p:cNvPr>
          <p:cNvSpPr txBox="1">
            <a:spLocks/>
          </p:cNvSpPr>
          <p:nvPr/>
        </p:nvSpPr>
        <p:spPr>
          <a:xfrm>
            <a:off x="516342" y="1279671"/>
            <a:ext cx="6526988" cy="977931"/>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chemeClr val="bg1"/>
                </a:solidFill>
              </a:rPr>
              <a:t>Αν δεν γνωρίζετε τίποτα για τις οθόνες ή την έρευνα με συνεισφορά, μην ανησυχείτε. Έχουμε σχεδιάσει μια δομή που σας μεταφέρει όλες τις πληροφορίες που χρειάζεστε για να ξεκινήσετε να σχηματίζετε τη δική σας ομάδα συνεισφορικής έρευνας για την υπερέκθεση. Εάν, από την άλλη πλευρά, έρχεστε σε αυτόν τον οδηγό με προηγούμενες γνώσεις, σας καλούμε να μεταβείτε απευθείας στο μέρος που σας φαίνεται πιο σχετικό με την έρευνα ή την πρακτική σας. Κάθε κεφάλαιο </a:t>
            </a:r>
            <a:r>
              <a:rPr lang="en-US" dirty="0" err="1">
                <a:solidFill>
                  <a:schemeClr val="bg1"/>
                </a:solidFill>
              </a:rPr>
              <a:t>έχει</a:t>
            </a:r>
            <a:r>
              <a:rPr lang="en-US" dirty="0">
                <a:solidFill>
                  <a:schemeClr val="bg1"/>
                </a:solidFill>
              </a:rPr>
              <a:t> </a:t>
            </a:r>
            <a:r>
              <a:rPr lang="en-US" dirty="0" err="1" smtClean="0">
                <a:solidFill>
                  <a:schemeClr val="bg1"/>
                </a:solidFill>
              </a:rPr>
              <a:t>γραφτεί</a:t>
            </a:r>
            <a:r>
              <a:rPr lang="el-GR" dirty="0" smtClean="0">
                <a:solidFill>
                  <a:schemeClr val="bg1"/>
                </a:solidFill>
              </a:rPr>
              <a:t>,</a:t>
            </a:r>
            <a:r>
              <a:rPr lang="en-US" dirty="0" smtClean="0">
                <a:solidFill>
                  <a:schemeClr val="bg1"/>
                </a:solidFill>
              </a:rPr>
              <a:t> </a:t>
            </a:r>
            <a:r>
              <a:rPr lang="en-US" dirty="0">
                <a:solidFill>
                  <a:schemeClr val="bg1"/>
                </a:solidFill>
              </a:rPr>
              <a:t>έτσι ώστε να μπορεί να διαβαστεί ανεξάρτητα.</a:t>
            </a:r>
          </a:p>
        </p:txBody>
      </p:sp>
      <p:sp>
        <p:nvSpPr>
          <p:cNvPr id="59" name="Text Placeholder 15">
            <a:extLst>
              <a:ext uri="{FF2B5EF4-FFF2-40B4-BE49-F238E27FC236}">
                <a16:creationId xmlns:a16="http://schemas.microsoft.com/office/drawing/2014/main" xmlns:p188="http://schemas.microsoft.com/office/powerpoint/2018/8/main" xmlns:p14="http://schemas.microsoft.com/office/powerpoint/2010/main" xmlns="" id="{583D2396-1F5D-B9CA-988D-39ABA220BD6E}"/>
              </a:ext>
            </a:extLst>
          </p:cNvPr>
          <p:cNvSpPr txBox="1">
            <a:spLocks/>
          </p:cNvSpPr>
          <p:nvPr/>
        </p:nvSpPr>
        <p:spPr>
          <a:xfrm>
            <a:off x="926095" y="9603352"/>
            <a:ext cx="6328584" cy="54580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sz="1150" b="1" dirty="0">
                <a:solidFill>
                  <a:srgbClr val="009AC1"/>
                </a:solidFill>
              </a:rPr>
              <a:t>Νομίζεις ότι έχουμε ξεχάσει κάτι; Έχετε κάποιο πείραμα που θα θέλατε να μας δείξετε; Ξέρετε κάτι που εμείς δεν ξέρουμε; Παρακαλούμε ενημερώστε μας επικοινωνώντας μαζί μας στο contact@iri.centrepompidou.fr, ώστε να συνεχίσουμε να γινόμαστε πιο έξυπνοι μαζί. </a:t>
            </a:r>
          </a:p>
          <a:p>
            <a:endParaRPr lang="en-US" sz="1150" dirty="0">
              <a:solidFill>
                <a:srgbClr val="009AC1"/>
              </a:solidFill>
            </a:endParaRPr>
          </a:p>
        </p:txBody>
      </p:sp>
      <p:sp>
        <p:nvSpPr>
          <p:cNvPr id="63" name="Text Placeholder 17">
            <a:extLst>
              <a:ext uri="{FF2B5EF4-FFF2-40B4-BE49-F238E27FC236}">
                <a16:creationId xmlns:a16="http://schemas.microsoft.com/office/drawing/2014/main" xmlns:p188="http://schemas.microsoft.com/office/powerpoint/2018/8/main" xmlns:p14="http://schemas.microsoft.com/office/powerpoint/2010/main" xmlns="" id="{AD2059E6-8A6A-BCCD-9E89-B1E815E64288}"/>
              </a:ext>
            </a:extLst>
          </p:cNvPr>
          <p:cNvSpPr txBox="1">
            <a:spLocks/>
          </p:cNvSpPr>
          <p:nvPr/>
        </p:nvSpPr>
        <p:spPr>
          <a:xfrm>
            <a:off x="515293" y="3048000"/>
            <a:ext cx="3235589" cy="51763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l-GR" sz="1800" b="1" dirty="0" smtClean="0">
                <a:solidFill>
                  <a:schemeClr val="bg1"/>
                </a:solidFill>
              </a:rPr>
              <a:t>το από </a:t>
            </a:r>
            <a:r>
              <a:rPr lang="en-US" sz="1800" b="1" dirty="0" err="1" smtClean="0">
                <a:solidFill>
                  <a:schemeClr val="bg1"/>
                </a:solidFill>
              </a:rPr>
              <a:t>πού</a:t>
            </a:r>
            <a:r>
              <a:rPr lang="en-US" sz="1800" b="1" dirty="0" smtClean="0">
                <a:solidFill>
                  <a:schemeClr val="bg1"/>
                </a:solidFill>
              </a:rPr>
              <a:t> </a:t>
            </a:r>
            <a:r>
              <a:rPr lang="en-US" sz="1800" b="1" dirty="0">
                <a:solidFill>
                  <a:schemeClr val="bg1"/>
                </a:solidFill>
              </a:rPr>
              <a:t>μπορεί να θέλετε να ξεκινήσετε:</a:t>
            </a:r>
          </a:p>
        </p:txBody>
      </p:sp>
      <p:sp>
        <p:nvSpPr>
          <p:cNvPr id="64" name="Slide Number Placeholder 5">
            <a:extLst>
              <a:ext uri="{FF2B5EF4-FFF2-40B4-BE49-F238E27FC236}">
                <a16:creationId xmlns:a16="http://schemas.microsoft.com/office/drawing/2014/main" xmlns:p188="http://schemas.microsoft.com/office/powerpoint/2018/8/main" xmlns:p14="http://schemas.microsoft.com/office/powerpoint/2010/main" xmlns=""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a:t>
            </a:fld>
            <a:endParaRPr lang="en-US" dirty="0"/>
          </a:p>
        </p:txBody>
      </p:sp>
      <p:sp>
        <p:nvSpPr>
          <p:cNvPr id="65" name="TextBox 64">
            <a:extLst>
              <a:ext uri="{FF2B5EF4-FFF2-40B4-BE49-F238E27FC236}">
                <a16:creationId xmlns:a16="http://schemas.microsoft.com/office/drawing/2014/main" xmlns:p188="http://schemas.microsoft.com/office/powerpoint/2018/8/main" xmlns:p14="http://schemas.microsoft.com/office/powerpoint/2010/main" xmlns="" id="{2DA472DE-BB1C-022A-1B25-03A31EFEEE00}"/>
              </a:ext>
            </a:extLst>
          </p:cNvPr>
          <p:cNvSpPr txBox="1"/>
          <p:nvPr/>
        </p:nvSpPr>
        <p:spPr>
          <a:xfrm>
            <a:off x="155311" y="3547989"/>
            <a:ext cx="858890" cy="523220"/>
          </a:xfrm>
          <a:prstGeom prst="rect">
            <a:avLst/>
          </a:prstGeom>
          <a:noFill/>
        </p:spPr>
        <p:txBody>
          <a:bodyPr wrap="square">
            <a:spAutoFit/>
          </a:bodyPr>
          <a:lstStyle/>
          <a:p>
            <a:r>
              <a:rPr lang="en-US" sz="2800" b="1" dirty="0">
                <a:solidFill>
                  <a:srgbClr val="00B6E6"/>
                </a:solidFill>
                <a:highlight>
                  <a:srgbClr val="009AC1"/>
                </a:highlight>
                <a:latin typeface="Calibri" panose="020F0502020204030204" pitchFamily="34" charset="0"/>
                <a:cs typeface="Calibri" panose="020F0502020204030204" pitchFamily="34" charset="0"/>
              </a:rPr>
              <a:t>01</a:t>
            </a:r>
            <a:endParaRPr lang="en-US" sz="2800" dirty="0">
              <a:solidFill>
                <a:srgbClr val="00B6E6"/>
              </a:solidFill>
              <a:highlight>
                <a:srgbClr val="009AC1"/>
              </a:highlight>
            </a:endParaRPr>
          </a:p>
        </p:txBody>
      </p:sp>
      <p:sp>
        <p:nvSpPr>
          <p:cNvPr id="66" name="TextBox 65">
            <a:extLst>
              <a:ext uri="{FF2B5EF4-FFF2-40B4-BE49-F238E27FC236}">
                <a16:creationId xmlns:a16="http://schemas.microsoft.com/office/drawing/2014/main" xmlns:p188="http://schemas.microsoft.com/office/powerpoint/2018/8/main" xmlns:p14="http://schemas.microsoft.com/office/powerpoint/2010/main" xmlns="" id="{D6BC57BB-9397-0F75-7044-B257590A063A}"/>
              </a:ext>
            </a:extLst>
          </p:cNvPr>
          <p:cNvSpPr txBox="1"/>
          <p:nvPr/>
        </p:nvSpPr>
        <p:spPr>
          <a:xfrm>
            <a:off x="155311" y="5009168"/>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02</a:t>
            </a:r>
            <a:endParaRPr lang="en-US" sz="2800" dirty="0">
              <a:solidFill>
                <a:schemeClr val="bg1"/>
              </a:solidFill>
              <a:highlight>
                <a:srgbClr val="009AC1"/>
              </a:highlight>
            </a:endParaRPr>
          </a:p>
        </p:txBody>
      </p:sp>
      <p:sp>
        <p:nvSpPr>
          <p:cNvPr id="67" name="TextBox 66">
            <a:extLst>
              <a:ext uri="{FF2B5EF4-FFF2-40B4-BE49-F238E27FC236}">
                <a16:creationId xmlns:a16="http://schemas.microsoft.com/office/drawing/2014/main" xmlns:p188="http://schemas.microsoft.com/office/powerpoint/2018/8/main" xmlns:p14="http://schemas.microsoft.com/office/powerpoint/2010/main" xmlns="" id="{EAF10CDE-9831-13BD-F7DD-8F764E0419F4}"/>
              </a:ext>
            </a:extLst>
          </p:cNvPr>
          <p:cNvSpPr txBox="1"/>
          <p:nvPr/>
        </p:nvSpPr>
        <p:spPr>
          <a:xfrm>
            <a:off x="193257" y="619829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03</a:t>
            </a:r>
            <a:endParaRPr lang="en-US" sz="2800" dirty="0">
              <a:solidFill>
                <a:schemeClr val="bg1"/>
              </a:solidFill>
              <a:highlight>
                <a:srgbClr val="009AC1"/>
              </a:highlight>
            </a:endParaRPr>
          </a:p>
        </p:txBody>
      </p:sp>
      <p:sp>
        <p:nvSpPr>
          <p:cNvPr id="68" name="TextBox 67">
            <a:extLst>
              <a:ext uri="{FF2B5EF4-FFF2-40B4-BE49-F238E27FC236}">
                <a16:creationId xmlns:a16="http://schemas.microsoft.com/office/drawing/2014/main" xmlns:p188="http://schemas.microsoft.com/office/powerpoint/2018/8/main" xmlns:p14="http://schemas.microsoft.com/office/powerpoint/2010/main" xmlns="" id="{38BBE6A9-BE0C-88CE-8EF4-4237336C2A25}"/>
              </a:ext>
            </a:extLst>
          </p:cNvPr>
          <p:cNvSpPr txBox="1"/>
          <p:nvPr/>
        </p:nvSpPr>
        <p:spPr>
          <a:xfrm>
            <a:off x="193257" y="7585645"/>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04</a:t>
            </a:r>
            <a:endParaRPr lang="en-US" sz="2800" dirty="0">
              <a:solidFill>
                <a:schemeClr val="bg1"/>
              </a:solidFill>
              <a:highlight>
                <a:srgbClr val="009AC1"/>
              </a:highlight>
            </a:endParaRPr>
          </a:p>
        </p:txBody>
      </p:sp>
    </p:spTree>
    <p:extLst>
      <p:ext uri="{BB962C8B-B14F-4D97-AF65-F5344CB8AC3E}">
        <p14:creationId xmlns:p14="http://schemas.microsoft.com/office/powerpoint/2010/main" xmlns:p188="http://schemas.microsoft.com/office/powerpoint/2018/8/main" xmlns:a16="http://schemas.microsoft.com/office/drawing/2014/main" xmlns="" val="3021921457"/>
      </p:ext>
    </p:extLst>
  </p:cSld>
  <p:clrMapOvr>
    <a:masterClrMapping/>
  </p:clrMapOvr>
  <p:extLst mod="1">
    <p:ext uri="{6950BFC3-D8DA-4A85-94F7-54DA5524770B}">
      <p188:commentRel xmlns:p188="http://schemas.microsoft.com/office/powerpoint/2018/8/main" xmlns:p14="http://schemas.microsoft.com/office/powerpoint/2010/main" xmlns:a16="http://schemas.microsoft.com/office/drawing/2014/main" xmlns=""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B929624-6D54-B116-EC0B-63E7E0B0615E}"/>
              </a:ext>
            </a:extLst>
          </p:cNvPr>
          <p:cNvPicPr>
            <a:picLocks noChangeAspect="1"/>
          </p:cNvPicPr>
          <p:nvPr/>
        </p:nvPicPr>
        <p:blipFill>
          <a:blip r:embed="rId2" cstate="screen">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tretch>
            <a:fillRect/>
          </a:stretch>
        </p:blipFill>
        <p:spPr>
          <a:xfrm>
            <a:off x="-11778" y="5080628"/>
            <a:ext cx="7559675" cy="5039279"/>
          </a:xfrm>
          <a:prstGeom prst="rect">
            <a:avLst/>
          </a:prstGeom>
        </p:spPr>
      </p:pic>
      <p:sp>
        <p:nvSpPr>
          <p:cNvPr id="9" name="Slide Number Placeholder 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70</a:t>
            </a:fld>
            <a:endParaRPr lang="en-US" dirty="0"/>
          </a:p>
        </p:txBody>
      </p:sp>
      <p:sp>
        <p:nvSpPr>
          <p:cNvPr id="3" name="Rectangle 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C59D88B-8DCE-DD6D-2936-60036FC17F65}"/>
              </a:ext>
            </a:extLst>
          </p:cNvPr>
          <p:cNvSpPr/>
          <p:nvPr/>
        </p:nvSpPr>
        <p:spPr>
          <a:xfrm>
            <a:off x="-12624" y="1220693"/>
            <a:ext cx="7584922" cy="8906979"/>
          </a:xfrm>
          <a:prstGeom prst="rect">
            <a:avLst/>
          </a:prstGeom>
          <a:gradFill>
            <a:gsLst>
              <a:gs pos="16000">
                <a:srgbClr val="74659A"/>
              </a:gs>
              <a:gs pos="41000">
                <a:srgbClr val="74659A">
                  <a:alpha val="70946"/>
                </a:srgb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1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39AA223-82C0-CFA7-0DFC-3FC6E54C7ABC}"/>
              </a:ext>
            </a:extLst>
          </p:cNvPr>
          <p:cNvSpPr txBox="1">
            <a:spLocks/>
          </p:cNvSpPr>
          <p:nvPr/>
        </p:nvSpPr>
        <p:spPr>
          <a:xfrm>
            <a:off x="516189" y="373965"/>
            <a:ext cx="3150301" cy="1325980"/>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rgbClr val="009AC1"/>
                </a:solidFill>
                <a:ea typeface="Arial" panose="020B0604020202020204" pitchFamily="34" charset="0"/>
                <a:cs typeface="Calibri" panose="020F0502020204030204" pitchFamily="34" charset="0"/>
              </a:rPr>
              <a:t>Άνοιγμα της ομάδας στο κοινό </a:t>
            </a:r>
            <a:endParaRPr lang="en-US" dirty="0">
              <a:solidFill>
                <a:srgbClr val="009AC1"/>
              </a:solidFill>
            </a:endParaRPr>
          </a:p>
        </p:txBody>
      </p:sp>
      <p:sp>
        <p:nvSpPr>
          <p:cNvPr id="8"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FE22487-47CC-FC75-5EB1-B540885EF5C6}"/>
              </a:ext>
            </a:extLst>
          </p:cNvPr>
          <p:cNvSpPr/>
          <p:nvPr/>
        </p:nvSpPr>
        <p:spPr>
          <a:xfrm rot="16200000">
            <a:off x="1476824" y="15748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93AA532-EA1D-7532-9B3D-9B3FB74ADB46}"/>
              </a:ext>
            </a:extLst>
          </p:cNvPr>
          <p:cNvPicPr>
            <a:picLocks noChangeAspect="1"/>
          </p:cNvPicPr>
          <p:nvPr/>
        </p:nvPicPr>
        <p:blipFill rotWithShape="1">
          <a:blip r:embed="rId3">
            <a:alphaModFix amt="35000"/>
          </a:blip>
          <a:srcRect l="67393" t="-878" r="5449" b="31174"/>
          <a:stretch/>
        </p:blipFill>
        <p:spPr>
          <a:xfrm flipH="1">
            <a:off x="4861521" y="6717139"/>
            <a:ext cx="2475513" cy="3399920"/>
          </a:xfrm>
          <a:prstGeom prst="rect">
            <a:avLst/>
          </a:prstGeom>
        </p:spPr>
      </p:pic>
      <p:sp>
        <p:nvSpPr>
          <p:cNvPr id="11" name="Rectangle 1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03399E9-6877-66D3-40BA-ADBD11C91049}"/>
              </a:ext>
            </a:extLst>
          </p:cNvPr>
          <p:cNvSpPr/>
          <p:nvPr/>
        </p:nvSpPr>
        <p:spPr>
          <a:xfrm>
            <a:off x="457902" y="3064849"/>
            <a:ext cx="6643869" cy="3914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XS</a:t>
            </a:r>
          </a:p>
        </p:txBody>
      </p:sp>
      <p:cxnSp>
        <p:nvCxnSpPr>
          <p:cNvPr id="24" name="Straight Connector 2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A4CC1D8-7D66-2572-8242-081760CB097D}"/>
              </a:ext>
            </a:extLst>
          </p:cNvPr>
          <p:cNvCxnSpPr>
            <a:cxnSpLocks/>
          </p:cNvCxnSpPr>
          <p:nvPr/>
        </p:nvCxnSpPr>
        <p:spPr>
          <a:xfrm>
            <a:off x="3162306" y="3064849"/>
            <a:ext cx="0" cy="758934"/>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DC7D9FB-F7D0-8CCF-FB81-29806BF254AB}"/>
              </a:ext>
            </a:extLst>
          </p:cNvPr>
          <p:cNvCxnSpPr>
            <a:cxnSpLocks/>
          </p:cNvCxnSpPr>
          <p:nvPr/>
        </p:nvCxnSpPr>
        <p:spPr>
          <a:xfrm>
            <a:off x="6171013" y="3819377"/>
            <a:ext cx="0" cy="174282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C3216A7-ADFA-EF43-6BF4-108A9794FEAB}"/>
              </a:ext>
            </a:extLst>
          </p:cNvPr>
          <p:cNvCxnSpPr>
            <a:cxnSpLocks/>
          </p:cNvCxnSpPr>
          <p:nvPr/>
        </p:nvCxnSpPr>
        <p:spPr>
          <a:xfrm>
            <a:off x="3149274" y="3819377"/>
            <a:ext cx="3021739"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080AEC8-B8F2-EB8A-40D4-E352A1F7BC9B}"/>
              </a:ext>
            </a:extLst>
          </p:cNvPr>
          <p:cNvCxnSpPr>
            <a:cxnSpLocks/>
          </p:cNvCxnSpPr>
          <p:nvPr/>
        </p:nvCxnSpPr>
        <p:spPr>
          <a:xfrm>
            <a:off x="457902" y="5562200"/>
            <a:ext cx="5713111" cy="0"/>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8ED01BB-AC7A-9019-9CDB-9418308B19C4}"/>
              </a:ext>
            </a:extLst>
          </p:cNvPr>
          <p:cNvSpPr txBox="1">
            <a:spLocks/>
          </p:cNvSpPr>
          <p:nvPr/>
        </p:nvSpPr>
        <p:spPr>
          <a:xfrm>
            <a:off x="3461199" y="3556299"/>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01</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29" name="TextBox 2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FD7F140-FD80-4407-31F2-352EE2C0B3C0}"/>
              </a:ext>
            </a:extLst>
          </p:cNvPr>
          <p:cNvSpPr txBox="1"/>
          <p:nvPr/>
        </p:nvSpPr>
        <p:spPr>
          <a:xfrm>
            <a:off x="3625121" y="4026314"/>
            <a:ext cx="1462346" cy="1182375"/>
          </a:xfrm>
          <a:prstGeom prst="rect">
            <a:avLst/>
          </a:prstGeom>
          <a:noFill/>
          <a:ln>
            <a:noFill/>
          </a:ln>
        </p:spPr>
        <p:txBody>
          <a:bodyPr wrap="square">
            <a:spAutoFit/>
          </a:bodyPr>
          <a:lstStyle/>
          <a:p>
            <a:pP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Οργάνωση </a:t>
            </a:r>
            <a:r>
              <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της ημερίδας και του </a:t>
            </a:r>
            <a:r>
              <a:rPr lang="fr-FR" sz="1600" b="1" dirty="0" err="1">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σεμιναρίου</a:t>
            </a:r>
            <a:endParaRPr lang="fr-FR" sz="1600" b="1" dirty="0">
              <a:solidFill>
                <a:srgbClr val="262626"/>
              </a:solidFill>
              <a:effectLst/>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endParaRPr>
          </a:p>
          <a:p>
            <a:pPr>
              <a:lnSpc>
                <a:spcPts val="1680"/>
              </a:lnSpc>
            </a:pPr>
            <a:endParaRPr lang="fr-FR" sz="1600" b="1" dirty="0">
              <a:solidFill>
                <a:srgbClr val="262626"/>
              </a:solidFill>
              <a:effectLst/>
              <a:latin typeface="Calibri" panose="020F0502020204030204" pitchFamily="34" charset="0"/>
              <a:cs typeface="Calibri" panose="020F0502020204030204" pitchFamily="34" charset="0"/>
            </a:endParaRPr>
          </a:p>
          <a:p>
            <a:pPr>
              <a:lnSpc>
                <a:spcPts val="1680"/>
              </a:lnSpc>
            </a:pP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62AE7A2-A265-0DAF-6A91-760C3F3459DF}"/>
              </a:ext>
            </a:extLst>
          </p:cNvPr>
          <p:cNvSpPr/>
          <p:nvPr/>
        </p:nvSpPr>
        <p:spPr>
          <a:xfrm>
            <a:off x="4868804" y="3737164"/>
            <a:ext cx="907252"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058B41F-5777-9F19-2BDC-8D4422BB6257}"/>
              </a:ext>
            </a:extLst>
          </p:cNvPr>
          <p:cNvSpPr txBox="1">
            <a:spLocks/>
          </p:cNvSpPr>
          <p:nvPr/>
        </p:nvSpPr>
        <p:spPr>
          <a:xfrm>
            <a:off x="2022703" y="5329132"/>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03</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6" name="TextBox 8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949C2F8-359D-6813-7895-41254D7D3C7D}"/>
              </a:ext>
            </a:extLst>
          </p:cNvPr>
          <p:cNvSpPr txBox="1"/>
          <p:nvPr/>
        </p:nvSpPr>
        <p:spPr>
          <a:xfrm>
            <a:off x="1041144" y="5827626"/>
            <a:ext cx="1968756" cy="964367"/>
          </a:xfrm>
          <a:prstGeom prst="rect">
            <a:avLst/>
          </a:prstGeom>
          <a:noFill/>
          <a:ln>
            <a:noFill/>
          </a:ln>
        </p:spPr>
        <p:txBody>
          <a:bodyPr wrap="square">
            <a:spAutoFit/>
          </a:bodyPr>
          <a:lstStyle/>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Βλέποντας τις δραστηριότητές σας να επεκτείνονται και να </a:t>
            </a:r>
            <a:r>
              <a:rPr lang="fr-FR" sz="1600" b="1" dirty="0" err="1">
                <a:solidFill>
                  <a:srgbClr val="262626"/>
                </a:solidFill>
                <a:effectLst/>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αναπτύσσονται</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691AF31-FC09-FFD5-C86A-733310560DCC}"/>
              </a:ext>
            </a:extLst>
          </p:cNvPr>
          <p:cNvSpPr/>
          <p:nvPr/>
        </p:nvSpPr>
        <p:spPr>
          <a:xfrm>
            <a:off x="3676683" y="5479193"/>
            <a:ext cx="777685"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D1BC781-2CD9-C5F2-275C-85F805DF5271}"/>
              </a:ext>
            </a:extLst>
          </p:cNvPr>
          <p:cNvSpPr txBox="1">
            <a:spLocks/>
          </p:cNvSpPr>
          <p:nvPr/>
        </p:nvSpPr>
        <p:spPr>
          <a:xfrm>
            <a:off x="4806178" y="5298643"/>
            <a:ext cx="777685"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dirty="0">
                <a:solidFill>
                  <a:schemeClr val="bg1"/>
                </a:solidFill>
                <a:highlight>
                  <a:srgbClr val="009AC1"/>
                </a:highlight>
              </a:rPr>
              <a:t> 02</a:t>
            </a:r>
            <a:r>
              <a:rPr lang="en-US" sz="2400" b="1" dirty="0">
                <a:solidFill>
                  <a:srgbClr val="009AC1"/>
                </a:solidFill>
                <a:highlight>
                  <a:srgbClr val="009AC1"/>
                </a:highlight>
              </a:rPr>
              <a:t>.</a:t>
            </a:r>
            <a:endParaRPr lang="en-US" dirty="0">
              <a:solidFill>
                <a:srgbClr val="009AC1"/>
              </a:solidFill>
              <a:highlight>
                <a:srgbClr val="009AC1"/>
              </a:highlight>
            </a:endParaRPr>
          </a:p>
        </p:txBody>
      </p:sp>
      <p:sp>
        <p:nvSpPr>
          <p:cNvPr id="89" name="TextBox 8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BDA5914-F8E6-EDA1-0D0E-04954CE1C21D}"/>
              </a:ext>
            </a:extLst>
          </p:cNvPr>
          <p:cNvSpPr txBox="1"/>
          <p:nvPr/>
        </p:nvSpPr>
        <p:spPr>
          <a:xfrm>
            <a:off x="3722242" y="5769666"/>
            <a:ext cx="1875970" cy="528350"/>
          </a:xfrm>
          <a:prstGeom prst="rect">
            <a:avLst/>
          </a:prstGeom>
          <a:noFill/>
          <a:ln>
            <a:noFill/>
          </a:ln>
        </p:spPr>
        <p:txBody>
          <a:bodyPr wrap="square">
            <a:spAutoFit/>
          </a:bodyPr>
          <a:lstStyle/>
          <a:p>
            <a:pPr algn="r">
              <a:lnSpc>
                <a:spcPts val="1680"/>
              </a:lnSpc>
            </a:pPr>
            <a:r>
              <a:rPr lang="fr-FR" sz="1600" b="1" dirty="0" err="1">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Επικοινωνί</a:t>
            </a: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α </a:t>
            </a:r>
          </a:p>
          <a:p>
            <a:pPr algn="r">
              <a:lnSpc>
                <a:spcPts val="1680"/>
              </a:lnSpc>
            </a:pPr>
            <a:r>
              <a:rPr lang="fr-FR" sz="1600" b="1" dirty="0">
                <a:solidFill>
                  <a:srgbClr val="262626"/>
                </a:solidFill>
                <a:effectLst/>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για τις δραστηριότητές σας</a:t>
            </a:r>
            <a:endParaRPr lang="en-IE" sz="1600" b="1" dirty="0">
              <a:solidFill>
                <a:srgbClr val="262626"/>
              </a:solidFill>
              <a:effectLst/>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BB4F320-0B6D-4E2E-B722-7B5DCA46B4DA}"/>
              </a:ext>
            </a:extLst>
          </p:cNvPr>
          <p:cNvSpPr/>
          <p:nvPr/>
        </p:nvSpPr>
        <p:spPr>
          <a:xfrm>
            <a:off x="869469" y="5469351"/>
            <a:ext cx="675404" cy="201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9F2D1F8-DC43-31CF-4101-AB1D00238C51}"/>
              </a:ext>
            </a:extLst>
          </p:cNvPr>
          <p:cNvSpPr txBox="1">
            <a:spLocks/>
          </p:cNvSpPr>
          <p:nvPr/>
        </p:nvSpPr>
        <p:spPr>
          <a:xfrm>
            <a:off x="561131" y="1319098"/>
            <a:ext cx="4791433" cy="139220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300" dirty="0">
                <a:solidFill>
                  <a:schemeClr val="bg1"/>
                </a:solidFill>
              </a:rPr>
              <a:t>Δημιουργήθηκε μια ομάδα. Έχετε αναπτύξει ένα πλαίσιο που επιτρέπει σε όλους να συνεισφέρουν με ουσιαστικό τρόπο. Έχετε βρει χρηματοδότηση για να εξασφαλίσετε τις δραστηριότητές σας. </a:t>
            </a:r>
            <a:r>
              <a:rPr lang="en-US" sz="1300" b="1" dirty="0">
                <a:solidFill>
                  <a:schemeClr val="bg1"/>
                </a:solidFill>
              </a:rPr>
              <a:t>Σε αυτό το σημείο, ήρθε η ώρα να σκεφτείτε πώς θα ανοίξετε την ομάδα σε ένα ευρύτερο κοινό. </a:t>
            </a:r>
          </a:p>
          <a:p>
            <a:pPr algn="l"/>
            <a:endParaRPr lang="en-US" sz="1300" b="1" dirty="0">
              <a:solidFill>
                <a:schemeClr val="bg1"/>
              </a:solidFill>
            </a:endParaRPr>
          </a:p>
          <a:p>
            <a:pPr algn="l"/>
            <a:r>
              <a:rPr lang="en-US" sz="1300" dirty="0">
                <a:solidFill>
                  <a:schemeClr val="bg1"/>
                </a:solidFill>
              </a:rPr>
              <a:t>Ποια είναι τα πράγματα που πρέπει να σκεφτείτε; Ακολουθεί αυτό που κάναμε. </a:t>
            </a:r>
          </a:p>
          <a:p>
            <a:pPr algn="l">
              <a:tabLst>
                <a:tab pos="266700" algn="l"/>
              </a:tabLst>
            </a:pPr>
            <a:r>
              <a:rPr lang="en-US" sz="1300" dirty="0">
                <a:solidFill>
                  <a:schemeClr val="bg1"/>
                </a:solidFill>
              </a:rPr>
              <a:t> </a:t>
            </a:r>
          </a:p>
        </p:txBody>
      </p:sp>
      <p:grpSp>
        <p:nvGrpSpPr>
          <p:cNvPr id="92"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FD28751-028F-2440-C8C9-261347E88F57}"/>
              </a:ext>
            </a:extLst>
          </p:cNvPr>
          <p:cNvGrpSpPr/>
          <p:nvPr/>
        </p:nvGrpSpPr>
        <p:grpSpPr>
          <a:xfrm rot="2371785">
            <a:off x="1292989" y="3772773"/>
            <a:ext cx="403667" cy="780438"/>
            <a:chOff x="9129274" y="2719113"/>
            <a:chExt cx="717139" cy="1386497"/>
          </a:xfrm>
          <a:solidFill>
            <a:srgbClr val="000000"/>
          </a:solidFill>
        </p:grpSpPr>
        <p:grpSp>
          <p:nvGrpSpPr>
            <p:cNvPr id="93"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F2C23EF-EE58-6C5B-FA08-06BBFEDA4614}"/>
                </a:ext>
              </a:extLst>
            </p:cNvPr>
            <p:cNvGrpSpPr/>
            <p:nvPr/>
          </p:nvGrpSpPr>
          <p:grpSpPr>
            <a:xfrm>
              <a:off x="9159507" y="2719113"/>
              <a:ext cx="446280" cy="440141"/>
              <a:chOff x="9159507" y="2719113"/>
              <a:chExt cx="446280" cy="440141"/>
            </a:xfrm>
            <a:grpFill/>
          </p:grpSpPr>
          <p:sp>
            <p:nvSpPr>
              <p:cNvPr id="104" name="Freeform 10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B9CF70E-B9C5-93B5-BC54-07BACD6CEED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03793B6-5679-B059-C362-004091A9DFA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4"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6EC3B85-1AC8-BBC8-A479-D02E73333608}"/>
                </a:ext>
              </a:extLst>
            </p:cNvPr>
            <p:cNvGrpSpPr/>
            <p:nvPr/>
          </p:nvGrpSpPr>
          <p:grpSpPr>
            <a:xfrm>
              <a:off x="9129274" y="2893887"/>
              <a:ext cx="717139" cy="1211724"/>
              <a:chOff x="9129274" y="2893887"/>
              <a:chExt cx="717139" cy="1211724"/>
            </a:xfrm>
            <a:grpFill/>
          </p:grpSpPr>
          <p:sp>
            <p:nvSpPr>
              <p:cNvPr id="95" name="Freeform 9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DF102CE-9E08-4F4F-2CF5-1F628BA8A2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CE9B9AA-2B36-D4E0-2076-B2DCAD52810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8D102BA-1C07-5543-E35D-45D545D7035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C9379BD-C0C7-1E8B-3851-F80C90BA04D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9B457BF-761B-0D75-3BD9-8EEB00AC9E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582E49F-4735-4D70-1B61-FEEBF503FA8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BFEE071-6117-24D1-55A2-5A93561ABE0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 name="Group 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A44EC3F-BADE-94E8-FCBD-2776DA5ACC9F}"/>
              </a:ext>
            </a:extLst>
          </p:cNvPr>
          <p:cNvGrpSpPr/>
          <p:nvPr/>
        </p:nvGrpSpPr>
        <p:grpSpPr>
          <a:xfrm>
            <a:off x="5219971" y="3464374"/>
            <a:ext cx="568255" cy="520900"/>
            <a:chOff x="5632524" y="3887743"/>
            <a:chExt cx="867188" cy="794922"/>
          </a:xfrm>
        </p:grpSpPr>
        <p:sp>
          <p:nvSpPr>
            <p:cNvPr id="12" name="Freeform 1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FB0026A-3B3A-2995-0FB8-67EBBD5EF859}"/>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7371CAE-F483-37F8-3843-C5309F2993CD}"/>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8E9C828-8771-09DD-AECB-99A4A630972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18480DF-E259-2484-F8A0-70D84C5E7B54}"/>
                </a:ext>
              </a:extLst>
            </p:cNvPr>
            <p:cNvGrpSpPr/>
            <p:nvPr/>
          </p:nvGrpSpPr>
          <p:grpSpPr>
            <a:xfrm>
              <a:off x="5632524" y="3887743"/>
              <a:ext cx="867188" cy="794922"/>
              <a:chOff x="5632524" y="3887743"/>
              <a:chExt cx="867188" cy="794922"/>
            </a:xfrm>
            <a:solidFill>
              <a:srgbClr val="010101"/>
            </a:solidFill>
          </p:grpSpPr>
          <p:sp>
            <p:nvSpPr>
              <p:cNvPr id="16" name="Freeform 1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326E224-0EDF-6BF6-F2D9-5318C96756B5}"/>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BAF0128-5440-C538-3FCD-99CAE022D84A}"/>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F5C3E80-55CE-DDDA-D27D-30A6C6A52996}"/>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B8437CC-25E6-DF4D-60F2-1C001C88F78A}"/>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FB85AEC-2F84-20DC-0E58-4016EB51F618}"/>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8E6F259-B451-D87D-0C0A-19CF5EA6FCC0}"/>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9F6B7151-0A60-7184-C151-85729E10B8C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96D0129-B675-AE6E-6C27-0C62EDD8E62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50DCF32-EE2A-6D04-3C18-A5083921CB18}"/>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5"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605DC68-DDA6-F256-D05C-D795E513C346}"/>
              </a:ext>
            </a:extLst>
          </p:cNvPr>
          <p:cNvGrpSpPr/>
          <p:nvPr/>
        </p:nvGrpSpPr>
        <p:grpSpPr>
          <a:xfrm>
            <a:off x="3669885" y="5258403"/>
            <a:ext cx="645547" cy="557261"/>
            <a:chOff x="662657" y="2010078"/>
            <a:chExt cx="1091621" cy="942328"/>
          </a:xfrm>
        </p:grpSpPr>
        <p:sp>
          <p:nvSpPr>
            <p:cNvPr id="90" name="Freeform 8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6DF82E3-94F5-A29E-E895-B72269DF87C4}"/>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ADE"/>
            </a:solidFill>
            <a:ln w="27426" cap="flat">
              <a:noFill/>
              <a:prstDash val="solid"/>
              <a:miter/>
            </a:ln>
          </p:spPr>
          <p:txBody>
            <a:bodyPr rtlCol="0" anchor="ctr"/>
            <a:lstStyle/>
            <a:p>
              <a:endParaRPr lang="en-US"/>
            </a:p>
          </p:txBody>
        </p:sp>
        <p:grpSp>
          <p:nvGrpSpPr>
            <p:cNvPr id="97"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8D9E2B8-A179-DE62-1395-FAE8AAACE5E6}"/>
                </a:ext>
              </a:extLst>
            </p:cNvPr>
            <p:cNvGrpSpPr/>
            <p:nvPr/>
          </p:nvGrpSpPr>
          <p:grpSpPr>
            <a:xfrm>
              <a:off x="662657" y="2010078"/>
              <a:ext cx="1091621" cy="942328"/>
              <a:chOff x="662657" y="2010078"/>
              <a:chExt cx="1091621" cy="942328"/>
            </a:xfrm>
            <a:solidFill>
              <a:srgbClr val="000000"/>
            </a:solidFill>
          </p:grpSpPr>
          <p:sp>
            <p:nvSpPr>
              <p:cNvPr id="98" name="Freeform 9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09FD57E-3EE2-9C1B-7BDE-A9540B3ADAAC}"/>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8DD354A-8389-EA91-8BF1-B917CA8CFCE1}"/>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4BB7B26-D4A5-D3D1-2EBA-07916735707B}"/>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08"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1771369-9095-652D-CBCB-3D2FF6F6F5D9}"/>
                  </a:ext>
                </a:extLst>
              </p:cNvPr>
              <p:cNvGrpSpPr/>
              <p:nvPr/>
            </p:nvGrpSpPr>
            <p:grpSpPr>
              <a:xfrm>
                <a:off x="662657" y="2010078"/>
                <a:ext cx="1091621" cy="942328"/>
                <a:chOff x="662657" y="2010078"/>
                <a:chExt cx="1091621" cy="942328"/>
              </a:xfrm>
              <a:solidFill>
                <a:srgbClr val="000000"/>
              </a:solidFill>
            </p:grpSpPr>
            <p:sp>
              <p:nvSpPr>
                <p:cNvPr id="109" name="Freeform 10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7CB52844-E7A6-97CE-9691-C543614C2C91}"/>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54A28F2-5D5C-B864-1D38-54A5360D930D}"/>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grpSp>
        <p:nvGrpSpPr>
          <p:cNvPr id="111"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2D78CCD-62D9-67B3-67E4-AAA7F859A9E9}"/>
              </a:ext>
            </a:extLst>
          </p:cNvPr>
          <p:cNvGrpSpPr/>
          <p:nvPr/>
        </p:nvGrpSpPr>
        <p:grpSpPr>
          <a:xfrm>
            <a:off x="814050" y="5273284"/>
            <a:ext cx="617593" cy="620486"/>
            <a:chOff x="10641325" y="2076985"/>
            <a:chExt cx="1044352" cy="1049245"/>
          </a:xfrm>
        </p:grpSpPr>
        <p:sp>
          <p:nvSpPr>
            <p:cNvPr id="112" name="Freeform 11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38306D1-7EBD-BD3D-0FE0-54E59200EEE0}"/>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00BADE"/>
            </a:solidFill>
            <a:ln w="27426" cap="flat">
              <a:noFill/>
              <a:prstDash val="solid"/>
              <a:miter/>
            </a:ln>
          </p:spPr>
          <p:txBody>
            <a:bodyPr rtlCol="0" anchor="ctr"/>
            <a:lstStyle/>
            <a:p>
              <a:endParaRPr lang="en-US"/>
            </a:p>
          </p:txBody>
        </p:sp>
        <p:grpSp>
          <p:nvGrpSpPr>
            <p:cNvPr id="113" name="Graphic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9AAEA16-9110-3EC1-A619-CAC63D66E986}"/>
                </a:ext>
              </a:extLst>
            </p:cNvPr>
            <p:cNvGrpSpPr/>
            <p:nvPr/>
          </p:nvGrpSpPr>
          <p:grpSpPr>
            <a:xfrm>
              <a:off x="10641325" y="2076985"/>
              <a:ext cx="1044352" cy="1049245"/>
              <a:chOff x="10641325" y="2076985"/>
              <a:chExt cx="1044352" cy="1049245"/>
            </a:xfrm>
            <a:solidFill>
              <a:srgbClr val="000000"/>
            </a:solidFill>
          </p:grpSpPr>
          <p:sp>
            <p:nvSpPr>
              <p:cNvPr id="114" name="Freeform 11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80EB3CD-FC7A-31B4-2BA1-FF2CE349ADBE}"/>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08C2E9BD-B166-37A6-C7C0-A5C3A8FDA908}"/>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7094CBA-C406-8EE4-3B3A-FF73BD32AA85}"/>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DD96F4F-64F7-405C-FCDC-8AB69D2749BF}"/>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3BF23AE-AE5E-315C-BC80-C8857AF63B22}"/>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BD99B07-722C-59A2-74B2-FD8C4C074855}"/>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E25460D-3B60-3F49-43F9-EE220FA22E96}"/>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DB6C986-B67E-C4CC-E3DC-6B5FD87CA9F0}"/>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CFAC5CB1-24EE-2B67-3F3A-C29C1AEF1D18}"/>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18B553E-958B-AC74-FABD-97062CB283D7}"/>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ahyp="http://schemas.microsoft.com/office/drawing/2018/hyperlinkcolor" xmlns:a14="http://schemas.microsoft.com/office/drawing/2010/main" xmlns:a16="http://schemas.microsoft.com/office/drawing/2014/main" xmlns="" val="1278461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1" y="1710280"/>
            <a:ext cx="7555816" cy="551919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Ο στόχος του Ιατρείου Συμβολής είναι να δημιουργήσει έναν χώρο όπου οι γονείς μπορούν να έρθουν και να αναπτύξουν στρατηγικές για τη μείωση του χρόνου των παιδιών τους στην οθόνη. Κατά το άνοιγμα της ομάδας στο κοινό, το πρώτο πράγμα που πρέπει να αποφασιστεί είναι πώς θα οργανωθεί αυτός ο χρόνος. Πώς θα καλωσορίσετε τους ανθρώπους και θα τους παρουσιάσετε το πρόγραμμα; Πώς θα οργανώσετε τον χώρο; Θα βασιστείτε σε κάποιο περιεχόμενο για να υποκινήσετε τη συζήτηση; Πώς θα κάνετε τη σύνδεση μεταξύ των διαφόρων συνεδριών; Πώς ολοκληρώνετε τις συνεδριάσεις;</a:t>
            </a:r>
          </a:p>
          <a:p>
            <a:pPr>
              <a:lnSpc>
                <a:spcPts val="1220"/>
              </a:lnSpc>
            </a:pPr>
            <a:r>
              <a:rPr lang="en-US" sz="1150" dirty="0">
                <a:solidFill>
                  <a:srgbClr val="262626"/>
                </a:solidFill>
              </a:rPr>
              <a:t> </a:t>
            </a:r>
          </a:p>
          <a:p>
            <a:pPr>
              <a:lnSpc>
                <a:spcPts val="1220"/>
              </a:lnSpc>
            </a:pPr>
            <a:r>
              <a:rPr lang="en-US" sz="1150" dirty="0">
                <a:solidFill>
                  <a:srgbClr val="262626"/>
                </a:solidFill>
              </a:rPr>
              <a:t>Η αρχική μορφή της Κλινικής Συνεισφοράς οργανώθηκε γύρω από δύο δομές: ένα εργαστήριο που λάμβανε χώρα κάθε δεύτερη εβδομάδα στο </a:t>
            </a:r>
            <a:r>
              <a:rPr lang="en-US" sz="1150" dirty="0" err="1">
                <a:solidFill>
                  <a:srgbClr val="262626"/>
                </a:solidFill>
              </a:rPr>
              <a:t>κέντρο </a:t>
            </a:r>
            <a:r>
              <a:rPr lang="en-US" sz="1150" dirty="0">
                <a:solidFill>
                  <a:srgbClr val="262626"/>
                </a:solidFill>
              </a:rPr>
              <a:t>PMI και ένα θεωρητικό σεμινάριο που λάμβανε χώρα κάθε δεύτερο μήνα, το οποίο πραγματοποιήθηκε αρχικά στο Ινστιτούτο Έρευνας και Καινοτομίας, από το Zoom κατά τη διάρκεια της πανδημίας COVID-19, και τελικά σε μια υβριδική μορφή με φυσική αγκύρωση στο Saint-Denis. </a:t>
            </a:r>
          </a:p>
          <a:p>
            <a:pPr>
              <a:lnSpc>
                <a:spcPts val="1220"/>
              </a:lnSpc>
            </a:pPr>
            <a:r>
              <a:rPr lang="en-US" sz="1150" dirty="0">
                <a:solidFill>
                  <a:srgbClr val="262626"/>
                </a:solidFill>
              </a:rPr>
              <a:t> </a:t>
            </a:r>
          </a:p>
          <a:p>
            <a:pPr>
              <a:lnSpc>
                <a:spcPts val="1220"/>
              </a:lnSpc>
            </a:pPr>
            <a:r>
              <a:rPr lang="en-US" sz="1150" dirty="0">
                <a:solidFill>
                  <a:srgbClr val="262626"/>
                </a:solidFill>
              </a:rPr>
              <a:t>Το εργαστήριο σχεδιάστηκε ως η κύρια δραστηριότητα που θα έφερνε σε επαφή τη βασική ομάδα με γονείς από τη γειτονιά. Είναι ανοιχτό και μακροπρόθεσμο, πράγμα που σημαίνει ότι οι γονείς μπορούν να προσέλθουν για μία συνεδρία ή να παρακολουθήσουν τη συζήτηση για αρκετές εβδομάδες. Είναι σημαντικό ο χώρος να μοιάζει ανοιχτός και φιλικός. Αυτό εξασφαλίζεται με στρατηγικές όπως η διάταξη των καρεκλών σε ανοιχτό κύκλο χωρίς τραπέζια στη μέση, η προετοιμασία τσαγιού και καφέ και η πρόσκληση στους ανθρώπους να συστηθούν εκτενώς. Βλέποντας ότι απευθύνεστε σε γονείς με μικρά παιδιά, θέλετε επίσης να βεβαιωθείτε ότι κάποιος μπορεί να αναλάβει τη φροντίδα των παιδιών κατά τη διάρκεια των συζητήσεων. </a:t>
            </a:r>
          </a:p>
          <a:p>
            <a:pPr>
              <a:lnSpc>
                <a:spcPts val="1220"/>
              </a:lnSpc>
            </a:pPr>
            <a:r>
              <a:rPr lang="en-US" sz="1150" dirty="0">
                <a:solidFill>
                  <a:srgbClr val="262626"/>
                </a:solidFill>
              </a:rPr>
              <a:t> </a:t>
            </a:r>
          </a:p>
          <a:p>
            <a:pPr>
              <a:lnSpc>
                <a:spcPts val="1220"/>
              </a:lnSpc>
            </a:pPr>
            <a:r>
              <a:rPr lang="en-US" sz="1150" dirty="0">
                <a:solidFill>
                  <a:srgbClr val="262626"/>
                </a:solidFill>
              </a:rPr>
              <a:t>Είναι σημαντικό να μένετε στο ίδιο μέρος και να εργάζεστε τις ίδιες ώρες, ώστε οι άνθρωποι να γνωρίζουν πού και πότε θα σας βρουν. Στην Κλινική Εισφορών, εργαζόμαστε κάθε δεύτερη Παρασκευή (με εξαίρεση τις αργίες) από τις 09:30 έως τις 12:00. Η πρώτη μιάμιση ώρα είναι ανοιχτή για τους γονείς. Η τελευταία ώρα είναι αποκλειστικά για τη βασική ομάδα. Κατά τη διάρκεια αυτής της ώρας, αξιολογούμε τη συνεδρία της ημέρας, σχεδιάζουμε την επόμενη και συζητάμε άλλα πιθανά σχέδια ή ευκαιρίες στις οποίες θέλουμε να ανταποκριθούμε από κοινού. </a:t>
            </a:r>
          </a:p>
          <a:p>
            <a:pPr>
              <a:lnSpc>
                <a:spcPts val="1220"/>
              </a:lnSpc>
            </a:pPr>
            <a:r>
              <a:rPr lang="en-US" sz="1150" dirty="0">
                <a:solidFill>
                  <a:srgbClr val="262626"/>
                </a:solidFill>
              </a:rPr>
              <a:t> </a:t>
            </a:r>
          </a:p>
          <a:p>
            <a:pPr>
              <a:lnSpc>
                <a:spcPts val="1220"/>
              </a:lnSpc>
            </a:pPr>
            <a:r>
              <a:rPr lang="en-US" sz="1150" dirty="0">
                <a:solidFill>
                  <a:srgbClr val="262626"/>
                </a:solidFill>
              </a:rPr>
              <a:t>Όσον αφορά το περιεχόμενο, έχουμε διαπιστώσει ότι είναι πολύ χρήσιμο να ξεκινάμε τις συνεδρίες με την προβολή ενός μικρού βίντεο σχετικά με τις επιπτώσεις που έχουν οι οθόνες στα παιδιά. Μπορεί να είναι συντριπτικό για τους νέους γονείς να αισθάνονται όλη την προσοχή πάνω τους όταν φτάνουν, και έτσι το βίντεο βοηθά να το κατευθύνουν προς ένα εξωτερικό αντικείμενο που μπορεί να προκαλέσει αντιδράσεις από όλους τους παρευρισκόμενους. Γενικά, είναι σημαντικό ο εμψυχωτής να φροντίσει ώστε το εργαστήριο να μην μετατραπεί σε μια συλλογική συνεδρία διαβούλευσης. Ο στόχος είναι να δημιουργηθεί ένας διάλογος μεταξύ διαφορετικών ειδών γνώσης με τη συμπλήρωση της βιωμένης εμπειρίας με θεωρητικές γνώσεις και τεχνογνωσία, κάτι που είναι δύσκολο να γίνει αν χαθείς στην εμπειρία ενός ατόμου. Για να δημιουργηθεί μια πιο ισορροπημένη συζήτηση, όπου όλη η προσοχή δεν στρέφεται σε ένα μόνο άτομο, είναι καλή ιδέα να είναι παρόντες τουλάχιστον δύο γονείς σε κάθε συνεδρία. </a:t>
            </a:r>
          </a:p>
          <a:p>
            <a:pPr>
              <a:lnSpc>
                <a:spcPts val="1220"/>
              </a:lnSpc>
            </a:pPr>
            <a:r>
              <a:rPr lang="en-US" sz="1150" dirty="0">
                <a:solidFill>
                  <a:srgbClr val="262626"/>
                </a:solidFill>
              </a:rPr>
              <a:t> </a:t>
            </a:r>
          </a:p>
          <a:p>
            <a:pPr>
              <a:lnSpc>
                <a:spcPts val="1220"/>
              </a:lnSpc>
            </a:pPr>
            <a:r>
              <a:rPr lang="en-US" sz="1150" dirty="0">
                <a:solidFill>
                  <a:srgbClr val="262626"/>
                </a:solidFill>
              </a:rPr>
              <a:t>Το σεμινάριο αποτελεί προέκταση της συνεδρίας ανάγνωσης που δομούσε το πρώτο έτος των δραστηριοτήτων της Κλινικής Συνεισφοράς. Τα χρησιμοποιούμε για να εμβαθύνουμε στο χρέος με ορισμένα από τα ζητήματα που εντοπίστηκαν κατά τη διάρκεια του εργαστηρίου και τα οποία χρήζουν περαιτέρω συζήτησης. Αρχικά, τα σεμινάρια έλαβαν χώρα στο Ινστιτούτο Έρευνας και Καινοτομίας. Το περιεχόμενο θα μεταδιδόταν έκτοτε στους γονείς και τους επαγγελματίες κατά τη διάρκεια των εργαστηρίων. Κατά τη διάρκεια του COVID, το σεμινάριο, όπως και οι περισσότερες άλλες δραστηριότητες, μεταφέρθηκε στο διαδίκτυο- την ίδια στιγμή, η υπόλοιπη ομάδα κλήθηκε να συμμετάσχει. Μετά την πανδημία, κατόπιν αιτήματος των επαγγελματιών, μεταφέραμε το σεμινάριο στο κέντρο PMI. Καθώς συνεργαστήκαμε με περισσότερους ανθρώπους στην περιοχή, ανοίξαμε το σεμινάριο σε μεγαλύτερο κοινό. Δεν προορίζεται μόνο για εκείνους που συμμετέχουν στο σεμινάριο, αλλά γενικότερα για όσους ενδιαφέρονται για το θέμα και οι οποίοι θα ήθελαν να αφιερώνουν μια στιγμή κάθε δεύτερο μήνα για να εμβαθύνουν σε θέματα που σχετίζονται με το ζήτημα της υπερέκθεσης. Τα σεμινάρια έχουν θεωρητικό χαρακτήρα. Μερικές φορές οι ερευνητές της βασικής ομάδας προετοιμάζουν ένα θέμα προς συζήτηση- άλλες φορές καλούμε άλλους ακαδημαϊκούς ή επαγγελματίες να προετοιμάσουν μια παρουσίαση. Προηγούμενες παρεμβάσεις έχουν αντιμετωπίσει θέματα όπως ο εθισμός, το παιχνίδι, ο </a:t>
            </a:r>
            <a:r>
              <a:rPr lang="en-US" sz="1150" dirty="0">
                <a:solidFill>
                  <a:srgbClr val="FF0000"/>
                </a:solidFill>
              </a:rPr>
              <a:t>αυτισμός</a:t>
            </a:r>
            <a:r>
              <a:rPr lang="en-US" sz="1150" dirty="0">
                <a:solidFill>
                  <a:srgbClr val="262626"/>
                </a:solidFill>
              </a:rPr>
              <a:t>, η ικανότητα να είσαι μόνος, η διαταραχή, η ανθρώπινη γλώσσα, η άρνηση και η απογοήτευση. Το σεμινάριο διαρκεί δύο ώρες: μία ώρα προορίζεται για την παρουσίαση και μία ώρα για τη συζήτηση. </a:t>
            </a:r>
          </a:p>
          <a:p>
            <a:pPr>
              <a:lnSpc>
                <a:spcPts val="1220"/>
              </a:lnSpc>
            </a:pPr>
            <a:r>
              <a:rPr lang="en-US" sz="1150" dirty="0">
                <a:solidFill>
                  <a:srgbClr val="262626"/>
                </a:solidFill>
              </a:rPr>
              <a:t> </a:t>
            </a:r>
          </a:p>
          <a:p>
            <a:pPr>
              <a:lnSpc>
                <a:spcPts val="1220"/>
              </a:lnSpc>
            </a:pPr>
            <a:r>
              <a:rPr lang="en-US" sz="1150" dirty="0">
                <a:solidFill>
                  <a:srgbClr val="262626"/>
                </a:solidFill>
              </a:rPr>
              <a:t>Μπορεί να αποφασίσετε να δομήσετε τις δραστηριότητές σας διαφορετικά, αλλά έχουμε βρει μεγάλη αξία σε αυτό το διαλείπον μοντέλο, όπου κινείστε μεταξύ της αναζήτησης εναλλακτικών λύσεων για τις οθόνες και των πιο θεωρητικών συζητήσεων, οι οποίες ρίχνουν φως στα προβλήματα που αντιμετωπίζετε και παρέχουν εννοιολογικά εργαλεία για τη φαντασία νέων μορφών δράσης.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01</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112098" y="1128261"/>
            <a:ext cx="270049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err="1">
                <a:solidFill>
                  <a:srgbClr val="009AC1"/>
                </a:solidFill>
              </a:rPr>
              <a:t>Οργάνωση </a:t>
            </a:r>
            <a:r>
              <a:rPr lang="en-US" sz="1800" b="1" dirty="0">
                <a:solidFill>
                  <a:srgbClr val="009AC1"/>
                </a:solidFill>
              </a:rPr>
              <a:t>της ημερίδας και του σεμιναρίου </a:t>
            </a:r>
          </a:p>
        </p:txBody>
      </p:sp>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71</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p14="http://schemas.microsoft.com/office/powerpoint/2010/main" xmlns="" id="{ADC38730-DA9E-C7E4-2CBD-C25FDA639856}"/>
              </a:ext>
            </a:extLst>
          </p:cNvPr>
          <p:cNvGrpSpPr/>
          <p:nvPr/>
        </p:nvGrpSpPr>
        <p:grpSpPr>
          <a:xfrm>
            <a:off x="6172842" y="811146"/>
            <a:ext cx="674531" cy="618320"/>
            <a:chOff x="5632524" y="3887743"/>
            <a:chExt cx="867188" cy="794922"/>
          </a:xfrm>
        </p:grpSpPr>
        <p:sp>
          <p:nvSpPr>
            <p:cNvPr id="15" name="Freeform 14">
              <a:extLst>
                <a:ext uri="{FF2B5EF4-FFF2-40B4-BE49-F238E27FC236}">
                  <a16:creationId xmlns:a16="http://schemas.microsoft.com/office/drawing/2014/main" xmlns:p14="http://schemas.microsoft.com/office/powerpoint/2010/main" xmlns="" id="{51E4A7A9-CDA4-5167-7E22-F8A31252D8DA}"/>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xmlns:p14="http://schemas.microsoft.com/office/powerpoint/2010/main" xmlns="" id="{B3F8B3FC-8918-5D9B-0752-DFDAFFC8F9BD}"/>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xmlns:p14="http://schemas.microsoft.com/office/powerpoint/2010/main" xmlns="" id="{E44C12FB-5D88-D0AD-151E-9C0A54B02615}"/>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00BAD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xmlns:p14="http://schemas.microsoft.com/office/powerpoint/2010/main" xmlns="" id="{1F0A92A6-0934-8639-ED31-CFB5F3DB825F}"/>
                </a:ext>
              </a:extLst>
            </p:cNvPr>
            <p:cNvGrpSpPr/>
            <p:nvPr/>
          </p:nvGrpSpPr>
          <p:grpSpPr>
            <a:xfrm>
              <a:off x="5632524" y="3887743"/>
              <a:ext cx="867188" cy="794922"/>
              <a:chOff x="5632524" y="3887743"/>
              <a:chExt cx="867188" cy="794922"/>
            </a:xfrm>
            <a:solidFill>
              <a:srgbClr val="010101"/>
            </a:solidFill>
          </p:grpSpPr>
          <p:sp>
            <p:nvSpPr>
              <p:cNvPr id="20" name="Freeform 19">
                <a:extLst>
                  <a:ext uri="{FF2B5EF4-FFF2-40B4-BE49-F238E27FC236}">
                    <a16:creationId xmlns:a16="http://schemas.microsoft.com/office/drawing/2014/main" xmlns:p14="http://schemas.microsoft.com/office/powerpoint/2010/main" xmlns="" id="{D098FC4E-D447-AB4A-BDA1-CAE967253373}"/>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xmlns:p14="http://schemas.microsoft.com/office/powerpoint/2010/main" xmlns="" id="{D8CDAC4A-C31D-9388-3D0A-806C79C09114}"/>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xmlns:p14="http://schemas.microsoft.com/office/powerpoint/2010/main" xmlns="" id="{D05095BF-1884-4ACA-6764-40EB1F0820F0}"/>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xmlns:p14="http://schemas.microsoft.com/office/powerpoint/2010/main" xmlns="" id="{93B22363-ED7F-21B5-7E32-EEE0F9180D5C}"/>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xmlns:p14="http://schemas.microsoft.com/office/powerpoint/2010/main" xmlns="" id="{05D845CF-E478-3FE5-1E04-0A7560E860EF}"/>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xmlns:p14="http://schemas.microsoft.com/office/powerpoint/2010/main" xmlns="" id="{2554C7A1-85E9-5F63-09D2-B1C9555BA891}"/>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xmlns:p14="http://schemas.microsoft.com/office/powerpoint/2010/main" xmlns="" id="{BFD878EB-5BA5-902A-991A-14AB03B144A9}"/>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p14="http://schemas.microsoft.com/office/powerpoint/2010/main" xmlns="" id="{DE25543D-E58D-488C-E3E1-EDC3AFF38B0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xmlns:p14="http://schemas.microsoft.com/office/powerpoint/2010/main" xmlns="" id="{006B35BF-B660-442B-DD3E-92FB0ED92E91}"/>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xmlns:a16="http://schemas.microsoft.com/office/drawing/2014/main" xmlns="" val="3568978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 id="{152E0C58-0976-1DB6-87F2-649983657ABD}"/>
              </a:ext>
            </a:extLst>
          </p:cNvPr>
          <p:cNvSpPr txBox="1">
            <a:spLocks/>
          </p:cNvSpPr>
          <p:nvPr/>
        </p:nvSpPr>
        <p:spPr>
          <a:xfrm>
            <a:off x="1112098" y="1710280"/>
            <a:ext cx="6201256" cy="6129176"/>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Αφού αποφασίσετε τη μορφή των δραστηριοτήτων σας, είναι καιρός να προσλάβετε άτομα για τα εργαστήριά σας. </a:t>
            </a:r>
          </a:p>
          <a:p>
            <a:pPr>
              <a:lnSpc>
                <a:spcPts val="1220"/>
              </a:lnSpc>
            </a:pPr>
            <a:r>
              <a:rPr lang="en-US" sz="1150" dirty="0">
                <a:solidFill>
                  <a:srgbClr val="262626"/>
                </a:solidFill>
              </a:rPr>
              <a:t> </a:t>
            </a:r>
          </a:p>
          <a:p>
            <a:pPr>
              <a:lnSpc>
                <a:spcPts val="1220"/>
              </a:lnSpc>
            </a:pPr>
            <a:r>
              <a:rPr lang="en-US" sz="1150" dirty="0">
                <a:solidFill>
                  <a:srgbClr val="262626"/>
                </a:solidFill>
              </a:rPr>
              <a:t>Για την προσέλκυση, μπορείτε να χρησιμοποιήσετε κλασικά εργαλεία επικοινωνίας, όπως αφίσες ή φυλλάδια που διανέμετε στη γειτονιά ή μοιράζεστε στο διαδίκτυο μέσω προϋπαρχόντων </a:t>
            </a:r>
            <a:r>
              <a:rPr lang="en-US" sz="1150" dirty="0" err="1">
                <a:solidFill>
                  <a:srgbClr val="262626"/>
                </a:solidFill>
              </a:rPr>
              <a:t>οργανισμών </a:t>
            </a:r>
            <a:r>
              <a:rPr lang="en-US" sz="1150" dirty="0">
                <a:solidFill>
                  <a:srgbClr val="262626"/>
                </a:solidFill>
              </a:rPr>
              <a:t>και δικτύων. Ωστόσο, από την εμπειρία μας, ο πιο αποτελεσματικός τρόπος προσέλκυσης γονέων είναι η απευθείας μετάδοση των πληροφοριών στους ανθρώπους. Αυτό μπορεί να γίνει από τους επαγγελματίες της ομάδας σας, οι οποίοι βρίσκονται σε τακτική επαφή με τους γονείς και οι οποίοι είναι σε καλή θέση να κρίνουν αν κάποιος μπορεί να ωφεληθεί από τη συμμετοχή του σε μια συζήτηση για τις οθόνες. Μια άλλη στρατηγική είναι να πάτε να συναντήσετε τους γονείς σε μέρη που ήδη συχνάζουν. Στην Κλινική Συνεισφοράς, έχουμε συμμετάσχει σε πολλές ανοικτές ημέρες και εργαστήρια σε παιδικούς σταθμούς και σχολεία, καθώς και σε άλλες δραστηριότητες στην περιοχή που </a:t>
            </a:r>
            <a:r>
              <a:rPr lang="en-US" sz="1150" dirty="0" err="1">
                <a:solidFill>
                  <a:srgbClr val="262626"/>
                </a:solidFill>
              </a:rPr>
              <a:t>κινητοποιούν </a:t>
            </a:r>
            <a:r>
              <a:rPr lang="en-US" sz="1150" dirty="0">
                <a:solidFill>
                  <a:srgbClr val="262626"/>
                </a:solidFill>
              </a:rPr>
              <a:t>τους γονείς, όπως η μαγειρική ή ένα εργαστήριο κηπουρικής.</a:t>
            </a:r>
          </a:p>
          <a:p>
            <a:pPr>
              <a:lnSpc>
                <a:spcPts val="1220"/>
              </a:lnSpc>
            </a:pPr>
            <a:r>
              <a:rPr lang="en-US" sz="1150" dirty="0">
                <a:solidFill>
                  <a:srgbClr val="262626"/>
                </a:solidFill>
              </a:rPr>
              <a:t> </a:t>
            </a:r>
          </a:p>
          <a:p>
            <a:pPr>
              <a:lnSpc>
                <a:spcPts val="1220"/>
              </a:lnSpc>
            </a:pPr>
            <a:r>
              <a:rPr lang="en-US" sz="1150" dirty="0">
                <a:solidFill>
                  <a:srgbClr val="262626"/>
                </a:solidFill>
              </a:rPr>
              <a:t>Ακόμα και όταν εφαρμόζονται όλες αυτές οι ποικίλες στρατηγικές, η εξεύρεση γονέων που μπορούν να επενδύσουν στο έργο σε τακτική βάση δεν είναι δεδομένη. Ξεκινώντας με μια χούφτα γονέων το 2018 για τα πρώτα μας εργαστήρια, το 2020 </a:t>
            </a:r>
            <a:r>
              <a:rPr lang="en-US" sz="1150" dirty="0" err="1">
                <a:solidFill>
                  <a:srgbClr val="262626"/>
                </a:solidFill>
              </a:rPr>
              <a:t>βραχυκυκλώσαμε </a:t>
            </a:r>
            <a:r>
              <a:rPr lang="en-US" sz="1150" dirty="0">
                <a:solidFill>
                  <a:srgbClr val="262626"/>
                </a:solidFill>
              </a:rPr>
              <a:t>από την πανδημία, όπου το </a:t>
            </a:r>
            <a:r>
              <a:rPr lang="en-US" sz="1150" dirty="0" err="1">
                <a:solidFill>
                  <a:srgbClr val="262626"/>
                </a:solidFill>
              </a:rPr>
              <a:t>κέντρο </a:t>
            </a:r>
            <a:r>
              <a:rPr lang="en-US" sz="1150" dirty="0">
                <a:solidFill>
                  <a:srgbClr val="262626"/>
                </a:solidFill>
              </a:rPr>
              <a:t>PMI, όπως και τα περισσότερα μέρη, έπρεπε να κλείσει όλες τις συλλογικές δραστηριότητες για μήνες. Παρόλο που δεν είμαστε πλέον περιορισμένοι, αυτή η μακρά διακοπή των δραστηριοτήτων φαίνεται να έχει σίγουρα αλλάξει τον τρόπο με τον οποίο οι άνθρωποι χρησιμοποιούν τους δημόσιους χώρους. Πολλές οργανώσεις στο Seine-Saint-Denis αναφέρουν μείωση της συμμετοχής του κοινού. Όσον αφορά τη Συμβουλευτική Κλινική, από τότε δεν έχουμε καταφέρει να προσελκύσουμε μια σταθερή συγκέντρωση γονέων για το δεκαπενθήμερο εργαστήριό μας. </a:t>
            </a:r>
          </a:p>
          <a:p>
            <a:pPr>
              <a:lnSpc>
                <a:spcPts val="1220"/>
              </a:lnSpc>
            </a:pPr>
            <a:r>
              <a:rPr lang="en-US" sz="1150" dirty="0">
                <a:solidFill>
                  <a:srgbClr val="262626"/>
                </a:solidFill>
              </a:rPr>
              <a:t> </a:t>
            </a:r>
          </a:p>
          <a:p>
            <a:pPr>
              <a:lnSpc>
                <a:spcPts val="1220"/>
              </a:lnSpc>
            </a:pPr>
            <a:r>
              <a:rPr lang="en-US" sz="1150" dirty="0">
                <a:solidFill>
                  <a:srgbClr val="262626"/>
                </a:solidFill>
              </a:rPr>
              <a:t>Αντιθέτως, μεγάλο μέρος της άμεσης εμπλοκής των γονέων μας γίνεται μέσω του προγράμματος Reason our screens, το οποίο ξεκινήσαμε το 2022 και θα συνεχίσουμε μέχρι το 2024. Θα περιγράψουμε αυτό το πρόγραμμα με περισσότερες λεπτομέρειες στο επόμενο κεφάλαιο, αλλά ίσως αξίζει να σημειώσουμε δύο διαφορές σε σχέση με το εργαστήριο της Παρασκευής που φαίνεται να έχει θετική επίδραση στη δέσμευση των γονέων:</a:t>
            </a:r>
          </a:p>
          <a:p>
            <a:pPr>
              <a:lnSpc>
                <a:spcPts val="1220"/>
              </a:lnSpc>
            </a:pPr>
            <a:r>
              <a:rPr lang="en-US" sz="1150" dirty="0">
                <a:solidFill>
                  <a:srgbClr val="262626"/>
                </a:solidFill>
              </a:rPr>
              <a:t> </a:t>
            </a:r>
          </a:p>
          <a:p>
            <a:pPr>
              <a:lnSpc>
                <a:spcPts val="1220"/>
              </a:lnSpc>
            </a:pPr>
            <a:r>
              <a:rPr lang="en-US" sz="1150" dirty="0">
                <a:solidFill>
                  <a:srgbClr val="262626"/>
                </a:solidFill>
              </a:rPr>
              <a:t>Για τις οθόνες Reason ζητάμε από τους γονείς να δεσμευτούν για τουλάχιστον εννέα συνεδρίες. </a:t>
            </a:r>
            <a:r>
              <a:rPr lang="en-US" sz="1150" dirty="0" err="1">
                <a:solidFill>
                  <a:srgbClr val="262626"/>
                </a:solidFill>
              </a:rPr>
              <a:t>Συνειδητοποιήσαμε </a:t>
            </a:r>
            <a:r>
              <a:rPr lang="en-US" sz="1150" dirty="0">
                <a:solidFill>
                  <a:srgbClr val="262626"/>
                </a:solidFill>
              </a:rPr>
              <a:t>ότι η συμμετοχή σε μία μόνο συνεδρία δεν είναι αρκετή, αν θέλουμε να αντιμετωπίσουμε την πολυπλοκότητα της χρήσης της οθόνης στο σπίτι. Εννέα συνεδρίες φαίνεται να είναι ένας καλός χρόνος για να μεταδώσουμε τις πιο σημαντικές γνώσεις σχετικά με τις οθόνες, την υπερβολική έκθεση και τον εθισμό και να επιτρέψουμε στους γονείς να οικειοποιηθούν αυτές τις γνώσεις για να αναπτύξουν καλύτερες, λιγότερο τοξικές πρακτικές χρήσης των οθονών - αυτό που αναφερόμαστε επίσης ως </a:t>
            </a:r>
            <a:r>
              <a:rPr lang="en-US" sz="1150" i="1" dirty="0">
                <a:solidFill>
                  <a:srgbClr val="262626"/>
                </a:solidFill>
              </a:rPr>
              <a:t>χωρητικότητα</a:t>
            </a:r>
            <a:r>
              <a:rPr lang="en-US" sz="1150" dirty="0">
                <a:solidFill>
                  <a:srgbClr val="262626"/>
                </a:solidFill>
              </a:rPr>
              <a:t>. </a:t>
            </a:r>
          </a:p>
          <a:p>
            <a:pPr>
              <a:lnSpc>
                <a:spcPts val="1220"/>
              </a:lnSpc>
            </a:pPr>
            <a:r>
              <a:rPr lang="en-US" sz="1150" dirty="0">
                <a:solidFill>
                  <a:srgbClr val="262626"/>
                </a:solidFill>
              </a:rPr>
              <a:t> </a:t>
            </a:r>
          </a:p>
          <a:p>
            <a:pPr>
              <a:lnSpc>
                <a:spcPts val="1220"/>
              </a:lnSpc>
            </a:pPr>
            <a:r>
              <a:rPr lang="en-US" sz="1150" dirty="0">
                <a:solidFill>
                  <a:srgbClr val="262626"/>
                </a:solidFill>
              </a:rPr>
              <a:t>Η άλλη διαφορά είναι ένα έμμεσο όφελος αυτής της δέσμευσης. Επειδή οι συμμετέχοντες στις οθόνες μας Reason ακολουθούν το ίδιο πρόγραμμα για μήνες, αυτό οδηγεί σε ένα δεσμό μεταξύ των συμμετεχόντων, ο οποίος τους κάνει να θέλουν να επιστρέψουν και να συνεχίσουν τη συλλογική εργασία. Παρεμπιπτόντως, είναι επίσης συχνά αυτός ο κοινωνικός δεσμός που θα τους βοηθήσει να διατηρήσουν τις καλές πρακτικές που αναπτύχθηκαν κατά τη διάρκεια της διαδικασίας ενδυνάμωσης, ακόμη και μετά το τέλος των εκπαιδευτικών συνεδριών.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02</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 id="{AF0E12D9-751A-CB23-2954-905523DE7A7A}"/>
              </a:ext>
            </a:extLst>
          </p:cNvPr>
          <p:cNvSpPr txBox="1">
            <a:spLocks/>
          </p:cNvSpPr>
          <p:nvPr/>
        </p:nvSpPr>
        <p:spPr>
          <a:xfrm>
            <a:off x="1112098" y="1043067"/>
            <a:ext cx="3472094"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Επικοινωνία σχετικά με τις δραστηριότητές σας </a:t>
            </a:r>
          </a:p>
        </p:txBody>
      </p:sp>
      <p:sp>
        <p:nvSpPr>
          <p:cNvPr id="34" name="Slide Number Placeholder 5">
            <a:extLst>
              <a:ext uri="{FF2B5EF4-FFF2-40B4-BE49-F238E27FC236}">
                <a16:creationId xmlns:a16="http://schemas.microsoft.com/office/drawing/2014/main" xmlns:p14="http://schemas.microsoft.com/office/powerpoint/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72</a:t>
            </a:fld>
            <a:endParaRPr lang="en-US" dirty="0"/>
          </a:p>
        </p:txBody>
      </p:sp>
      <p:sp>
        <p:nvSpPr>
          <p:cNvPr id="26" name="Rectangle 25">
            <a:extLst>
              <a:ext uri="{FF2B5EF4-FFF2-40B4-BE49-F238E27FC236}">
                <a16:creationId xmlns:a16="http://schemas.microsoft.com/office/drawing/2014/main" xmlns:p14="http://schemas.microsoft.com/office/powerpoint/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3">
            <a:extLst>
              <a:ext uri="{FF2B5EF4-FFF2-40B4-BE49-F238E27FC236}">
                <a16:creationId xmlns:a16="http://schemas.microsoft.com/office/drawing/2014/main" xmlns:p14="http://schemas.microsoft.com/office/powerpoint/2010/main" xmlns="" id="{6CF13399-0122-8A7A-F71B-2F256E0BC74F}"/>
              </a:ext>
            </a:extLst>
          </p:cNvPr>
          <p:cNvGrpSpPr/>
          <p:nvPr/>
        </p:nvGrpSpPr>
        <p:grpSpPr>
          <a:xfrm>
            <a:off x="6220593" y="945780"/>
            <a:ext cx="645547" cy="557261"/>
            <a:chOff x="662657" y="2010078"/>
            <a:chExt cx="1091621" cy="942328"/>
          </a:xfrm>
        </p:grpSpPr>
        <p:sp>
          <p:nvSpPr>
            <p:cNvPr id="3" name="Freeform 2">
              <a:extLst>
                <a:ext uri="{FF2B5EF4-FFF2-40B4-BE49-F238E27FC236}">
                  <a16:creationId xmlns:a16="http://schemas.microsoft.com/office/drawing/2014/main" xmlns:p14="http://schemas.microsoft.com/office/powerpoint/2010/main" xmlns="" id="{A6EB1BAC-0657-9B73-D8B6-3AD5A75EDB76}"/>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00BADE"/>
            </a:solidFill>
            <a:ln w="27426" cap="flat">
              <a:noFill/>
              <a:prstDash val="solid"/>
              <a:miter/>
            </a:ln>
          </p:spPr>
          <p:txBody>
            <a:bodyPr rtlCol="0" anchor="ctr"/>
            <a:lstStyle/>
            <a:p>
              <a:endParaRPr lang="en-US"/>
            </a:p>
          </p:txBody>
        </p:sp>
        <p:grpSp>
          <p:nvGrpSpPr>
            <p:cNvPr id="4" name="Graphic 3">
              <a:extLst>
                <a:ext uri="{FF2B5EF4-FFF2-40B4-BE49-F238E27FC236}">
                  <a16:creationId xmlns:a16="http://schemas.microsoft.com/office/drawing/2014/main" xmlns:p14="http://schemas.microsoft.com/office/powerpoint/2010/main" xmlns="" id="{AFECC527-DFFB-CD01-E5F4-C1D564133743}"/>
                </a:ext>
              </a:extLst>
            </p:cNvPr>
            <p:cNvGrpSpPr/>
            <p:nvPr/>
          </p:nvGrpSpPr>
          <p:grpSpPr>
            <a:xfrm>
              <a:off x="662657" y="2010078"/>
              <a:ext cx="1091621" cy="942328"/>
              <a:chOff x="662657" y="2010078"/>
              <a:chExt cx="1091621" cy="942328"/>
            </a:xfrm>
            <a:solidFill>
              <a:srgbClr val="000000"/>
            </a:solidFill>
          </p:grpSpPr>
          <p:sp>
            <p:nvSpPr>
              <p:cNvPr id="8" name="Freeform 7">
                <a:extLst>
                  <a:ext uri="{FF2B5EF4-FFF2-40B4-BE49-F238E27FC236}">
                    <a16:creationId xmlns:a16="http://schemas.microsoft.com/office/drawing/2014/main" xmlns:p14="http://schemas.microsoft.com/office/powerpoint/2010/main" xmlns="" id="{56D8C86E-2E18-B23D-20B9-B5D6AC924477}"/>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xmlns:p14="http://schemas.microsoft.com/office/powerpoint/2010/main" xmlns="" id="{3B24BF69-1B52-865F-30AE-E1706D79A5C5}"/>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xmlns:p14="http://schemas.microsoft.com/office/powerpoint/2010/main" xmlns="" id="{06E2B0BD-2E22-2BCC-840C-EA0BD16B8BA0}"/>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grpSp>
            <p:nvGrpSpPr>
              <p:cNvPr id="12" name="Graphic 3">
                <a:extLst>
                  <a:ext uri="{FF2B5EF4-FFF2-40B4-BE49-F238E27FC236}">
                    <a16:creationId xmlns:a16="http://schemas.microsoft.com/office/drawing/2014/main" xmlns:p14="http://schemas.microsoft.com/office/powerpoint/2010/main" xmlns="" id="{2AED1B0B-BC72-0D48-6CD0-208DA4BCBCED}"/>
                  </a:ext>
                </a:extLst>
              </p:cNvPr>
              <p:cNvGrpSpPr/>
              <p:nvPr/>
            </p:nvGrpSpPr>
            <p:grpSpPr>
              <a:xfrm>
                <a:off x="662657" y="2010078"/>
                <a:ext cx="1091621" cy="942328"/>
                <a:chOff x="662657" y="2010078"/>
                <a:chExt cx="1091621" cy="942328"/>
              </a:xfrm>
              <a:solidFill>
                <a:srgbClr val="000000"/>
              </a:solidFill>
            </p:grpSpPr>
            <p:sp>
              <p:nvSpPr>
                <p:cNvPr id="13" name="Freeform 12">
                  <a:extLst>
                    <a:ext uri="{FF2B5EF4-FFF2-40B4-BE49-F238E27FC236}">
                      <a16:creationId xmlns:a16="http://schemas.microsoft.com/office/drawing/2014/main" xmlns:p14="http://schemas.microsoft.com/office/powerpoint/2010/main" xmlns="" id="{842C8D52-9484-8B79-5D8C-4A44D2DD6C77}"/>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rgbClr val="000000"/>
                </a:solid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xmlns:p14="http://schemas.microsoft.com/office/powerpoint/2010/main" xmlns="" id="{ED724A8B-B7A6-3A7B-7A52-9AAD4676B277}"/>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solidFill>
                  <a:srgbClr val="000000"/>
                </a:solidFill>
                <a:ln w="27426" cap="flat">
                  <a:noFill/>
                  <a:prstDash val="solid"/>
                  <a:miter/>
                </a:ln>
              </p:spPr>
              <p:txBody>
                <a:bodyPr rtlCol="0" anchor="ctr"/>
                <a:lstStyle/>
                <a:p>
                  <a:endParaRPr lang="en-US"/>
                </a:p>
              </p:txBody>
            </p:sp>
          </p:grpSp>
        </p:grpSp>
      </p:grpSp>
      <p:pic>
        <p:nvPicPr>
          <p:cNvPr id="32" name="Picture 31">
            <a:extLst>
              <a:ext uri="{FF2B5EF4-FFF2-40B4-BE49-F238E27FC236}">
                <a16:creationId xmlns:a16="http://schemas.microsoft.com/office/drawing/2014/main" xmlns:p14="http://schemas.microsoft.com/office/powerpoint/2010/main" xmlns="" id="{E0BF41C9-E506-52C5-EA2B-819478A36264}"/>
              </a:ext>
            </a:extLst>
          </p:cNvPr>
          <p:cNvPicPr>
            <a:picLocks noChangeAspect="1"/>
          </p:cNvPicPr>
          <p:nvPr/>
        </p:nvPicPr>
        <p:blipFill rotWithShape="1">
          <a:blip r:embed="rId2">
            <a:alphaModFix amt="52000"/>
          </a:blip>
          <a:srcRect l="66713" t="4465" r="9537" b="30593"/>
          <a:stretch/>
        </p:blipFill>
        <p:spPr>
          <a:xfrm flipH="1">
            <a:off x="8566" y="6815328"/>
            <a:ext cx="2649289" cy="3876485"/>
          </a:xfrm>
          <a:prstGeom prst="rect">
            <a:avLst/>
          </a:prstGeom>
        </p:spPr>
      </p:pic>
    </p:spTree>
    <p:extLst>
      <p:ext uri="{BB962C8B-B14F-4D97-AF65-F5344CB8AC3E}">
        <p14:creationId xmlns:p14="http://schemas.microsoft.com/office/powerpoint/2010/main" xmlns:a16="http://schemas.microsoft.com/office/drawing/2014/main" xmlns="" val="1431434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14="http://schemas.microsoft.com/office/powerpoint/2010/main" xmlns:a14="http://schemas.microsoft.com/office/drawing/2010/main" xmlns="" id="{961D51F6-ADB1-AABD-6BB3-1CF1594AB853}"/>
              </a:ext>
            </a:extLst>
          </p:cNvPr>
          <p:cNvSpPr/>
          <p:nvPr/>
        </p:nvSpPr>
        <p:spPr>
          <a:xfrm>
            <a:off x="0" y="0"/>
            <a:ext cx="886929"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xmlns:p14="http://schemas.microsoft.com/office/powerpoint/2010/main" xmlns:a14="http://schemas.microsoft.com/office/drawing/2010/main" xmlns="" id="{152E0C58-0976-1DB6-87F2-649983657ABD}"/>
              </a:ext>
            </a:extLst>
          </p:cNvPr>
          <p:cNvSpPr txBox="1">
            <a:spLocks/>
          </p:cNvSpPr>
          <p:nvPr/>
        </p:nvSpPr>
        <p:spPr>
          <a:xfrm>
            <a:off x="988639" y="1405753"/>
            <a:ext cx="6503513" cy="356709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sz="1150" dirty="0">
                <a:solidFill>
                  <a:srgbClr val="262626"/>
                </a:solidFill>
              </a:rPr>
              <a:t>Θα ήταν αντίθετο με την ικανότητα να καθοδηγούμε τους ανθρώπους τι να κάνουν με τη γνώση που έχουν αναπτύξει συμμετέχοντας σε μια διαδικασία Συνεισφορικής Έρευνας. Αντιθέτως, το πρόγραμμα θα έπρεπε να αναδεύεται έτσι ώστε να ταιριάζει και να υποστηρίζει τις επιθυμίες εκείνων που επιθυμούν να συνεισφέρουν. </a:t>
            </a:r>
          </a:p>
          <a:p>
            <a:pPr>
              <a:lnSpc>
                <a:spcPts val="1220"/>
              </a:lnSpc>
            </a:pPr>
            <a:r>
              <a:rPr lang="en-US" sz="1150" dirty="0">
                <a:solidFill>
                  <a:srgbClr val="262626"/>
                </a:solidFill>
              </a:rPr>
              <a:t> </a:t>
            </a:r>
          </a:p>
          <a:p>
            <a:pPr>
              <a:lnSpc>
                <a:spcPts val="1220"/>
              </a:lnSpc>
            </a:pPr>
            <a:r>
              <a:rPr lang="en-US" sz="1150" dirty="0">
                <a:solidFill>
                  <a:srgbClr val="262626"/>
                </a:solidFill>
              </a:rPr>
              <a:t>Μερικές φορές αυτό σημαίνει ότι πρέπει να παραμερίσετε τις δικές σας φιλοδοξίες. Όπως αναφέρθηκε προηγουμένως, ένα από τα αρχικά όνειρα ήταν ότι το πρόγραμμα της Συμβουλευτικής Κλινικής θα οδηγούσε σε αυτό που αναφέραμε ως "Γονείς-πρεσβευτές μιας λογικής χρήσης της οθόνης": γονείς που θα μπορούσαν να ξεκινήσουν τις δικές τους δραστηριότητες κατά της υπερβολικής έκθεσης στη γειτονιά τους. Ωστόσο, δεν θέλαμε να επιβάλουμε αυτή τη φιλοδοξία στους γονείς με τους οποίους συνεργαστήκαμε, για τους οποίους το κύριο μέλημα ήταν συχνά να βρουν λύσεις για να αντιμετωπίσουν το ζήτημα των οθονών στην προσωπική τους ζωή. Στην πραγματικότητα, το αναφέραμε μόνο πολύ αργότερα, όταν ορισμένοι γονείς με τους οποίους συνεργαστήκαμε άρχισαν να εκφράζουν την επιθυμία να ακολουθήσουν δραστηριότητες σχετικά με τις οθόνες εκτός του πλαισίου που μπορούσαμε να προσφέρουμε. Ως απάντηση στο αίτημά τους, εργαζόμαστε από το 2023 για να συγκροτήσουμε μια νέα ομάδα που θα αποτελείται από γονείς που συμμετείχαν στο πρόγραμμά μας Λογική στις οθόνες μας και την βασική ομάδα που εργάζεται στο </a:t>
            </a:r>
            <a:r>
              <a:rPr lang="en-US" sz="1150" dirty="0" err="1">
                <a:solidFill>
                  <a:srgbClr val="262626"/>
                </a:solidFill>
              </a:rPr>
              <a:t>κέντρο </a:t>
            </a:r>
            <a:r>
              <a:rPr lang="en-US" sz="1150" dirty="0">
                <a:solidFill>
                  <a:srgbClr val="262626"/>
                </a:solidFill>
              </a:rPr>
              <a:t>PMI, η οποία θα εργαστεί για να δει τι είδους δομή - θεσμική, οικονομική, τεχνική και κοινωνική - θα μπορούσε να φιλοξενήσει και να καταστήσει βιώσιμο το έργο των γονέων-βοηθών. </a:t>
            </a:r>
          </a:p>
          <a:p>
            <a:pPr>
              <a:lnSpc>
                <a:spcPts val="1220"/>
              </a:lnSpc>
            </a:pPr>
            <a:r>
              <a:rPr lang="en-US" sz="1150" dirty="0">
                <a:solidFill>
                  <a:srgbClr val="262626"/>
                </a:solidFill>
              </a:rPr>
              <a:t> </a:t>
            </a:r>
          </a:p>
          <a:p>
            <a:pPr>
              <a:lnSpc>
                <a:spcPts val="1220"/>
              </a:lnSpc>
            </a:pPr>
            <a:r>
              <a:rPr lang="en-US" sz="1150" dirty="0">
                <a:solidFill>
                  <a:srgbClr val="262626"/>
                </a:solidFill>
              </a:rPr>
              <a:t>Με παρόμοιο τρόπο, ίσως θελήσετε να διευκολύνετε συζητήσεις για άλλα θέματα που προκύπτουν παράλληλα με τις συνήθεις δραστηριότητές σας. Το να είστε ανοιχτοί σε νέες τροποποιήσεις του προγράμματός σας αποτελεί μέρος μιας διαδικασίας Συνεισφορικής Έρευνας, η οποία μπορεί επίσης να περιγραφεί ως ένας τρόπος εργασίας ενάντια στην αυτοματοποιημένη εργασία - αυτό, τουλάχιστον σε δύο επίπεδα. Η Συνεισφορική Οικονομία παρουσιάζεται συχνά ως ένας τρόπος καταπολέμησης της ανεργίας που προκύπτει από την αυτοματοποίηση της εργασίας, ενώ η Συνεισφορική Έρευνα έχει πολλές φορές περιγραφεί ως μια </a:t>
            </a:r>
            <a:r>
              <a:rPr lang="en-US" sz="1150" i="1" dirty="0">
                <a:solidFill>
                  <a:srgbClr val="262626"/>
                </a:solidFill>
              </a:rPr>
              <a:t>απο-αυτοματοποίηση του πνεύματος</a:t>
            </a:r>
            <a:r>
              <a:rPr lang="en-US" sz="1150" dirty="0">
                <a:solidFill>
                  <a:srgbClr val="262626"/>
                </a:solidFill>
              </a:rPr>
              <a:t>. </a:t>
            </a:r>
          </a:p>
          <a:p>
            <a:pPr>
              <a:lnSpc>
                <a:spcPts val="1220"/>
              </a:lnSpc>
            </a:pPr>
            <a:endParaRPr lang="en-US" sz="1150" dirty="0">
              <a:solidFill>
                <a:srgbClr val="262626"/>
              </a:solidFill>
            </a:endParaRPr>
          </a:p>
        </p:txBody>
      </p:sp>
      <p:cxnSp>
        <p:nvCxnSpPr>
          <p:cNvPr id="7" name="Straight Connector 6">
            <a:extLst>
              <a:ext uri="{FF2B5EF4-FFF2-40B4-BE49-F238E27FC236}">
                <a16:creationId xmlns:a16="http://schemas.microsoft.com/office/drawing/2014/main" xmlns:p14="http://schemas.microsoft.com/office/powerpoint/2010/main" xmlns:a14="http://schemas.microsoft.com/office/drawing/2010/main" xmlns="" id="{B4E979D7-B18F-1AC4-0FE0-C97E8FF90665}"/>
              </a:ext>
            </a:extLst>
          </p:cNvPr>
          <p:cNvCxnSpPr>
            <a:cxnSpLocks/>
          </p:cNvCxnSpPr>
          <p:nvPr/>
        </p:nvCxnSpPr>
        <p:spPr>
          <a:xfrm>
            <a:off x="411360" y="1224411"/>
            <a:ext cx="7144456"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14="http://schemas.microsoft.com/office/drawing/2010/main" xmlns="" id="{AF08BE2E-2CF1-7375-AC83-B637CA5C98F5}"/>
              </a:ext>
            </a:extLst>
          </p:cNvPr>
          <p:cNvSpPr txBox="1"/>
          <p:nvPr/>
        </p:nvSpPr>
        <p:spPr>
          <a:xfrm>
            <a:off x="129749" y="962801"/>
            <a:ext cx="858890" cy="523220"/>
          </a:xfrm>
          <a:prstGeom prst="rect">
            <a:avLst/>
          </a:prstGeom>
          <a:noFill/>
        </p:spPr>
        <p:txBody>
          <a:bodyPr wrap="square">
            <a:spAutoFit/>
          </a:bodyPr>
          <a:lstStyle/>
          <a:p>
            <a:r>
              <a:rPr lang="en-US" sz="2800" b="1" dirty="0">
                <a:solidFill>
                  <a:schemeClr val="bg1"/>
                </a:solidFill>
                <a:highlight>
                  <a:srgbClr val="009AC1"/>
                </a:highlight>
                <a:latin typeface="Calibri" panose="020F0502020204030204" pitchFamily="34" charset="0"/>
                <a:cs typeface="Calibri" panose="020F0502020204030204" pitchFamily="34" charset="0"/>
              </a:rPr>
              <a:t> 03</a:t>
            </a:r>
            <a:r>
              <a:rPr lang="en-US" sz="2800" b="1" dirty="0">
                <a:solidFill>
                  <a:srgbClr val="00B6E6"/>
                </a:solidFill>
                <a:highlight>
                  <a:srgbClr val="009AC1"/>
                </a:highlight>
                <a:latin typeface="Calibri" panose="020F0502020204030204" pitchFamily="34" charset="0"/>
                <a:cs typeface="Calibri" panose="020F0502020204030204" pitchFamily="34" charset="0"/>
              </a:rPr>
              <a:t>.</a:t>
            </a:r>
            <a:endParaRPr lang="en-US" sz="2800" dirty="0">
              <a:solidFill>
                <a:srgbClr val="00B6E6"/>
              </a:solidFill>
              <a:highlight>
                <a:srgbClr val="009AC1"/>
              </a:highlight>
            </a:endParaRPr>
          </a:p>
        </p:txBody>
      </p:sp>
      <p:sp>
        <p:nvSpPr>
          <p:cNvPr id="19" name="Text Placeholder 17">
            <a:extLst>
              <a:ext uri="{FF2B5EF4-FFF2-40B4-BE49-F238E27FC236}">
                <a16:creationId xmlns:a16="http://schemas.microsoft.com/office/drawing/2014/main" xmlns:p14="http://schemas.microsoft.com/office/powerpoint/2010/main" xmlns:a14="http://schemas.microsoft.com/office/drawing/2010/main" xmlns="" id="{AF0E12D9-751A-CB23-2954-905523DE7A7A}"/>
              </a:ext>
            </a:extLst>
          </p:cNvPr>
          <p:cNvSpPr txBox="1">
            <a:spLocks/>
          </p:cNvSpPr>
          <p:nvPr/>
        </p:nvSpPr>
        <p:spPr>
          <a:xfrm>
            <a:off x="1112098" y="1043067"/>
            <a:ext cx="3923198" cy="362686"/>
          </a:xfrm>
          <a:prstGeom prst="rect">
            <a:avLst/>
          </a:prstGeom>
          <a:solidFill>
            <a:schemeClr val="bg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rgbClr val="009AC1"/>
                </a:solidFill>
              </a:rPr>
              <a:t>Να βλέπετε τις δραστηριότητές σας να επεκτείνονται και να αναπτύσσονται </a:t>
            </a:r>
          </a:p>
        </p:txBody>
      </p:sp>
      <p:sp>
        <p:nvSpPr>
          <p:cNvPr id="34" name="Slide Number Placeholder 5">
            <a:extLst>
              <a:ext uri="{FF2B5EF4-FFF2-40B4-BE49-F238E27FC236}">
                <a16:creationId xmlns:a16="http://schemas.microsoft.com/office/drawing/2014/main" xmlns:p14="http://schemas.microsoft.com/office/powerpoint/2010/main" xmlns:a14="http://schemas.microsoft.com/office/drawing/2010/main" xmlns="" id="{865249F7-F41D-6D7A-A1B9-B9791699E29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73</a:t>
            </a:fld>
            <a:endParaRPr lang="en-US" dirty="0"/>
          </a:p>
        </p:txBody>
      </p:sp>
      <p:sp>
        <p:nvSpPr>
          <p:cNvPr id="26" name="Rectangle 25">
            <a:extLst>
              <a:ext uri="{FF2B5EF4-FFF2-40B4-BE49-F238E27FC236}">
                <a16:creationId xmlns:a16="http://schemas.microsoft.com/office/drawing/2014/main" xmlns:p14="http://schemas.microsoft.com/office/powerpoint/2010/main" xmlns:a14="http://schemas.microsoft.com/office/drawing/2010/main" xmlns="" id="{0D50A030-8F71-EF2C-288F-7431A54C84A6}"/>
              </a:ext>
            </a:extLst>
          </p:cNvPr>
          <p:cNvSpPr/>
          <p:nvPr/>
        </p:nvSpPr>
        <p:spPr>
          <a:xfrm>
            <a:off x="6089741" y="1163166"/>
            <a:ext cx="907252" cy="157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aphic 3">
            <a:extLst>
              <a:ext uri="{FF2B5EF4-FFF2-40B4-BE49-F238E27FC236}">
                <a16:creationId xmlns:a16="http://schemas.microsoft.com/office/drawing/2014/main" xmlns:p14="http://schemas.microsoft.com/office/powerpoint/2010/main" xmlns:a14="http://schemas.microsoft.com/office/drawing/2010/main" xmlns="" id="{B0677CFE-8343-3766-C2DC-A2CE393EE549}"/>
              </a:ext>
            </a:extLst>
          </p:cNvPr>
          <p:cNvGrpSpPr/>
          <p:nvPr/>
        </p:nvGrpSpPr>
        <p:grpSpPr>
          <a:xfrm>
            <a:off x="6303503" y="740186"/>
            <a:ext cx="617593" cy="620486"/>
            <a:chOff x="10641325" y="2076985"/>
            <a:chExt cx="1044352" cy="1049245"/>
          </a:xfrm>
        </p:grpSpPr>
        <p:sp>
          <p:nvSpPr>
            <p:cNvPr id="15" name="Freeform 14">
              <a:extLst>
                <a:ext uri="{FF2B5EF4-FFF2-40B4-BE49-F238E27FC236}">
                  <a16:creationId xmlns:a16="http://schemas.microsoft.com/office/drawing/2014/main" xmlns:p14="http://schemas.microsoft.com/office/powerpoint/2010/main" xmlns:a14="http://schemas.microsoft.com/office/drawing/2010/main" xmlns="" id="{A8FCEF6C-BC0D-3388-E7FE-F0D1F70203EA}"/>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00BADE"/>
            </a:solidFill>
            <a:ln w="27426"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xmlns:p14="http://schemas.microsoft.com/office/powerpoint/2010/main" xmlns:a14="http://schemas.microsoft.com/office/drawing/2010/main" xmlns="" id="{2416C990-A76A-7CFC-A63E-7C6CC865F432}"/>
                </a:ext>
              </a:extLst>
            </p:cNvPr>
            <p:cNvGrpSpPr/>
            <p:nvPr/>
          </p:nvGrpSpPr>
          <p:grpSpPr>
            <a:xfrm>
              <a:off x="10641325" y="2076985"/>
              <a:ext cx="1044352" cy="1049245"/>
              <a:chOff x="10641325" y="2076985"/>
              <a:chExt cx="1044352" cy="1049245"/>
            </a:xfrm>
            <a:solidFill>
              <a:srgbClr val="000000"/>
            </a:solidFill>
          </p:grpSpPr>
          <p:sp>
            <p:nvSpPr>
              <p:cNvPr id="17" name="Freeform 16">
                <a:extLst>
                  <a:ext uri="{FF2B5EF4-FFF2-40B4-BE49-F238E27FC236}">
                    <a16:creationId xmlns:a16="http://schemas.microsoft.com/office/drawing/2014/main" xmlns:p14="http://schemas.microsoft.com/office/powerpoint/2010/main" xmlns:a14="http://schemas.microsoft.com/office/drawing/2010/main" xmlns="" id="{8288F189-F1B2-C7D6-D475-FD67DF287CF7}"/>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xmlns:p14="http://schemas.microsoft.com/office/powerpoint/2010/main" xmlns:a14="http://schemas.microsoft.com/office/drawing/2010/main" xmlns="" id="{74CF9B0B-F6E1-9C26-7128-98D422EE8625}"/>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xmlns:p14="http://schemas.microsoft.com/office/powerpoint/2010/main" xmlns:a14="http://schemas.microsoft.com/office/drawing/2010/main" xmlns="" id="{AA5DB814-48CC-6429-1E8B-05B01289B631}"/>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xmlns:p14="http://schemas.microsoft.com/office/powerpoint/2010/main" xmlns:a14="http://schemas.microsoft.com/office/drawing/2010/main" xmlns="" id="{32F82F74-0F23-2650-3673-2F1A58376F02}"/>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xmlns:p14="http://schemas.microsoft.com/office/powerpoint/2010/main" xmlns:a14="http://schemas.microsoft.com/office/drawing/2010/main" xmlns="" id="{8362214E-BCEF-388B-D65C-4A5A6551A1ED}"/>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xmlns:p14="http://schemas.microsoft.com/office/powerpoint/2010/main" xmlns:a14="http://schemas.microsoft.com/office/drawing/2010/main" xmlns="" id="{5F74D53B-18E1-AFD9-6563-7B60553E0822}"/>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xmlns:p14="http://schemas.microsoft.com/office/powerpoint/2010/main" xmlns:a14="http://schemas.microsoft.com/office/drawing/2010/main" xmlns="" id="{83524450-2AD4-8EEC-A9C3-95DBF7B1D5E7}"/>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xmlns:p14="http://schemas.microsoft.com/office/powerpoint/2010/main" xmlns:a14="http://schemas.microsoft.com/office/drawing/2010/main" xmlns="" id="{072C89A5-FC07-6462-53CD-99762957719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xmlns:p14="http://schemas.microsoft.com/office/powerpoint/2010/main" xmlns:a14="http://schemas.microsoft.com/office/drawing/2010/main" xmlns="" id="{80BC215C-3BD0-CE1F-D566-79AFA6DD1905}"/>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xmlns:p14="http://schemas.microsoft.com/office/powerpoint/2010/main" xmlns:a14="http://schemas.microsoft.com/office/drawing/2010/main" xmlns="" id="{5DCCC7B7-5168-E661-9D15-64A2EA2E28E8}"/>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pic>
        <p:nvPicPr>
          <p:cNvPr id="32" name="Picture 31">
            <a:extLst>
              <a:ext uri="{FF2B5EF4-FFF2-40B4-BE49-F238E27FC236}">
                <a16:creationId xmlns:a16="http://schemas.microsoft.com/office/drawing/2014/main" xmlns:p14="http://schemas.microsoft.com/office/powerpoint/2010/main" xmlns:a14="http://schemas.microsoft.com/office/drawing/2010/main" xmlns="" id="{E9863ED3-E2DF-34DB-42B9-BEFBB9644110}"/>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t="8490" b="8490"/>
          <a:stretch/>
        </p:blipFill>
        <p:spPr>
          <a:xfrm>
            <a:off x="-8567" y="5998464"/>
            <a:ext cx="7559675" cy="4183631"/>
          </a:xfrm>
          <a:prstGeom prst="rect">
            <a:avLst/>
          </a:prstGeom>
        </p:spPr>
      </p:pic>
      <p:pic>
        <p:nvPicPr>
          <p:cNvPr id="33" name="Picture 32">
            <a:extLst>
              <a:ext uri="{FF2B5EF4-FFF2-40B4-BE49-F238E27FC236}">
                <a16:creationId xmlns:a16="http://schemas.microsoft.com/office/drawing/2014/main" xmlns:p14="http://schemas.microsoft.com/office/powerpoint/2010/main" xmlns:a14="http://schemas.microsoft.com/office/drawing/2010/main" xmlns="" id="{19453D2D-56B1-108B-3714-BC23A5DD921A}"/>
              </a:ext>
            </a:extLst>
          </p:cNvPr>
          <p:cNvPicPr>
            <a:picLocks noChangeAspect="1"/>
          </p:cNvPicPr>
          <p:nvPr/>
        </p:nvPicPr>
        <p:blipFill rotWithShape="1">
          <a:blip r:embed="rId3">
            <a:alphaModFix amt="52000"/>
          </a:blip>
          <a:srcRect l="66713" t="4465" r="9537" b="30593"/>
          <a:stretch/>
        </p:blipFill>
        <p:spPr>
          <a:xfrm flipH="1">
            <a:off x="8566" y="6815328"/>
            <a:ext cx="2649289" cy="3876485"/>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2605124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p14="http://schemas.microsoft.com/office/powerpoint/2010/main" xmlns="" id="{F08A1FA4-61E9-B44C-83C4-A6CE732733C1}"/>
              </a:ext>
            </a:extLst>
          </p:cNvPr>
          <p:cNvSpPr>
            <a:spLocks noGrp="1"/>
          </p:cNvSpPr>
          <p:nvPr>
            <p:ph type="body" sz="quarter" idx="13"/>
          </p:nvPr>
        </p:nvSpPr>
        <p:spPr/>
        <p:txBody>
          <a:bodyPr/>
          <a:lstStyle/>
          <a:p>
            <a:r>
              <a:rPr lang="en-US" dirty="0"/>
              <a:t>05</a:t>
            </a:r>
          </a:p>
        </p:txBody>
      </p:sp>
      <p:sp>
        <p:nvSpPr>
          <p:cNvPr id="18" name="Text Placeholder 17">
            <a:extLst>
              <a:ext uri="{FF2B5EF4-FFF2-40B4-BE49-F238E27FC236}">
                <a16:creationId xmlns:a16="http://schemas.microsoft.com/office/drawing/2014/main" xmlns:p14="http://schemas.microsoft.com/office/powerpoint/2010/main" xmlns="" id="{3D13EB9D-DE55-5D4D-BEA7-6A984DDA5380}"/>
              </a:ext>
            </a:extLst>
          </p:cNvPr>
          <p:cNvSpPr>
            <a:spLocks noGrp="1"/>
          </p:cNvSpPr>
          <p:nvPr>
            <p:ph type="body" sz="quarter" idx="14"/>
          </p:nvPr>
        </p:nvSpPr>
        <p:spPr>
          <a:xfrm>
            <a:off x="3170992" y="3483706"/>
            <a:ext cx="3409421" cy="2574544"/>
          </a:xfrm>
        </p:spPr>
        <p:txBody>
          <a:bodyPr/>
          <a:lstStyle/>
          <a:p>
            <a:pPr>
              <a:lnSpc>
                <a:spcPts val="3060"/>
              </a:lnSpc>
              <a:spcBef>
                <a:spcPts val="0"/>
              </a:spcBef>
            </a:pPr>
            <a:r>
              <a:rPr lang="en-US" dirty="0"/>
              <a:t>Ένα παράδειγμα μιας διαδικασίας ενεργοποίησης: Λόγος οι οθόνες μας</a:t>
            </a:r>
          </a:p>
        </p:txBody>
      </p:sp>
      <p:sp>
        <p:nvSpPr>
          <p:cNvPr id="2" name="Slide Number Placeholder 5">
            <a:extLst>
              <a:ext uri="{FF2B5EF4-FFF2-40B4-BE49-F238E27FC236}">
                <a16:creationId xmlns:a16="http://schemas.microsoft.com/office/drawing/2014/main" xmlns:p14="http://schemas.microsoft.com/office/powerpoint/2010/main" xmlns="" id="{00C4364C-9CA8-BA7C-9953-C9C4F68A29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74</a:t>
            </a:fld>
            <a:endParaRPr lang="en-US" dirty="0"/>
          </a:p>
        </p:txBody>
      </p:sp>
    </p:spTree>
    <p:extLst>
      <p:ext uri="{BB962C8B-B14F-4D97-AF65-F5344CB8AC3E}">
        <p14:creationId xmlns:p14="http://schemas.microsoft.com/office/powerpoint/2010/main" xmlns:a16="http://schemas.microsoft.com/office/drawing/2014/main" xmlns="" val="2603034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p14="http://schemas.microsoft.com/office/powerpoint/2010/main" xmlns:a14="http://schemas.microsoft.com/office/drawing/2010/main" xmlns="" id="{1F5AE933-CBBB-DA50-CEC3-0005EEFC347F}"/>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l="24428" r="24428"/>
          <a:stretch/>
        </p:blipFill>
        <p:spPr>
          <a:xfrm>
            <a:off x="1" y="1"/>
            <a:ext cx="3645408" cy="10691812"/>
          </a:xfrm>
          <a:prstGeom prst="rect">
            <a:avLst/>
          </a:prstGeom>
        </p:spPr>
      </p:pic>
      <p:sp>
        <p:nvSpPr>
          <p:cNvPr id="2" name="Text Placeholder 17">
            <a:extLst>
              <a:ext uri="{FF2B5EF4-FFF2-40B4-BE49-F238E27FC236}">
                <a16:creationId xmlns:a16="http://schemas.microsoft.com/office/drawing/2014/main" xmlns:p14="http://schemas.microsoft.com/office/powerpoint/2010/main" xmlns:a14="http://schemas.microsoft.com/office/drawing/2010/main" xmlns="" id="{7F15C130-4DAE-F061-CD65-5C0EE4D83D08}"/>
              </a:ext>
            </a:extLst>
          </p:cNvPr>
          <p:cNvSpPr txBox="1">
            <a:spLocks/>
          </p:cNvSpPr>
          <p:nvPr/>
        </p:nvSpPr>
        <p:spPr>
          <a:xfrm>
            <a:off x="3897904" y="4494992"/>
            <a:ext cx="3083044" cy="24841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Τούτου λεχθέντος, μερικές φορές είναι πραγματικά χρήσιμο να δείτε πώς άλλοι άνθρωποι έχουν προχωρήσει στη διάρθρωση της συνεισφορικής έρευνας (σε οθόνες ή σε άλλα θέματα). Ακριβώς επειδή η συνεισφερόμενη έρευνα αναπτύσσεται πάντα σε τοπικό επίπεδο, αυτό δεν σημαίνει ότι δεν μπορείτε να αναζητήσετε έμπνευση σε διαφορετικές τοποθεσίες. Στις σελίδες που ακολουθούν, θα μοιραστούμε τη δομή μιας διαδικασίας εννέα συνεδριών για την ανάπτυξη ικανοτήτων με την ονομασία Reason our screens, η οποία αναπτύχθηκε από το Ινστιτούτο Έρευνας και Καινοτομίας με την υποστήριξη της πόλης Saint-Denis και της Γαλλικής </a:t>
            </a:r>
            <a:r>
              <a:rPr lang="en-US" dirty="0" err="1"/>
              <a:t>Διυπουργικής </a:t>
            </a:r>
            <a:r>
              <a:rPr lang="en-US" dirty="0"/>
              <a:t>Αποστολής κατά των ναρκωτικών και των εξαρτησιογόνων συμπεριφορών.  </a:t>
            </a:r>
          </a:p>
          <a:p>
            <a:pPr>
              <a:lnSpc>
                <a:spcPts val="1180"/>
              </a:lnSpc>
            </a:pPr>
            <a:r>
              <a:rPr lang="en-US" dirty="0"/>
              <a:t> </a:t>
            </a:r>
          </a:p>
          <a:p>
            <a:pPr>
              <a:lnSpc>
                <a:spcPts val="1180"/>
              </a:lnSpc>
            </a:pPr>
            <a:r>
              <a:rPr lang="en-US" dirty="0"/>
              <a:t>Αυτή η συγκεκριμένη διαδικασία ενδυνάμωσης βασίζεται σε μια πολύ πιο μακροχρόνια διαδικασία έρευνας με συνεισφορά που ξεκίνησε το 2017 (βλ. κεφάλαιο 4). Όταν ξεκίνησε αυτό το έργο, οι συνέπειες της υπερβολικής έκθεσης σε οθόνες ήταν ακόμη σχετικά άγνωστες στους περισσότερους ανθρώπους. Κατά τα πρώτα χρόνια της συνεργασίας μας, η ομάδα μας, που αποτελείται από ερευνητές, επαγγελματίες από ένα </a:t>
            </a:r>
            <a:r>
              <a:rPr lang="en-US" dirty="0" err="1"/>
              <a:t>κέντρο </a:t>
            </a:r>
            <a:r>
              <a:rPr lang="en-US" dirty="0"/>
              <a:t>υγείας μητέρας και παιδιού και γονείς, συγκέντρωσε τις σχετικές επιστημονικές μελέτες που ήταν διαθέσιμες εκείνη την εποχή, μαζί με θεωρίες από τη βιολογία, την ψυχολογία και τη φιλοσοφία, καθώς και την εμπειρία από την πράξη, για να σχηματίσει μια κοινή δεξαμενή γνώσεων σχετικά με το θέμα. Είναι αυτή η δεξαμενή γνώσεων που οδήγησε στον προσδιορισμό των θεμάτων που καλύπτουμε τώρα κατά τη διάρκεια των οθονών μας. </a:t>
            </a:r>
          </a:p>
          <a:p>
            <a:pPr>
              <a:lnSpc>
                <a:spcPts val="1180"/>
              </a:lnSpc>
            </a:pPr>
            <a:endParaRPr lang="en-US" sz="1400" b="1" dirty="0">
              <a:solidFill>
                <a:schemeClr val="bg1"/>
              </a:solidFill>
              <a:highlight>
                <a:srgbClr val="74659A"/>
              </a:highlight>
            </a:endParaRPr>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75</a:t>
            </a:fld>
            <a:endParaRPr lang="en-US" dirty="0"/>
          </a:p>
        </p:txBody>
      </p:sp>
      <p:sp>
        <p:nvSpPr>
          <p:cNvPr id="18" name="Rectangle 17">
            <a:extLst>
              <a:ext uri="{FF2B5EF4-FFF2-40B4-BE49-F238E27FC236}">
                <a16:creationId xmlns:a16="http://schemas.microsoft.com/office/drawing/2014/main" xmlns:p14="http://schemas.microsoft.com/office/powerpoint/2010/main" xmlns:a14="http://schemas.microsoft.com/office/drawing/2010/main" xmlns="" id="{97CDEC35-8905-A2FD-844F-F3A159067293}"/>
              </a:ext>
            </a:extLst>
          </p:cNvPr>
          <p:cNvSpPr/>
          <p:nvPr/>
        </p:nvSpPr>
        <p:spPr>
          <a:xfrm>
            <a:off x="0" y="1375770"/>
            <a:ext cx="7559675" cy="89299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9" name="Text Placeholder 16">
            <a:extLst>
              <a:ext uri="{FF2B5EF4-FFF2-40B4-BE49-F238E27FC236}">
                <a16:creationId xmlns:a16="http://schemas.microsoft.com/office/drawing/2014/main" xmlns:p14="http://schemas.microsoft.com/office/powerpoint/2010/main" xmlns:a14="http://schemas.microsoft.com/office/drawing/2010/main" xmlns="" id="{F17C3693-4FAD-1EA1-DD27-9E1A49F1AF8F}"/>
              </a:ext>
            </a:extLst>
          </p:cNvPr>
          <p:cNvSpPr txBox="1">
            <a:spLocks/>
          </p:cNvSpPr>
          <p:nvPr/>
        </p:nvSpPr>
        <p:spPr>
          <a:xfrm>
            <a:off x="481206" y="1723302"/>
            <a:ext cx="3150301" cy="1222433"/>
          </a:xfrm>
          <a:prstGeom prst="rect">
            <a:avLst/>
          </a:prstGeom>
        </p:spPr>
        <p:txBody>
          <a:bodyPr>
            <a:noAutofit/>
          </a:bodyPr>
          <a:lstStyle>
            <a:lvl1pPr marL="0" indent="0" algn="l" defTabSz="2073036" rtl="0" eaLnBrk="1" latinLnBrk="0" hangingPunct="1">
              <a:lnSpc>
                <a:spcPct val="100000"/>
              </a:lnSpc>
              <a:spcBef>
                <a:spcPts val="2267"/>
              </a:spcBef>
              <a:buFont typeface="Arial" panose="020B0604020202020204" pitchFamily="34" charset="0"/>
              <a:buNone/>
              <a:defRPr sz="2200" b="1" i="0" kern="1200">
                <a:solidFill>
                  <a:srgbClr val="74659A"/>
                </a:solidFill>
                <a:latin typeface="Calibri" panose="020F0502020204030204" pitchFamily="34" charset="0"/>
                <a:ea typeface="+mn-ea"/>
                <a:cs typeface="Poppins SemiBold" pitchFamily="2" charset="77"/>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600"/>
              </a:lnSpc>
              <a:spcBef>
                <a:spcPts val="0"/>
              </a:spcBef>
            </a:pPr>
            <a:r>
              <a:rPr lang="en-IE" sz="2700" dirty="0">
                <a:solidFill>
                  <a:schemeClr val="bg1"/>
                </a:solidFill>
                <a:ea typeface="Arial" panose="020B0604020202020204" pitchFamily="34" charset="0"/>
                <a:cs typeface="Calibri" panose="020F0502020204030204" pitchFamily="34" charset="0"/>
              </a:rPr>
              <a:t>Εισαγωγή</a:t>
            </a:r>
            <a:endParaRPr lang="en-US" dirty="0">
              <a:solidFill>
                <a:schemeClr val="bg1"/>
              </a:solidFill>
            </a:endParaRPr>
          </a:p>
        </p:txBody>
      </p:sp>
      <p:sp>
        <p:nvSpPr>
          <p:cNvPr id="20" name="Graphic 4">
            <a:extLst>
              <a:ext uri="{FF2B5EF4-FFF2-40B4-BE49-F238E27FC236}">
                <a16:creationId xmlns:a16="http://schemas.microsoft.com/office/drawing/2014/main" xmlns:p14="http://schemas.microsoft.com/office/powerpoint/2010/main" xmlns:a14="http://schemas.microsoft.com/office/drawing/2010/main" xmlns="" id="{96780C57-209E-6020-2B3E-65043697331C}"/>
              </a:ext>
            </a:extLst>
          </p:cNvPr>
          <p:cNvSpPr/>
          <p:nvPr/>
        </p:nvSpPr>
        <p:spPr>
          <a:xfrm rot="16200000">
            <a:off x="1441840" y="294198"/>
            <a:ext cx="187457" cy="213576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dirty="0"/>
          </a:p>
        </p:txBody>
      </p:sp>
      <p:sp>
        <p:nvSpPr>
          <p:cNvPr id="21" name="Rectangle 20">
            <a:extLst>
              <a:ext uri="{FF2B5EF4-FFF2-40B4-BE49-F238E27FC236}">
                <a16:creationId xmlns:a16="http://schemas.microsoft.com/office/drawing/2014/main" xmlns:p14="http://schemas.microsoft.com/office/powerpoint/2010/main" xmlns:a14="http://schemas.microsoft.com/office/drawing/2010/main" xmlns="" id="{8A61AE3A-D023-60D6-9F95-56ECE04518D9}"/>
              </a:ext>
            </a:extLst>
          </p:cNvPr>
          <p:cNvSpPr/>
          <p:nvPr/>
        </p:nvSpPr>
        <p:spPr>
          <a:xfrm>
            <a:off x="3335139" y="516295"/>
            <a:ext cx="3741310" cy="3470489"/>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2" name="Text Placeholder 17">
            <a:extLst>
              <a:ext uri="{FF2B5EF4-FFF2-40B4-BE49-F238E27FC236}">
                <a16:creationId xmlns:a16="http://schemas.microsoft.com/office/drawing/2014/main" xmlns:p14="http://schemas.microsoft.com/office/powerpoint/2010/main" xmlns:a14="http://schemas.microsoft.com/office/drawing/2010/main" xmlns="" id="{87420C1C-45D5-0AD7-06D1-92946C8310E5}"/>
              </a:ext>
            </a:extLst>
          </p:cNvPr>
          <p:cNvSpPr txBox="1">
            <a:spLocks/>
          </p:cNvSpPr>
          <p:nvPr/>
        </p:nvSpPr>
        <p:spPr>
          <a:xfrm>
            <a:off x="3335139" y="516295"/>
            <a:ext cx="3645809" cy="45965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740"/>
              </a:lnSpc>
            </a:pPr>
            <a:r>
              <a:rPr lang="en-US" sz="1700" dirty="0">
                <a:solidFill>
                  <a:schemeClr val="bg1"/>
                </a:solidFill>
              </a:rPr>
              <a:t>Αν υπάρχει ένα πράγμα που ελπίζουμε να έχετε πάρει μαζί σας από τις προηγούμενες σελίδες, αυτό είναι ότι καμία ομάδα Contributory Research δεν θα μοιάζει ή θα ενεργεί το ίδιο. Μερικές φορές λέμε ότι η Συμβολική Έρευνα λαμβάνει πάντα χώρα μέσα σε μια τοποθεσία, με την οποία εννοούμε να περιγράψουμε μια μοναδική </a:t>
            </a:r>
            <a:r>
              <a:rPr lang="en-US" sz="1700" dirty="0" err="1">
                <a:solidFill>
                  <a:schemeClr val="bg1"/>
                </a:solidFill>
              </a:rPr>
              <a:t>οργάνωση </a:t>
            </a:r>
            <a:r>
              <a:rPr lang="en-US" sz="1700" dirty="0">
                <a:solidFill>
                  <a:schemeClr val="bg1"/>
                </a:solidFill>
              </a:rPr>
              <a:t>φορέων με συγκεκριμένη ιστορία, είτε αυτή η τοποθεσία είναι μια οικογένεια, μια ομάδα στο διαδίκτυο, μια κοινότητα, μια περιοχή ή κάποιος άλλος αστερισμός. </a:t>
            </a:r>
          </a:p>
          <a:p>
            <a:pPr algn="ctr">
              <a:lnSpc>
                <a:spcPts val="1740"/>
              </a:lnSpc>
            </a:pPr>
            <a:endParaRPr lang="en-US" sz="1700" dirty="0">
              <a:solidFill>
                <a:schemeClr val="bg1"/>
              </a:solidFill>
            </a:endParaRPr>
          </a:p>
        </p:txBody>
      </p:sp>
    </p:spTree>
    <p:extLst>
      <p:ext uri="{BB962C8B-B14F-4D97-AF65-F5344CB8AC3E}">
        <p14:creationId xmlns:p14="http://schemas.microsoft.com/office/powerpoint/2010/main" xmlns:a14="http://schemas.microsoft.com/office/drawing/2010/main" xmlns:a16="http://schemas.microsoft.com/office/drawing/2014/main" xmlns="" val="1505898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xmlns:p14="http://schemas.microsoft.com/office/powerpoint/2010/main" xmlns:a14="http://schemas.microsoft.com/office/drawing/2010/main" xmlns="" id="{7F15C130-4DAE-F061-CD65-5C0EE4D83D08}"/>
              </a:ext>
            </a:extLst>
          </p:cNvPr>
          <p:cNvSpPr txBox="1">
            <a:spLocks/>
          </p:cNvSpPr>
          <p:nvPr/>
        </p:nvSpPr>
        <p:spPr>
          <a:xfrm>
            <a:off x="397171" y="5048924"/>
            <a:ext cx="6526988" cy="24841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80"/>
              </a:lnSpc>
            </a:pPr>
            <a:r>
              <a:rPr lang="en-US" dirty="0"/>
              <a:t>Σε σύγκριση με την αρχική φάση, η οποία απαιτούσε μια μικρότερη ομάδα που εργαζόταν σταθερά για μεγάλο χρονικό διάστημα, η εννέα συνεδριάσεων επιτρέπει την εμπλοκή περισσότερων ατόμων στη διαδικασία. Από το 2022 έως το 2024, 60 επαγγελματίες και 30 γονείς που ζουν στο διαμέρισμα Seine-Saint-Denis θα παρακολουθήσουν το πρόγραμμα.</a:t>
            </a:r>
          </a:p>
          <a:p>
            <a:pPr>
              <a:lnSpc>
                <a:spcPts val="1180"/>
              </a:lnSpc>
            </a:pPr>
            <a:r>
              <a:rPr lang="en-US" dirty="0"/>
              <a:t> </a:t>
            </a:r>
          </a:p>
          <a:p>
            <a:pPr>
              <a:lnSpc>
                <a:spcPts val="1180"/>
              </a:lnSpc>
            </a:pPr>
            <a:r>
              <a:rPr lang="en-US" dirty="0"/>
              <a:t>Πριν από την εμβάθυνση στο πρόγραμμα, μια λέξη σχετικά με τη διαφορά μεταξύ </a:t>
            </a:r>
            <a:r>
              <a:rPr lang="en-US" i="1" dirty="0"/>
              <a:t>ικανότητας </a:t>
            </a:r>
            <a:r>
              <a:rPr lang="en-US" dirty="0"/>
              <a:t>και </a:t>
            </a:r>
            <a:r>
              <a:rPr lang="en-US" i="1" dirty="0"/>
              <a:t>εκπαίδευσης</a:t>
            </a:r>
            <a:r>
              <a:rPr lang="en-US" dirty="0"/>
              <a:t>. Κατά τη διάρκεια μιας εκπαίδευσης, εργάζεστε προς την κατεύθυνση προκαθορισμένων δεξιοτήτων. Κατά τη διάρκεια μιας διαδικασίας ικανοποίησης, εργάζεστε για να βοηθήσετε τους ανθρώπους να αναπτύξουν τη δική τους θέση πάνω σε ένα θέμα που τους επιτρέπει να συλλάβουν νέες δράσεις ή πρακτικές. Αυτό σημαίνει ότι σε μια διαδικασία χωρητικότητας δεν ξέρεις ακριβώς πού πηγαίνεις, καθώς κανείς δεν μπορεί να πει εκ των προτέρων στους συμμετέχοντες πώς θα μοιάζουν αυτές οι δράσεις ή πρακτικές. Αντίθετα, προσπαθούμε να φέρουμε στο τραπέζι διαφορετικά γεγονότα, θεωρίες και εμπειρίες, σχετικά με το θέμα που πραγματευόμαστε, τα οποία μπορεί να προκαλέσουν αντιδράσεις από τους συμμετέχοντες. Τα βίντεο είναι πολύ χρήσιμα για την υποκίνηση μιας ομαδικής συζήτησης και γι' αυτό αξίζει να δημιουργήσετε το δικό σας αρχείο με σχετικό περιεχόμενο.</a:t>
            </a:r>
          </a:p>
          <a:p>
            <a:pPr>
              <a:lnSpc>
                <a:spcPts val="1180"/>
              </a:lnSpc>
            </a:pPr>
            <a:r>
              <a:rPr lang="en-US" dirty="0"/>
              <a:t> </a:t>
            </a:r>
          </a:p>
          <a:p>
            <a:pPr>
              <a:lnSpc>
                <a:spcPts val="1180"/>
              </a:lnSpc>
            </a:pPr>
            <a:r>
              <a:rPr lang="en-US" dirty="0"/>
              <a:t>Επιπλέον, συχνά προσκαλούμε τους ανθρώπους να έρθουν να μας μιλήσουν. Παρακάτω αναφέρουμε τα είδη των θεμάτων που καλύπτουμε συνήθως, αλλά το περιεχόμενο της συνεδρίας θα διαφέρει αναγκαστικά ανάλογα με την εμπειρία των ανθρώπων με τους οποίους θα συνεργαστείτε. Είτε προσκαλέσετε ομιλητή είτε όχι, είναι σημαντικό να διατηρήσετε μια καλή ισορροπία μεταξύ της παρουσίασης νέων γνώσεων και του να αφήσετε τους ανθρώπους να ανταποκριθούν σε αυτές. Το να αφήσετε τους ανθρώπους να απαντήσουν δεν σημαίνει απλώς να τους αφήσετε να εκφράσουν την ατομική τους άποψη. Θεωρούμε ότι κάθε συμμετέχων είναι ένας πολύτιμος συντελεστής της διαδικασίας ενδυνάμωσης. Οι ιδέες και οι συνεισφορές τους είναι εξίσου πολύτιμες με - αν όχι περισσότερο πολύτιμες από - το υλικό που έχουμε προετοιμάσει εκ των προτέρων. </a:t>
            </a:r>
          </a:p>
          <a:p>
            <a:pPr>
              <a:lnSpc>
                <a:spcPts val="1180"/>
              </a:lnSpc>
            </a:pPr>
            <a:r>
              <a:rPr lang="en-US" dirty="0"/>
              <a:t> </a:t>
            </a:r>
          </a:p>
          <a:p>
            <a:pPr>
              <a:lnSpc>
                <a:spcPts val="1180"/>
              </a:lnSpc>
            </a:pPr>
            <a:r>
              <a:rPr lang="en-US" dirty="0"/>
              <a:t>Συγκεκριμένα, κάθε ομάδα του Reason our screens αποτελείται από δεκαπέντε άτομα (δέκα επαγγελματίες και πέντε γονείς). Διοργανώνουμε εννέα συνεδρίες και δύο συνεδρίες παρακολούθησης κατά τους έξι μήνες μετά την ολοκλήρωση του προγράμματος. Κάθε συνεδρία διαρκεί τρεις ώρες. Κάνουμε ένα διάλειμμα στη μέση της συνεδρίας (δεν θέλουμε να καταπονήσουμε τους ανθρώπους πέρα από κάθε λογική). Φέρνουμε μπισκότα στα εργαστήριά μας. Υπάρχει πάντα καφές και τσάι. Όλα αυτά τα μικρά πράγματα έχουν σημασία. Ενώ βρισκόμαστε εκεί για να αντιμετωπίσουμε ένα σοβαρό ζήτημα, έχουμε διαπιστώσει ότι μια από τις καλύτερες στρατηγικές για την καταπολέμηση του ζητήματος της υπερέκθεσης είναι η δημιουργία νέων κοινωνικών δεσμών, νέων σχέσεων, νέων φιλιών. Για να το θέσουμε διαφορετικά, κατά τη διάρκεια των διαδικασιών χωρητικοποίησής μας, το να περνάμε καλά μαζί λαμβάνεται πολύ σοβαρά υπόψη.</a:t>
            </a:r>
          </a:p>
          <a:p>
            <a:pPr>
              <a:lnSpc>
                <a:spcPts val="1180"/>
              </a:lnSpc>
            </a:pPr>
            <a:endParaRPr lang="en-US" sz="1400" b="1" dirty="0">
              <a:solidFill>
                <a:schemeClr val="bg1"/>
              </a:solidFill>
              <a:highlight>
                <a:srgbClr val="74659A"/>
              </a:highlight>
            </a:endParaRPr>
          </a:p>
        </p:txBody>
      </p:sp>
      <p:sp>
        <p:nvSpPr>
          <p:cNvPr id="9" name="Slide Number Placeholder 5">
            <a:extLst>
              <a:ext uri="{FF2B5EF4-FFF2-40B4-BE49-F238E27FC236}">
                <a16:creationId xmlns:a16="http://schemas.microsoft.com/office/drawing/2014/main" xmlns:p14="http://schemas.microsoft.com/office/powerpoint/2010/main" xmlns:a14="http://schemas.microsoft.com/office/drawing/2010/main" xmlns="" id="{966F99ED-5F1F-338D-1AF9-F08D7522519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76</a:t>
            </a:fld>
            <a:endParaRPr lang="en-US" dirty="0"/>
          </a:p>
        </p:txBody>
      </p:sp>
      <p:pic>
        <p:nvPicPr>
          <p:cNvPr id="10" name="Picture 9">
            <a:extLst>
              <a:ext uri="{FF2B5EF4-FFF2-40B4-BE49-F238E27FC236}">
                <a16:creationId xmlns:a16="http://schemas.microsoft.com/office/drawing/2014/main" xmlns:p14="http://schemas.microsoft.com/office/powerpoint/2010/main" xmlns:a14="http://schemas.microsoft.com/office/drawing/2010/main" xmlns="" id="{D213198E-2463-F53B-259C-18C59752C837}"/>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t="6818" b="6818"/>
          <a:stretch/>
        </p:blipFill>
        <p:spPr>
          <a:xfrm>
            <a:off x="-1" y="0"/>
            <a:ext cx="7559675" cy="4352544"/>
          </a:xfrm>
          <a:prstGeom prst="rect">
            <a:avLst/>
          </a:prstGeom>
        </p:spPr>
      </p:pic>
      <p:pic>
        <p:nvPicPr>
          <p:cNvPr id="14" name="Picture 13">
            <a:extLst>
              <a:ext uri="{FF2B5EF4-FFF2-40B4-BE49-F238E27FC236}">
                <a16:creationId xmlns:a16="http://schemas.microsoft.com/office/drawing/2014/main" xmlns:p14="http://schemas.microsoft.com/office/powerpoint/2010/main" xmlns:a14="http://schemas.microsoft.com/office/drawing/2010/main" xmlns="" id="{1B3F92B3-34ED-46FB-020B-1CC61132E09A}"/>
              </a:ext>
            </a:extLst>
          </p:cNvPr>
          <p:cNvPicPr>
            <a:picLocks noChangeAspect="1"/>
          </p:cNvPicPr>
          <p:nvPr/>
        </p:nvPicPr>
        <p:blipFill rotWithShape="1">
          <a:blip r:embed="rId3">
            <a:alphaModFix amt="35000"/>
          </a:blip>
          <a:srcRect l="67635" t="984" r="2330" b="31175"/>
          <a:stretch/>
        </p:blipFill>
        <p:spPr>
          <a:xfrm rot="5400000">
            <a:off x="285653" y="1890617"/>
            <a:ext cx="2737789" cy="3309098"/>
          </a:xfrm>
          <a:prstGeom prst="rect">
            <a:avLst/>
          </a:prstGeom>
        </p:spPr>
      </p:pic>
    </p:spTree>
    <p:extLst>
      <p:ext uri="{BB962C8B-B14F-4D97-AF65-F5344CB8AC3E}">
        <p14:creationId xmlns:p14="http://schemas.microsoft.com/office/powerpoint/2010/main" xmlns:a14="http://schemas.microsoft.com/office/drawing/2010/main" xmlns:a16="http://schemas.microsoft.com/office/drawing/2014/main" xmlns="" val="418602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075C90B-97CD-679E-0567-E4D3BB9EFB9E}"/>
              </a:ext>
            </a:extLst>
          </p:cNvPr>
          <p:cNvPicPr>
            <a:picLocks noChangeAspect="1"/>
          </p:cNvPicPr>
          <p:nvPr/>
        </p:nvPicPr>
        <p:blipFill rotWithShape="1">
          <a:blip r:embed="rId2" cstate="screen">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30882" r="11620" b="19261"/>
          <a:stretch/>
        </p:blipFill>
        <p:spPr>
          <a:xfrm flipH="1">
            <a:off x="-8457" y="2369174"/>
            <a:ext cx="7559675" cy="7581791"/>
          </a:xfrm>
          <a:prstGeom prst="rect">
            <a:avLst/>
          </a:prstGeom>
        </p:spPr>
      </p:pic>
      <p:sp>
        <p:nvSpPr>
          <p:cNvPr id="24" name="Rectangle 2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616776A-BE6D-6FA8-EBE4-820DF89B2E4D}"/>
              </a:ext>
            </a:extLst>
          </p:cNvPr>
          <p:cNvSpPr/>
          <p:nvPr/>
        </p:nvSpPr>
        <p:spPr>
          <a:xfrm flipH="1">
            <a:off x="8763" y="2369175"/>
            <a:ext cx="7542768" cy="7581786"/>
          </a:xfrm>
          <a:prstGeom prst="rect">
            <a:avLst/>
          </a:prstGeom>
          <a:gradFill>
            <a:gsLst>
              <a:gs pos="16000">
                <a:srgbClr val="009AC1">
                  <a:alpha val="50000"/>
                </a:srgbClr>
              </a:gs>
              <a:gs pos="92000">
                <a:srgbClr val="74659A">
                  <a:alpha val="59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56" name="Picture 5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868C510-EA77-3296-6F01-6E0C4FD47CBF}"/>
              </a:ext>
            </a:extLst>
          </p:cNvPr>
          <p:cNvPicPr>
            <a:picLocks noChangeAspect="1"/>
          </p:cNvPicPr>
          <p:nvPr/>
        </p:nvPicPr>
        <p:blipFill rotWithShape="1">
          <a:blip r:embed="rId3">
            <a:alphaModFix amt="35000"/>
          </a:blip>
          <a:srcRect l="65615" t="-878" r="5449" b="31174"/>
          <a:stretch/>
        </p:blipFill>
        <p:spPr>
          <a:xfrm>
            <a:off x="-33813" y="6551046"/>
            <a:ext cx="2637537" cy="3399920"/>
          </a:xfrm>
          <a:prstGeom prst="rect">
            <a:avLst/>
          </a:prstGeom>
        </p:spPr>
      </p:pic>
      <p:sp>
        <p:nvSpPr>
          <p:cNvPr id="10" name="Rectangle 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E0DA063-D81F-180B-CC1A-F6978C651053}"/>
              </a:ext>
            </a:extLst>
          </p:cNvPr>
          <p:cNvSpPr/>
          <p:nvPr/>
        </p:nvSpPr>
        <p:spPr>
          <a:xfrm flipH="1">
            <a:off x="548640" y="1960412"/>
            <a:ext cx="7019798" cy="554054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31241DE-D1E0-80A0-94B2-F1621A8241F8}"/>
              </a:ext>
            </a:extLst>
          </p:cNvPr>
          <p:cNvCxnSpPr>
            <a:cxnSpLocks/>
          </p:cNvCxnSpPr>
          <p:nvPr/>
        </p:nvCxnSpPr>
        <p:spPr>
          <a:xfrm>
            <a:off x="380143" y="2698247"/>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5" name="Text Placeholder 1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AFCE90F7-1E2D-046B-124C-B0610A900C95}"/>
              </a:ext>
            </a:extLst>
          </p:cNvPr>
          <p:cNvSpPr txBox="1">
            <a:spLocks/>
          </p:cNvSpPr>
          <p:nvPr/>
        </p:nvSpPr>
        <p:spPr>
          <a:xfrm>
            <a:off x="4401312" y="480435"/>
            <a:ext cx="2629548"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Οι </a:t>
            </a:r>
            <a:r>
              <a:rPr lang="fr-FR" sz="2700" b="1" dirty="0" err="1">
                <a:solidFill>
                  <a:srgbClr val="009AC1"/>
                </a:solidFill>
                <a:latin typeface="Calibri" panose="020F0502020204030204" pitchFamily="34" charset="0"/>
                <a:ea typeface="Arial" panose="020B0604020202020204" pitchFamily="34" charset="0"/>
                <a:cs typeface="Calibri" panose="020F0502020204030204" pitchFamily="34" charset="0"/>
              </a:rPr>
              <a:t>Εννέα </a:t>
            </a: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Συνεδρίες Ενεργοποίησης</a:t>
            </a:r>
          </a:p>
        </p:txBody>
      </p:sp>
      <p:sp>
        <p:nvSpPr>
          <p:cNvPr id="57"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D3534D6-816E-6E20-CC73-79197EDC21F0}"/>
              </a:ext>
            </a:extLst>
          </p:cNvPr>
          <p:cNvSpPr/>
          <p:nvPr/>
        </p:nvSpPr>
        <p:spPr>
          <a:xfrm rot="16200000">
            <a:off x="5866544" y="-1189759"/>
            <a:ext cx="180000"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74659A"/>
          </a:solidFill>
          <a:ln w="2370" cap="flat">
            <a:noFill/>
            <a:prstDash val="solid"/>
            <a:miter/>
          </a:ln>
        </p:spPr>
        <p:txBody>
          <a:bodyPr rtlCol="0" anchor="ctr"/>
          <a:lstStyle/>
          <a:p>
            <a:endParaRPr lang="en-US" dirty="0"/>
          </a:p>
        </p:txBody>
      </p:sp>
      <p:sp>
        <p:nvSpPr>
          <p:cNvPr id="64" name="Slide Number Placeholder 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77</a:t>
            </a:fld>
            <a:endParaRPr lang="en-US" dirty="0"/>
          </a:p>
        </p:txBody>
      </p:sp>
      <p:sp>
        <p:nvSpPr>
          <p:cNvPr id="65" name="TextBox 6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DA472DE-BB1C-022A-1B25-03A31EFEEE00}"/>
              </a:ext>
            </a:extLst>
          </p:cNvPr>
          <p:cNvSpPr txBox="1"/>
          <p:nvPr/>
        </p:nvSpPr>
        <p:spPr>
          <a:xfrm>
            <a:off x="249877" y="234867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01</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2" name="Straight Connector 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825B757-0735-F35D-9E52-77473765EC48}"/>
              </a:ext>
            </a:extLst>
          </p:cNvPr>
          <p:cNvCxnSpPr>
            <a:cxnSpLocks/>
          </p:cNvCxnSpPr>
          <p:nvPr/>
        </p:nvCxnSpPr>
        <p:spPr>
          <a:xfrm>
            <a:off x="380143" y="325433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F52A0F8-26C9-37BA-01B6-A926D33B856F}"/>
              </a:ext>
            </a:extLst>
          </p:cNvPr>
          <p:cNvSpPr txBox="1"/>
          <p:nvPr/>
        </p:nvSpPr>
        <p:spPr>
          <a:xfrm>
            <a:off x="249877" y="2904764"/>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02</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4" name="Straight Connector 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42B4A44-8D4D-C9E9-1989-C1CAFEC6B30C}"/>
              </a:ext>
            </a:extLst>
          </p:cNvPr>
          <p:cNvCxnSpPr>
            <a:cxnSpLocks/>
          </p:cNvCxnSpPr>
          <p:nvPr/>
        </p:nvCxnSpPr>
        <p:spPr>
          <a:xfrm>
            <a:off x="380139" y="3780419"/>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5FFC2FF-A7A0-6F5A-6E3E-37B89393C2CB}"/>
              </a:ext>
            </a:extLst>
          </p:cNvPr>
          <p:cNvSpPr txBox="1"/>
          <p:nvPr/>
        </p:nvSpPr>
        <p:spPr>
          <a:xfrm>
            <a:off x="249873" y="3430845"/>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03</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6" name="Straight Connector 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EED2854-3E93-270E-6280-1FA41825D229}"/>
              </a:ext>
            </a:extLst>
          </p:cNvPr>
          <p:cNvCxnSpPr>
            <a:cxnSpLocks/>
          </p:cNvCxnSpPr>
          <p:nvPr/>
        </p:nvCxnSpPr>
        <p:spPr>
          <a:xfrm>
            <a:off x="380139" y="4564518"/>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ECAA286-F00C-E94B-6A96-875582CB411F}"/>
              </a:ext>
            </a:extLst>
          </p:cNvPr>
          <p:cNvSpPr txBox="1"/>
          <p:nvPr/>
        </p:nvSpPr>
        <p:spPr>
          <a:xfrm>
            <a:off x="249873" y="4214944"/>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04</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8" name="Straight Connector 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9E8EEF0-9C4D-1E51-FFB8-B3C782C2EF61}"/>
              </a:ext>
            </a:extLst>
          </p:cNvPr>
          <p:cNvCxnSpPr>
            <a:cxnSpLocks/>
          </p:cNvCxnSpPr>
          <p:nvPr/>
        </p:nvCxnSpPr>
        <p:spPr>
          <a:xfrm>
            <a:off x="380139" y="5117784"/>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F86B2A9-B410-3311-F1FE-CF6B7A58DB39}"/>
              </a:ext>
            </a:extLst>
          </p:cNvPr>
          <p:cNvSpPr txBox="1"/>
          <p:nvPr/>
        </p:nvSpPr>
        <p:spPr>
          <a:xfrm>
            <a:off x="249873" y="4768210"/>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05</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11" name="Straight Connector 1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56B178B-9290-FC99-5A1D-B37156F756E6}"/>
              </a:ext>
            </a:extLst>
          </p:cNvPr>
          <p:cNvCxnSpPr>
            <a:cxnSpLocks/>
          </p:cNvCxnSpPr>
          <p:nvPr/>
        </p:nvCxnSpPr>
        <p:spPr>
          <a:xfrm>
            <a:off x="380143" y="7090890"/>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99FE6BA-C582-6516-6B12-5E67C0C0FFFA}"/>
              </a:ext>
            </a:extLst>
          </p:cNvPr>
          <p:cNvSpPr txBox="1"/>
          <p:nvPr/>
        </p:nvSpPr>
        <p:spPr>
          <a:xfrm>
            <a:off x="249877" y="6741316"/>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09</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13" name="Straight Connector 1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C9DBE10-5D27-AB74-3524-25A16CBABD10}"/>
              </a:ext>
            </a:extLst>
          </p:cNvPr>
          <p:cNvCxnSpPr>
            <a:cxnSpLocks/>
          </p:cNvCxnSpPr>
          <p:nvPr/>
        </p:nvCxnSpPr>
        <p:spPr>
          <a:xfrm>
            <a:off x="384983" y="6567372"/>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3333235-B00A-AFAA-559E-7364AC5C6AA7}"/>
              </a:ext>
            </a:extLst>
          </p:cNvPr>
          <p:cNvSpPr txBox="1"/>
          <p:nvPr/>
        </p:nvSpPr>
        <p:spPr>
          <a:xfrm>
            <a:off x="254717" y="6217798"/>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08</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16" name="Straight Connector 1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9C2EC7B-D343-FA8D-3639-5B89B7FA26DE}"/>
              </a:ext>
            </a:extLst>
          </p:cNvPr>
          <p:cNvCxnSpPr>
            <a:cxnSpLocks/>
          </p:cNvCxnSpPr>
          <p:nvPr/>
        </p:nvCxnSpPr>
        <p:spPr>
          <a:xfrm>
            <a:off x="384983" y="5590547"/>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29867812-7A40-C4CB-8C12-F13490C3F9F5}"/>
              </a:ext>
            </a:extLst>
          </p:cNvPr>
          <p:cNvSpPr txBox="1"/>
          <p:nvPr/>
        </p:nvSpPr>
        <p:spPr>
          <a:xfrm>
            <a:off x="254717" y="524097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06</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cxnSp>
        <p:nvCxnSpPr>
          <p:cNvPr id="18" name="Straight Connector 1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C0F9F68-9A83-8DF8-45D2-8343F8EC35DB}"/>
              </a:ext>
            </a:extLst>
          </p:cNvPr>
          <p:cNvCxnSpPr>
            <a:cxnSpLocks/>
          </p:cNvCxnSpPr>
          <p:nvPr/>
        </p:nvCxnSpPr>
        <p:spPr>
          <a:xfrm>
            <a:off x="363237" y="6073826"/>
            <a:ext cx="718829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1E362EF1-274C-BF5D-4C78-CD76B892DB45}"/>
              </a:ext>
            </a:extLst>
          </p:cNvPr>
          <p:cNvSpPr txBox="1"/>
          <p:nvPr/>
        </p:nvSpPr>
        <p:spPr>
          <a:xfrm>
            <a:off x="232971" y="5724252"/>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07</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grpSp>
        <p:nvGrpSpPr>
          <p:cNvPr id="25"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B02DEF3-769A-152B-250C-DBF7612B32D0}"/>
              </a:ext>
            </a:extLst>
          </p:cNvPr>
          <p:cNvGrpSpPr/>
          <p:nvPr/>
        </p:nvGrpSpPr>
        <p:grpSpPr>
          <a:xfrm rot="19145891">
            <a:off x="6158750" y="7889752"/>
            <a:ext cx="403667" cy="780438"/>
            <a:chOff x="9129274" y="2719113"/>
            <a:chExt cx="717139" cy="1386497"/>
          </a:xfrm>
          <a:solidFill>
            <a:schemeClr val="bg1"/>
          </a:solidFill>
        </p:grpSpPr>
        <p:grpSp>
          <p:nvGrpSpPr>
            <p:cNvPr id="26"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0FDDD29-B357-1572-11FB-C8B9BA9FDD4D}"/>
                </a:ext>
              </a:extLst>
            </p:cNvPr>
            <p:cNvGrpSpPr/>
            <p:nvPr/>
          </p:nvGrpSpPr>
          <p:grpSpPr>
            <a:xfrm>
              <a:off x="9159507" y="2719113"/>
              <a:ext cx="446280" cy="440141"/>
              <a:chOff x="9159507" y="2719113"/>
              <a:chExt cx="446280" cy="440141"/>
            </a:xfrm>
            <a:grpFill/>
          </p:grpSpPr>
          <p:sp>
            <p:nvSpPr>
              <p:cNvPr id="35" name="Freeform 3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4C170C49-4BC2-5FE5-7386-F75152313E2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7F4D4A5-36A8-B0B6-8B57-3147AA29C30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a:p>
            </p:txBody>
          </p:sp>
        </p:grpSp>
        <p:grpSp>
          <p:nvGrpSpPr>
            <p:cNvPr id="27" name="Graphic 4">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A4329D00-1E1F-CCE1-CD6C-CD30ACE13B24}"/>
                </a:ext>
              </a:extLst>
            </p:cNvPr>
            <p:cNvGrpSpPr/>
            <p:nvPr/>
          </p:nvGrpSpPr>
          <p:grpSpPr>
            <a:xfrm>
              <a:off x="9129274" y="2893887"/>
              <a:ext cx="717139" cy="1211724"/>
              <a:chOff x="9129274" y="2893887"/>
              <a:chExt cx="717139" cy="1211724"/>
            </a:xfrm>
            <a:grpFill/>
          </p:grpSpPr>
          <p:sp>
            <p:nvSpPr>
              <p:cNvPr id="28" name="Freeform 27">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515809D-3677-6FAB-7EA7-1A9D5A15657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F33CBCF8-9FED-BBBE-D600-279CF91A4EFD}"/>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63EFFEA5-C313-6F05-7BD3-D9A40E4C1476}"/>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E33C5D88-A571-69C5-3D6C-69EC36B16C8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8C2E77D5-6F1A-92E8-75C6-CD5D42B6CB2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3555A199-E8E5-39F1-4942-0ABA43E56FB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DD6B09CF-2B1F-7450-5699-384CBCA85E4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37" name="Text Placeholder 15">
            <a:extLst>
              <a:ext uri="{FF2B5EF4-FFF2-40B4-BE49-F238E27FC236}">
                <a16:creationId xmlns:a16="http://schemas.microsoft.com/office/drawing/2014/main" xmlns:p14="http://schemas.microsoft.com/office/powerpoint/2010/main" xmlns:ahyp="http://schemas.microsoft.com/office/drawing/2018/hyperlinkcolor" xmlns:a14="http://schemas.microsoft.com/office/drawing/2010/main" xmlns="" id="{5DC7657F-83E6-964F-A49A-E523E4714E73}"/>
              </a:ext>
            </a:extLst>
          </p:cNvPr>
          <p:cNvSpPr txBox="1">
            <a:spLocks/>
          </p:cNvSpPr>
          <p:nvPr/>
        </p:nvSpPr>
        <p:spPr>
          <a:xfrm>
            <a:off x="1020702" y="2356095"/>
            <a:ext cx="6289096" cy="76812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l">
              <a:tabLst>
                <a:tab pos="5641975" algn="l"/>
              </a:tabLst>
            </a:pPr>
            <a:r>
              <a:rPr lang="en-US" sz="1700" dirty="0">
                <a:solidFill>
                  <a:schemeClr val="bg1"/>
                </a:solidFill>
              </a:rPr>
              <a:t>Όλοι εθισμένοι στις οθόνες </a:t>
            </a:r>
            <a:r>
              <a:rPr lang="en-US" sz="1700" dirty="0">
                <a:solidFill>
                  <a:schemeClr val="bg1"/>
                </a:solidFill>
                <a:hlinkClick r:id="rId4"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78</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Τι μας λέει η επιστήμη για την υπερέκθεση στην οθόνη; </a:t>
            </a:r>
            <a:r>
              <a:rPr lang="en-US" sz="1700" dirty="0">
                <a:solidFill>
                  <a:schemeClr val="bg1"/>
                </a:solidFill>
                <a:hlinkClick r:id="rId4"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78</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Γιατί οι οθόνες έχουν ισχυρό αντίκτυπο στα μικρά παιδιά; 	</a:t>
            </a:r>
            <a:r>
              <a:rPr lang="en-US" sz="1700" dirty="0">
                <a:solidFill>
                  <a:schemeClr val="bg1"/>
                </a:solidFill>
                <a:hlinkClick r:id="rId5"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79</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Η οικονομία της προσοχής και η </a:t>
            </a:r>
            <a:r>
              <a:rPr lang="en-US" sz="1700" dirty="0" err="1">
                <a:solidFill>
                  <a:schemeClr val="bg1"/>
                </a:solidFill>
              </a:rPr>
              <a:t>Captology</a:t>
            </a:r>
            <a:r>
              <a:rPr lang="en-US" sz="1700" dirty="0">
                <a:solidFill>
                  <a:schemeClr val="bg1"/>
                </a:solidFill>
              </a:rPr>
              <a:t>: οι στρατηγικές των ψηφιακών κατασκευαστών για την προσέλκυση της προσοχής </a:t>
            </a:r>
            <a:r>
              <a:rPr lang="en-US" sz="1700" dirty="0">
                <a:solidFill>
                  <a:schemeClr val="bg1"/>
                </a:solidFill>
                <a:hlinkClick r:id="rId5"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79</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Εθισμός </a:t>
            </a:r>
            <a:r>
              <a:rPr lang="en-US" sz="1700" dirty="0">
                <a:solidFill>
                  <a:schemeClr val="bg1"/>
                </a:solidFill>
                <a:hlinkClick r:id="rId6"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80</a:t>
            </a:r>
            <a:endParaRPr lang="en-US" sz="1700" dirty="0">
              <a:solidFill>
                <a:schemeClr val="bg1"/>
              </a:solidFill>
            </a:endParaRPr>
          </a:p>
          <a:p>
            <a:pPr lvl="0" algn="l">
              <a:tabLst>
                <a:tab pos="5641975" algn="l"/>
              </a:tabLst>
            </a:pPr>
            <a:r>
              <a:rPr lang="en-US" sz="1700" dirty="0">
                <a:solidFill>
                  <a:schemeClr val="bg1"/>
                </a:solidFill>
              </a:rPr>
              <a:t> </a:t>
            </a:r>
          </a:p>
          <a:p>
            <a:pPr lvl="0" algn="l">
              <a:tabLst>
                <a:tab pos="5641975" algn="l"/>
              </a:tabLst>
            </a:pPr>
            <a:r>
              <a:rPr lang="en-US" sz="1700" dirty="0">
                <a:solidFill>
                  <a:schemeClr val="bg1"/>
                </a:solidFill>
              </a:rPr>
              <a:t>Να μπείτε στη θέση του... </a:t>
            </a:r>
            <a:r>
              <a:rPr lang="en-US" sz="1700" dirty="0">
                <a:solidFill>
                  <a:schemeClr val="bg1"/>
                </a:solidFill>
                <a:hlinkClick r:id="rId6"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80</a:t>
            </a:r>
            <a:r>
              <a:rPr lang="en-US" sz="1700" dirty="0">
                <a:solidFill>
                  <a:schemeClr val="bg1"/>
                </a:solidFill>
              </a:rPr>
              <a:t>.</a:t>
            </a: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Παιχνίδι και παιχνίδια </a:t>
            </a:r>
            <a:r>
              <a:rPr lang="en-US" sz="1700" dirty="0">
                <a:solidFill>
                  <a:schemeClr val="bg1"/>
                </a:solidFill>
                <a:hlinkClick r:id="rId7"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81</a:t>
            </a:r>
            <a:endParaRPr lang="en-US" sz="1700" dirty="0">
              <a:solidFill>
                <a:schemeClr val="bg1"/>
              </a:solidFill>
            </a:endParaRPr>
          </a:p>
          <a:p>
            <a:pPr lvl="0" algn="l">
              <a:tabLst>
                <a:tab pos="5641975" algn="l"/>
              </a:tabLst>
            </a:pPr>
            <a:endParaRPr lang="en-US" sz="1700" dirty="0">
              <a:solidFill>
                <a:schemeClr val="bg1"/>
              </a:solidFill>
            </a:endParaRPr>
          </a:p>
          <a:p>
            <a:pPr lvl="0" algn="l">
              <a:tabLst>
                <a:tab pos="5641975" algn="l"/>
              </a:tabLst>
            </a:pPr>
            <a:r>
              <a:rPr lang="en-US" sz="1700" dirty="0">
                <a:solidFill>
                  <a:schemeClr val="bg1"/>
                </a:solidFill>
              </a:rPr>
              <a:t>Τα θεσμικά όργανα: </a:t>
            </a:r>
            <a:r>
              <a:rPr lang="en-US" sz="1700" dirty="0">
                <a:solidFill>
                  <a:schemeClr val="bg1"/>
                </a:solidFill>
                <a:hlinkClick r:id="rId7"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81</a:t>
            </a:r>
            <a:endParaRPr lang="en-US" sz="1700" dirty="0">
              <a:solidFill>
                <a:schemeClr val="bg1"/>
              </a:solidFill>
            </a:endParaRPr>
          </a:p>
          <a:p>
            <a:pPr lvl="0" algn="l">
              <a:tabLst>
                <a:tab pos="5641975" algn="l"/>
              </a:tabLst>
            </a:pPr>
            <a:r>
              <a:rPr lang="en-US" sz="1700" dirty="0">
                <a:solidFill>
                  <a:schemeClr val="bg1"/>
                </a:solidFill>
              </a:rPr>
              <a:t> </a:t>
            </a:r>
          </a:p>
          <a:p>
            <a:pPr lvl="0" algn="l">
              <a:tabLst>
                <a:tab pos="5641975" algn="l"/>
              </a:tabLst>
            </a:pPr>
            <a:r>
              <a:rPr lang="en-US" sz="1700" dirty="0">
                <a:solidFill>
                  <a:schemeClr val="bg1"/>
                </a:solidFill>
              </a:rPr>
              <a:t>Νέες γνώσεις σχετικά με τις οθόνες, πώς να τις χρησιμοποιήσετε για να προχωρήσετε περαιτέρω </a:t>
            </a:r>
            <a:r>
              <a:rPr lang="en-US" sz="1700" dirty="0">
                <a:solidFill>
                  <a:schemeClr val="bg1"/>
                </a:solidFill>
                <a:hlinkClick r:id="rId7" action="ppaction://hlinksldjump">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81</a:t>
            </a:r>
            <a:endParaRPr lang="en-US" sz="1700" dirty="0">
              <a:solidFill>
                <a:schemeClr val="bg1"/>
              </a:solidFill>
            </a:endParaRPr>
          </a:p>
          <a:p>
            <a:pPr lvl="0" algn="l">
              <a:tabLst>
                <a:tab pos="5641975" algn="l"/>
              </a:tabLst>
            </a:pPr>
            <a:endParaRPr lang="en-US" sz="1700" dirty="0">
              <a:solidFill>
                <a:schemeClr val="bg1"/>
              </a:solidFill>
            </a:endParaRPr>
          </a:p>
        </p:txBody>
      </p:sp>
    </p:spTree>
    <p:extLst>
      <p:ext uri="{BB962C8B-B14F-4D97-AF65-F5344CB8AC3E}">
        <p14:creationId xmlns:p14="http://schemas.microsoft.com/office/powerpoint/2010/main" xmlns:ahyp="http://schemas.microsoft.com/office/drawing/2018/hyperlinkcolor" xmlns:a14="http://schemas.microsoft.com/office/drawing/2010/main" xmlns:a16="http://schemas.microsoft.com/office/drawing/2014/main" xmlns="" val="1866473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78</a:t>
            </a:fld>
            <a:endParaRPr lang="en-US" dirty="0"/>
          </a:p>
        </p:txBody>
      </p:sp>
      <p:sp>
        <p:nvSpPr>
          <p:cNvPr id="20" name="Rectangle 19">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118ABD7-BB40-330A-9A03-6D50881AA846}"/>
              </a:ext>
            </a:extLst>
          </p:cNvPr>
          <p:cNvSpPr/>
          <p:nvPr/>
        </p:nvSpPr>
        <p:spPr>
          <a:xfrm flipH="1">
            <a:off x="887238" y="567351"/>
            <a:ext cx="6672435" cy="5376250"/>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01</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ctr">
              <a:lnSpc>
                <a:spcPts val="1480"/>
              </a:lnSpc>
            </a:pPr>
            <a:r>
              <a:rPr lang="en-US" sz="1400" i="1" dirty="0">
                <a:solidFill>
                  <a:schemeClr val="bg1"/>
                </a:solidFill>
              </a:rPr>
              <a:t>Η ερευνητική διαδικασία ξεκινά με την αναγνώριση ότι όλοι είμαστε "εθισμένοι" στις οθόνες. Κανείς δεν μιλάει από "έξω". Είμαστε εδώ για να εφεύρουμε στρατηγικές φροντίδας και για να μας φροντίζουν. </a:t>
            </a:r>
          </a:p>
        </p:txBody>
      </p:sp>
      <p:sp>
        <p:nvSpPr>
          <p:cNvPr id="39"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BD9586B7-4C3B-6826-018E-FDF71DF91471}"/>
              </a:ext>
            </a:extLst>
          </p:cNvPr>
          <p:cNvSpPr txBox="1">
            <a:spLocks/>
          </p:cNvSpPr>
          <p:nvPr/>
        </p:nvSpPr>
        <p:spPr>
          <a:xfrm>
            <a:off x="2910677" y="1105569"/>
            <a:ext cx="458147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Παρουσιάζουμε τη βάση της μεθόδου που θα ακολουθήσουμε (έρευνα με συνεισφορά - βλ. κεφάλαιο 2) και μερικές από τις έννοιες που χρησιμοποιούμε για να σκεφτούμε το ρόλο της τεχνολογίας σήμερα (φαρμακόν, </a:t>
            </a:r>
            <a:r>
              <a:rPr lang="en-US" sz="1150" dirty="0" err="1">
                <a:solidFill>
                  <a:schemeClr val="bg1"/>
                </a:solidFill>
              </a:rPr>
              <a:t>προλεταριοποίηση </a:t>
            </a:r>
            <a:r>
              <a:rPr lang="en-US" sz="1150" dirty="0">
                <a:solidFill>
                  <a:schemeClr val="bg1"/>
                </a:solidFill>
              </a:rPr>
              <a:t>- βλ. κεφάλαιο 2 μέρος 1) και πώς θα μπορούσαμε να επινοήσουμε νέες πρακτικές για να καταπολεμήσουμε την υπερέκθεση (χωρητικότητα, </a:t>
            </a:r>
            <a:r>
              <a:rPr lang="en-US" sz="1150" dirty="0" err="1">
                <a:solidFill>
                  <a:schemeClr val="bg1"/>
                </a:solidFill>
              </a:rPr>
              <a:t>διαχωρισμός </a:t>
            </a:r>
            <a:r>
              <a:rPr lang="en-US" sz="1150" dirty="0">
                <a:solidFill>
                  <a:schemeClr val="bg1"/>
                </a:solidFill>
              </a:rPr>
              <a:t>- βλ. κεφάλαιο 2 μέρος 1 και 3). Ζητάμε από κάθε συμμετέχοντα να συμπληρώσει ένα ερωτηματολόγιο σχετικά με τις τρέχουσες γνώσεις του για τις οθόνες και την πρακτική τους.</a:t>
            </a:r>
          </a:p>
          <a:p>
            <a:pPr algn="l">
              <a:lnSpc>
                <a:spcPts val="1240"/>
              </a:lnSpc>
            </a:pPr>
            <a:r>
              <a:rPr lang="en-US" sz="1150" dirty="0">
                <a:solidFill>
                  <a:schemeClr val="bg1"/>
                </a:solidFill>
              </a:rPr>
              <a:t> </a:t>
            </a:r>
          </a:p>
          <a:p>
            <a:pPr marL="171450" indent="-171450" algn="l">
              <a:lnSpc>
                <a:spcPts val="1240"/>
              </a:lnSpc>
              <a:buFont typeface="Arial" panose="020B0604020202020204" pitchFamily="34" charset="0"/>
              <a:buChar char="•"/>
            </a:pPr>
            <a:r>
              <a:rPr lang="en-US" sz="1150" dirty="0">
                <a:solidFill>
                  <a:schemeClr val="bg1"/>
                </a:solidFill>
              </a:rPr>
              <a:t>Ξοδεύουμε λίγο χρόνο για να χαρτογραφήσουμε τους διάφορους συμμετέχοντες, απαντώντας στις ακόλουθες ερωτήσεις:</a:t>
            </a:r>
          </a:p>
          <a:p>
            <a:pPr marL="171450" indent="-171450" algn="l">
              <a:lnSpc>
                <a:spcPts val="1240"/>
              </a:lnSpc>
              <a:buFont typeface="Arial" panose="020B0604020202020204" pitchFamily="34" charset="0"/>
              <a:buChar char="•"/>
            </a:pPr>
            <a:r>
              <a:rPr lang="en-US" sz="1150" dirty="0">
                <a:solidFill>
                  <a:schemeClr val="bg1"/>
                </a:solidFill>
              </a:rPr>
              <a:t>Ανησυχείτε για τον αντίκτυπο των οθονών στα μικρά παιδιά;</a:t>
            </a:r>
          </a:p>
          <a:p>
            <a:pPr marL="171450" indent="-171450" algn="l">
              <a:lnSpc>
                <a:spcPts val="1240"/>
              </a:lnSpc>
              <a:buFont typeface="Arial" panose="020B0604020202020204" pitchFamily="34" charset="0"/>
              <a:buChar char="•"/>
            </a:pPr>
            <a:r>
              <a:rPr lang="en-US" sz="1150" dirty="0">
                <a:solidFill>
                  <a:schemeClr val="bg1"/>
                </a:solidFill>
              </a:rPr>
              <a:t>Πιστεύετε ότι έχετε τα εφόδια για να δράσετε ως οικογένεια σε αυτό το θέμα;</a:t>
            </a:r>
          </a:p>
          <a:p>
            <a:pPr marL="171450" indent="-171450" algn="l">
              <a:lnSpc>
                <a:spcPts val="1240"/>
              </a:lnSpc>
              <a:buFont typeface="Arial" panose="020B0604020202020204" pitchFamily="34" charset="0"/>
              <a:buChar char="•"/>
            </a:pPr>
            <a:r>
              <a:rPr lang="en-US" sz="1150" dirty="0">
                <a:solidFill>
                  <a:schemeClr val="bg1"/>
                </a:solidFill>
              </a:rPr>
              <a:t>Πιστεύετε ότι έχετε τα εφόδια για να ενεργήσετε επαγγελματικά σε αυτό το θέμα;</a:t>
            </a:r>
          </a:p>
          <a:p>
            <a:pPr marL="171450" indent="-171450" algn="l">
              <a:lnSpc>
                <a:spcPts val="1240"/>
              </a:lnSpc>
              <a:buFont typeface="Arial" panose="020B0604020202020204" pitchFamily="34" charset="0"/>
              <a:buChar char="•"/>
            </a:pPr>
            <a:r>
              <a:rPr lang="en-US" sz="1150" dirty="0">
                <a:solidFill>
                  <a:schemeClr val="bg1"/>
                </a:solidFill>
              </a:rPr>
              <a:t>Αισθάνεστε την ανάγκη να εμπλουτίσετε τις γνώσεις σας σε αυτό το θέμα;</a:t>
            </a:r>
          </a:p>
          <a:p>
            <a:pPr marL="171450" indent="-171450" algn="l">
              <a:lnSpc>
                <a:spcPts val="1240"/>
              </a:lnSpc>
              <a:buFont typeface="Arial" panose="020B0604020202020204" pitchFamily="34" charset="0"/>
              <a:buChar char="•"/>
            </a:pPr>
            <a:r>
              <a:rPr lang="en-US" sz="1150" dirty="0">
                <a:solidFill>
                  <a:schemeClr val="bg1"/>
                </a:solidFill>
              </a:rPr>
              <a:t>Νομίζετε ότι έχετε μια λογική χρήση των οθονών;</a:t>
            </a:r>
          </a:p>
          <a:p>
            <a:pPr marL="171450" indent="-171450" algn="l">
              <a:lnSpc>
                <a:spcPts val="1240"/>
              </a:lnSpc>
              <a:buFont typeface="Arial" panose="020B0604020202020204" pitchFamily="34" charset="0"/>
              <a:buChar char="•"/>
            </a:pPr>
            <a:r>
              <a:rPr lang="en-US" sz="1150" dirty="0">
                <a:solidFill>
                  <a:schemeClr val="bg1"/>
                </a:solidFill>
              </a:rPr>
              <a:t>Αισθάνεστε ότι συμβαίνουν αρκετές ενέργειες στις οθόνες γύρω σας;</a:t>
            </a:r>
          </a:p>
          <a:p>
            <a:pPr algn="l">
              <a:lnSpc>
                <a:spcPts val="1240"/>
              </a:lnSpc>
            </a:pPr>
            <a:r>
              <a:rPr lang="en-US" sz="1150" dirty="0">
                <a:solidFill>
                  <a:schemeClr val="bg1"/>
                </a:solidFill>
              </a:rPr>
              <a:t> </a:t>
            </a:r>
          </a:p>
          <a:p>
            <a:pPr algn="l">
              <a:lnSpc>
                <a:spcPts val="1240"/>
              </a:lnSpc>
            </a:pPr>
            <a:r>
              <a:rPr lang="en-US" sz="1150" dirty="0">
                <a:solidFill>
                  <a:schemeClr val="bg1"/>
                </a:solidFill>
              </a:rPr>
              <a:t>Μαζί παρακολουθούμε ένα βίντεο για το πώς χρησιμοποιούν σήμερα οι γονείς τα smartphones με τα παιδιά τους (δείτε στο αρχείο μας </a:t>
            </a:r>
            <a:r>
              <a:rPr lang="en-US" sz="1150" dirty="0">
                <a:solidFill>
                  <a:srgbClr val="009AC1"/>
                </a:solidFill>
                <a:hlinkClick r:id="rId2">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en-US" sz="1150" dirty="0">
                <a:solidFill>
                  <a:schemeClr val="bg1"/>
                </a:solidFill>
              </a:rPr>
              <a:t>). Τι προκαλεί το βίντεο; Έχει γίνει κάποιος από τους συμμετέχοντες μάρτυρας παρόμοιων καταστάσεων στην ιδιωτική ή επαγγελματική του ζωή; Αφιερώνουμε λίγο χρόνο για να αποφασίσουμε πώς η ομάδα θα παραμείνει σε επαφή. Με ηλεκτρονικό ταχυδρομείο ή με </a:t>
            </a:r>
            <a:r>
              <a:rPr lang="en-US" sz="1150" dirty="0" err="1">
                <a:solidFill>
                  <a:schemeClr val="bg1"/>
                </a:solidFill>
              </a:rPr>
              <a:t>sms</a:t>
            </a:r>
            <a:r>
              <a:rPr lang="en-US" sz="1150" dirty="0">
                <a:solidFill>
                  <a:schemeClr val="bg1"/>
                </a:solidFill>
              </a:rPr>
              <a:t>; Ποια είναι τα πλεονεκτήματα και τα μειονεκτήματα της κάθε τεχνολογίας; </a:t>
            </a:r>
          </a:p>
        </p:txBody>
      </p:sp>
      <p:sp>
        <p:nvSpPr>
          <p:cNvPr id="41"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A09F8A9-C206-1D4A-CDD8-229D3313D0BD}"/>
              </a:ext>
            </a:extLst>
          </p:cNvPr>
          <p:cNvSpPr txBox="1">
            <a:spLocks/>
          </p:cNvSpPr>
          <p:nvPr/>
        </p:nvSpPr>
        <p:spPr>
          <a:xfrm>
            <a:off x="1180187" y="731038"/>
            <a:ext cx="2423090"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l"/>
            <a:r>
              <a:rPr lang="en-US" sz="1700" b="1" dirty="0">
                <a:solidFill>
                  <a:schemeClr val="bg1"/>
                </a:solidFill>
                <a:highlight>
                  <a:srgbClr val="009AC1"/>
                </a:highlight>
              </a:rPr>
              <a:t>Όλοι εθισμένοι στις οθόνες</a:t>
            </a:r>
          </a:p>
          <a:p>
            <a:pPr lvl="0" algn="l"/>
            <a:endParaRPr lang="en-US" sz="1700" dirty="0">
              <a:solidFill>
                <a:schemeClr val="bg1"/>
              </a:solidFill>
            </a:endParaRPr>
          </a:p>
          <a:p>
            <a:pPr lvl="0" algn="l"/>
            <a:endParaRPr lang="en-US" sz="1700" dirty="0">
              <a:solidFill>
                <a:schemeClr val="bg1"/>
              </a:solidFill>
            </a:endParaRPr>
          </a:p>
        </p:txBody>
      </p:sp>
      <p:pic>
        <p:nvPicPr>
          <p:cNvPr id="43" name="Picture 42">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71063" t="480" r="-4596" b="29817"/>
          <a:stretch/>
        </p:blipFill>
        <p:spPr>
          <a:xfrm>
            <a:off x="887234" y="3335279"/>
            <a:ext cx="2344856" cy="2608322"/>
          </a:xfrm>
          <a:prstGeom prst="rect">
            <a:avLst/>
          </a:prstGeom>
        </p:spPr>
      </p:pic>
      <p:sp>
        <p:nvSpPr>
          <p:cNvPr id="44" name="Rectangle 43">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A3C53E3-2B0F-787A-2CD1-821BCB14D00F}"/>
              </a:ext>
            </a:extLst>
          </p:cNvPr>
          <p:cNvSpPr/>
          <p:nvPr/>
        </p:nvSpPr>
        <p:spPr>
          <a:xfrm flipH="1">
            <a:off x="-1" y="6349822"/>
            <a:ext cx="6672435" cy="3430210"/>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7E26F782-F09F-0BEA-E7D5-1CF94000BC40}"/>
              </a:ext>
            </a:extLst>
          </p:cNvPr>
          <p:cNvCxnSpPr>
            <a:cxnSpLocks/>
          </p:cNvCxnSpPr>
          <p:nvPr/>
        </p:nvCxnSpPr>
        <p:spPr>
          <a:xfrm flipH="1">
            <a:off x="6672436" y="6694251"/>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1854CF91-D892-5B71-3D1C-1EEACC379DC3}"/>
              </a:ext>
            </a:extLst>
          </p:cNvPr>
          <p:cNvSpPr txBox="1"/>
          <p:nvPr/>
        </p:nvSpPr>
        <p:spPr>
          <a:xfrm>
            <a:off x="6242991" y="6463418"/>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02</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7"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7217DC8C-9A2B-E307-E185-8DC559B8934F}"/>
              </a:ext>
            </a:extLst>
          </p:cNvPr>
          <p:cNvSpPr txBox="1">
            <a:spLocks/>
          </p:cNvSpPr>
          <p:nvPr/>
        </p:nvSpPr>
        <p:spPr>
          <a:xfrm>
            <a:off x="325925" y="712302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Κατά την τελευταία δεκαετία, έχει εκδοθεί μεγάλος αριθμός επιστημονικών μελετών σχετικά με την υπερβολική έκθεση στις οθόνες. </a:t>
            </a:r>
          </a:p>
          <a:p>
            <a:pPr algn="ctr">
              <a:lnSpc>
                <a:spcPts val="1480"/>
              </a:lnSpc>
            </a:pPr>
            <a:endParaRPr lang="en-US" sz="1400" i="1" dirty="0">
              <a:solidFill>
                <a:schemeClr val="bg1"/>
              </a:solidFill>
            </a:endParaRPr>
          </a:p>
        </p:txBody>
      </p:sp>
      <p:sp>
        <p:nvSpPr>
          <p:cNvPr id="48"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989BEE0C-1411-5A44-1F1D-5D848B14EAF3}"/>
              </a:ext>
            </a:extLst>
          </p:cNvPr>
          <p:cNvSpPr txBox="1">
            <a:spLocks/>
          </p:cNvSpPr>
          <p:nvPr/>
        </p:nvSpPr>
        <p:spPr>
          <a:xfrm>
            <a:off x="2344852" y="6925083"/>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Καλούμε έναν εμπειρογνώμονα να μας μιλήσει για αυτές τις μελέτες. Στη Γαλλία, συνεργαστήκαμε με τον παιδίατρο και ερευνητή Eric </a:t>
            </a:r>
            <a:r>
              <a:rPr lang="en-US" sz="1150" dirty="0" err="1">
                <a:solidFill>
                  <a:schemeClr val="bg1"/>
                </a:solidFill>
              </a:rPr>
              <a:t>Osika</a:t>
            </a:r>
            <a:r>
              <a:rPr lang="en-US" sz="1150" dirty="0">
                <a:solidFill>
                  <a:schemeClr val="bg1"/>
                </a:solidFill>
              </a:rPr>
              <a:t>, αλλά θα μπορούσαν να προβλεφθούν και άλλα είδη προφίλ, αρκεί το άτομο να είναι ενημερωμένο για τις νεότερες μελέτες επί του θέματος.  </a:t>
            </a:r>
          </a:p>
          <a:p>
            <a:pPr algn="l">
              <a:lnSpc>
                <a:spcPts val="1240"/>
              </a:lnSpc>
            </a:pPr>
            <a:r>
              <a:rPr lang="en-US" sz="1150" dirty="0">
                <a:solidFill>
                  <a:schemeClr val="bg1"/>
                </a:solidFill>
              </a:rPr>
              <a:t> </a:t>
            </a:r>
          </a:p>
          <a:p>
            <a:pPr algn="l">
              <a:lnSpc>
                <a:spcPts val="1240"/>
              </a:lnSpc>
            </a:pPr>
            <a:r>
              <a:rPr lang="en-US" sz="1150" dirty="0">
                <a:solidFill>
                  <a:schemeClr val="bg1"/>
                </a:solidFill>
              </a:rPr>
              <a:t>Περνάμε αρκετή ώρα συζητώντας για τις μελέτες: εκπλήσσονται οι άνθρωποι από τα αποτελέσματα; Τα συμπτώματα που περιγράφονται αντιστοιχούν στα συμπτώματα που παρατηρούν οι άνθρωποι στην καθημερινή τους ζωή; </a:t>
            </a:r>
          </a:p>
          <a:p>
            <a:pPr algn="l">
              <a:lnSpc>
                <a:spcPts val="1240"/>
              </a:lnSpc>
            </a:pPr>
            <a:r>
              <a:rPr lang="en-US" sz="1150" dirty="0">
                <a:solidFill>
                  <a:schemeClr val="bg1"/>
                </a:solidFill>
              </a:rPr>
              <a:t> </a:t>
            </a:r>
          </a:p>
          <a:p>
            <a:pPr algn="l">
              <a:lnSpc>
                <a:spcPts val="1240"/>
              </a:lnSpc>
            </a:pPr>
            <a:r>
              <a:rPr lang="en-US" sz="1150" dirty="0">
                <a:solidFill>
                  <a:schemeClr val="bg1"/>
                </a:solidFill>
              </a:rPr>
              <a:t>Παρακολουθούμε ένα βίντεο σχετικά με την πλαστικότητα του εγκεφάλου (δείτε εδώ) και καλούμε έναν βιολόγο να μιλήσει για το γιατί τα μωρά αιχμαλωτίζονται από τις οθόνες και τι συμβαίνει στον εγκέφαλό τους αν είναι υπερεκτεθειμένα (και υποεκτεθειμένα στις κοινωνικές σχέσεις). </a:t>
            </a:r>
          </a:p>
          <a:p>
            <a:pPr algn="l">
              <a:lnSpc>
                <a:spcPts val="1240"/>
              </a:lnSpc>
            </a:pPr>
            <a:endParaRPr lang="en-US" sz="1150" dirty="0">
              <a:solidFill>
                <a:schemeClr val="bg1"/>
              </a:solidFill>
            </a:endParaRPr>
          </a:p>
        </p:txBody>
      </p:sp>
      <p:sp>
        <p:nvSpPr>
          <p:cNvPr id="49"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683224D-3D0B-9FB9-D48B-2132EAEB5915}"/>
              </a:ext>
            </a:extLst>
          </p:cNvPr>
          <p:cNvSpPr txBox="1">
            <a:spLocks/>
          </p:cNvSpPr>
          <p:nvPr/>
        </p:nvSpPr>
        <p:spPr>
          <a:xfrm>
            <a:off x="292948" y="6513509"/>
            <a:ext cx="5907129"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Τι μας λέει η επιστήμη για την υπερέκθεση στην οθόνη; </a:t>
            </a:r>
          </a:p>
        </p:txBody>
      </p:sp>
      <p:pic>
        <p:nvPicPr>
          <p:cNvPr id="50" name="Picture 49">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71063" t="481" r="-4596" b="54050"/>
          <a:stretch/>
        </p:blipFill>
        <p:spPr>
          <a:xfrm>
            <a:off x="7759" y="8078533"/>
            <a:ext cx="2344856" cy="1701499"/>
          </a:xfrm>
          <a:prstGeom prst="rect">
            <a:avLst/>
          </a:prstGeom>
        </p:spPr>
      </p:pic>
    </p:spTree>
    <p:extLst>
      <p:ext uri="{BB962C8B-B14F-4D97-AF65-F5344CB8AC3E}">
        <p14:creationId xmlns:p14="http://schemas.microsoft.com/office/powerpoint/2010/main" xmlns:a14="http://schemas.microsoft.com/office/drawing/2010/main" xmlns:ahyp="http://schemas.microsoft.com/office/drawing/2018/hyperlinkcolor" xmlns:a16="http://schemas.microsoft.com/office/drawing/2014/main" xmlns="" val="2753632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79</a:t>
            </a:fld>
            <a:endParaRPr lang="en-US" dirty="0"/>
          </a:p>
        </p:txBody>
      </p:sp>
      <p:sp>
        <p:nvSpPr>
          <p:cNvPr id="20" name="Rectangle 19">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118ABD7-BB40-330A-9A03-6D50881AA846}"/>
              </a:ext>
            </a:extLst>
          </p:cNvPr>
          <p:cNvSpPr/>
          <p:nvPr/>
        </p:nvSpPr>
        <p:spPr>
          <a:xfrm flipH="1">
            <a:off x="887237" y="567351"/>
            <a:ext cx="6672435" cy="4088172"/>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03</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Ακόμα και χωρίς τις μελέτες για την έκθεση στην οθόνη, μπορούμε να συμπεράνουμε πολλά για τις επιπτώσεις που έχουν οι οθόνες στα παιδιά εφαρμόζοντας αυτά που ήδη γνωρίζουμε για τις συνθήκες στις οποίες βασίζονται τα παιδιά για να αναπτυχθούν. </a:t>
            </a:r>
          </a:p>
          <a:p>
            <a:pPr algn="ctr">
              <a:lnSpc>
                <a:spcPts val="1480"/>
              </a:lnSpc>
            </a:pPr>
            <a:endParaRPr lang="en-US" sz="1400" i="1" dirty="0">
              <a:solidFill>
                <a:schemeClr val="bg1"/>
              </a:solidFill>
            </a:endParaRPr>
          </a:p>
        </p:txBody>
      </p:sp>
      <p:sp>
        <p:nvSpPr>
          <p:cNvPr id="39"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BD9586B7-4C3B-6826-018E-FDF71DF9147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Καλούμε έναν βιολόγο να μιλήσει για τη σχέση μεταξύ των γονέων και των απογόνων τους στο ζωικό βασίλειο και για την ιδιαιτερότητα της σχέσης μεταξύ γονέα και ανθρώπινου μωρού. </a:t>
            </a:r>
          </a:p>
          <a:p>
            <a:pPr algn="l">
              <a:lnSpc>
                <a:spcPts val="1240"/>
              </a:lnSpc>
            </a:pPr>
            <a:r>
              <a:rPr lang="en-US" sz="1150" dirty="0">
                <a:solidFill>
                  <a:schemeClr val="bg1"/>
                </a:solidFill>
              </a:rPr>
              <a:t> </a:t>
            </a:r>
          </a:p>
          <a:p>
            <a:pPr algn="l">
              <a:lnSpc>
                <a:spcPts val="1240"/>
              </a:lnSpc>
            </a:pPr>
            <a:r>
              <a:rPr lang="en-US" sz="1150" dirty="0">
                <a:solidFill>
                  <a:schemeClr val="bg1"/>
                </a:solidFill>
              </a:rPr>
              <a:t>Παρακολουθούμε ένα βίντεο για τους πιθήκους Rhesus και Harlow (δείτε </a:t>
            </a:r>
            <a:r>
              <a:rPr lang="en-US" sz="1150" b="1" dirty="0">
                <a:solidFill>
                  <a:srgbClr val="009AC1"/>
                </a:solidFill>
                <a:hlinkClick r:id="rId2">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en-US" sz="1150" dirty="0">
                <a:solidFill>
                  <a:schemeClr val="bg1"/>
                </a:solidFill>
              </a:rPr>
              <a:t>, το οποίο δείχνει ότι η ανάγκη για κοινωνικές σχέσεις υπάρχει ακόμη και στα πρωτεύοντα θηλαστικά.  </a:t>
            </a:r>
          </a:p>
          <a:p>
            <a:pPr algn="l">
              <a:lnSpc>
                <a:spcPts val="1240"/>
              </a:lnSpc>
            </a:pPr>
            <a:r>
              <a:rPr lang="en-US" sz="1150" dirty="0">
                <a:solidFill>
                  <a:schemeClr val="bg1"/>
                </a:solidFill>
              </a:rPr>
              <a:t> </a:t>
            </a:r>
          </a:p>
          <a:p>
            <a:pPr algn="l">
              <a:lnSpc>
                <a:spcPts val="1240"/>
              </a:lnSpc>
            </a:pPr>
            <a:r>
              <a:rPr lang="en-US" sz="1150" dirty="0">
                <a:solidFill>
                  <a:schemeClr val="bg1"/>
                </a:solidFill>
              </a:rPr>
              <a:t>Καλούμε έναν ψυχολόγο να μιλήσει για το πώς αναπτύσσεται το παιδί. Κατά τη διάρκεια των εργαστηρίων μας, έχουμε εστιάσει στις θεωρίες προσκόλλησης, στα διάφορα αναπτυξιακά στάδια και στην έννοια του μεταβατικού αντικειμένου και έχουμε καλύψει ψυχολόγους και ψυχαναλυτές όπως ο D. Winnicott. </a:t>
            </a:r>
            <a:r>
              <a:rPr lang="en-US" sz="1150" dirty="0" err="1">
                <a:solidFill>
                  <a:schemeClr val="bg1"/>
                </a:solidFill>
              </a:rPr>
              <a:t>Mélanie </a:t>
            </a:r>
            <a:r>
              <a:rPr lang="en-US" sz="1150" dirty="0">
                <a:solidFill>
                  <a:schemeClr val="bg1"/>
                </a:solidFill>
              </a:rPr>
              <a:t>Klein, John Bowlby, T Berry Brazelton, Daniel Stern (διαβάστε το κεφάλαιο 2), αλλά η ακριβής ύλη θα εξαρτηθεί από την εξειδίκευση του ομιλητή. </a:t>
            </a:r>
          </a:p>
          <a:p>
            <a:pPr algn="l">
              <a:lnSpc>
                <a:spcPts val="1240"/>
              </a:lnSpc>
            </a:pPr>
            <a:r>
              <a:rPr lang="en-US" sz="1150" dirty="0">
                <a:solidFill>
                  <a:schemeClr val="bg1"/>
                </a:solidFill>
              </a:rPr>
              <a:t> </a:t>
            </a:r>
          </a:p>
          <a:p>
            <a:pPr algn="l">
              <a:lnSpc>
                <a:spcPts val="1240"/>
              </a:lnSpc>
            </a:pPr>
            <a:r>
              <a:rPr lang="en-US" sz="1150" dirty="0">
                <a:solidFill>
                  <a:schemeClr val="bg1"/>
                </a:solidFill>
              </a:rPr>
              <a:t>Παρακολουθούμε ένα βίντεο με το πείραμα του ψυχολόγου Edward </a:t>
            </a:r>
            <a:r>
              <a:rPr lang="en-US" sz="1150" dirty="0" err="1">
                <a:solidFill>
                  <a:schemeClr val="bg1"/>
                </a:solidFill>
              </a:rPr>
              <a:t>Tronick για </a:t>
            </a:r>
            <a:r>
              <a:rPr lang="en-US" sz="1150" dirty="0">
                <a:solidFill>
                  <a:schemeClr val="bg1"/>
                </a:solidFill>
              </a:rPr>
              <a:t>το ακίνητο πρόσωπο (πρόσβαση </a:t>
            </a:r>
            <a:r>
              <a:rPr lang="en-US" sz="1150" b="1" dirty="0">
                <a:solidFill>
                  <a:srgbClr val="009AC1"/>
                </a:solidFill>
                <a:hlinkClick r:id="rId2">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en-US" sz="1150" dirty="0">
                <a:solidFill>
                  <a:schemeClr val="bg1"/>
                </a:solidFill>
              </a:rPr>
              <a:t>). Κάθε συμμετέχων μιλάει για μια εμπειρία όπου μια τεχνολογία ήρθε να διαρρήξει μια κοινωνική σχέση. </a:t>
            </a:r>
          </a:p>
          <a:p>
            <a:pPr algn="l">
              <a:lnSpc>
                <a:spcPts val="1240"/>
              </a:lnSpc>
            </a:pPr>
            <a:endParaRPr lang="en-US" sz="1150" dirty="0">
              <a:solidFill>
                <a:schemeClr val="bg1"/>
              </a:solidFill>
            </a:endParaRPr>
          </a:p>
        </p:txBody>
      </p:sp>
      <p:sp>
        <p:nvSpPr>
          <p:cNvPr id="41"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A09F8A9-C206-1D4A-CDD8-229D3313D0BD}"/>
              </a:ext>
            </a:extLst>
          </p:cNvPr>
          <p:cNvSpPr txBox="1">
            <a:spLocks/>
          </p:cNvSpPr>
          <p:nvPr/>
        </p:nvSpPr>
        <p:spPr>
          <a:xfrm>
            <a:off x="1180187" y="731038"/>
            <a:ext cx="5399034"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Γιατί οι οθόνες έχουν ισχυρό αντίκτυπο στα μικρά παιδιά; </a:t>
            </a:r>
          </a:p>
        </p:txBody>
      </p:sp>
      <p:pic>
        <p:nvPicPr>
          <p:cNvPr id="43" name="Picture 42">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71063" t="480" r="-4596" b="64238"/>
          <a:stretch/>
        </p:blipFill>
        <p:spPr>
          <a:xfrm>
            <a:off x="887234" y="3335279"/>
            <a:ext cx="2344856" cy="1320244"/>
          </a:xfrm>
          <a:prstGeom prst="rect">
            <a:avLst/>
          </a:prstGeom>
        </p:spPr>
      </p:pic>
      <p:sp>
        <p:nvSpPr>
          <p:cNvPr id="44" name="Rectangle 43">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A3C53E3-2B0F-787A-2CD1-821BCB14D00F}"/>
              </a:ext>
            </a:extLst>
          </p:cNvPr>
          <p:cNvSpPr/>
          <p:nvPr/>
        </p:nvSpPr>
        <p:spPr>
          <a:xfrm flipH="1">
            <a:off x="-6" y="5770807"/>
            <a:ext cx="6672435" cy="418996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7E26F782-F09F-0BEA-E7D5-1CF94000BC40}"/>
              </a:ext>
            </a:extLst>
          </p:cNvPr>
          <p:cNvCxnSpPr>
            <a:cxnSpLocks/>
          </p:cNvCxnSpPr>
          <p:nvPr/>
        </p:nvCxnSpPr>
        <p:spPr>
          <a:xfrm flipH="1">
            <a:off x="6672432" y="6115236"/>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1854CF91-D892-5B71-3D1C-1EEACC379DC3}"/>
              </a:ext>
            </a:extLst>
          </p:cNvPr>
          <p:cNvSpPr txBox="1"/>
          <p:nvPr/>
        </p:nvSpPr>
        <p:spPr>
          <a:xfrm>
            <a:off x="6242987" y="588440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04</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683224D-3D0B-9FB9-D48B-2132EAEB5915}"/>
              </a:ext>
            </a:extLst>
          </p:cNvPr>
          <p:cNvSpPr txBox="1">
            <a:spLocks/>
          </p:cNvSpPr>
          <p:nvPr/>
        </p:nvSpPr>
        <p:spPr>
          <a:xfrm>
            <a:off x="2352608" y="5770807"/>
            <a:ext cx="3847462"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Η οικονομία της προσοχής και η </a:t>
            </a:r>
            <a:r>
              <a:rPr lang="en-US" sz="1700" b="1" dirty="0" err="1">
                <a:solidFill>
                  <a:schemeClr val="bg1"/>
                </a:solidFill>
                <a:highlight>
                  <a:srgbClr val="009AC1"/>
                </a:highlight>
              </a:rPr>
              <a:t>καπτολογία</a:t>
            </a:r>
            <a:r>
              <a:rPr lang="en-US" sz="1700" b="1" dirty="0">
                <a:solidFill>
                  <a:schemeClr val="bg1"/>
                </a:solidFill>
                <a:highlight>
                  <a:srgbClr val="009AC1"/>
                </a:highlight>
              </a:rPr>
              <a:t>:</a:t>
            </a:r>
          </a:p>
        </p:txBody>
      </p:sp>
      <p:pic>
        <p:nvPicPr>
          <p:cNvPr id="50" name="Picture 49">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71063" t="481" r="-4596" b="33747"/>
          <a:stretch/>
        </p:blipFill>
        <p:spPr>
          <a:xfrm>
            <a:off x="-6" y="7037632"/>
            <a:ext cx="2344853" cy="2461257"/>
          </a:xfrm>
          <a:prstGeom prst="rect">
            <a:avLst/>
          </a:prstGeom>
        </p:spPr>
      </p:pic>
      <p:sp>
        <p:nvSpPr>
          <p:cNvPr id="2"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104457A0-898C-06FB-1EE3-ECAE0DDB6C98}"/>
              </a:ext>
            </a:extLst>
          </p:cNvPr>
          <p:cNvSpPr txBox="1">
            <a:spLocks/>
          </p:cNvSpPr>
          <p:nvPr/>
        </p:nvSpPr>
        <p:spPr>
          <a:xfrm>
            <a:off x="180975" y="6899162"/>
            <a:ext cx="2163871"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Εάν τα μωρά είναι υπερεκτεθειμένα στις οθόνες, αυτό συμβαίνει συχνά επειδή οι γονείς τους είναι υπερεκτεθειμένοι. Η ευρεία εξάρτηση από τις τεχνολογίες δεν προέκυψε τυχαία. Είναι το αποτέλεσμα των στρατηγικών ψηφιακού μάρκετινγκ, εκλεπτυσμένων από την επιστημονική </a:t>
            </a:r>
            <a:r>
              <a:rPr lang="en-US" sz="1400" i="1" dirty="0" err="1">
                <a:solidFill>
                  <a:schemeClr val="bg1"/>
                </a:solidFill>
              </a:rPr>
              <a:t>πειθαρχία</a:t>
            </a:r>
            <a:r>
              <a:rPr lang="en-US" sz="1400" i="1" dirty="0">
                <a:solidFill>
                  <a:schemeClr val="bg1"/>
                </a:solidFill>
              </a:rPr>
              <a:t> </a:t>
            </a:r>
            <a:r>
              <a:rPr lang="el-GR" sz="1400" i="1" dirty="0" smtClean="0">
                <a:solidFill>
                  <a:schemeClr val="bg1"/>
                </a:solidFill>
              </a:rPr>
              <a:t>ονόματι «</a:t>
            </a:r>
            <a:r>
              <a:rPr lang="el-GR" sz="1400" i="1" dirty="0" err="1" smtClean="0">
                <a:solidFill>
                  <a:schemeClr val="bg1"/>
                </a:solidFill>
              </a:rPr>
              <a:t>καπτολογία</a:t>
            </a:r>
            <a:r>
              <a:rPr lang="el-GR" sz="1400" i="1" dirty="0" smtClean="0">
                <a:solidFill>
                  <a:schemeClr val="bg1"/>
                </a:solidFill>
              </a:rPr>
              <a:t>»</a:t>
            </a:r>
            <a:r>
              <a:rPr lang="en-US" sz="1400" i="1" dirty="0" smtClean="0">
                <a:solidFill>
                  <a:schemeClr val="bg1"/>
                </a:solidFill>
              </a:rPr>
              <a:t>. </a:t>
            </a:r>
            <a:endParaRPr lang="en-US" sz="1400" i="1" dirty="0">
              <a:solidFill>
                <a:schemeClr val="bg1"/>
              </a:solidFill>
            </a:endParaRP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59A4ACE6-9A14-C669-9F5B-522C992FF9C9}"/>
              </a:ext>
            </a:extLst>
          </p:cNvPr>
          <p:cNvSpPr txBox="1">
            <a:spLocks/>
          </p:cNvSpPr>
          <p:nvPr/>
        </p:nvSpPr>
        <p:spPr>
          <a:xfrm>
            <a:off x="2352611" y="7017696"/>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Παρακολουθούμε ένα απόσπασμα από το ντοκιμαντέρ του Netflix The Social Dilemma (</a:t>
            </a:r>
            <a:r>
              <a:rPr lang="en-US" sz="1150" dirty="0">
                <a:solidFill>
                  <a:srgbClr val="009AC1"/>
                </a:solidFill>
                <a:hlinkClick r:id="rId4">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en-US" sz="1150" dirty="0">
                <a:solidFill>
                  <a:schemeClr val="bg1"/>
                </a:solidFill>
              </a:rPr>
              <a:t>). </a:t>
            </a:r>
          </a:p>
          <a:p>
            <a:pPr algn="l">
              <a:lnSpc>
                <a:spcPts val="1240"/>
              </a:lnSpc>
            </a:pPr>
            <a:r>
              <a:rPr lang="en-US" sz="1150" dirty="0">
                <a:solidFill>
                  <a:schemeClr val="bg1"/>
                </a:solidFill>
              </a:rPr>
              <a:t> </a:t>
            </a:r>
          </a:p>
          <a:p>
            <a:pPr algn="l">
              <a:lnSpc>
                <a:spcPts val="1240"/>
              </a:lnSpc>
            </a:pPr>
            <a:r>
              <a:rPr lang="en-US" sz="1150" dirty="0">
                <a:solidFill>
                  <a:schemeClr val="bg1"/>
                </a:solidFill>
              </a:rPr>
              <a:t>Καλούμε έναν εμπειρογνώμονα να μιλήσει για την οικονομία της προσοχής. Στη Γαλλία, συνεργαστήκαμε με τον Florent </a:t>
            </a:r>
            <a:r>
              <a:rPr lang="en-US" sz="1150" dirty="0" err="1">
                <a:solidFill>
                  <a:schemeClr val="bg1"/>
                </a:solidFill>
              </a:rPr>
              <a:t>Souillet</a:t>
            </a:r>
            <a:r>
              <a:rPr lang="en-US" sz="1150" dirty="0">
                <a:solidFill>
                  <a:schemeClr val="bg1"/>
                </a:solidFill>
              </a:rPr>
              <a:t>, ο οποίος είναι συγγραφέας και ακτιβιστής (συγγραφέας του βιβλίου Ο πόλεμος της προσοχής), αλλά θα μπορούσατε να φανταστείτε ότι θα μπορούσατε να καλέσετε έναν κοινωνιολόγο, οικονομολόγο ή οποιονδήποτε άλλον έχει μελετήσει την Οικονομία της Προσοχής. </a:t>
            </a:r>
          </a:p>
          <a:p>
            <a:pPr algn="l">
              <a:lnSpc>
                <a:spcPts val="1240"/>
              </a:lnSpc>
            </a:pPr>
            <a:r>
              <a:rPr lang="en-US" sz="1150" dirty="0">
                <a:solidFill>
                  <a:schemeClr val="bg1"/>
                </a:solidFill>
              </a:rPr>
              <a:t> </a:t>
            </a:r>
          </a:p>
          <a:p>
            <a:pPr algn="l">
              <a:lnSpc>
                <a:spcPts val="1240"/>
              </a:lnSpc>
            </a:pPr>
            <a:r>
              <a:rPr lang="en-US" sz="1150" dirty="0">
                <a:solidFill>
                  <a:schemeClr val="bg1"/>
                </a:solidFill>
              </a:rPr>
              <a:t>Ρωτάμε την ομάδα: Σε ποιες καταστάσεις δυσκολεύονται να σταματήσουν να χρησιμοποιούν οθόνες; Σε ποιες εφαρμογές επιστρέφουν; Πώς τους κάνει να αισθάνονται όταν περνούν πολύ χρόνο στις οθόνες; </a:t>
            </a:r>
          </a:p>
          <a:p>
            <a:pPr algn="l">
              <a:lnSpc>
                <a:spcPts val="1240"/>
              </a:lnSpc>
            </a:pPr>
            <a:endParaRPr lang="en-US" sz="1150" dirty="0">
              <a:solidFill>
                <a:schemeClr val="bg1"/>
              </a:solidFill>
            </a:endParaRPr>
          </a:p>
        </p:txBody>
      </p:sp>
      <p:sp>
        <p:nvSpPr>
          <p:cNvPr id="4"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AF2AB5B2-A6E1-0959-2483-BFA19491F22C}"/>
              </a:ext>
            </a:extLst>
          </p:cNvPr>
          <p:cNvSpPr txBox="1">
            <a:spLocks/>
          </p:cNvSpPr>
          <p:nvPr/>
        </p:nvSpPr>
        <p:spPr>
          <a:xfrm>
            <a:off x="539875" y="6346068"/>
            <a:ext cx="5660198"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οι στρατηγικές των ψηφιακών κατασκευαστών για να τραβήξουν την προσοχή </a:t>
            </a:r>
          </a:p>
        </p:txBody>
      </p:sp>
    </p:spTree>
    <p:extLst>
      <p:ext uri="{BB962C8B-B14F-4D97-AF65-F5344CB8AC3E}">
        <p14:creationId xmlns:p14="http://schemas.microsoft.com/office/powerpoint/2010/main" xmlns:a14="http://schemas.microsoft.com/office/drawing/2010/main" xmlns:ahyp="http://schemas.microsoft.com/office/drawing/2018/hyperlinkcolor" xmlns:a16="http://schemas.microsoft.com/office/drawing/2014/main" xmlns="" val="406234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xmlns:p14="http://schemas.microsoft.com/office/powerpoint/2010/main" xmlns:a14="http://schemas.microsoft.com/office/drawing/2010/main" xmlns="" id="{8E1FD1BF-1F29-E934-E396-5D8E53756AAF}"/>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xmlns:p14="http://schemas.microsoft.com/office/powerpoint/2010/main" xmlns:a16="http://schemas.microsoft.com/office/drawing/2014/main" xmlns=""/>
              </a:ext>
            </a:extLst>
          </a:blip>
          <a:srcRect t="15597" b="15597"/>
          <a:stretch/>
        </p:blipFill>
        <p:spPr>
          <a:xfrm flipH="1">
            <a:off x="0" y="2257602"/>
            <a:ext cx="7559655" cy="7802281"/>
          </a:xfrm>
          <a:noFill/>
        </p:spPr>
      </p:pic>
      <p:sp>
        <p:nvSpPr>
          <p:cNvPr id="3" name="Rectangle 2">
            <a:extLst>
              <a:ext uri="{FF2B5EF4-FFF2-40B4-BE49-F238E27FC236}">
                <a16:creationId xmlns:a16="http://schemas.microsoft.com/office/drawing/2014/main" xmlns:p14="http://schemas.microsoft.com/office/powerpoint/2010/main" xmlns:a14="http://schemas.microsoft.com/office/drawing/2010/main" xmlns="" id="{070F699D-8345-3144-62A5-70519EEE02A7}"/>
              </a:ext>
            </a:extLst>
          </p:cNvPr>
          <p:cNvSpPr/>
          <p:nvPr/>
        </p:nvSpPr>
        <p:spPr>
          <a:xfrm>
            <a:off x="-1" y="2787804"/>
            <a:ext cx="6083301" cy="3315705"/>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Text Placeholder 17">
            <a:extLst>
              <a:ext uri="{FF2B5EF4-FFF2-40B4-BE49-F238E27FC236}">
                <a16:creationId xmlns:a16="http://schemas.microsoft.com/office/drawing/2014/main" xmlns:p14="http://schemas.microsoft.com/office/powerpoint/2010/main" xmlns:a14="http://schemas.microsoft.com/office/drawing/2010/main" xmlns="" id="{ED05E6D6-11E2-C0F4-160C-124B844ECBFF}"/>
              </a:ext>
            </a:extLst>
          </p:cNvPr>
          <p:cNvSpPr txBox="1">
            <a:spLocks/>
          </p:cNvSpPr>
          <p:nvPr/>
        </p:nvSpPr>
        <p:spPr>
          <a:xfrm>
            <a:off x="0" y="3023193"/>
            <a:ext cx="5953125" cy="30803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dirty="0">
                <a:solidFill>
                  <a:schemeClr val="bg1"/>
                </a:solidFill>
              </a:rPr>
              <a:t>Ορίζουμε την υπερέκθεση ως έκθεση που βλάπτει το άτομο που την υφίσταται. Διαφορετικοί άνθρωποι αντιδρούν στις οθόνες με διαφορετικό τρόπο, ανάλογα με την ηλικία, τη γενετική, το κοινωνικοοικονομικό πλαίσιο και τη χρήση τους, και έτσι είναι αδύνατο να καθοριστεί ένα σταθερό όριο για το πότε κάποιος είναι υπερέκθετος ή όχι. Για ορισμένους ανθρώπους, μόνο μερικές ώρες θα θέσουν σε κίνδυνο την ευημερία τους, ενώ άλλοι θα μπορούν να ανεχτούν περισσότερο. Αυτός είναι ο λόγος για τον οποίο η υπερέκθεση πρέπει πάντα να καθορίζεται κατά περίπτωση. </a:t>
            </a:r>
          </a:p>
          <a:p>
            <a:pPr>
              <a:lnSpc>
                <a:spcPts val="1120"/>
              </a:lnSpc>
            </a:pPr>
            <a:r>
              <a:rPr lang="en-US" dirty="0">
                <a:solidFill>
                  <a:schemeClr val="bg1"/>
                </a:solidFill>
              </a:rPr>
              <a:t> </a:t>
            </a:r>
          </a:p>
          <a:p>
            <a:pPr>
              <a:lnSpc>
                <a:spcPts val="1120"/>
              </a:lnSpc>
            </a:pPr>
            <a:r>
              <a:rPr lang="en-US" dirty="0">
                <a:solidFill>
                  <a:schemeClr val="bg1"/>
                </a:solidFill>
              </a:rPr>
              <a:t>Όταν όμως πρόκειται για πολύ μικρά παιδιά, πρέπει να είμαστε ιδιαίτερα προσεκτικοί με τον τρόπο χρήσης των οθονών. Η επίμονη χρήση των οθονών είναι πιο πιθανό να επηρεάσει αρνητικά τα παιδιά, όπως ακριβώς η επαναλαμβανόμενη έκθεση σε κάθε είδους συμπεριφορά ή ουσία είναι πιθανό να έχει πιο ανατρεπτικές επιπτώσεις στα παιδιά σε σύγκριση με τους ενήλικες. Αυτό συμβαίνει επειδή η σκαλωσιά για κάθε περαιτέρω μάθηση κατασκευάζεται κατά τη διάρκεια αυτών των πρώτων ετών της ζωής. Περισσότερο από ποτέ, η μάθηση εξαρτάται από τις ουσιαστικές αλληλεπιδράσεις με τους γύρω μας. </a:t>
            </a:r>
          </a:p>
          <a:p>
            <a:pPr>
              <a:lnSpc>
                <a:spcPts val="1120"/>
              </a:lnSpc>
            </a:pPr>
            <a:r>
              <a:rPr lang="en-US" dirty="0">
                <a:solidFill>
                  <a:schemeClr val="bg1"/>
                </a:solidFill>
              </a:rPr>
              <a:t> </a:t>
            </a:r>
          </a:p>
          <a:p>
            <a:pPr>
              <a:lnSpc>
                <a:spcPts val="1120"/>
              </a:lnSpc>
            </a:pPr>
            <a:r>
              <a:rPr lang="en-US" dirty="0">
                <a:solidFill>
                  <a:schemeClr val="bg1"/>
                </a:solidFill>
              </a:rPr>
              <a:t>Αυτός είναι και ο λόγος για τον οποίο συχνά συνδυάζουμε το φαινόμενο της υπερέκθεσης με αυτό της </a:t>
            </a:r>
            <a:r>
              <a:rPr lang="en-US" i="1" dirty="0">
                <a:solidFill>
                  <a:schemeClr val="bg1"/>
                </a:solidFill>
              </a:rPr>
              <a:t>υποέκθεσης. </a:t>
            </a:r>
            <a:r>
              <a:rPr lang="en-US" dirty="0">
                <a:solidFill>
                  <a:schemeClr val="bg1"/>
                </a:solidFill>
              </a:rPr>
              <a:t>Με αυτό, πώς ελπίζουμε να εκφράσουμε ότι η υπερέκθεση στις οθόνες συσχετίζεται συχνά με μια υποέκθεση στις κοινωνικές αλληλεπιδράσεις και σχέσεις.  Η εξέταση και των δύο είναι σημαντική αν θέλουμε να κατανοήσουμε τη βλάβη που προκαλείται από την τοποθέτηση των μικρών παιδιών μπροστά σε οθόνες.</a:t>
            </a:r>
          </a:p>
          <a:p>
            <a:pPr>
              <a:lnSpc>
                <a:spcPts val="1120"/>
              </a:lnSpc>
            </a:pPr>
            <a:endParaRPr lang="en-US" dirty="0">
              <a:solidFill>
                <a:schemeClr val="bg1"/>
              </a:solidFill>
            </a:endParaRPr>
          </a:p>
        </p:txBody>
      </p:sp>
      <p:sp>
        <p:nvSpPr>
          <p:cNvPr id="5" name="Text Placeholder 17">
            <a:extLst>
              <a:ext uri="{FF2B5EF4-FFF2-40B4-BE49-F238E27FC236}">
                <a16:creationId xmlns:a16="http://schemas.microsoft.com/office/drawing/2014/main" xmlns:p14="http://schemas.microsoft.com/office/powerpoint/2010/main" xmlns:a14="http://schemas.microsoft.com/office/drawing/2010/main" xmlns="" id="{2486E3E7-B5C5-DC18-7859-00AE95DA7E71}"/>
              </a:ext>
            </a:extLst>
          </p:cNvPr>
          <p:cNvSpPr txBox="1">
            <a:spLocks/>
          </p:cNvSpPr>
          <p:nvPr/>
        </p:nvSpPr>
        <p:spPr>
          <a:xfrm>
            <a:off x="371377" y="2660507"/>
            <a:ext cx="1838423"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720"/>
              </a:lnSpc>
            </a:pPr>
            <a:r>
              <a:rPr lang="en-US" sz="1800" b="1" dirty="0">
                <a:solidFill>
                  <a:schemeClr val="bg1"/>
                </a:solidFill>
              </a:rPr>
              <a:t>ΥΠΕΡΑΞΙΑ </a:t>
            </a:r>
          </a:p>
        </p:txBody>
      </p:sp>
      <p:sp>
        <p:nvSpPr>
          <p:cNvPr id="11" name="Text Placeholder 16">
            <a:extLst>
              <a:ext uri="{FF2B5EF4-FFF2-40B4-BE49-F238E27FC236}">
                <a16:creationId xmlns:a16="http://schemas.microsoft.com/office/drawing/2014/main" xmlns:p14="http://schemas.microsoft.com/office/powerpoint/2010/main" xmlns:a14="http://schemas.microsoft.com/office/drawing/2010/main" xmlns="" id="{7ABAC3D2-F5E8-104F-ECDB-B0D46D6F9DC0}"/>
              </a:ext>
            </a:extLst>
          </p:cNvPr>
          <p:cNvSpPr txBox="1">
            <a:spLocks/>
          </p:cNvSpPr>
          <p:nvPr/>
        </p:nvSpPr>
        <p:spPr>
          <a:xfrm>
            <a:off x="371377" y="727175"/>
            <a:ext cx="6760986" cy="419783"/>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600"/>
              </a:lnSpc>
              <a:spcBef>
                <a:spcPts val="0"/>
              </a:spcBef>
              <a:buNone/>
            </a:pPr>
            <a:r>
              <a:rPr lang="fr-FR" sz="2700" b="1" dirty="0">
                <a:solidFill>
                  <a:srgbClr val="009AC1"/>
                </a:solidFill>
                <a:latin typeface="Calibri" panose="020F0502020204030204" pitchFamily="34" charset="0"/>
                <a:ea typeface="Arial" panose="020B0604020202020204" pitchFamily="34" charset="0"/>
                <a:cs typeface="Calibri" panose="020F0502020204030204" pitchFamily="34" charset="0"/>
              </a:rPr>
              <a:t>Δύο ορισμοί πριν ξεκινήσουμε</a:t>
            </a:r>
          </a:p>
          <a:p>
            <a:pPr marL="0" indent="0">
              <a:lnSpc>
                <a:spcPts val="2600"/>
              </a:lnSpc>
              <a:spcBef>
                <a:spcPts val="0"/>
              </a:spcBef>
              <a:buNone/>
            </a:pPr>
            <a:endParaRPr lang="en-IE" sz="2700" dirty="0">
              <a:solidFill>
                <a:schemeClr val="bg1"/>
              </a:solidFill>
              <a:latin typeface="Calibri" panose="020F0502020204030204" pitchFamily="34" charset="0"/>
              <a:ea typeface="Arial" panose="020B0604020202020204" pitchFamily="34" charset="0"/>
              <a:cs typeface="Calibri" panose="020F0502020204030204" pitchFamily="34" charset="0"/>
            </a:endParaRPr>
          </a:p>
        </p:txBody>
      </p:sp>
      <p:sp>
        <p:nvSpPr>
          <p:cNvPr id="12" name="Graphic 4">
            <a:extLst>
              <a:ext uri="{FF2B5EF4-FFF2-40B4-BE49-F238E27FC236}">
                <a16:creationId xmlns:a16="http://schemas.microsoft.com/office/drawing/2014/main" xmlns:p14="http://schemas.microsoft.com/office/powerpoint/2010/main" xmlns:a14="http://schemas.microsoft.com/office/drawing/2010/main" xmlns="" id="{541FDA05-E183-961F-1735-51675CC59054}"/>
              </a:ext>
            </a:extLst>
          </p:cNvPr>
          <p:cNvSpPr/>
          <p:nvPr/>
        </p:nvSpPr>
        <p:spPr>
          <a:xfrm rot="16200000">
            <a:off x="1686342" y="-1148658"/>
            <a:ext cx="180000" cy="2520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74659A"/>
          </a:solidFill>
          <a:ln w="2370" cap="flat">
            <a:noFill/>
            <a:prstDash val="solid"/>
            <a:miter/>
          </a:ln>
        </p:spPr>
        <p:txBody>
          <a:bodyPr rtlCol="0" anchor="ctr"/>
          <a:lstStyle/>
          <a:p>
            <a:endParaRPr lang="en-US" dirty="0"/>
          </a:p>
        </p:txBody>
      </p:sp>
      <p:sp>
        <p:nvSpPr>
          <p:cNvPr id="13" name="Text Placeholder 17">
            <a:extLst>
              <a:ext uri="{FF2B5EF4-FFF2-40B4-BE49-F238E27FC236}">
                <a16:creationId xmlns:a16="http://schemas.microsoft.com/office/drawing/2014/main" xmlns:p14="http://schemas.microsoft.com/office/powerpoint/2010/main" xmlns:a14="http://schemas.microsoft.com/office/drawing/2010/main" xmlns="" id="{9E448BEF-6064-8096-CF27-C4C15BFEB911}"/>
              </a:ext>
            </a:extLst>
          </p:cNvPr>
          <p:cNvSpPr txBox="1">
            <a:spLocks/>
          </p:cNvSpPr>
          <p:nvPr/>
        </p:nvSpPr>
        <p:spPr>
          <a:xfrm>
            <a:off x="371377" y="1279671"/>
            <a:ext cx="4360458" cy="9779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800" dirty="0"/>
              <a:t>Τι ακριβώς εννοούμε όταν μιλάμε για υπερβολική έκθεση στην οθόνη;</a:t>
            </a:r>
          </a:p>
          <a:p>
            <a:pPr algn="l"/>
            <a:endParaRPr lang="en-US" sz="1800" dirty="0"/>
          </a:p>
        </p:txBody>
      </p:sp>
      <p:sp>
        <p:nvSpPr>
          <p:cNvPr id="15" name="Rectangle 14">
            <a:extLst>
              <a:ext uri="{FF2B5EF4-FFF2-40B4-BE49-F238E27FC236}">
                <a16:creationId xmlns:a16="http://schemas.microsoft.com/office/drawing/2014/main" xmlns:p14="http://schemas.microsoft.com/office/powerpoint/2010/main" xmlns:a14="http://schemas.microsoft.com/office/drawing/2010/main" xmlns="" id="{67923E5D-5A69-97D5-6196-0195E2DAFF48}"/>
              </a:ext>
            </a:extLst>
          </p:cNvPr>
          <p:cNvSpPr/>
          <p:nvPr/>
        </p:nvSpPr>
        <p:spPr>
          <a:xfrm>
            <a:off x="1476374" y="6758111"/>
            <a:ext cx="6083301" cy="2800181"/>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xmlns:p14="http://schemas.microsoft.com/office/powerpoint/2010/main" xmlns:a14="http://schemas.microsoft.com/office/drawing/2010/main" xmlns="" id="{86AD8C23-DC4A-F93B-A437-08BD1B93FCC3}"/>
              </a:ext>
            </a:extLst>
          </p:cNvPr>
          <p:cNvSpPr txBox="1">
            <a:spLocks/>
          </p:cNvSpPr>
          <p:nvPr/>
        </p:nvSpPr>
        <p:spPr>
          <a:xfrm>
            <a:off x="1793563" y="6931013"/>
            <a:ext cx="5338800" cy="9779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120"/>
              </a:lnSpc>
            </a:pPr>
            <a:r>
              <a:rPr lang="en-US" dirty="0">
                <a:solidFill>
                  <a:schemeClr val="bg1"/>
                </a:solidFill>
              </a:rPr>
              <a:t>Για τα μεγαλύτερα παιδιά, είναι σημαντικό να γίνεται διάκριση μεταξύ των </a:t>
            </a:r>
            <a:r>
              <a:rPr lang="en-US" i="1" dirty="0">
                <a:solidFill>
                  <a:schemeClr val="bg1"/>
                </a:solidFill>
              </a:rPr>
              <a:t>ειδών </a:t>
            </a:r>
            <a:r>
              <a:rPr lang="en-US" dirty="0">
                <a:solidFill>
                  <a:schemeClr val="bg1"/>
                </a:solidFill>
              </a:rPr>
              <a:t>των οθονών που χρησιμοποιούν (είναι μονόδρομες ή διαδραστικές) και των ειδών του περιεχομένου με το οποίο ασχολούνται (είναι εκπαιδευτικό ή όχι, κατάλληλο για την ηλικία τους ή όχι, βίαιο ή όχι), καθώς αυτό θα επηρεάσει τις επιπτώσεις που έχει στους χρήστες του. </a:t>
            </a:r>
          </a:p>
          <a:p>
            <a:pPr>
              <a:lnSpc>
                <a:spcPts val="1120"/>
              </a:lnSpc>
            </a:pPr>
            <a:r>
              <a:rPr lang="en-US" dirty="0">
                <a:solidFill>
                  <a:schemeClr val="bg1"/>
                </a:solidFill>
              </a:rPr>
              <a:t> </a:t>
            </a:r>
          </a:p>
          <a:p>
            <a:pPr>
              <a:lnSpc>
                <a:spcPts val="1120"/>
              </a:lnSpc>
            </a:pPr>
            <a:r>
              <a:rPr lang="en-US" dirty="0">
                <a:solidFill>
                  <a:schemeClr val="bg1"/>
                </a:solidFill>
              </a:rPr>
              <a:t>Ωστόσο, όταν πρόκειται για βρέφη και μικρά παιδιά, η διάκριση αυτή είναι λιγότερο σημαντική. Τα μωρά κάτω των δύο ετών δεν μπορούν να αλληλεπιδράσουν με τις οθόνες (ακόμη και όταν αυτές διαφημίζονται ως </a:t>
            </a:r>
            <a:r>
              <a:rPr lang="en-US" i="1" dirty="0">
                <a:solidFill>
                  <a:schemeClr val="bg1"/>
                </a:solidFill>
              </a:rPr>
              <a:t>διαδραστικές</a:t>
            </a:r>
            <a:r>
              <a:rPr lang="en-US" dirty="0">
                <a:solidFill>
                  <a:schemeClr val="bg1"/>
                </a:solidFill>
              </a:rPr>
              <a:t>). Δεν έχουν ακόμη αναπτύξει τις ικανότητες που τους επιτρέπουν να διακρίνουν το νόημα του περιεχομένου που βλέπουν. Καταγράφουν μόνο το φως και την κίνηση. Αυτός είναι και ο λόγος για τον οποίο οι οθόνες με τις οποίες ασχολούμαστε περισσότερο είναι οθόνες που εκπέμπουν φως, παρουσιάζουν κινούμενο περιεχόμενο και οι οποίες εισάγουν συχνά νέες εικόνες, καθώς, από βιολογική άποψη, είναι βέβαιο ότι θα τραβήξουν την προσοχή του παιδιού. Προτρέπουμε επίσης τους γονείς να είναι ιδιαίτερα προσεκτικοί με τις οθόνες που τείνουν σε ασυνόδευτη χρήση, όπως το smartphone και το tablet, καθώς απομονώνουν το παιδί από τις κοινωνικές αλληλεπιδράσεις. </a:t>
            </a:r>
          </a:p>
          <a:p>
            <a:pPr>
              <a:lnSpc>
                <a:spcPts val="1120"/>
              </a:lnSpc>
            </a:pPr>
            <a:endParaRPr lang="en-US" dirty="0">
              <a:solidFill>
                <a:schemeClr val="bg1"/>
              </a:solidFill>
            </a:endParaRPr>
          </a:p>
        </p:txBody>
      </p:sp>
      <p:sp>
        <p:nvSpPr>
          <p:cNvPr id="17" name="Text Placeholder 17">
            <a:extLst>
              <a:ext uri="{FF2B5EF4-FFF2-40B4-BE49-F238E27FC236}">
                <a16:creationId xmlns:a16="http://schemas.microsoft.com/office/drawing/2014/main" xmlns:p14="http://schemas.microsoft.com/office/powerpoint/2010/main" xmlns:a14="http://schemas.microsoft.com/office/drawing/2010/main" xmlns="" id="{446EF603-ECAE-A245-F2FA-872DB82B6E15}"/>
              </a:ext>
            </a:extLst>
          </p:cNvPr>
          <p:cNvSpPr txBox="1">
            <a:spLocks/>
          </p:cNvSpPr>
          <p:nvPr/>
        </p:nvSpPr>
        <p:spPr>
          <a:xfrm>
            <a:off x="5816600" y="6568327"/>
            <a:ext cx="1066800" cy="362686"/>
          </a:xfrm>
          <a:prstGeom prst="rect">
            <a:avLst/>
          </a:prstGeom>
          <a:solidFill>
            <a:srgbClr val="009AC1"/>
          </a:solidFill>
        </p:spPr>
        <p:txBody>
          <a:bodyPr numCol="1" spcCol="288000" anchor="b">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lnSpc>
                <a:spcPts val="1720"/>
              </a:lnSpc>
            </a:pPr>
            <a:r>
              <a:rPr lang="en-US" sz="1800" b="1" dirty="0">
                <a:solidFill>
                  <a:schemeClr val="bg1"/>
                </a:solidFill>
              </a:rPr>
              <a:t>ΟΘΟΝΕΣ </a:t>
            </a:r>
          </a:p>
        </p:txBody>
      </p:sp>
      <p:sp>
        <p:nvSpPr>
          <p:cNvPr id="18" name="Slide Number Placeholder 5">
            <a:extLst>
              <a:ext uri="{FF2B5EF4-FFF2-40B4-BE49-F238E27FC236}">
                <a16:creationId xmlns:a16="http://schemas.microsoft.com/office/drawing/2014/main" xmlns:p14="http://schemas.microsoft.com/office/powerpoint/2010/main" xmlns:a14="http://schemas.microsoft.com/office/drawing/2010/main" xmlns="" id="{6B2197EB-B80F-69A7-1A4F-C0B104D1B5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8</a:t>
            </a:fld>
            <a:endParaRPr lang="en-US" dirty="0"/>
          </a:p>
        </p:txBody>
      </p:sp>
    </p:spTree>
    <p:extLst>
      <p:ext uri="{BB962C8B-B14F-4D97-AF65-F5344CB8AC3E}">
        <p14:creationId xmlns:p14="http://schemas.microsoft.com/office/powerpoint/2010/main" xmlns:a14="http://schemas.microsoft.com/office/drawing/2010/main" xmlns:a16="http://schemas.microsoft.com/office/drawing/2014/main" xmlns="" val="3009836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80</a:t>
            </a:fld>
            <a:endParaRPr lang="en-US" dirty="0"/>
          </a:p>
        </p:txBody>
      </p:sp>
      <p:sp>
        <p:nvSpPr>
          <p:cNvPr id="20" name="Rectangle 19">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118ABD7-BB40-330A-9A03-6D50881AA846}"/>
              </a:ext>
            </a:extLst>
          </p:cNvPr>
          <p:cNvSpPr/>
          <p:nvPr/>
        </p:nvSpPr>
        <p:spPr>
          <a:xfrm flipH="1">
            <a:off x="887236" y="567350"/>
            <a:ext cx="6672435" cy="4427871"/>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05</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38"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1BF478F-426F-549C-2D28-96D7198EFFFB}"/>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Μπορούμε να βελτιωθούμε από τον εθισμό μόνο αν αναγνωρίσουμε ότι είμαστε εθισμένοι. </a:t>
            </a:r>
          </a:p>
          <a:p>
            <a:pPr algn="ctr">
              <a:lnSpc>
                <a:spcPts val="1480"/>
              </a:lnSpc>
            </a:pPr>
            <a:endParaRPr lang="en-US" sz="1400" i="1" dirty="0">
              <a:solidFill>
                <a:schemeClr val="bg1"/>
              </a:solidFill>
            </a:endParaRPr>
          </a:p>
        </p:txBody>
      </p:sp>
      <p:sp>
        <p:nvSpPr>
          <p:cNvPr id="39"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BD9586B7-4C3B-6826-018E-FDF71DF9147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Κατασκευάζουμε έναν "χάρτη τρωτών σημείων". Χρησιμοποιώντας post-it, ζητάμε από όλους να σημειώσουν 1) πού χρησιμοποιούν περισσότερο το smartphone τους 2) πότε το χρησιμοποιούν περισσότερο 3) ποιες εφαρμογές χρησιμοποιούν περισσότερο 4) σε ποια διάθεση βρίσκονται όταν το χρησιμοποιούν.  </a:t>
            </a:r>
          </a:p>
          <a:p>
            <a:pPr algn="l">
              <a:lnSpc>
                <a:spcPts val="1240"/>
              </a:lnSpc>
            </a:pPr>
            <a:r>
              <a:rPr lang="en-US" sz="1150" dirty="0">
                <a:solidFill>
                  <a:schemeClr val="bg1"/>
                </a:solidFill>
              </a:rPr>
              <a:t> </a:t>
            </a:r>
          </a:p>
          <a:p>
            <a:pPr algn="l">
              <a:lnSpc>
                <a:spcPts val="1240"/>
              </a:lnSpc>
            </a:pPr>
            <a:r>
              <a:rPr lang="en-US" sz="1150" dirty="0">
                <a:solidFill>
                  <a:schemeClr val="bg1"/>
                </a:solidFill>
              </a:rPr>
              <a:t>Ζητάμε από όλους να κάνουν μια παρόμοια άσκηση, αυτή τη φορά με μια χαρτογράφηση του πότε είναι πιο πιθανό να δώσουν το smartphone τους στο παιδί τους. </a:t>
            </a:r>
          </a:p>
          <a:p>
            <a:pPr algn="l">
              <a:lnSpc>
                <a:spcPts val="1240"/>
              </a:lnSpc>
            </a:pPr>
            <a:r>
              <a:rPr lang="en-US" sz="1150" dirty="0">
                <a:solidFill>
                  <a:schemeClr val="bg1"/>
                </a:solidFill>
              </a:rPr>
              <a:t> </a:t>
            </a:r>
          </a:p>
          <a:p>
            <a:pPr algn="l">
              <a:lnSpc>
                <a:spcPts val="1240"/>
              </a:lnSpc>
            </a:pPr>
            <a:r>
              <a:rPr lang="en-US" sz="1150" dirty="0">
                <a:solidFill>
                  <a:schemeClr val="bg1"/>
                </a:solidFill>
              </a:rPr>
              <a:t>Για καθεμία από τις πιο συνηθισμένες ευάλωτες καταστάσεις, καταλήγουμε συλλογικά σε στρατηγικές για το πώς μπορεί κανείς να αποφύγει την υποτροπή στις οθόνες.</a:t>
            </a:r>
          </a:p>
          <a:p>
            <a:pPr algn="l">
              <a:lnSpc>
                <a:spcPts val="1240"/>
              </a:lnSpc>
            </a:pPr>
            <a:r>
              <a:rPr lang="en-US" sz="1150" dirty="0">
                <a:solidFill>
                  <a:schemeClr val="bg1"/>
                </a:solidFill>
              </a:rPr>
              <a:t> </a:t>
            </a:r>
          </a:p>
          <a:p>
            <a:pPr algn="l">
              <a:lnSpc>
                <a:spcPts val="1240"/>
              </a:lnSpc>
            </a:pPr>
            <a:r>
              <a:rPr lang="en-US" sz="1150" dirty="0">
                <a:solidFill>
                  <a:schemeClr val="bg1"/>
                </a:solidFill>
              </a:rPr>
              <a:t>Παρακολουθούμε ένα από τα επεισόδια του Dopamine by </a:t>
            </a:r>
            <a:r>
              <a:rPr lang="en-US" sz="1150" dirty="0" err="1">
                <a:solidFill>
                  <a:schemeClr val="bg1"/>
                </a:solidFill>
              </a:rPr>
              <a:t>Arte </a:t>
            </a:r>
            <a:r>
              <a:rPr lang="en-US" sz="1150" dirty="0">
                <a:solidFill>
                  <a:schemeClr val="bg1"/>
                </a:solidFill>
              </a:rPr>
              <a:t>(</a:t>
            </a:r>
            <a:r>
              <a:rPr lang="en-US" sz="1150" b="1" dirty="0">
                <a:solidFill>
                  <a:srgbClr val="009AC1"/>
                </a:solidFill>
                <a:hlinkClick r:id="rId2">
                  <a:extLst>
                    <a:ext uri="{A12FA001-AC4F-418D-AE19-62706E023703}">
                      <ahyp:hlinkClr xmlns:ahyp="http://schemas.microsoft.com/office/drawing/2018/hyperlinkcolor" xmlns:p14="http://schemas.microsoft.com/office/powerpoint/2010/main" xmlns:a14="http://schemas.microsoft.com/office/drawing/2010/main" xmlns:a16="http://schemas.microsoft.com/office/drawing/2014/main" xmlns="" val="tx"/>
                    </a:ext>
                  </a:extLst>
                </a:hlinkClick>
              </a:rPr>
              <a:t>εδώ</a:t>
            </a:r>
            <a:r>
              <a:rPr lang="en-US" sz="1150" dirty="0">
                <a:solidFill>
                  <a:schemeClr val="bg1"/>
                </a:solidFill>
              </a:rPr>
              <a:t>). Με έναν παιδοψυχολόγο, μιλάμε για το τι σημαίνει ο εθισμός και η εξάρτηση για το μωρό. Ποια είναι η διαφορά μεταξύ της εξάρτησης από τον γονέα, της εξάρτησης από ένα παιχνίδι και της εξάρτησης από ένα smartphone; </a:t>
            </a:r>
          </a:p>
          <a:p>
            <a:pPr algn="l">
              <a:lnSpc>
                <a:spcPts val="1240"/>
              </a:lnSpc>
            </a:pPr>
            <a:r>
              <a:rPr lang="en-US" sz="1150" dirty="0">
                <a:solidFill>
                  <a:schemeClr val="bg1"/>
                </a:solidFill>
              </a:rPr>
              <a:t> </a:t>
            </a:r>
          </a:p>
          <a:p>
            <a:pPr algn="l">
              <a:lnSpc>
                <a:spcPts val="1240"/>
              </a:lnSpc>
            </a:pPr>
            <a:r>
              <a:rPr lang="en-US" sz="1150" dirty="0">
                <a:solidFill>
                  <a:schemeClr val="bg1"/>
                </a:solidFill>
              </a:rPr>
              <a:t>Καλούμε έναν από τους γονείς-πρεσβευτές μας να μιλήσει για τον εθισμό του παιδιού της στα smartphones και τις ενέργειες που έχει λάβει για την καταπολέμησή του.  </a:t>
            </a:r>
          </a:p>
          <a:p>
            <a:pPr algn="l">
              <a:lnSpc>
                <a:spcPts val="1240"/>
              </a:lnSpc>
            </a:pPr>
            <a:endParaRPr lang="en-US" sz="1150" dirty="0">
              <a:solidFill>
                <a:schemeClr val="bg1"/>
              </a:solidFill>
            </a:endParaRPr>
          </a:p>
        </p:txBody>
      </p:sp>
      <p:sp>
        <p:nvSpPr>
          <p:cNvPr id="41"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A09F8A9-C206-1D4A-CDD8-229D3313D0BD}"/>
              </a:ext>
            </a:extLst>
          </p:cNvPr>
          <p:cNvSpPr txBox="1">
            <a:spLocks/>
          </p:cNvSpPr>
          <p:nvPr/>
        </p:nvSpPr>
        <p:spPr>
          <a:xfrm>
            <a:off x="1180187" y="731038"/>
            <a:ext cx="1172421"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Εθισμός </a:t>
            </a:r>
          </a:p>
        </p:txBody>
      </p:sp>
      <p:pic>
        <p:nvPicPr>
          <p:cNvPr id="43" name="Picture 42">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FA79E9A0-AFE8-A0BC-25F7-DDCB510EAB82}"/>
              </a:ext>
            </a:extLst>
          </p:cNvPr>
          <p:cNvPicPr>
            <a:picLocks noChangeAspect="1"/>
          </p:cNvPicPr>
          <p:nvPr/>
        </p:nvPicPr>
        <p:blipFill rotWithShape="1">
          <a:blip r:embed="rId3" cstate="screen">
            <a:alphaModFix amt="35000"/>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68829" t="1915" r="-2362" b="37209"/>
          <a:stretch/>
        </p:blipFill>
        <p:spPr>
          <a:xfrm>
            <a:off x="887234" y="2712108"/>
            <a:ext cx="2344856" cy="2277957"/>
          </a:xfrm>
          <a:prstGeom prst="rect">
            <a:avLst/>
          </a:prstGeom>
        </p:spPr>
      </p:pic>
      <p:sp>
        <p:nvSpPr>
          <p:cNvPr id="44" name="Rectangle 43">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A3C53E3-2B0F-787A-2CD1-821BCB14D00F}"/>
              </a:ext>
            </a:extLst>
          </p:cNvPr>
          <p:cNvSpPr/>
          <p:nvPr/>
        </p:nvSpPr>
        <p:spPr>
          <a:xfrm flipH="1">
            <a:off x="-6" y="5770807"/>
            <a:ext cx="6672435" cy="4189968"/>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7E26F782-F09F-0BEA-E7D5-1CF94000BC40}"/>
              </a:ext>
            </a:extLst>
          </p:cNvPr>
          <p:cNvCxnSpPr>
            <a:cxnSpLocks/>
          </p:cNvCxnSpPr>
          <p:nvPr/>
        </p:nvCxnSpPr>
        <p:spPr>
          <a:xfrm flipH="1">
            <a:off x="6672432" y="6115236"/>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1854CF91-D892-5B71-3D1C-1EEACC379DC3}"/>
              </a:ext>
            </a:extLst>
          </p:cNvPr>
          <p:cNvSpPr txBox="1"/>
          <p:nvPr/>
        </p:nvSpPr>
        <p:spPr>
          <a:xfrm>
            <a:off x="6242987" y="588440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06</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6683224D-3D0B-9FB9-D48B-2132EAEB5915}"/>
              </a:ext>
            </a:extLst>
          </p:cNvPr>
          <p:cNvSpPr txBox="1">
            <a:spLocks/>
          </p:cNvSpPr>
          <p:nvPr/>
        </p:nvSpPr>
        <p:spPr>
          <a:xfrm>
            <a:off x="3033131" y="5934494"/>
            <a:ext cx="3166941"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Για να μπείτε στη θέση του... </a:t>
            </a:r>
          </a:p>
        </p:txBody>
      </p:sp>
      <p:pic>
        <p:nvPicPr>
          <p:cNvPr id="50" name="Picture 49">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83047EF2-05B1-C597-9AB9-F5D2BE33393D}"/>
              </a:ext>
            </a:extLst>
          </p:cNvPr>
          <p:cNvPicPr>
            <a:picLocks noChangeAspect="1"/>
          </p:cNvPicPr>
          <p:nvPr/>
        </p:nvPicPr>
        <p:blipFill rotWithShape="1">
          <a:blip r:embed="rId3" cstate="screen">
            <a:alphaModFix amt="35000"/>
            <a:extLst>
              <a:ext uri="{28A0092B-C50C-407E-A947-70E740481C1C}">
                <a14:useLocalDpi xmlns:a14="http://schemas.microsoft.com/office/drawing/2010/main" xmlns:p14="http://schemas.microsoft.com/office/powerpoint/2010/main" xmlns:ahyp="http://schemas.microsoft.com/office/drawing/2018/hyperlinkcolor" xmlns:a16="http://schemas.microsoft.com/office/drawing/2014/main" xmlns=""/>
              </a:ext>
            </a:extLst>
          </a:blip>
          <a:srcRect l="71063" t="481" r="-4596" b="33747"/>
          <a:stretch/>
        </p:blipFill>
        <p:spPr>
          <a:xfrm>
            <a:off x="7755" y="7499518"/>
            <a:ext cx="2344853" cy="2461257"/>
          </a:xfrm>
          <a:prstGeom prst="rect">
            <a:avLst/>
          </a:prstGeom>
        </p:spPr>
      </p:pic>
      <p:sp>
        <p:nvSpPr>
          <p:cNvPr id="2"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104457A0-898C-06FB-1EE3-ECAE0DDB6C98}"/>
              </a:ext>
            </a:extLst>
          </p:cNvPr>
          <p:cNvSpPr txBox="1">
            <a:spLocks/>
          </p:cNvSpPr>
          <p:nvPr/>
        </p:nvSpPr>
        <p:spPr>
          <a:xfrm>
            <a:off x="325921" y="6625722"/>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Για να καταπολεμήσετε αποτελεσματικά την υπερβολική έκθεση ή για να μιλήσετε για τις οθόνες χωρίς να φανείτε επικριτικοί, είναι σημαντικό να ξέρετε πώς να "μπείτε στη θέση κάποιου", είτε αυτός ο κάποιος είναι ένα μικρό παιδί, ένας φίλος ή ένας γονέας που αγωνίζεται να μειώσει τον χρόνο που περνάει στην οθόνη στο σπίτι. </a:t>
            </a: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xmlns:p14="http://schemas.microsoft.com/office/powerpoint/2010/main" xmlns:a14="http://schemas.microsoft.com/office/drawing/2010/main" xmlns:ahyp="http://schemas.microsoft.com/office/drawing/2018/hyperlinkcolor" xmlns="" id="{59A4ACE6-9A14-C669-9F5B-522C992FF9C9}"/>
              </a:ext>
            </a:extLst>
          </p:cNvPr>
          <p:cNvSpPr txBox="1">
            <a:spLocks/>
          </p:cNvSpPr>
          <p:nvPr/>
        </p:nvSpPr>
        <p:spPr>
          <a:xfrm>
            <a:off x="2344848" y="6605786"/>
            <a:ext cx="3855225"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Πώς αντιλαμβάνεται το παιδί τον κόσμο; Με έναν βιολόγο, συζητάμε για το πώς το παιδί μπορεί να βιώνει τον κόσμο γύρω του. Σε τι διαφέρει αυτή η εμπειρία από εκείνη των ενηλίκων;</a:t>
            </a:r>
          </a:p>
          <a:p>
            <a:pPr algn="l">
              <a:lnSpc>
                <a:spcPts val="1240"/>
              </a:lnSpc>
            </a:pPr>
            <a:r>
              <a:rPr lang="en-US" sz="1150" dirty="0">
                <a:solidFill>
                  <a:schemeClr val="bg1"/>
                </a:solidFill>
              </a:rPr>
              <a:t> </a:t>
            </a:r>
          </a:p>
          <a:p>
            <a:pPr algn="l">
              <a:lnSpc>
                <a:spcPts val="1240"/>
              </a:lnSpc>
            </a:pPr>
            <a:r>
              <a:rPr lang="en-US" sz="1150" dirty="0">
                <a:solidFill>
                  <a:schemeClr val="bg1"/>
                </a:solidFill>
              </a:rPr>
              <a:t>Μαζί, παρακολουθούμε ένα από τα βίντεο που δημιουργούνται αυτόματα στο </a:t>
            </a:r>
            <a:r>
              <a:rPr lang="en-US" sz="1150" dirty="0" err="1">
                <a:solidFill>
                  <a:schemeClr val="bg1"/>
                </a:solidFill>
              </a:rPr>
              <a:t>Youtube </a:t>
            </a:r>
            <a:r>
              <a:rPr lang="en-US" sz="1150" dirty="0">
                <a:solidFill>
                  <a:schemeClr val="bg1"/>
                </a:solidFill>
              </a:rPr>
              <a:t>Kids (τίτλος: BURIED ALIVE Outdoor Playground Finger Family Song Nursery Rhymes Animation Education Learning Video). Πώς θα μπορούσε να το αντιληφθεί ένα παιδί; Γιατί μας φαίνεται τόσο ενοχλητικό; </a:t>
            </a:r>
          </a:p>
          <a:p>
            <a:pPr algn="l">
              <a:lnSpc>
                <a:spcPts val="1240"/>
              </a:lnSpc>
            </a:pPr>
            <a:r>
              <a:rPr lang="en-US" sz="1150" dirty="0">
                <a:solidFill>
                  <a:schemeClr val="bg1"/>
                </a:solidFill>
              </a:rPr>
              <a:t> </a:t>
            </a:r>
          </a:p>
          <a:p>
            <a:pPr algn="l">
              <a:lnSpc>
                <a:spcPts val="1240"/>
              </a:lnSpc>
            </a:pPr>
            <a:r>
              <a:rPr lang="en-US" sz="1150" dirty="0">
                <a:solidFill>
                  <a:schemeClr val="bg1"/>
                </a:solidFill>
              </a:rPr>
              <a:t>Παιχνίδι ρόλων: μπείτε στη θέση του συνομιλητή σας. Προσπαθήστε να υποδυθείτε τις ακόλουθες καταστάσεις: </a:t>
            </a:r>
          </a:p>
          <a:p>
            <a:pPr marL="228600" indent="-228600" algn="l">
              <a:lnSpc>
                <a:spcPts val="1240"/>
              </a:lnSpc>
              <a:buAutoNum type="arabicParenR"/>
            </a:pPr>
            <a:r>
              <a:rPr lang="en-US" sz="1150" dirty="0">
                <a:solidFill>
                  <a:schemeClr val="bg1"/>
                </a:solidFill>
              </a:rPr>
              <a:t>Στην αίθουσα αναμονής πριν από μια ιατρική εξέταση, ένας γονέας παρακολουθεί το smartphone του. </a:t>
            </a:r>
          </a:p>
          <a:p>
            <a:pPr marL="228600" indent="-228600" algn="l">
              <a:lnSpc>
                <a:spcPts val="1240"/>
              </a:lnSpc>
              <a:buAutoNum type="arabicParenR"/>
            </a:pPr>
            <a:r>
              <a:rPr lang="en-US" sz="1150" dirty="0">
                <a:solidFill>
                  <a:schemeClr val="bg1"/>
                </a:solidFill>
              </a:rPr>
              <a:t>Κάποιος από την οικογένειά σας δίνει το smartphone του στο παιδί του. </a:t>
            </a:r>
          </a:p>
          <a:p>
            <a:pPr marL="228600" indent="-228600" algn="l">
              <a:lnSpc>
                <a:spcPts val="1240"/>
              </a:lnSpc>
              <a:buAutoNum type="arabicParenR"/>
            </a:pPr>
            <a:r>
              <a:rPr lang="en-US" sz="1150" dirty="0">
                <a:solidFill>
                  <a:schemeClr val="bg1"/>
                </a:solidFill>
              </a:rPr>
              <a:t>Ένας γονέας φτάνει στον παιδικό σταθμό με το παιδί του να κρατάει ένα smartphone στο καροτσάκι του. </a:t>
            </a:r>
          </a:p>
          <a:p>
            <a:pPr algn="l">
              <a:lnSpc>
                <a:spcPts val="1240"/>
              </a:lnSpc>
            </a:pPr>
            <a:r>
              <a:rPr lang="en-US" sz="1150" dirty="0">
                <a:solidFill>
                  <a:schemeClr val="bg1"/>
                </a:solidFill>
              </a:rPr>
              <a:t> </a:t>
            </a:r>
          </a:p>
        </p:txBody>
      </p:sp>
    </p:spTree>
    <p:extLst>
      <p:ext uri="{BB962C8B-B14F-4D97-AF65-F5344CB8AC3E}">
        <p14:creationId xmlns:p14="http://schemas.microsoft.com/office/powerpoint/2010/main" xmlns:a14="http://schemas.microsoft.com/office/drawing/2010/main" xmlns:ahyp="http://schemas.microsoft.com/office/drawing/2018/hyperlinkcolor" xmlns:a16="http://schemas.microsoft.com/office/drawing/2014/main" xmlns="" val="783311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5">
            <a:extLst>
              <a:ext uri="{FF2B5EF4-FFF2-40B4-BE49-F238E27FC236}">
                <a16:creationId xmlns:a16="http://schemas.microsoft.com/office/drawing/2014/main" xmlns:p14="http://schemas.microsoft.com/office/powerpoint/2010/main" xmlns:a14="http://schemas.microsoft.com/office/drawing/2010/main" xmlns="" id="{B3C6D713-6955-3D36-236A-CFAC7B3CEDA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81</a:t>
            </a:fld>
            <a:endParaRPr lang="en-US" dirty="0"/>
          </a:p>
        </p:txBody>
      </p:sp>
      <p:sp>
        <p:nvSpPr>
          <p:cNvPr id="20" name="Rectangle 19">
            <a:extLst>
              <a:ext uri="{FF2B5EF4-FFF2-40B4-BE49-F238E27FC236}">
                <a16:creationId xmlns:a16="http://schemas.microsoft.com/office/drawing/2014/main" xmlns:p14="http://schemas.microsoft.com/office/powerpoint/2010/main" xmlns:a14="http://schemas.microsoft.com/office/drawing/2010/main" xmlns="" id="{8118ABD7-BB40-330A-9A03-6D50881AA846}"/>
              </a:ext>
            </a:extLst>
          </p:cNvPr>
          <p:cNvSpPr/>
          <p:nvPr/>
        </p:nvSpPr>
        <p:spPr>
          <a:xfrm flipH="1">
            <a:off x="887234" y="567351"/>
            <a:ext cx="6672435" cy="2486679"/>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2" name="Straight Connector 21">
            <a:extLst>
              <a:ext uri="{FF2B5EF4-FFF2-40B4-BE49-F238E27FC236}">
                <a16:creationId xmlns:a16="http://schemas.microsoft.com/office/drawing/2014/main" xmlns:p14="http://schemas.microsoft.com/office/powerpoint/2010/main" xmlns:a14="http://schemas.microsoft.com/office/drawing/2010/main" xmlns="" id="{65058A47-30C5-2AE0-9F66-4D4B4FBF4798}"/>
              </a:ext>
            </a:extLst>
          </p:cNvPr>
          <p:cNvCxnSpPr>
            <a:cxnSpLocks/>
          </p:cNvCxnSpPr>
          <p:nvPr/>
        </p:nvCxnSpPr>
        <p:spPr>
          <a:xfrm flipH="1">
            <a:off x="-5" y="911780"/>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p14="http://schemas.microsoft.com/office/powerpoint/2010/main" xmlns:a14="http://schemas.microsoft.com/office/drawing/2010/main" xmlns="" id="{205690E6-0484-9943-1580-DDEDEDFEB505}"/>
              </a:ext>
            </a:extLst>
          </p:cNvPr>
          <p:cNvSpPr txBox="1"/>
          <p:nvPr/>
        </p:nvSpPr>
        <p:spPr>
          <a:xfrm>
            <a:off x="539875" y="69500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07</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1" name="Text Placeholder 15">
            <a:extLst>
              <a:ext uri="{FF2B5EF4-FFF2-40B4-BE49-F238E27FC236}">
                <a16:creationId xmlns:a16="http://schemas.microsoft.com/office/drawing/2014/main" xmlns:p14="http://schemas.microsoft.com/office/powerpoint/2010/main" xmlns:a14="http://schemas.microsoft.com/office/drawing/2010/main" xmlns="" id="{6A09F8A9-C206-1D4A-CDD8-229D3313D0BD}"/>
              </a:ext>
            </a:extLst>
          </p:cNvPr>
          <p:cNvSpPr txBox="1">
            <a:spLocks/>
          </p:cNvSpPr>
          <p:nvPr/>
        </p:nvSpPr>
        <p:spPr>
          <a:xfrm>
            <a:off x="1180187" y="731038"/>
            <a:ext cx="1931003"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Παιχνίδι και παιχνίδια </a:t>
            </a:r>
          </a:p>
        </p:txBody>
      </p:sp>
      <p:pic>
        <p:nvPicPr>
          <p:cNvPr id="43" name="Picture 42">
            <a:extLst>
              <a:ext uri="{FF2B5EF4-FFF2-40B4-BE49-F238E27FC236}">
                <a16:creationId xmlns:a16="http://schemas.microsoft.com/office/drawing/2014/main" xmlns:p14="http://schemas.microsoft.com/office/powerpoint/2010/main" xmlns:a14="http://schemas.microsoft.com/office/drawing/2010/main" xmlns="" id="{FA79E9A0-AFE8-A0BC-25F7-DDCB510EAB82}"/>
              </a:ext>
            </a:extLst>
          </p:cNvPr>
          <p:cNvPicPr>
            <a:picLocks noChangeAspect="1"/>
          </p:cNvPicPr>
          <p:nvPr/>
        </p:nvPicPr>
        <p:blipFill rotWithShape="1">
          <a:blip r:embed="rId2" cstate="screen">
            <a:alphaModFix amt="35000"/>
            <a:extLst>
              <a:ext uri="{28A0092B-C50C-407E-A947-70E740481C1C}">
                <a14:useLocalDpi xmlns:a14="http://schemas.microsoft.com/office/drawing/2010/main" xmlns:p14="http://schemas.microsoft.com/office/powerpoint/2010/main" xmlns:a16="http://schemas.microsoft.com/office/drawing/2014/main" xmlns=""/>
              </a:ext>
            </a:extLst>
          </a:blip>
          <a:srcRect l="68829" t="1915" r="-2362" b="64086"/>
          <a:stretch/>
        </p:blipFill>
        <p:spPr>
          <a:xfrm>
            <a:off x="991355" y="1781803"/>
            <a:ext cx="2344856" cy="1272227"/>
          </a:xfrm>
          <a:prstGeom prst="rect">
            <a:avLst/>
          </a:prstGeom>
        </p:spPr>
      </p:pic>
      <p:sp>
        <p:nvSpPr>
          <p:cNvPr id="44" name="Rectangle 43">
            <a:extLst>
              <a:ext uri="{FF2B5EF4-FFF2-40B4-BE49-F238E27FC236}">
                <a16:creationId xmlns:a16="http://schemas.microsoft.com/office/drawing/2014/main" xmlns:p14="http://schemas.microsoft.com/office/powerpoint/2010/main" xmlns:a14="http://schemas.microsoft.com/office/drawing/2010/main" xmlns="" id="{6A3C53E3-2B0F-787A-2CD1-821BCB14D00F}"/>
              </a:ext>
            </a:extLst>
          </p:cNvPr>
          <p:cNvSpPr/>
          <p:nvPr/>
        </p:nvSpPr>
        <p:spPr>
          <a:xfrm flipH="1">
            <a:off x="-7768" y="3447815"/>
            <a:ext cx="6672435" cy="3026362"/>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45" name="Straight Connector 44">
            <a:extLst>
              <a:ext uri="{FF2B5EF4-FFF2-40B4-BE49-F238E27FC236}">
                <a16:creationId xmlns:a16="http://schemas.microsoft.com/office/drawing/2014/main" xmlns:p14="http://schemas.microsoft.com/office/powerpoint/2010/main" xmlns:a14="http://schemas.microsoft.com/office/drawing/2010/main" xmlns="" id="{7E26F782-F09F-0BEA-E7D5-1CF94000BC40}"/>
              </a:ext>
            </a:extLst>
          </p:cNvPr>
          <p:cNvCxnSpPr>
            <a:cxnSpLocks/>
          </p:cNvCxnSpPr>
          <p:nvPr/>
        </p:nvCxnSpPr>
        <p:spPr>
          <a:xfrm flipH="1">
            <a:off x="6664672" y="3792244"/>
            <a:ext cx="887239"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p14="http://schemas.microsoft.com/office/powerpoint/2010/main" xmlns:a14="http://schemas.microsoft.com/office/drawing/2010/main" xmlns="" id="{1854CF91-D892-5B71-3D1C-1EEACC379DC3}"/>
              </a:ext>
            </a:extLst>
          </p:cNvPr>
          <p:cNvSpPr txBox="1"/>
          <p:nvPr/>
        </p:nvSpPr>
        <p:spPr>
          <a:xfrm>
            <a:off x="6235227" y="3561411"/>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08</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49" name="Text Placeholder 15">
            <a:extLst>
              <a:ext uri="{FF2B5EF4-FFF2-40B4-BE49-F238E27FC236}">
                <a16:creationId xmlns:a16="http://schemas.microsoft.com/office/drawing/2014/main" xmlns:p14="http://schemas.microsoft.com/office/powerpoint/2010/main" xmlns:a14="http://schemas.microsoft.com/office/drawing/2010/main" xmlns="" id="{6683224D-3D0B-9FB9-D48B-2132EAEB5915}"/>
              </a:ext>
            </a:extLst>
          </p:cNvPr>
          <p:cNvSpPr txBox="1">
            <a:spLocks/>
          </p:cNvSpPr>
          <p:nvPr/>
        </p:nvSpPr>
        <p:spPr>
          <a:xfrm>
            <a:off x="1672683" y="3611502"/>
            <a:ext cx="4519629"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US" sz="1700" b="1" dirty="0">
                <a:solidFill>
                  <a:schemeClr val="bg1"/>
                </a:solidFill>
                <a:highlight>
                  <a:srgbClr val="009AC1"/>
                </a:highlight>
              </a:rPr>
              <a:t>Τα θεσμικά όργανα: Πώς να εργαστείτε στην τοπική σας περιοχή </a:t>
            </a:r>
          </a:p>
        </p:txBody>
      </p:sp>
      <p:pic>
        <p:nvPicPr>
          <p:cNvPr id="50" name="Picture 49">
            <a:extLst>
              <a:ext uri="{FF2B5EF4-FFF2-40B4-BE49-F238E27FC236}">
                <a16:creationId xmlns:a16="http://schemas.microsoft.com/office/drawing/2014/main" xmlns:p14="http://schemas.microsoft.com/office/powerpoint/2010/main" xmlns:a14="http://schemas.microsoft.com/office/drawing/2010/main" xmlns="" id="{83047EF2-05B1-C597-9AB9-F5D2BE33393D}"/>
              </a:ext>
            </a:extLst>
          </p:cNvPr>
          <p:cNvPicPr>
            <a:picLocks noChangeAspect="1"/>
          </p:cNvPicPr>
          <p:nvPr/>
        </p:nvPicPr>
        <p:blipFill rotWithShape="1">
          <a:blip r:embed="rId2" cstate="screen">
            <a:alphaModFix amt="35000"/>
            <a:extLst>
              <a:ext uri="{28A0092B-C50C-407E-A947-70E740481C1C}">
                <a14:useLocalDpi xmlns:a14="http://schemas.microsoft.com/office/drawing/2010/main" xmlns:p14="http://schemas.microsoft.com/office/powerpoint/2010/main" xmlns:a16="http://schemas.microsoft.com/office/drawing/2014/main" xmlns=""/>
              </a:ext>
            </a:extLst>
          </a:blip>
          <a:srcRect l="86258" t="481" r="-4596" b="40715"/>
          <a:stretch/>
        </p:blipFill>
        <p:spPr>
          <a:xfrm>
            <a:off x="0" y="4244930"/>
            <a:ext cx="1282330" cy="2200498"/>
          </a:xfrm>
          <a:prstGeom prst="rect">
            <a:avLst/>
          </a:prstGeom>
        </p:spPr>
      </p:pic>
      <p:sp>
        <p:nvSpPr>
          <p:cNvPr id="2" name="Text Placeholder 15">
            <a:extLst>
              <a:ext uri="{FF2B5EF4-FFF2-40B4-BE49-F238E27FC236}">
                <a16:creationId xmlns:a16="http://schemas.microsoft.com/office/drawing/2014/main" xmlns:p14="http://schemas.microsoft.com/office/powerpoint/2010/main" xmlns:a14="http://schemas.microsoft.com/office/drawing/2010/main" xmlns="" id="{104457A0-898C-06FB-1EE3-ECAE0DDB6C98}"/>
              </a:ext>
            </a:extLst>
          </p:cNvPr>
          <p:cNvSpPr txBox="1">
            <a:spLocks/>
          </p:cNvSpPr>
          <p:nvPr/>
        </p:nvSpPr>
        <p:spPr>
          <a:xfrm>
            <a:off x="318161" y="4302730"/>
            <a:ext cx="188978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Είναι σχεδόν αδύνατο να καταπολεμήσετε μόνοι σας την υπερβολική έκθεση στις οθόνες. Το να γνωρίζετε ποιοι άλλοι δρουν γύρω σας είναι το πρώτο βήμα για να δημιουργήσετε τοπικές συμμαχίες και να ξεκινήσετε από κοινού πρωτοβουλίες. </a:t>
            </a:r>
          </a:p>
          <a:p>
            <a:pPr algn="ctr">
              <a:lnSpc>
                <a:spcPts val="1480"/>
              </a:lnSpc>
            </a:pPr>
            <a:endParaRPr lang="en-US" sz="1400" i="1" dirty="0">
              <a:solidFill>
                <a:schemeClr val="bg1"/>
              </a:solidFill>
            </a:endParaRPr>
          </a:p>
        </p:txBody>
      </p:sp>
      <p:sp>
        <p:nvSpPr>
          <p:cNvPr id="3" name="Text Placeholder 15">
            <a:extLst>
              <a:ext uri="{FF2B5EF4-FFF2-40B4-BE49-F238E27FC236}">
                <a16:creationId xmlns:a16="http://schemas.microsoft.com/office/drawing/2014/main" xmlns:p14="http://schemas.microsoft.com/office/powerpoint/2010/main" xmlns:a14="http://schemas.microsoft.com/office/drawing/2010/main" xmlns="" id="{59A4ACE6-9A14-C669-9F5B-522C992FF9C9}"/>
              </a:ext>
            </a:extLst>
          </p:cNvPr>
          <p:cNvSpPr txBox="1">
            <a:spLocks/>
          </p:cNvSpPr>
          <p:nvPr/>
        </p:nvSpPr>
        <p:spPr>
          <a:xfrm>
            <a:off x="2526102" y="4282794"/>
            <a:ext cx="3666211"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Προσκαλούμε τους τοπικούς φορείς να παρουσιάσουν τη δουλειά τους σχετικά με την υπερέκθεση. Πώς μοιάζει η προσέγγισή τους; Πώς διαφέρει από τη δική μας; Υπάρχει έδαφος για συνεργασίες;</a:t>
            </a:r>
          </a:p>
          <a:p>
            <a:pPr algn="l">
              <a:lnSpc>
                <a:spcPts val="1240"/>
              </a:lnSpc>
            </a:pPr>
            <a:r>
              <a:rPr lang="en-US" sz="1150" dirty="0">
                <a:solidFill>
                  <a:schemeClr val="bg1"/>
                </a:solidFill>
              </a:rPr>
              <a:t> </a:t>
            </a:r>
          </a:p>
          <a:p>
            <a:pPr algn="l">
              <a:lnSpc>
                <a:spcPts val="1240"/>
              </a:lnSpc>
            </a:pPr>
            <a:r>
              <a:rPr lang="en-US" sz="1150" dirty="0">
                <a:solidFill>
                  <a:schemeClr val="bg1"/>
                </a:solidFill>
              </a:rPr>
              <a:t>Σε ομάδες χωρισμένες μεταξύ γονέων και επαγγελματιών, εντοπίζουμε δράσεις που μπορούν να πειραματιστούν στο σπίτι ή στη δουλειά. Ποια είναι τα πιθανά εμπόδια από την υλοποίηση αυτών των δράσεων; Ένα άτομο από κάθε ομάδα παρουσιάζει τα συμπεράσματά του στους υπόλοιπους.   </a:t>
            </a:r>
          </a:p>
          <a:p>
            <a:pPr algn="l">
              <a:lnSpc>
                <a:spcPts val="1240"/>
              </a:lnSpc>
            </a:pPr>
            <a:endParaRPr lang="en-US" sz="1150" dirty="0">
              <a:solidFill>
                <a:schemeClr val="bg1"/>
              </a:solidFill>
            </a:endParaRPr>
          </a:p>
        </p:txBody>
      </p:sp>
      <p:sp>
        <p:nvSpPr>
          <p:cNvPr id="4" name="Text Placeholder 15">
            <a:extLst>
              <a:ext uri="{FF2B5EF4-FFF2-40B4-BE49-F238E27FC236}">
                <a16:creationId xmlns:a16="http://schemas.microsoft.com/office/drawing/2014/main" xmlns:p14="http://schemas.microsoft.com/office/powerpoint/2010/main" xmlns:a14="http://schemas.microsoft.com/office/drawing/2010/main" xmlns="" id="{2CFDDE9E-00F3-472B-74C3-EAD25A5E906D}"/>
              </a:ext>
            </a:extLst>
          </p:cNvPr>
          <p:cNvSpPr txBox="1">
            <a:spLocks/>
          </p:cNvSpPr>
          <p:nvPr/>
        </p:nvSpPr>
        <p:spPr>
          <a:xfrm>
            <a:off x="1100007" y="1309119"/>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Όταν σκέφτεστε εναλλακτικές λύσεις για την έκθεση στην οθόνη, ένα από τα σημαντικά θέματα που πρέπει να καλύψετε είναι το παιχνίδι. </a:t>
            </a:r>
          </a:p>
          <a:p>
            <a:pPr algn="ctr">
              <a:lnSpc>
                <a:spcPts val="1480"/>
              </a:lnSpc>
            </a:pPr>
            <a:endParaRPr lang="en-US" sz="1400" i="1" dirty="0">
              <a:solidFill>
                <a:schemeClr val="bg1"/>
              </a:solidFill>
            </a:endParaRPr>
          </a:p>
        </p:txBody>
      </p:sp>
      <p:sp>
        <p:nvSpPr>
          <p:cNvPr id="5" name="Text Placeholder 15">
            <a:extLst>
              <a:ext uri="{FF2B5EF4-FFF2-40B4-BE49-F238E27FC236}">
                <a16:creationId xmlns:a16="http://schemas.microsoft.com/office/drawing/2014/main" xmlns:p14="http://schemas.microsoft.com/office/powerpoint/2010/main" xmlns:a14="http://schemas.microsoft.com/office/drawing/2010/main" xmlns="" id="{76902BE8-4A36-74B4-E092-3A13910FEE01}"/>
              </a:ext>
            </a:extLst>
          </p:cNvPr>
          <p:cNvSpPr txBox="1">
            <a:spLocks/>
          </p:cNvSpPr>
          <p:nvPr/>
        </p:nvSpPr>
        <p:spPr>
          <a:xfrm>
            <a:off x="3232090" y="1320622"/>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Καλούμε κάποιον να μιλήσει για τη σημασία του ελεύθερου παιχνιδιού. Τι συνεπάγεται το παιχνίδι για το παιδί; Πώς το παιχνίδι βοηθά το παιδί να αναπτυχθεί; Ποια είναι η διαφορά μεταξύ του "παιχνιδιού" και του "παιχνιδιού"; Πώς μπορούν οι γονείς να υποστηρίξουν καλύτερα το παιδί στο παιχνίδι; </a:t>
            </a:r>
          </a:p>
          <a:p>
            <a:pPr algn="l">
              <a:lnSpc>
                <a:spcPts val="1240"/>
              </a:lnSpc>
            </a:pPr>
            <a:r>
              <a:rPr lang="en-US" sz="1150" dirty="0">
                <a:solidFill>
                  <a:schemeClr val="bg1"/>
                </a:solidFill>
              </a:rPr>
              <a:t> </a:t>
            </a:r>
          </a:p>
          <a:p>
            <a:pPr algn="l">
              <a:lnSpc>
                <a:spcPts val="1240"/>
              </a:lnSpc>
            </a:pPr>
            <a:r>
              <a:rPr lang="en-US" sz="1150" dirty="0">
                <a:solidFill>
                  <a:schemeClr val="bg1"/>
                </a:solidFill>
              </a:rPr>
              <a:t>Υπάρχουν σήμερα πολλά παιχνίδια που έχουν αναπτυχθεί για την εμψύχωση συζητήσεων στις οθόνες. Σε ομάδες, δοκιμάζουμε αυτά τα διαφορετικά παιχνίδια. Ποια είναι τα πλεονεκτήματα του καθενός; Ποιες είναι οι δεξιότητες που απαιτούνται για τη χρήση τους;</a:t>
            </a:r>
          </a:p>
          <a:p>
            <a:pPr algn="l">
              <a:lnSpc>
                <a:spcPts val="1240"/>
              </a:lnSpc>
            </a:pPr>
            <a:endParaRPr lang="en-US" sz="1150" dirty="0">
              <a:solidFill>
                <a:schemeClr val="bg1"/>
              </a:solidFill>
            </a:endParaRPr>
          </a:p>
        </p:txBody>
      </p:sp>
      <p:sp>
        <p:nvSpPr>
          <p:cNvPr id="6" name="Rectangle 5">
            <a:extLst>
              <a:ext uri="{FF2B5EF4-FFF2-40B4-BE49-F238E27FC236}">
                <a16:creationId xmlns:a16="http://schemas.microsoft.com/office/drawing/2014/main" xmlns:p14="http://schemas.microsoft.com/office/powerpoint/2010/main" xmlns:a14="http://schemas.microsoft.com/office/drawing/2010/main" xmlns="" id="{F925C227-E57F-D1A6-0D10-1EC93A6FA1C4}"/>
              </a:ext>
            </a:extLst>
          </p:cNvPr>
          <p:cNvSpPr/>
          <p:nvPr/>
        </p:nvSpPr>
        <p:spPr>
          <a:xfrm flipH="1">
            <a:off x="887240" y="6934413"/>
            <a:ext cx="6672435" cy="3026362"/>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7" name="Straight Connector 6">
            <a:extLst>
              <a:ext uri="{FF2B5EF4-FFF2-40B4-BE49-F238E27FC236}">
                <a16:creationId xmlns:a16="http://schemas.microsoft.com/office/drawing/2014/main" xmlns:p14="http://schemas.microsoft.com/office/powerpoint/2010/main" xmlns:a14="http://schemas.microsoft.com/office/drawing/2010/main" xmlns="" id="{2755BECA-B613-F1E6-AD37-80506DDAF229}"/>
              </a:ext>
            </a:extLst>
          </p:cNvPr>
          <p:cNvCxnSpPr>
            <a:cxnSpLocks/>
          </p:cNvCxnSpPr>
          <p:nvPr/>
        </p:nvCxnSpPr>
        <p:spPr>
          <a:xfrm flipH="1">
            <a:off x="3" y="7278842"/>
            <a:ext cx="887238" cy="0"/>
          </a:xfrm>
          <a:prstGeom prst="line">
            <a:avLst/>
          </a:prstGeom>
          <a:solidFill>
            <a:schemeClr val="tx1"/>
          </a:solidFill>
          <a:ln w="19050">
            <a:solidFill>
              <a:srgbClr val="009AC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p14="http://schemas.microsoft.com/office/powerpoint/2010/main" xmlns:a14="http://schemas.microsoft.com/office/drawing/2010/main" xmlns="" id="{F2E8FC31-B3A6-61AD-3383-3FB69537F728}"/>
              </a:ext>
            </a:extLst>
          </p:cNvPr>
          <p:cNvSpPr txBox="1"/>
          <p:nvPr/>
        </p:nvSpPr>
        <p:spPr>
          <a:xfrm>
            <a:off x="539883" y="7062063"/>
            <a:ext cx="858890" cy="461665"/>
          </a:xfrm>
          <a:prstGeom prst="rect">
            <a:avLst/>
          </a:prstGeom>
          <a:noFill/>
        </p:spPr>
        <p:txBody>
          <a:bodyPr wrap="square">
            <a:spAutoFit/>
          </a:bodyPr>
          <a:lstStyle/>
          <a:p>
            <a:r>
              <a:rPr lang="en-US" sz="2400" b="1" dirty="0">
                <a:solidFill>
                  <a:schemeClr val="bg1"/>
                </a:solidFill>
                <a:highlight>
                  <a:srgbClr val="009AC1"/>
                </a:highlight>
                <a:latin typeface="Calibri" panose="020F0502020204030204" pitchFamily="34" charset="0"/>
                <a:cs typeface="Calibri" panose="020F0502020204030204" pitchFamily="34" charset="0"/>
              </a:rPr>
              <a:t> 09</a:t>
            </a:r>
            <a:r>
              <a:rPr lang="en-US" sz="2400" b="1" dirty="0">
                <a:solidFill>
                  <a:srgbClr val="009AC1"/>
                </a:solidFill>
                <a:highlight>
                  <a:srgbClr val="009AC1"/>
                </a:highlight>
                <a:latin typeface="Calibri" panose="020F0502020204030204" pitchFamily="34" charset="0"/>
                <a:cs typeface="Calibri" panose="020F0502020204030204" pitchFamily="34" charset="0"/>
              </a:rPr>
              <a:t>.</a:t>
            </a:r>
            <a:endParaRPr lang="en-US" sz="2400" dirty="0">
              <a:solidFill>
                <a:srgbClr val="009AC1"/>
              </a:solidFill>
              <a:highlight>
                <a:srgbClr val="009AC1"/>
              </a:highlight>
            </a:endParaRPr>
          </a:p>
        </p:txBody>
      </p:sp>
      <p:sp>
        <p:nvSpPr>
          <p:cNvPr id="9" name="Text Placeholder 15">
            <a:extLst>
              <a:ext uri="{FF2B5EF4-FFF2-40B4-BE49-F238E27FC236}">
                <a16:creationId xmlns:a16="http://schemas.microsoft.com/office/drawing/2014/main" xmlns:p14="http://schemas.microsoft.com/office/powerpoint/2010/main" xmlns:a14="http://schemas.microsoft.com/office/drawing/2010/main" xmlns="" id="{B992794B-8EE1-53B6-BCA0-4D579A64BC2E}"/>
              </a:ext>
            </a:extLst>
          </p:cNvPr>
          <p:cNvSpPr txBox="1">
            <a:spLocks/>
          </p:cNvSpPr>
          <p:nvPr/>
        </p:nvSpPr>
        <p:spPr>
          <a:xfrm>
            <a:off x="1180194" y="7098100"/>
            <a:ext cx="5689837" cy="374531"/>
          </a:xfrm>
          <a:prstGeom prst="rect">
            <a:avLst/>
          </a:prstGeom>
          <a:solidFill>
            <a:srgbClr val="009AC1"/>
          </a:solidFill>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1700" b="1" dirty="0">
                <a:solidFill>
                  <a:schemeClr val="bg1"/>
                </a:solidFill>
                <a:highlight>
                  <a:srgbClr val="009AC1"/>
                </a:highlight>
              </a:rPr>
              <a:t>Νέες γνώσεις για τις οθόνες, πώς να τις χρησιμοποιήσετε για να πάτε ακόμα πιο μακριά </a:t>
            </a:r>
          </a:p>
        </p:txBody>
      </p:sp>
      <p:pic>
        <p:nvPicPr>
          <p:cNvPr id="10" name="Picture 9">
            <a:extLst>
              <a:ext uri="{FF2B5EF4-FFF2-40B4-BE49-F238E27FC236}">
                <a16:creationId xmlns:a16="http://schemas.microsoft.com/office/drawing/2014/main" xmlns:p14="http://schemas.microsoft.com/office/powerpoint/2010/main" xmlns:a14="http://schemas.microsoft.com/office/drawing/2010/main" xmlns="" id="{61B63ED2-B7CA-EEA5-2519-EA61EA9EFAFA}"/>
              </a:ext>
            </a:extLst>
          </p:cNvPr>
          <p:cNvPicPr>
            <a:picLocks noChangeAspect="1"/>
          </p:cNvPicPr>
          <p:nvPr/>
        </p:nvPicPr>
        <p:blipFill rotWithShape="1">
          <a:blip r:embed="rId2" cstate="screen">
            <a:alphaModFix amt="35000"/>
            <a:extLst>
              <a:ext uri="{28A0092B-C50C-407E-A947-70E740481C1C}">
                <a14:useLocalDpi xmlns:a14="http://schemas.microsoft.com/office/drawing/2010/main" xmlns:p14="http://schemas.microsoft.com/office/powerpoint/2010/main" xmlns:a16="http://schemas.microsoft.com/office/drawing/2014/main" xmlns=""/>
              </a:ext>
            </a:extLst>
          </a:blip>
          <a:srcRect l="77759" t="-642" r="-11292" b="66643"/>
          <a:stretch/>
        </p:blipFill>
        <p:spPr>
          <a:xfrm>
            <a:off x="887236" y="8684083"/>
            <a:ext cx="2344856" cy="1272227"/>
          </a:xfrm>
          <a:prstGeom prst="rect">
            <a:avLst/>
          </a:prstGeom>
        </p:spPr>
      </p:pic>
      <p:sp>
        <p:nvSpPr>
          <p:cNvPr id="11" name="Text Placeholder 15">
            <a:extLst>
              <a:ext uri="{FF2B5EF4-FFF2-40B4-BE49-F238E27FC236}">
                <a16:creationId xmlns:a16="http://schemas.microsoft.com/office/drawing/2014/main" xmlns:p14="http://schemas.microsoft.com/office/powerpoint/2010/main" xmlns:a14="http://schemas.microsoft.com/office/drawing/2010/main" xmlns="" id="{08CC0F72-2D4F-8757-34DE-46CBCE875A4C}"/>
              </a:ext>
            </a:extLst>
          </p:cNvPr>
          <p:cNvSpPr txBox="1">
            <a:spLocks/>
          </p:cNvSpPr>
          <p:nvPr/>
        </p:nvSpPr>
        <p:spPr>
          <a:xfrm>
            <a:off x="1100015" y="7676181"/>
            <a:ext cx="1810670" cy="75674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1480"/>
              </a:lnSpc>
            </a:pPr>
            <a:r>
              <a:rPr lang="en-US" sz="1400" i="1" dirty="0">
                <a:solidFill>
                  <a:schemeClr val="bg1"/>
                </a:solidFill>
              </a:rPr>
              <a:t>Πώς συνεχίζουμε να εργαζόμαστε κατά της υπερέκθεσης μετά το πρόγραμμα; </a:t>
            </a:r>
          </a:p>
          <a:p>
            <a:pPr algn="ctr">
              <a:lnSpc>
                <a:spcPts val="1480"/>
              </a:lnSpc>
            </a:pPr>
            <a:endParaRPr lang="en-US" sz="1400" i="1" dirty="0">
              <a:solidFill>
                <a:schemeClr val="bg1"/>
              </a:solidFill>
            </a:endParaRPr>
          </a:p>
        </p:txBody>
      </p:sp>
      <p:sp>
        <p:nvSpPr>
          <p:cNvPr id="12" name="Text Placeholder 15">
            <a:extLst>
              <a:ext uri="{FF2B5EF4-FFF2-40B4-BE49-F238E27FC236}">
                <a16:creationId xmlns:a16="http://schemas.microsoft.com/office/drawing/2014/main" xmlns:p14="http://schemas.microsoft.com/office/powerpoint/2010/main" xmlns:a14="http://schemas.microsoft.com/office/drawing/2010/main" xmlns="" id="{C083D61F-3ECD-9C85-5208-7AEBCD2C8261}"/>
              </a:ext>
            </a:extLst>
          </p:cNvPr>
          <p:cNvSpPr txBox="1">
            <a:spLocks/>
          </p:cNvSpPr>
          <p:nvPr/>
        </p:nvSpPr>
        <p:spPr>
          <a:xfrm>
            <a:off x="3232098" y="7687684"/>
            <a:ext cx="4119326" cy="63821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83F59"/>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40"/>
              </a:lnSpc>
            </a:pPr>
            <a:r>
              <a:rPr lang="en-US" sz="1150" dirty="0">
                <a:solidFill>
                  <a:schemeClr val="bg1"/>
                </a:solidFill>
              </a:rPr>
              <a:t>Σε ομάδες των δύο ατόμων, κάθε άτομο ορίζει μια ενέργεια που επιθυμεί να πειραματιστεί μετά την εξέταση των οθονών μας. Παρουσιάζουν τις δράσεις σε όλους τους άλλους στην ομάδα. </a:t>
            </a:r>
          </a:p>
          <a:p>
            <a:pPr algn="l">
              <a:lnSpc>
                <a:spcPts val="1240"/>
              </a:lnSpc>
            </a:pPr>
            <a:r>
              <a:rPr lang="en-US" sz="1150" dirty="0">
                <a:solidFill>
                  <a:schemeClr val="bg1"/>
                </a:solidFill>
              </a:rPr>
              <a:t> </a:t>
            </a:r>
          </a:p>
          <a:p>
            <a:pPr algn="l">
              <a:lnSpc>
                <a:spcPts val="1240"/>
              </a:lnSpc>
            </a:pPr>
            <a:r>
              <a:rPr lang="en-US" sz="1150" dirty="0">
                <a:solidFill>
                  <a:schemeClr val="bg1"/>
                </a:solidFill>
              </a:rPr>
              <a:t>Ζητάμε από κάθε συμμετέχοντα να συμπληρώσει ένα ερωτηματολόγιο σχετικά με τις τρέχουσες γνώσεις του για τις οθόνες και την πρακτική τους.</a:t>
            </a:r>
          </a:p>
          <a:p>
            <a:pPr algn="l">
              <a:lnSpc>
                <a:spcPts val="1240"/>
              </a:lnSpc>
            </a:pPr>
            <a:r>
              <a:rPr lang="en-US" sz="1150" dirty="0">
                <a:solidFill>
                  <a:schemeClr val="bg1"/>
                </a:solidFill>
              </a:rPr>
              <a:t> </a:t>
            </a:r>
          </a:p>
          <a:p>
            <a:pPr algn="l">
              <a:lnSpc>
                <a:spcPts val="1240"/>
              </a:lnSpc>
            </a:pPr>
            <a:r>
              <a:rPr lang="en-US" sz="1150" dirty="0">
                <a:solidFill>
                  <a:schemeClr val="bg1"/>
                </a:solidFill>
              </a:rPr>
              <a:t>Συλλογική αξιολόγηση του προγράμματος: Τι λειτούργησε καλά; Τι θα μπορούσε να είχε αναπτυχθεί περαιτέρω; Ποιες γνώσεις αποκτήθηκαν; Απαντάμε σε άλλα σχόλια και ερωτήσεις. </a:t>
            </a:r>
          </a:p>
          <a:p>
            <a:pPr algn="l">
              <a:lnSpc>
                <a:spcPts val="1240"/>
              </a:lnSpc>
            </a:pPr>
            <a:r>
              <a:rPr lang="en-US" sz="1150" dirty="0">
                <a:solidFill>
                  <a:schemeClr val="bg1"/>
                </a:solidFill>
              </a:rPr>
              <a:t> </a:t>
            </a:r>
          </a:p>
          <a:p>
            <a:pPr algn="l">
              <a:lnSpc>
                <a:spcPts val="1240"/>
              </a:lnSpc>
            </a:pPr>
            <a:r>
              <a:rPr lang="en-US" sz="1150" dirty="0">
                <a:solidFill>
                  <a:schemeClr val="bg1"/>
                </a:solidFill>
              </a:rPr>
              <a:t>Πώς μένουμε σε επαφή; Επιλέξτε ένα εργαλείο για την ανταλλαγή πόρων και ιδεών μετά το πρόγραμμα.</a:t>
            </a:r>
          </a:p>
        </p:txBody>
      </p:sp>
    </p:spTree>
    <p:extLst>
      <p:ext uri="{BB962C8B-B14F-4D97-AF65-F5344CB8AC3E}">
        <p14:creationId xmlns:p14="http://schemas.microsoft.com/office/powerpoint/2010/main" xmlns:a14="http://schemas.microsoft.com/office/drawing/2010/main" xmlns:a16="http://schemas.microsoft.com/office/drawing/2014/main" xmlns="" val="3518838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AFC7C7D6-DEE0-93F7-9205-138364873EE1}"/>
              </a:ext>
            </a:extLst>
          </p:cNvPr>
          <p:cNvSpPr/>
          <p:nvPr/>
        </p:nvSpPr>
        <p:spPr>
          <a:xfrm>
            <a:off x="0" y="4372313"/>
            <a:ext cx="7548322"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74659A"/>
          </a:solidFill>
          <a:ln w="3060" cap="flat">
            <a:noFill/>
            <a:prstDash val="solid"/>
            <a:miter/>
          </a:ln>
        </p:spPr>
        <p:txBody>
          <a:bodyPr rtlCol="0" anchor="ctr"/>
          <a:lstStyle/>
          <a:p>
            <a:endParaRPr lang="en-US" dirty="0"/>
          </a:p>
        </p:txBody>
      </p:sp>
      <p:pic>
        <p:nvPicPr>
          <p:cNvPr id="4" name="Picture 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765A5E2-322B-16F4-77AB-30F4E040A435}"/>
              </a:ext>
            </a:extLst>
          </p:cNvPr>
          <p:cNvPicPr>
            <a:picLocks noChangeAspect="1"/>
          </p:cNvPicPr>
          <p:nvPr/>
        </p:nvPicPr>
        <p:blipFill rotWithShape="1">
          <a:blip r:embed="rId2">
            <a:alphaModFix amt="29000"/>
          </a:blip>
          <a:srcRect l="67223" t="9864"/>
          <a:stretch/>
        </p:blipFill>
        <p:spPr>
          <a:xfrm>
            <a:off x="4488686" y="4372313"/>
            <a:ext cx="3127569" cy="4602411"/>
          </a:xfrm>
          <a:prstGeom prst="rect">
            <a:avLst/>
          </a:prstGeom>
        </p:spPr>
      </p:pic>
      <p:sp>
        <p:nvSpPr>
          <p:cNvPr id="5" name="Graphic 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A982CBBB-CA49-92B9-AA8E-795AE1A596BE}"/>
              </a:ext>
            </a:extLst>
          </p:cNvPr>
          <p:cNvSpPr/>
          <p:nvPr/>
        </p:nvSpPr>
        <p:spPr>
          <a:xfrm rot="5400000">
            <a:off x="5681888" y="6538116"/>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9" name="Text Placeholder 1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05C8FCC-1A2D-B64B-A082-2905F3985134}"/>
              </a:ext>
            </a:extLst>
          </p:cNvPr>
          <p:cNvSpPr>
            <a:spLocks noGrp="1"/>
          </p:cNvSpPr>
          <p:nvPr>
            <p:ph type="body" sz="quarter" idx="44"/>
          </p:nvPr>
        </p:nvSpPr>
        <p:spPr>
          <a:xfrm>
            <a:off x="4372882" y="7984543"/>
            <a:ext cx="3043546" cy="606265"/>
          </a:xfrm>
        </p:spPr>
        <p:txBody>
          <a:bodyPr/>
          <a:lstStyle/>
          <a:p>
            <a:r>
              <a:rPr lang="en-US" b="1" dirty="0" err="1"/>
              <a:t>www.survivingdigital.eu</a:t>
            </a:r>
            <a:endParaRPr lang="en-US" dirty="0"/>
          </a:p>
        </p:txBody>
      </p:sp>
      <p:sp>
        <p:nvSpPr>
          <p:cNvPr id="20" name="Text Placeholder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56856879-AC8B-D94D-9AD0-D477C0BF1729}"/>
              </a:ext>
            </a:extLst>
          </p:cNvPr>
          <p:cNvSpPr txBox="1">
            <a:spLocks/>
          </p:cNvSpPr>
          <p:nvPr/>
        </p:nvSpPr>
        <p:spPr>
          <a:xfrm>
            <a:off x="615868" y="6694777"/>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l-GR" sz="2000" b="1" dirty="0" smtClean="0">
                <a:solidFill>
                  <a:schemeClr val="bg1"/>
                </a:solidFill>
                <a:latin typeface="Calibri" panose="020F0502020204030204" pitchFamily="34" charset="0"/>
                <a:cs typeface="Calibri" panose="020F0502020204030204" pitchFamily="34" charset="0"/>
              </a:rPr>
              <a:t>Α</a:t>
            </a:r>
            <a:r>
              <a:rPr lang="en-US" sz="2000" b="1" smtClean="0">
                <a:solidFill>
                  <a:schemeClr val="bg1"/>
                </a:solidFill>
                <a:latin typeface="Calibri" panose="020F0502020204030204" pitchFamily="34" charset="0"/>
                <a:cs typeface="Calibri" panose="020F0502020204030204" pitchFamily="34" charset="0"/>
              </a:rPr>
              <a:t>κολουθήστε </a:t>
            </a:r>
            <a:r>
              <a:rPr lang="en-US" sz="2000" b="1" dirty="0">
                <a:solidFill>
                  <a:schemeClr val="bg1"/>
                </a:solidFill>
                <a:latin typeface="Calibri" panose="020F0502020204030204" pitchFamily="34" charset="0"/>
                <a:cs typeface="Calibri" panose="020F0502020204030204" pitchFamily="34" charset="0"/>
              </a:rPr>
              <a:t>το ταξίδι μας</a:t>
            </a:r>
          </a:p>
        </p:txBody>
      </p:sp>
      <p:grpSp>
        <p:nvGrpSpPr>
          <p:cNvPr id="21" name="Graphic 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6D09A12-4548-3447-85CF-95D44DA423BC}"/>
              </a:ext>
            </a:extLst>
          </p:cNvPr>
          <p:cNvGrpSpPr/>
          <p:nvPr/>
        </p:nvGrpSpPr>
        <p:grpSpPr>
          <a:xfrm>
            <a:off x="1780595" y="7183268"/>
            <a:ext cx="280634" cy="280634"/>
            <a:chOff x="1950027" y="2499889"/>
            <a:chExt cx="850463" cy="850463"/>
          </a:xfrm>
        </p:grpSpPr>
        <p:sp>
          <p:nvSpPr>
            <p:cNvPr id="22" name="Freeform 21">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38CACCA6-11F0-204E-A437-FAE5748B7DA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2A7A522D-BD18-EB4E-BAD1-C39BE3CAC2E1}"/>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78AC42AE-7DA1-3249-8EDB-146B9505042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6203AAC-D362-BB4D-B227-D4F41D3FDD1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DD02DD4-1F5E-8645-9E82-2CAB0FE3A5C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7" name="Graphic 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BE7835DF-DFED-8244-8CD9-C7087C0562EF}"/>
              </a:ext>
            </a:extLst>
          </p:cNvPr>
          <p:cNvGrpSpPr/>
          <p:nvPr/>
        </p:nvGrpSpPr>
        <p:grpSpPr>
          <a:xfrm>
            <a:off x="1088364" y="7183268"/>
            <a:ext cx="280634" cy="280634"/>
            <a:chOff x="-147782" y="2499889"/>
            <a:chExt cx="850463" cy="850463"/>
          </a:xfrm>
        </p:grpSpPr>
        <p:sp>
          <p:nvSpPr>
            <p:cNvPr id="28" name="Freeform 2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378A072-7A7E-B74F-BFBE-5B0712726E6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C36C953-F785-4C4D-890F-E8FA0F0B5D8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aphic 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81B4460C-6090-1F44-9B50-0D9F74AB028B}"/>
              </a:ext>
            </a:extLst>
          </p:cNvPr>
          <p:cNvGrpSpPr/>
          <p:nvPr/>
        </p:nvGrpSpPr>
        <p:grpSpPr>
          <a:xfrm>
            <a:off x="2126503" y="7183268"/>
            <a:ext cx="280634" cy="280634"/>
            <a:chOff x="2998302" y="2499889"/>
            <a:chExt cx="850463" cy="850463"/>
          </a:xfrm>
        </p:grpSpPr>
        <p:sp>
          <p:nvSpPr>
            <p:cNvPr id="31" name="Freeform 30">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F88597AE-724D-8C4F-B92A-D337F152F56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AF7FF91-1D53-724C-A605-071810409F66}"/>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C0C4738-31A8-1048-8B2A-C1F3629783CD}"/>
              </a:ext>
            </a:extLst>
          </p:cNvPr>
          <p:cNvGrpSpPr/>
          <p:nvPr/>
        </p:nvGrpSpPr>
        <p:grpSpPr>
          <a:xfrm>
            <a:off x="742457" y="7183268"/>
            <a:ext cx="280634" cy="280842"/>
            <a:chOff x="-1196056" y="2499889"/>
            <a:chExt cx="850463" cy="851093"/>
          </a:xfrm>
        </p:grpSpPr>
        <p:sp>
          <p:nvSpPr>
            <p:cNvPr id="34" name="Freeform 3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D1688DC0-1FDE-C84A-9482-77AF495EFA4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A7C867F7-F966-6846-8132-A07C70BCD0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7" name="Freeform 3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0437E211-96DA-DF48-96A8-ABC13C91AB31}"/>
              </a:ext>
            </a:extLst>
          </p:cNvPr>
          <p:cNvSpPr/>
          <p:nvPr/>
        </p:nvSpPr>
        <p:spPr>
          <a:xfrm>
            <a:off x="1434480" y="7183268"/>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3" name="Graphic 42" descr="World with solid fill">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04EF7D4-5A37-784D-A4BF-30824BEB15FE}"/>
              </a:ext>
            </a:extLst>
          </p:cNvPr>
          <p:cNvPicPr>
            <a:picLocks noChangeAspect="1"/>
          </p:cNvPicPr>
          <p:nvPr/>
        </p:nvPicPr>
        <p:blipFill>
          <a:blip r:embed="rId3"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 uri="{96DAC541-7B7A-43D3-8B79-37D633B846F1}">
                <asvg:svgBlip xmlns:asvg="http://schemas.microsoft.com/office/drawing/2016/SVG/main" xmlns:p14="http://schemas.microsoft.com/office/powerpoint/2010/main" xmlns:a14="http://schemas.microsoft.com/office/drawing/2010/main" xmlns:a16="http://schemas.microsoft.com/office/drawing/2014/main" xmlns="" r:embed="rId4"/>
              </a:ext>
            </a:extLst>
          </a:blip>
          <a:stretch>
            <a:fillRect/>
          </a:stretch>
        </p:blipFill>
        <p:spPr>
          <a:xfrm>
            <a:off x="1459650" y="7199714"/>
            <a:ext cx="246077" cy="246077"/>
          </a:xfrm>
          <a:prstGeom prst="rect">
            <a:avLst/>
          </a:prstGeom>
        </p:spPr>
      </p:pic>
      <p:grpSp>
        <p:nvGrpSpPr>
          <p:cNvPr id="69" name="Group 6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EA293693-0934-F09D-5065-668A0E1CE2AF}"/>
              </a:ext>
            </a:extLst>
          </p:cNvPr>
          <p:cNvGrpSpPr/>
          <p:nvPr/>
        </p:nvGrpSpPr>
        <p:grpSpPr>
          <a:xfrm>
            <a:off x="162791" y="3050222"/>
            <a:ext cx="4705438" cy="2867812"/>
            <a:chOff x="1570224" y="4354654"/>
            <a:chExt cx="4705438" cy="2867812"/>
          </a:xfrm>
        </p:grpSpPr>
        <p:grpSp>
          <p:nvGrpSpPr>
            <p:cNvPr id="39" name="Group 3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BBDF820D-1D3B-C048-8374-C7B066444E67}"/>
                </a:ext>
              </a:extLst>
            </p:cNvPr>
            <p:cNvGrpSpPr/>
            <p:nvPr/>
          </p:nvGrpSpPr>
          <p:grpSpPr>
            <a:xfrm>
              <a:off x="1570224" y="4354654"/>
              <a:ext cx="4705438" cy="2867812"/>
              <a:chOff x="1950804" y="3053151"/>
              <a:chExt cx="5608871" cy="3418425"/>
            </a:xfrm>
          </p:grpSpPr>
          <p:pic>
            <p:nvPicPr>
              <p:cNvPr id="40" name="Picture 39">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9F8F125C-7C44-424A-B903-29477776DB53}"/>
                  </a:ext>
                </a:extLst>
              </p:cNvPr>
              <p:cNvPicPr>
                <a:picLocks noChangeAspect="1"/>
              </p:cNvPicPr>
              <p:nvPr/>
            </p:nvPicPr>
            <p:blipFill rotWithShape="1">
              <a:blip r:embed="rId5"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rcRect/>
              <a:stretch/>
            </p:blipFill>
            <p:spPr>
              <a:xfrm>
                <a:off x="1950804" y="3053151"/>
                <a:ext cx="5608871" cy="3418425"/>
              </a:xfrm>
              <a:prstGeom prst="rect">
                <a:avLst/>
              </a:prstGeom>
            </p:spPr>
          </p:pic>
          <p:sp>
            <p:nvSpPr>
              <p:cNvPr id="41" name="Rectangle 40">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E5E9A08E-785C-EB43-8924-ACE2F42A1FBC}"/>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3" name="Rectangle 2">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35779FC0-416E-3DFE-FDF7-EE74AE0216B7}"/>
                </a:ext>
              </a:extLst>
            </p:cNvPr>
            <p:cNvSpPr/>
            <p:nvPr/>
          </p:nvSpPr>
          <p:spPr>
            <a:xfrm>
              <a:off x="2282947" y="4604155"/>
              <a:ext cx="3355438" cy="2116851"/>
            </a:xfrm>
            <a:prstGeom prst="rect">
              <a:avLst/>
            </a:prstGeom>
            <a:blipFill>
              <a:blip r:embed="rId6"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rcRect/>
              <a:stretch>
                <a:fillRect l="-494" r="-780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D729C56B-D737-8D64-4319-C3EBCA36FB4A}"/>
              </a:ext>
            </a:extLst>
          </p:cNvPr>
          <p:cNvGrpSpPr/>
          <p:nvPr/>
        </p:nvGrpSpPr>
        <p:grpSpPr>
          <a:xfrm>
            <a:off x="442798" y="9073254"/>
            <a:ext cx="6662726" cy="557965"/>
            <a:chOff x="-20397" y="9223221"/>
            <a:chExt cx="7412936" cy="620791"/>
          </a:xfrm>
        </p:grpSpPr>
        <p:pic>
          <p:nvPicPr>
            <p:cNvPr id="36" name="Picture 3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BFFBF74F-0A85-1AF4-409A-D62B2F466041}"/>
                </a:ext>
              </a:extLst>
            </p:cNvPr>
            <p:cNvPicPr>
              <a:picLocks noChangeAspect="1"/>
            </p:cNvPicPr>
            <p:nvPr/>
          </p:nvPicPr>
          <p:blipFill>
            <a:blip r:embed="rId7"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tretch>
              <a:fillRect/>
            </a:stretch>
          </p:blipFill>
          <p:spPr>
            <a:xfrm>
              <a:off x="-20397" y="9248052"/>
              <a:ext cx="1077694" cy="571128"/>
            </a:xfrm>
            <a:prstGeom prst="rect">
              <a:avLst/>
            </a:prstGeom>
          </p:spPr>
        </p:pic>
        <p:pic>
          <p:nvPicPr>
            <p:cNvPr id="44" name="Picture 4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DE8DDEC3-9E02-A56E-1A29-E747F6F52FF9}"/>
                </a:ext>
              </a:extLst>
            </p:cNvPr>
            <p:cNvPicPr>
              <a:picLocks noChangeAspect="1"/>
            </p:cNvPicPr>
            <p:nvPr/>
          </p:nvPicPr>
          <p:blipFill>
            <a:blip r:embed="rId8"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tretch>
              <a:fillRect/>
            </a:stretch>
          </p:blipFill>
          <p:spPr>
            <a:xfrm>
              <a:off x="1164388" y="9275367"/>
              <a:ext cx="1097559" cy="516499"/>
            </a:xfrm>
            <a:prstGeom prst="rect">
              <a:avLst/>
            </a:prstGeom>
          </p:spPr>
        </p:pic>
        <p:pic>
          <p:nvPicPr>
            <p:cNvPr id="46" name="Picture 4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715C9AE3-5023-5DAA-A7D4-4A6E0F549B4E}"/>
                </a:ext>
              </a:extLst>
            </p:cNvPr>
            <p:cNvPicPr>
              <a:picLocks noChangeAspect="1"/>
            </p:cNvPicPr>
            <p:nvPr/>
          </p:nvPicPr>
          <p:blipFill>
            <a:blip r:embed="rId9"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tretch>
              <a:fillRect/>
            </a:stretch>
          </p:blipFill>
          <p:spPr>
            <a:xfrm>
              <a:off x="2352326" y="9233153"/>
              <a:ext cx="874075" cy="600926"/>
            </a:xfrm>
            <a:prstGeom prst="rect">
              <a:avLst/>
            </a:prstGeom>
          </p:spPr>
        </p:pic>
        <p:pic>
          <p:nvPicPr>
            <p:cNvPr id="48" name="Picture 47">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4A09000A-7833-D48B-AFDB-AEA16729C3F0}"/>
                </a:ext>
              </a:extLst>
            </p:cNvPr>
            <p:cNvPicPr>
              <a:picLocks noChangeAspect="1"/>
            </p:cNvPicPr>
            <p:nvPr/>
          </p:nvPicPr>
          <p:blipFill>
            <a:blip r:embed="rId10"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tretch>
              <a:fillRect/>
            </a:stretch>
          </p:blipFill>
          <p:spPr>
            <a:xfrm>
              <a:off x="3299257" y="9365417"/>
              <a:ext cx="1173483" cy="336399"/>
            </a:xfrm>
            <a:prstGeom prst="rect">
              <a:avLst/>
            </a:prstGeom>
          </p:spPr>
        </p:pic>
        <p:pic>
          <p:nvPicPr>
            <p:cNvPr id="50" name="Picture 49">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8BBF3AE-9A1A-4DB3-20C5-20C2C63A4579}"/>
                </a:ext>
              </a:extLst>
            </p:cNvPr>
            <p:cNvPicPr>
              <a:picLocks noChangeAspect="1"/>
            </p:cNvPicPr>
            <p:nvPr/>
          </p:nvPicPr>
          <p:blipFill>
            <a:blip r:embed="rId11"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tretch>
              <a:fillRect/>
            </a:stretch>
          </p:blipFill>
          <p:spPr>
            <a:xfrm>
              <a:off x="4452915" y="9312614"/>
              <a:ext cx="1092593" cy="442004"/>
            </a:xfrm>
            <a:prstGeom prst="rect">
              <a:avLst/>
            </a:prstGeom>
          </p:spPr>
        </p:pic>
        <p:pic>
          <p:nvPicPr>
            <p:cNvPr id="52" name="Picture 51">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281F4562-D898-2481-E59C-261BABDFD1E4}"/>
                </a:ext>
              </a:extLst>
            </p:cNvPr>
            <p:cNvPicPr>
              <a:picLocks noChangeAspect="1"/>
            </p:cNvPicPr>
            <p:nvPr/>
          </p:nvPicPr>
          <p:blipFill>
            <a:blip r:embed="rId12"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tretch>
              <a:fillRect/>
            </a:stretch>
          </p:blipFill>
          <p:spPr>
            <a:xfrm>
              <a:off x="5527331" y="9272884"/>
              <a:ext cx="1077694" cy="521465"/>
            </a:xfrm>
            <a:prstGeom prst="rect">
              <a:avLst/>
            </a:prstGeom>
          </p:spPr>
        </p:pic>
        <p:pic>
          <p:nvPicPr>
            <p:cNvPr id="54" name="Picture 53">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43FC33D2-068D-1095-78E3-23EB55CCB748}"/>
                </a:ext>
              </a:extLst>
            </p:cNvPr>
            <p:cNvPicPr>
              <a:picLocks noChangeAspect="1"/>
            </p:cNvPicPr>
            <p:nvPr/>
          </p:nvPicPr>
          <p:blipFill>
            <a:blip r:embed="rId13"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tretch>
              <a:fillRect/>
            </a:stretch>
          </p:blipFill>
          <p:spPr>
            <a:xfrm>
              <a:off x="6692286" y="9223221"/>
              <a:ext cx="700253" cy="620791"/>
            </a:xfrm>
            <a:prstGeom prst="rect">
              <a:avLst/>
            </a:prstGeom>
          </p:spPr>
        </p:pic>
      </p:grpSp>
      <p:pic>
        <p:nvPicPr>
          <p:cNvPr id="70" name="Picture 69">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CAD97CF1-D633-659E-6A61-2984E8274465}"/>
              </a:ext>
            </a:extLst>
          </p:cNvPr>
          <p:cNvPicPr>
            <a:picLocks noChangeAspect="1"/>
          </p:cNvPicPr>
          <p:nvPr/>
        </p:nvPicPr>
        <p:blipFill>
          <a:blip r:embed="rId14"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tretch>
            <a:fillRect/>
          </a:stretch>
        </p:blipFill>
        <p:spPr>
          <a:xfrm>
            <a:off x="3170534" y="684018"/>
            <a:ext cx="3875105" cy="2073635"/>
          </a:xfrm>
          <a:prstGeom prst="rect">
            <a:avLst/>
          </a:prstGeom>
        </p:spPr>
      </p:pic>
      <p:sp>
        <p:nvSpPr>
          <p:cNvPr id="6" name="Rectangle 5">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BCF89DA0-7BF1-F293-E81C-0F32B48F1C13}"/>
              </a:ext>
            </a:extLst>
          </p:cNvPr>
          <p:cNvSpPr/>
          <p:nvPr/>
        </p:nvSpPr>
        <p:spPr>
          <a:xfrm>
            <a:off x="2126503" y="9933762"/>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262626"/>
                </a:solidFill>
                <a:latin typeface="Calibri" panose="020F0502020204030204" pitchFamily="34" charset="0"/>
                <a:ea typeface="Open Sans" panose="020B0606030504020204" pitchFamily="34" charset="0"/>
                <a:cs typeface="Calibri" panose="020F0502020204030204" pitchFamily="34" charset="0"/>
              </a:rPr>
              <a:t>Η υποστήριξη της Ευρωπαϊκής Επιτροπής για την παραγωγή της παρούσας δημοσίευσης δεν συνιστά έγκριση του περιεχομένου της, το οποίο αντικατοπτρίζει τις απόψεις μόνο των συγγραφέων, και η Επιτροπή δεν μπορεί να θεωρηθεί υπεύθυνη για οποιαδήποτε χρήση των πληροφοριών που περιέχονται σε αυτήν. 2021-1-FR01-KA220-ADU-000033578</a:t>
            </a:r>
          </a:p>
        </p:txBody>
      </p:sp>
      <p:pic>
        <p:nvPicPr>
          <p:cNvPr id="7" name="Picture 6">
            <a:extLst>
              <a:ext uri="{FF2B5EF4-FFF2-40B4-BE49-F238E27FC236}">
                <a16:creationId xmlns:a16="http://schemas.microsoft.com/office/drawing/2014/main" xmlns:p14="http://schemas.microsoft.com/office/powerpoint/2010/main" xmlns:asvg="http://schemas.microsoft.com/office/drawing/2016/SVG/main" xmlns:a14="http://schemas.microsoft.com/office/drawing/2010/main" xmlns="" id="{1EE36430-FA57-20E7-02C9-689DE3F693B9}"/>
              </a:ext>
            </a:extLst>
          </p:cNvPr>
          <p:cNvPicPr/>
          <p:nvPr/>
        </p:nvPicPr>
        <p:blipFill rotWithShape="1">
          <a:blip r:embed="rId15" cstate="screen">
            <a:extLst>
              <a:ext uri="{28A0092B-C50C-407E-A947-70E740481C1C}">
                <a14:useLocalDpi xmlns:a14="http://schemas.microsoft.com/office/drawing/2010/main" xmlns:p14="http://schemas.microsoft.com/office/powerpoint/2010/main" xmlns:asvg="http://schemas.microsoft.com/office/drawing/2016/SVG/main" xmlns:a16="http://schemas.microsoft.com/office/drawing/2014/main" xmlns=""/>
              </a:ext>
            </a:extLst>
          </a:blip>
          <a:srcRect r="44449"/>
          <a:stretch/>
        </p:blipFill>
        <p:spPr bwMode="auto">
          <a:xfrm>
            <a:off x="512410" y="10021383"/>
            <a:ext cx="1280061" cy="293943"/>
          </a:xfrm>
          <a:prstGeom prst="rect">
            <a:avLst/>
          </a:prstGeom>
          <a:ln>
            <a:noFill/>
          </a:ln>
          <a:extLst>
            <a:ext uri="{53640926-AAD7-44D8-BBD7-CCE9431645EC}">
              <a14:shadowObscured xmlns:a14="http://schemas.microsoft.com/office/drawing/2010/main" xmlns:p14="http://schemas.microsoft.com/office/powerpoint/2010/main" xmlns:asvg="http://schemas.microsoft.com/office/drawing/2016/SVG/main" xmlns:a16="http://schemas.microsoft.com/office/drawing/2014/main" xmlns=""/>
            </a:ext>
          </a:extLst>
        </p:spPr>
      </p:pic>
    </p:spTree>
    <p:extLst>
      <p:ext uri="{BB962C8B-B14F-4D97-AF65-F5344CB8AC3E}">
        <p14:creationId xmlns:p14="http://schemas.microsoft.com/office/powerpoint/2010/main" xmlns:asvg="http://schemas.microsoft.com/office/drawing/2016/SVG/main" xmlns:a14="http://schemas.microsoft.com/office/drawing/2010/main" xmlns:a16="http://schemas.microsoft.com/office/drawing/2014/main" xmlns="" val="170878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p14="http://schemas.microsoft.com/office/powerpoint/2010/main" xmlns="" id="{F08A1FA4-61E9-B44C-83C4-A6CE732733C1}"/>
              </a:ext>
            </a:extLst>
          </p:cNvPr>
          <p:cNvSpPr>
            <a:spLocks noGrp="1"/>
          </p:cNvSpPr>
          <p:nvPr>
            <p:ph type="body" sz="quarter" idx="13"/>
          </p:nvPr>
        </p:nvSpPr>
        <p:spPr/>
        <p:txBody>
          <a:bodyPr/>
          <a:lstStyle/>
          <a:p>
            <a:r>
              <a:rPr lang="en-US" dirty="0"/>
              <a:t>02</a:t>
            </a:r>
          </a:p>
        </p:txBody>
      </p:sp>
      <p:sp>
        <p:nvSpPr>
          <p:cNvPr id="18" name="Text Placeholder 17">
            <a:extLst>
              <a:ext uri="{FF2B5EF4-FFF2-40B4-BE49-F238E27FC236}">
                <a16:creationId xmlns:a16="http://schemas.microsoft.com/office/drawing/2014/main" xmlns:p14="http://schemas.microsoft.com/office/powerpoint/2010/main" xmlns="" id="{3D13EB9D-DE55-5D4D-BEA7-6A984DDA5380}"/>
              </a:ext>
            </a:extLst>
          </p:cNvPr>
          <p:cNvSpPr>
            <a:spLocks noGrp="1"/>
          </p:cNvSpPr>
          <p:nvPr>
            <p:ph type="body" sz="quarter" idx="14"/>
          </p:nvPr>
        </p:nvSpPr>
        <p:spPr>
          <a:xfrm>
            <a:off x="3170993" y="3483706"/>
            <a:ext cx="2609321" cy="2574544"/>
          </a:xfrm>
        </p:spPr>
        <p:txBody>
          <a:bodyPr/>
          <a:lstStyle/>
          <a:p>
            <a:pPr>
              <a:lnSpc>
                <a:spcPts val="3060"/>
              </a:lnSpc>
              <a:spcBef>
                <a:spcPts val="0"/>
              </a:spcBef>
            </a:pPr>
            <a:r>
              <a:rPr lang="en-US" dirty="0"/>
              <a:t>Ποιο είναι το πρόβλημα;</a:t>
            </a:r>
          </a:p>
          <a:p>
            <a:pPr>
              <a:lnSpc>
                <a:spcPts val="3060"/>
              </a:lnSpc>
              <a:spcBef>
                <a:spcPts val="0"/>
              </a:spcBef>
            </a:pPr>
            <a:endParaRPr lang="en-US" dirty="0"/>
          </a:p>
        </p:txBody>
      </p:sp>
      <p:sp>
        <p:nvSpPr>
          <p:cNvPr id="2" name="Slide Number Placeholder 5">
            <a:extLst>
              <a:ext uri="{FF2B5EF4-FFF2-40B4-BE49-F238E27FC236}">
                <a16:creationId xmlns:a16="http://schemas.microsoft.com/office/drawing/2014/main" xmlns:p14="http://schemas.microsoft.com/office/powerpoint/2010/main" xmlns="" id="{6D894863-304A-780C-B6BA-ABFEE65C4FC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9</a:t>
            </a:fld>
            <a:endParaRPr lang="en-US" dirty="0"/>
          </a:p>
        </p:txBody>
      </p:sp>
    </p:spTree>
    <p:extLst>
      <p:ext uri="{BB962C8B-B14F-4D97-AF65-F5344CB8AC3E}">
        <p14:creationId xmlns:p14="http://schemas.microsoft.com/office/powerpoint/2010/main" xmlns:a16="http://schemas.microsoft.com/office/drawing/2014/main" xmlns="" val="424230614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24029</TotalTime>
  <Words>14662</Words>
  <Application>Microsoft Macintosh PowerPoint</Application>
  <PresentationFormat>Προσαρμογή</PresentationFormat>
  <Paragraphs>1080</Paragraphs>
  <Slides>82</Slides>
  <Notes>5</Notes>
  <HiddenSlides>0</HiddenSlides>
  <MMClips>0</MMClips>
  <ScaleCrop>false</ScaleCrop>
  <HeadingPairs>
    <vt:vector size="4" baseType="variant">
      <vt:variant>
        <vt:lpstr>Θέμα</vt:lpstr>
      </vt:variant>
      <vt:variant>
        <vt:i4>1</vt:i4>
      </vt:variant>
      <vt:variant>
        <vt:lpstr>Τίτλοι διαφανειών</vt:lpstr>
      </vt:variant>
      <vt:variant>
        <vt:i4>82</vt:i4>
      </vt:variant>
    </vt:vector>
  </HeadingPairs>
  <TitlesOfParts>
    <vt:vector size="83"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docId:0528ADD0B6AC3CF5E340B2C16DAA5C06</cp:keywords>
  <cp:lastModifiedBy>user</cp:lastModifiedBy>
  <cp:revision>476</cp:revision>
  <cp:lastPrinted>2022-04-20T17:04:48Z</cp:lastPrinted>
  <dcterms:created xsi:type="dcterms:W3CDTF">2021-06-15T11:45:52Z</dcterms:created>
  <dcterms:modified xsi:type="dcterms:W3CDTF">2023-10-18T15:54:43Z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