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comments/modernComment_105_E01A259C.xml" ContentType="application/vnd.ms-powerpoint.comments+xml"/>
  <Override PartName="/ppt/comments/modernComment_116_B41EDCB1.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B_709D604E.xml" ContentType="application/vnd.ms-powerpoint.comments+xml"/>
  <Override PartName="/ppt/comments/modernComment_120_D89247B7.xml" ContentType="application/vnd.ms-powerpoint.comments+xml"/>
  <Override PartName="/ppt/notesSlides/notesSlide3.xml" ContentType="application/vnd.openxmlformats-officedocument.presentationml.notesSlide+xml"/>
  <Override PartName="/ppt/comments/modernComment_124_6DCC794B.xml" ContentType="application/vnd.ms-powerpoint.comments+xml"/>
  <Override PartName="/ppt/comments/modernComment_134_9174861E.xml" ContentType="application/vnd.ms-powerpoint.comments+xml"/>
  <Override PartName="/ppt/notesSlides/notesSlide4.xml" ContentType="application/vnd.openxmlformats-officedocument.presentationml.notesSlide+xml"/>
  <Override PartName="/ppt/comments/modernComment_13A_451EDE17.xml" ContentType="application/vnd.ms-powerpoint.comments+xml"/>
  <Override PartName="/ppt/comments/modernComment_14B_884AC25C.xml" ContentType="application/vnd.ms-powerpoint.comments+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87"/>
  </p:notesMasterIdLst>
  <p:handoutMasterIdLst>
    <p:handoutMasterId r:id="rId88"/>
  </p:handoutMasterIdLst>
  <p:sldIdLst>
    <p:sldId id="272" r:id="rId5"/>
    <p:sldId id="257" r:id="rId6"/>
    <p:sldId id="258" r:id="rId7"/>
    <p:sldId id="271" r:id="rId8"/>
    <p:sldId id="277" r:id="rId9"/>
    <p:sldId id="261" r:id="rId10"/>
    <p:sldId id="278" r:id="rId11"/>
    <p:sldId id="280" r:id="rId12"/>
    <p:sldId id="273" r:id="rId13"/>
    <p:sldId id="281" r:id="rId14"/>
    <p:sldId id="282" r:id="rId15"/>
    <p:sldId id="283" r:id="rId16"/>
    <p:sldId id="285" r:id="rId17"/>
    <p:sldId id="284"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274" r:id="rId42"/>
    <p:sldId id="309" r:id="rId43"/>
    <p:sldId id="310" r:id="rId44"/>
    <p:sldId id="311" r:id="rId45"/>
    <p:sldId id="312" r:id="rId46"/>
    <p:sldId id="313" r:id="rId47"/>
    <p:sldId id="314" r:id="rId48"/>
    <p:sldId id="315" r:id="rId49"/>
    <p:sldId id="316" r:id="rId50"/>
    <p:sldId id="317" r:id="rId51"/>
    <p:sldId id="318" r:id="rId52"/>
    <p:sldId id="319" r:id="rId53"/>
    <p:sldId id="321" r:id="rId54"/>
    <p:sldId id="322" r:id="rId55"/>
    <p:sldId id="323" r:id="rId56"/>
    <p:sldId id="324" r:id="rId57"/>
    <p:sldId id="325" r:id="rId58"/>
    <p:sldId id="326" r:id="rId59"/>
    <p:sldId id="327" r:id="rId60"/>
    <p:sldId id="328" r:id="rId61"/>
    <p:sldId id="329" r:id="rId62"/>
    <p:sldId id="275" r:id="rId63"/>
    <p:sldId id="344" r:id="rId64"/>
    <p:sldId id="331" r:id="rId65"/>
    <p:sldId id="332" r:id="rId66"/>
    <p:sldId id="333" r:id="rId67"/>
    <p:sldId id="334" r:id="rId68"/>
    <p:sldId id="335" r:id="rId69"/>
    <p:sldId id="336" r:id="rId70"/>
    <p:sldId id="337" r:id="rId71"/>
    <p:sldId id="338" r:id="rId72"/>
    <p:sldId id="339" r:id="rId73"/>
    <p:sldId id="340" r:id="rId74"/>
    <p:sldId id="341" r:id="rId75"/>
    <p:sldId id="342" r:id="rId76"/>
    <p:sldId id="343" r:id="rId77"/>
    <p:sldId id="276" r:id="rId78"/>
    <p:sldId id="345" r:id="rId79"/>
    <p:sldId id="346" r:id="rId80"/>
    <p:sldId id="347" r:id="rId81"/>
    <p:sldId id="348" r:id="rId82"/>
    <p:sldId id="349" r:id="rId83"/>
    <p:sldId id="350" r:id="rId84"/>
    <p:sldId id="351" r:id="rId85"/>
    <p:sldId id="352" r:id="rId86"/>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3" userDrawn="1">
          <p15:clr>
            <a:srgbClr val="A4A3A4"/>
          </p15:clr>
        </p15:guide>
        <p15:guide id="2" pos="235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FF42D734-FF52-3252-6BE2-349A7D613367}" name="HOJBERG Elvira" initials="EH" userId="S::Elvira.HOJBERG@centrepompidou.fr::3cb4e388-7f42-4256-95d2-c229d1b68e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009AC1"/>
    <a:srgbClr val="74659A"/>
    <a:srgbClr val="00B6E6"/>
    <a:srgbClr val="24BAA2"/>
    <a:srgbClr val="010101"/>
    <a:srgbClr val="BC87B9"/>
    <a:srgbClr val="C3659A"/>
    <a:srgbClr val="7F3494"/>
    <a:srgbClr val="092E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881" autoAdjust="0"/>
    <p:restoredTop sz="94671"/>
  </p:normalViewPr>
  <p:slideViewPr>
    <p:cSldViewPr snapToGrid="0" snapToObjects="1">
      <p:cViewPr>
        <p:scale>
          <a:sx n="101" d="100"/>
          <a:sy n="101" d="100"/>
        </p:scale>
        <p:origin x="1648" y="-984"/>
      </p:cViewPr>
      <p:guideLst>
        <p:guide orient="horz" pos="3343"/>
        <p:guide pos="2358"/>
      </p:guideLst>
    </p:cSldViewPr>
  </p:slideViewPr>
  <p:notesTextViewPr>
    <p:cViewPr>
      <p:scale>
        <a:sx n="1" d="1"/>
        <a:sy n="1" d="1"/>
      </p:scale>
      <p:origin x="0" y="0"/>
    </p:cViewPr>
  </p:notesTextViewPr>
  <p:sorterViewPr>
    <p:cViewPr>
      <p:scale>
        <a:sx n="98" d="100"/>
        <a:sy n="98" d="100"/>
      </p:scale>
      <p:origin x="0" y="0"/>
    </p:cViewPr>
  </p:sorterViewPr>
  <p:notesViewPr>
    <p:cSldViewPr snapToGrid="0" snapToObjects="1" showGuides="1">
      <p:cViewPr varScale="1">
        <p:scale>
          <a:sx n="88" d="100"/>
          <a:sy n="88" d="100"/>
        </p:scale>
        <p:origin x="2664"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omments/modernComment_105_E01A259C.xml><?xml version="1.0" encoding="utf-8"?>
<p188:cmLst xmlns:a="http://schemas.openxmlformats.org/drawingml/2006/main" xmlns:r="http://schemas.openxmlformats.org/officeDocument/2006/relationships" xmlns:p188="http://schemas.microsoft.com/office/powerpoint/2018/8/main">
  <p188:cm id="{1A9E6510-7093-E745-B1A3-5A3CEE0FBB29}" authorId="{FF42D734-FF52-3252-6BE2-349A7D613367}" created="2023-09-01T17:07:25.028">
    <pc:sldMkLst xmlns:pc="http://schemas.microsoft.com/office/powerpoint/2013/main/command">
      <pc:docMk/>
      <pc:sldMk cId="3759809948" sldId="261"/>
    </pc:sldMkLst>
    <p188:txBody>
      <a:bodyPr/>
      <a:lstStyle/>
      <a:p>
        <a:r>
          <a:rPr lang="en-FR"/>
          <a:t>Remove the underlining of ‘on’</a:t>
        </a:r>
      </a:p>
    </p188:txBody>
  </p188:cm>
</p188:cmLst>
</file>

<file path=ppt/comments/modernComment_116_B41EDCB1.xml><?xml version="1.0" encoding="utf-8"?>
<p188:cmLst xmlns:a="http://schemas.openxmlformats.org/drawingml/2006/main" xmlns:r="http://schemas.openxmlformats.org/officeDocument/2006/relationships" xmlns:p188="http://schemas.microsoft.com/office/powerpoint/2018/8/main">
  <p188:cm id="{2C0F3CBA-4C7B-9043-BCBA-127146301A19}" authorId="{FF42D734-FF52-3252-6BE2-349A7D613367}" created="2023-09-01T17:10:57.295">
    <pc:sldMkLst xmlns:pc="http://schemas.microsoft.com/office/powerpoint/2013/main/command">
      <pc:docMk/>
      <pc:sldMk cId="3021921457" sldId="278"/>
    </pc:sldMkLst>
    <p188:txBody>
      <a:bodyPr/>
      <a:lstStyle/>
      <a:p>
        <a:r>
          <a:rPr lang="en-FR"/>
          <a:t>Is it possible to make links in the pdf that takes the reader towards the chapters mentioned in the text?</a:t>
        </a:r>
      </a:p>
    </p188:txBody>
  </p188:cm>
</p188:cmLst>
</file>

<file path=ppt/comments/modernComment_11B_709D604E.xml><?xml version="1.0" encoding="utf-8"?>
<p188:cmLst xmlns:a="http://schemas.openxmlformats.org/drawingml/2006/main" xmlns:r="http://schemas.openxmlformats.org/officeDocument/2006/relationships" xmlns:p188="http://schemas.microsoft.com/office/powerpoint/2018/8/main">
  <p188:cm id="{17E15704-25B5-0645-9849-726F2ED1B0B3}" authorId="{FF42D734-FF52-3252-6BE2-349A7D613367}" created="2023-09-01T19:33:04.644">
    <pc:sldMkLst xmlns:pc="http://schemas.microsoft.com/office/powerpoint/2013/main/command">
      <pc:docMk/>
      <pc:sldMk cId="1889361998" sldId="283"/>
    </pc:sldMkLst>
    <p188:txBody>
      <a:bodyPr/>
      <a:lstStyle/>
      <a:p>
        <a:r>
          <a:rPr lang="en-FR"/>
          <a:t>The first paragraph here should go in the blue field. 
</a:t>
        </a:r>
      </a:p>
    </p188:txBody>
  </p188:cm>
</p188:cmLst>
</file>

<file path=ppt/comments/modernComment_120_D89247B7.xml><?xml version="1.0" encoding="utf-8"?>
<p188:cmLst xmlns:a="http://schemas.openxmlformats.org/drawingml/2006/main" xmlns:r="http://schemas.openxmlformats.org/officeDocument/2006/relationships" xmlns:p188="http://schemas.microsoft.com/office/powerpoint/2018/8/main">
  <p188:cm id="{E448785D-81EA-8546-A214-34503C9FF9FB}" authorId="{FF42D734-FF52-3252-6BE2-349A7D613367}" created="2023-09-01T19:33:33.717">
    <pc:sldMkLst xmlns:pc="http://schemas.microsoft.com/office/powerpoint/2013/main/command">
      <pc:docMk/>
      <pc:sldMk cId="3633465271" sldId="288"/>
    </pc:sldMkLst>
    <p188:txBody>
      <a:bodyPr/>
      <a:lstStyle/>
      <a:p>
        <a:r>
          <a:rPr lang="en-FR"/>
          <a:t>Is it possible to remove the underline here? I don’t seem to be able to do it myself. </a:t>
        </a:r>
      </a:p>
    </p188:txBody>
  </p188:cm>
</p188:cmLst>
</file>

<file path=ppt/comments/modernComment_124_6DCC794B.xml><?xml version="1.0" encoding="utf-8"?>
<p188:cmLst xmlns:a="http://schemas.openxmlformats.org/drawingml/2006/main" xmlns:r="http://schemas.openxmlformats.org/officeDocument/2006/relationships" xmlns:p188="http://schemas.microsoft.com/office/powerpoint/2018/8/main">
  <p188:cm id="{DDD6ABBE-C144-6C46-B882-26080F27C189}" authorId="{FF42D734-FF52-3252-6BE2-349A7D613367}" created="2023-09-01T21:40:04.097">
    <pc:sldMkLst xmlns:pc="http://schemas.microsoft.com/office/powerpoint/2013/main/command">
      <pc:docMk/>
      <pc:sldMk cId="1842116939" sldId="292"/>
    </pc:sldMkLst>
    <p188:txBody>
      <a:bodyPr/>
      <a:lstStyle/>
      <a:p>
        <a:r>
          <a:rPr lang="en-FR"/>
          <a:t>I don’t know if ‘below, we’ll look closer at these questions’ is the best part to highlight. Maybe just keep it in normal text?</a:t>
        </a:r>
      </a:p>
    </p188:txBody>
  </p188:cm>
  <p188:cm id="{80B3BA41-961E-4B4A-A6F0-3FAB4272E5EF}" authorId="{FF42D734-FF52-3252-6BE2-349A7D613367}" created="2023-09-01T21:40:50.269">
    <pc:sldMkLst xmlns:pc="http://schemas.microsoft.com/office/powerpoint/2013/main/command">
      <pc:docMk/>
      <pc:sldMk cId="1842116939" sldId="292"/>
    </pc:sldMkLst>
    <p188:txBody>
      <a:bodyPr/>
      <a:lstStyle/>
      <a:p>
        <a:r>
          <a:rPr lang="en-FR"/>
          <a:t>I don’t know why ‘prevail’ is underlined? The sentence ‘For infants and young children…’ should not be highlighted in purple</a:t>
        </a:r>
      </a:p>
    </p188:txBody>
  </p188:cm>
</p188:cmLst>
</file>

<file path=ppt/comments/modernComment_134_9174861E.xml><?xml version="1.0" encoding="utf-8"?>
<p188:cmLst xmlns:a="http://schemas.openxmlformats.org/drawingml/2006/main" xmlns:r="http://schemas.openxmlformats.org/officeDocument/2006/relationships" xmlns:p188="http://schemas.microsoft.com/office/powerpoint/2018/8/main">
  <p188:cm id="{6DC14349-2857-7744-8E1F-1336D8C30106}" authorId="{FF42D734-FF52-3252-6BE2-349A7D613367}" created="2023-09-01T22:58:12.028">
    <ac:deMkLst xmlns:ac="http://schemas.microsoft.com/office/drawing/2013/main/command">
      <pc:docMk xmlns:pc="http://schemas.microsoft.com/office/powerpoint/2013/main/command"/>
      <pc:sldMk xmlns:pc="http://schemas.microsoft.com/office/powerpoint/2013/main/command" cId="2440332830" sldId="308"/>
      <ac:spMk id="2" creationId="{7F15C130-4DAE-F061-CD65-5C0EE4D83D08}"/>
    </ac:deMkLst>
    <p188:txBody>
      <a:bodyPr/>
      <a:lstStyle/>
      <a:p>
        <a:r>
          <a:rPr lang="en-FR"/>
          <a:t>I think it would be better to have the questions written in the main text instead of the purple box (I personally find the ‘see below’) a little confusing</a:t>
        </a:r>
      </a:p>
    </p188:txBody>
  </p188:cm>
</p188:cmLst>
</file>

<file path=ppt/comments/modernComment_13A_451EDE17.xml><?xml version="1.0" encoding="utf-8"?>
<p188:cmLst xmlns:a="http://schemas.openxmlformats.org/drawingml/2006/main" xmlns:r="http://schemas.openxmlformats.org/officeDocument/2006/relationships" xmlns:p188="http://schemas.microsoft.com/office/powerpoint/2018/8/main">
  <p188:cm id="{07FE5786-F178-044C-8775-8CF4C7E000D5}" authorId="{FF42D734-FF52-3252-6BE2-349A7D613367}" created="2023-09-04T18:35:29.048">
    <pc:sldMkLst xmlns:pc="http://schemas.microsoft.com/office/powerpoint/2013/main/command">
      <pc:docMk/>
      <pc:sldMk cId="1159650839" sldId="314"/>
    </pc:sldMkLst>
    <p188:txBody>
      <a:bodyPr/>
      <a:lstStyle/>
      <a:p>
        <a:r>
          <a:rPr lang="en-FR"/>
          <a:t>Could the text highlighted in purple be integrated as a normal text? Thank you</a:t>
        </a:r>
      </a:p>
    </p188:txBody>
  </p188:cm>
</p188:cmLst>
</file>

<file path=ppt/comments/modernComment_14B_884AC25C.xml><?xml version="1.0" encoding="utf-8"?>
<p188:cmLst xmlns:a="http://schemas.openxmlformats.org/drawingml/2006/main" xmlns:r="http://schemas.openxmlformats.org/officeDocument/2006/relationships" xmlns:p188="http://schemas.microsoft.com/office/powerpoint/2018/8/main">
  <p188:cm id="{F1E4F4AC-84A9-A741-BC7E-C08D0F0748DA}" authorId="{FF42D734-FF52-3252-6BE2-349A7D613367}" created="2023-09-19T12:07:10.784">
    <pc:sldMkLst xmlns:pc="http://schemas.microsoft.com/office/powerpoint/2013/main/command">
      <pc:docMk/>
      <pc:sldMk cId="2286600796" sldId="331"/>
    </pc:sldMkLst>
    <p188:txBody>
      <a:bodyPr/>
      <a:lstStyle/>
      <a:p>
        <a:r>
          <a:rPr lang="en-FR"/>
          <a:t>There is a little e with violet background just above the bifurcate book that I can’t remove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10/2/23</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520" units="cm"/>
          <inkml:channel name="Y" type="integer" max="1080" units="cm"/>
        </inkml:traceFormat>
        <inkml:channelProperties>
          <inkml:channelProperty channel="X" name="resolution" value="113.91586" units="1/cm"/>
          <inkml:channelProperty channel="Y" name="resolution" value="62.06897" units="1/cm"/>
        </inkml:channelProperties>
      </inkml:inkSource>
      <inkml:timestamp xml:id="ts0" timeString="2023-09-21T12:47:21.946"/>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32C600DB-1D84-4567-943D-3CF7889928CE}" emma:medium="tactile" emma:mode="ink">
          <msink:context xmlns:msink="http://schemas.microsoft.com/ink/2010/main" type="writingRegion" rotatedBoundingBox="1348,20005 1381,20005 1381,20055 1348,20055"/>
        </emma:interpretation>
      </emma:emma>
    </inkml:annotationXML>
    <inkml:traceGroup>
      <inkml:annotationXML>
        <emma:emma xmlns:emma="http://www.w3.org/2003/04/emma" version="1.0">
          <emma:interpretation id="{A3DB30F4-6F01-40A1-8AF1-F4F0D79D38DA}" emma:medium="tactile" emma:mode="ink">
            <msink:context xmlns:msink="http://schemas.microsoft.com/ink/2010/main" type="paragraph" rotatedBoundingBox="1348,20005 1381,20005 1381,20055 1348,20055" alignmentLevel="1"/>
          </emma:interpretation>
        </emma:emma>
      </inkml:annotationXML>
      <inkml:traceGroup>
        <inkml:annotationXML>
          <emma:emma xmlns:emma="http://www.w3.org/2003/04/emma" version="1.0">
            <emma:interpretation id="{59C7F375-7338-41C2-AE6A-FB7D7DAD8EC6}" emma:medium="tactile" emma:mode="ink">
              <msink:context xmlns:msink="http://schemas.microsoft.com/ink/2010/main" type="line" rotatedBoundingBox="1348,20005 1381,20005 1381,20055 1348,20055"/>
            </emma:interpretation>
          </emma:emma>
        </inkml:annotationXML>
        <inkml:traceGroup>
          <inkml:annotationXML>
            <emma:emma xmlns:emma="http://www.w3.org/2003/04/emma" version="1.0">
              <emma:interpretation id="{24D68FF6-0F8A-4B8E-8615-2F7666F0B240}" emma:medium="tactile" emma:mode="ink">
                <msink:context xmlns:msink="http://schemas.microsoft.com/ink/2010/main" type="inkWord" rotatedBoundingBox="1348,20005 1381,20005 1381,20055 1348,20055"/>
              </emma:interpretation>
              <emma:one-of disjunction-type="recognition" id="oneOf0">
                <emma:interpretation id="interp0" emma:lang="fr-FR" emma:confidence="0">
                  <emma:literal>:</emma:literal>
                </emma:interpretation>
                <emma:interpretation id="interp1" emma:lang="fr-FR" emma:confidence="0">
                  <emma:literal>"</emma:literal>
                </emma:interpretation>
                <emma:interpretation id="interp2" emma:lang="fr-FR" emma:confidence="0">
                  <emma:literal>;</emma:literal>
                </emma:interpretation>
                <emma:interpretation id="interp3" emma:lang="fr-FR" emma:confidence="0">
                  <emma:literal>C</emma:literal>
                </emma:interpretation>
                <emma:interpretation id="interp4" emma:lang="fr-FR" emma:confidence="0">
                  <emma:literal>!</emma:literal>
                </emma:interpretation>
              </emma:one-of>
            </emma:emma>
          </inkml:annotationXML>
          <inkml:trace contextRef="#ctx0" brushRef="#br0">0 0</inkml:trace>
          <inkml:trace contextRef="#ctx0" brushRef="#br0" timeOffset="848.61">18 35</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10/2/23</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75372A-F483-BF4C-A311-87AB670BD6E8}" type="slidenum">
              <a:rPr lang="en-US" smtClean="0"/>
              <a:t>10</a:t>
            </a:fld>
            <a:endParaRPr lang="en-US" dirty="0"/>
          </a:p>
        </p:txBody>
      </p:sp>
    </p:spTree>
    <p:extLst>
      <p:ext uri="{BB962C8B-B14F-4D97-AF65-F5344CB8AC3E}">
        <p14:creationId xmlns:p14="http://schemas.microsoft.com/office/powerpoint/2010/main" val="1070264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75372A-F483-BF4C-A311-87AB670BD6E8}" type="slidenum">
              <a:rPr lang="en-US" smtClean="0"/>
              <a:t>12</a:t>
            </a:fld>
            <a:endParaRPr lang="en-US" dirty="0"/>
          </a:p>
        </p:txBody>
      </p:sp>
    </p:spTree>
    <p:extLst>
      <p:ext uri="{BB962C8B-B14F-4D97-AF65-F5344CB8AC3E}">
        <p14:creationId xmlns:p14="http://schemas.microsoft.com/office/powerpoint/2010/main" val="4154285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75372A-F483-BF4C-A311-87AB670BD6E8}" type="slidenum">
              <a:rPr lang="en-US" smtClean="0"/>
              <a:t>21</a:t>
            </a:fld>
            <a:endParaRPr lang="en-US" dirty="0"/>
          </a:p>
        </p:txBody>
      </p:sp>
    </p:spTree>
    <p:extLst>
      <p:ext uri="{BB962C8B-B14F-4D97-AF65-F5344CB8AC3E}">
        <p14:creationId xmlns:p14="http://schemas.microsoft.com/office/powerpoint/2010/main" val="2442568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75372A-F483-BF4C-A311-87AB670BD6E8}" type="slidenum">
              <a:rPr lang="en-US" smtClean="0"/>
              <a:t>40</a:t>
            </a:fld>
            <a:endParaRPr lang="en-US" dirty="0"/>
          </a:p>
        </p:txBody>
      </p:sp>
    </p:spTree>
    <p:extLst>
      <p:ext uri="{BB962C8B-B14F-4D97-AF65-F5344CB8AC3E}">
        <p14:creationId xmlns:p14="http://schemas.microsoft.com/office/powerpoint/2010/main" val="3133484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75372A-F483-BF4C-A311-87AB670BD6E8}" type="slidenum">
              <a:rPr lang="en-US" smtClean="0"/>
              <a:t>68</a:t>
            </a:fld>
            <a:endParaRPr lang="en-US" dirty="0"/>
          </a:p>
        </p:txBody>
      </p:sp>
    </p:spTree>
    <p:extLst>
      <p:ext uri="{BB962C8B-B14F-4D97-AF65-F5344CB8AC3E}">
        <p14:creationId xmlns:p14="http://schemas.microsoft.com/office/powerpoint/2010/main" val="154551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385" name="Freeform 384">
            <a:extLst>
              <a:ext uri="{FF2B5EF4-FFF2-40B4-BE49-F238E27FC236}">
                <a16:creationId xmlns:a16="http://schemas.microsoft.com/office/drawing/2014/main" id="{57F553F4-210F-D445-80C4-1685A71FF7AE}"/>
              </a:ext>
            </a:extLst>
          </p:cNvPr>
          <p:cNvSpPr/>
          <p:nvPr/>
        </p:nvSpPr>
        <p:spPr>
          <a:xfrm>
            <a:off x="-36182" y="5830232"/>
            <a:ext cx="7595857" cy="3768082"/>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74659A"/>
          </a:solidFill>
          <a:ln w="3060" cap="flat">
            <a:noFill/>
            <a:prstDash val="solid"/>
            <a:miter/>
          </a:ln>
        </p:spPr>
        <p:txBody>
          <a:bodyPr rtlCol="0" anchor="ctr"/>
          <a:lstStyle/>
          <a:p>
            <a:endParaRPr lang="en-US" dirty="0"/>
          </a:p>
        </p:txBody>
      </p:sp>
      <p:pic>
        <p:nvPicPr>
          <p:cNvPr id="338" name="Picture 337">
            <a:extLst>
              <a:ext uri="{FF2B5EF4-FFF2-40B4-BE49-F238E27FC236}">
                <a16:creationId xmlns:a16="http://schemas.microsoft.com/office/drawing/2014/main" id="{1FF9B57A-A795-634B-A4AC-020F65665FB5}"/>
              </a:ext>
            </a:extLst>
          </p:cNvPr>
          <p:cNvPicPr>
            <a:picLocks noChangeAspect="1"/>
          </p:cNvPicPr>
          <p:nvPr userDrawn="1"/>
        </p:nvPicPr>
        <p:blipFill rotWithShape="1">
          <a:blip r:embed="rId2">
            <a:alphaModFix amt="29000"/>
          </a:blip>
          <a:srcRect l="67223" t="9864"/>
          <a:stretch/>
        </p:blipFill>
        <p:spPr>
          <a:xfrm>
            <a:off x="4500039" y="5830232"/>
            <a:ext cx="3127569" cy="4602411"/>
          </a:xfrm>
          <a:prstGeom prst="rect">
            <a:avLst/>
          </a:prstGeom>
        </p:spPr>
      </p:pic>
      <p:sp>
        <p:nvSpPr>
          <p:cNvPr id="1101" name="Graphic 6">
            <a:extLst>
              <a:ext uri="{FF2B5EF4-FFF2-40B4-BE49-F238E27FC236}">
                <a16:creationId xmlns:a16="http://schemas.microsoft.com/office/drawing/2014/main" id="{44A94AD3-A131-9441-82E4-9C561BFA098B}"/>
              </a:ext>
            </a:extLst>
          </p:cNvPr>
          <p:cNvSpPr/>
          <p:nvPr/>
        </p:nvSpPr>
        <p:spPr>
          <a:xfrm rot="5400000">
            <a:off x="5693241" y="7996035"/>
            <a:ext cx="476911" cy="3282242"/>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1102" name="Text Placeholder 32">
            <a:extLst>
              <a:ext uri="{FF2B5EF4-FFF2-40B4-BE49-F238E27FC236}">
                <a16:creationId xmlns:a16="http://schemas.microsoft.com/office/drawing/2014/main" id="{69DBB5CE-9B20-F44B-9B06-0C67AB1E1193}"/>
              </a:ext>
            </a:extLst>
          </p:cNvPr>
          <p:cNvSpPr>
            <a:spLocks noGrp="1"/>
          </p:cNvSpPr>
          <p:nvPr>
            <p:ph type="body" sz="quarter" idx="42" hasCustomPrompt="1"/>
          </p:nvPr>
        </p:nvSpPr>
        <p:spPr>
          <a:xfrm>
            <a:off x="4290575" y="9391961"/>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pic>
        <p:nvPicPr>
          <p:cNvPr id="1446" name="Picture 1445">
            <a:extLst>
              <a:ext uri="{FF2B5EF4-FFF2-40B4-BE49-F238E27FC236}">
                <a16:creationId xmlns:a16="http://schemas.microsoft.com/office/drawing/2014/main" id="{0F2457AE-783E-EC4E-AD25-380F9E121D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5932648" y="10160564"/>
            <a:ext cx="1184829" cy="272079"/>
          </a:xfrm>
          <a:prstGeom prst="rect">
            <a:avLst/>
          </a:prstGeom>
          <a:ln>
            <a:noFill/>
          </a:ln>
          <a:extLst>
            <a:ext uri="{53640926-AAD7-44D8-BBD7-CCE9431645EC}">
              <a14:shadowObscured xmlns:a14="http://schemas.microsoft.com/office/drawing/2010/main"/>
            </a:ext>
          </a:extLst>
        </p:spPr>
      </p:pic>
      <p:grpSp>
        <p:nvGrpSpPr>
          <p:cNvPr id="1447" name="Graphic 95">
            <a:extLst>
              <a:ext uri="{FF2B5EF4-FFF2-40B4-BE49-F238E27FC236}">
                <a16:creationId xmlns:a16="http://schemas.microsoft.com/office/drawing/2014/main" id="{BCC9C07E-5BDA-894A-9F51-3A299FE07667}"/>
              </a:ext>
            </a:extLst>
          </p:cNvPr>
          <p:cNvGrpSpPr/>
          <p:nvPr/>
        </p:nvGrpSpPr>
        <p:grpSpPr>
          <a:xfrm>
            <a:off x="595642" y="9948603"/>
            <a:ext cx="1509109" cy="423922"/>
            <a:chOff x="584588" y="9078286"/>
            <a:chExt cx="1509109" cy="423922"/>
          </a:xfrm>
          <a:solidFill>
            <a:srgbClr val="000000"/>
          </a:solidFill>
        </p:grpSpPr>
        <p:sp>
          <p:nvSpPr>
            <p:cNvPr id="1448" name="Freeform 1447">
              <a:extLst>
                <a:ext uri="{FF2B5EF4-FFF2-40B4-BE49-F238E27FC236}">
                  <a16:creationId xmlns:a16="http://schemas.microsoft.com/office/drawing/2014/main" id="{EB5E03D8-30C7-E14C-AD59-B1475EF01B70}"/>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9AC1"/>
              </a:solidFill>
              <a:prstDash val="solid"/>
              <a:miter/>
            </a:ln>
          </p:spPr>
          <p:txBody>
            <a:bodyPr rtlCol="0" anchor="ctr"/>
            <a:lstStyle/>
            <a:p>
              <a:endParaRPr lang="en-US" dirty="0"/>
            </a:p>
          </p:txBody>
        </p:sp>
        <p:sp>
          <p:nvSpPr>
            <p:cNvPr id="1449" name="Freeform 1448">
              <a:extLst>
                <a:ext uri="{FF2B5EF4-FFF2-40B4-BE49-F238E27FC236}">
                  <a16:creationId xmlns:a16="http://schemas.microsoft.com/office/drawing/2014/main" id="{622F54C9-BCD4-1645-818F-C9645F64C4D0}"/>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9AC1"/>
              </a:solidFill>
              <a:prstDash val="solid"/>
              <a:miter/>
            </a:ln>
          </p:spPr>
          <p:txBody>
            <a:bodyPr rtlCol="0" anchor="ctr"/>
            <a:lstStyle/>
            <a:p>
              <a:endParaRPr lang="en-US" dirty="0"/>
            </a:p>
          </p:txBody>
        </p:sp>
      </p:grpSp>
      <p:sp>
        <p:nvSpPr>
          <p:cNvPr id="1450" name="Text Placeholder 23">
            <a:extLst>
              <a:ext uri="{FF2B5EF4-FFF2-40B4-BE49-F238E27FC236}">
                <a16:creationId xmlns:a16="http://schemas.microsoft.com/office/drawing/2014/main" id="{1F004F01-AFAA-8F4D-9CEC-94692E6F80C1}"/>
              </a:ext>
            </a:extLst>
          </p:cNvPr>
          <p:cNvSpPr>
            <a:spLocks noGrp="1"/>
          </p:cNvSpPr>
          <p:nvPr>
            <p:ph type="body" sz="quarter" idx="17" hasCustomPrompt="1"/>
          </p:nvPr>
        </p:nvSpPr>
        <p:spPr>
          <a:xfrm>
            <a:off x="639972" y="9987866"/>
            <a:ext cx="1230818"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1451" name="Text Placeholder 23">
            <a:extLst>
              <a:ext uri="{FF2B5EF4-FFF2-40B4-BE49-F238E27FC236}">
                <a16:creationId xmlns:a16="http://schemas.microsoft.com/office/drawing/2014/main" id="{7878631D-194D-8942-AB2C-854D68456F82}"/>
              </a:ext>
            </a:extLst>
          </p:cNvPr>
          <p:cNvSpPr>
            <a:spLocks noGrp="1"/>
          </p:cNvSpPr>
          <p:nvPr>
            <p:ph type="body" sz="quarter" idx="18" hasCustomPrompt="1"/>
          </p:nvPr>
        </p:nvSpPr>
        <p:spPr>
          <a:xfrm>
            <a:off x="2204239" y="9981336"/>
            <a:ext cx="1779692"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1453" name="Text Placeholder 23">
            <a:extLst>
              <a:ext uri="{FF2B5EF4-FFF2-40B4-BE49-F238E27FC236}">
                <a16:creationId xmlns:a16="http://schemas.microsoft.com/office/drawing/2014/main" id="{9D4FE07E-181F-6A48-AB3D-C5BAD0C4DADE}"/>
              </a:ext>
            </a:extLst>
          </p:cNvPr>
          <p:cNvSpPr>
            <a:spLocks noGrp="1"/>
          </p:cNvSpPr>
          <p:nvPr>
            <p:ph type="body" sz="quarter" idx="16" hasCustomPrompt="1"/>
          </p:nvPr>
        </p:nvSpPr>
        <p:spPr>
          <a:xfrm>
            <a:off x="605556" y="7156000"/>
            <a:ext cx="3685020" cy="1224685"/>
          </a:xfrm>
          <a:prstGeom prst="rect">
            <a:avLst/>
          </a:prstGeom>
        </p:spPr>
        <p:txBody>
          <a:bodyPr>
            <a:noAutofit/>
          </a:bodyPr>
          <a:lstStyle>
            <a:lvl1pPr marL="0" indent="0" algn="l">
              <a:lnSpc>
                <a:spcPts val="3720"/>
              </a:lnSpc>
              <a:spcBef>
                <a:spcPts val="0"/>
              </a:spcBef>
              <a:buNone/>
              <a:defRPr sz="3600" b="1" i="0">
                <a:solidFill>
                  <a:schemeClr val="bg1"/>
                </a:solidFill>
                <a:latin typeface="Calibri" panose="020F0502020204030204" pitchFamily="34" charset="0"/>
                <a:cs typeface="Calibri" panose="020F0502020204030204" pitchFamily="34" charset="0"/>
              </a:defRPr>
            </a:lvl1pPr>
          </a:lstStyle>
          <a:p>
            <a:pPr lvl="0"/>
            <a:r>
              <a:rPr lang="en-US" dirty="0"/>
              <a:t>Your guide to            surviving Digital</a:t>
            </a:r>
          </a:p>
        </p:txBody>
      </p:sp>
      <p:sp>
        <p:nvSpPr>
          <p:cNvPr id="146" name="Picture Placeholder 62">
            <a:extLst>
              <a:ext uri="{FF2B5EF4-FFF2-40B4-BE49-F238E27FC236}">
                <a16:creationId xmlns:a16="http://schemas.microsoft.com/office/drawing/2014/main" id="{B37FDE9C-FA01-494A-91FD-8E9061912265}"/>
              </a:ext>
            </a:extLst>
          </p:cNvPr>
          <p:cNvSpPr>
            <a:spLocks noGrp="1"/>
          </p:cNvSpPr>
          <p:nvPr>
            <p:ph type="pic" sz="quarter" idx="44" hasCustomPrompt="1"/>
          </p:nvPr>
        </p:nvSpPr>
        <p:spPr>
          <a:xfrm>
            <a:off x="474663" y="2271713"/>
            <a:ext cx="6642100" cy="4338637"/>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pic>
        <p:nvPicPr>
          <p:cNvPr id="337" name="Picture 336">
            <a:extLst>
              <a:ext uri="{FF2B5EF4-FFF2-40B4-BE49-F238E27FC236}">
                <a16:creationId xmlns:a16="http://schemas.microsoft.com/office/drawing/2014/main" id="{95238677-8BA6-964C-A4E3-7DB92351E6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5556" y="468040"/>
            <a:ext cx="3130393" cy="1675127"/>
          </a:xfrm>
          <a:prstGeom prst="rect">
            <a:avLst/>
          </a:prstGeom>
        </p:spPr>
      </p:pic>
    </p:spTree>
    <p:extLst>
      <p:ext uri="{BB962C8B-B14F-4D97-AF65-F5344CB8AC3E}">
        <p14:creationId xmlns:p14="http://schemas.microsoft.com/office/powerpoint/2010/main" val="7959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Photo Slide 2">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8" name="Rectangle 7">
            <a:extLst>
              <a:ext uri="{FF2B5EF4-FFF2-40B4-BE49-F238E27FC236}">
                <a16:creationId xmlns:a16="http://schemas.microsoft.com/office/drawing/2014/main" id="{95A0F11A-4C72-C94D-AB63-B75B1C74565F}"/>
              </a:ext>
            </a:extLst>
          </p:cNvPr>
          <p:cNvSpPr/>
          <p:nvPr userDrawn="1"/>
        </p:nvSpPr>
        <p:spPr>
          <a:xfrm flipV="1">
            <a:off x="470487" y="2711984"/>
            <a:ext cx="3162155" cy="2406116"/>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9" y="3385180"/>
            <a:ext cx="2895713" cy="1966382"/>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577182" y="5345906"/>
            <a:ext cx="3019010" cy="4414479"/>
          </a:xfrm>
          <a:prstGeom prst="rect">
            <a:avLst/>
          </a:prstGeom>
        </p:spPr>
        <p:txBody>
          <a:bodyPr numCol="1"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38" name="Text Placeholder 32">
            <a:extLst>
              <a:ext uri="{FF2B5EF4-FFF2-40B4-BE49-F238E27FC236}">
                <a16:creationId xmlns:a16="http://schemas.microsoft.com/office/drawing/2014/main" id="{1CCE83F2-E8EC-754B-B93C-2CC0039DAB84}"/>
              </a:ext>
            </a:extLst>
          </p:cNvPr>
          <p:cNvSpPr>
            <a:spLocks noGrp="1"/>
          </p:cNvSpPr>
          <p:nvPr userDrawn="1">
            <p:ph type="body" sz="quarter" idx="43" hasCustomPrompt="1"/>
          </p:nvPr>
        </p:nvSpPr>
        <p:spPr>
          <a:xfrm>
            <a:off x="3927033" y="3276998"/>
            <a:ext cx="3019010" cy="6483387"/>
          </a:xfrm>
          <a:prstGeom prst="rect">
            <a:avLst/>
          </a:prstGeom>
        </p:spPr>
        <p:txBody>
          <a:bodyPr numCol="1"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62" name="Rectangle 61">
            <a:extLst>
              <a:ext uri="{FF2B5EF4-FFF2-40B4-BE49-F238E27FC236}">
                <a16:creationId xmlns:a16="http://schemas.microsoft.com/office/drawing/2014/main" id="{FDE16685-169B-4A4B-AFA9-80E34A74037C}"/>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0" name="Slide Number Placeholder 5">
            <a:extLst>
              <a:ext uri="{FF2B5EF4-FFF2-40B4-BE49-F238E27FC236}">
                <a16:creationId xmlns:a16="http://schemas.microsoft.com/office/drawing/2014/main" id="{64480DB6-8A5E-D84A-9E12-209BC6C761B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14589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Photo Slide 3">
    <p:spTree>
      <p:nvGrpSpPr>
        <p:cNvPr id="1" name=""/>
        <p:cNvGrpSpPr/>
        <p:nvPr/>
      </p:nvGrpSpPr>
      <p:grpSpPr>
        <a:xfrm>
          <a:off x="0" y="0"/>
          <a:ext cx="0" cy="0"/>
          <a:chOff x="0" y="0"/>
          <a:chExt cx="0" cy="0"/>
        </a:xfrm>
      </p:grpSpPr>
      <p:sp>
        <p:nvSpPr>
          <p:cNvPr id="369" name="Rectangle 368">
            <a:extLst>
              <a:ext uri="{FF2B5EF4-FFF2-40B4-BE49-F238E27FC236}">
                <a16:creationId xmlns:a16="http://schemas.microsoft.com/office/drawing/2014/main" id="{5C094913-F9C1-3546-A0D0-E1F25AE5CB6D}"/>
              </a:ext>
            </a:extLst>
          </p:cNvPr>
          <p:cNvSpPr/>
          <p:nvPr userDrawn="1"/>
        </p:nvSpPr>
        <p:spPr>
          <a:xfrm flipV="1">
            <a:off x="511317" y="-1"/>
            <a:ext cx="3194309" cy="9571994"/>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715877" y="592124"/>
            <a:ext cx="2864232" cy="879667"/>
          </a:xfrm>
          <a:prstGeom prst="rect">
            <a:avLst/>
          </a:prstGeom>
        </p:spPr>
        <p:txBody>
          <a:bodyPr>
            <a:noAutofit/>
          </a:bodyPr>
          <a:lstStyle>
            <a:lvl1pPr marL="0" indent="0" algn="l">
              <a:spcBef>
                <a:spcPts val="0"/>
              </a:spcBef>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715878" y="1837873"/>
            <a:ext cx="2693750" cy="7339955"/>
          </a:xfrm>
          <a:prstGeom prst="rect">
            <a:avLst/>
          </a:prstGeo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52" name="Rectangle 51">
            <a:extLst>
              <a:ext uri="{FF2B5EF4-FFF2-40B4-BE49-F238E27FC236}">
                <a16:creationId xmlns:a16="http://schemas.microsoft.com/office/drawing/2014/main" id="{28002195-2134-DE4D-B642-FC7FB1B1EB5B}"/>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1" name="Slide Number Placeholder 5">
            <a:extLst>
              <a:ext uri="{FF2B5EF4-FFF2-40B4-BE49-F238E27FC236}">
                <a16:creationId xmlns:a16="http://schemas.microsoft.com/office/drawing/2014/main" id="{774B19B3-2E36-E543-9B27-E54A664E7AF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8" name="Picture Placeholder 34">
            <a:extLst>
              <a:ext uri="{FF2B5EF4-FFF2-40B4-BE49-F238E27FC236}">
                <a16:creationId xmlns:a16="http://schemas.microsoft.com/office/drawing/2014/main" id="{36A06401-592A-EA4A-AE31-4E6B716F2835}"/>
              </a:ext>
            </a:extLst>
          </p:cNvPr>
          <p:cNvSpPr>
            <a:spLocks noGrp="1"/>
          </p:cNvSpPr>
          <p:nvPr>
            <p:ph type="pic" sz="quarter" idx="41"/>
          </p:nvPr>
        </p:nvSpPr>
        <p:spPr>
          <a:xfrm>
            <a:off x="3711247" y="706439"/>
            <a:ext cx="3870325" cy="7731883"/>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pic>
        <p:nvPicPr>
          <p:cNvPr id="8" name="Picture 7">
            <a:extLst>
              <a:ext uri="{FF2B5EF4-FFF2-40B4-BE49-F238E27FC236}">
                <a16:creationId xmlns:a16="http://schemas.microsoft.com/office/drawing/2014/main" id="{34010426-2E4E-824F-A02C-096DD7001ECC}"/>
              </a:ext>
            </a:extLst>
          </p:cNvPr>
          <p:cNvPicPr>
            <a:picLocks noChangeAspect="1"/>
          </p:cNvPicPr>
          <p:nvPr userDrawn="1"/>
        </p:nvPicPr>
        <p:blipFill rotWithShape="1">
          <a:blip r:embed="rId2">
            <a:alphaModFix amt="29000"/>
          </a:blip>
          <a:srcRect l="67223" t="-798" r="2146" b="27121"/>
          <a:stretch/>
        </p:blipFill>
        <p:spPr>
          <a:xfrm>
            <a:off x="601346" y="5810021"/>
            <a:ext cx="2922814" cy="3761972"/>
          </a:xfrm>
          <a:prstGeom prst="rect">
            <a:avLst/>
          </a:prstGeom>
        </p:spPr>
      </p:pic>
    </p:spTree>
    <p:extLst>
      <p:ext uri="{BB962C8B-B14F-4D97-AF65-F5344CB8AC3E}">
        <p14:creationId xmlns:p14="http://schemas.microsoft.com/office/powerpoint/2010/main" val="332221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221E52-4ABB-5243-858B-F6B8CF1B5E34}"/>
              </a:ext>
            </a:extLst>
          </p:cNvPr>
          <p:cNvSpPr/>
          <p:nvPr userDrawn="1"/>
        </p:nvSpPr>
        <p:spPr>
          <a:xfrm flipV="1">
            <a:off x="-31255" y="-43150"/>
            <a:ext cx="7590930" cy="294648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5" name="Text Placeholder 23">
            <a:extLst>
              <a:ext uri="{FF2B5EF4-FFF2-40B4-BE49-F238E27FC236}">
                <a16:creationId xmlns:a16="http://schemas.microsoft.com/office/drawing/2014/main" id="{340BEDA7-1D61-1142-9E8F-1245ECF20B50}"/>
              </a:ext>
            </a:extLst>
          </p:cNvPr>
          <p:cNvSpPr>
            <a:spLocks noGrp="1"/>
          </p:cNvSpPr>
          <p:nvPr>
            <p:ph type="body" sz="quarter" idx="14" hasCustomPrompt="1"/>
          </p:nvPr>
        </p:nvSpPr>
        <p:spPr>
          <a:xfrm>
            <a:off x="4078145" y="1617364"/>
            <a:ext cx="785328" cy="1056987"/>
          </a:xfrm>
          <a:prstGeom prst="rect">
            <a:avLst/>
          </a:prstGeom>
        </p:spPr>
        <p:txBody>
          <a:bodyPr anchor="t">
            <a:normAutofit/>
          </a:bodyPr>
          <a:lstStyle>
            <a:lvl1pPr marL="0" indent="0" algn="r">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36" name="Text Placeholder 23">
            <a:extLst>
              <a:ext uri="{FF2B5EF4-FFF2-40B4-BE49-F238E27FC236}">
                <a16:creationId xmlns:a16="http://schemas.microsoft.com/office/drawing/2014/main" id="{B0544866-02E3-6243-827B-2990267CD762}"/>
              </a:ext>
            </a:extLst>
          </p:cNvPr>
          <p:cNvSpPr>
            <a:spLocks noGrp="1"/>
          </p:cNvSpPr>
          <p:nvPr>
            <p:ph type="body" sz="quarter" idx="13" hasCustomPrompt="1"/>
          </p:nvPr>
        </p:nvSpPr>
        <p:spPr>
          <a:xfrm>
            <a:off x="662171" y="587829"/>
            <a:ext cx="4056786" cy="1857541"/>
          </a:xfrm>
          <a:prstGeom prst="rect">
            <a:avLst/>
          </a:prstGeom>
        </p:spPr>
        <p:txBody>
          <a:bodyPr anchor="ctr">
            <a:normAutofit/>
          </a:bodyPr>
          <a:lstStyle>
            <a:lvl1pPr marL="0" indent="0" algn="ctr">
              <a:buNone/>
              <a:defRPr sz="1801"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37" name="Text Placeholder 23">
            <a:extLst>
              <a:ext uri="{FF2B5EF4-FFF2-40B4-BE49-F238E27FC236}">
                <a16:creationId xmlns:a16="http://schemas.microsoft.com/office/drawing/2014/main" id="{29A06F91-3390-D94A-A77E-AD4E74125CDD}"/>
              </a:ext>
            </a:extLst>
          </p:cNvPr>
          <p:cNvSpPr>
            <a:spLocks noGrp="1"/>
          </p:cNvSpPr>
          <p:nvPr>
            <p:ph type="body" sz="quarter" idx="15" hasCustomPrompt="1"/>
          </p:nvPr>
        </p:nvSpPr>
        <p:spPr>
          <a:xfrm>
            <a:off x="653261" y="195020"/>
            <a:ext cx="2003444" cy="936605"/>
          </a:xfrm>
          <a:prstGeom prst="rect">
            <a:avLst/>
          </a:prstGeom>
        </p:spPr>
        <p:txBody>
          <a:bodyPr anchor="t">
            <a:normAutofit/>
          </a:bodyPr>
          <a:lstStyle>
            <a:lvl1pPr marL="0" indent="0" algn="l">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6" y="3373220"/>
            <a:ext cx="6143488" cy="5931605"/>
          </a:xfrm>
          <a:prstGeom prst="rect">
            <a:avLst/>
          </a:prstGeom>
        </p:spPr>
        <p:txBody>
          <a:bodyPr numCol="2"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Colum)</a:t>
            </a:r>
            <a:endParaRPr lang="en-US" dirty="0"/>
          </a:p>
        </p:txBody>
      </p:sp>
      <p:sp>
        <p:nvSpPr>
          <p:cNvPr id="60" name="Rectangle 59">
            <a:extLst>
              <a:ext uri="{FF2B5EF4-FFF2-40B4-BE49-F238E27FC236}">
                <a16:creationId xmlns:a16="http://schemas.microsoft.com/office/drawing/2014/main" id="{A3920EEC-F64E-D74B-8DBC-98E8D94D73FE}"/>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8" name="Slide Number Placeholder 5">
            <a:extLst>
              <a:ext uri="{FF2B5EF4-FFF2-40B4-BE49-F238E27FC236}">
                <a16:creationId xmlns:a16="http://schemas.microsoft.com/office/drawing/2014/main" id="{574CE729-A95E-1844-B923-CC2E2C2EBED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pic>
        <p:nvPicPr>
          <p:cNvPr id="9" name="Picture 8">
            <a:extLst>
              <a:ext uri="{FF2B5EF4-FFF2-40B4-BE49-F238E27FC236}">
                <a16:creationId xmlns:a16="http://schemas.microsoft.com/office/drawing/2014/main" id="{497D8773-34F2-3E4C-AB51-D9D7E7BEA79F}"/>
              </a:ext>
            </a:extLst>
          </p:cNvPr>
          <p:cNvPicPr>
            <a:picLocks noChangeAspect="1"/>
          </p:cNvPicPr>
          <p:nvPr userDrawn="1"/>
        </p:nvPicPr>
        <p:blipFill rotWithShape="1">
          <a:blip r:embed="rId2">
            <a:alphaModFix amt="29000"/>
          </a:blip>
          <a:srcRect l="63199" t="15173" r="6170" b="27121"/>
          <a:stretch/>
        </p:blipFill>
        <p:spPr>
          <a:xfrm>
            <a:off x="4667774" y="-43150"/>
            <a:ext cx="2922814" cy="2946483"/>
          </a:xfrm>
          <a:prstGeom prst="rect">
            <a:avLst/>
          </a:prstGeom>
        </p:spPr>
      </p:pic>
    </p:spTree>
    <p:extLst>
      <p:ext uri="{BB962C8B-B14F-4D97-AF65-F5344CB8AC3E}">
        <p14:creationId xmlns:p14="http://schemas.microsoft.com/office/powerpoint/2010/main" val="2859342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4F5B6F1-1F70-8542-A18D-9BC642672EA0}"/>
              </a:ext>
            </a:extLst>
          </p:cNvPr>
          <p:cNvSpPr/>
          <p:nvPr userDrawn="1"/>
        </p:nvSpPr>
        <p:spPr>
          <a:xfrm flipV="1">
            <a:off x="-31255" y="323003"/>
            <a:ext cx="7590930" cy="5748356"/>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2365515"/>
            <a:ext cx="6526988" cy="3412986"/>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92304"/>
          </a:xfrm>
          <a:prstGeom prst="rect">
            <a:avLst/>
          </a:prstGeom>
        </p:spPr>
        <p:txBody>
          <a:bodyPr>
            <a:noAutofit/>
          </a:bodyPr>
          <a:lstStyle>
            <a:lvl1pPr marL="0" indent="0" algn="l">
              <a:buNone/>
              <a:defRPr sz="2200" b="1" i="0">
                <a:solidFill>
                  <a:srgbClr val="009AC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8" y="6718314"/>
            <a:ext cx="3563248" cy="1992304"/>
          </a:xfrm>
          <a:prstGeom prst="rect">
            <a:avLst/>
          </a:prstGeom>
        </p:spPr>
        <p:txBody>
          <a:bodyPr>
            <a:noAutofit/>
          </a:bodyPr>
          <a:lstStyle>
            <a:lvl1pPr marL="0" indent="0" algn="l">
              <a:buNone/>
              <a:defRPr sz="1601" b="0" i="0">
                <a:solidFill>
                  <a:srgbClr val="26262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0" name="Slide Number Placeholder 5">
            <a:extLst>
              <a:ext uri="{FF2B5EF4-FFF2-40B4-BE49-F238E27FC236}">
                <a16:creationId xmlns:a16="http://schemas.microsoft.com/office/drawing/2014/main" id="{B1576E16-CE46-5E4A-8CBB-716C41D40B1C}"/>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43499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1864992"/>
            <a:ext cx="6526988" cy="7937913"/>
          </a:xfrm>
          <a:prstGeom prst="rect">
            <a:avLst/>
          </a:prstGeom>
        </p:spPr>
        <p:txBody>
          <a:bodyPr numCol="2"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rgbClr val="74659A"/>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7" name="Slide Number Placeholder 5">
            <a:extLst>
              <a:ext uri="{FF2B5EF4-FFF2-40B4-BE49-F238E27FC236}">
                <a16:creationId xmlns:a16="http://schemas.microsoft.com/office/drawing/2014/main"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666035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DF7596-4722-5F4C-8FB6-5F0B1F9090FD}"/>
              </a:ext>
            </a:extLst>
          </p:cNvPr>
          <p:cNvSpPr/>
          <p:nvPr userDrawn="1"/>
        </p:nvSpPr>
        <p:spPr>
          <a:xfrm flipV="1">
            <a:off x="0" y="2099867"/>
            <a:ext cx="6918419" cy="793180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8" name="Graphic 4">
            <a:extLst>
              <a:ext uri="{FF2B5EF4-FFF2-40B4-BE49-F238E27FC236}">
                <a16:creationId xmlns:a16="http://schemas.microsoft.com/office/drawing/2014/main" id="{E6326417-986D-C845-A66A-9AFD38B1339D}"/>
              </a:ext>
            </a:extLst>
          </p:cNvPr>
          <p:cNvSpPr/>
          <p:nvPr userDrawn="1"/>
        </p:nvSpPr>
        <p:spPr>
          <a:xfrm rot="10800000">
            <a:off x="6811618" y="2991410"/>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2432957"/>
            <a:ext cx="6076427" cy="7369948"/>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rgbClr val="009AC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7" name="Slide Number Placeholder 5">
            <a:extLst>
              <a:ext uri="{FF2B5EF4-FFF2-40B4-BE49-F238E27FC236}">
                <a16:creationId xmlns:a16="http://schemas.microsoft.com/office/drawing/2014/main"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66261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24" name="Text Placeholder 32">
            <a:extLst>
              <a:ext uri="{FF2B5EF4-FFF2-40B4-BE49-F238E27FC236}">
                <a16:creationId xmlns:a16="http://schemas.microsoft.com/office/drawing/2014/main" id="{7C801656-BA69-7E4B-AAE4-11C00F6A1E4A}"/>
              </a:ext>
            </a:extLst>
          </p:cNvPr>
          <p:cNvSpPr>
            <a:spLocks noGrp="1"/>
          </p:cNvSpPr>
          <p:nvPr>
            <p:ph type="body" sz="quarter" idx="42" hasCustomPrompt="1"/>
          </p:nvPr>
        </p:nvSpPr>
        <p:spPr>
          <a:xfrm>
            <a:off x="403869" y="1604734"/>
            <a:ext cx="2567034" cy="6850350"/>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877" name="Text Placeholder 32">
            <a:extLst>
              <a:ext uri="{FF2B5EF4-FFF2-40B4-BE49-F238E27FC236}">
                <a16:creationId xmlns:a16="http://schemas.microsoft.com/office/drawing/2014/main" id="{0C2466D6-1218-B641-99A6-661C3336C850}"/>
              </a:ext>
            </a:extLst>
          </p:cNvPr>
          <p:cNvSpPr>
            <a:spLocks noGrp="1"/>
          </p:cNvSpPr>
          <p:nvPr>
            <p:ph type="body" sz="quarter" idx="30" hasCustomPrompt="1"/>
          </p:nvPr>
        </p:nvSpPr>
        <p:spPr>
          <a:xfrm>
            <a:off x="452889" y="686094"/>
            <a:ext cx="2581124" cy="429543"/>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474" name="Text Placeholder 32">
            <a:extLst>
              <a:ext uri="{FF2B5EF4-FFF2-40B4-BE49-F238E27FC236}">
                <a16:creationId xmlns:a16="http://schemas.microsoft.com/office/drawing/2014/main" id="{D481FED3-11AF-6A4B-8C6F-B0AC58017497}"/>
              </a:ext>
            </a:extLst>
          </p:cNvPr>
          <p:cNvSpPr>
            <a:spLocks noGrp="1"/>
          </p:cNvSpPr>
          <p:nvPr>
            <p:ph type="body" sz="quarter" idx="44" hasCustomPrompt="1"/>
          </p:nvPr>
        </p:nvSpPr>
        <p:spPr>
          <a:xfrm>
            <a:off x="356278" y="8613073"/>
            <a:ext cx="2774345" cy="606265"/>
          </a:xfrm>
          <a:prstGeom prst="rect">
            <a:avLst/>
          </a:prstGeom>
        </p:spPr>
        <p:txBody>
          <a:bodyPr>
            <a:noAutofit/>
          </a:bodyPr>
          <a:lstStyle>
            <a:lvl1pPr marL="0" indent="0" algn="l">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317" name="Rectangle 316">
            <a:extLst>
              <a:ext uri="{FF2B5EF4-FFF2-40B4-BE49-F238E27FC236}">
                <a16:creationId xmlns:a16="http://schemas.microsoft.com/office/drawing/2014/main" id="{4D0494E1-0947-8543-BF98-FB072769EE52}"/>
              </a:ext>
            </a:extLst>
          </p:cNvPr>
          <p:cNvSpPr/>
          <p:nvPr userDrawn="1"/>
        </p:nvSpPr>
        <p:spPr>
          <a:xfrm flipH="1" flipV="1">
            <a:off x="7559675" y="178904"/>
            <a:ext cx="2203335" cy="10691814"/>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587993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sp>
        <p:nvSpPr>
          <p:cNvPr id="17" name="Graphic 4">
            <a:extLst>
              <a:ext uri="{FF2B5EF4-FFF2-40B4-BE49-F238E27FC236}">
                <a16:creationId xmlns:a16="http://schemas.microsoft.com/office/drawing/2014/main" id="{E3CCF1BA-572E-F44F-8F8C-CC649FECCA18}"/>
              </a:ext>
            </a:extLst>
          </p:cNvPr>
          <p:cNvSpPr/>
          <p:nvPr userDrawn="1"/>
        </p:nvSpPr>
        <p:spPr>
          <a:xfrm rot="10800000">
            <a:off x="3893444" y="0"/>
            <a:ext cx="3323487" cy="4019930"/>
          </a:xfrm>
          <a:custGeom>
            <a:avLst/>
            <a:gdLst>
              <a:gd name="connsiteX0" fmla="*/ 0 w 813341"/>
              <a:gd name="connsiteY0" fmla="*/ 0 h 477593"/>
              <a:gd name="connsiteX1" fmla="*/ 813341 w 813341"/>
              <a:gd name="connsiteY1" fmla="*/ 0 h 477593"/>
              <a:gd name="connsiteX2" fmla="*/ 813341 w 813341"/>
              <a:gd name="connsiteY2" fmla="*/ 477594 h 477593"/>
              <a:gd name="connsiteX3" fmla="*/ 0 w 813341"/>
              <a:gd name="connsiteY3" fmla="*/ 477594 h 477593"/>
            </a:gdLst>
            <a:ahLst/>
            <a:cxnLst>
              <a:cxn ang="0">
                <a:pos x="connsiteX0" y="connsiteY0"/>
              </a:cxn>
              <a:cxn ang="0">
                <a:pos x="connsiteX1" y="connsiteY1"/>
              </a:cxn>
              <a:cxn ang="0">
                <a:pos x="connsiteX2" y="connsiteY2"/>
              </a:cxn>
              <a:cxn ang="0">
                <a:pos x="connsiteX3" y="connsiteY3"/>
              </a:cxn>
            </a:cxnLst>
            <a:rect l="l" t="t" r="r" b="b"/>
            <a:pathLst>
              <a:path w="813341" h="477593">
                <a:moveTo>
                  <a:pt x="0" y="0"/>
                </a:moveTo>
                <a:lnTo>
                  <a:pt x="813341" y="0"/>
                </a:lnTo>
                <a:lnTo>
                  <a:pt x="813341" y="477594"/>
                </a:lnTo>
                <a:lnTo>
                  <a:pt x="0" y="477594"/>
                </a:lnTo>
                <a:close/>
              </a:path>
            </a:pathLst>
          </a:custGeom>
          <a:solidFill>
            <a:srgbClr val="74659A"/>
          </a:solidFill>
          <a:ln w="2370" cap="flat">
            <a:noFill/>
            <a:prstDash val="solid"/>
            <a:miter/>
          </a:ln>
        </p:spPr>
        <p:txBody>
          <a:bodyPr rtlCol="0" anchor="ctr"/>
          <a:lstStyle/>
          <a:p>
            <a:endParaRPr lang="en-US" dirty="0"/>
          </a:p>
        </p:txBody>
      </p:sp>
      <p:sp>
        <p:nvSpPr>
          <p:cNvPr id="18" name="Graphic 4">
            <a:extLst>
              <a:ext uri="{FF2B5EF4-FFF2-40B4-BE49-F238E27FC236}">
                <a16:creationId xmlns:a16="http://schemas.microsoft.com/office/drawing/2014/main" id="{946B774F-921B-0346-82EC-07096EBAD27A}"/>
              </a:ext>
            </a:extLst>
          </p:cNvPr>
          <p:cNvSpPr/>
          <p:nvPr userDrawn="1"/>
        </p:nvSpPr>
        <p:spPr>
          <a:xfrm rot="10800000">
            <a:off x="377022" y="4503082"/>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19" name="Picture Placeholder 1000">
            <a:extLst>
              <a:ext uri="{FF2B5EF4-FFF2-40B4-BE49-F238E27FC236}">
                <a16:creationId xmlns:a16="http://schemas.microsoft.com/office/drawing/2014/main" id="{B316D876-BBC7-D34A-A658-648DBAC06158}"/>
              </a:ext>
            </a:extLst>
          </p:cNvPr>
          <p:cNvSpPr>
            <a:spLocks noGrp="1"/>
          </p:cNvSpPr>
          <p:nvPr>
            <p:ph type="pic" sz="quarter" idx="10"/>
          </p:nvPr>
        </p:nvSpPr>
        <p:spPr>
          <a:xfrm>
            <a:off x="476524" y="0"/>
            <a:ext cx="6244928" cy="6575080"/>
          </a:xfrm>
          <a:custGeom>
            <a:avLst/>
            <a:gdLst>
              <a:gd name="connsiteX0" fmla="*/ 0 w 6244928"/>
              <a:gd name="connsiteY0" fmla="*/ 0 h 6575080"/>
              <a:gd name="connsiteX1" fmla="*/ 3416920 w 6244928"/>
              <a:gd name="connsiteY1" fmla="*/ 0 h 6575080"/>
              <a:gd name="connsiteX2" fmla="*/ 3416920 w 6244928"/>
              <a:gd name="connsiteY2" fmla="*/ 4019930 h 6575080"/>
              <a:gd name="connsiteX3" fmla="*/ 6244928 w 6244928"/>
              <a:gd name="connsiteY3" fmla="*/ 4019930 h 6575080"/>
              <a:gd name="connsiteX4" fmla="*/ 6244928 w 6244928"/>
              <a:gd name="connsiteY4" fmla="*/ 6575080 h 6575080"/>
              <a:gd name="connsiteX5" fmla="*/ 0 w 6244928"/>
              <a:gd name="connsiteY5" fmla="*/ 6575080 h 6575080"/>
              <a:gd name="connsiteX6" fmla="*/ 0 w 6244928"/>
              <a:gd name="connsiteY6" fmla="*/ 6188730 h 6575080"/>
              <a:gd name="connsiteX7" fmla="*/ 99501 w 6244928"/>
              <a:gd name="connsiteY7" fmla="*/ 6188730 h 6575080"/>
              <a:gd name="connsiteX8" fmla="*/ 99501 w 6244928"/>
              <a:gd name="connsiteY8" fmla="*/ 4503082 h 6575080"/>
              <a:gd name="connsiteX9" fmla="*/ 0 w 6244928"/>
              <a:gd name="connsiteY9" fmla="*/ 4503082 h 65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928" h="6575080">
                <a:moveTo>
                  <a:pt x="0" y="0"/>
                </a:moveTo>
                <a:lnTo>
                  <a:pt x="3416920" y="0"/>
                </a:lnTo>
                <a:lnTo>
                  <a:pt x="3416920" y="4019930"/>
                </a:lnTo>
                <a:lnTo>
                  <a:pt x="6244928" y="4019930"/>
                </a:lnTo>
                <a:lnTo>
                  <a:pt x="6244928" y="6575080"/>
                </a:lnTo>
                <a:lnTo>
                  <a:pt x="0" y="6575080"/>
                </a:lnTo>
                <a:lnTo>
                  <a:pt x="0" y="6188730"/>
                </a:lnTo>
                <a:lnTo>
                  <a:pt x="99501" y="6188730"/>
                </a:lnTo>
                <a:lnTo>
                  <a:pt x="99501" y="4503082"/>
                </a:lnTo>
                <a:lnTo>
                  <a:pt x="0" y="4503082"/>
                </a:lnTo>
                <a:close/>
              </a:path>
            </a:pathLst>
          </a:custGeom>
          <a:solidFill>
            <a:schemeClr val="bg1">
              <a:lumMod val="85000"/>
            </a:schemeClr>
          </a:solidFill>
        </p:spPr>
        <p:txBody>
          <a:bodyPr wrap="square">
            <a:noAutofit/>
          </a:bodyPr>
          <a:lstStyle>
            <a:lvl1pPr marL="0" indent="0">
              <a:buNone/>
              <a:defRPr sz="900"/>
            </a:lvl1pPr>
          </a:lstStyle>
          <a:p>
            <a:endParaRPr lang="en-US" dirty="0"/>
          </a:p>
        </p:txBody>
      </p:sp>
      <p:sp>
        <p:nvSpPr>
          <p:cNvPr id="20" name="Text Placeholder 32">
            <a:extLst>
              <a:ext uri="{FF2B5EF4-FFF2-40B4-BE49-F238E27FC236}">
                <a16:creationId xmlns:a16="http://schemas.microsoft.com/office/drawing/2014/main" id="{0C564F7E-4616-E548-B81C-390A9F5C7740}"/>
              </a:ext>
            </a:extLst>
          </p:cNvPr>
          <p:cNvSpPr>
            <a:spLocks noGrp="1"/>
          </p:cNvSpPr>
          <p:nvPr>
            <p:ph type="body" sz="quarter" idx="11" hasCustomPrompt="1"/>
          </p:nvPr>
        </p:nvSpPr>
        <p:spPr>
          <a:xfrm>
            <a:off x="4072852" y="856289"/>
            <a:ext cx="2951698" cy="574616"/>
          </a:xfrm>
          <a:prstGeom prst="rect">
            <a:avLst/>
          </a:prstGeom>
        </p:spPr>
        <p:txBody>
          <a:bodyP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21" name="Text Placeholder 32">
            <a:extLst>
              <a:ext uri="{FF2B5EF4-FFF2-40B4-BE49-F238E27FC236}">
                <a16:creationId xmlns:a16="http://schemas.microsoft.com/office/drawing/2014/main" id="{82FF7D0B-8D01-6749-9143-AF9B1238EDB8}"/>
              </a:ext>
            </a:extLst>
          </p:cNvPr>
          <p:cNvSpPr>
            <a:spLocks noGrp="1"/>
          </p:cNvSpPr>
          <p:nvPr>
            <p:ph type="body" sz="quarter" idx="16" hasCustomPrompt="1"/>
          </p:nvPr>
        </p:nvSpPr>
        <p:spPr>
          <a:xfrm>
            <a:off x="4072851" y="1703940"/>
            <a:ext cx="2980605" cy="751695"/>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pic>
        <p:nvPicPr>
          <p:cNvPr id="336" name="Picture 335">
            <a:extLst>
              <a:ext uri="{FF2B5EF4-FFF2-40B4-BE49-F238E27FC236}">
                <a16:creationId xmlns:a16="http://schemas.microsoft.com/office/drawing/2014/main" id="{F1E3BC1E-CF22-F44A-BFBA-708F906E09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9367" y="7006291"/>
            <a:ext cx="3433502" cy="1837325"/>
          </a:xfrm>
          <a:prstGeom prst="rect">
            <a:avLst/>
          </a:prstGeom>
        </p:spPr>
      </p:pic>
      <p:pic>
        <p:nvPicPr>
          <p:cNvPr id="337" name="Picture 336">
            <a:extLst>
              <a:ext uri="{FF2B5EF4-FFF2-40B4-BE49-F238E27FC236}">
                <a16:creationId xmlns:a16="http://schemas.microsoft.com/office/drawing/2014/main" id="{A3FE31FF-914B-1247-A0DC-D21A9E5C6ABE}"/>
              </a:ext>
            </a:extLst>
          </p:cNvPr>
          <p:cNvPicPr>
            <a:picLocks noChangeAspect="1"/>
          </p:cNvPicPr>
          <p:nvPr userDrawn="1"/>
        </p:nvPicPr>
        <p:blipFill rotWithShape="1">
          <a:blip r:embed="rId3">
            <a:alphaModFix amt="29000"/>
          </a:blip>
          <a:srcRect l="67223" t="9864" b="55652"/>
          <a:stretch/>
        </p:blipFill>
        <p:spPr>
          <a:xfrm>
            <a:off x="4089362" y="2259171"/>
            <a:ext cx="3127569" cy="1760759"/>
          </a:xfrm>
          <a:prstGeom prst="rect">
            <a:avLst/>
          </a:prstGeom>
        </p:spPr>
      </p:pic>
      <p:sp>
        <p:nvSpPr>
          <p:cNvPr id="338" name="Graphic 6">
            <a:extLst>
              <a:ext uri="{FF2B5EF4-FFF2-40B4-BE49-F238E27FC236}">
                <a16:creationId xmlns:a16="http://schemas.microsoft.com/office/drawing/2014/main" id="{590AD23A-592E-AC4A-B3FB-3F69D4017F88}"/>
              </a:ext>
            </a:extLst>
          </p:cNvPr>
          <p:cNvSpPr/>
          <p:nvPr userDrawn="1"/>
        </p:nvSpPr>
        <p:spPr>
          <a:xfrm rot="5400000">
            <a:off x="5674531" y="7965829"/>
            <a:ext cx="476911" cy="3282242"/>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339" name="Text Placeholder 32">
            <a:extLst>
              <a:ext uri="{FF2B5EF4-FFF2-40B4-BE49-F238E27FC236}">
                <a16:creationId xmlns:a16="http://schemas.microsoft.com/office/drawing/2014/main" id="{458950AF-8054-9040-A0C0-E7F3E54A2235}"/>
              </a:ext>
            </a:extLst>
          </p:cNvPr>
          <p:cNvSpPr>
            <a:spLocks noGrp="1"/>
          </p:cNvSpPr>
          <p:nvPr>
            <p:ph type="body" sz="quarter" idx="42" hasCustomPrompt="1"/>
          </p:nvPr>
        </p:nvSpPr>
        <p:spPr>
          <a:xfrm>
            <a:off x="4271866" y="9395550"/>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pic>
        <p:nvPicPr>
          <p:cNvPr id="341" name="Picture 340">
            <a:extLst>
              <a:ext uri="{FF2B5EF4-FFF2-40B4-BE49-F238E27FC236}">
                <a16:creationId xmlns:a16="http://schemas.microsoft.com/office/drawing/2014/main" id="{A0E2DD9F-02D3-1C4D-8185-514E5E8B5ED1}"/>
              </a:ext>
            </a:extLst>
          </p:cNvPr>
          <p:cNvPicPr/>
          <p:nvPr userDrawn="1"/>
        </p:nvPicPr>
        <p:blipFill rotWithShape="1">
          <a:blip r:embed="rId4" cstate="screen">
            <a:extLst>
              <a:ext uri="{28A0092B-C50C-407E-A947-70E740481C1C}">
                <a14:useLocalDpi xmlns:a14="http://schemas.microsoft.com/office/drawing/2010/main"/>
              </a:ext>
            </a:extLst>
          </a:blip>
          <a:srcRect r="44449"/>
          <a:stretch/>
        </p:blipFill>
        <p:spPr bwMode="auto">
          <a:xfrm>
            <a:off x="5441391" y="8396052"/>
            <a:ext cx="1280061" cy="293943"/>
          </a:xfrm>
          <a:prstGeom prst="rect">
            <a:avLst/>
          </a:prstGeom>
          <a:ln>
            <a:noFill/>
          </a:ln>
          <a:extLst>
            <a:ext uri="{53640926-AAD7-44D8-BBD7-CCE9431645EC}">
              <a14:shadowObscured xmlns:a14="http://schemas.microsoft.com/office/drawing/2010/main"/>
            </a:ext>
          </a:extLst>
        </p:spPr>
      </p:pic>
      <p:grpSp>
        <p:nvGrpSpPr>
          <p:cNvPr id="342" name="Graphic 95">
            <a:extLst>
              <a:ext uri="{FF2B5EF4-FFF2-40B4-BE49-F238E27FC236}">
                <a16:creationId xmlns:a16="http://schemas.microsoft.com/office/drawing/2014/main" id="{78CB6730-FE3C-F64A-90C1-994A839C794C}"/>
              </a:ext>
            </a:extLst>
          </p:cNvPr>
          <p:cNvGrpSpPr/>
          <p:nvPr userDrawn="1"/>
        </p:nvGrpSpPr>
        <p:grpSpPr>
          <a:xfrm>
            <a:off x="789367" y="9472264"/>
            <a:ext cx="1509109" cy="423922"/>
            <a:chOff x="584588" y="9078286"/>
            <a:chExt cx="1509109" cy="423922"/>
          </a:xfrm>
          <a:solidFill>
            <a:srgbClr val="000000"/>
          </a:solidFill>
        </p:grpSpPr>
        <p:sp>
          <p:nvSpPr>
            <p:cNvPr id="343" name="Freeform 342">
              <a:extLst>
                <a:ext uri="{FF2B5EF4-FFF2-40B4-BE49-F238E27FC236}">
                  <a16:creationId xmlns:a16="http://schemas.microsoft.com/office/drawing/2014/main" id="{75C86EF1-E93B-B64C-8AD5-6287810B3402}"/>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9AC1"/>
              </a:solidFill>
              <a:prstDash val="solid"/>
              <a:miter/>
            </a:ln>
          </p:spPr>
          <p:txBody>
            <a:bodyPr rtlCol="0" anchor="ctr"/>
            <a:lstStyle/>
            <a:p>
              <a:endParaRPr lang="en-US" dirty="0"/>
            </a:p>
          </p:txBody>
        </p:sp>
        <p:sp>
          <p:nvSpPr>
            <p:cNvPr id="344" name="Freeform 343">
              <a:extLst>
                <a:ext uri="{FF2B5EF4-FFF2-40B4-BE49-F238E27FC236}">
                  <a16:creationId xmlns:a16="http://schemas.microsoft.com/office/drawing/2014/main" id="{350B8D3E-74BA-2142-A8F1-F9873C5820B9}"/>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9AC1"/>
              </a:solidFill>
              <a:prstDash val="solid"/>
              <a:miter/>
            </a:ln>
          </p:spPr>
          <p:txBody>
            <a:bodyPr rtlCol="0" anchor="ctr"/>
            <a:lstStyle/>
            <a:p>
              <a:endParaRPr lang="en-US" dirty="0"/>
            </a:p>
          </p:txBody>
        </p:sp>
      </p:grpSp>
      <p:sp>
        <p:nvSpPr>
          <p:cNvPr id="345" name="Text Placeholder 23">
            <a:extLst>
              <a:ext uri="{FF2B5EF4-FFF2-40B4-BE49-F238E27FC236}">
                <a16:creationId xmlns:a16="http://schemas.microsoft.com/office/drawing/2014/main" id="{A9A3D5FF-2DEA-B148-BB15-C1284CA3F768}"/>
              </a:ext>
            </a:extLst>
          </p:cNvPr>
          <p:cNvSpPr>
            <a:spLocks noGrp="1"/>
          </p:cNvSpPr>
          <p:nvPr>
            <p:ph type="body" sz="quarter" idx="17" hasCustomPrompt="1"/>
          </p:nvPr>
        </p:nvSpPr>
        <p:spPr>
          <a:xfrm>
            <a:off x="833697" y="9511527"/>
            <a:ext cx="1230818"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346" name="Text Placeholder 23">
            <a:extLst>
              <a:ext uri="{FF2B5EF4-FFF2-40B4-BE49-F238E27FC236}">
                <a16:creationId xmlns:a16="http://schemas.microsoft.com/office/drawing/2014/main" id="{9B400FD6-846E-F34A-B9D5-58B417B72B0A}"/>
              </a:ext>
            </a:extLst>
          </p:cNvPr>
          <p:cNvSpPr>
            <a:spLocks noGrp="1"/>
          </p:cNvSpPr>
          <p:nvPr>
            <p:ph type="body" sz="quarter" idx="18" hasCustomPrompt="1"/>
          </p:nvPr>
        </p:nvSpPr>
        <p:spPr>
          <a:xfrm>
            <a:off x="2397964" y="9504997"/>
            <a:ext cx="1779692"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Tree>
    <p:extLst>
      <p:ext uri="{BB962C8B-B14F-4D97-AF65-F5344CB8AC3E}">
        <p14:creationId xmlns:p14="http://schemas.microsoft.com/office/powerpoint/2010/main" val="2784552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92A70B7-4BF7-8F44-8AF5-5974702C7384}"/>
              </a:ext>
            </a:extLst>
          </p:cNvPr>
          <p:cNvSpPr/>
          <p:nvPr userDrawn="1"/>
        </p:nvSpPr>
        <p:spPr>
          <a:xfrm>
            <a:off x="0" y="-18821"/>
            <a:ext cx="7559675" cy="1423671"/>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p>
        </p:txBody>
      </p:sp>
      <p:sp>
        <p:nvSpPr>
          <p:cNvPr id="28" name="Graphic 4">
            <a:extLst>
              <a:ext uri="{FF2B5EF4-FFF2-40B4-BE49-F238E27FC236}">
                <a16:creationId xmlns:a16="http://schemas.microsoft.com/office/drawing/2014/main" id="{7045EC92-B290-D94E-8C45-4E74F8B812C4}"/>
              </a:ext>
            </a:extLst>
          </p:cNvPr>
          <p:cNvSpPr/>
          <p:nvPr userDrawn="1"/>
        </p:nvSpPr>
        <p:spPr>
          <a:xfrm rot="5400000">
            <a:off x="1851793" y="522475"/>
            <a:ext cx="791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solidFill>
              <a:srgbClr val="009AC1"/>
            </a:solidFill>
            <a:prstDash val="solid"/>
            <a:miter/>
          </a:ln>
        </p:spPr>
        <p:txBody>
          <a:bodyPr rtlCol="0" anchor="ctr"/>
          <a:lstStyle/>
          <a:p>
            <a:endParaRPr lang="en-US" dirty="0"/>
          </a:p>
        </p:txBody>
      </p:sp>
      <p:sp>
        <p:nvSpPr>
          <p:cNvPr id="330" name="Text Placeholder 32">
            <a:extLst>
              <a:ext uri="{FF2B5EF4-FFF2-40B4-BE49-F238E27FC236}">
                <a16:creationId xmlns:a16="http://schemas.microsoft.com/office/drawing/2014/main" id="{E5656F6E-37C8-074A-8E96-43D0F2FC50CE}"/>
              </a:ext>
            </a:extLst>
          </p:cNvPr>
          <p:cNvSpPr>
            <a:spLocks noGrp="1"/>
          </p:cNvSpPr>
          <p:nvPr>
            <p:ph type="body" sz="quarter" idx="11" hasCustomPrompt="1"/>
          </p:nvPr>
        </p:nvSpPr>
        <p:spPr>
          <a:xfrm>
            <a:off x="1124620" y="3561547"/>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31" name="Text Placeholder 32">
            <a:extLst>
              <a:ext uri="{FF2B5EF4-FFF2-40B4-BE49-F238E27FC236}">
                <a16:creationId xmlns:a16="http://schemas.microsoft.com/office/drawing/2014/main" id="{325D83A7-79C8-A548-BBC2-CA89723CA6CF}"/>
              </a:ext>
            </a:extLst>
          </p:cNvPr>
          <p:cNvSpPr>
            <a:spLocks noGrp="1"/>
          </p:cNvSpPr>
          <p:nvPr>
            <p:ph type="body" sz="quarter" idx="49" hasCustomPrompt="1"/>
          </p:nvPr>
        </p:nvSpPr>
        <p:spPr>
          <a:xfrm>
            <a:off x="1907586" y="3561547"/>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332" name="Text Placeholder 32">
            <a:extLst>
              <a:ext uri="{FF2B5EF4-FFF2-40B4-BE49-F238E27FC236}">
                <a16:creationId xmlns:a16="http://schemas.microsoft.com/office/drawing/2014/main" id="{9709ADB0-7EC7-7E4D-AB1C-AFDBEA20E333}"/>
              </a:ext>
            </a:extLst>
          </p:cNvPr>
          <p:cNvSpPr>
            <a:spLocks noGrp="1"/>
          </p:cNvSpPr>
          <p:nvPr>
            <p:ph type="body" sz="quarter" idx="13" hasCustomPrompt="1"/>
          </p:nvPr>
        </p:nvSpPr>
        <p:spPr>
          <a:xfrm>
            <a:off x="1124620" y="4036789"/>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333" name="Text Placeholder 32">
            <a:extLst>
              <a:ext uri="{FF2B5EF4-FFF2-40B4-BE49-F238E27FC236}">
                <a16:creationId xmlns:a16="http://schemas.microsoft.com/office/drawing/2014/main" id="{BD9CCF2E-E31B-F24B-AE3A-F3AD0C0D725D}"/>
              </a:ext>
            </a:extLst>
          </p:cNvPr>
          <p:cNvSpPr>
            <a:spLocks noGrp="1"/>
          </p:cNvSpPr>
          <p:nvPr>
            <p:ph type="body" sz="quarter" idx="14" hasCustomPrompt="1"/>
          </p:nvPr>
        </p:nvSpPr>
        <p:spPr>
          <a:xfrm>
            <a:off x="1907586" y="403678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334" name="Text Placeholder 32">
            <a:extLst>
              <a:ext uri="{FF2B5EF4-FFF2-40B4-BE49-F238E27FC236}">
                <a16:creationId xmlns:a16="http://schemas.microsoft.com/office/drawing/2014/main" id="{89761DE6-BA61-A040-9787-C409D41D3210}"/>
              </a:ext>
            </a:extLst>
          </p:cNvPr>
          <p:cNvSpPr>
            <a:spLocks noGrp="1"/>
          </p:cNvSpPr>
          <p:nvPr>
            <p:ph type="body" sz="quarter" idx="15" hasCustomPrompt="1"/>
          </p:nvPr>
        </p:nvSpPr>
        <p:spPr>
          <a:xfrm>
            <a:off x="1124620" y="4537923"/>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335" name="Text Placeholder 32">
            <a:extLst>
              <a:ext uri="{FF2B5EF4-FFF2-40B4-BE49-F238E27FC236}">
                <a16:creationId xmlns:a16="http://schemas.microsoft.com/office/drawing/2014/main" id="{D89BB1F5-7B63-824C-8677-757940098E1E}"/>
              </a:ext>
            </a:extLst>
          </p:cNvPr>
          <p:cNvSpPr>
            <a:spLocks noGrp="1"/>
          </p:cNvSpPr>
          <p:nvPr>
            <p:ph type="body" sz="quarter" idx="19" hasCustomPrompt="1"/>
          </p:nvPr>
        </p:nvSpPr>
        <p:spPr>
          <a:xfrm>
            <a:off x="1907586" y="4537923"/>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336" name="Text Placeholder 32">
            <a:extLst>
              <a:ext uri="{FF2B5EF4-FFF2-40B4-BE49-F238E27FC236}">
                <a16:creationId xmlns:a16="http://schemas.microsoft.com/office/drawing/2014/main" id="{57D38869-9F43-0F44-BFF1-2099B0C5644A}"/>
              </a:ext>
            </a:extLst>
          </p:cNvPr>
          <p:cNvSpPr>
            <a:spLocks noGrp="1"/>
          </p:cNvSpPr>
          <p:nvPr>
            <p:ph type="body" sz="quarter" idx="17" hasCustomPrompt="1"/>
          </p:nvPr>
        </p:nvSpPr>
        <p:spPr>
          <a:xfrm>
            <a:off x="1124620" y="5038878"/>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337" name="Text Placeholder 32">
            <a:extLst>
              <a:ext uri="{FF2B5EF4-FFF2-40B4-BE49-F238E27FC236}">
                <a16:creationId xmlns:a16="http://schemas.microsoft.com/office/drawing/2014/main" id="{B33A46CF-72DE-724E-A383-028E3C486710}"/>
              </a:ext>
            </a:extLst>
          </p:cNvPr>
          <p:cNvSpPr>
            <a:spLocks noGrp="1"/>
          </p:cNvSpPr>
          <p:nvPr>
            <p:ph type="body" sz="quarter" idx="20" hasCustomPrompt="1"/>
          </p:nvPr>
        </p:nvSpPr>
        <p:spPr>
          <a:xfrm>
            <a:off x="1907586" y="5038878"/>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338" name="Text Placeholder 32">
            <a:extLst>
              <a:ext uri="{FF2B5EF4-FFF2-40B4-BE49-F238E27FC236}">
                <a16:creationId xmlns:a16="http://schemas.microsoft.com/office/drawing/2014/main" id="{8AF90649-A83F-2F4A-B11F-76E0A49118C3}"/>
              </a:ext>
            </a:extLst>
          </p:cNvPr>
          <p:cNvSpPr>
            <a:spLocks noGrp="1"/>
          </p:cNvSpPr>
          <p:nvPr>
            <p:ph type="body" sz="quarter" idx="21" hasCustomPrompt="1"/>
          </p:nvPr>
        </p:nvSpPr>
        <p:spPr>
          <a:xfrm>
            <a:off x="1124620" y="5540668"/>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339" name="Text Placeholder 32">
            <a:extLst>
              <a:ext uri="{FF2B5EF4-FFF2-40B4-BE49-F238E27FC236}">
                <a16:creationId xmlns:a16="http://schemas.microsoft.com/office/drawing/2014/main" id="{EAB79600-A97B-F44A-B1F4-C908D7C2023F}"/>
              </a:ext>
            </a:extLst>
          </p:cNvPr>
          <p:cNvSpPr>
            <a:spLocks noGrp="1"/>
          </p:cNvSpPr>
          <p:nvPr>
            <p:ph type="body" sz="quarter" idx="22" hasCustomPrompt="1"/>
          </p:nvPr>
        </p:nvSpPr>
        <p:spPr>
          <a:xfrm>
            <a:off x="1907586" y="5540668"/>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340" name="Text Placeholder 32">
            <a:extLst>
              <a:ext uri="{FF2B5EF4-FFF2-40B4-BE49-F238E27FC236}">
                <a16:creationId xmlns:a16="http://schemas.microsoft.com/office/drawing/2014/main" id="{E3702C07-BBF5-8847-B222-966AEEFDB82F}"/>
              </a:ext>
            </a:extLst>
          </p:cNvPr>
          <p:cNvSpPr>
            <a:spLocks noGrp="1"/>
          </p:cNvSpPr>
          <p:nvPr>
            <p:ph type="body" sz="quarter" idx="51" hasCustomPrompt="1"/>
          </p:nvPr>
        </p:nvSpPr>
        <p:spPr>
          <a:xfrm>
            <a:off x="1134260" y="6069864"/>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341" name="Text Placeholder 32">
            <a:extLst>
              <a:ext uri="{FF2B5EF4-FFF2-40B4-BE49-F238E27FC236}">
                <a16:creationId xmlns:a16="http://schemas.microsoft.com/office/drawing/2014/main" id="{8A3DC48D-0CD9-464E-AE57-DF56AB5C501E}"/>
              </a:ext>
            </a:extLst>
          </p:cNvPr>
          <p:cNvSpPr>
            <a:spLocks noGrp="1"/>
          </p:cNvSpPr>
          <p:nvPr>
            <p:ph type="body" sz="quarter" idx="52" hasCustomPrompt="1"/>
          </p:nvPr>
        </p:nvSpPr>
        <p:spPr>
          <a:xfrm>
            <a:off x="1917226" y="6069864"/>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342" name="Text Placeholder 32">
            <a:extLst>
              <a:ext uri="{FF2B5EF4-FFF2-40B4-BE49-F238E27FC236}">
                <a16:creationId xmlns:a16="http://schemas.microsoft.com/office/drawing/2014/main" id="{2C434D2A-7E3F-AC4D-B388-864713FC0806}"/>
              </a:ext>
            </a:extLst>
          </p:cNvPr>
          <p:cNvSpPr>
            <a:spLocks noGrp="1"/>
          </p:cNvSpPr>
          <p:nvPr>
            <p:ph type="body" sz="quarter" idx="53" hasCustomPrompt="1"/>
          </p:nvPr>
        </p:nvSpPr>
        <p:spPr>
          <a:xfrm>
            <a:off x="1134260" y="6560096"/>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343" name="Text Placeholder 32">
            <a:extLst>
              <a:ext uri="{FF2B5EF4-FFF2-40B4-BE49-F238E27FC236}">
                <a16:creationId xmlns:a16="http://schemas.microsoft.com/office/drawing/2014/main" id="{B50D5349-F391-B64B-B3C2-DF37D4F2ABE7}"/>
              </a:ext>
            </a:extLst>
          </p:cNvPr>
          <p:cNvSpPr>
            <a:spLocks noGrp="1"/>
          </p:cNvSpPr>
          <p:nvPr>
            <p:ph type="body" sz="quarter" idx="54" hasCustomPrompt="1"/>
          </p:nvPr>
        </p:nvSpPr>
        <p:spPr>
          <a:xfrm>
            <a:off x="1917226" y="6560096"/>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344" name="Rectangle 343">
            <a:extLst>
              <a:ext uri="{FF2B5EF4-FFF2-40B4-BE49-F238E27FC236}">
                <a16:creationId xmlns:a16="http://schemas.microsoft.com/office/drawing/2014/main" id="{72F68190-18F9-DF4D-83C1-0EFA2EB257C4}"/>
              </a:ext>
            </a:extLst>
          </p:cNvPr>
          <p:cNvSpPr/>
          <p:nvPr userDrawn="1"/>
        </p:nvSpPr>
        <p:spPr>
          <a:xfrm>
            <a:off x="2734169" y="9366066"/>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262626"/>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p>
        </p:txBody>
      </p:sp>
      <p:pic>
        <p:nvPicPr>
          <p:cNvPr id="346" name="Picture 345">
            <a:extLst>
              <a:ext uri="{FF2B5EF4-FFF2-40B4-BE49-F238E27FC236}">
                <a16:creationId xmlns:a16="http://schemas.microsoft.com/office/drawing/2014/main" id="{3FABE59E-0E11-C247-B506-7A46D17BD616}"/>
              </a:ext>
            </a:extLst>
          </p:cNvPr>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120076" y="9453687"/>
            <a:ext cx="1280061" cy="293943"/>
          </a:xfrm>
          <a:prstGeom prst="rect">
            <a:avLst/>
          </a:prstGeom>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3F36D653-0074-5840-8E04-6E64CED51DCA}"/>
              </a:ext>
            </a:extLst>
          </p:cNvPr>
          <p:cNvPicPr>
            <a:picLocks noChangeAspect="1"/>
          </p:cNvPicPr>
          <p:nvPr userDrawn="1"/>
        </p:nvPicPr>
        <p:blipFill rotWithShape="1">
          <a:blip r:embed="rId3">
            <a:alphaModFix amt="29000"/>
          </a:blip>
          <a:srcRect l="67223" t="44758" r="2146" b="27121"/>
          <a:stretch/>
        </p:blipFill>
        <p:spPr>
          <a:xfrm>
            <a:off x="4691110" y="-18822"/>
            <a:ext cx="2922814" cy="1435853"/>
          </a:xfrm>
          <a:prstGeom prst="rect">
            <a:avLst/>
          </a:prstGeom>
        </p:spPr>
      </p:pic>
      <p:sp>
        <p:nvSpPr>
          <p:cNvPr id="25" name="Text Placeholder 32">
            <a:extLst>
              <a:ext uri="{FF2B5EF4-FFF2-40B4-BE49-F238E27FC236}">
                <a16:creationId xmlns:a16="http://schemas.microsoft.com/office/drawing/2014/main" id="{595667C2-CA92-D843-9BA4-3A0CC62BC0A6}"/>
              </a:ext>
            </a:extLst>
          </p:cNvPr>
          <p:cNvSpPr>
            <a:spLocks noGrp="1"/>
          </p:cNvSpPr>
          <p:nvPr>
            <p:ph type="body" sz="quarter" idx="47" hasCustomPrompt="1"/>
          </p:nvPr>
        </p:nvSpPr>
        <p:spPr>
          <a:xfrm>
            <a:off x="1102769" y="108021"/>
            <a:ext cx="4667603" cy="1910174"/>
          </a:xfrm>
          <a:prstGeom prst="rect">
            <a:avLst/>
          </a:prstGeom>
        </p:spPr>
        <p:txBody>
          <a:bodyPr>
            <a:noAutofit/>
          </a:bodyPr>
          <a:lstStyle>
            <a:lvl1pPr marL="0" indent="0" algn="l">
              <a:buNone/>
              <a:defRPr sz="65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485489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41" name="Freeform 40">
            <a:extLst>
              <a:ext uri="{FF2B5EF4-FFF2-40B4-BE49-F238E27FC236}">
                <a16:creationId xmlns:a16="http://schemas.microsoft.com/office/drawing/2014/main" id="{79397152-26B0-F64F-AC2C-AA620D23B772}"/>
              </a:ext>
            </a:extLst>
          </p:cNvPr>
          <p:cNvSpPr/>
          <p:nvPr/>
        </p:nvSpPr>
        <p:spPr>
          <a:xfrm>
            <a:off x="2047780" y="1973356"/>
            <a:ext cx="5509099" cy="5814709"/>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4659A"/>
          </a:solidFill>
          <a:ln w="3060" cap="flat">
            <a:noFill/>
            <a:prstDash val="solid"/>
            <a:miter/>
          </a:ln>
        </p:spPr>
        <p:txBody>
          <a:bodyPr rtlCol="0" anchor="ctr"/>
          <a:lstStyle/>
          <a:p>
            <a:endParaRPr lang="en-US" dirty="0"/>
          </a:p>
        </p:txBody>
      </p:sp>
      <p:sp>
        <p:nvSpPr>
          <p:cNvPr id="68" name="Text Placeholder 32">
            <a:extLst>
              <a:ext uri="{FF2B5EF4-FFF2-40B4-BE49-F238E27FC236}">
                <a16:creationId xmlns:a16="http://schemas.microsoft.com/office/drawing/2014/main" id="{2454A188-BA78-E24C-8798-0C5A6A09D111}"/>
              </a:ext>
            </a:extLst>
          </p:cNvPr>
          <p:cNvSpPr>
            <a:spLocks noGrp="1"/>
          </p:cNvSpPr>
          <p:nvPr>
            <p:ph type="body" sz="quarter" idx="13" hasCustomPrompt="1"/>
          </p:nvPr>
        </p:nvSpPr>
        <p:spPr>
          <a:xfrm>
            <a:off x="449404" y="2470361"/>
            <a:ext cx="1829216" cy="1555732"/>
          </a:xfrm>
          <a:prstGeom prst="rect">
            <a:avLst/>
          </a:prstGeom>
        </p:spPr>
        <p:txBody>
          <a:bodyPr anchor="t">
            <a:noAutofit/>
          </a:bodyPr>
          <a:lstStyle>
            <a:lvl1pPr marL="0" indent="0" algn="l">
              <a:buNone/>
              <a:defRPr sz="72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69" name="Text Placeholder 32">
            <a:extLst>
              <a:ext uri="{FF2B5EF4-FFF2-40B4-BE49-F238E27FC236}">
                <a16:creationId xmlns:a16="http://schemas.microsoft.com/office/drawing/2014/main" id="{5C16A506-B1F9-D440-B712-AB9F9B7337DA}"/>
              </a:ext>
            </a:extLst>
          </p:cNvPr>
          <p:cNvSpPr>
            <a:spLocks noGrp="1"/>
          </p:cNvSpPr>
          <p:nvPr>
            <p:ph type="body" sz="quarter" idx="14" hasCustomPrompt="1"/>
          </p:nvPr>
        </p:nvSpPr>
        <p:spPr>
          <a:xfrm>
            <a:off x="3170993" y="3483706"/>
            <a:ext cx="3486126" cy="2574544"/>
          </a:xfrm>
          <a:prstGeom prst="rect">
            <a:avLst/>
          </a:prstGeom>
        </p:spPr>
        <p:txBody>
          <a:bodyPr anchor="t">
            <a:noAutofit/>
          </a:bodyPr>
          <a:lstStyle>
            <a:lvl1pPr marL="0" indent="0" algn="l">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Divider Title</a:t>
            </a:r>
          </a:p>
        </p:txBody>
      </p:sp>
      <p:sp>
        <p:nvSpPr>
          <p:cNvPr id="70" name="Slide Number Placeholder 5">
            <a:extLst>
              <a:ext uri="{FF2B5EF4-FFF2-40B4-BE49-F238E27FC236}">
                <a16:creationId xmlns:a16="http://schemas.microsoft.com/office/drawing/2014/main" id="{F22129B8-2496-DE46-8C2C-10224F4ED991}"/>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65" name="Freeform 64">
            <a:extLst>
              <a:ext uri="{FF2B5EF4-FFF2-40B4-BE49-F238E27FC236}">
                <a16:creationId xmlns:a16="http://schemas.microsoft.com/office/drawing/2014/main" id="{C0E97728-1EA5-EA41-8AAC-21AA33A5FC2A}"/>
              </a:ext>
            </a:extLst>
          </p:cNvPr>
          <p:cNvSpPr/>
          <p:nvPr userDrawn="1"/>
        </p:nvSpPr>
        <p:spPr>
          <a:xfrm>
            <a:off x="-7386" y="3631442"/>
            <a:ext cx="281305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009AC1"/>
          </a:solidFill>
          <a:ln w="3060" cap="flat">
            <a:solidFill>
              <a:srgbClr val="24BAA2"/>
            </a:solidFill>
            <a:prstDash val="solid"/>
            <a:miter/>
          </a:ln>
        </p:spPr>
        <p:txBody>
          <a:bodyPr rtlCol="0" anchor="ctr"/>
          <a:lstStyle/>
          <a:p>
            <a:endParaRPr lang="en-US" dirty="0"/>
          </a:p>
        </p:txBody>
      </p:sp>
      <p:pic>
        <p:nvPicPr>
          <p:cNvPr id="12" name="Picture 11">
            <a:extLst>
              <a:ext uri="{FF2B5EF4-FFF2-40B4-BE49-F238E27FC236}">
                <a16:creationId xmlns:a16="http://schemas.microsoft.com/office/drawing/2014/main" id="{51BD4318-82C1-6140-99CF-1E5F1905899A}"/>
              </a:ext>
            </a:extLst>
          </p:cNvPr>
          <p:cNvPicPr>
            <a:picLocks noChangeAspect="1"/>
          </p:cNvPicPr>
          <p:nvPr userDrawn="1"/>
        </p:nvPicPr>
        <p:blipFill rotWithShape="1">
          <a:blip r:embed="rId2">
            <a:alphaModFix amt="29000"/>
          </a:blip>
          <a:srcRect l="67223" t="-798" r="2146" b="27121"/>
          <a:stretch/>
        </p:blipFill>
        <p:spPr>
          <a:xfrm>
            <a:off x="4601953" y="4026093"/>
            <a:ext cx="2922814" cy="3761972"/>
          </a:xfrm>
          <a:prstGeom prst="rect">
            <a:avLst/>
          </a:prstGeom>
        </p:spPr>
      </p:pic>
    </p:spTree>
    <p:extLst>
      <p:ext uri="{BB962C8B-B14F-4D97-AF65-F5344CB8AC3E}">
        <p14:creationId xmlns:p14="http://schemas.microsoft.com/office/powerpoint/2010/main" val="2390434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Newsletter Cover 1">
    <p:spTree>
      <p:nvGrpSpPr>
        <p:cNvPr id="1" name=""/>
        <p:cNvGrpSpPr/>
        <p:nvPr/>
      </p:nvGrpSpPr>
      <p:grpSpPr>
        <a:xfrm>
          <a:off x="0" y="0"/>
          <a:ext cx="0" cy="0"/>
          <a:chOff x="0" y="0"/>
          <a:chExt cx="0" cy="0"/>
        </a:xfrm>
      </p:grpSpPr>
      <p:sp>
        <p:nvSpPr>
          <p:cNvPr id="503" name="Graphic 6">
            <a:extLst>
              <a:ext uri="{FF2B5EF4-FFF2-40B4-BE49-F238E27FC236}">
                <a16:creationId xmlns:a16="http://schemas.microsoft.com/office/drawing/2014/main" id="{28EF0E0B-4669-6046-9E0C-86FDC0F22AC9}"/>
              </a:ext>
            </a:extLst>
          </p:cNvPr>
          <p:cNvSpPr/>
          <p:nvPr userDrawn="1"/>
        </p:nvSpPr>
        <p:spPr>
          <a:xfrm>
            <a:off x="4361735" y="5663503"/>
            <a:ext cx="3197943" cy="3763398"/>
          </a:xfrm>
          <a:custGeom>
            <a:avLst/>
            <a:gdLst>
              <a:gd name="connsiteX0" fmla="*/ 0 w 665539"/>
              <a:gd name="connsiteY0" fmla="*/ 0 h 1233607"/>
              <a:gd name="connsiteX1" fmla="*/ 665540 w 665539"/>
              <a:gd name="connsiteY1" fmla="*/ 0 h 1233607"/>
              <a:gd name="connsiteX2" fmla="*/ 665540 w 665539"/>
              <a:gd name="connsiteY2" fmla="*/ 1233608 h 1233607"/>
              <a:gd name="connsiteX3" fmla="*/ 0 w 665539"/>
              <a:gd name="connsiteY3" fmla="*/ 1233608 h 1233607"/>
            </a:gdLst>
            <a:ahLst/>
            <a:cxnLst>
              <a:cxn ang="0">
                <a:pos x="connsiteX0" y="connsiteY0"/>
              </a:cxn>
              <a:cxn ang="0">
                <a:pos x="connsiteX1" y="connsiteY1"/>
              </a:cxn>
              <a:cxn ang="0">
                <a:pos x="connsiteX2" y="connsiteY2"/>
              </a:cxn>
              <a:cxn ang="0">
                <a:pos x="connsiteX3" y="connsiteY3"/>
              </a:cxn>
            </a:cxnLst>
            <a:rect l="l" t="t" r="r" b="b"/>
            <a:pathLst>
              <a:path w="665539" h="1233607">
                <a:moveTo>
                  <a:pt x="0" y="0"/>
                </a:moveTo>
                <a:lnTo>
                  <a:pt x="665540" y="0"/>
                </a:lnTo>
                <a:lnTo>
                  <a:pt x="665540" y="1233608"/>
                </a:lnTo>
                <a:lnTo>
                  <a:pt x="0" y="1233608"/>
                </a:lnTo>
                <a:close/>
              </a:path>
            </a:pathLst>
          </a:custGeom>
          <a:solidFill>
            <a:srgbClr val="74659A"/>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73" name="Text Placeholder 32">
            <a:extLst>
              <a:ext uri="{FF2B5EF4-FFF2-40B4-BE49-F238E27FC236}">
                <a16:creationId xmlns:a16="http://schemas.microsoft.com/office/drawing/2014/main" id="{8D8F631A-14D5-3B4C-882E-282DD5B3320F}"/>
              </a:ext>
            </a:extLst>
          </p:cNvPr>
          <p:cNvSpPr>
            <a:spLocks noGrp="1"/>
          </p:cNvSpPr>
          <p:nvPr userDrawn="1">
            <p:ph type="body" sz="quarter" idx="34" hasCustomPrompt="1"/>
          </p:nvPr>
        </p:nvSpPr>
        <p:spPr>
          <a:xfrm>
            <a:off x="5099008" y="1590272"/>
            <a:ext cx="2272211" cy="411621"/>
          </a:xfrm>
          <a:prstGeom prst="rect">
            <a:avLst/>
          </a:prstGeom>
        </p:spPr>
        <p:txBody>
          <a:bodyPr anchor="ctr">
            <a:noAutofit/>
          </a:bodyPr>
          <a:lstStyle>
            <a:lvl1pPr marL="0" indent="0" algn="r">
              <a:buNone/>
              <a:defRPr sz="999" b="0" i="0">
                <a:solidFill>
                  <a:srgbClr val="262626"/>
                </a:solidFill>
                <a:latin typeface="Calibri" panose="020F0502020204030204" pitchFamily="34" charset="0"/>
                <a:cs typeface="Calibri" panose="020F0502020204030204" pitchFamily="34" charset="0"/>
              </a:defRPr>
            </a:lvl1pPr>
            <a:lvl2pPr marL="584228" indent="0">
              <a:buNone/>
              <a:defRPr sz="4948">
                <a:solidFill>
                  <a:srgbClr val="011E3B"/>
                </a:solidFill>
                <a:latin typeface="Montserrat" pitchFamily="2" charset="77"/>
              </a:defRPr>
            </a:lvl2pPr>
            <a:lvl3pPr marL="1168461" indent="0">
              <a:buNone/>
              <a:defRPr sz="4948">
                <a:solidFill>
                  <a:srgbClr val="011E3B"/>
                </a:solidFill>
                <a:latin typeface="Montserrat" pitchFamily="2" charset="77"/>
              </a:defRPr>
            </a:lvl3pPr>
            <a:lvl4pPr marL="1752687" indent="0">
              <a:buNone/>
              <a:defRPr sz="4948">
                <a:solidFill>
                  <a:srgbClr val="011E3B"/>
                </a:solidFill>
                <a:latin typeface="Montserrat" pitchFamily="2" charset="77"/>
              </a:defRPr>
            </a:lvl4pPr>
            <a:lvl5pPr marL="2336919" indent="0">
              <a:buNone/>
              <a:defRPr sz="4948">
                <a:solidFill>
                  <a:srgbClr val="011E3B"/>
                </a:solidFill>
                <a:latin typeface="Montserrat" pitchFamily="2" charset="77"/>
              </a:defRPr>
            </a:lvl5pPr>
          </a:lstStyle>
          <a:p>
            <a:pPr lvl="0"/>
            <a:r>
              <a:rPr lang="en-GB" dirty="0"/>
              <a:t>ISSUE 1   24.08.2022</a:t>
            </a:r>
            <a:endParaRPr lang="en-US" dirty="0"/>
          </a:p>
        </p:txBody>
      </p:sp>
      <p:sp>
        <p:nvSpPr>
          <p:cNvPr id="664" name="Graphic 3">
            <a:extLst>
              <a:ext uri="{FF2B5EF4-FFF2-40B4-BE49-F238E27FC236}">
                <a16:creationId xmlns:a16="http://schemas.microsoft.com/office/drawing/2014/main" id="{E5D74D97-89B8-5A41-83C2-3E5D17A9AC38}"/>
              </a:ext>
            </a:extLst>
          </p:cNvPr>
          <p:cNvSpPr/>
          <p:nvPr userDrawn="1"/>
        </p:nvSpPr>
        <p:spPr>
          <a:xfrm>
            <a:off x="2447299" y="4415961"/>
            <a:ext cx="1716156" cy="951186"/>
          </a:xfrm>
          <a:custGeom>
            <a:avLst/>
            <a:gdLst>
              <a:gd name="connsiteX0" fmla="*/ 1716157 w 1716157"/>
              <a:gd name="connsiteY0" fmla="*/ 0 h 951186"/>
              <a:gd name="connsiteX1" fmla="*/ 1716157 w 1716157"/>
              <a:gd name="connsiteY1" fmla="*/ 951186 h 951186"/>
              <a:gd name="connsiteX2" fmla="*/ 0 w 1716157"/>
              <a:gd name="connsiteY2" fmla="*/ 951186 h 951186"/>
              <a:gd name="connsiteX3" fmla="*/ 0 w 1716157"/>
              <a:gd name="connsiteY3" fmla="*/ 0 h 951186"/>
            </a:gdLst>
            <a:ahLst/>
            <a:cxnLst>
              <a:cxn ang="0">
                <a:pos x="connsiteX0" y="connsiteY0"/>
              </a:cxn>
              <a:cxn ang="0">
                <a:pos x="connsiteX1" y="connsiteY1"/>
              </a:cxn>
              <a:cxn ang="0">
                <a:pos x="connsiteX2" y="connsiteY2"/>
              </a:cxn>
              <a:cxn ang="0">
                <a:pos x="connsiteX3" y="connsiteY3"/>
              </a:cxn>
            </a:cxnLst>
            <a:rect l="l" t="t" r="r" b="b"/>
            <a:pathLst>
              <a:path w="1716157" h="951186">
                <a:moveTo>
                  <a:pt x="1716157" y="0"/>
                </a:moveTo>
                <a:lnTo>
                  <a:pt x="1716157" y="951186"/>
                </a:lnTo>
                <a:lnTo>
                  <a:pt x="0" y="951186"/>
                </a:lnTo>
                <a:lnTo>
                  <a:pt x="0" y="0"/>
                </a:lnTo>
              </a:path>
            </a:pathLst>
          </a:custGeom>
          <a:noFill/>
          <a:ln w="4360" cap="flat">
            <a:noFill/>
            <a:prstDash val="solid"/>
            <a:miter/>
          </a:ln>
        </p:spPr>
        <p:txBody>
          <a:bodyPr rtlCol="0" anchor="ctr"/>
          <a:lstStyle/>
          <a:p>
            <a:endParaRPr lang="en-US" sz="1283" b="0" i="0" dirty="0">
              <a:latin typeface="Calibri" panose="020F0502020204030204" pitchFamily="34" charset="0"/>
            </a:endParaRPr>
          </a:p>
        </p:txBody>
      </p:sp>
      <p:sp>
        <p:nvSpPr>
          <p:cNvPr id="672" name="Text Placeholder 32">
            <a:extLst>
              <a:ext uri="{FF2B5EF4-FFF2-40B4-BE49-F238E27FC236}">
                <a16:creationId xmlns:a16="http://schemas.microsoft.com/office/drawing/2014/main" id="{2AFAAACA-7971-3741-A456-5D913E2EA3D8}"/>
              </a:ext>
            </a:extLst>
          </p:cNvPr>
          <p:cNvSpPr>
            <a:spLocks noGrp="1"/>
          </p:cNvSpPr>
          <p:nvPr userDrawn="1">
            <p:ph type="body" sz="quarter" idx="14" hasCustomPrompt="1"/>
          </p:nvPr>
        </p:nvSpPr>
        <p:spPr>
          <a:xfrm>
            <a:off x="4613817" y="7085162"/>
            <a:ext cx="453187"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01</a:t>
            </a:r>
            <a:endParaRPr lang="en-US" dirty="0"/>
          </a:p>
        </p:txBody>
      </p:sp>
      <p:sp>
        <p:nvSpPr>
          <p:cNvPr id="673" name="Text Placeholder 32">
            <a:extLst>
              <a:ext uri="{FF2B5EF4-FFF2-40B4-BE49-F238E27FC236}">
                <a16:creationId xmlns:a16="http://schemas.microsoft.com/office/drawing/2014/main" id="{BF043842-7285-5643-8599-FCE081A22DD7}"/>
              </a:ext>
            </a:extLst>
          </p:cNvPr>
          <p:cNvSpPr>
            <a:spLocks noGrp="1"/>
          </p:cNvSpPr>
          <p:nvPr userDrawn="1">
            <p:ph type="body" sz="quarter" idx="15" hasCustomPrompt="1"/>
          </p:nvPr>
        </p:nvSpPr>
        <p:spPr>
          <a:xfrm>
            <a:off x="5080144" y="7075346"/>
            <a:ext cx="2267731"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4" name="Text Placeholder 32">
            <a:extLst>
              <a:ext uri="{FF2B5EF4-FFF2-40B4-BE49-F238E27FC236}">
                <a16:creationId xmlns:a16="http://schemas.microsoft.com/office/drawing/2014/main" id="{AA3A96B1-F3EF-4641-A5BD-DF90D4FD6257}"/>
              </a:ext>
            </a:extLst>
          </p:cNvPr>
          <p:cNvSpPr>
            <a:spLocks noGrp="1"/>
          </p:cNvSpPr>
          <p:nvPr userDrawn="1">
            <p:ph type="body" sz="quarter" idx="16" hasCustomPrompt="1"/>
          </p:nvPr>
        </p:nvSpPr>
        <p:spPr>
          <a:xfrm>
            <a:off x="4613817" y="7546068"/>
            <a:ext cx="453187"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02</a:t>
            </a:r>
            <a:endParaRPr lang="en-US" dirty="0"/>
          </a:p>
        </p:txBody>
      </p:sp>
      <p:sp>
        <p:nvSpPr>
          <p:cNvPr id="675" name="Text Placeholder 32">
            <a:extLst>
              <a:ext uri="{FF2B5EF4-FFF2-40B4-BE49-F238E27FC236}">
                <a16:creationId xmlns:a16="http://schemas.microsoft.com/office/drawing/2014/main" id="{29558AD5-958D-F44B-A2AD-1C2C65870890}"/>
              </a:ext>
            </a:extLst>
          </p:cNvPr>
          <p:cNvSpPr>
            <a:spLocks noGrp="1"/>
          </p:cNvSpPr>
          <p:nvPr userDrawn="1">
            <p:ph type="body" sz="quarter" idx="17" hasCustomPrompt="1"/>
          </p:nvPr>
        </p:nvSpPr>
        <p:spPr>
          <a:xfrm>
            <a:off x="5080144" y="7536251"/>
            <a:ext cx="2267731"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6" name="Text Placeholder 32">
            <a:extLst>
              <a:ext uri="{FF2B5EF4-FFF2-40B4-BE49-F238E27FC236}">
                <a16:creationId xmlns:a16="http://schemas.microsoft.com/office/drawing/2014/main" id="{A8B68939-D782-DC4D-9309-5BD5FB883152}"/>
              </a:ext>
            </a:extLst>
          </p:cNvPr>
          <p:cNvSpPr>
            <a:spLocks noGrp="1"/>
          </p:cNvSpPr>
          <p:nvPr userDrawn="1">
            <p:ph type="body" sz="quarter" idx="18" hasCustomPrompt="1"/>
          </p:nvPr>
        </p:nvSpPr>
        <p:spPr>
          <a:xfrm>
            <a:off x="4613817" y="7987972"/>
            <a:ext cx="453187"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03</a:t>
            </a:r>
            <a:endParaRPr lang="en-US" dirty="0"/>
          </a:p>
        </p:txBody>
      </p:sp>
      <p:sp>
        <p:nvSpPr>
          <p:cNvPr id="677" name="Text Placeholder 32">
            <a:extLst>
              <a:ext uri="{FF2B5EF4-FFF2-40B4-BE49-F238E27FC236}">
                <a16:creationId xmlns:a16="http://schemas.microsoft.com/office/drawing/2014/main" id="{0806C4AF-F5CD-B940-AB05-87670F0E33F6}"/>
              </a:ext>
            </a:extLst>
          </p:cNvPr>
          <p:cNvSpPr>
            <a:spLocks noGrp="1"/>
          </p:cNvSpPr>
          <p:nvPr userDrawn="1">
            <p:ph type="body" sz="quarter" idx="19" hasCustomPrompt="1"/>
          </p:nvPr>
        </p:nvSpPr>
        <p:spPr>
          <a:xfrm>
            <a:off x="5080144" y="7978155"/>
            <a:ext cx="2267731"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8" name="Text Placeholder 32">
            <a:extLst>
              <a:ext uri="{FF2B5EF4-FFF2-40B4-BE49-F238E27FC236}">
                <a16:creationId xmlns:a16="http://schemas.microsoft.com/office/drawing/2014/main" id="{6EC21094-B5A3-AE49-8969-A030851A3748}"/>
              </a:ext>
            </a:extLst>
          </p:cNvPr>
          <p:cNvSpPr>
            <a:spLocks noGrp="1"/>
          </p:cNvSpPr>
          <p:nvPr userDrawn="1">
            <p:ph type="body" sz="quarter" idx="20" hasCustomPrompt="1"/>
          </p:nvPr>
        </p:nvSpPr>
        <p:spPr>
          <a:xfrm>
            <a:off x="4613817" y="8447827"/>
            <a:ext cx="453187"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04</a:t>
            </a:r>
            <a:endParaRPr lang="en-US" dirty="0"/>
          </a:p>
        </p:txBody>
      </p:sp>
      <p:sp>
        <p:nvSpPr>
          <p:cNvPr id="679" name="Text Placeholder 32">
            <a:extLst>
              <a:ext uri="{FF2B5EF4-FFF2-40B4-BE49-F238E27FC236}">
                <a16:creationId xmlns:a16="http://schemas.microsoft.com/office/drawing/2014/main" id="{0D725BF1-0111-3349-A3AC-27BA633CBBD4}"/>
              </a:ext>
            </a:extLst>
          </p:cNvPr>
          <p:cNvSpPr>
            <a:spLocks noGrp="1"/>
          </p:cNvSpPr>
          <p:nvPr userDrawn="1">
            <p:ph type="body" sz="quarter" idx="21" hasCustomPrompt="1"/>
          </p:nvPr>
        </p:nvSpPr>
        <p:spPr>
          <a:xfrm>
            <a:off x="5080144" y="8438010"/>
            <a:ext cx="2267731"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4" name="Text Placeholder 32">
            <a:extLst>
              <a:ext uri="{FF2B5EF4-FFF2-40B4-BE49-F238E27FC236}">
                <a16:creationId xmlns:a16="http://schemas.microsoft.com/office/drawing/2014/main" id="{793B3313-6B70-1C41-BD02-3727E7D01BBD}"/>
              </a:ext>
            </a:extLst>
          </p:cNvPr>
          <p:cNvSpPr>
            <a:spLocks noGrp="1"/>
          </p:cNvSpPr>
          <p:nvPr userDrawn="1">
            <p:ph type="body" sz="quarter" idx="30" hasCustomPrompt="1"/>
          </p:nvPr>
        </p:nvSpPr>
        <p:spPr>
          <a:xfrm>
            <a:off x="443998" y="5949553"/>
            <a:ext cx="3425390" cy="921016"/>
          </a:xfrm>
          <a:prstGeom prst="rect">
            <a:avLst/>
          </a:prstGeom>
        </p:spPr>
        <p:txBody>
          <a:bodyPr>
            <a:noAutofit/>
          </a:bodyPr>
          <a:lstStyle>
            <a:lvl1pPr marL="0" indent="0" algn="l">
              <a:buNone/>
              <a:defRPr sz="2200" b="1" i="0">
                <a:solidFill>
                  <a:srgbClr val="74659A"/>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85" name="Text Placeholder 32">
            <a:extLst>
              <a:ext uri="{FF2B5EF4-FFF2-40B4-BE49-F238E27FC236}">
                <a16:creationId xmlns:a16="http://schemas.microsoft.com/office/drawing/2014/main" id="{0586C484-C1B7-3A41-8380-69C218766A57}"/>
              </a:ext>
            </a:extLst>
          </p:cNvPr>
          <p:cNvSpPr>
            <a:spLocks noGrp="1"/>
          </p:cNvSpPr>
          <p:nvPr userDrawn="1">
            <p:ph type="body" sz="quarter" idx="31" hasCustomPrompt="1"/>
          </p:nvPr>
        </p:nvSpPr>
        <p:spPr>
          <a:xfrm>
            <a:off x="443999" y="6971768"/>
            <a:ext cx="3425391" cy="2983175"/>
          </a:xfrm>
          <a:prstGeom prst="rect">
            <a:avLst/>
          </a:prstGeom>
        </p:spPr>
        <p:txBody>
          <a:bodyPr anchor="t">
            <a:noAutofit/>
          </a:bodyPr>
          <a:lstStyle>
            <a:lvl1pPr marL="0" indent="0" algn="l">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987" name="Graphic 6">
            <a:extLst>
              <a:ext uri="{FF2B5EF4-FFF2-40B4-BE49-F238E27FC236}">
                <a16:creationId xmlns:a16="http://schemas.microsoft.com/office/drawing/2014/main" id="{D8EC2B00-4B0A-6445-99C4-C894A24FA35C}"/>
              </a:ext>
            </a:extLst>
          </p:cNvPr>
          <p:cNvSpPr/>
          <p:nvPr/>
        </p:nvSpPr>
        <p:spPr>
          <a:xfrm rot="5400000">
            <a:off x="5893216" y="8005274"/>
            <a:ext cx="434928" cy="2924275"/>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504" name="Text Placeholder 32">
            <a:extLst>
              <a:ext uri="{FF2B5EF4-FFF2-40B4-BE49-F238E27FC236}">
                <a16:creationId xmlns:a16="http://schemas.microsoft.com/office/drawing/2014/main" id="{2968FB37-61FE-904E-9779-BCBD1D6648C9}"/>
              </a:ext>
            </a:extLst>
          </p:cNvPr>
          <p:cNvSpPr>
            <a:spLocks noGrp="1"/>
          </p:cNvSpPr>
          <p:nvPr>
            <p:ph type="body" sz="quarter" idx="13" hasCustomPrompt="1"/>
          </p:nvPr>
        </p:nvSpPr>
        <p:spPr>
          <a:xfrm>
            <a:off x="4573531" y="6106927"/>
            <a:ext cx="2774345" cy="606265"/>
          </a:xfrm>
          <a:prstGeom prst="rect">
            <a:avLst/>
          </a:prstGeom>
        </p:spPr>
        <p:txBody>
          <a:bodyPr>
            <a:noAutofit/>
          </a:bodyPr>
          <a:lstStyle>
            <a:lvl1pPr marL="0" indent="0" algn="l">
              <a:lnSpc>
                <a:spcPct val="100000"/>
              </a:lnSpc>
              <a:spcBef>
                <a:spcPts val="0"/>
              </a:spcBef>
              <a:buNone/>
              <a:defRPr sz="22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What’s Inside…</a:t>
            </a:r>
            <a:endParaRPr lang="en-US" dirty="0"/>
          </a:p>
        </p:txBody>
      </p:sp>
      <p:grpSp>
        <p:nvGrpSpPr>
          <p:cNvPr id="2" name="Group 1">
            <a:extLst>
              <a:ext uri="{FF2B5EF4-FFF2-40B4-BE49-F238E27FC236}">
                <a16:creationId xmlns:a16="http://schemas.microsoft.com/office/drawing/2014/main" id="{BEA27F8D-06F7-BA4A-907A-4407E3FDBD7B}"/>
              </a:ext>
            </a:extLst>
          </p:cNvPr>
          <p:cNvGrpSpPr/>
          <p:nvPr userDrawn="1"/>
        </p:nvGrpSpPr>
        <p:grpSpPr>
          <a:xfrm>
            <a:off x="4434011" y="7483811"/>
            <a:ext cx="2997386" cy="874798"/>
            <a:chOff x="4434011" y="7483811"/>
            <a:chExt cx="2704802" cy="874798"/>
          </a:xfrm>
        </p:grpSpPr>
        <p:cxnSp>
          <p:nvCxnSpPr>
            <p:cNvPr id="8" name="Straight Connector 7">
              <a:extLst>
                <a:ext uri="{FF2B5EF4-FFF2-40B4-BE49-F238E27FC236}">
                  <a16:creationId xmlns:a16="http://schemas.microsoft.com/office/drawing/2014/main" id="{D8D3C9F0-666A-7446-9730-936D1A841747}"/>
                </a:ext>
              </a:extLst>
            </p:cNvPr>
            <p:cNvCxnSpPr>
              <a:cxnSpLocks/>
            </p:cNvCxnSpPr>
            <p:nvPr userDrawn="1"/>
          </p:nvCxnSpPr>
          <p:spPr>
            <a:xfrm>
              <a:off x="4434011" y="7483811"/>
              <a:ext cx="27048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8DD426BA-1B2F-D240-B651-47DDDCB9B170}"/>
                </a:ext>
              </a:extLst>
            </p:cNvPr>
            <p:cNvCxnSpPr>
              <a:cxnSpLocks/>
            </p:cNvCxnSpPr>
            <p:nvPr userDrawn="1"/>
          </p:nvCxnSpPr>
          <p:spPr>
            <a:xfrm>
              <a:off x="4434011" y="7920225"/>
              <a:ext cx="27048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4F9D008A-20E2-9E47-B5EE-F7E0BAAB9A63}"/>
                </a:ext>
              </a:extLst>
            </p:cNvPr>
            <p:cNvCxnSpPr>
              <a:cxnSpLocks/>
            </p:cNvCxnSpPr>
            <p:nvPr userDrawn="1"/>
          </p:nvCxnSpPr>
          <p:spPr>
            <a:xfrm>
              <a:off x="4434011" y="8358609"/>
              <a:ext cx="27048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03" name="Text Placeholder 32">
            <a:extLst>
              <a:ext uri="{FF2B5EF4-FFF2-40B4-BE49-F238E27FC236}">
                <a16:creationId xmlns:a16="http://schemas.microsoft.com/office/drawing/2014/main" id="{C920BACB-B591-7646-87AD-605C33C4A319}"/>
              </a:ext>
            </a:extLst>
          </p:cNvPr>
          <p:cNvSpPr>
            <a:spLocks noGrp="1"/>
          </p:cNvSpPr>
          <p:nvPr>
            <p:ph type="body" sz="quarter" idx="42" hasCustomPrompt="1"/>
          </p:nvPr>
        </p:nvSpPr>
        <p:spPr>
          <a:xfrm>
            <a:off x="4657052" y="9277003"/>
            <a:ext cx="2774345" cy="606265"/>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385" name="Picture Placeholder 62">
            <a:extLst>
              <a:ext uri="{FF2B5EF4-FFF2-40B4-BE49-F238E27FC236}">
                <a16:creationId xmlns:a16="http://schemas.microsoft.com/office/drawing/2014/main" id="{FB978FCF-A40C-1C49-A1EE-504A3D800D38}"/>
              </a:ext>
            </a:extLst>
          </p:cNvPr>
          <p:cNvSpPr>
            <a:spLocks noGrp="1"/>
          </p:cNvSpPr>
          <p:nvPr>
            <p:ph type="pic" sz="quarter" idx="44" hasCustomPrompt="1"/>
          </p:nvPr>
        </p:nvSpPr>
        <p:spPr>
          <a:xfrm>
            <a:off x="-6328" y="2180039"/>
            <a:ext cx="7575789" cy="3571122"/>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387" name="Rectangle 386">
            <a:extLst>
              <a:ext uri="{FF2B5EF4-FFF2-40B4-BE49-F238E27FC236}">
                <a16:creationId xmlns:a16="http://schemas.microsoft.com/office/drawing/2014/main" id="{F9644B2F-CAC7-1A43-ACC4-35F1E729221A}"/>
              </a:ext>
            </a:extLst>
          </p:cNvPr>
          <p:cNvSpPr/>
          <p:nvPr userDrawn="1"/>
        </p:nvSpPr>
        <p:spPr>
          <a:xfrm>
            <a:off x="5574056" y="10109234"/>
            <a:ext cx="1797163" cy="400110"/>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400" dirty="0">
                <a:solidFill>
                  <a:srgbClr val="262626"/>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p>
        </p:txBody>
      </p:sp>
      <p:pic>
        <p:nvPicPr>
          <p:cNvPr id="388" name="Picture 387">
            <a:extLst>
              <a:ext uri="{FF2B5EF4-FFF2-40B4-BE49-F238E27FC236}">
                <a16:creationId xmlns:a16="http://schemas.microsoft.com/office/drawing/2014/main" id="{1B7A72BF-0940-0049-ACAE-4902D7EA2BD3}"/>
              </a:ext>
            </a:extLst>
          </p:cNvPr>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4293996" y="10151444"/>
            <a:ext cx="1280061" cy="293943"/>
          </a:xfrm>
          <a:prstGeom prst="rect">
            <a:avLst/>
          </a:prstGeom>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3ABD020C-F0FC-4741-8589-7BDD5FC8BC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0955" y="434622"/>
            <a:ext cx="2891002" cy="1547025"/>
          </a:xfrm>
          <a:prstGeom prst="rect">
            <a:avLst/>
          </a:prstGeom>
        </p:spPr>
      </p:pic>
    </p:spTree>
    <p:extLst>
      <p:ext uri="{BB962C8B-B14F-4D97-AF65-F5344CB8AC3E}">
        <p14:creationId xmlns:p14="http://schemas.microsoft.com/office/powerpoint/2010/main" val="2484302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Newsletter Cover 2">
    <p:spTree>
      <p:nvGrpSpPr>
        <p:cNvPr id="1" name=""/>
        <p:cNvGrpSpPr/>
        <p:nvPr/>
      </p:nvGrpSpPr>
      <p:grpSpPr>
        <a:xfrm>
          <a:off x="0" y="0"/>
          <a:ext cx="0" cy="0"/>
          <a:chOff x="0" y="0"/>
          <a:chExt cx="0" cy="0"/>
        </a:xfrm>
      </p:grpSpPr>
      <p:sp>
        <p:nvSpPr>
          <p:cNvPr id="503" name="Graphic 6">
            <a:extLst>
              <a:ext uri="{FF2B5EF4-FFF2-40B4-BE49-F238E27FC236}">
                <a16:creationId xmlns:a16="http://schemas.microsoft.com/office/drawing/2014/main" id="{28EF0E0B-4669-6046-9E0C-86FDC0F22AC9}"/>
              </a:ext>
            </a:extLst>
          </p:cNvPr>
          <p:cNvSpPr/>
          <p:nvPr userDrawn="1"/>
        </p:nvSpPr>
        <p:spPr>
          <a:xfrm>
            <a:off x="4056932" y="4407360"/>
            <a:ext cx="2854885" cy="5290877"/>
          </a:xfrm>
          <a:custGeom>
            <a:avLst/>
            <a:gdLst>
              <a:gd name="connsiteX0" fmla="*/ 0 w 665539"/>
              <a:gd name="connsiteY0" fmla="*/ 0 h 1233607"/>
              <a:gd name="connsiteX1" fmla="*/ 665540 w 665539"/>
              <a:gd name="connsiteY1" fmla="*/ 0 h 1233607"/>
              <a:gd name="connsiteX2" fmla="*/ 665540 w 665539"/>
              <a:gd name="connsiteY2" fmla="*/ 1233608 h 1233607"/>
              <a:gd name="connsiteX3" fmla="*/ 0 w 665539"/>
              <a:gd name="connsiteY3" fmla="*/ 1233608 h 1233607"/>
            </a:gdLst>
            <a:ahLst/>
            <a:cxnLst>
              <a:cxn ang="0">
                <a:pos x="connsiteX0" y="connsiteY0"/>
              </a:cxn>
              <a:cxn ang="0">
                <a:pos x="connsiteX1" y="connsiteY1"/>
              </a:cxn>
              <a:cxn ang="0">
                <a:pos x="connsiteX2" y="connsiteY2"/>
              </a:cxn>
              <a:cxn ang="0">
                <a:pos x="connsiteX3" y="connsiteY3"/>
              </a:cxn>
            </a:cxnLst>
            <a:rect l="l" t="t" r="r" b="b"/>
            <a:pathLst>
              <a:path w="665539" h="1233607">
                <a:moveTo>
                  <a:pt x="0" y="0"/>
                </a:moveTo>
                <a:lnTo>
                  <a:pt x="665540" y="0"/>
                </a:lnTo>
                <a:lnTo>
                  <a:pt x="665540" y="1233608"/>
                </a:lnTo>
                <a:lnTo>
                  <a:pt x="0" y="1233608"/>
                </a:lnTo>
                <a:close/>
              </a:path>
            </a:pathLst>
          </a:custGeom>
          <a:solidFill>
            <a:srgbClr val="74659A"/>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73" name="Text Placeholder 32">
            <a:extLst>
              <a:ext uri="{FF2B5EF4-FFF2-40B4-BE49-F238E27FC236}">
                <a16:creationId xmlns:a16="http://schemas.microsoft.com/office/drawing/2014/main" id="{8D8F631A-14D5-3B4C-882E-282DD5B3320F}"/>
              </a:ext>
            </a:extLst>
          </p:cNvPr>
          <p:cNvSpPr>
            <a:spLocks noGrp="1"/>
          </p:cNvSpPr>
          <p:nvPr userDrawn="1">
            <p:ph type="body" sz="quarter" idx="34" hasCustomPrompt="1"/>
          </p:nvPr>
        </p:nvSpPr>
        <p:spPr>
          <a:xfrm>
            <a:off x="4982667" y="1400188"/>
            <a:ext cx="2272211" cy="411621"/>
          </a:xfrm>
          <a:prstGeom prst="rect">
            <a:avLst/>
          </a:prstGeom>
        </p:spPr>
        <p:txBody>
          <a:bodyPr anchor="ctr">
            <a:noAutofit/>
          </a:bodyPr>
          <a:lstStyle>
            <a:lvl1pPr marL="0" indent="0" algn="r">
              <a:buNone/>
              <a:defRPr sz="999" b="0" i="0">
                <a:solidFill>
                  <a:srgbClr val="262626"/>
                </a:solidFill>
                <a:latin typeface="Calibri" panose="020F0502020204030204" pitchFamily="34" charset="0"/>
                <a:cs typeface="Calibri" panose="020F0502020204030204" pitchFamily="34" charset="0"/>
              </a:defRPr>
            </a:lvl1pPr>
            <a:lvl2pPr marL="584228" indent="0">
              <a:buNone/>
              <a:defRPr sz="4948">
                <a:solidFill>
                  <a:srgbClr val="011E3B"/>
                </a:solidFill>
                <a:latin typeface="Montserrat" pitchFamily="2" charset="77"/>
              </a:defRPr>
            </a:lvl2pPr>
            <a:lvl3pPr marL="1168461" indent="0">
              <a:buNone/>
              <a:defRPr sz="4948">
                <a:solidFill>
                  <a:srgbClr val="011E3B"/>
                </a:solidFill>
                <a:latin typeface="Montserrat" pitchFamily="2" charset="77"/>
              </a:defRPr>
            </a:lvl3pPr>
            <a:lvl4pPr marL="1752687" indent="0">
              <a:buNone/>
              <a:defRPr sz="4948">
                <a:solidFill>
                  <a:srgbClr val="011E3B"/>
                </a:solidFill>
                <a:latin typeface="Montserrat" pitchFamily="2" charset="77"/>
              </a:defRPr>
            </a:lvl4pPr>
            <a:lvl5pPr marL="2336919" indent="0">
              <a:buNone/>
              <a:defRPr sz="4948">
                <a:solidFill>
                  <a:srgbClr val="011E3B"/>
                </a:solidFill>
                <a:latin typeface="Montserrat" pitchFamily="2" charset="77"/>
              </a:defRPr>
            </a:lvl5pPr>
          </a:lstStyle>
          <a:p>
            <a:pPr lvl="0"/>
            <a:r>
              <a:rPr lang="en-GB" dirty="0"/>
              <a:t>ISSUE 1   24.08.2022</a:t>
            </a:r>
            <a:endParaRPr lang="en-US" dirty="0"/>
          </a:p>
        </p:txBody>
      </p:sp>
      <p:sp>
        <p:nvSpPr>
          <p:cNvPr id="664" name="Graphic 3">
            <a:extLst>
              <a:ext uri="{FF2B5EF4-FFF2-40B4-BE49-F238E27FC236}">
                <a16:creationId xmlns:a16="http://schemas.microsoft.com/office/drawing/2014/main" id="{E5D74D97-89B8-5A41-83C2-3E5D17A9AC38}"/>
              </a:ext>
            </a:extLst>
          </p:cNvPr>
          <p:cNvSpPr/>
          <p:nvPr userDrawn="1"/>
        </p:nvSpPr>
        <p:spPr>
          <a:xfrm>
            <a:off x="2391880" y="3875635"/>
            <a:ext cx="1716156" cy="951186"/>
          </a:xfrm>
          <a:custGeom>
            <a:avLst/>
            <a:gdLst>
              <a:gd name="connsiteX0" fmla="*/ 1716157 w 1716157"/>
              <a:gd name="connsiteY0" fmla="*/ 0 h 951186"/>
              <a:gd name="connsiteX1" fmla="*/ 1716157 w 1716157"/>
              <a:gd name="connsiteY1" fmla="*/ 951186 h 951186"/>
              <a:gd name="connsiteX2" fmla="*/ 0 w 1716157"/>
              <a:gd name="connsiteY2" fmla="*/ 951186 h 951186"/>
              <a:gd name="connsiteX3" fmla="*/ 0 w 1716157"/>
              <a:gd name="connsiteY3" fmla="*/ 0 h 951186"/>
            </a:gdLst>
            <a:ahLst/>
            <a:cxnLst>
              <a:cxn ang="0">
                <a:pos x="connsiteX0" y="connsiteY0"/>
              </a:cxn>
              <a:cxn ang="0">
                <a:pos x="connsiteX1" y="connsiteY1"/>
              </a:cxn>
              <a:cxn ang="0">
                <a:pos x="connsiteX2" y="connsiteY2"/>
              </a:cxn>
              <a:cxn ang="0">
                <a:pos x="connsiteX3" y="connsiteY3"/>
              </a:cxn>
            </a:cxnLst>
            <a:rect l="l" t="t" r="r" b="b"/>
            <a:pathLst>
              <a:path w="1716157" h="951186">
                <a:moveTo>
                  <a:pt x="1716157" y="0"/>
                </a:moveTo>
                <a:lnTo>
                  <a:pt x="1716157" y="951186"/>
                </a:lnTo>
                <a:lnTo>
                  <a:pt x="0" y="951186"/>
                </a:lnTo>
                <a:lnTo>
                  <a:pt x="0" y="0"/>
                </a:lnTo>
              </a:path>
            </a:pathLst>
          </a:custGeom>
          <a:noFill/>
          <a:ln w="4360" cap="flat">
            <a:noFill/>
            <a:prstDash val="solid"/>
            <a:miter/>
          </a:ln>
        </p:spPr>
        <p:txBody>
          <a:bodyPr rtlCol="0" anchor="ctr"/>
          <a:lstStyle/>
          <a:p>
            <a:endParaRPr lang="en-US" sz="1283" b="0" i="0" dirty="0">
              <a:latin typeface="Calibri" panose="020F0502020204030204" pitchFamily="34" charset="0"/>
            </a:endParaRPr>
          </a:p>
        </p:txBody>
      </p:sp>
      <p:sp>
        <p:nvSpPr>
          <p:cNvPr id="672" name="Text Placeholder 32">
            <a:extLst>
              <a:ext uri="{FF2B5EF4-FFF2-40B4-BE49-F238E27FC236}">
                <a16:creationId xmlns:a16="http://schemas.microsoft.com/office/drawing/2014/main" id="{2AFAAACA-7971-3741-A456-5D913E2EA3D8}"/>
              </a:ext>
            </a:extLst>
          </p:cNvPr>
          <p:cNvSpPr>
            <a:spLocks noGrp="1"/>
          </p:cNvSpPr>
          <p:nvPr userDrawn="1">
            <p:ph type="body" sz="quarter" idx="14" hasCustomPrompt="1"/>
          </p:nvPr>
        </p:nvSpPr>
        <p:spPr>
          <a:xfrm>
            <a:off x="4230255" y="6113496"/>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01</a:t>
            </a:r>
            <a:endParaRPr lang="en-US" dirty="0"/>
          </a:p>
        </p:txBody>
      </p:sp>
      <p:sp>
        <p:nvSpPr>
          <p:cNvPr id="673" name="Text Placeholder 32">
            <a:extLst>
              <a:ext uri="{FF2B5EF4-FFF2-40B4-BE49-F238E27FC236}">
                <a16:creationId xmlns:a16="http://schemas.microsoft.com/office/drawing/2014/main" id="{BF043842-7285-5643-8599-FCE081A22DD7}"/>
              </a:ext>
            </a:extLst>
          </p:cNvPr>
          <p:cNvSpPr>
            <a:spLocks noGrp="1"/>
          </p:cNvSpPr>
          <p:nvPr userDrawn="1">
            <p:ph type="body" sz="quarter" idx="15" hasCustomPrompt="1"/>
          </p:nvPr>
        </p:nvSpPr>
        <p:spPr>
          <a:xfrm>
            <a:off x="4775345" y="6103681"/>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4" name="Text Placeholder 32">
            <a:extLst>
              <a:ext uri="{FF2B5EF4-FFF2-40B4-BE49-F238E27FC236}">
                <a16:creationId xmlns:a16="http://schemas.microsoft.com/office/drawing/2014/main" id="{AA3A96B1-F3EF-4641-A5BD-DF90D4FD6257}"/>
              </a:ext>
            </a:extLst>
          </p:cNvPr>
          <p:cNvSpPr>
            <a:spLocks noGrp="1"/>
          </p:cNvSpPr>
          <p:nvPr userDrawn="1">
            <p:ph type="body" sz="quarter" idx="16" hasCustomPrompt="1"/>
          </p:nvPr>
        </p:nvSpPr>
        <p:spPr>
          <a:xfrm>
            <a:off x="4230255" y="6629823"/>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02</a:t>
            </a:r>
            <a:endParaRPr lang="en-US" dirty="0"/>
          </a:p>
        </p:txBody>
      </p:sp>
      <p:sp>
        <p:nvSpPr>
          <p:cNvPr id="675" name="Text Placeholder 32">
            <a:extLst>
              <a:ext uri="{FF2B5EF4-FFF2-40B4-BE49-F238E27FC236}">
                <a16:creationId xmlns:a16="http://schemas.microsoft.com/office/drawing/2014/main" id="{29558AD5-958D-F44B-A2AD-1C2C65870890}"/>
              </a:ext>
            </a:extLst>
          </p:cNvPr>
          <p:cNvSpPr>
            <a:spLocks noGrp="1"/>
          </p:cNvSpPr>
          <p:nvPr userDrawn="1">
            <p:ph type="body" sz="quarter" idx="17" hasCustomPrompt="1"/>
          </p:nvPr>
        </p:nvSpPr>
        <p:spPr>
          <a:xfrm>
            <a:off x="4775345" y="6620006"/>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6" name="Text Placeholder 32">
            <a:extLst>
              <a:ext uri="{FF2B5EF4-FFF2-40B4-BE49-F238E27FC236}">
                <a16:creationId xmlns:a16="http://schemas.microsoft.com/office/drawing/2014/main" id="{A8B68939-D782-DC4D-9309-5BD5FB883152}"/>
              </a:ext>
            </a:extLst>
          </p:cNvPr>
          <p:cNvSpPr>
            <a:spLocks noGrp="1"/>
          </p:cNvSpPr>
          <p:nvPr userDrawn="1">
            <p:ph type="body" sz="quarter" idx="18" hasCustomPrompt="1"/>
          </p:nvPr>
        </p:nvSpPr>
        <p:spPr>
          <a:xfrm>
            <a:off x="4230255" y="7113292"/>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03</a:t>
            </a:r>
            <a:endParaRPr lang="en-US" dirty="0"/>
          </a:p>
        </p:txBody>
      </p:sp>
      <p:sp>
        <p:nvSpPr>
          <p:cNvPr id="677" name="Text Placeholder 32">
            <a:extLst>
              <a:ext uri="{FF2B5EF4-FFF2-40B4-BE49-F238E27FC236}">
                <a16:creationId xmlns:a16="http://schemas.microsoft.com/office/drawing/2014/main" id="{0806C4AF-F5CD-B940-AB05-87670F0E33F6}"/>
              </a:ext>
            </a:extLst>
          </p:cNvPr>
          <p:cNvSpPr>
            <a:spLocks noGrp="1"/>
          </p:cNvSpPr>
          <p:nvPr userDrawn="1">
            <p:ph type="body" sz="quarter" idx="19" hasCustomPrompt="1"/>
          </p:nvPr>
        </p:nvSpPr>
        <p:spPr>
          <a:xfrm>
            <a:off x="4775345" y="7103474"/>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8" name="Text Placeholder 32">
            <a:extLst>
              <a:ext uri="{FF2B5EF4-FFF2-40B4-BE49-F238E27FC236}">
                <a16:creationId xmlns:a16="http://schemas.microsoft.com/office/drawing/2014/main" id="{6EC21094-B5A3-AE49-8969-A030851A3748}"/>
              </a:ext>
            </a:extLst>
          </p:cNvPr>
          <p:cNvSpPr>
            <a:spLocks noGrp="1"/>
          </p:cNvSpPr>
          <p:nvPr userDrawn="1">
            <p:ph type="body" sz="quarter" idx="20" hasCustomPrompt="1"/>
          </p:nvPr>
        </p:nvSpPr>
        <p:spPr>
          <a:xfrm>
            <a:off x="4230255" y="7600857"/>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04</a:t>
            </a:r>
            <a:endParaRPr lang="en-US" dirty="0"/>
          </a:p>
        </p:txBody>
      </p:sp>
      <p:sp>
        <p:nvSpPr>
          <p:cNvPr id="679" name="Text Placeholder 32">
            <a:extLst>
              <a:ext uri="{FF2B5EF4-FFF2-40B4-BE49-F238E27FC236}">
                <a16:creationId xmlns:a16="http://schemas.microsoft.com/office/drawing/2014/main" id="{0D725BF1-0111-3349-A3AC-27BA633CBBD4}"/>
              </a:ext>
            </a:extLst>
          </p:cNvPr>
          <p:cNvSpPr>
            <a:spLocks noGrp="1"/>
          </p:cNvSpPr>
          <p:nvPr userDrawn="1">
            <p:ph type="body" sz="quarter" idx="21" hasCustomPrompt="1"/>
          </p:nvPr>
        </p:nvSpPr>
        <p:spPr>
          <a:xfrm>
            <a:off x="4775345" y="7591040"/>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0" name="Text Placeholder 32">
            <a:extLst>
              <a:ext uri="{FF2B5EF4-FFF2-40B4-BE49-F238E27FC236}">
                <a16:creationId xmlns:a16="http://schemas.microsoft.com/office/drawing/2014/main" id="{D5632353-7F94-0B41-B9A1-24B346BECA42}"/>
              </a:ext>
            </a:extLst>
          </p:cNvPr>
          <p:cNvSpPr>
            <a:spLocks noGrp="1"/>
          </p:cNvSpPr>
          <p:nvPr userDrawn="1">
            <p:ph type="body" sz="quarter" idx="22" hasCustomPrompt="1"/>
          </p:nvPr>
        </p:nvSpPr>
        <p:spPr>
          <a:xfrm>
            <a:off x="4230255" y="8129449"/>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05</a:t>
            </a:r>
            <a:endParaRPr lang="en-US" dirty="0"/>
          </a:p>
        </p:txBody>
      </p:sp>
      <p:sp>
        <p:nvSpPr>
          <p:cNvPr id="681" name="Text Placeholder 32">
            <a:extLst>
              <a:ext uri="{FF2B5EF4-FFF2-40B4-BE49-F238E27FC236}">
                <a16:creationId xmlns:a16="http://schemas.microsoft.com/office/drawing/2014/main" id="{9C35CC62-DBA3-3C41-BDB5-12117CC26DEF}"/>
              </a:ext>
            </a:extLst>
          </p:cNvPr>
          <p:cNvSpPr>
            <a:spLocks noGrp="1"/>
          </p:cNvSpPr>
          <p:nvPr userDrawn="1">
            <p:ph type="body" sz="quarter" idx="23" hasCustomPrompt="1"/>
          </p:nvPr>
        </p:nvSpPr>
        <p:spPr>
          <a:xfrm>
            <a:off x="4775345" y="8119630"/>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2" name="Text Placeholder 32">
            <a:extLst>
              <a:ext uri="{FF2B5EF4-FFF2-40B4-BE49-F238E27FC236}">
                <a16:creationId xmlns:a16="http://schemas.microsoft.com/office/drawing/2014/main" id="{AD41842A-29AA-AF4B-A289-A85104AB8339}"/>
              </a:ext>
            </a:extLst>
          </p:cNvPr>
          <p:cNvSpPr>
            <a:spLocks noGrp="1"/>
          </p:cNvSpPr>
          <p:nvPr userDrawn="1">
            <p:ph type="body" sz="quarter" idx="24" hasCustomPrompt="1"/>
          </p:nvPr>
        </p:nvSpPr>
        <p:spPr>
          <a:xfrm>
            <a:off x="4230255" y="8621915"/>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06</a:t>
            </a:r>
            <a:endParaRPr lang="en-US" dirty="0"/>
          </a:p>
        </p:txBody>
      </p:sp>
      <p:sp>
        <p:nvSpPr>
          <p:cNvPr id="683" name="Text Placeholder 32">
            <a:extLst>
              <a:ext uri="{FF2B5EF4-FFF2-40B4-BE49-F238E27FC236}">
                <a16:creationId xmlns:a16="http://schemas.microsoft.com/office/drawing/2014/main" id="{21B09E84-C27C-6A4A-BDA8-AC4B4565CC3E}"/>
              </a:ext>
            </a:extLst>
          </p:cNvPr>
          <p:cNvSpPr>
            <a:spLocks noGrp="1"/>
          </p:cNvSpPr>
          <p:nvPr userDrawn="1">
            <p:ph type="body" sz="quarter" idx="25" hasCustomPrompt="1"/>
          </p:nvPr>
        </p:nvSpPr>
        <p:spPr>
          <a:xfrm>
            <a:off x="4775345" y="8612097"/>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4" name="Text Placeholder 32">
            <a:extLst>
              <a:ext uri="{FF2B5EF4-FFF2-40B4-BE49-F238E27FC236}">
                <a16:creationId xmlns:a16="http://schemas.microsoft.com/office/drawing/2014/main" id="{793B3313-6B70-1C41-BD02-3727E7D01BBD}"/>
              </a:ext>
            </a:extLst>
          </p:cNvPr>
          <p:cNvSpPr>
            <a:spLocks noGrp="1"/>
          </p:cNvSpPr>
          <p:nvPr userDrawn="1">
            <p:ph type="body" sz="quarter" idx="30" hasCustomPrompt="1"/>
          </p:nvPr>
        </p:nvSpPr>
        <p:spPr>
          <a:xfrm>
            <a:off x="391247" y="5572543"/>
            <a:ext cx="3425390" cy="921016"/>
          </a:xfrm>
          <a:prstGeom prst="rect">
            <a:avLst/>
          </a:prstGeom>
        </p:spPr>
        <p:txBody>
          <a:bodyPr>
            <a:noAutofit/>
          </a:bodyPr>
          <a:lstStyle>
            <a:lvl1pPr marL="0" indent="0" algn="l">
              <a:buNone/>
              <a:defRPr sz="2200" b="1" i="0">
                <a:solidFill>
                  <a:srgbClr val="74659A"/>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85" name="Text Placeholder 32">
            <a:extLst>
              <a:ext uri="{FF2B5EF4-FFF2-40B4-BE49-F238E27FC236}">
                <a16:creationId xmlns:a16="http://schemas.microsoft.com/office/drawing/2014/main" id="{0586C484-C1B7-3A41-8380-69C218766A57}"/>
              </a:ext>
            </a:extLst>
          </p:cNvPr>
          <p:cNvSpPr>
            <a:spLocks noGrp="1"/>
          </p:cNvSpPr>
          <p:nvPr userDrawn="1">
            <p:ph type="body" sz="quarter" idx="31" hasCustomPrompt="1"/>
          </p:nvPr>
        </p:nvSpPr>
        <p:spPr>
          <a:xfrm>
            <a:off x="375200" y="6707138"/>
            <a:ext cx="3425391" cy="3177696"/>
          </a:xfrm>
          <a:prstGeom prst="rect">
            <a:avLst/>
          </a:prstGeom>
        </p:spPr>
        <p:txBody>
          <a:bodyPr anchor="t">
            <a:noAutofit/>
          </a:bodyPr>
          <a:lstStyle>
            <a:lvl1pPr marL="0" indent="0" algn="l">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987" name="Graphic 6">
            <a:extLst>
              <a:ext uri="{FF2B5EF4-FFF2-40B4-BE49-F238E27FC236}">
                <a16:creationId xmlns:a16="http://schemas.microsoft.com/office/drawing/2014/main" id="{D8EC2B00-4B0A-6445-99C4-C894A24FA35C}"/>
              </a:ext>
            </a:extLst>
          </p:cNvPr>
          <p:cNvSpPr/>
          <p:nvPr/>
        </p:nvSpPr>
        <p:spPr>
          <a:xfrm rot="5400000">
            <a:off x="5267169" y="8371703"/>
            <a:ext cx="434928" cy="26522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502" name="Picture Placeholder 501">
            <a:extLst>
              <a:ext uri="{FF2B5EF4-FFF2-40B4-BE49-F238E27FC236}">
                <a16:creationId xmlns:a16="http://schemas.microsoft.com/office/drawing/2014/main" id="{A0BFDE72-964C-D043-AB11-9B5A476BA179}"/>
              </a:ext>
            </a:extLst>
          </p:cNvPr>
          <p:cNvSpPr>
            <a:spLocks noGrp="1"/>
          </p:cNvSpPr>
          <p:nvPr>
            <p:ph type="pic" sz="quarter" idx="36"/>
          </p:nvPr>
        </p:nvSpPr>
        <p:spPr>
          <a:xfrm>
            <a:off x="415926" y="1879514"/>
            <a:ext cx="6838950" cy="3429531"/>
          </a:xfrm>
          <a:custGeom>
            <a:avLst/>
            <a:gdLst>
              <a:gd name="connsiteX0" fmla="*/ 0 w 6838950"/>
              <a:gd name="connsiteY0" fmla="*/ 0 h 3429531"/>
              <a:gd name="connsiteX1" fmla="*/ 6838950 w 6838950"/>
              <a:gd name="connsiteY1" fmla="*/ 0 h 3429531"/>
              <a:gd name="connsiteX2" fmla="*/ 6838950 w 6838950"/>
              <a:gd name="connsiteY2" fmla="*/ 3429531 h 3429531"/>
              <a:gd name="connsiteX3" fmla="*/ 6495896 w 6838950"/>
              <a:gd name="connsiteY3" fmla="*/ 3429531 h 3429531"/>
              <a:gd name="connsiteX4" fmla="*/ 6495896 w 6838950"/>
              <a:gd name="connsiteY4" fmla="*/ 2527844 h 3429531"/>
              <a:gd name="connsiteX5" fmla="*/ 3641007 w 6838950"/>
              <a:gd name="connsiteY5" fmla="*/ 2527844 h 3429531"/>
              <a:gd name="connsiteX6" fmla="*/ 3641007 w 6838950"/>
              <a:gd name="connsiteY6" fmla="*/ 3429531 h 3429531"/>
              <a:gd name="connsiteX7" fmla="*/ 0 w 6838950"/>
              <a:gd name="connsiteY7" fmla="*/ 3429531 h 342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8950" h="3429531">
                <a:moveTo>
                  <a:pt x="0" y="0"/>
                </a:moveTo>
                <a:lnTo>
                  <a:pt x="6838950" y="0"/>
                </a:lnTo>
                <a:lnTo>
                  <a:pt x="6838950" y="3429531"/>
                </a:lnTo>
                <a:lnTo>
                  <a:pt x="6495896" y="3429531"/>
                </a:lnTo>
                <a:lnTo>
                  <a:pt x="6495896" y="2527844"/>
                </a:lnTo>
                <a:lnTo>
                  <a:pt x="3641007" y="2527844"/>
                </a:lnTo>
                <a:lnTo>
                  <a:pt x="3641007" y="3429531"/>
                </a:lnTo>
                <a:lnTo>
                  <a:pt x="0" y="3429531"/>
                </a:lnTo>
                <a:close/>
              </a:path>
            </a:pathLst>
          </a:custGeom>
          <a:solidFill>
            <a:schemeClr val="bg1">
              <a:lumMod val="95000"/>
            </a:schemeClr>
          </a:solidFill>
        </p:spPr>
        <p:txBody>
          <a:bodyPr wrap="square">
            <a:noAutofit/>
          </a:bodyPr>
          <a:lstStyle>
            <a:lvl1pPr marL="0" indent="0">
              <a:buNone/>
              <a:defRPr sz="1101" b="0" i="0">
                <a:solidFill>
                  <a:srgbClr val="EBEBEB"/>
                </a:solidFill>
                <a:latin typeface="Calibri" panose="020F0502020204030204" pitchFamily="34" charset="0"/>
                <a:cs typeface="Calibri" panose="020F0502020204030204" pitchFamily="34" charset="0"/>
              </a:defRPr>
            </a:lvl1pPr>
          </a:lstStyle>
          <a:p>
            <a:endParaRPr lang="en-US" dirty="0"/>
          </a:p>
        </p:txBody>
      </p:sp>
      <p:sp>
        <p:nvSpPr>
          <p:cNvPr id="504" name="Text Placeholder 32">
            <a:extLst>
              <a:ext uri="{FF2B5EF4-FFF2-40B4-BE49-F238E27FC236}">
                <a16:creationId xmlns:a16="http://schemas.microsoft.com/office/drawing/2014/main" id="{2968FB37-61FE-904E-9779-BCBD1D6648C9}"/>
              </a:ext>
            </a:extLst>
          </p:cNvPr>
          <p:cNvSpPr>
            <a:spLocks noGrp="1"/>
          </p:cNvSpPr>
          <p:nvPr>
            <p:ph type="body" sz="quarter" idx="13" hasCustomPrompt="1"/>
          </p:nvPr>
        </p:nvSpPr>
        <p:spPr>
          <a:xfrm>
            <a:off x="4081294" y="4716798"/>
            <a:ext cx="2774345" cy="606265"/>
          </a:xfrm>
          <a:prstGeom prst="rect">
            <a:avLst/>
          </a:prstGeom>
        </p:spPr>
        <p:txBody>
          <a:bodyPr>
            <a:noAutofit/>
          </a:bodyPr>
          <a:lstStyle>
            <a:lvl1pPr marL="0" indent="0" algn="ctr">
              <a:lnSpc>
                <a:spcPct val="100000"/>
              </a:lnSpc>
              <a:spcBef>
                <a:spcPts val="0"/>
              </a:spcBef>
              <a:buNone/>
              <a:defRPr sz="22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What’s Inside…</a:t>
            </a:r>
            <a:endParaRPr lang="en-US" dirty="0"/>
          </a:p>
        </p:txBody>
      </p:sp>
      <p:sp>
        <p:nvSpPr>
          <p:cNvPr id="508" name="Rectangle 507">
            <a:extLst>
              <a:ext uri="{FF2B5EF4-FFF2-40B4-BE49-F238E27FC236}">
                <a16:creationId xmlns:a16="http://schemas.microsoft.com/office/drawing/2014/main" id="{B3D3D2AF-DEC6-2E40-9A4F-8D19EABF39DC}"/>
              </a:ext>
            </a:extLst>
          </p:cNvPr>
          <p:cNvSpPr/>
          <p:nvPr userDrawn="1"/>
        </p:nvSpPr>
        <p:spPr>
          <a:xfrm>
            <a:off x="4550890" y="-736485"/>
            <a:ext cx="4095807" cy="736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013" name="Text Placeholder 32">
            <a:extLst>
              <a:ext uri="{FF2B5EF4-FFF2-40B4-BE49-F238E27FC236}">
                <a16:creationId xmlns:a16="http://schemas.microsoft.com/office/drawing/2014/main" id="{A7EA7A46-1A15-2B41-B847-F18B1E1D17AF}"/>
              </a:ext>
            </a:extLst>
          </p:cNvPr>
          <p:cNvSpPr>
            <a:spLocks noGrp="1"/>
          </p:cNvSpPr>
          <p:nvPr>
            <p:ph type="body" sz="quarter" idx="42" hasCustomPrompt="1"/>
          </p:nvPr>
        </p:nvSpPr>
        <p:spPr>
          <a:xfrm>
            <a:off x="3958918" y="9509660"/>
            <a:ext cx="2774345" cy="606265"/>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367" name="Rectangle 366">
            <a:extLst>
              <a:ext uri="{FF2B5EF4-FFF2-40B4-BE49-F238E27FC236}">
                <a16:creationId xmlns:a16="http://schemas.microsoft.com/office/drawing/2014/main" id="{953D843E-4A89-EB40-811F-3D3CCA2D4DD1}"/>
              </a:ext>
            </a:extLst>
          </p:cNvPr>
          <p:cNvSpPr/>
          <p:nvPr userDrawn="1"/>
        </p:nvSpPr>
        <p:spPr>
          <a:xfrm>
            <a:off x="5336992" y="10153933"/>
            <a:ext cx="1797163" cy="400110"/>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400" dirty="0">
                <a:solidFill>
                  <a:srgbClr val="262626"/>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p>
        </p:txBody>
      </p:sp>
      <p:pic>
        <p:nvPicPr>
          <p:cNvPr id="368" name="Picture 367">
            <a:extLst>
              <a:ext uri="{FF2B5EF4-FFF2-40B4-BE49-F238E27FC236}">
                <a16:creationId xmlns:a16="http://schemas.microsoft.com/office/drawing/2014/main" id="{4F689F29-1B55-E546-BCF4-10C16A6FC606}"/>
              </a:ext>
            </a:extLst>
          </p:cNvPr>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4056932" y="10196143"/>
            <a:ext cx="1280061" cy="293943"/>
          </a:xfrm>
          <a:prstGeom prst="rect">
            <a:avLst/>
          </a:prstGeom>
          <a:ln>
            <a:noFill/>
          </a:ln>
          <a:extLst>
            <a:ext uri="{53640926-AAD7-44D8-BBD7-CCE9431645EC}">
              <a14:shadowObscured xmlns:a14="http://schemas.microsoft.com/office/drawing/2010/main"/>
            </a:ext>
          </a:extLst>
        </p:spPr>
      </p:pic>
      <p:pic>
        <p:nvPicPr>
          <p:cNvPr id="27" name="Picture 26">
            <a:extLst>
              <a:ext uri="{FF2B5EF4-FFF2-40B4-BE49-F238E27FC236}">
                <a16:creationId xmlns:a16="http://schemas.microsoft.com/office/drawing/2014/main" id="{4E1B0B95-7F85-6E4E-9DB3-B76511FE5E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5926" y="225699"/>
            <a:ext cx="2891002" cy="1547025"/>
          </a:xfrm>
          <a:prstGeom prst="rect">
            <a:avLst/>
          </a:prstGeom>
        </p:spPr>
      </p:pic>
    </p:spTree>
    <p:extLst>
      <p:ext uri="{BB962C8B-B14F-4D97-AF65-F5344CB8AC3E}">
        <p14:creationId xmlns:p14="http://schemas.microsoft.com/office/powerpoint/2010/main" val="3797567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F14A02-4548-1745-8865-6B85E2AFDC34}"/>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45" name="Text Placeholder 23">
            <a:extLst>
              <a:ext uri="{FF2B5EF4-FFF2-40B4-BE49-F238E27FC236}">
                <a16:creationId xmlns:a16="http://schemas.microsoft.com/office/drawing/2014/main" id="{BA327584-B30E-9B4F-95DA-4D66A91AD678}"/>
              </a:ext>
            </a:extLst>
          </p:cNvPr>
          <p:cNvSpPr>
            <a:spLocks noGrp="1"/>
          </p:cNvSpPr>
          <p:nvPr>
            <p:ph type="body" sz="quarter" idx="14" hasCustomPrompt="1"/>
          </p:nvPr>
        </p:nvSpPr>
        <p:spPr>
          <a:xfrm>
            <a:off x="3052135" y="2250592"/>
            <a:ext cx="785328" cy="1056987"/>
          </a:xfrm>
          <a:prstGeom prst="rect">
            <a:avLst/>
          </a:prstGeom>
        </p:spPr>
        <p:txBody>
          <a:bodyPr anchor="t">
            <a:normAutofit/>
          </a:bodyPr>
          <a:lstStyle>
            <a:lvl1pPr marL="0" indent="0" algn="r">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146" name="Text Placeholder 23">
            <a:extLst>
              <a:ext uri="{FF2B5EF4-FFF2-40B4-BE49-F238E27FC236}">
                <a16:creationId xmlns:a16="http://schemas.microsoft.com/office/drawing/2014/main" id="{F9E65192-907E-E74A-BD20-BF37AB78810F}"/>
              </a:ext>
            </a:extLst>
          </p:cNvPr>
          <p:cNvSpPr>
            <a:spLocks noGrp="1"/>
          </p:cNvSpPr>
          <p:nvPr>
            <p:ph type="body" sz="quarter" idx="13" hasCustomPrompt="1"/>
          </p:nvPr>
        </p:nvSpPr>
        <p:spPr>
          <a:xfrm>
            <a:off x="409853" y="695273"/>
            <a:ext cx="3418702" cy="2586284"/>
          </a:xfrm>
          <a:prstGeom prst="rect">
            <a:avLst/>
          </a:prstGeom>
        </p:spPr>
        <p:txBody>
          <a:bodyPr anchor="ctr">
            <a:normAutofit/>
          </a:bodyPr>
          <a:lstStyle>
            <a:lvl1pPr marL="0" indent="0" algn="ctr">
              <a:buNone/>
              <a:defRPr sz="1801" b="0" i="0"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147" name="Text Placeholder 23">
            <a:extLst>
              <a:ext uri="{FF2B5EF4-FFF2-40B4-BE49-F238E27FC236}">
                <a16:creationId xmlns:a16="http://schemas.microsoft.com/office/drawing/2014/main" id="{0567599A-5D55-DA45-ABCA-3584C81B7193}"/>
              </a:ext>
            </a:extLst>
          </p:cNvPr>
          <p:cNvSpPr>
            <a:spLocks noGrp="1"/>
          </p:cNvSpPr>
          <p:nvPr>
            <p:ph type="body" sz="quarter" idx="15" hasCustomPrompt="1"/>
          </p:nvPr>
        </p:nvSpPr>
        <p:spPr>
          <a:xfrm>
            <a:off x="400944" y="669253"/>
            <a:ext cx="2003444" cy="936605"/>
          </a:xfrm>
          <a:prstGeom prst="rect">
            <a:avLst/>
          </a:prstGeom>
        </p:spPr>
        <p:txBody>
          <a:bodyPr anchor="t">
            <a:normAutofit/>
          </a:bodyPr>
          <a:lstStyle>
            <a:lvl1pPr marL="0" indent="0" algn="l">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148" name="Slide Number Placeholder 5">
            <a:extLst>
              <a:ext uri="{FF2B5EF4-FFF2-40B4-BE49-F238E27FC236}">
                <a16:creationId xmlns:a16="http://schemas.microsoft.com/office/drawing/2014/main" id="{1AF94933-6438-514F-B237-A77B6DD98C2C}"/>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2" name="Picture Placeholder 52">
            <a:extLst>
              <a:ext uri="{FF2B5EF4-FFF2-40B4-BE49-F238E27FC236}">
                <a16:creationId xmlns:a16="http://schemas.microsoft.com/office/drawing/2014/main" id="{79B37BBF-4F7E-FC49-9369-968208EDA452}"/>
              </a:ext>
            </a:extLst>
          </p:cNvPr>
          <p:cNvSpPr>
            <a:spLocks noGrp="1"/>
          </p:cNvSpPr>
          <p:nvPr>
            <p:ph type="pic" sz="quarter" idx="41"/>
          </p:nvPr>
        </p:nvSpPr>
        <p:spPr>
          <a:xfrm>
            <a:off x="-70864" y="3584762"/>
            <a:ext cx="6505378" cy="5218044"/>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3846124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2EB74F8-7504-5043-A98F-4BB8D614AF07}"/>
              </a:ext>
            </a:extLst>
          </p:cNvPr>
          <p:cNvSpPr/>
          <p:nvPr userDrawn="1"/>
        </p:nvSpPr>
        <p:spPr>
          <a:xfrm>
            <a:off x="13749" y="1277646"/>
            <a:ext cx="4174526" cy="3690885"/>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1" name="Picture Placeholder 30">
            <a:extLst>
              <a:ext uri="{FF2B5EF4-FFF2-40B4-BE49-F238E27FC236}">
                <a16:creationId xmlns:a16="http://schemas.microsoft.com/office/drawing/2014/main" id="{3AAA4AAF-3F3F-7542-8530-5290EE77114B}"/>
              </a:ext>
            </a:extLst>
          </p:cNvPr>
          <p:cNvSpPr>
            <a:spLocks noGrp="1"/>
          </p:cNvSpPr>
          <p:nvPr>
            <p:ph type="pic" sz="quarter" idx="41"/>
          </p:nvPr>
        </p:nvSpPr>
        <p:spPr>
          <a:xfrm>
            <a:off x="424347" y="376445"/>
            <a:ext cx="6670451" cy="9583642"/>
          </a:xfrm>
          <a:custGeom>
            <a:avLst/>
            <a:gdLst>
              <a:gd name="connsiteX0" fmla="*/ 0 w 6670451"/>
              <a:gd name="connsiteY0" fmla="*/ 0 h 9583642"/>
              <a:gd name="connsiteX1" fmla="*/ 6667035 w 6670451"/>
              <a:gd name="connsiteY1" fmla="*/ 0 h 9583642"/>
              <a:gd name="connsiteX2" fmla="*/ 6667035 w 6670451"/>
              <a:gd name="connsiteY2" fmla="*/ 3666057 h 9583642"/>
              <a:gd name="connsiteX3" fmla="*/ 6670451 w 6670451"/>
              <a:gd name="connsiteY3" fmla="*/ 3666057 h 9583642"/>
              <a:gd name="connsiteX4" fmla="*/ 6670451 w 6670451"/>
              <a:gd name="connsiteY4" fmla="*/ 9230688 h 9583642"/>
              <a:gd name="connsiteX5" fmla="*/ 6667035 w 6670451"/>
              <a:gd name="connsiteY5" fmla="*/ 9230688 h 9583642"/>
              <a:gd name="connsiteX6" fmla="*/ 6667035 w 6670451"/>
              <a:gd name="connsiteY6" fmla="*/ 9583642 h 9583642"/>
              <a:gd name="connsiteX7" fmla="*/ 0 w 6670451"/>
              <a:gd name="connsiteY7" fmla="*/ 9583642 h 9583642"/>
              <a:gd name="connsiteX8" fmla="*/ 0 w 6670451"/>
              <a:gd name="connsiteY8" fmla="*/ 4592086 h 9583642"/>
              <a:gd name="connsiteX9" fmla="*/ 3763928 w 6670451"/>
              <a:gd name="connsiteY9" fmla="*/ 4592086 h 9583642"/>
              <a:gd name="connsiteX10" fmla="*/ 3763928 w 6670451"/>
              <a:gd name="connsiteY10" fmla="*/ 901201 h 9583642"/>
              <a:gd name="connsiteX11" fmla="*/ 0 w 6670451"/>
              <a:gd name="connsiteY11" fmla="*/ 901201 h 958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70451" h="9583642">
                <a:moveTo>
                  <a:pt x="0" y="0"/>
                </a:moveTo>
                <a:lnTo>
                  <a:pt x="6667035" y="0"/>
                </a:lnTo>
                <a:lnTo>
                  <a:pt x="6667035" y="3666057"/>
                </a:lnTo>
                <a:lnTo>
                  <a:pt x="6670451" y="3666057"/>
                </a:lnTo>
                <a:lnTo>
                  <a:pt x="6670451" y="9230688"/>
                </a:lnTo>
                <a:lnTo>
                  <a:pt x="6667035" y="9230688"/>
                </a:lnTo>
                <a:lnTo>
                  <a:pt x="6667035" y="9583642"/>
                </a:lnTo>
                <a:lnTo>
                  <a:pt x="0" y="9583642"/>
                </a:lnTo>
                <a:lnTo>
                  <a:pt x="0" y="4592086"/>
                </a:lnTo>
                <a:lnTo>
                  <a:pt x="3763928" y="4592086"/>
                </a:lnTo>
                <a:lnTo>
                  <a:pt x="3763928" y="901201"/>
                </a:lnTo>
                <a:lnTo>
                  <a:pt x="0" y="901201"/>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106386" y="3393854"/>
            <a:ext cx="785328" cy="1056987"/>
          </a:xfrm>
          <a:prstGeom prst="rect">
            <a:avLst/>
          </a:prstGeom>
        </p:spPr>
        <p:txBody>
          <a:bodyPr anchor="t">
            <a:normAutofit/>
          </a:bodyPr>
          <a:lstStyle>
            <a:lvl1pPr marL="0" indent="0" algn="r">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464104" y="1838536"/>
            <a:ext cx="3418702" cy="2586284"/>
          </a:xfrm>
          <a:prstGeom prst="rect">
            <a:avLst/>
          </a:prstGeom>
        </p:spPr>
        <p:txBody>
          <a:bodyPr anchor="ctr">
            <a:normAutofit/>
          </a:bodyPr>
          <a:lstStyle>
            <a:lvl1pPr marL="0" indent="0" algn="ctr">
              <a:buNone/>
              <a:defRPr sz="1801"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455196" y="1812516"/>
            <a:ext cx="2003444" cy="936605"/>
          </a:xfrm>
          <a:prstGeom prst="rect">
            <a:avLst/>
          </a:prstGeom>
        </p:spPr>
        <p:txBody>
          <a:bodyPr anchor="t">
            <a:normAutofit/>
          </a:bodyPr>
          <a:lstStyle>
            <a:lvl1pPr marL="0" indent="0" algn="l">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100" name="Slide Number Placeholder 5">
            <a:extLst>
              <a:ext uri="{FF2B5EF4-FFF2-40B4-BE49-F238E27FC236}">
                <a16:creationId xmlns:a16="http://schemas.microsoft.com/office/drawing/2014/main" id="{83960161-A61D-6B4B-A296-0BCF95091095}"/>
              </a:ext>
            </a:extLst>
          </p:cNvPr>
          <p:cNvSpPr>
            <a:spLocks noGrp="1"/>
          </p:cNvSpPr>
          <p:nvPr userDrawn="1">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588308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Photo Slide 1">
    <p:spTree>
      <p:nvGrpSpPr>
        <p:cNvPr id="1" name=""/>
        <p:cNvGrpSpPr/>
        <p:nvPr/>
      </p:nvGrpSpPr>
      <p:grpSpPr>
        <a:xfrm>
          <a:off x="0" y="0"/>
          <a:ext cx="0" cy="0"/>
          <a:chOff x="0" y="0"/>
          <a:chExt cx="0" cy="0"/>
        </a:xfrm>
      </p:grpSpPr>
      <p:sp>
        <p:nvSpPr>
          <p:cNvPr id="297" name="Rectangle 296">
            <a:extLst>
              <a:ext uri="{FF2B5EF4-FFF2-40B4-BE49-F238E27FC236}">
                <a16:creationId xmlns:a16="http://schemas.microsoft.com/office/drawing/2014/main" id="{2B26CA4D-2206-644B-BD65-754E83CF460F}"/>
              </a:ext>
            </a:extLst>
          </p:cNvPr>
          <p:cNvSpPr/>
          <p:nvPr userDrawn="1"/>
        </p:nvSpPr>
        <p:spPr>
          <a:xfrm flipV="1">
            <a:off x="-79052" y="6920402"/>
            <a:ext cx="7149518" cy="3108177"/>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485128" y="4947138"/>
            <a:ext cx="2251185" cy="1725894"/>
          </a:xfrm>
          <a:prstGeom prst="rect">
            <a:avLst/>
          </a:prstGeom>
        </p:spPr>
        <p:txBody>
          <a:bodyPr>
            <a:noAutofit/>
          </a:bodyPr>
          <a:lstStyle>
            <a:lvl1pPr marL="0" indent="0" algn="l">
              <a:buNone/>
              <a:defRPr sz="2200" b="1" i="0">
                <a:solidFill>
                  <a:srgbClr val="009AC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HEADING</a:t>
            </a:r>
            <a:endParaRPr lang="en-US" dirty="0"/>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644057" y="7370042"/>
            <a:ext cx="6143488" cy="2231157"/>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2" name="Text Placeholder 32">
            <a:extLst>
              <a:ext uri="{FF2B5EF4-FFF2-40B4-BE49-F238E27FC236}">
                <a16:creationId xmlns:a16="http://schemas.microsoft.com/office/drawing/2014/main" id="{B220C0F2-0730-3A43-ADC4-566F27A91B40}"/>
              </a:ext>
            </a:extLst>
          </p:cNvPr>
          <p:cNvSpPr>
            <a:spLocks noGrp="1"/>
          </p:cNvSpPr>
          <p:nvPr>
            <p:ph type="body" sz="quarter" idx="42" hasCustomPrompt="1"/>
          </p:nvPr>
        </p:nvSpPr>
        <p:spPr>
          <a:xfrm>
            <a:off x="2881961" y="4945328"/>
            <a:ext cx="3751180" cy="1725894"/>
          </a:xfrm>
          <a:prstGeom prst="rect">
            <a:avLst/>
          </a:prstGeom>
        </p:spPr>
        <p:txBody>
          <a:bodyPr>
            <a:noAutofit/>
          </a:bodyPr>
          <a:lstStyle>
            <a:lvl1pPr marL="0" indent="0" algn="l">
              <a:buNone/>
              <a:defRPr sz="1801" b="0" i="0">
                <a:solidFill>
                  <a:srgbClr val="26262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US" dirty="0"/>
              <a:t>Sub-Heading</a:t>
            </a:r>
          </a:p>
        </p:txBody>
      </p:sp>
      <p:sp>
        <p:nvSpPr>
          <p:cNvPr id="121" name="Slide Number Placeholder 5">
            <a:extLst>
              <a:ext uri="{FF2B5EF4-FFF2-40B4-BE49-F238E27FC236}">
                <a16:creationId xmlns:a16="http://schemas.microsoft.com/office/drawing/2014/main" id="{68444650-64E3-8047-91B6-7E87A2519E5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7" name="Picture Placeholder 52">
            <a:extLst>
              <a:ext uri="{FF2B5EF4-FFF2-40B4-BE49-F238E27FC236}">
                <a16:creationId xmlns:a16="http://schemas.microsoft.com/office/drawing/2014/main" id="{5F987C05-E057-D14D-8CAC-5145D1FEEE2A}"/>
              </a:ext>
            </a:extLst>
          </p:cNvPr>
          <p:cNvSpPr>
            <a:spLocks noGrp="1"/>
          </p:cNvSpPr>
          <p:nvPr>
            <p:ph type="pic" sz="quarter" idx="41"/>
          </p:nvPr>
        </p:nvSpPr>
        <p:spPr>
          <a:xfrm>
            <a:off x="0" y="0"/>
            <a:ext cx="7573499" cy="465760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156750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829583-E7A4-BF4F-96F5-CFB7A66A1010}"/>
              </a:ext>
            </a:extLst>
          </p:cNvPr>
          <p:cNvSpPr/>
          <p:nvPr userDrawn="1"/>
        </p:nvSpPr>
        <p:spPr>
          <a:xfrm>
            <a:off x="5556093" y="10341113"/>
            <a:ext cx="3173496" cy="230832"/>
          </a:xfrm>
          <a:prstGeom prst="rect">
            <a:avLst/>
          </a:prstGeom>
        </p:spPr>
        <p:txBody>
          <a:bodyPr wrap="square">
            <a:spAutoFit/>
          </a:bodyPr>
          <a:lstStyle/>
          <a:p>
            <a:r>
              <a:rPr lang="en-US" sz="900" b="0" i="0" spc="300" dirty="0">
                <a:solidFill>
                  <a:srgbClr val="262626"/>
                </a:solidFill>
                <a:effectLst/>
                <a:latin typeface="Calibri" panose="020F0502020204030204" pitchFamily="34" charset="0"/>
                <a:ea typeface="Open Sans" panose="020B0606030504020204" pitchFamily="34" charset="0"/>
                <a:cs typeface="Calibri" panose="020F0502020204030204" pitchFamily="34" charset="0"/>
              </a:rPr>
              <a:t>surviving digital</a:t>
            </a:r>
          </a:p>
        </p:txBody>
      </p:sp>
      <p:cxnSp>
        <p:nvCxnSpPr>
          <p:cNvPr id="11" name="Straight Connector 10">
            <a:extLst>
              <a:ext uri="{FF2B5EF4-FFF2-40B4-BE49-F238E27FC236}">
                <a16:creationId xmlns:a16="http://schemas.microsoft.com/office/drawing/2014/main" id="{769CB0A1-37F2-4E42-AD20-1E07C50DAFF0}"/>
              </a:ext>
            </a:extLst>
          </p:cNvPr>
          <p:cNvCxnSpPr>
            <a:cxnSpLocks/>
          </p:cNvCxnSpPr>
          <p:nvPr userDrawn="1"/>
        </p:nvCxnSpPr>
        <p:spPr>
          <a:xfrm rot="16200000" flipH="1">
            <a:off x="7018304" y="10459871"/>
            <a:ext cx="224149" cy="0"/>
          </a:xfrm>
          <a:prstGeom prst="line">
            <a:avLst/>
          </a:prstGeom>
          <a:noFill/>
          <a:ln w="9525" cap="flat">
            <a:solidFill>
              <a:srgbClr val="00B6E6"/>
            </a:solidFill>
            <a:prstDash val="solid"/>
            <a:miter lim="400000"/>
          </a:ln>
          <a:effectLst/>
          <a:sp3d/>
        </p:spPr>
        <p:style>
          <a:lnRef idx="0">
            <a:scrgbClr r="0" g="0" b="0"/>
          </a:lnRef>
          <a:fillRef idx="0">
            <a:scrgbClr r="0" g="0" b="0"/>
          </a:fillRef>
          <a:effectRef idx="0">
            <a:scrgbClr r="0" g="0" b="0"/>
          </a:effectRef>
          <a:fontRef idx="none"/>
        </p:style>
      </p:cxnSp>
      <p:sp>
        <p:nvSpPr>
          <p:cNvPr id="12" name="Slide Number Placeholder 5">
            <a:extLst>
              <a:ext uri="{FF2B5EF4-FFF2-40B4-BE49-F238E27FC236}">
                <a16:creationId xmlns:a16="http://schemas.microsoft.com/office/drawing/2014/main" id="{F7884106-5864-EE48-8F37-C43D2BCEBFF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262626"/>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0" r:id="rId1"/>
    <p:sldLayoutId id="2147483694" r:id="rId2"/>
    <p:sldLayoutId id="2147483691" r:id="rId3"/>
    <p:sldLayoutId id="2147483692" r:id="rId4"/>
    <p:sldLayoutId id="2147483661" r:id="rId5"/>
    <p:sldLayoutId id="2147483689" r:id="rId6"/>
    <p:sldLayoutId id="2147483672" r:id="rId7"/>
    <p:sldLayoutId id="2147483684" r:id="rId8"/>
    <p:sldLayoutId id="2147483681" r:id="rId9"/>
    <p:sldLayoutId id="2147483662" r:id="rId10"/>
    <p:sldLayoutId id="2147483682" r:id="rId11"/>
    <p:sldLayoutId id="2147483663" r:id="rId12"/>
    <p:sldLayoutId id="2147483664" r:id="rId13"/>
    <p:sldLayoutId id="2147483693" r:id="rId14"/>
    <p:sldLayoutId id="2147483695" r:id="rId15"/>
    <p:sldLayoutId id="2147483665" r:id="rId16"/>
  </p:sldLayoutIdLst>
  <p:hf hdr="0"/>
  <p:txStyles>
    <p:titleStyle>
      <a:lvl1pPr algn="l" defTabSz="2073036"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3036" rtl="0" eaLnBrk="1" latinLnBrk="0" hangingPunct="1">
        <a:defRPr sz="4080" kern="1200">
          <a:solidFill>
            <a:schemeClr val="tx1"/>
          </a:solidFill>
          <a:latin typeface="+mn-lt"/>
          <a:ea typeface="+mn-ea"/>
          <a:cs typeface="+mn-cs"/>
        </a:defRPr>
      </a:lvl1pPr>
      <a:lvl2pPr marL="1036518" algn="l" defTabSz="2073036" rtl="0" eaLnBrk="1" latinLnBrk="0" hangingPunct="1">
        <a:defRPr sz="4080" kern="1200">
          <a:solidFill>
            <a:schemeClr val="tx1"/>
          </a:solidFill>
          <a:latin typeface="+mn-lt"/>
          <a:ea typeface="+mn-ea"/>
          <a:cs typeface="+mn-cs"/>
        </a:defRPr>
      </a:lvl2pPr>
      <a:lvl3pPr marL="2073036" algn="l" defTabSz="2073036" rtl="0" eaLnBrk="1" latinLnBrk="0" hangingPunct="1">
        <a:defRPr sz="4080" kern="1200">
          <a:solidFill>
            <a:schemeClr val="tx1"/>
          </a:solidFill>
          <a:latin typeface="+mn-lt"/>
          <a:ea typeface="+mn-ea"/>
          <a:cs typeface="+mn-cs"/>
        </a:defRPr>
      </a:lvl3pPr>
      <a:lvl4pPr marL="3109557" algn="l" defTabSz="2073036" rtl="0" eaLnBrk="1" latinLnBrk="0" hangingPunct="1">
        <a:defRPr sz="4080" kern="1200">
          <a:solidFill>
            <a:schemeClr val="tx1"/>
          </a:solidFill>
          <a:latin typeface="+mn-lt"/>
          <a:ea typeface="+mn-ea"/>
          <a:cs typeface="+mn-cs"/>
        </a:defRPr>
      </a:lvl4pPr>
      <a:lvl5pPr marL="4146076" algn="l" defTabSz="2073036" rtl="0" eaLnBrk="1" latinLnBrk="0" hangingPunct="1">
        <a:defRPr sz="4080" kern="1200">
          <a:solidFill>
            <a:schemeClr val="tx1"/>
          </a:solidFill>
          <a:latin typeface="+mn-lt"/>
          <a:ea typeface="+mn-ea"/>
          <a:cs typeface="+mn-cs"/>
        </a:defRPr>
      </a:lvl5pPr>
      <a:lvl6pPr marL="5182592" algn="l" defTabSz="2073036" rtl="0" eaLnBrk="1" latinLnBrk="0" hangingPunct="1">
        <a:defRPr sz="4080" kern="1200">
          <a:solidFill>
            <a:schemeClr val="tx1"/>
          </a:solidFill>
          <a:latin typeface="+mn-lt"/>
          <a:ea typeface="+mn-ea"/>
          <a:cs typeface="+mn-cs"/>
        </a:defRPr>
      </a:lvl6pPr>
      <a:lvl7pPr marL="6219110" algn="l" defTabSz="2073036" rtl="0" eaLnBrk="1" latinLnBrk="0" hangingPunct="1">
        <a:defRPr sz="4080" kern="1200">
          <a:solidFill>
            <a:schemeClr val="tx1"/>
          </a:solidFill>
          <a:latin typeface="+mn-lt"/>
          <a:ea typeface="+mn-ea"/>
          <a:cs typeface="+mn-cs"/>
        </a:defRPr>
      </a:lvl7pPr>
      <a:lvl8pPr marL="7255631" algn="l" defTabSz="2073036" rtl="0" eaLnBrk="1" latinLnBrk="0" hangingPunct="1">
        <a:defRPr sz="4080" kern="1200">
          <a:solidFill>
            <a:schemeClr val="tx1"/>
          </a:solidFill>
          <a:latin typeface="+mn-lt"/>
          <a:ea typeface="+mn-ea"/>
          <a:cs typeface="+mn-cs"/>
        </a:defRPr>
      </a:lvl8pPr>
      <a:lvl9pPr marL="8292148" algn="l" defTabSz="2073036"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14.xml"/><Relationship Id="rId5" Type="http://schemas.openxmlformats.org/officeDocument/2006/relationships/hyperlink" Target="https://www.wiley.com/en-au/The+Ecology+of+Attention-p-9781509503735" TargetMode="External"/><Relationship Id="rId4" Type="http://schemas.openxmlformats.org/officeDocument/2006/relationships/hyperlink" Target="https://www.un.org/sites/un2.un.org/files/attention_economy_feb.pdf" TargetMode="External"/></Relationships>
</file>

<file path=ppt/slides/_rels/slide12.xml.rels><?xml version="1.0" encoding="UTF-8" standalone="yes"?>
<Relationships xmlns="http://schemas.openxmlformats.org/package/2006/relationships"><Relationship Id="rId3" Type="http://schemas.microsoft.com/office/2018/10/relationships/comments" Target="../comments/modernComment_11B_709D604E.xml"/><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1.png"/><Relationship Id="rId7" Type="http://schemas.openxmlformats.org/officeDocument/2006/relationships/slide" Target="slide18.xml"/><Relationship Id="rId2"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slide" Target="slide17.xml"/><Relationship Id="rId5" Type="http://schemas.openxmlformats.org/officeDocument/2006/relationships/slide" Target="slide16.xml"/><Relationship Id="rId4" Type="http://schemas.openxmlformats.org/officeDocument/2006/relationships/slide" Target="slide15.xml"/><Relationship Id="rId9" Type="http://schemas.openxmlformats.org/officeDocument/2006/relationships/slide" Target="slide20.xml"/></Relationships>
</file>

<file path=ppt/slides/_rels/slide15.xml.rels><?xml version="1.0" encoding="UTF-8" standalone="yes"?>
<Relationships xmlns="http://schemas.openxmlformats.org/package/2006/relationships"><Relationship Id="rId8" Type="http://schemas.openxmlformats.org/officeDocument/2006/relationships/hyperlink" Target="https://www.ncbi.nlm.nih.gov/pmc/articles/PMC2821208/" TargetMode="External"/><Relationship Id="rId3" Type="http://schemas.openxmlformats.org/officeDocument/2006/relationships/image" Target="../media/image1.png"/><Relationship Id="rId7" Type="http://schemas.openxmlformats.org/officeDocument/2006/relationships/hyperlink" Target="https://jamanetwork.com/journals/jamapediatrics/fullarticle/384030" TargetMode="External"/><Relationship Id="rId2" Type="http://schemas.openxmlformats.org/officeDocument/2006/relationships/hyperlink" Target="https://www.educationalappstore.com/app-by-age/12-18-months" TargetMode="External"/><Relationship Id="rId1" Type="http://schemas.openxmlformats.org/officeDocument/2006/relationships/slideLayout" Target="../slideLayouts/slideLayout14.xml"/><Relationship Id="rId6" Type="http://schemas.openxmlformats.org/officeDocument/2006/relationships/hyperlink" Target="https://doi.org/10.1001/archpediatrics.2010.235" TargetMode="External"/><Relationship Id="rId5" Type="http://schemas.openxmlformats.org/officeDocument/2006/relationships/hyperlink" Target="https://cmhd.northwestern.edu/wp-content/uploads/2011/06/Kirkorian.Wartella.Anderson.2008.-Future-of-Children.pdf" TargetMode="External"/><Relationship Id="rId10" Type="http://schemas.openxmlformats.org/officeDocument/2006/relationships/hyperlink" Target="https://www.hcsp.fr/explore.cgi/avisrapportsdomaine?clefr=759#:~:text=Les%20comportements%20associ%C3%A9s%20aux%20%C3%A9crans,contenus%20sexuels%2C%20pornographiques%20ou%20violents." TargetMode="External"/><Relationship Id="rId4" Type="http://schemas.openxmlformats.org/officeDocument/2006/relationships/hyperlink" Target="https://doi.org/10.1353/foc.0.0002" TargetMode="External"/><Relationship Id="rId9" Type="http://schemas.openxmlformats.org/officeDocument/2006/relationships/hyperlink" Target="https://jamanetwork.com/journals/jamapediatrics/article-abstract/570266"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097/DBP.0000000000000630" TargetMode="External"/><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hyperlink" Target="https://www.turkishjournalpediatrics.org/uploads/pdf_TJP_1824.pdf" TargetMode="External"/><Relationship Id="rId5" Type="http://schemas.openxmlformats.org/officeDocument/2006/relationships/hyperlink" Target="https://doi.org/10.24953/turkjped.2018.02.00" TargetMode="External"/><Relationship Id="rId4" Type="http://schemas.openxmlformats.org/officeDocument/2006/relationships/hyperlink" Target="https://www.ncbi.nlm.nih.gov/pmc/articles/PMC6382042/"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doi.org/10.1016/j.mehy.2015.06.019" TargetMode="External"/><Relationship Id="rId3" Type="http://schemas.openxmlformats.org/officeDocument/2006/relationships/hyperlink" Target="https://www.cdc.gov/ncbddd/adhd/timeline.html" TargetMode="External"/><Relationship Id="rId7" Type="http://schemas.openxmlformats.org/officeDocument/2006/relationships/hyperlink" Target="https://doi.org/10.1001/jamapsychiatry.2022.0155" TargetMode="External"/><Relationship Id="rId12" Type="http://schemas.openxmlformats.org/officeDocument/2006/relationships/hyperlink" Target="https://onlinelibrary.wiley.com/doi/10.1002/aur.2696" TargetMode="External"/><Relationship Id="rId2" Type="http://schemas.microsoft.com/office/2018/10/relationships/comments" Target="../comments/modernComment_120_D89247B7.xml"/><Relationship Id="rId1" Type="http://schemas.openxmlformats.org/officeDocument/2006/relationships/slideLayout" Target="../slideLayouts/slideLayout14.xml"/><Relationship Id="rId6" Type="http://schemas.openxmlformats.org/officeDocument/2006/relationships/hyperlink" Target="https://www.pnas.org/doi/epdf/10.1073/pnas.1711548115" TargetMode="External"/><Relationship Id="rId11" Type="http://schemas.openxmlformats.org/officeDocument/2006/relationships/hyperlink" Target="https://doi.org/10.1371/journal.pone.0213995" TargetMode="External"/><Relationship Id="rId5" Type="http://schemas.openxmlformats.org/officeDocument/2006/relationships/hyperlink" Target="https://doi.org/10.1073/pnas.1711548115" TargetMode="External"/><Relationship Id="rId10" Type="http://schemas.openxmlformats.org/officeDocument/2006/relationships/hyperlink" Target="https://doi.org/10.1016/j.infbeh.2020.101424" TargetMode="External"/><Relationship Id="rId4" Type="http://schemas.openxmlformats.org/officeDocument/2006/relationships/image" Target="../media/image1.png"/><Relationship Id="rId9" Type="http://schemas.openxmlformats.org/officeDocument/2006/relationships/hyperlink" Target="https://www.sciencedirect.com/science/article/pii/S0306987715002388"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tandfonline.com/doi/full/10.1080/10410236.2017.1422102" TargetMode="External"/><Relationship Id="rId3" Type="http://schemas.openxmlformats.org/officeDocument/2006/relationships/hyperlink" Target="https://doi.org/10.1371/journal.pone.0140419" TargetMode="External"/><Relationship Id="rId7" Type="http://schemas.openxmlformats.org/officeDocument/2006/relationships/hyperlink" Target="https://doi.org/10.1080/10410236.2017.1422102" TargetMode="External"/><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hyperlink" Target="https://www.mdpi.com/1660-4601/17/3/1056" TargetMode="External"/><Relationship Id="rId5" Type="http://schemas.openxmlformats.org/officeDocument/2006/relationships/hyperlink" Target="https://doi.org/10.3390/ijerph17031056" TargetMode="External"/><Relationship Id="rId4" Type="http://schemas.openxmlformats.org/officeDocument/2006/relationships/hyperlink" Target="https://journals.plos.org/plosone/article?id=10.1371/journal.pone.0140419"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doi.org/10.1016/j.jshs.2018.11.006" TargetMode="External"/><Relationship Id="rId3" Type="http://schemas.openxmlformats.org/officeDocument/2006/relationships/hyperlink" Target="https://doi.org/10.1016/j.physbeh.2006.05.035" TargetMode="External"/><Relationship Id="rId7" Type="http://schemas.openxmlformats.org/officeDocument/2006/relationships/hyperlink" Target="https://www.ncbi.nlm.nih.gov/pmc/articles/PMC5769928/" TargetMode="External"/><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hyperlink" Target="https://doi.org/10.1542/peds.2016-1758K" TargetMode="External"/><Relationship Id="rId5" Type="http://schemas.openxmlformats.org/officeDocument/2006/relationships/hyperlink" Target="https://www.mdpi.com/1648-9144/55/10/688" TargetMode="External"/><Relationship Id="rId10" Type="http://schemas.openxmlformats.org/officeDocument/2006/relationships/hyperlink" Target="https://www.cairn.info/revue-la-nouvelle-revue-education-et-societe-inclusives-2022-3-page-191.htm" TargetMode="External"/><Relationship Id="rId4" Type="http://schemas.openxmlformats.org/officeDocument/2006/relationships/hyperlink" Target="https://doi.org/10.3390/medicina55100688" TargetMode="External"/><Relationship Id="rId9" Type="http://schemas.openxmlformats.org/officeDocument/2006/relationships/hyperlink" Target="https://www.sciencedirect.com/science/article/pii/S2095254618301054"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49.xml"/><Relationship Id="rId18" Type="http://schemas.openxmlformats.org/officeDocument/2006/relationships/slide" Target="slide75.xml"/><Relationship Id="rId3" Type="http://schemas.openxmlformats.org/officeDocument/2006/relationships/slide" Target="slide5.xml"/><Relationship Id="rId7" Type="http://schemas.openxmlformats.org/officeDocument/2006/relationships/slide" Target="slide12.xml"/><Relationship Id="rId12" Type="http://schemas.openxmlformats.org/officeDocument/2006/relationships/slide" Target="slide46.xml"/><Relationship Id="rId17" Type="http://schemas.openxmlformats.org/officeDocument/2006/relationships/slide" Target="slide70.xml"/><Relationship Id="rId2" Type="http://schemas.openxmlformats.org/officeDocument/2006/relationships/slide" Target="slide4.xml"/><Relationship Id="rId16" Type="http://schemas.openxmlformats.org/officeDocument/2006/relationships/slide" Target="slide62.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41.xml"/><Relationship Id="rId5" Type="http://schemas.openxmlformats.org/officeDocument/2006/relationships/slide" Target="slide8.xml"/><Relationship Id="rId15" Type="http://schemas.openxmlformats.org/officeDocument/2006/relationships/slide" Target="slide60.xml"/><Relationship Id="rId10" Type="http://schemas.openxmlformats.org/officeDocument/2006/relationships/slide" Target="slide39.xml"/><Relationship Id="rId19" Type="http://schemas.openxmlformats.org/officeDocument/2006/relationships/slide" Target="slide77.xml"/><Relationship Id="rId4" Type="http://schemas.openxmlformats.org/officeDocument/2006/relationships/slide" Target="slide7.xml"/><Relationship Id="rId9" Type="http://schemas.openxmlformats.org/officeDocument/2006/relationships/slide" Target="slide28.xml"/><Relationship Id="rId14" Type="http://schemas.openxmlformats.org/officeDocument/2006/relationships/slide" Target="slide54.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111/j.1467-8624.2008.01180.x" TargetMode="External"/><Relationship Id="rId7" Type="http://schemas.openxmlformats.org/officeDocument/2006/relationships/hyperlink" Target="https://www.cairn.info/revue-la-nouvelle-revue-education-et-societe-inclusives-2022-3-page-191.htm" TargetMode="External"/><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hyperlink" Target="https://doi.org/10.1016/j.tine.2019.100119" TargetMode="External"/><Relationship Id="rId5" Type="http://schemas.openxmlformats.org/officeDocument/2006/relationships/hyperlink" Target="https://jamanetwork.com/journals/jamapediatrics/fullarticle/381618" TargetMode="External"/><Relationship Id="rId4" Type="http://schemas.openxmlformats.org/officeDocument/2006/relationships/hyperlink" Target="https://doi.org/10.1001/archpediatrics.2009.61" TargetMode="External"/></Relationships>
</file>

<file path=ppt/slides/_rels/slide21.xml.rels><?xml version="1.0" encoding="UTF-8" standalone="yes"?>
<Relationships xmlns="http://schemas.openxmlformats.org/package/2006/relationships"><Relationship Id="rId3" Type="http://schemas.microsoft.com/office/2018/10/relationships/comments" Target="../comments/modernComment_124_6DCC794B.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doi.org/10.1111/j.1651-2227.2008.01027.x" TargetMode="External"/><Relationship Id="rId5" Type="http://schemas.openxmlformats.org/officeDocument/2006/relationships/image" Target="../media/image1.pn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4278/ajhp.080930-QUAN-228" TargetMode="External"/><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hyperlink" Target="https://doi.org/10.1001/archpedi.159.7.619"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hyperlink" Target="https://ijbnpa.biomedcentral.com/articles/10.1186/1479-5868-9-152?report=reader" TargetMode="External"/><Relationship Id="rId13" Type="http://schemas.openxmlformats.org/officeDocument/2006/relationships/hyperlink" Target="https://doi.org/10.1542/peds.2005-0812" TargetMode="External"/><Relationship Id="rId3" Type="http://schemas.openxmlformats.org/officeDocument/2006/relationships/hyperlink" Target="https://www.sciencedirect.com/science/article/pii/S0747563220302144#bib82" TargetMode="External"/><Relationship Id="rId7" Type="http://schemas.openxmlformats.org/officeDocument/2006/relationships/hyperlink" Target="https://doi.org/10.1186/1479-5868-9-152" TargetMode="External"/><Relationship Id="rId12" Type="http://schemas.openxmlformats.org/officeDocument/2006/relationships/hyperlink" Target="https://doi.org/10.1177/183693911203700413" TargetMode="External"/><Relationship Id="rId2" Type="http://schemas.openxmlformats.org/officeDocument/2006/relationships/hyperlink" Target="https://doi.org/10.1016/j.chb.2020.106462" TargetMode="External"/><Relationship Id="rId1" Type="http://schemas.openxmlformats.org/officeDocument/2006/relationships/slideLayout" Target="../slideLayouts/slideLayout14.xml"/><Relationship Id="rId6" Type="http://schemas.openxmlformats.org/officeDocument/2006/relationships/hyperlink" Target="https://www.sciencedirect.com/science/article/pii/S0306987715002388" TargetMode="External"/><Relationship Id="rId11" Type="http://schemas.openxmlformats.org/officeDocument/2006/relationships/hyperlink" Target="https://www.sciencedirect.com/science/article/abs/pii/S0022096517304587" TargetMode="External"/><Relationship Id="rId5" Type="http://schemas.openxmlformats.org/officeDocument/2006/relationships/hyperlink" Target="https://doi.org/10.1016/j.mehy.2015.06.019" TargetMode="External"/><Relationship Id="rId15" Type="http://schemas.openxmlformats.org/officeDocument/2006/relationships/image" Target="../media/image16.jpeg"/><Relationship Id="rId10" Type="http://schemas.openxmlformats.org/officeDocument/2006/relationships/hyperlink" Target="https://doi.org/10.1016/j.jecp.2017.09.005" TargetMode="External"/><Relationship Id="rId4" Type="http://schemas.openxmlformats.org/officeDocument/2006/relationships/hyperlink" Target="https://doi.org/10.1080/08838158909364060" TargetMode="External"/><Relationship Id="rId9" Type="http://schemas.openxmlformats.org/officeDocument/2006/relationships/hyperlink" Target="https://link.springer.com/article/10.1186/s12966-019-0881-7" TargetMode="External"/><Relationship Id="rId14" Type="http://schemas.openxmlformats.org/officeDocument/2006/relationships/hyperlink" Target="https://www.ncbi.nlm.nih.gov/pmc/articles/PMC2862999/"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boutique.arte.tv/detail/la-fabrique-de-lignorance" TargetMode="Externa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1.png"/><Relationship Id="rId1" Type="http://schemas.openxmlformats.org/officeDocument/2006/relationships/slideLayout" Target="../slideLayouts/slideLayout14.xml"/><Relationship Id="rId5" Type="http://schemas.openxmlformats.org/officeDocument/2006/relationships/slide" Target="slide35.xml"/><Relationship Id="rId4" Type="http://schemas.openxmlformats.org/officeDocument/2006/relationships/slide" Target="slide33.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microsoft.com/office/2018/10/relationships/comments" Target="../comments/modernComment_134_9174861E.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4.xml"/><Relationship Id="rId5" Type="http://schemas.openxmlformats.org/officeDocument/2006/relationships/image" Target="../media/image8.emf"/><Relationship Id="rId4" Type="http://schemas.openxmlformats.org/officeDocument/2006/relationships/customXml" Target="../ink/ink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 Target="slide45.xml"/><Relationship Id="rId5" Type="http://schemas.openxmlformats.org/officeDocument/2006/relationships/slide" Target="slide44.xml"/><Relationship Id="rId4" Type="http://schemas.openxmlformats.org/officeDocument/2006/relationships/slide" Target="slide43.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3A_451EDE17.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slide" Target="slide48.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14.xml"/><Relationship Id="rId5" Type="http://schemas.openxmlformats.org/officeDocument/2006/relationships/image" Target="../media/image29.svg"/><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14.xml"/><Relationship Id="rId5" Type="http://schemas.openxmlformats.org/officeDocument/2006/relationships/image" Target="../media/image29.svg"/><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14.xml"/><Relationship Id="rId5" Type="http://schemas.openxmlformats.org/officeDocument/2006/relationships/image" Target="../media/image29.svg"/><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14.xml"/><Relationship Id="rId5" Type="http://schemas.openxmlformats.org/officeDocument/2006/relationships/image" Target="../media/image29.svg"/><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microsoft.com/office/2018/10/relationships/comments" Target="../comments/modernComment_105_E01A259C.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hyperlink" Target="http://www.openhumanitiespress.org/books/titles/bifurcate/" TargetMode="External"/><Relationship Id="rId7" Type="http://schemas.openxmlformats.org/officeDocument/2006/relationships/hyperlink" Target="http://openhumanitiespress.org/books/download/Stiegler_2021_Bifurcate.pdf" TargetMode="External"/><Relationship Id="rId2" Type="http://schemas.microsoft.com/office/2018/10/relationships/comments" Target="../comments/modernComment_14B_884AC25C.xml"/><Relationship Id="rId1" Type="http://schemas.openxmlformats.org/officeDocument/2006/relationships/slideLayout" Target="../slideLayouts/slideLayout14.xml"/><Relationship Id="rId6" Type="http://schemas.openxmlformats.org/officeDocument/2006/relationships/hyperlink" Target="https://www.arts.ac.uk/subjects/curation-and-culture/postgraduate/ma-arts-and-cultural-enterprise-csm#course-summary" TargetMode="External"/><Relationship Id="rId5" Type="http://schemas.openxmlformats.org/officeDocument/2006/relationships/image" Target="../media/image33.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slide" Target="slide63.xml"/><Relationship Id="rId7" Type="http://schemas.openxmlformats.org/officeDocument/2006/relationships/slide" Target="slide68.xml"/><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 Target="slide67.xml"/><Relationship Id="rId5" Type="http://schemas.openxmlformats.org/officeDocument/2006/relationships/slide" Target="slide65.xml"/><Relationship Id="rId4" Type="http://schemas.openxmlformats.org/officeDocument/2006/relationships/slide" Target="slide64.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hyperlink" Target="https://library.pugetsound.edu/c.php?g=782488&amp;p=5607493" TargetMode="External"/><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hyperlink" Target="https://recherchecontributive.org/clinique-contributiv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hyperlink" Target="https://framalibre.org/alternatives"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16_B41EDCB1.xml"/><Relationship Id="rId1" Type="http://schemas.openxmlformats.org/officeDocument/2006/relationships/slideLayout" Target="../slideLayouts/slideLayout7.xml"/><Relationship Id="rId4" Type="http://schemas.openxmlformats.org/officeDocument/2006/relationships/hyperlink" Target="mailto:contact@iri.centrepompidou.fr"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4.xml"/><Relationship Id="rId6" Type="http://schemas.openxmlformats.org/officeDocument/2006/relationships/slide" Target="slide72.xml"/><Relationship Id="rId5" Type="http://schemas.openxmlformats.org/officeDocument/2006/relationships/slide" Target="slide73.xml"/><Relationship Id="rId4" Type="http://schemas.openxmlformats.org/officeDocument/2006/relationships/slide" Target="slide71.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81.xml"/><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slide" Target="slide80.xml"/><Relationship Id="rId5" Type="http://schemas.openxmlformats.org/officeDocument/2006/relationships/slide" Target="slide79.xml"/><Relationship Id="rId4" Type="http://schemas.openxmlformats.org/officeDocument/2006/relationships/slide" Target="slide78.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oud.svc.iri-research.org/s/eJzg645w5AjPYaY" TargetMode="Externa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oud.svc.iri-research.org/s/CDecF7coAidyopH" TargetMode="External"/><Relationship Id="rId1" Type="http://schemas.openxmlformats.org/officeDocument/2006/relationships/slideLayout" Target="../slideLayouts/slideLayout7.xml"/><Relationship Id="rId4" Type="http://schemas.openxmlformats.org/officeDocument/2006/relationships/hyperlink" Target="https://cloud.svc.iri-research.org/s/LZHMrTPEXKsB8mc"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arte.tv/fr/videos/RC-017841/dopamine/" TargetMode="Externa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2.emf"/><Relationship Id="rId10" Type="http://schemas.openxmlformats.org/officeDocument/2006/relationships/image" Target="../media/image47.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CC3D78D-571C-3349-9B96-DC1B11CD436E}"/>
              </a:ext>
            </a:extLst>
          </p:cNvPr>
          <p:cNvSpPr>
            <a:spLocks noGrp="1"/>
          </p:cNvSpPr>
          <p:nvPr>
            <p:ph type="body" sz="quarter" idx="11"/>
          </p:nvPr>
        </p:nvSpPr>
        <p:spPr>
          <a:xfrm>
            <a:off x="4017494" y="1230035"/>
            <a:ext cx="2951698" cy="574616"/>
          </a:xfrm>
        </p:spPr>
        <p:txBody>
          <a:bodyPr/>
          <a:lstStyle/>
          <a:p>
            <a:r>
              <a:rPr lang="en-US" sz="3200" dirty="0"/>
              <a:t>The Methodological</a:t>
            </a:r>
          </a:p>
          <a:p>
            <a:endParaRPr lang="en-US" sz="800" dirty="0"/>
          </a:p>
          <a:p>
            <a:r>
              <a:rPr lang="en-US" b="0" dirty="0"/>
              <a:t>Guide To </a:t>
            </a:r>
          </a:p>
          <a:p>
            <a:r>
              <a:rPr lang="en-US" b="0" dirty="0"/>
              <a:t>Surviving Digital</a:t>
            </a:r>
          </a:p>
        </p:txBody>
      </p:sp>
      <p:sp>
        <p:nvSpPr>
          <p:cNvPr id="2" name="Text Placeholder 1">
            <a:extLst>
              <a:ext uri="{FF2B5EF4-FFF2-40B4-BE49-F238E27FC236}">
                <a16:creationId xmlns:a16="http://schemas.microsoft.com/office/drawing/2014/main" id="{524B5A1F-049B-564C-BE87-AA6CA4BDAADF}"/>
              </a:ext>
            </a:extLst>
          </p:cNvPr>
          <p:cNvSpPr>
            <a:spLocks noGrp="1"/>
          </p:cNvSpPr>
          <p:nvPr>
            <p:ph type="body" sz="quarter" idx="42"/>
          </p:nvPr>
        </p:nvSpPr>
        <p:spPr/>
        <p:txBody>
          <a:bodyPr/>
          <a:lstStyle/>
          <a:p>
            <a:r>
              <a:rPr lang="en-US" dirty="0" err="1"/>
              <a:t>www</a:t>
            </a:r>
            <a:r>
              <a:rPr lang="en-US" b="1" dirty="0" err="1"/>
              <a:t>.survivingdigital.</a:t>
            </a:r>
            <a:r>
              <a:rPr lang="en-US" dirty="0" err="1"/>
              <a:t>eu</a:t>
            </a:r>
            <a:endParaRPr lang="en-US" dirty="0"/>
          </a:p>
        </p:txBody>
      </p:sp>
      <p:sp>
        <p:nvSpPr>
          <p:cNvPr id="9" name="Text Placeholder 8">
            <a:extLst>
              <a:ext uri="{FF2B5EF4-FFF2-40B4-BE49-F238E27FC236}">
                <a16:creationId xmlns:a16="http://schemas.microsoft.com/office/drawing/2014/main" id="{66BF8509-8F0B-6D46-898D-B662022E8B4C}"/>
              </a:ext>
            </a:extLst>
          </p:cNvPr>
          <p:cNvSpPr>
            <a:spLocks noGrp="1"/>
          </p:cNvSpPr>
          <p:nvPr>
            <p:ph type="body" sz="quarter" idx="17"/>
          </p:nvPr>
        </p:nvSpPr>
        <p:spPr/>
        <p:txBody>
          <a:bodyPr/>
          <a:lstStyle/>
          <a:p>
            <a:r>
              <a:rPr lang="en-US" b="1" dirty="0"/>
              <a:t>August 2023</a:t>
            </a:r>
          </a:p>
          <a:p>
            <a:endParaRPr lang="en-US" dirty="0"/>
          </a:p>
          <a:p>
            <a:endParaRPr lang="en-US" dirty="0"/>
          </a:p>
        </p:txBody>
      </p:sp>
      <p:sp>
        <p:nvSpPr>
          <p:cNvPr id="10" name="Text Placeholder 9">
            <a:extLst>
              <a:ext uri="{FF2B5EF4-FFF2-40B4-BE49-F238E27FC236}">
                <a16:creationId xmlns:a16="http://schemas.microsoft.com/office/drawing/2014/main" id="{B2D735B4-2E07-DC4E-9A7D-96F0C99BBE23}"/>
              </a:ext>
            </a:extLst>
          </p:cNvPr>
          <p:cNvSpPr>
            <a:spLocks noGrp="1"/>
          </p:cNvSpPr>
          <p:nvPr>
            <p:ph type="body" sz="quarter" idx="18"/>
          </p:nvPr>
        </p:nvSpPr>
        <p:spPr/>
        <p:txBody>
          <a:bodyPr/>
          <a:lstStyle/>
          <a:p>
            <a:r>
              <a:rPr lang="en-US" b="1" dirty="0"/>
              <a:t>By</a:t>
            </a:r>
          </a:p>
          <a:p>
            <a:r>
              <a:rPr lang="en-US" dirty="0"/>
              <a:t>Surviving Digital Consortium</a:t>
            </a:r>
          </a:p>
        </p:txBody>
      </p:sp>
      <p:cxnSp>
        <p:nvCxnSpPr>
          <p:cNvPr id="11" name="Straight Connector 10">
            <a:extLst>
              <a:ext uri="{FF2B5EF4-FFF2-40B4-BE49-F238E27FC236}">
                <a16:creationId xmlns:a16="http://schemas.microsoft.com/office/drawing/2014/main" id="{41DDC510-F642-FC4D-81A7-DD4FD2713017}"/>
              </a:ext>
            </a:extLst>
          </p:cNvPr>
          <p:cNvCxnSpPr>
            <a:cxnSpLocks/>
          </p:cNvCxnSpPr>
          <p:nvPr/>
        </p:nvCxnSpPr>
        <p:spPr>
          <a:xfrm>
            <a:off x="4072852" y="2335471"/>
            <a:ext cx="532210" cy="0"/>
          </a:xfrm>
          <a:prstGeom prst="line">
            <a:avLst/>
          </a:prstGeom>
          <a:ln w="28575">
            <a:solidFill>
              <a:srgbClr val="00B6E6"/>
            </a:solidFill>
          </a:ln>
        </p:spPr>
        <p:style>
          <a:lnRef idx="1">
            <a:schemeClr val="accent1"/>
          </a:lnRef>
          <a:fillRef idx="0">
            <a:schemeClr val="accent1"/>
          </a:fillRef>
          <a:effectRef idx="0">
            <a:schemeClr val="accent1"/>
          </a:effectRef>
          <a:fontRef idx="minor">
            <a:schemeClr val="tx1"/>
          </a:fontRef>
        </p:style>
      </p:cxnSp>
      <p:pic>
        <p:nvPicPr>
          <p:cNvPr id="15" name="Picture Placeholder 14">
            <a:extLst>
              <a:ext uri="{FF2B5EF4-FFF2-40B4-BE49-F238E27FC236}">
                <a16:creationId xmlns:a16="http://schemas.microsoft.com/office/drawing/2014/main" id="{4614636E-A914-F262-AFAB-67FA94EBD5C3}"/>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0119" t="30186" r="506" b="14031"/>
          <a:stretch/>
        </p:blipFill>
        <p:spPr>
          <a:xfrm>
            <a:off x="476524" y="0"/>
            <a:ext cx="6244928" cy="6575080"/>
          </a:xfrm>
        </p:spPr>
      </p:pic>
      <p:pic>
        <p:nvPicPr>
          <p:cNvPr id="16" name="Picture 15">
            <a:extLst>
              <a:ext uri="{FF2B5EF4-FFF2-40B4-BE49-F238E27FC236}">
                <a16:creationId xmlns:a16="http://schemas.microsoft.com/office/drawing/2014/main" id="{2EC59CB3-3B7E-ED59-20ED-3D5C9948D3F4}"/>
              </a:ext>
            </a:extLst>
          </p:cNvPr>
          <p:cNvPicPr>
            <a:picLocks noChangeAspect="1"/>
          </p:cNvPicPr>
          <p:nvPr/>
        </p:nvPicPr>
        <p:blipFill rotWithShape="1">
          <a:blip r:embed="rId3">
            <a:alphaModFix amt="29000"/>
          </a:blip>
          <a:srcRect l="67223" t="44481" b="7381"/>
          <a:stretch/>
        </p:blipFill>
        <p:spPr>
          <a:xfrm>
            <a:off x="4089362" y="4026715"/>
            <a:ext cx="3127569" cy="2457974"/>
          </a:xfrm>
          <a:prstGeom prst="rect">
            <a:avLst/>
          </a:prstGeom>
        </p:spPr>
      </p:pic>
    </p:spTree>
    <p:extLst>
      <p:ext uri="{BB962C8B-B14F-4D97-AF65-F5344CB8AC3E}">
        <p14:creationId xmlns:p14="http://schemas.microsoft.com/office/powerpoint/2010/main" val="3453125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BF7F6-401C-A51C-F13E-439F62CDCB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497" b="4497"/>
          <a:stretch/>
        </p:blipFill>
        <p:spPr>
          <a:xfrm>
            <a:off x="-4665" y="-1"/>
            <a:ext cx="7583003" cy="4928887"/>
          </a:xfrm>
          <a:prstGeom prst="rect">
            <a:avLst/>
          </a:prstGeom>
        </p:spPr>
      </p:pic>
      <p:sp>
        <p:nvSpPr>
          <p:cNvPr id="11" name="Rectangle 10">
            <a:extLst>
              <a:ext uri="{FF2B5EF4-FFF2-40B4-BE49-F238E27FC236}">
                <a16:creationId xmlns:a16="http://schemas.microsoft.com/office/drawing/2014/main" id="{F7ED47B4-C5E0-AB1F-A227-E35A30E6F39D}"/>
              </a:ext>
            </a:extLst>
          </p:cNvPr>
          <p:cNvSpPr/>
          <p:nvPr/>
        </p:nvSpPr>
        <p:spPr>
          <a:xfrm>
            <a:off x="0" y="4805234"/>
            <a:ext cx="7559675" cy="1081344"/>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7" name="Text Placeholder 16">
            <a:extLst>
              <a:ext uri="{FF2B5EF4-FFF2-40B4-BE49-F238E27FC236}">
                <a16:creationId xmlns:a16="http://schemas.microsoft.com/office/drawing/2014/main" id="{428B317D-2D08-3045-B095-5358A7C7BCC0}"/>
              </a:ext>
            </a:extLst>
          </p:cNvPr>
          <p:cNvSpPr>
            <a:spLocks noGrp="1"/>
          </p:cNvSpPr>
          <p:nvPr>
            <p:ph type="body" sz="quarter" idx="30"/>
          </p:nvPr>
        </p:nvSpPr>
        <p:spPr>
          <a:xfrm>
            <a:off x="521626" y="5276397"/>
            <a:ext cx="2469218" cy="1544944"/>
          </a:xfrm>
        </p:spPr>
        <p:txBody>
          <a:bodyPr/>
          <a:lstStyle/>
          <a:p>
            <a:pPr>
              <a:lnSpc>
                <a:spcPts val="2600"/>
              </a:lnSpc>
              <a:spcBef>
                <a:spcPts val="0"/>
              </a:spcBef>
            </a:pPr>
            <a:r>
              <a:rPr lang="en-IE" sz="2700" dirty="0">
                <a:solidFill>
                  <a:schemeClr val="bg1"/>
                </a:solidFill>
                <a:cs typeface="Calibri" panose="020F0502020204030204" pitchFamily="34" charset="0"/>
              </a:rPr>
              <a:t>Introduction</a:t>
            </a:r>
            <a:endParaRPr lang="en-US" dirty="0"/>
          </a:p>
        </p:txBody>
      </p:sp>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470323" y="7373369"/>
            <a:ext cx="6526988" cy="24841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80"/>
              </a:lnSpc>
            </a:pPr>
            <a:r>
              <a:rPr lang="en-US" dirty="0"/>
              <a:t>We will start by giving you an overview of the empirical studies that can teach us something about the effects of overexposure. By following large cohorts of infants, scientists have in the last couple of decades produced studies that give us a better idea of the areas most at risk of being affected by the excessive use of screens. Systematically observing how children react to screens is a good way of getting a better understanding of some of the discrete effects of overexposure, and the statistical risks associated with each one. Empirical studies also make for compelling arguments in political contexts, which often call for scientific proof to adopt new regulations. </a:t>
            </a:r>
          </a:p>
          <a:p>
            <a:pPr>
              <a:lnSpc>
                <a:spcPts val="1180"/>
              </a:lnSpc>
            </a:pPr>
            <a:endParaRPr lang="en-US" dirty="0"/>
          </a:p>
          <a:p>
            <a:pPr>
              <a:lnSpc>
                <a:spcPts val="1180"/>
              </a:lnSpc>
            </a:pPr>
            <a:r>
              <a:rPr lang="en-US" dirty="0"/>
              <a:t>Today, empirical studies are used to promote different – sometimes conflicting – policies on screens. That is because complex multifaceted problems, like the effects of screens, can be difficult to settle within the empirical sciences. In the second part of this chapter, we’ll unpack some of the mechanisms and limits of the studies we’ve looked at, to help you navigate the study results and take an informed position on the topic yourself. </a:t>
            </a:r>
          </a:p>
          <a:p>
            <a:pPr>
              <a:lnSpc>
                <a:spcPts val="1180"/>
              </a:lnSpc>
            </a:pPr>
            <a:endParaRPr lang="en-US" dirty="0"/>
          </a:p>
          <a:p>
            <a:pPr>
              <a:lnSpc>
                <a:spcPts val="1180"/>
              </a:lnSpc>
            </a:pPr>
            <a:endParaRPr lang="en-US" sz="1400" b="1" dirty="0">
              <a:solidFill>
                <a:schemeClr val="bg1"/>
              </a:solidFill>
              <a:highlight>
                <a:srgbClr val="74659A"/>
              </a:highlight>
            </a:endParaRPr>
          </a:p>
        </p:txBody>
      </p:sp>
      <p:pic>
        <p:nvPicPr>
          <p:cNvPr id="5" name="Picture 4">
            <a:extLst>
              <a:ext uri="{FF2B5EF4-FFF2-40B4-BE49-F238E27FC236}">
                <a16:creationId xmlns:a16="http://schemas.microsoft.com/office/drawing/2014/main" id="{1F025197-00C8-4269-6100-616F7746B30F}"/>
              </a:ext>
            </a:extLst>
          </p:cNvPr>
          <p:cNvPicPr>
            <a:picLocks noChangeAspect="1"/>
          </p:cNvPicPr>
          <p:nvPr/>
        </p:nvPicPr>
        <p:blipFill rotWithShape="1">
          <a:blip r:embed="rId4">
            <a:alphaModFix amt="35000"/>
          </a:blip>
          <a:srcRect l="67635" t="984" r="2330" b="31175"/>
          <a:stretch/>
        </p:blipFill>
        <p:spPr>
          <a:xfrm rot="10800000">
            <a:off x="18663" y="9344"/>
            <a:ext cx="2737789" cy="3309098"/>
          </a:xfrm>
          <a:prstGeom prst="rect">
            <a:avLst/>
          </a:prstGeom>
        </p:spPr>
      </p:pic>
      <p:sp>
        <p:nvSpPr>
          <p:cNvPr id="7" name="Graphic 4">
            <a:extLst>
              <a:ext uri="{FF2B5EF4-FFF2-40B4-BE49-F238E27FC236}">
                <a16:creationId xmlns:a16="http://schemas.microsoft.com/office/drawing/2014/main" id="{778C602B-C615-553F-D095-C776B49EC809}"/>
              </a:ext>
            </a:extLst>
          </p:cNvPr>
          <p:cNvSpPr/>
          <p:nvPr/>
        </p:nvSpPr>
        <p:spPr>
          <a:xfrm rot="16200000">
            <a:off x="1425814" y="3767277"/>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10</a:t>
            </a:fld>
            <a:endParaRPr lang="en-US" dirty="0"/>
          </a:p>
        </p:txBody>
      </p:sp>
      <p:sp>
        <p:nvSpPr>
          <p:cNvPr id="12" name="Rectangle 11">
            <a:extLst>
              <a:ext uri="{FF2B5EF4-FFF2-40B4-BE49-F238E27FC236}">
                <a16:creationId xmlns:a16="http://schemas.microsoft.com/office/drawing/2014/main" id="{256F3977-D255-EFDB-3EA1-D3D25DE3B004}"/>
              </a:ext>
            </a:extLst>
          </p:cNvPr>
          <p:cNvSpPr/>
          <p:nvPr/>
        </p:nvSpPr>
        <p:spPr>
          <a:xfrm>
            <a:off x="3512470" y="4121843"/>
            <a:ext cx="3741310" cy="2769288"/>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Text Placeholder 17">
            <a:extLst>
              <a:ext uri="{FF2B5EF4-FFF2-40B4-BE49-F238E27FC236}">
                <a16:creationId xmlns:a16="http://schemas.microsoft.com/office/drawing/2014/main" id="{B26AC8EC-F404-2D14-87A9-C2EC23B5858A}"/>
              </a:ext>
            </a:extLst>
          </p:cNvPr>
          <p:cNvSpPr txBox="1">
            <a:spLocks/>
          </p:cNvSpPr>
          <p:nvPr/>
        </p:nvSpPr>
        <p:spPr>
          <a:xfrm>
            <a:off x="3734549" y="4402871"/>
            <a:ext cx="3297151" cy="459654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740"/>
              </a:lnSpc>
            </a:pPr>
            <a:r>
              <a:rPr lang="en-US" sz="1700" dirty="0">
                <a:solidFill>
                  <a:schemeClr val="bg1"/>
                </a:solidFill>
              </a:rPr>
              <a:t>This </a:t>
            </a:r>
            <a:r>
              <a:rPr lang="en-US" sz="1700" b="1" dirty="0">
                <a:solidFill>
                  <a:schemeClr val="bg1"/>
                </a:solidFill>
              </a:rPr>
              <a:t>first chapter </a:t>
            </a:r>
            <a:r>
              <a:rPr lang="en-US" sz="1700" dirty="0">
                <a:solidFill>
                  <a:schemeClr val="bg1"/>
                </a:solidFill>
              </a:rPr>
              <a:t>makes the argument for why we should care about the number of hours children spend in front of screens. The goal is that by the end of it, you will have more precise arguments than ‘screens are bad’ when discussing overexposure with parents, colleagues, your children, or other family members. </a:t>
            </a:r>
          </a:p>
          <a:p>
            <a:pPr algn="ctr">
              <a:lnSpc>
                <a:spcPts val="1740"/>
              </a:lnSpc>
            </a:pPr>
            <a:endParaRPr lang="en-US" sz="1700" dirty="0">
              <a:solidFill>
                <a:schemeClr val="bg1"/>
              </a:solidFill>
            </a:endParaRPr>
          </a:p>
        </p:txBody>
      </p:sp>
    </p:spTree>
    <p:extLst>
      <p:ext uri="{BB962C8B-B14F-4D97-AF65-F5344CB8AC3E}">
        <p14:creationId xmlns:p14="http://schemas.microsoft.com/office/powerpoint/2010/main" val="3500815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3">
            <a:extLst>
              <a:ext uri="{FF2B5EF4-FFF2-40B4-BE49-F238E27FC236}">
                <a16:creationId xmlns:a16="http://schemas.microsoft.com/office/drawing/2014/main" id="{3C4C2CEF-E686-39DE-ADAD-100BA81B20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5549" b="22978"/>
          <a:stretch/>
        </p:blipFill>
        <p:spPr>
          <a:xfrm>
            <a:off x="0" y="7122369"/>
            <a:ext cx="7559675" cy="309803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p:spPr>
      </p:pic>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395367" y="484950"/>
            <a:ext cx="6664232" cy="4460058"/>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dirty="0"/>
              <a:t>As will become clear, empirical studies are not sufficient when wanting to understand the </a:t>
            </a:r>
            <a:r>
              <a:rPr lang="en-US" i="1" dirty="0"/>
              <a:t>causes</a:t>
            </a:r>
            <a:r>
              <a:rPr lang="en-US" dirty="0"/>
              <a:t> of the harmful effects of screens. That is why the third part of the chapter will look towards different developmental theories that can help us make sense of the correlations accounted for in the studies. A lot can be deduced about the effects of overexposure by drawing on what we already know about young children and the interactions they rely on to develop. </a:t>
            </a:r>
          </a:p>
          <a:p>
            <a:pPr>
              <a:lnSpc>
                <a:spcPts val="1220"/>
              </a:lnSpc>
            </a:pPr>
            <a:endParaRPr lang="en-US" dirty="0"/>
          </a:p>
          <a:p>
            <a:pPr>
              <a:lnSpc>
                <a:spcPts val="1220"/>
              </a:lnSpc>
            </a:pPr>
            <a:r>
              <a:rPr lang="en-US" dirty="0"/>
              <a:t>These interactions are most often ensured by parents when they aren’t distracted by their smartphones or tablets. We hope that focusing on them will open up for a different way of thinking and talking about overexposure, one that isn’t just centrered around prohibition, but which also focuses on the kinds of behavior we want to promote going forward. </a:t>
            </a:r>
          </a:p>
          <a:p>
            <a:pPr>
              <a:lnSpc>
                <a:spcPts val="1220"/>
              </a:lnSpc>
            </a:pPr>
            <a:endParaRPr lang="en-US" dirty="0"/>
          </a:p>
          <a:p>
            <a:pPr>
              <a:lnSpc>
                <a:spcPts val="1220"/>
              </a:lnSpc>
            </a:pPr>
            <a:r>
              <a:rPr lang="en-US" dirty="0"/>
              <a:t>We furthermore believe that highlighting the importance of parents' knowledge as care-takers is one of the best ways of avoiding coming across as judgemental when working with them to invent strategies for reducing screen time in the home. In general, we think that more nuanced knowledge about overexposure favours interactions free of judgment. </a:t>
            </a:r>
          </a:p>
          <a:p>
            <a:pPr>
              <a:lnSpc>
                <a:spcPts val="1220"/>
              </a:lnSpc>
            </a:pPr>
            <a:r>
              <a:rPr lang="en-US" dirty="0"/>
              <a:t> </a:t>
            </a:r>
          </a:p>
          <a:p>
            <a:pPr>
              <a:lnSpc>
                <a:spcPts val="1220"/>
              </a:lnSpc>
            </a:pPr>
            <a:r>
              <a:rPr lang="en-US" dirty="0"/>
              <a:t>In line with this point, it is important to note that a thorough understanding of overexposure necessitates an analysis that goes beyond individuals or even individual households. Screens form part of a bigger socio-economic reality. It is worth mentioning that some of today’s biggests companies gain their revenue from keeping us online for as long as possible. The prevalence of this business model has led people to announce the advent of what they call </a:t>
            </a:r>
            <a:r>
              <a:rPr lang="en-US" i="1" dirty="0"/>
              <a:t>The Attention Economy</a:t>
            </a:r>
            <a:r>
              <a:rPr lang="en-US" dirty="0"/>
              <a:t>: an economy in which the most  valuable resource is no longer gold or oil, but our attention. We won’t be able to go  cover the different aspects of The Attention Economy in this guide, nor will be able to </a:t>
            </a:r>
            <a:r>
              <a:rPr lang="en-US" dirty="0" err="1"/>
              <a:t>analyse</a:t>
            </a:r>
            <a:r>
              <a:rPr lang="en-US" dirty="0"/>
              <a:t> other socio-economic factors that might otherwise make people feel inclined to over-rely on screens. Instead, we will, at the bottom of this page, cite a number of resources you can consult if you want to learn more about the topic.</a:t>
            </a:r>
          </a:p>
          <a:p>
            <a:pPr>
              <a:lnSpc>
                <a:spcPts val="1220"/>
              </a:lnSpc>
            </a:pPr>
            <a:r>
              <a:rPr lang="en-US" dirty="0"/>
              <a:t> </a:t>
            </a:r>
          </a:p>
          <a:p>
            <a:pPr>
              <a:lnSpc>
                <a:spcPts val="1220"/>
              </a:lnSpc>
            </a:pPr>
            <a:r>
              <a:rPr lang="en-US" dirty="0"/>
              <a:t>The one most important thing to retain from this chapter is that the overexposure to screens is not a singular, isolated problem to which we might come up with a quick-fix solution. Screens form part of our social, economic, and technological reality. As Maël Montévil, biologist and member of the Contributory Clinic, says in an interview included in PR1, ‘An overreliance on screens is often a symptom of an underlying problem’. </a:t>
            </a:r>
          </a:p>
          <a:p>
            <a:pPr>
              <a:lnSpc>
                <a:spcPts val="1220"/>
              </a:lnSpc>
            </a:pPr>
            <a:r>
              <a:rPr lang="en-US" dirty="0"/>
              <a:t> </a:t>
            </a:r>
          </a:p>
          <a:p>
            <a:pPr>
              <a:lnSpc>
                <a:spcPts val="1220"/>
              </a:lnSpc>
            </a:pPr>
            <a:r>
              <a:rPr lang="en-US" dirty="0"/>
              <a:t>Focusing on these underlying problems is not the same thing as saying that there’s ‘no way out’. In fact, we believe that acknowledging the complexity of overexposure is the first step if wanting to deal with it thoughtfully. As such, with this chapter, our attempt to push the discussion towards around screens thoughtful action.</a:t>
            </a:r>
          </a:p>
        </p:txBody>
      </p:sp>
      <p:pic>
        <p:nvPicPr>
          <p:cNvPr id="5" name="Picture 4">
            <a:extLst>
              <a:ext uri="{FF2B5EF4-FFF2-40B4-BE49-F238E27FC236}">
                <a16:creationId xmlns:a16="http://schemas.microsoft.com/office/drawing/2014/main" id="{1F025197-00C8-4269-6100-616F7746B30F}"/>
              </a:ext>
            </a:extLst>
          </p:cNvPr>
          <p:cNvPicPr>
            <a:picLocks noChangeAspect="1"/>
          </p:cNvPicPr>
          <p:nvPr/>
        </p:nvPicPr>
        <p:blipFill rotWithShape="1">
          <a:blip r:embed="rId3">
            <a:alphaModFix amt="35000"/>
          </a:blip>
          <a:srcRect l="62255" t="-878" r="5449" b="31174"/>
          <a:stretch/>
        </p:blipFill>
        <p:spPr>
          <a:xfrm rot="10800000" flipH="1">
            <a:off x="-1001581" y="7122369"/>
            <a:ext cx="2943808" cy="3399920"/>
          </a:xfrm>
          <a:prstGeom prst="rect">
            <a:avLst/>
          </a:prstGeom>
        </p:spPr>
      </p:pic>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11</a:t>
            </a:fld>
            <a:endParaRPr lang="en-US" dirty="0"/>
          </a:p>
        </p:txBody>
      </p:sp>
      <p:sp>
        <p:nvSpPr>
          <p:cNvPr id="12" name="Rectangle 11">
            <a:extLst>
              <a:ext uri="{FF2B5EF4-FFF2-40B4-BE49-F238E27FC236}">
                <a16:creationId xmlns:a16="http://schemas.microsoft.com/office/drawing/2014/main" id="{256F3977-D255-EFDB-3EA1-D3D25DE3B004}"/>
              </a:ext>
            </a:extLst>
          </p:cNvPr>
          <p:cNvSpPr/>
          <p:nvPr/>
        </p:nvSpPr>
        <p:spPr>
          <a:xfrm>
            <a:off x="0" y="5974740"/>
            <a:ext cx="7559675" cy="114762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Text Placeholder 17">
            <a:extLst>
              <a:ext uri="{FF2B5EF4-FFF2-40B4-BE49-F238E27FC236}">
                <a16:creationId xmlns:a16="http://schemas.microsoft.com/office/drawing/2014/main" id="{B26AC8EC-F404-2D14-87A9-C2EC23B5858A}"/>
              </a:ext>
            </a:extLst>
          </p:cNvPr>
          <p:cNvSpPr txBox="1">
            <a:spLocks/>
          </p:cNvSpPr>
          <p:nvPr/>
        </p:nvSpPr>
        <p:spPr>
          <a:xfrm>
            <a:off x="395367" y="6253993"/>
            <a:ext cx="6768939" cy="14364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3838" indent="-223838" algn="l">
              <a:buClr>
                <a:srgbClr val="00B6E6"/>
              </a:buClr>
              <a:buFont typeface="Arial" panose="020B0604020202020204" pitchFamily="34" charset="0"/>
              <a:buChar char="•"/>
            </a:pPr>
            <a:r>
              <a:rPr lang="en-US" sz="1200" dirty="0">
                <a:solidFill>
                  <a:schemeClr val="bg1"/>
                </a:solidFill>
              </a:rPr>
              <a:t>The Social Dilemma, Netflix. Availabe on Netflix. </a:t>
            </a:r>
          </a:p>
          <a:p>
            <a:pPr marL="223838" indent="-223838" algn="l">
              <a:buClr>
                <a:srgbClr val="00B6E6"/>
              </a:buClr>
              <a:buFont typeface="Arial" panose="020B0604020202020204" pitchFamily="34" charset="0"/>
              <a:buChar char="•"/>
            </a:pPr>
            <a:r>
              <a:rPr lang="en-US" sz="1200" dirty="0">
                <a:solidFill>
                  <a:schemeClr val="bg1"/>
                </a:solidFill>
              </a:rPr>
              <a:t>The Attention Economy, United Nations Economist Network. Available </a:t>
            </a:r>
            <a:r>
              <a:rPr lang="en-US" sz="1200" b="1" dirty="0">
                <a:solidFill>
                  <a:schemeClr val="bg1"/>
                </a:solidFill>
                <a:hlinkClick r:id="rId4">
                  <a:extLst>
                    <a:ext uri="{A12FA001-AC4F-418D-AE19-62706E023703}">
                      <ahyp:hlinkClr xmlns:ahyp="http://schemas.microsoft.com/office/drawing/2018/hyperlinkcolor" val="tx"/>
                    </a:ext>
                  </a:extLst>
                </a:hlinkClick>
              </a:rPr>
              <a:t>here. </a:t>
            </a:r>
            <a:endParaRPr lang="en-US" sz="1200" b="1" dirty="0">
              <a:solidFill>
                <a:schemeClr val="bg1"/>
              </a:solidFill>
            </a:endParaRPr>
          </a:p>
          <a:p>
            <a:pPr marL="223838" indent="-223838" algn="l">
              <a:buClr>
                <a:srgbClr val="00B6E6"/>
              </a:buClr>
              <a:buFont typeface="Arial" panose="020B0604020202020204" pitchFamily="34" charset="0"/>
              <a:buChar char="•"/>
            </a:pPr>
            <a:r>
              <a:rPr lang="en-US" sz="1200" dirty="0">
                <a:solidFill>
                  <a:schemeClr val="bg1"/>
                </a:solidFill>
              </a:rPr>
              <a:t>The Ecology of Attention. Yves Citton. Available </a:t>
            </a:r>
            <a:r>
              <a:rPr lang="en-US" sz="1200" b="1" dirty="0">
                <a:solidFill>
                  <a:schemeClr val="bg1"/>
                </a:solidFill>
                <a:hlinkClick r:id="rId5">
                  <a:extLst>
                    <a:ext uri="{A12FA001-AC4F-418D-AE19-62706E023703}">
                      <ahyp:hlinkClr xmlns:ahyp="http://schemas.microsoft.com/office/drawing/2018/hyperlinkcolor" val="tx"/>
                    </a:ext>
                  </a:extLst>
                </a:hlinkClick>
              </a:rPr>
              <a:t>here</a:t>
            </a:r>
            <a:r>
              <a:rPr lang="en-US" sz="1200" dirty="0">
                <a:solidFill>
                  <a:schemeClr val="bg1"/>
                </a:solidFill>
              </a:rPr>
              <a:t>. </a:t>
            </a:r>
          </a:p>
          <a:p>
            <a:pPr marL="223838" indent="-223838" algn="l">
              <a:buClr>
                <a:srgbClr val="00B6E6"/>
              </a:buClr>
              <a:buFont typeface="Arial" panose="020B0604020202020204" pitchFamily="34" charset="0"/>
              <a:buChar char="•"/>
            </a:pPr>
            <a:endParaRPr lang="en-US" sz="1200" dirty="0">
              <a:solidFill>
                <a:schemeClr val="bg1"/>
              </a:solidFill>
            </a:endParaRPr>
          </a:p>
        </p:txBody>
      </p:sp>
      <p:sp>
        <p:nvSpPr>
          <p:cNvPr id="3" name="Text Placeholder 17">
            <a:extLst>
              <a:ext uri="{FF2B5EF4-FFF2-40B4-BE49-F238E27FC236}">
                <a16:creationId xmlns:a16="http://schemas.microsoft.com/office/drawing/2014/main" id="{691B370B-202F-71DF-7413-E871AAB56CC2}"/>
              </a:ext>
            </a:extLst>
          </p:cNvPr>
          <p:cNvSpPr txBox="1">
            <a:spLocks/>
          </p:cNvSpPr>
          <p:nvPr/>
        </p:nvSpPr>
        <p:spPr>
          <a:xfrm>
            <a:off x="470323" y="5751681"/>
            <a:ext cx="4247451" cy="362686"/>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chemeClr val="bg1"/>
                </a:solidFill>
              </a:rPr>
              <a:t>Learn more about the Attention Economy</a:t>
            </a:r>
          </a:p>
        </p:txBody>
      </p:sp>
    </p:spTree>
    <p:extLst>
      <p:ext uri="{BB962C8B-B14F-4D97-AF65-F5344CB8AC3E}">
        <p14:creationId xmlns:p14="http://schemas.microsoft.com/office/powerpoint/2010/main" val="3794627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66BD59-2B14-F4C6-ACD4-CFAF823AD95D}"/>
              </a:ext>
            </a:extLst>
          </p:cNvPr>
          <p:cNvSpPr/>
          <p:nvPr/>
        </p:nvSpPr>
        <p:spPr>
          <a:xfrm>
            <a:off x="-25247" y="-22463"/>
            <a:ext cx="7584922" cy="1590262"/>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371377" y="6625597"/>
            <a:ext cx="6763177" cy="3539130"/>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dirty="0"/>
              <a:t>Scientists have been interested in the effects that screens have on children since the rapid spread of television in the early 1950s. With children suddenly transfixed by the television for several hours a week, many people worried about how it would come to affect them. In line with other studies on mass-media conducted at the time, there was a particular interest in how different types of content would come to influence children’s psyche: their desires, moods, temper, and self-image.</a:t>
            </a:r>
          </a:p>
          <a:p>
            <a:pPr>
              <a:lnSpc>
                <a:spcPts val="1220"/>
              </a:lnSpc>
            </a:pPr>
            <a:endParaRPr lang="en-US" dirty="0"/>
          </a:p>
          <a:p>
            <a:pPr>
              <a:lnSpc>
                <a:spcPts val="1220"/>
              </a:lnSpc>
            </a:pPr>
            <a:r>
              <a:rPr lang="en-US" dirty="0"/>
              <a:t>With the inundation of smart devices from the early 2010s, these worries have only been exacerbated. Today the average toddler in France will be exposed to screens for more than 2 hours every single day. This is a doubling of screen time from 1997. They will also be exposed much earlier than before. In the US, the average age for first exposure has been reported to drop from 4 years in 1971 to only 5 months in 2009 (Christakis, 2009). By 2020, 17% of all children below 2 years old in Australia owned their own smartphone  (Children Health Poll, 2017).  </a:t>
            </a:r>
          </a:p>
          <a:p>
            <a:pPr>
              <a:lnSpc>
                <a:spcPts val="1220"/>
              </a:lnSpc>
            </a:pPr>
            <a:r>
              <a:rPr lang="en-US" dirty="0"/>
              <a:t> </a:t>
            </a:r>
          </a:p>
          <a:p>
            <a:pPr>
              <a:lnSpc>
                <a:spcPts val="1220"/>
              </a:lnSpc>
            </a:pPr>
            <a:r>
              <a:rPr lang="en-US" dirty="0"/>
              <a:t>Backed by observations made by clinicians, there is a growing concern that this early and excessive exposure to screens has a negative effect on the development of the child </a:t>
            </a:r>
            <a:r>
              <a:rPr lang="en-US" i="1" dirty="0"/>
              <a:t>regardless of the content shown</a:t>
            </a:r>
            <a:r>
              <a:rPr lang="en-US" dirty="0"/>
              <a:t>. </a:t>
            </a:r>
          </a:p>
          <a:p>
            <a:pPr>
              <a:lnSpc>
                <a:spcPts val="1220"/>
              </a:lnSpc>
            </a:pPr>
            <a:endParaRPr lang="en-US" dirty="0"/>
          </a:p>
          <a:p>
            <a:pPr>
              <a:lnSpc>
                <a:spcPts val="1220"/>
              </a:lnSpc>
            </a:pPr>
            <a:r>
              <a:rPr lang="en-US" dirty="0"/>
              <a:t>Empirical studies are now </a:t>
            </a:r>
            <a:r>
              <a:rPr lang="en-US" dirty="0">
                <a:solidFill>
                  <a:schemeClr val="tx1"/>
                </a:solidFill>
              </a:rPr>
              <a:t>corroborating </a:t>
            </a:r>
            <a:r>
              <a:rPr lang="en-US" dirty="0"/>
              <a:t>this hypothesis. Below, you will find a synthesis of more than 40 of studies on screens conducted between 2004 and 2022. Held together, they make for a compelling argument for a significant reduction of screen time for children. </a:t>
            </a:r>
          </a:p>
          <a:p>
            <a:pPr>
              <a:lnSpc>
                <a:spcPts val="1220"/>
              </a:lnSpc>
            </a:pPr>
            <a:endParaRPr lang="en-US" dirty="0"/>
          </a:p>
          <a:p>
            <a:pPr>
              <a:lnSpc>
                <a:spcPts val="1220"/>
              </a:lnSpc>
            </a:pPr>
            <a:r>
              <a:rPr lang="en-US" dirty="0"/>
              <a:t>At the same time, it is important to highlight that there is no </a:t>
            </a:r>
            <a:r>
              <a:rPr lang="en-US" i="1" dirty="0"/>
              <a:t>big science</a:t>
            </a:r>
            <a:r>
              <a:rPr lang="en-US" dirty="0"/>
              <a:t> speaking with one voice. Quite on the contrary, you will, as you begin to engage with the studies, discover an incremental science, which arrives at conclusions by puzzling together many discrete findings, making for a suggestive rather than an affirmative conclusion about a cause-effect relationship .</a:t>
            </a:r>
          </a:p>
          <a:p>
            <a:pPr>
              <a:lnSpc>
                <a:spcPts val="1220"/>
              </a:lnSpc>
            </a:pPr>
            <a:endParaRPr lang="en-US" dirty="0"/>
          </a:p>
          <a:p>
            <a:pPr>
              <a:lnSpc>
                <a:spcPts val="1220"/>
              </a:lnSpc>
            </a:pPr>
            <a:endParaRPr lang="en-US" dirty="0"/>
          </a:p>
          <a:p>
            <a:pPr>
              <a:lnSpc>
                <a:spcPts val="1220"/>
              </a:lnSpc>
            </a:pPr>
            <a:endParaRPr lang="en-US" dirty="0"/>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12</a:t>
            </a:fld>
            <a:endParaRPr lang="en-US" dirty="0"/>
          </a:p>
        </p:txBody>
      </p:sp>
      <p:sp>
        <p:nvSpPr>
          <p:cNvPr id="4" name="Text Placeholder 16">
            <a:extLst>
              <a:ext uri="{FF2B5EF4-FFF2-40B4-BE49-F238E27FC236}">
                <a16:creationId xmlns:a16="http://schemas.microsoft.com/office/drawing/2014/main" id="{8FC30BE8-26A3-72E7-B6E6-BD13A42BCEC4}"/>
              </a:ext>
            </a:extLst>
          </p:cNvPr>
          <p:cNvSpPr txBox="1">
            <a:spLocks/>
          </p:cNvSpPr>
          <p:nvPr/>
        </p:nvSpPr>
        <p:spPr>
          <a:xfrm>
            <a:off x="371377" y="352885"/>
            <a:ext cx="3948832"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Overexposure to screens: the science behind it </a:t>
            </a:r>
          </a:p>
          <a:p>
            <a:pPr marL="0" indent="0">
              <a:lnSpc>
                <a:spcPts val="2600"/>
              </a:lnSpc>
              <a:spcBef>
                <a:spcPts val="0"/>
              </a:spcBef>
              <a:buNone/>
            </a:pPr>
            <a:endParaRPr lang="en-IE" sz="27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32261D4-4C8D-D2D3-8F3D-84E1F30EC6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871" b="9871"/>
          <a:stretch/>
        </p:blipFill>
        <p:spPr>
          <a:xfrm flipH="1">
            <a:off x="-1" y="1301113"/>
            <a:ext cx="7559675" cy="4044793"/>
          </a:xfrm>
          <a:prstGeom prst="rect">
            <a:avLst/>
          </a:prstGeom>
        </p:spPr>
      </p:pic>
      <p:pic>
        <p:nvPicPr>
          <p:cNvPr id="11" name="Picture 10">
            <a:extLst>
              <a:ext uri="{FF2B5EF4-FFF2-40B4-BE49-F238E27FC236}">
                <a16:creationId xmlns:a16="http://schemas.microsoft.com/office/drawing/2014/main" id="{61255BCE-F47C-6F67-D07D-97BF8A3C7F62}"/>
              </a:ext>
            </a:extLst>
          </p:cNvPr>
          <p:cNvPicPr>
            <a:picLocks noChangeAspect="1"/>
          </p:cNvPicPr>
          <p:nvPr/>
        </p:nvPicPr>
        <p:blipFill rotWithShape="1">
          <a:blip r:embed="rId5">
            <a:alphaModFix amt="52000"/>
          </a:blip>
          <a:srcRect l="67635" t="984" r="2330" b="31175"/>
          <a:stretch/>
        </p:blipFill>
        <p:spPr>
          <a:xfrm rot="10800000" flipH="1">
            <a:off x="5005044" y="-22463"/>
            <a:ext cx="2737789" cy="3309098"/>
          </a:xfrm>
          <a:prstGeom prst="rect">
            <a:avLst/>
          </a:prstGeom>
        </p:spPr>
      </p:pic>
      <p:sp>
        <p:nvSpPr>
          <p:cNvPr id="13" name="Graphic 4">
            <a:extLst>
              <a:ext uri="{FF2B5EF4-FFF2-40B4-BE49-F238E27FC236}">
                <a16:creationId xmlns:a16="http://schemas.microsoft.com/office/drawing/2014/main" id="{F45A8D7C-7B52-A678-B43A-2354EC9956F6}"/>
              </a:ext>
            </a:extLst>
          </p:cNvPr>
          <p:cNvSpPr/>
          <p:nvPr/>
        </p:nvSpPr>
        <p:spPr>
          <a:xfrm rot="16200000">
            <a:off x="2356594" y="-662894"/>
            <a:ext cx="187457" cy="3960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14" name="Rectangle 13">
            <a:extLst>
              <a:ext uri="{FF2B5EF4-FFF2-40B4-BE49-F238E27FC236}">
                <a16:creationId xmlns:a16="http://schemas.microsoft.com/office/drawing/2014/main" id="{8BF0784E-CB22-7EA9-AE2D-E6925A284893}"/>
              </a:ext>
            </a:extLst>
          </p:cNvPr>
          <p:cNvSpPr/>
          <p:nvPr/>
        </p:nvSpPr>
        <p:spPr>
          <a:xfrm>
            <a:off x="470322" y="4815342"/>
            <a:ext cx="6121449" cy="1590262"/>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7" name="Text Placeholder 17">
            <a:extLst>
              <a:ext uri="{FF2B5EF4-FFF2-40B4-BE49-F238E27FC236}">
                <a16:creationId xmlns:a16="http://schemas.microsoft.com/office/drawing/2014/main" id="{81F1DBA5-671C-5CE5-8F3C-147245DBA1EF}"/>
              </a:ext>
            </a:extLst>
          </p:cNvPr>
          <p:cNvSpPr txBox="1">
            <a:spLocks/>
          </p:cNvSpPr>
          <p:nvPr/>
        </p:nvSpPr>
        <p:spPr>
          <a:xfrm>
            <a:off x="586409" y="4978347"/>
            <a:ext cx="5787529" cy="126425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840"/>
              </a:lnSpc>
            </a:pPr>
            <a:r>
              <a:rPr lang="en-US" sz="1700" b="1" dirty="0">
                <a:solidFill>
                  <a:schemeClr val="bg1"/>
                </a:solidFill>
              </a:rPr>
              <a:t>The study of the effects of overexposure to screens of children is a rapidly developing field</a:t>
            </a:r>
            <a:r>
              <a:rPr lang="en-US" sz="1700" dirty="0">
                <a:solidFill>
                  <a:schemeClr val="bg1"/>
                </a:solidFill>
              </a:rPr>
              <a:t>. The last couple of years, multiple studies have shown correlations between high levels of screen exposure and delays in the acquisition of language, motor skills, attention, cognition, and emotional regulation</a:t>
            </a:r>
            <a:endParaRPr lang="en-US" sz="1700" dirty="0">
              <a:solidFill>
                <a:srgbClr val="FF0000"/>
              </a:solidFill>
            </a:endParaRPr>
          </a:p>
        </p:txBody>
      </p:sp>
    </p:spTree>
    <p:extLst>
      <p:ext uri="{BB962C8B-B14F-4D97-AF65-F5344CB8AC3E}">
        <p14:creationId xmlns:p14="http://schemas.microsoft.com/office/powerpoint/2010/main" val="1889361998"/>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Text Placeholder 17">
            <a:extLst>
              <a:ext uri="{FF2B5EF4-FFF2-40B4-BE49-F238E27FC236}">
                <a16:creationId xmlns:a16="http://schemas.microsoft.com/office/drawing/2014/main" id="{1303EE0B-BC59-1897-48D9-D94D10E6DCD4}"/>
              </a:ext>
            </a:extLst>
          </p:cNvPr>
          <p:cNvSpPr txBox="1">
            <a:spLocks/>
          </p:cNvSpPr>
          <p:nvPr/>
        </p:nvSpPr>
        <p:spPr>
          <a:xfrm>
            <a:off x="516343" y="649356"/>
            <a:ext cx="6526988" cy="1812619"/>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dirty="0"/>
              <a:t>The studies we’ve looked at most often test for the correlation between screen exposure and one aspect of the child’s development (</a:t>
            </a:r>
            <a:r>
              <a:rPr lang="en-US" dirty="0" err="1"/>
              <a:t>eg</a:t>
            </a:r>
            <a:r>
              <a:rPr lang="en-US" dirty="0"/>
              <a:t>: screen exposure and language development, screen exposure and sleep patterns). On the pages to follow, we have decided to adhere to this logic by </a:t>
            </a:r>
            <a:r>
              <a:rPr lang="en-US" dirty="0" err="1"/>
              <a:t>organising</a:t>
            </a:r>
            <a:r>
              <a:rPr lang="en-US" dirty="0"/>
              <a:t> the results of the scientific experiments according to the area studied. In reality, the effects of overexposure cannot be neatly separated in this way: they will often be cumulative (</a:t>
            </a:r>
            <a:r>
              <a:rPr lang="en-US" dirty="0" err="1"/>
              <a:t>eg</a:t>
            </a:r>
            <a:r>
              <a:rPr lang="en-US" dirty="0"/>
              <a:t>: a child that sleeps less will typically be less attentive during the day, a child with no language will struggle to engage in social interactions). </a:t>
            </a:r>
          </a:p>
          <a:p>
            <a:pPr>
              <a:lnSpc>
                <a:spcPts val="1220"/>
              </a:lnSpc>
            </a:pPr>
            <a:endParaRPr lang="en-US" dirty="0"/>
          </a:p>
          <a:p>
            <a:pPr>
              <a:lnSpc>
                <a:spcPts val="1220"/>
              </a:lnSpc>
            </a:pPr>
            <a:r>
              <a:rPr lang="en-US" dirty="0"/>
              <a:t>The below sections highlight the studies where the correlations are the easiest to read. There are other studies, where the correlations are less marked. The best way to make up your own opinion on overexposure is to engage critically with the scientific articles yourself. It is also the best way of keeping up to date with new findings that might change the way we think about screens and the way we ought to use them. </a:t>
            </a:r>
          </a:p>
          <a:p>
            <a:pPr>
              <a:lnSpc>
                <a:spcPts val="1220"/>
              </a:lnSpc>
            </a:pPr>
            <a:endParaRPr lang="en-US" dirty="0"/>
          </a:p>
          <a:p>
            <a:pPr>
              <a:lnSpc>
                <a:spcPts val="1220"/>
              </a:lnSpc>
            </a:pPr>
            <a:r>
              <a:rPr lang="en-US" dirty="0"/>
              <a:t>It is for this purpose, that we beneath each of the sections have cited all the articles we reference – so you can go look for yourself. While scientific articles might seem daunting, they always offer small summaries of the main findings, accessible for everyone to read . As an exercise, we encourage you to consider how scientists present the results of their studies. Many scientific articles today are published under the </a:t>
            </a:r>
            <a:r>
              <a:rPr lang="en-US" i="1" dirty="0"/>
              <a:t>open source license</a:t>
            </a:r>
            <a:r>
              <a:rPr lang="en-US" dirty="0"/>
              <a:t>, which means you can access the article for free, even if you are not associated with a university. All the articles with a direct link in this guide are free to access. </a:t>
            </a:r>
          </a:p>
          <a:p>
            <a:pPr>
              <a:lnSpc>
                <a:spcPts val="1220"/>
              </a:lnSpc>
            </a:pPr>
            <a:r>
              <a:rPr lang="en-US" dirty="0"/>
              <a:t> </a:t>
            </a:r>
          </a:p>
          <a:p>
            <a:pPr>
              <a:lnSpc>
                <a:spcPts val="1220"/>
              </a:lnSpc>
            </a:pPr>
            <a:endParaRPr lang="en-US" dirty="0"/>
          </a:p>
        </p:txBody>
      </p:sp>
      <p:pic>
        <p:nvPicPr>
          <p:cNvPr id="548" name="Picture 547">
            <a:extLst>
              <a:ext uri="{FF2B5EF4-FFF2-40B4-BE49-F238E27FC236}">
                <a16:creationId xmlns:a16="http://schemas.microsoft.com/office/drawing/2014/main" id="{6F4AF1EB-AF52-B33E-79EF-B8DF111922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51" b="5351"/>
          <a:stretch/>
        </p:blipFill>
        <p:spPr>
          <a:xfrm>
            <a:off x="0" y="5411535"/>
            <a:ext cx="7559675" cy="4506669"/>
          </a:xfrm>
          <a:prstGeom prst="rect">
            <a:avLst/>
          </a:prstGeom>
        </p:spPr>
      </p:pic>
      <p:sp>
        <p:nvSpPr>
          <p:cNvPr id="549" name="Slide Number Placeholder 5">
            <a:extLst>
              <a:ext uri="{FF2B5EF4-FFF2-40B4-BE49-F238E27FC236}">
                <a16:creationId xmlns:a16="http://schemas.microsoft.com/office/drawing/2014/main" id="{3B9BF7F2-45F6-C17B-7323-4475AA801CE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13</a:t>
            </a:fld>
            <a:endParaRPr lang="en-US" dirty="0"/>
          </a:p>
        </p:txBody>
      </p:sp>
    </p:spTree>
    <p:extLst>
      <p:ext uri="{BB962C8B-B14F-4D97-AF65-F5344CB8AC3E}">
        <p14:creationId xmlns:p14="http://schemas.microsoft.com/office/powerpoint/2010/main" val="1626263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Picture 286">
            <a:extLst>
              <a:ext uri="{FF2B5EF4-FFF2-40B4-BE49-F238E27FC236}">
                <a16:creationId xmlns:a16="http://schemas.microsoft.com/office/drawing/2014/main" id="{7A8F8B9A-AB40-84F7-A77C-44E7930491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3454" b="28984"/>
          <a:stretch/>
        </p:blipFill>
        <p:spPr>
          <a:xfrm>
            <a:off x="29380" y="0"/>
            <a:ext cx="7500915" cy="4220921"/>
          </a:xfrm>
          <a:prstGeom prst="rect">
            <a:avLst/>
          </a:prstGeom>
        </p:spPr>
      </p:pic>
      <p:sp>
        <p:nvSpPr>
          <p:cNvPr id="177" name="Rectangle 176">
            <a:extLst>
              <a:ext uri="{FF2B5EF4-FFF2-40B4-BE49-F238E27FC236}">
                <a16:creationId xmlns:a16="http://schemas.microsoft.com/office/drawing/2014/main" id="{86DA4E1A-A4E2-F2C3-3EF0-DC6E11AEB043}"/>
              </a:ext>
            </a:extLst>
          </p:cNvPr>
          <p:cNvSpPr/>
          <p:nvPr/>
        </p:nvSpPr>
        <p:spPr>
          <a:xfrm>
            <a:off x="0" y="335110"/>
            <a:ext cx="7559675" cy="10150997"/>
          </a:xfrm>
          <a:prstGeom prst="rect">
            <a:avLst/>
          </a:prstGeom>
          <a:gradFill>
            <a:gsLst>
              <a:gs pos="16000">
                <a:srgbClr val="74659A">
                  <a:alpha val="81000"/>
                </a:srgbClr>
              </a:gs>
              <a:gs pos="44000">
                <a:srgbClr val="74659A"/>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14</a:t>
            </a:fld>
            <a:endParaRPr lang="en-US" dirty="0"/>
          </a:p>
        </p:txBody>
      </p:sp>
      <p:pic>
        <p:nvPicPr>
          <p:cNvPr id="178" name="Picture 177">
            <a:extLst>
              <a:ext uri="{FF2B5EF4-FFF2-40B4-BE49-F238E27FC236}">
                <a16:creationId xmlns:a16="http://schemas.microsoft.com/office/drawing/2014/main" id="{7C0777F6-AAEE-0233-F728-BDE20BF15FE6}"/>
              </a:ext>
            </a:extLst>
          </p:cNvPr>
          <p:cNvPicPr>
            <a:picLocks noChangeAspect="1"/>
          </p:cNvPicPr>
          <p:nvPr/>
        </p:nvPicPr>
        <p:blipFill rotWithShape="1">
          <a:blip r:embed="rId3">
            <a:alphaModFix amt="52000"/>
          </a:blip>
          <a:srcRect l="67635" t="984" r="2330" b="31175"/>
          <a:stretch/>
        </p:blipFill>
        <p:spPr>
          <a:xfrm rot="10800000" flipH="1">
            <a:off x="4377926" y="1566"/>
            <a:ext cx="3350446" cy="4049601"/>
          </a:xfrm>
          <a:prstGeom prst="rect">
            <a:avLst/>
          </a:prstGeom>
        </p:spPr>
      </p:pic>
      <p:pic>
        <p:nvPicPr>
          <p:cNvPr id="179" name="Picture 178">
            <a:extLst>
              <a:ext uri="{FF2B5EF4-FFF2-40B4-BE49-F238E27FC236}">
                <a16:creationId xmlns:a16="http://schemas.microsoft.com/office/drawing/2014/main" id="{04796562-9460-C9E1-10F8-4FBE3CF84628}"/>
              </a:ext>
            </a:extLst>
          </p:cNvPr>
          <p:cNvPicPr>
            <a:picLocks noChangeAspect="1"/>
          </p:cNvPicPr>
          <p:nvPr/>
        </p:nvPicPr>
        <p:blipFill rotWithShape="1">
          <a:blip r:embed="rId3">
            <a:alphaModFix amt="52000"/>
          </a:blip>
          <a:srcRect l="67635" t="984" r="5104" b="31175"/>
          <a:stretch/>
        </p:blipFill>
        <p:spPr>
          <a:xfrm flipH="1">
            <a:off x="29380" y="6094432"/>
            <a:ext cx="3040985" cy="4049601"/>
          </a:xfrm>
          <a:prstGeom prst="rect">
            <a:avLst/>
          </a:prstGeom>
        </p:spPr>
      </p:pic>
      <p:sp>
        <p:nvSpPr>
          <p:cNvPr id="288" name="Text Placeholder 16">
            <a:extLst>
              <a:ext uri="{FF2B5EF4-FFF2-40B4-BE49-F238E27FC236}">
                <a16:creationId xmlns:a16="http://schemas.microsoft.com/office/drawing/2014/main" id="{6580322E-266A-8A96-1396-C647DE860B14}"/>
              </a:ext>
            </a:extLst>
          </p:cNvPr>
          <p:cNvSpPr txBox="1">
            <a:spLocks/>
          </p:cNvSpPr>
          <p:nvPr/>
        </p:nvSpPr>
        <p:spPr>
          <a:xfrm>
            <a:off x="357799" y="1033567"/>
            <a:ext cx="4205106"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en-IE" sz="2700" b="1" dirty="0">
                <a:solidFill>
                  <a:schemeClr val="bg1"/>
                </a:solidFill>
                <a:latin typeface="Calibri" panose="020F0502020204030204" pitchFamily="34" charset="0"/>
                <a:ea typeface="Arial" panose="020B0604020202020204" pitchFamily="34" charset="0"/>
                <a:cs typeface="Calibri" panose="020F0502020204030204" pitchFamily="34" charset="0"/>
              </a:rPr>
              <a:t>What does the overexposure to screens do to our mind and bodies?</a:t>
            </a:r>
          </a:p>
        </p:txBody>
      </p:sp>
      <p:sp>
        <p:nvSpPr>
          <p:cNvPr id="302" name="Rectangle 301">
            <a:extLst>
              <a:ext uri="{FF2B5EF4-FFF2-40B4-BE49-F238E27FC236}">
                <a16:creationId xmlns:a16="http://schemas.microsoft.com/office/drawing/2014/main" id="{825E5DC4-14E7-CB44-670B-F1588B4A5BFC}"/>
              </a:ext>
            </a:extLst>
          </p:cNvPr>
          <p:cNvSpPr/>
          <p:nvPr/>
        </p:nvSpPr>
        <p:spPr>
          <a:xfrm>
            <a:off x="490686" y="3172330"/>
            <a:ext cx="6643869" cy="61117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Freeform 302">
            <a:extLst>
              <a:ext uri="{FF2B5EF4-FFF2-40B4-BE49-F238E27FC236}">
                <a16:creationId xmlns:a16="http://schemas.microsoft.com/office/drawing/2014/main" id="{839216AC-0459-5649-FDD0-2B13B2455616}"/>
              </a:ext>
            </a:extLst>
          </p:cNvPr>
          <p:cNvSpPr/>
          <p:nvPr/>
        </p:nvSpPr>
        <p:spPr>
          <a:xfrm>
            <a:off x="1002687" y="3172329"/>
            <a:ext cx="5461371" cy="5122523"/>
          </a:xfrm>
          <a:custGeom>
            <a:avLst/>
            <a:gdLst>
              <a:gd name="connsiteX0" fmla="*/ 676670 w 5461371"/>
              <a:gd name="connsiteY0" fmla="*/ 0 h 5122523"/>
              <a:gd name="connsiteX1" fmla="*/ 676670 w 5461371"/>
              <a:gd name="connsiteY1" fmla="*/ 881118 h 5122523"/>
              <a:gd name="connsiteX2" fmla="*/ 5461372 w 5461371"/>
              <a:gd name="connsiteY2" fmla="*/ 881118 h 5122523"/>
              <a:gd name="connsiteX3" fmla="*/ 5461372 w 5461371"/>
              <a:gd name="connsiteY3" fmla="*/ 2298568 h 5122523"/>
              <a:gd name="connsiteX4" fmla="*/ 0 w 5461371"/>
              <a:gd name="connsiteY4" fmla="*/ 2298568 h 5122523"/>
              <a:gd name="connsiteX5" fmla="*/ 0 w 5461371"/>
              <a:gd name="connsiteY5" fmla="*/ 3710546 h 5122523"/>
              <a:gd name="connsiteX6" fmla="*/ 4497732 w 5461371"/>
              <a:gd name="connsiteY6" fmla="*/ 3710546 h 5122523"/>
              <a:gd name="connsiteX7" fmla="*/ 4497732 w 5461371"/>
              <a:gd name="connsiteY7" fmla="*/ 5122524 h 5122523"/>
              <a:gd name="connsiteX8" fmla="*/ 2782609 w 5461371"/>
              <a:gd name="connsiteY8" fmla="*/ 5122524 h 512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1371" h="5122523">
                <a:moveTo>
                  <a:pt x="676670" y="0"/>
                </a:moveTo>
                <a:lnTo>
                  <a:pt x="676670" y="881118"/>
                </a:lnTo>
                <a:lnTo>
                  <a:pt x="5461372" y="881118"/>
                </a:lnTo>
                <a:lnTo>
                  <a:pt x="5461372" y="2298568"/>
                </a:lnTo>
                <a:lnTo>
                  <a:pt x="0" y="2298568"/>
                </a:lnTo>
                <a:lnTo>
                  <a:pt x="0" y="3710546"/>
                </a:lnTo>
                <a:lnTo>
                  <a:pt x="4497732" y="3710546"/>
                </a:lnTo>
                <a:lnTo>
                  <a:pt x="4497732" y="5122524"/>
                </a:lnTo>
                <a:lnTo>
                  <a:pt x="2782609" y="5122524"/>
                </a:lnTo>
              </a:path>
            </a:pathLst>
          </a:custGeom>
          <a:noFill/>
          <a:ln w="11158" cap="flat">
            <a:solidFill>
              <a:srgbClr val="010101"/>
            </a:solidFill>
            <a:prstDash val="solid"/>
            <a:miter/>
          </a:ln>
        </p:spPr>
        <p:txBody>
          <a:bodyPr rtlCol="0" anchor="ctr"/>
          <a:lstStyle/>
          <a:p>
            <a:endParaRPr lang="en-US"/>
          </a:p>
        </p:txBody>
      </p:sp>
      <p:sp>
        <p:nvSpPr>
          <p:cNvPr id="304" name="Text Placeholder 3">
            <a:extLst>
              <a:ext uri="{FF2B5EF4-FFF2-40B4-BE49-F238E27FC236}">
                <a16:creationId xmlns:a16="http://schemas.microsoft.com/office/drawing/2014/main" id="{3F662839-DFBD-56A4-0443-85194FA98DAC}"/>
              </a:ext>
            </a:extLst>
          </p:cNvPr>
          <p:cNvSpPr txBox="1">
            <a:spLocks/>
          </p:cNvSpPr>
          <p:nvPr/>
        </p:nvSpPr>
        <p:spPr>
          <a:xfrm>
            <a:off x="1714570" y="3838029"/>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01</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305" name="TextBox 304">
            <a:extLst>
              <a:ext uri="{FF2B5EF4-FFF2-40B4-BE49-F238E27FC236}">
                <a16:creationId xmlns:a16="http://schemas.microsoft.com/office/drawing/2014/main" id="{A6CCC348-0E93-93A2-970A-ABAB80B16499}"/>
              </a:ext>
            </a:extLst>
          </p:cNvPr>
          <p:cNvSpPr txBox="1"/>
          <p:nvPr/>
        </p:nvSpPr>
        <p:spPr>
          <a:xfrm>
            <a:off x="1878492" y="4308044"/>
            <a:ext cx="1366425" cy="528350"/>
          </a:xfrm>
          <a:prstGeom prst="rect">
            <a:avLst/>
          </a:prstGeom>
          <a:noFill/>
          <a:ln>
            <a:noFill/>
          </a:ln>
        </p:spPr>
        <p:txBody>
          <a:bodyPr wrap="square">
            <a:spAutoFit/>
          </a:bodyPr>
          <a:lstStyle/>
          <a:p>
            <a:pPr lvl="0">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Attention and Cognition</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06" name="Text Placeholder 3">
            <a:extLst>
              <a:ext uri="{FF2B5EF4-FFF2-40B4-BE49-F238E27FC236}">
                <a16:creationId xmlns:a16="http://schemas.microsoft.com/office/drawing/2014/main" id="{15EC1695-7117-E8CE-9497-2A87FDBACA8A}"/>
              </a:ext>
            </a:extLst>
          </p:cNvPr>
          <p:cNvSpPr txBox="1">
            <a:spLocks/>
          </p:cNvSpPr>
          <p:nvPr/>
        </p:nvSpPr>
        <p:spPr>
          <a:xfrm>
            <a:off x="4298836" y="3822952"/>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02</a:t>
            </a:r>
            <a:r>
              <a:rPr lang="en-US" sz="1100" b="1" dirty="0">
                <a:solidFill>
                  <a:srgbClr val="009AC1"/>
                </a:solidFill>
                <a:highlight>
                  <a:srgbClr val="009AC1"/>
                </a:highlight>
              </a:rPr>
              <a:t> ,</a:t>
            </a:r>
            <a:endParaRPr lang="en-US" dirty="0">
              <a:solidFill>
                <a:srgbClr val="009AC1"/>
              </a:solidFill>
              <a:highlight>
                <a:srgbClr val="009AC1"/>
              </a:highlight>
            </a:endParaRPr>
          </a:p>
        </p:txBody>
      </p:sp>
      <p:sp>
        <p:nvSpPr>
          <p:cNvPr id="307" name="TextBox 306">
            <a:extLst>
              <a:ext uri="{FF2B5EF4-FFF2-40B4-BE49-F238E27FC236}">
                <a16:creationId xmlns:a16="http://schemas.microsoft.com/office/drawing/2014/main" id="{5AA0AD64-0A04-D0AA-2BEF-5FFAD613FA5A}"/>
              </a:ext>
            </a:extLst>
          </p:cNvPr>
          <p:cNvSpPr txBox="1"/>
          <p:nvPr/>
        </p:nvSpPr>
        <p:spPr>
          <a:xfrm>
            <a:off x="4462758" y="4292967"/>
            <a:ext cx="1366425" cy="310341"/>
          </a:xfrm>
          <a:prstGeom prst="rect">
            <a:avLst/>
          </a:prstGeom>
          <a:noFill/>
          <a:ln>
            <a:noFill/>
          </a:ln>
        </p:spPr>
        <p:txBody>
          <a:bodyPr wrap="square">
            <a:spAutoFit/>
          </a:bodyPr>
          <a:lstStyle/>
          <a:p>
            <a:pPr lvl="0">
              <a:lnSpc>
                <a:spcPts val="1680"/>
              </a:lnSpc>
            </a:pPr>
            <a:r>
              <a:rPr lang="fr-FR" sz="1600" b="1" dirty="0">
                <a:solidFill>
                  <a:srgbClr val="262626"/>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Language</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08" name="Text Placeholder 3">
            <a:extLst>
              <a:ext uri="{FF2B5EF4-FFF2-40B4-BE49-F238E27FC236}">
                <a16:creationId xmlns:a16="http://schemas.microsoft.com/office/drawing/2014/main" id="{C8B54552-5072-DBCF-F6DE-51AE532F5ABE}"/>
              </a:ext>
            </a:extLst>
          </p:cNvPr>
          <p:cNvSpPr txBox="1">
            <a:spLocks/>
          </p:cNvSpPr>
          <p:nvPr/>
        </p:nvSpPr>
        <p:spPr>
          <a:xfrm>
            <a:off x="5003307" y="528767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03</a:t>
            </a:r>
            <a:r>
              <a:rPr lang="en-US" sz="1100" b="1" dirty="0">
                <a:solidFill>
                  <a:srgbClr val="74659A"/>
                </a:solidFill>
                <a:highlight>
                  <a:srgbClr val="009AC1"/>
                </a:highlight>
              </a:rPr>
              <a:t> </a:t>
            </a:r>
            <a:r>
              <a:rPr lang="en-US" sz="1100" b="1" dirty="0">
                <a:solidFill>
                  <a:srgbClr val="009AC1"/>
                </a:solidFill>
                <a:highlight>
                  <a:srgbClr val="009AC1"/>
                </a:highlight>
              </a:rPr>
              <a:t> ,</a:t>
            </a:r>
            <a:endParaRPr lang="en-US" dirty="0">
              <a:solidFill>
                <a:srgbClr val="009AC1"/>
              </a:solidFill>
              <a:highlight>
                <a:srgbClr val="009AC1"/>
              </a:highlight>
            </a:endParaRPr>
          </a:p>
        </p:txBody>
      </p:sp>
      <p:sp>
        <p:nvSpPr>
          <p:cNvPr id="309" name="TextBox 308">
            <a:extLst>
              <a:ext uri="{FF2B5EF4-FFF2-40B4-BE49-F238E27FC236}">
                <a16:creationId xmlns:a16="http://schemas.microsoft.com/office/drawing/2014/main" id="{0E40EC44-C9D0-FCDD-71D7-9CBADB3F454B}"/>
              </a:ext>
            </a:extLst>
          </p:cNvPr>
          <p:cNvSpPr txBox="1"/>
          <p:nvPr/>
        </p:nvSpPr>
        <p:spPr>
          <a:xfrm>
            <a:off x="5167229" y="5757686"/>
            <a:ext cx="1366425" cy="528350"/>
          </a:xfrm>
          <a:prstGeom prst="rect">
            <a:avLst/>
          </a:prstGeom>
          <a:noFill/>
          <a:ln>
            <a:noFill/>
          </a:ln>
        </p:spPr>
        <p:txBody>
          <a:bodyPr wrap="square">
            <a:spAutoFit/>
          </a:bodyPr>
          <a:lstStyle/>
          <a:p>
            <a:pPr lvl="0">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Emotional</a:t>
            </a:r>
            <a:r>
              <a:rPr lang="fr-FR" sz="1600" b="1" dirty="0">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 </a:t>
            </a:r>
            <a:r>
              <a:rPr lang="fr-FR" sz="1600" b="1" dirty="0" err="1">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Regulation</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10" name="Text Placeholder 3">
            <a:extLst>
              <a:ext uri="{FF2B5EF4-FFF2-40B4-BE49-F238E27FC236}">
                <a16:creationId xmlns:a16="http://schemas.microsoft.com/office/drawing/2014/main" id="{FC522B53-A443-F4E5-1AA4-EDA4660416E8}"/>
              </a:ext>
            </a:extLst>
          </p:cNvPr>
          <p:cNvSpPr txBox="1">
            <a:spLocks/>
          </p:cNvSpPr>
          <p:nvPr/>
        </p:nvSpPr>
        <p:spPr>
          <a:xfrm>
            <a:off x="2401546" y="528767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04</a:t>
            </a:r>
            <a:r>
              <a:rPr lang="en-US" sz="1100" b="1" dirty="0">
                <a:solidFill>
                  <a:srgbClr val="74659A"/>
                </a:solidFill>
                <a:highlight>
                  <a:srgbClr val="009AC1"/>
                </a:highlight>
              </a:rPr>
              <a:t> </a:t>
            </a:r>
            <a:r>
              <a:rPr lang="en-US" sz="1100" b="1" dirty="0">
                <a:solidFill>
                  <a:srgbClr val="009AC1"/>
                </a:solidFill>
                <a:highlight>
                  <a:srgbClr val="009AC1"/>
                </a:highlight>
              </a:rPr>
              <a:t>  ,</a:t>
            </a:r>
            <a:endParaRPr lang="en-US" dirty="0">
              <a:solidFill>
                <a:srgbClr val="009AC1"/>
              </a:solidFill>
              <a:highlight>
                <a:srgbClr val="009AC1"/>
              </a:highlight>
            </a:endParaRPr>
          </a:p>
        </p:txBody>
      </p:sp>
      <p:sp>
        <p:nvSpPr>
          <p:cNvPr id="311" name="TextBox 310">
            <a:extLst>
              <a:ext uri="{FF2B5EF4-FFF2-40B4-BE49-F238E27FC236}">
                <a16:creationId xmlns:a16="http://schemas.microsoft.com/office/drawing/2014/main" id="{C40B9260-E471-1184-60B4-02780EF217A0}"/>
              </a:ext>
            </a:extLst>
          </p:cNvPr>
          <p:cNvSpPr txBox="1"/>
          <p:nvPr/>
        </p:nvSpPr>
        <p:spPr>
          <a:xfrm>
            <a:off x="2565468" y="5757686"/>
            <a:ext cx="1366425" cy="310341"/>
          </a:xfrm>
          <a:prstGeom prst="rect">
            <a:avLst/>
          </a:prstGeom>
          <a:noFill/>
          <a:ln>
            <a:noFill/>
          </a:ln>
        </p:spPr>
        <p:txBody>
          <a:bodyPr wrap="square">
            <a:spAutoFit/>
          </a:bodyPr>
          <a:lstStyle/>
          <a:p>
            <a:pPr lvl="0">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Myopia</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12" name="Text Placeholder 3">
            <a:extLst>
              <a:ext uri="{FF2B5EF4-FFF2-40B4-BE49-F238E27FC236}">
                <a16:creationId xmlns:a16="http://schemas.microsoft.com/office/drawing/2014/main" id="{31DE19B2-C000-4BF5-518D-AC8D32D30D0F}"/>
              </a:ext>
            </a:extLst>
          </p:cNvPr>
          <p:cNvSpPr txBox="1">
            <a:spLocks/>
          </p:cNvSpPr>
          <p:nvPr/>
        </p:nvSpPr>
        <p:spPr>
          <a:xfrm>
            <a:off x="998912" y="6698494"/>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05</a:t>
            </a:r>
            <a:r>
              <a:rPr lang="en-US" sz="1100" b="1" dirty="0">
                <a:solidFill>
                  <a:srgbClr val="009AC1"/>
                </a:solidFill>
                <a:highlight>
                  <a:srgbClr val="009AC1"/>
                </a:highlight>
              </a:rPr>
              <a:t>  ,</a:t>
            </a:r>
            <a:endParaRPr lang="en-US" dirty="0">
              <a:solidFill>
                <a:srgbClr val="009AC1"/>
              </a:solidFill>
              <a:highlight>
                <a:srgbClr val="009AC1"/>
              </a:highlight>
            </a:endParaRPr>
          </a:p>
        </p:txBody>
      </p:sp>
      <p:sp>
        <p:nvSpPr>
          <p:cNvPr id="313" name="TextBox 312">
            <a:extLst>
              <a:ext uri="{FF2B5EF4-FFF2-40B4-BE49-F238E27FC236}">
                <a16:creationId xmlns:a16="http://schemas.microsoft.com/office/drawing/2014/main" id="{3CF028E0-1056-03AE-80B1-A1ED1A5DC2D5}"/>
              </a:ext>
            </a:extLst>
          </p:cNvPr>
          <p:cNvSpPr txBox="1"/>
          <p:nvPr/>
        </p:nvSpPr>
        <p:spPr>
          <a:xfrm>
            <a:off x="1162834" y="7168509"/>
            <a:ext cx="1366425" cy="310341"/>
          </a:xfrm>
          <a:prstGeom prst="rect">
            <a:avLst/>
          </a:prstGeom>
          <a:noFill/>
          <a:ln>
            <a:noFill/>
          </a:ln>
        </p:spPr>
        <p:txBody>
          <a:bodyPr wrap="square">
            <a:spAutoFit/>
          </a:bodyPr>
          <a:lstStyle/>
          <a:p>
            <a:pPr lvl="0">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Sleep</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14" name="Text Placeholder 3">
            <a:extLst>
              <a:ext uri="{FF2B5EF4-FFF2-40B4-BE49-F238E27FC236}">
                <a16:creationId xmlns:a16="http://schemas.microsoft.com/office/drawing/2014/main" id="{E514CBEC-BEA0-C625-8EC5-F5F722B60E2E}"/>
              </a:ext>
            </a:extLst>
          </p:cNvPr>
          <p:cNvSpPr txBox="1">
            <a:spLocks/>
          </p:cNvSpPr>
          <p:nvPr/>
        </p:nvSpPr>
        <p:spPr>
          <a:xfrm>
            <a:off x="3276997" y="6698494"/>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06</a:t>
            </a:r>
            <a:r>
              <a:rPr lang="en-US" sz="1200" b="1" dirty="0">
                <a:solidFill>
                  <a:srgbClr val="009AC1"/>
                </a:solidFill>
                <a:highlight>
                  <a:srgbClr val="009AC1"/>
                </a:highlight>
              </a:rPr>
              <a:t>.</a:t>
            </a:r>
            <a:r>
              <a:rPr lang="en-US" sz="1100" b="1" dirty="0">
                <a:solidFill>
                  <a:srgbClr val="009AC1"/>
                </a:solidFill>
                <a:highlight>
                  <a:srgbClr val="009AC1"/>
                </a:highlight>
              </a:rPr>
              <a:t>,</a:t>
            </a:r>
            <a:endParaRPr lang="en-US" dirty="0">
              <a:solidFill>
                <a:srgbClr val="009AC1"/>
              </a:solidFill>
              <a:highlight>
                <a:srgbClr val="009AC1"/>
              </a:highlight>
            </a:endParaRPr>
          </a:p>
        </p:txBody>
      </p:sp>
      <p:sp>
        <p:nvSpPr>
          <p:cNvPr id="315" name="TextBox 314">
            <a:extLst>
              <a:ext uri="{FF2B5EF4-FFF2-40B4-BE49-F238E27FC236}">
                <a16:creationId xmlns:a16="http://schemas.microsoft.com/office/drawing/2014/main" id="{2407D1E2-9591-A795-5D75-C27EAEC25E73}"/>
              </a:ext>
            </a:extLst>
          </p:cNvPr>
          <p:cNvSpPr txBox="1"/>
          <p:nvPr/>
        </p:nvSpPr>
        <p:spPr>
          <a:xfrm>
            <a:off x="3440919" y="7168509"/>
            <a:ext cx="1366425" cy="528350"/>
          </a:xfrm>
          <a:prstGeom prst="rect">
            <a:avLst/>
          </a:prstGeom>
          <a:noFill/>
          <a:ln>
            <a:noFill/>
          </a:ln>
        </p:spPr>
        <p:txBody>
          <a:bodyPr wrap="square">
            <a:spAutoFit/>
          </a:bodyPr>
          <a:lstStyle/>
          <a:p>
            <a:pPr lvl="0">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Obesity and Motor Skills</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16" name="Text Placeholder 3">
            <a:extLst>
              <a:ext uri="{FF2B5EF4-FFF2-40B4-BE49-F238E27FC236}">
                <a16:creationId xmlns:a16="http://schemas.microsoft.com/office/drawing/2014/main" id="{1986F2E3-3771-7825-628F-60773224364A}"/>
              </a:ext>
            </a:extLst>
          </p:cNvPr>
          <p:cNvSpPr txBox="1">
            <a:spLocks/>
          </p:cNvSpPr>
          <p:nvPr/>
        </p:nvSpPr>
        <p:spPr>
          <a:xfrm>
            <a:off x="4083925" y="8182009"/>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07</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317" name="TextBox 316">
            <a:extLst>
              <a:ext uri="{FF2B5EF4-FFF2-40B4-BE49-F238E27FC236}">
                <a16:creationId xmlns:a16="http://schemas.microsoft.com/office/drawing/2014/main" id="{C41EED4C-C7E2-6BF5-3CF5-848E5372414A}"/>
              </a:ext>
            </a:extLst>
          </p:cNvPr>
          <p:cNvSpPr txBox="1"/>
          <p:nvPr/>
        </p:nvSpPr>
        <p:spPr>
          <a:xfrm>
            <a:off x="4247847" y="8652024"/>
            <a:ext cx="1837493" cy="528350"/>
          </a:xfrm>
          <a:prstGeom prst="rect">
            <a:avLst/>
          </a:prstGeom>
          <a:noFill/>
          <a:ln>
            <a:noFill/>
          </a:ln>
        </p:spPr>
        <p:txBody>
          <a:bodyPr wrap="square">
            <a:spAutoFit/>
          </a:bodyPr>
          <a:lstStyle/>
          <a:p>
            <a:pPr lvl="0">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Intersubjective Relations</a:t>
            </a:r>
            <a:endParaRPr lang="en-IE" sz="1600" b="1" dirty="0">
              <a:solidFill>
                <a:srgbClr val="262626"/>
              </a:solidFill>
              <a:effectLst/>
              <a:latin typeface="Calibri" panose="020F0502020204030204" pitchFamily="34" charset="0"/>
              <a:cs typeface="Calibri" panose="020F0502020204030204" pitchFamily="34" charset="0"/>
            </a:endParaRPr>
          </a:p>
        </p:txBody>
      </p:sp>
      <p:grpSp>
        <p:nvGrpSpPr>
          <p:cNvPr id="318" name="Group 317">
            <a:extLst>
              <a:ext uri="{FF2B5EF4-FFF2-40B4-BE49-F238E27FC236}">
                <a16:creationId xmlns:a16="http://schemas.microsoft.com/office/drawing/2014/main" id="{E40AB89C-5075-0F15-BDA0-CACBC3027A97}"/>
              </a:ext>
            </a:extLst>
          </p:cNvPr>
          <p:cNvGrpSpPr/>
          <p:nvPr/>
        </p:nvGrpSpPr>
        <p:grpSpPr>
          <a:xfrm>
            <a:off x="3199379" y="7975858"/>
            <a:ext cx="589305" cy="596222"/>
            <a:chOff x="7190753" y="5365577"/>
            <a:chExt cx="745522" cy="754273"/>
          </a:xfrm>
        </p:grpSpPr>
        <p:grpSp>
          <p:nvGrpSpPr>
            <p:cNvPr id="319" name="Graphic 2">
              <a:extLst>
                <a:ext uri="{FF2B5EF4-FFF2-40B4-BE49-F238E27FC236}">
                  <a16:creationId xmlns:a16="http://schemas.microsoft.com/office/drawing/2014/main" id="{9985C4F3-AA88-988C-4A86-D1A38E530C0C}"/>
                </a:ext>
              </a:extLst>
            </p:cNvPr>
            <p:cNvGrpSpPr/>
            <p:nvPr/>
          </p:nvGrpSpPr>
          <p:grpSpPr>
            <a:xfrm>
              <a:off x="7353351" y="5647412"/>
              <a:ext cx="420044" cy="75879"/>
              <a:chOff x="7353351" y="5647412"/>
              <a:chExt cx="420044" cy="75879"/>
            </a:xfrm>
            <a:solidFill>
              <a:srgbClr val="00BADE"/>
            </a:solidFill>
          </p:grpSpPr>
          <p:sp>
            <p:nvSpPr>
              <p:cNvPr id="330" name="Freeform 329">
                <a:extLst>
                  <a:ext uri="{FF2B5EF4-FFF2-40B4-BE49-F238E27FC236}">
                    <a16:creationId xmlns:a16="http://schemas.microsoft.com/office/drawing/2014/main" id="{7E68432C-965F-BAF5-18AE-219D1670F5C3}"/>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1" name="Freeform 330">
                <a:extLst>
                  <a:ext uri="{FF2B5EF4-FFF2-40B4-BE49-F238E27FC236}">
                    <a16:creationId xmlns:a16="http://schemas.microsoft.com/office/drawing/2014/main" id="{1247969D-B827-4033-1C9E-165A49588EC1}"/>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20" name="Graphic 2">
              <a:extLst>
                <a:ext uri="{FF2B5EF4-FFF2-40B4-BE49-F238E27FC236}">
                  <a16:creationId xmlns:a16="http://schemas.microsoft.com/office/drawing/2014/main" id="{ECA0A74B-F149-6818-BBB7-B172A382B6F2}"/>
                </a:ext>
              </a:extLst>
            </p:cNvPr>
            <p:cNvGrpSpPr/>
            <p:nvPr/>
          </p:nvGrpSpPr>
          <p:grpSpPr>
            <a:xfrm>
              <a:off x="7190753" y="5365577"/>
              <a:ext cx="745522" cy="754273"/>
              <a:chOff x="7190753" y="5365577"/>
              <a:chExt cx="745522" cy="754273"/>
            </a:xfrm>
            <a:solidFill>
              <a:srgbClr val="000000"/>
            </a:solidFill>
          </p:grpSpPr>
          <p:sp>
            <p:nvSpPr>
              <p:cNvPr id="321" name="Freeform 320">
                <a:extLst>
                  <a:ext uri="{FF2B5EF4-FFF2-40B4-BE49-F238E27FC236}">
                    <a16:creationId xmlns:a16="http://schemas.microsoft.com/office/drawing/2014/main" id="{5C52D7B0-BCA4-3B17-0C2F-8F3A72140DBF}"/>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2" name="Freeform 321">
                <a:extLst>
                  <a:ext uri="{FF2B5EF4-FFF2-40B4-BE49-F238E27FC236}">
                    <a16:creationId xmlns:a16="http://schemas.microsoft.com/office/drawing/2014/main" id="{88FD2A82-07B0-2F12-9BA8-EA5812CC8E16}"/>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3" name="Freeform 322">
                <a:extLst>
                  <a:ext uri="{FF2B5EF4-FFF2-40B4-BE49-F238E27FC236}">
                    <a16:creationId xmlns:a16="http://schemas.microsoft.com/office/drawing/2014/main" id="{223EB901-E250-A1D7-4F22-C0F424C5F989}"/>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4" name="Freeform 323">
                <a:extLst>
                  <a:ext uri="{FF2B5EF4-FFF2-40B4-BE49-F238E27FC236}">
                    <a16:creationId xmlns:a16="http://schemas.microsoft.com/office/drawing/2014/main" id="{295C461F-AF5F-70B6-F124-FA4AD7F5E2AF}"/>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5" name="Freeform 324">
                <a:extLst>
                  <a:ext uri="{FF2B5EF4-FFF2-40B4-BE49-F238E27FC236}">
                    <a16:creationId xmlns:a16="http://schemas.microsoft.com/office/drawing/2014/main" id="{E58EEADC-AA0F-1D9A-1AB7-FF9B2DEA93F5}"/>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6" name="Freeform 325">
                <a:extLst>
                  <a:ext uri="{FF2B5EF4-FFF2-40B4-BE49-F238E27FC236}">
                    <a16:creationId xmlns:a16="http://schemas.microsoft.com/office/drawing/2014/main" id="{2722C760-A6B1-5DA9-F6F4-D37EF39BF1EB}"/>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7" name="Freeform 326">
                <a:extLst>
                  <a:ext uri="{FF2B5EF4-FFF2-40B4-BE49-F238E27FC236}">
                    <a16:creationId xmlns:a16="http://schemas.microsoft.com/office/drawing/2014/main" id="{3A563985-EC89-9A01-4835-51F8CB4FD6D3}"/>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8" name="Freeform 327">
                <a:extLst>
                  <a:ext uri="{FF2B5EF4-FFF2-40B4-BE49-F238E27FC236}">
                    <a16:creationId xmlns:a16="http://schemas.microsoft.com/office/drawing/2014/main" id="{30A3C3E8-0D77-EEC4-A44B-38CB455AAC0C}"/>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9" name="Freeform 328">
                <a:extLst>
                  <a:ext uri="{FF2B5EF4-FFF2-40B4-BE49-F238E27FC236}">
                    <a16:creationId xmlns:a16="http://schemas.microsoft.com/office/drawing/2014/main" id="{0FFD2EC7-8116-9D51-673E-1A5C6911C91D}"/>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32" name="Rectangle 331">
            <a:extLst>
              <a:ext uri="{FF2B5EF4-FFF2-40B4-BE49-F238E27FC236}">
                <a16:creationId xmlns:a16="http://schemas.microsoft.com/office/drawing/2014/main" id="{84B9264E-BB06-D067-79A0-2CD4A80085F9}"/>
              </a:ext>
            </a:extLst>
          </p:cNvPr>
          <p:cNvSpPr/>
          <p:nvPr/>
        </p:nvSpPr>
        <p:spPr>
          <a:xfrm>
            <a:off x="3128476" y="4035574"/>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a:extLst>
              <a:ext uri="{FF2B5EF4-FFF2-40B4-BE49-F238E27FC236}">
                <a16:creationId xmlns:a16="http://schemas.microsoft.com/office/drawing/2014/main" id="{8AFD4227-E541-E733-66BD-A1501ACC35B9}"/>
              </a:ext>
            </a:extLst>
          </p:cNvPr>
          <p:cNvSpPr/>
          <p:nvPr/>
        </p:nvSpPr>
        <p:spPr>
          <a:xfrm>
            <a:off x="5361555" y="400321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A421686B-AB38-2CD7-418D-24D9626559EF}"/>
              </a:ext>
            </a:extLst>
          </p:cNvPr>
          <p:cNvSpPr/>
          <p:nvPr/>
        </p:nvSpPr>
        <p:spPr>
          <a:xfrm>
            <a:off x="4110470" y="5428720"/>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ctangle 334">
            <a:extLst>
              <a:ext uri="{FF2B5EF4-FFF2-40B4-BE49-F238E27FC236}">
                <a16:creationId xmlns:a16="http://schemas.microsoft.com/office/drawing/2014/main" id="{34577818-0299-62BC-0A77-FB0682535DED}"/>
              </a:ext>
            </a:extLst>
          </p:cNvPr>
          <p:cNvSpPr/>
          <p:nvPr/>
        </p:nvSpPr>
        <p:spPr>
          <a:xfrm>
            <a:off x="1275525" y="5462483"/>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6" name="Group 335">
            <a:extLst>
              <a:ext uri="{FF2B5EF4-FFF2-40B4-BE49-F238E27FC236}">
                <a16:creationId xmlns:a16="http://schemas.microsoft.com/office/drawing/2014/main" id="{FB49DA9C-07FE-DDC2-E5A9-409FAEF4FB61}"/>
              </a:ext>
            </a:extLst>
          </p:cNvPr>
          <p:cNvGrpSpPr/>
          <p:nvPr/>
        </p:nvGrpSpPr>
        <p:grpSpPr>
          <a:xfrm>
            <a:off x="3446266" y="3801455"/>
            <a:ext cx="618754" cy="691097"/>
            <a:chOff x="8865150" y="2423597"/>
            <a:chExt cx="667915" cy="746005"/>
          </a:xfrm>
        </p:grpSpPr>
        <p:sp>
          <p:nvSpPr>
            <p:cNvPr id="337" name="Freeform 336">
              <a:extLst>
                <a:ext uri="{FF2B5EF4-FFF2-40B4-BE49-F238E27FC236}">
                  <a16:creationId xmlns:a16="http://schemas.microsoft.com/office/drawing/2014/main" id="{377D537D-BAF7-2542-1E64-EDBDD240D37F}"/>
                </a:ext>
              </a:extLst>
            </p:cNvPr>
            <p:cNvSpPr/>
            <p:nvPr/>
          </p:nvSpPr>
          <p:spPr>
            <a:xfrm>
              <a:off x="9086825" y="2589670"/>
              <a:ext cx="283642" cy="260156"/>
            </a:xfrm>
            <a:custGeom>
              <a:avLst/>
              <a:gdLst>
                <a:gd name="connsiteX0" fmla="*/ 68652 w 283642"/>
                <a:gd name="connsiteY0" fmla="*/ 84912 h 260156"/>
                <a:gd name="connsiteX1" fmla="*/ 141821 w 283642"/>
                <a:gd name="connsiteY1" fmla="*/ 2710 h 260156"/>
                <a:gd name="connsiteX2" fmla="*/ 214990 w 283642"/>
                <a:gd name="connsiteY2" fmla="*/ 84912 h 260156"/>
                <a:gd name="connsiteX3" fmla="*/ 68652 w 283642"/>
                <a:gd name="connsiteY3" fmla="*/ 84912 h 260156"/>
                <a:gd name="connsiteX4" fmla="*/ 221314 w 283642"/>
                <a:gd name="connsiteY4" fmla="*/ 110205 h 260156"/>
                <a:gd name="connsiteX5" fmla="*/ 140918 w 283642"/>
                <a:gd name="connsiteY5" fmla="*/ 260156 h 260156"/>
                <a:gd name="connsiteX6" fmla="*/ 60522 w 283642"/>
                <a:gd name="connsiteY6" fmla="*/ 110205 h 260156"/>
                <a:gd name="connsiteX7" fmla="*/ 221314 w 283642"/>
                <a:gd name="connsiteY7" fmla="*/ 110205 h 260156"/>
                <a:gd name="connsiteX8" fmla="*/ 53296 w 283642"/>
                <a:gd name="connsiteY8" fmla="*/ 64136 h 260156"/>
                <a:gd name="connsiteX9" fmla="*/ 53296 w 283642"/>
                <a:gd name="connsiteY9" fmla="*/ 7226 h 260156"/>
                <a:gd name="connsiteX10" fmla="*/ 110205 w 283642"/>
                <a:gd name="connsiteY10" fmla="*/ 0 h 260156"/>
                <a:gd name="connsiteX11" fmla="*/ 53296 w 283642"/>
                <a:gd name="connsiteY11" fmla="*/ 64136 h 260156"/>
                <a:gd name="connsiteX12" fmla="*/ 28003 w 283642"/>
                <a:gd name="connsiteY12" fmla="*/ 84912 h 260156"/>
                <a:gd name="connsiteX13" fmla="*/ 0 w 283642"/>
                <a:gd name="connsiteY13" fmla="*/ 84912 h 260156"/>
                <a:gd name="connsiteX14" fmla="*/ 28003 w 283642"/>
                <a:gd name="connsiteY14" fmla="*/ 40649 h 260156"/>
                <a:gd name="connsiteX15" fmla="*/ 28003 w 283642"/>
                <a:gd name="connsiteY15" fmla="*/ 84912 h 260156"/>
                <a:gd name="connsiteX16" fmla="*/ 32519 w 283642"/>
                <a:gd name="connsiteY16" fmla="*/ 110205 h 260156"/>
                <a:gd name="connsiteX17" fmla="*/ 76782 w 283642"/>
                <a:gd name="connsiteY17" fmla="*/ 194214 h 260156"/>
                <a:gd name="connsiteX18" fmla="*/ 4517 w 283642"/>
                <a:gd name="connsiteY18" fmla="*/ 110205 h 260156"/>
                <a:gd name="connsiteX19" fmla="*/ 32519 w 283642"/>
                <a:gd name="connsiteY19" fmla="*/ 110205 h 260156"/>
                <a:gd name="connsiteX20" fmla="*/ 250220 w 283642"/>
                <a:gd name="connsiteY20" fmla="*/ 110205 h 260156"/>
                <a:gd name="connsiteX21" fmla="*/ 278223 w 283642"/>
                <a:gd name="connsiteY21" fmla="*/ 110205 h 260156"/>
                <a:gd name="connsiteX22" fmla="*/ 205957 w 283642"/>
                <a:gd name="connsiteY22" fmla="*/ 194214 h 260156"/>
                <a:gd name="connsiteX23" fmla="*/ 250220 w 283642"/>
                <a:gd name="connsiteY23" fmla="*/ 110205 h 260156"/>
                <a:gd name="connsiteX24" fmla="*/ 255640 w 283642"/>
                <a:gd name="connsiteY24" fmla="*/ 84912 h 260156"/>
                <a:gd name="connsiteX25" fmla="*/ 255640 w 283642"/>
                <a:gd name="connsiteY25" fmla="*/ 40649 h 260156"/>
                <a:gd name="connsiteX26" fmla="*/ 283643 w 283642"/>
                <a:gd name="connsiteY26" fmla="*/ 84912 h 260156"/>
                <a:gd name="connsiteX27" fmla="*/ 255640 w 283642"/>
                <a:gd name="connsiteY27" fmla="*/ 84912 h 260156"/>
                <a:gd name="connsiteX28" fmla="*/ 230347 w 283642"/>
                <a:gd name="connsiteY28" fmla="*/ 64136 h 260156"/>
                <a:gd name="connsiteX29" fmla="*/ 173437 w 283642"/>
                <a:gd name="connsiteY29" fmla="*/ 0 h 260156"/>
                <a:gd name="connsiteX30" fmla="*/ 230347 w 283642"/>
                <a:gd name="connsiteY30" fmla="*/ 7226 h 260156"/>
                <a:gd name="connsiteX31" fmla="*/ 230347 w 283642"/>
                <a:gd name="connsiteY31" fmla="*/ 64136 h 26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3642" h="260156">
                  <a:moveTo>
                    <a:pt x="68652" y="84912"/>
                  </a:moveTo>
                  <a:lnTo>
                    <a:pt x="141821" y="2710"/>
                  </a:lnTo>
                  <a:lnTo>
                    <a:pt x="214990" y="84912"/>
                  </a:lnTo>
                  <a:lnTo>
                    <a:pt x="68652" y="84912"/>
                  </a:lnTo>
                  <a:close/>
                  <a:moveTo>
                    <a:pt x="221314" y="110205"/>
                  </a:moveTo>
                  <a:lnTo>
                    <a:pt x="140918" y="260156"/>
                  </a:lnTo>
                  <a:lnTo>
                    <a:pt x="60522" y="110205"/>
                  </a:lnTo>
                  <a:lnTo>
                    <a:pt x="221314" y="110205"/>
                  </a:lnTo>
                  <a:close/>
                  <a:moveTo>
                    <a:pt x="53296" y="64136"/>
                  </a:moveTo>
                  <a:lnTo>
                    <a:pt x="53296" y="7226"/>
                  </a:lnTo>
                  <a:lnTo>
                    <a:pt x="110205" y="0"/>
                  </a:lnTo>
                  <a:lnTo>
                    <a:pt x="53296" y="64136"/>
                  </a:lnTo>
                  <a:close/>
                  <a:moveTo>
                    <a:pt x="28003" y="84912"/>
                  </a:moveTo>
                  <a:lnTo>
                    <a:pt x="0" y="84912"/>
                  </a:lnTo>
                  <a:lnTo>
                    <a:pt x="28003" y="40649"/>
                  </a:lnTo>
                  <a:lnTo>
                    <a:pt x="28003" y="84912"/>
                  </a:lnTo>
                  <a:close/>
                  <a:moveTo>
                    <a:pt x="32519" y="110205"/>
                  </a:moveTo>
                  <a:lnTo>
                    <a:pt x="76782" y="194214"/>
                  </a:lnTo>
                  <a:lnTo>
                    <a:pt x="4517" y="110205"/>
                  </a:lnTo>
                  <a:lnTo>
                    <a:pt x="32519" y="110205"/>
                  </a:lnTo>
                  <a:close/>
                  <a:moveTo>
                    <a:pt x="250220" y="110205"/>
                  </a:moveTo>
                  <a:lnTo>
                    <a:pt x="278223" y="110205"/>
                  </a:lnTo>
                  <a:lnTo>
                    <a:pt x="205957" y="194214"/>
                  </a:lnTo>
                  <a:lnTo>
                    <a:pt x="250220" y="110205"/>
                  </a:lnTo>
                  <a:close/>
                  <a:moveTo>
                    <a:pt x="255640" y="84912"/>
                  </a:moveTo>
                  <a:lnTo>
                    <a:pt x="255640" y="40649"/>
                  </a:lnTo>
                  <a:lnTo>
                    <a:pt x="283643" y="84912"/>
                  </a:lnTo>
                  <a:lnTo>
                    <a:pt x="255640" y="84912"/>
                  </a:lnTo>
                  <a:close/>
                  <a:moveTo>
                    <a:pt x="230347" y="64136"/>
                  </a:moveTo>
                  <a:lnTo>
                    <a:pt x="173437" y="0"/>
                  </a:lnTo>
                  <a:lnTo>
                    <a:pt x="230347" y="7226"/>
                  </a:lnTo>
                  <a:lnTo>
                    <a:pt x="230347" y="64136"/>
                  </a:lnTo>
                  <a:close/>
                </a:path>
              </a:pathLst>
            </a:custGeom>
            <a:solidFill>
              <a:srgbClr val="00B6E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338" name="Graphic 2">
              <a:extLst>
                <a:ext uri="{FF2B5EF4-FFF2-40B4-BE49-F238E27FC236}">
                  <a16:creationId xmlns:a16="http://schemas.microsoft.com/office/drawing/2014/main" id="{09E12D6A-4DB6-45DE-43AA-E171368AC2B0}"/>
                </a:ext>
              </a:extLst>
            </p:cNvPr>
            <p:cNvGrpSpPr/>
            <p:nvPr/>
          </p:nvGrpSpPr>
          <p:grpSpPr>
            <a:xfrm>
              <a:off x="8865150" y="2423597"/>
              <a:ext cx="667915" cy="746005"/>
              <a:chOff x="8865150" y="2423597"/>
              <a:chExt cx="667915" cy="746005"/>
            </a:xfrm>
            <a:solidFill>
              <a:srgbClr val="010101"/>
            </a:solidFill>
          </p:grpSpPr>
          <p:sp>
            <p:nvSpPr>
              <p:cNvPr id="339" name="Freeform 338">
                <a:extLst>
                  <a:ext uri="{FF2B5EF4-FFF2-40B4-BE49-F238E27FC236}">
                    <a16:creationId xmlns:a16="http://schemas.microsoft.com/office/drawing/2014/main" id="{67C0CFE9-EA62-88A7-D633-936B940D294A}"/>
                  </a:ext>
                </a:extLst>
              </p:cNvPr>
              <p:cNvSpPr/>
              <p:nvPr/>
            </p:nvSpPr>
            <p:spPr>
              <a:xfrm>
                <a:off x="9507773" y="2947385"/>
                <a:ext cx="25293" cy="25293"/>
              </a:xfrm>
              <a:custGeom>
                <a:avLst/>
                <a:gdLst>
                  <a:gd name="connsiteX0" fmla="*/ 25293 w 25293"/>
                  <a:gd name="connsiteY0" fmla="*/ 12647 h 25293"/>
                  <a:gd name="connsiteX1" fmla="*/ 12646 w 25293"/>
                  <a:gd name="connsiteY1" fmla="*/ 25293 h 25293"/>
                  <a:gd name="connsiteX2" fmla="*/ -1 w 25293"/>
                  <a:gd name="connsiteY2" fmla="*/ 12647 h 25293"/>
                  <a:gd name="connsiteX3" fmla="*/ 12646 w 25293"/>
                  <a:gd name="connsiteY3" fmla="*/ 0 h 25293"/>
                  <a:gd name="connsiteX4" fmla="*/ 25293 w 25293"/>
                  <a:gd name="connsiteY4" fmla="*/ 12647 h 2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3" h="25293">
                    <a:moveTo>
                      <a:pt x="25293" y="12647"/>
                    </a:moveTo>
                    <a:cubicBezTo>
                      <a:pt x="25293" y="19631"/>
                      <a:pt x="19631" y="25293"/>
                      <a:pt x="12646" y="25293"/>
                    </a:cubicBezTo>
                    <a:cubicBezTo>
                      <a:pt x="5662" y="25293"/>
                      <a:pt x="-1" y="19631"/>
                      <a:pt x="-1" y="12647"/>
                    </a:cubicBezTo>
                    <a:cubicBezTo>
                      <a:pt x="-1" y="5662"/>
                      <a:pt x="5662" y="0"/>
                      <a:pt x="12646" y="0"/>
                    </a:cubicBezTo>
                    <a:cubicBezTo>
                      <a:pt x="19631" y="0"/>
                      <a:pt x="25293" y="5662"/>
                      <a:pt x="25293" y="12647"/>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0" name="Freeform 339">
                <a:extLst>
                  <a:ext uri="{FF2B5EF4-FFF2-40B4-BE49-F238E27FC236}">
                    <a16:creationId xmlns:a16="http://schemas.microsoft.com/office/drawing/2014/main" id="{7DF4DCE9-AAD9-3BEB-8F46-03E08349055B}"/>
                  </a:ext>
                </a:extLst>
              </p:cNvPr>
              <p:cNvSpPr/>
              <p:nvPr/>
            </p:nvSpPr>
            <p:spPr>
              <a:xfrm>
                <a:off x="8875448" y="2466818"/>
                <a:ext cx="75879" cy="75879"/>
              </a:xfrm>
              <a:custGeom>
                <a:avLst/>
                <a:gdLst>
                  <a:gd name="connsiteX0" fmla="*/ 37940 w 75879"/>
                  <a:gd name="connsiteY0" fmla="*/ 75879 h 75879"/>
                  <a:gd name="connsiteX1" fmla="*/ 75879 w 75879"/>
                  <a:gd name="connsiteY1" fmla="*/ 37940 h 75879"/>
                  <a:gd name="connsiteX2" fmla="*/ 37940 w 75879"/>
                  <a:gd name="connsiteY2" fmla="*/ 0 h 75879"/>
                  <a:gd name="connsiteX3" fmla="*/ 0 w 75879"/>
                  <a:gd name="connsiteY3" fmla="*/ 37940 h 75879"/>
                  <a:gd name="connsiteX4" fmla="*/ 37940 w 75879"/>
                  <a:gd name="connsiteY4" fmla="*/ 75879 h 75879"/>
                  <a:gd name="connsiteX5" fmla="*/ 37940 w 75879"/>
                  <a:gd name="connsiteY5" fmla="*/ 25293 h 75879"/>
                  <a:gd name="connsiteX6" fmla="*/ 50586 w 75879"/>
                  <a:gd name="connsiteY6" fmla="*/ 37940 h 75879"/>
                  <a:gd name="connsiteX7" fmla="*/ 37940 w 75879"/>
                  <a:gd name="connsiteY7" fmla="*/ 50586 h 75879"/>
                  <a:gd name="connsiteX8" fmla="*/ 25293 w 75879"/>
                  <a:gd name="connsiteY8" fmla="*/ 37940 h 75879"/>
                  <a:gd name="connsiteX9" fmla="*/ 37940 w 75879"/>
                  <a:gd name="connsiteY9" fmla="*/ 25293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79" h="75879">
                    <a:moveTo>
                      <a:pt x="37940" y="75879"/>
                    </a:moveTo>
                    <a:cubicBezTo>
                      <a:pt x="58716" y="75879"/>
                      <a:pt x="75879" y="58716"/>
                      <a:pt x="75879" y="37940"/>
                    </a:cubicBezTo>
                    <a:cubicBezTo>
                      <a:pt x="75879" y="17163"/>
                      <a:pt x="58716" y="0"/>
                      <a:pt x="37940" y="0"/>
                    </a:cubicBezTo>
                    <a:cubicBezTo>
                      <a:pt x="17163" y="0"/>
                      <a:pt x="0" y="17163"/>
                      <a:pt x="0" y="37940"/>
                    </a:cubicBezTo>
                    <a:cubicBezTo>
                      <a:pt x="0" y="58716"/>
                      <a:pt x="17163" y="75879"/>
                      <a:pt x="37940" y="75879"/>
                    </a:cubicBezTo>
                    <a:close/>
                    <a:moveTo>
                      <a:pt x="37940" y="25293"/>
                    </a:moveTo>
                    <a:cubicBezTo>
                      <a:pt x="45166" y="25293"/>
                      <a:pt x="50586" y="30713"/>
                      <a:pt x="50586" y="37940"/>
                    </a:cubicBezTo>
                    <a:cubicBezTo>
                      <a:pt x="50586" y="45166"/>
                      <a:pt x="45166" y="50586"/>
                      <a:pt x="37940" y="50586"/>
                    </a:cubicBezTo>
                    <a:cubicBezTo>
                      <a:pt x="30713" y="50586"/>
                      <a:pt x="25293" y="45166"/>
                      <a:pt x="25293" y="37940"/>
                    </a:cubicBezTo>
                    <a:cubicBezTo>
                      <a:pt x="25293" y="30713"/>
                      <a:pt x="31616" y="25293"/>
                      <a:pt x="37940" y="252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1" name="Freeform 340">
                <a:extLst>
                  <a:ext uri="{FF2B5EF4-FFF2-40B4-BE49-F238E27FC236}">
                    <a16:creationId xmlns:a16="http://schemas.microsoft.com/office/drawing/2014/main" id="{D5E9BF18-ED74-CB4F-5EA0-61D7D4873BFA}"/>
                  </a:ext>
                </a:extLst>
              </p:cNvPr>
              <p:cNvSpPr/>
              <p:nvPr/>
            </p:nvSpPr>
            <p:spPr>
              <a:xfrm>
                <a:off x="8865150" y="2423597"/>
                <a:ext cx="640413" cy="746005"/>
              </a:xfrm>
              <a:custGeom>
                <a:avLst/>
                <a:gdLst>
                  <a:gd name="connsiteX0" fmla="*/ 368917 w 640413"/>
                  <a:gd name="connsiteY0" fmla="*/ 765 h 746005"/>
                  <a:gd name="connsiteX1" fmla="*/ 167476 w 640413"/>
                  <a:gd name="connsiteY1" fmla="*/ 67611 h 746005"/>
                  <a:gd name="connsiteX2" fmla="*/ 67207 w 640413"/>
                  <a:gd name="connsiteY2" fmla="*/ 286215 h 746005"/>
                  <a:gd name="connsiteX3" fmla="*/ 3071 w 640413"/>
                  <a:gd name="connsiteY3" fmla="*/ 412680 h 746005"/>
                  <a:gd name="connsiteX4" fmla="*/ 2168 w 640413"/>
                  <a:gd name="connsiteY4" fmla="*/ 414486 h 746005"/>
                  <a:gd name="connsiteX5" fmla="*/ 4878 w 640413"/>
                  <a:gd name="connsiteY5" fmla="*/ 443393 h 746005"/>
                  <a:gd name="connsiteX6" fmla="*/ 27461 w 640413"/>
                  <a:gd name="connsiteY6" fmla="*/ 460556 h 746005"/>
                  <a:gd name="connsiteX7" fmla="*/ 75337 w 640413"/>
                  <a:gd name="connsiteY7" fmla="*/ 471396 h 746005"/>
                  <a:gd name="connsiteX8" fmla="*/ 88887 w 640413"/>
                  <a:gd name="connsiteY8" fmla="*/ 624057 h 746005"/>
                  <a:gd name="connsiteX9" fmla="*/ 123213 w 640413"/>
                  <a:gd name="connsiteY9" fmla="*/ 655673 h 746005"/>
                  <a:gd name="connsiteX10" fmla="*/ 125020 w 640413"/>
                  <a:gd name="connsiteY10" fmla="*/ 655673 h 746005"/>
                  <a:gd name="connsiteX11" fmla="*/ 225288 w 640413"/>
                  <a:gd name="connsiteY11" fmla="*/ 644833 h 746005"/>
                  <a:gd name="connsiteX12" fmla="*/ 225288 w 640413"/>
                  <a:gd name="connsiteY12" fmla="*/ 731552 h 746005"/>
                  <a:gd name="connsiteX13" fmla="*/ 237935 w 640413"/>
                  <a:gd name="connsiteY13" fmla="*/ 744199 h 746005"/>
                  <a:gd name="connsiteX14" fmla="*/ 250581 w 640413"/>
                  <a:gd name="connsiteY14" fmla="*/ 731552 h 746005"/>
                  <a:gd name="connsiteX15" fmla="*/ 250581 w 640413"/>
                  <a:gd name="connsiteY15" fmla="*/ 630380 h 746005"/>
                  <a:gd name="connsiteX16" fmla="*/ 246065 w 640413"/>
                  <a:gd name="connsiteY16" fmla="*/ 621347 h 746005"/>
                  <a:gd name="connsiteX17" fmla="*/ 236128 w 640413"/>
                  <a:gd name="connsiteY17" fmla="*/ 618637 h 746005"/>
                  <a:gd name="connsiteX18" fmla="*/ 122310 w 640413"/>
                  <a:gd name="connsiteY18" fmla="*/ 631284 h 746005"/>
                  <a:gd name="connsiteX19" fmla="*/ 114180 w 640413"/>
                  <a:gd name="connsiteY19" fmla="*/ 623153 h 746005"/>
                  <a:gd name="connsiteX20" fmla="*/ 99727 w 640413"/>
                  <a:gd name="connsiteY20" fmla="*/ 461459 h 746005"/>
                  <a:gd name="connsiteX21" fmla="*/ 89790 w 640413"/>
                  <a:gd name="connsiteY21" fmla="*/ 450619 h 746005"/>
                  <a:gd name="connsiteX22" fmla="*/ 32881 w 640413"/>
                  <a:gd name="connsiteY22" fmla="*/ 437069 h 746005"/>
                  <a:gd name="connsiteX23" fmla="*/ 27461 w 640413"/>
                  <a:gd name="connsiteY23" fmla="*/ 432553 h 746005"/>
                  <a:gd name="connsiteX24" fmla="*/ 26558 w 640413"/>
                  <a:gd name="connsiteY24" fmla="*/ 424423 h 746005"/>
                  <a:gd name="connsiteX25" fmla="*/ 90694 w 640413"/>
                  <a:gd name="connsiteY25" fmla="*/ 298861 h 746005"/>
                  <a:gd name="connsiteX26" fmla="*/ 93404 w 640413"/>
                  <a:gd name="connsiteY26" fmla="*/ 291634 h 746005"/>
                  <a:gd name="connsiteX27" fmla="*/ 185542 w 640413"/>
                  <a:gd name="connsiteY27" fmla="*/ 87484 h 746005"/>
                  <a:gd name="connsiteX28" fmla="*/ 368013 w 640413"/>
                  <a:gd name="connsiteY28" fmla="*/ 26961 h 746005"/>
                  <a:gd name="connsiteX29" fmla="*/ 615523 w 640413"/>
                  <a:gd name="connsiteY29" fmla="*/ 289828 h 746005"/>
                  <a:gd name="connsiteX30" fmla="*/ 547774 w 640413"/>
                  <a:gd name="connsiteY30" fmla="*/ 488559 h 746005"/>
                  <a:gd name="connsiteX31" fmla="*/ 517965 w 640413"/>
                  <a:gd name="connsiteY31" fmla="*/ 568954 h 746005"/>
                  <a:gd name="connsiteX32" fmla="*/ 517965 w 640413"/>
                  <a:gd name="connsiteY32" fmla="*/ 733359 h 746005"/>
                  <a:gd name="connsiteX33" fmla="*/ 530611 w 640413"/>
                  <a:gd name="connsiteY33" fmla="*/ 746005 h 746005"/>
                  <a:gd name="connsiteX34" fmla="*/ 543258 w 640413"/>
                  <a:gd name="connsiteY34" fmla="*/ 733359 h 746005"/>
                  <a:gd name="connsiteX35" fmla="*/ 543258 w 640413"/>
                  <a:gd name="connsiteY35" fmla="*/ 568954 h 746005"/>
                  <a:gd name="connsiteX36" fmla="*/ 566744 w 640413"/>
                  <a:gd name="connsiteY36" fmla="*/ 504819 h 746005"/>
                  <a:gd name="connsiteX37" fmla="*/ 639913 w 640413"/>
                  <a:gd name="connsiteY37" fmla="*/ 288924 h 746005"/>
                  <a:gd name="connsiteX38" fmla="*/ 368917 w 640413"/>
                  <a:gd name="connsiteY38" fmla="*/ 765 h 746005"/>
                  <a:gd name="connsiteX39" fmla="*/ 368917 w 640413"/>
                  <a:gd name="connsiteY39" fmla="*/ 765 h 74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0413" h="746005">
                    <a:moveTo>
                      <a:pt x="368917" y="765"/>
                    </a:moveTo>
                    <a:cubicBezTo>
                      <a:pt x="293941" y="-4655"/>
                      <a:pt x="222578" y="18832"/>
                      <a:pt x="167476" y="67611"/>
                    </a:cubicBezTo>
                    <a:cubicBezTo>
                      <a:pt x="107856" y="120907"/>
                      <a:pt x="70821" y="200399"/>
                      <a:pt x="67207" y="286215"/>
                    </a:cubicBezTo>
                    <a:lnTo>
                      <a:pt x="3071" y="412680"/>
                    </a:lnTo>
                    <a:cubicBezTo>
                      <a:pt x="3071" y="413583"/>
                      <a:pt x="2168" y="413583"/>
                      <a:pt x="2168" y="414486"/>
                    </a:cubicBezTo>
                    <a:cubicBezTo>
                      <a:pt x="-1445" y="424423"/>
                      <a:pt x="-542" y="434360"/>
                      <a:pt x="4878" y="443393"/>
                    </a:cubicBezTo>
                    <a:cubicBezTo>
                      <a:pt x="9395" y="452426"/>
                      <a:pt x="17524" y="457846"/>
                      <a:pt x="27461" y="460556"/>
                    </a:cubicBezTo>
                    <a:lnTo>
                      <a:pt x="75337" y="471396"/>
                    </a:lnTo>
                    <a:lnTo>
                      <a:pt x="88887" y="624057"/>
                    </a:lnTo>
                    <a:cubicBezTo>
                      <a:pt x="90694" y="642124"/>
                      <a:pt x="105147" y="655673"/>
                      <a:pt x="123213" y="655673"/>
                    </a:cubicBezTo>
                    <a:cubicBezTo>
                      <a:pt x="124116" y="655673"/>
                      <a:pt x="124116" y="655673"/>
                      <a:pt x="125020" y="655673"/>
                    </a:cubicBezTo>
                    <a:lnTo>
                      <a:pt x="225288" y="644833"/>
                    </a:lnTo>
                    <a:lnTo>
                      <a:pt x="225288" y="731552"/>
                    </a:lnTo>
                    <a:cubicBezTo>
                      <a:pt x="225288" y="738778"/>
                      <a:pt x="230709" y="744199"/>
                      <a:pt x="237935" y="744199"/>
                    </a:cubicBezTo>
                    <a:cubicBezTo>
                      <a:pt x="245161" y="744199"/>
                      <a:pt x="250581" y="738778"/>
                      <a:pt x="250581" y="731552"/>
                    </a:cubicBezTo>
                    <a:lnTo>
                      <a:pt x="250581" y="630380"/>
                    </a:lnTo>
                    <a:cubicBezTo>
                      <a:pt x="250581" y="626767"/>
                      <a:pt x="248775" y="623153"/>
                      <a:pt x="246065" y="621347"/>
                    </a:cubicBezTo>
                    <a:cubicBezTo>
                      <a:pt x="243355" y="618637"/>
                      <a:pt x="239742" y="617734"/>
                      <a:pt x="236128" y="618637"/>
                    </a:cubicBezTo>
                    <a:lnTo>
                      <a:pt x="122310" y="631284"/>
                    </a:lnTo>
                    <a:cubicBezTo>
                      <a:pt x="117793" y="631284"/>
                      <a:pt x="114180" y="627670"/>
                      <a:pt x="114180" y="623153"/>
                    </a:cubicBezTo>
                    <a:lnTo>
                      <a:pt x="99727" y="461459"/>
                    </a:lnTo>
                    <a:cubicBezTo>
                      <a:pt x="98823" y="456039"/>
                      <a:pt x="95210" y="451522"/>
                      <a:pt x="89790" y="450619"/>
                    </a:cubicBezTo>
                    <a:lnTo>
                      <a:pt x="32881" y="437069"/>
                    </a:lnTo>
                    <a:cubicBezTo>
                      <a:pt x="29267" y="436166"/>
                      <a:pt x="27461" y="433456"/>
                      <a:pt x="27461" y="432553"/>
                    </a:cubicBezTo>
                    <a:cubicBezTo>
                      <a:pt x="26558" y="429843"/>
                      <a:pt x="25654" y="427133"/>
                      <a:pt x="26558" y="424423"/>
                    </a:cubicBezTo>
                    <a:lnTo>
                      <a:pt x="90694" y="298861"/>
                    </a:lnTo>
                    <a:cubicBezTo>
                      <a:pt x="92500" y="297055"/>
                      <a:pt x="93404" y="294345"/>
                      <a:pt x="93404" y="291634"/>
                    </a:cubicBezTo>
                    <a:cubicBezTo>
                      <a:pt x="97017" y="211239"/>
                      <a:pt x="130440" y="137167"/>
                      <a:pt x="185542" y="87484"/>
                    </a:cubicBezTo>
                    <a:cubicBezTo>
                      <a:pt x="235225" y="43221"/>
                      <a:pt x="300264" y="21542"/>
                      <a:pt x="368013" y="26961"/>
                    </a:cubicBezTo>
                    <a:cubicBezTo>
                      <a:pt x="502608" y="36898"/>
                      <a:pt x="608297" y="149813"/>
                      <a:pt x="615523" y="289828"/>
                    </a:cubicBezTo>
                    <a:cubicBezTo>
                      <a:pt x="619137" y="362997"/>
                      <a:pt x="594747" y="433456"/>
                      <a:pt x="547774" y="488559"/>
                    </a:cubicBezTo>
                    <a:cubicBezTo>
                      <a:pt x="528805" y="511142"/>
                      <a:pt x="517965" y="539145"/>
                      <a:pt x="517965" y="568954"/>
                    </a:cubicBezTo>
                    <a:lnTo>
                      <a:pt x="517965" y="733359"/>
                    </a:lnTo>
                    <a:cubicBezTo>
                      <a:pt x="517965" y="740585"/>
                      <a:pt x="523384" y="746005"/>
                      <a:pt x="530611" y="746005"/>
                    </a:cubicBezTo>
                    <a:cubicBezTo>
                      <a:pt x="537838" y="746005"/>
                      <a:pt x="543258" y="740585"/>
                      <a:pt x="543258" y="733359"/>
                    </a:cubicBezTo>
                    <a:lnTo>
                      <a:pt x="543258" y="568954"/>
                    </a:lnTo>
                    <a:cubicBezTo>
                      <a:pt x="543258" y="545468"/>
                      <a:pt x="551388" y="522885"/>
                      <a:pt x="566744" y="504819"/>
                    </a:cubicBezTo>
                    <a:cubicBezTo>
                      <a:pt x="618233" y="445199"/>
                      <a:pt x="644430" y="368417"/>
                      <a:pt x="639913" y="288924"/>
                    </a:cubicBezTo>
                    <a:cubicBezTo>
                      <a:pt x="632687" y="135360"/>
                      <a:pt x="516158" y="11605"/>
                      <a:pt x="368917" y="765"/>
                    </a:cubicBezTo>
                    <a:lnTo>
                      <a:pt x="368917" y="7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2" name="Freeform 341">
                <a:extLst>
                  <a:ext uri="{FF2B5EF4-FFF2-40B4-BE49-F238E27FC236}">
                    <a16:creationId xmlns:a16="http://schemas.microsoft.com/office/drawing/2014/main" id="{1D942B52-5B70-D0CF-C867-C4CA07801306}"/>
                  </a:ext>
                </a:extLst>
              </p:cNvPr>
              <p:cNvSpPr/>
              <p:nvPr/>
            </p:nvSpPr>
            <p:spPr>
              <a:xfrm>
                <a:off x="9002816" y="2492111"/>
                <a:ext cx="429981" cy="429980"/>
              </a:xfrm>
              <a:custGeom>
                <a:avLst/>
                <a:gdLst>
                  <a:gd name="connsiteX0" fmla="*/ 333326 w 429981"/>
                  <a:gd name="connsiteY0" fmla="*/ 36133 h 429980"/>
                  <a:gd name="connsiteX1" fmla="*/ 316163 w 429981"/>
                  <a:gd name="connsiteY1" fmla="*/ 39746 h 429980"/>
                  <a:gd name="connsiteX2" fmla="*/ 319776 w 429981"/>
                  <a:gd name="connsiteY2" fmla="*/ 56909 h 429980"/>
                  <a:gd name="connsiteX3" fmla="*/ 404688 w 429981"/>
                  <a:gd name="connsiteY3" fmla="*/ 214990 h 429980"/>
                  <a:gd name="connsiteX4" fmla="*/ 214991 w 429981"/>
                  <a:gd name="connsiteY4" fmla="*/ 404688 h 429980"/>
                  <a:gd name="connsiteX5" fmla="*/ 25293 w 429981"/>
                  <a:gd name="connsiteY5" fmla="*/ 214990 h 429980"/>
                  <a:gd name="connsiteX6" fmla="*/ 214991 w 429981"/>
                  <a:gd name="connsiteY6" fmla="*/ 25293 h 429980"/>
                  <a:gd name="connsiteX7" fmla="*/ 280933 w 429981"/>
                  <a:gd name="connsiteY7" fmla="*/ 37036 h 429980"/>
                  <a:gd name="connsiteX8" fmla="*/ 297193 w 429981"/>
                  <a:gd name="connsiteY8" fmla="*/ 29809 h 429980"/>
                  <a:gd name="connsiteX9" fmla="*/ 289967 w 429981"/>
                  <a:gd name="connsiteY9" fmla="*/ 13550 h 429980"/>
                  <a:gd name="connsiteX10" fmla="*/ 214991 w 429981"/>
                  <a:gd name="connsiteY10" fmla="*/ 0 h 429980"/>
                  <a:gd name="connsiteX11" fmla="*/ 0 w 429981"/>
                  <a:gd name="connsiteY11" fmla="*/ 214990 h 429980"/>
                  <a:gd name="connsiteX12" fmla="*/ 214991 w 429981"/>
                  <a:gd name="connsiteY12" fmla="*/ 429981 h 429980"/>
                  <a:gd name="connsiteX13" fmla="*/ 429981 w 429981"/>
                  <a:gd name="connsiteY13" fmla="*/ 214990 h 429980"/>
                  <a:gd name="connsiteX14" fmla="*/ 333326 w 429981"/>
                  <a:gd name="connsiteY14" fmla="*/ 36133 h 429980"/>
                  <a:gd name="connsiteX15" fmla="*/ 333326 w 429981"/>
                  <a:gd name="connsiteY15" fmla="*/ 36133 h 42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9981" h="429980">
                    <a:moveTo>
                      <a:pt x="333326" y="36133"/>
                    </a:moveTo>
                    <a:cubicBezTo>
                      <a:pt x="327906" y="32519"/>
                      <a:pt x="319776" y="33422"/>
                      <a:pt x="316163" y="39746"/>
                    </a:cubicBezTo>
                    <a:cubicBezTo>
                      <a:pt x="312550" y="45166"/>
                      <a:pt x="313453" y="53296"/>
                      <a:pt x="319776" y="56909"/>
                    </a:cubicBezTo>
                    <a:cubicBezTo>
                      <a:pt x="373072" y="92138"/>
                      <a:pt x="404688" y="151758"/>
                      <a:pt x="404688" y="214990"/>
                    </a:cubicBezTo>
                    <a:cubicBezTo>
                      <a:pt x="404688" y="319775"/>
                      <a:pt x="319776" y="404688"/>
                      <a:pt x="214991" y="404688"/>
                    </a:cubicBezTo>
                    <a:cubicBezTo>
                      <a:pt x="110205" y="404688"/>
                      <a:pt x="25293" y="319775"/>
                      <a:pt x="25293" y="214990"/>
                    </a:cubicBezTo>
                    <a:cubicBezTo>
                      <a:pt x="25293" y="110205"/>
                      <a:pt x="110205" y="25293"/>
                      <a:pt x="214991" y="25293"/>
                    </a:cubicBezTo>
                    <a:cubicBezTo>
                      <a:pt x="237574" y="25293"/>
                      <a:pt x="260157" y="28906"/>
                      <a:pt x="280933" y="37036"/>
                    </a:cubicBezTo>
                    <a:cubicBezTo>
                      <a:pt x="287257" y="39746"/>
                      <a:pt x="294483" y="36133"/>
                      <a:pt x="297193" y="29809"/>
                    </a:cubicBezTo>
                    <a:cubicBezTo>
                      <a:pt x="299903" y="23486"/>
                      <a:pt x="296290" y="16260"/>
                      <a:pt x="289967" y="13550"/>
                    </a:cubicBezTo>
                    <a:cubicBezTo>
                      <a:pt x="265577" y="4517"/>
                      <a:pt x="240284" y="0"/>
                      <a:pt x="214991" y="0"/>
                    </a:cubicBezTo>
                    <a:cubicBezTo>
                      <a:pt x="96656" y="0"/>
                      <a:pt x="0" y="96655"/>
                      <a:pt x="0" y="214990"/>
                    </a:cubicBezTo>
                    <a:cubicBezTo>
                      <a:pt x="0" y="333325"/>
                      <a:pt x="96656" y="429981"/>
                      <a:pt x="214991" y="429981"/>
                    </a:cubicBezTo>
                    <a:cubicBezTo>
                      <a:pt x="333326" y="429981"/>
                      <a:pt x="429981" y="333325"/>
                      <a:pt x="429981" y="214990"/>
                    </a:cubicBezTo>
                    <a:cubicBezTo>
                      <a:pt x="429078" y="142725"/>
                      <a:pt x="393849" y="75879"/>
                      <a:pt x="333326" y="36133"/>
                    </a:cubicBezTo>
                    <a:lnTo>
                      <a:pt x="333326" y="36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3" name="Freeform 342">
                <a:extLst>
                  <a:ext uri="{FF2B5EF4-FFF2-40B4-BE49-F238E27FC236}">
                    <a16:creationId xmlns:a16="http://schemas.microsoft.com/office/drawing/2014/main" id="{31E3E08E-8667-188C-5182-94A11409469D}"/>
                  </a:ext>
                </a:extLst>
              </p:cNvPr>
              <p:cNvSpPr/>
              <p:nvPr/>
            </p:nvSpPr>
            <p:spPr>
              <a:xfrm>
                <a:off x="9046954" y="2555344"/>
                <a:ext cx="354720" cy="328808"/>
              </a:xfrm>
              <a:custGeom>
                <a:avLst/>
                <a:gdLst>
                  <a:gd name="connsiteX0" fmla="*/ 175369 w 354720"/>
                  <a:gd name="connsiteY0" fmla="*/ 0 h 328808"/>
                  <a:gd name="connsiteX1" fmla="*/ 74197 w 354720"/>
                  <a:gd name="connsiteY1" fmla="*/ 12646 h 328808"/>
                  <a:gd name="connsiteX2" fmla="*/ 65164 w 354720"/>
                  <a:gd name="connsiteY2" fmla="*/ 18066 h 328808"/>
                  <a:gd name="connsiteX3" fmla="*/ 1932 w 354720"/>
                  <a:gd name="connsiteY3" fmla="*/ 119238 h 328808"/>
                  <a:gd name="connsiteX4" fmla="*/ 2835 w 354720"/>
                  <a:gd name="connsiteY4" fmla="*/ 134595 h 328808"/>
                  <a:gd name="connsiteX5" fmla="*/ 167239 w 354720"/>
                  <a:gd name="connsiteY5" fmla="*/ 324292 h 328808"/>
                  <a:gd name="connsiteX6" fmla="*/ 177176 w 354720"/>
                  <a:gd name="connsiteY6" fmla="*/ 328809 h 328808"/>
                  <a:gd name="connsiteX7" fmla="*/ 187113 w 354720"/>
                  <a:gd name="connsiteY7" fmla="*/ 324292 h 328808"/>
                  <a:gd name="connsiteX8" fmla="*/ 351517 w 354720"/>
                  <a:gd name="connsiteY8" fmla="*/ 134595 h 328808"/>
                  <a:gd name="connsiteX9" fmla="*/ 352420 w 354720"/>
                  <a:gd name="connsiteY9" fmla="*/ 119238 h 328808"/>
                  <a:gd name="connsiteX10" fmla="*/ 289188 w 354720"/>
                  <a:gd name="connsiteY10" fmla="*/ 18066 h 328808"/>
                  <a:gd name="connsiteX11" fmla="*/ 280155 w 354720"/>
                  <a:gd name="connsiteY11" fmla="*/ 12646 h 328808"/>
                  <a:gd name="connsiteX12" fmla="*/ 178982 w 354720"/>
                  <a:gd name="connsiteY12" fmla="*/ 0 h 328808"/>
                  <a:gd name="connsiteX13" fmla="*/ 175369 w 354720"/>
                  <a:gd name="connsiteY13" fmla="*/ 0 h 328808"/>
                  <a:gd name="connsiteX14" fmla="*/ 175369 w 354720"/>
                  <a:gd name="connsiteY14" fmla="*/ 0 h 328808"/>
                  <a:gd name="connsiteX15" fmla="*/ 104007 w 354720"/>
                  <a:gd name="connsiteY15" fmla="*/ 113818 h 328808"/>
                  <a:gd name="connsiteX16" fmla="*/ 177176 w 354720"/>
                  <a:gd name="connsiteY16" fmla="*/ 31616 h 328808"/>
                  <a:gd name="connsiteX17" fmla="*/ 250345 w 354720"/>
                  <a:gd name="connsiteY17" fmla="*/ 113818 h 328808"/>
                  <a:gd name="connsiteX18" fmla="*/ 104007 w 354720"/>
                  <a:gd name="connsiteY18" fmla="*/ 113818 h 328808"/>
                  <a:gd name="connsiteX19" fmla="*/ 256668 w 354720"/>
                  <a:gd name="connsiteY19" fmla="*/ 139111 h 328808"/>
                  <a:gd name="connsiteX20" fmla="*/ 176273 w 354720"/>
                  <a:gd name="connsiteY20" fmla="*/ 289063 h 328808"/>
                  <a:gd name="connsiteX21" fmla="*/ 95877 w 354720"/>
                  <a:gd name="connsiteY21" fmla="*/ 139111 h 328808"/>
                  <a:gd name="connsiteX22" fmla="*/ 256668 w 354720"/>
                  <a:gd name="connsiteY22" fmla="*/ 139111 h 328808"/>
                  <a:gd name="connsiteX23" fmla="*/ 87747 w 354720"/>
                  <a:gd name="connsiteY23" fmla="*/ 93042 h 328808"/>
                  <a:gd name="connsiteX24" fmla="*/ 87747 w 354720"/>
                  <a:gd name="connsiteY24" fmla="*/ 36133 h 328808"/>
                  <a:gd name="connsiteX25" fmla="*/ 144656 w 354720"/>
                  <a:gd name="connsiteY25" fmla="*/ 28906 h 328808"/>
                  <a:gd name="connsiteX26" fmla="*/ 87747 w 354720"/>
                  <a:gd name="connsiteY26" fmla="*/ 93042 h 328808"/>
                  <a:gd name="connsiteX27" fmla="*/ 62454 w 354720"/>
                  <a:gd name="connsiteY27" fmla="*/ 113818 h 328808"/>
                  <a:gd name="connsiteX28" fmla="*/ 34451 w 354720"/>
                  <a:gd name="connsiteY28" fmla="*/ 113818 h 328808"/>
                  <a:gd name="connsiteX29" fmla="*/ 62454 w 354720"/>
                  <a:gd name="connsiteY29" fmla="*/ 69555 h 328808"/>
                  <a:gd name="connsiteX30" fmla="*/ 62454 w 354720"/>
                  <a:gd name="connsiteY30" fmla="*/ 113818 h 328808"/>
                  <a:gd name="connsiteX31" fmla="*/ 67874 w 354720"/>
                  <a:gd name="connsiteY31" fmla="*/ 139111 h 328808"/>
                  <a:gd name="connsiteX32" fmla="*/ 112137 w 354720"/>
                  <a:gd name="connsiteY32" fmla="*/ 223120 h 328808"/>
                  <a:gd name="connsiteX33" fmla="*/ 39871 w 354720"/>
                  <a:gd name="connsiteY33" fmla="*/ 139111 h 328808"/>
                  <a:gd name="connsiteX34" fmla="*/ 67874 w 354720"/>
                  <a:gd name="connsiteY34" fmla="*/ 139111 h 328808"/>
                  <a:gd name="connsiteX35" fmla="*/ 285574 w 354720"/>
                  <a:gd name="connsiteY35" fmla="*/ 139111 h 328808"/>
                  <a:gd name="connsiteX36" fmla="*/ 313578 w 354720"/>
                  <a:gd name="connsiteY36" fmla="*/ 139111 h 328808"/>
                  <a:gd name="connsiteX37" fmla="*/ 241312 w 354720"/>
                  <a:gd name="connsiteY37" fmla="*/ 223120 h 328808"/>
                  <a:gd name="connsiteX38" fmla="*/ 285574 w 354720"/>
                  <a:gd name="connsiteY38" fmla="*/ 139111 h 328808"/>
                  <a:gd name="connsiteX39" fmla="*/ 290091 w 354720"/>
                  <a:gd name="connsiteY39" fmla="*/ 113818 h 328808"/>
                  <a:gd name="connsiteX40" fmla="*/ 290091 w 354720"/>
                  <a:gd name="connsiteY40" fmla="*/ 69555 h 328808"/>
                  <a:gd name="connsiteX41" fmla="*/ 318094 w 354720"/>
                  <a:gd name="connsiteY41" fmla="*/ 113818 h 328808"/>
                  <a:gd name="connsiteX42" fmla="*/ 290091 w 354720"/>
                  <a:gd name="connsiteY42" fmla="*/ 113818 h 328808"/>
                  <a:gd name="connsiteX43" fmla="*/ 264798 w 354720"/>
                  <a:gd name="connsiteY43" fmla="*/ 93042 h 328808"/>
                  <a:gd name="connsiteX44" fmla="*/ 207889 w 354720"/>
                  <a:gd name="connsiteY44" fmla="*/ 28906 h 328808"/>
                  <a:gd name="connsiteX45" fmla="*/ 264798 w 354720"/>
                  <a:gd name="connsiteY45" fmla="*/ 36133 h 328808"/>
                  <a:gd name="connsiteX46" fmla="*/ 264798 w 354720"/>
                  <a:gd name="connsiteY46" fmla="*/ 93042 h 32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4720" h="328808">
                    <a:moveTo>
                      <a:pt x="175369" y="0"/>
                    </a:moveTo>
                    <a:lnTo>
                      <a:pt x="74197" y="12646"/>
                    </a:lnTo>
                    <a:cubicBezTo>
                      <a:pt x="70584" y="13550"/>
                      <a:pt x="66971" y="15356"/>
                      <a:pt x="65164" y="18066"/>
                    </a:cubicBezTo>
                    <a:lnTo>
                      <a:pt x="1932" y="119238"/>
                    </a:lnTo>
                    <a:cubicBezTo>
                      <a:pt x="-778" y="123755"/>
                      <a:pt x="-778" y="130078"/>
                      <a:pt x="2835" y="134595"/>
                    </a:cubicBezTo>
                    <a:lnTo>
                      <a:pt x="167239" y="324292"/>
                    </a:lnTo>
                    <a:cubicBezTo>
                      <a:pt x="169949" y="327002"/>
                      <a:pt x="173563" y="328809"/>
                      <a:pt x="177176" y="328809"/>
                    </a:cubicBezTo>
                    <a:cubicBezTo>
                      <a:pt x="180789" y="328809"/>
                      <a:pt x="184403" y="327002"/>
                      <a:pt x="187113" y="324292"/>
                    </a:cubicBezTo>
                    <a:lnTo>
                      <a:pt x="351517" y="134595"/>
                    </a:lnTo>
                    <a:cubicBezTo>
                      <a:pt x="355130" y="130078"/>
                      <a:pt x="356034" y="124658"/>
                      <a:pt x="352420" y="119238"/>
                    </a:cubicBezTo>
                    <a:lnTo>
                      <a:pt x="289188" y="18066"/>
                    </a:lnTo>
                    <a:cubicBezTo>
                      <a:pt x="287381" y="14453"/>
                      <a:pt x="283768" y="12646"/>
                      <a:pt x="280155" y="12646"/>
                    </a:cubicBezTo>
                    <a:lnTo>
                      <a:pt x="178982" y="0"/>
                    </a:lnTo>
                    <a:cubicBezTo>
                      <a:pt x="177176" y="0"/>
                      <a:pt x="176273" y="0"/>
                      <a:pt x="175369" y="0"/>
                    </a:cubicBezTo>
                    <a:lnTo>
                      <a:pt x="175369" y="0"/>
                    </a:lnTo>
                    <a:close/>
                    <a:moveTo>
                      <a:pt x="104007" y="113818"/>
                    </a:moveTo>
                    <a:lnTo>
                      <a:pt x="177176" y="31616"/>
                    </a:lnTo>
                    <a:lnTo>
                      <a:pt x="250345" y="113818"/>
                    </a:lnTo>
                    <a:lnTo>
                      <a:pt x="104007" y="113818"/>
                    </a:lnTo>
                    <a:close/>
                    <a:moveTo>
                      <a:pt x="256668" y="139111"/>
                    </a:moveTo>
                    <a:lnTo>
                      <a:pt x="176273" y="289063"/>
                    </a:lnTo>
                    <a:lnTo>
                      <a:pt x="95877" y="139111"/>
                    </a:lnTo>
                    <a:lnTo>
                      <a:pt x="256668" y="139111"/>
                    </a:lnTo>
                    <a:close/>
                    <a:moveTo>
                      <a:pt x="87747" y="93042"/>
                    </a:moveTo>
                    <a:lnTo>
                      <a:pt x="87747" y="36133"/>
                    </a:lnTo>
                    <a:lnTo>
                      <a:pt x="144656" y="28906"/>
                    </a:lnTo>
                    <a:lnTo>
                      <a:pt x="87747" y="93042"/>
                    </a:lnTo>
                    <a:close/>
                    <a:moveTo>
                      <a:pt x="62454" y="113818"/>
                    </a:moveTo>
                    <a:lnTo>
                      <a:pt x="34451" y="113818"/>
                    </a:lnTo>
                    <a:lnTo>
                      <a:pt x="62454" y="69555"/>
                    </a:lnTo>
                    <a:lnTo>
                      <a:pt x="62454" y="113818"/>
                    </a:lnTo>
                    <a:close/>
                    <a:moveTo>
                      <a:pt x="67874" y="139111"/>
                    </a:moveTo>
                    <a:lnTo>
                      <a:pt x="112137" y="223120"/>
                    </a:lnTo>
                    <a:lnTo>
                      <a:pt x="39871" y="139111"/>
                    </a:lnTo>
                    <a:lnTo>
                      <a:pt x="67874" y="139111"/>
                    </a:lnTo>
                    <a:close/>
                    <a:moveTo>
                      <a:pt x="285574" y="139111"/>
                    </a:moveTo>
                    <a:lnTo>
                      <a:pt x="313578" y="139111"/>
                    </a:lnTo>
                    <a:lnTo>
                      <a:pt x="241312" y="223120"/>
                    </a:lnTo>
                    <a:lnTo>
                      <a:pt x="285574" y="139111"/>
                    </a:lnTo>
                    <a:close/>
                    <a:moveTo>
                      <a:pt x="290091" y="113818"/>
                    </a:moveTo>
                    <a:lnTo>
                      <a:pt x="290091" y="69555"/>
                    </a:lnTo>
                    <a:lnTo>
                      <a:pt x="318094" y="113818"/>
                    </a:lnTo>
                    <a:lnTo>
                      <a:pt x="290091" y="113818"/>
                    </a:lnTo>
                    <a:close/>
                    <a:moveTo>
                      <a:pt x="264798" y="93042"/>
                    </a:moveTo>
                    <a:lnTo>
                      <a:pt x="207889" y="28906"/>
                    </a:lnTo>
                    <a:lnTo>
                      <a:pt x="264798" y="36133"/>
                    </a:lnTo>
                    <a:lnTo>
                      <a:pt x="264798" y="93042"/>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344" name="Graphic 3">
            <a:extLst>
              <a:ext uri="{FF2B5EF4-FFF2-40B4-BE49-F238E27FC236}">
                <a16:creationId xmlns:a16="http://schemas.microsoft.com/office/drawing/2014/main" id="{5A94C918-F85C-26F5-EB43-C054A6BB8C95}"/>
              </a:ext>
            </a:extLst>
          </p:cNvPr>
          <p:cNvGrpSpPr/>
          <p:nvPr/>
        </p:nvGrpSpPr>
        <p:grpSpPr>
          <a:xfrm>
            <a:off x="5617831" y="3787779"/>
            <a:ext cx="685774" cy="591986"/>
            <a:chOff x="662657" y="2010078"/>
            <a:chExt cx="1091621" cy="942328"/>
          </a:xfrm>
        </p:grpSpPr>
        <p:sp>
          <p:nvSpPr>
            <p:cNvPr id="345" name="Freeform 344">
              <a:extLst>
                <a:ext uri="{FF2B5EF4-FFF2-40B4-BE49-F238E27FC236}">
                  <a16:creationId xmlns:a16="http://schemas.microsoft.com/office/drawing/2014/main" id="{917E80A0-F214-9B5F-07EE-426F4CADE8D2}"/>
                </a:ext>
              </a:extLst>
            </p:cNvPr>
            <p:cNvSpPr/>
            <p:nvPr/>
          </p:nvSpPr>
          <p:spPr>
            <a:xfrm>
              <a:off x="1117956" y="2040344"/>
              <a:ext cx="611637" cy="665805"/>
            </a:xfrm>
            <a:custGeom>
              <a:avLst/>
              <a:gdLst>
                <a:gd name="connsiteX0" fmla="*/ 606152 w 611637"/>
                <a:gd name="connsiteY0" fmla="*/ 594494 h 665805"/>
                <a:gd name="connsiteX1" fmla="*/ 606152 w 611637"/>
                <a:gd name="connsiteY1" fmla="*/ 654835 h 665805"/>
                <a:gd name="connsiteX2" fmla="*/ 595180 w 611637"/>
                <a:gd name="connsiteY2" fmla="*/ 665806 h 665805"/>
                <a:gd name="connsiteX3" fmla="*/ 482727 w 611637"/>
                <a:gd name="connsiteY3" fmla="*/ 665806 h 665805"/>
                <a:gd name="connsiteX4" fmla="*/ 471756 w 611637"/>
                <a:gd name="connsiteY4" fmla="*/ 654835 h 665805"/>
                <a:gd name="connsiteX5" fmla="*/ 342846 w 611637"/>
                <a:gd name="connsiteY5" fmla="*/ 550610 h 665805"/>
                <a:gd name="connsiteX6" fmla="*/ 213936 w 611637"/>
                <a:gd name="connsiteY6" fmla="*/ 654835 h 665805"/>
                <a:gd name="connsiteX7" fmla="*/ 202965 w 611637"/>
                <a:gd name="connsiteY7" fmla="*/ 665806 h 665805"/>
                <a:gd name="connsiteX8" fmla="*/ 126167 w 611637"/>
                <a:gd name="connsiteY8" fmla="*/ 665806 h 665805"/>
                <a:gd name="connsiteX9" fmla="*/ 115196 w 611637"/>
                <a:gd name="connsiteY9" fmla="*/ 654835 h 665805"/>
                <a:gd name="connsiteX10" fmla="*/ 115196 w 611637"/>
                <a:gd name="connsiteY10" fmla="*/ 578037 h 665805"/>
                <a:gd name="connsiteX11" fmla="*/ 79540 w 611637"/>
                <a:gd name="connsiteY11" fmla="*/ 534153 h 665805"/>
                <a:gd name="connsiteX12" fmla="*/ 0 w 611637"/>
                <a:gd name="connsiteY12" fmla="*/ 438156 h 665805"/>
                <a:gd name="connsiteX13" fmla="*/ 79540 w 611637"/>
                <a:gd name="connsiteY13" fmla="*/ 342160 h 665805"/>
                <a:gd name="connsiteX14" fmla="*/ 115196 w 611637"/>
                <a:gd name="connsiteY14" fmla="*/ 298276 h 665805"/>
                <a:gd name="connsiteX15" fmla="*/ 115196 w 611637"/>
                <a:gd name="connsiteY15" fmla="*/ 221478 h 665805"/>
                <a:gd name="connsiteX16" fmla="*/ 126167 w 611637"/>
                <a:gd name="connsiteY16" fmla="*/ 210507 h 665805"/>
                <a:gd name="connsiteX17" fmla="*/ 359303 w 611637"/>
                <a:gd name="connsiteY17" fmla="*/ 210507 h 665805"/>
                <a:gd name="connsiteX18" fmla="*/ 373017 w 611637"/>
                <a:gd name="connsiteY18" fmla="*/ 205021 h 665805"/>
                <a:gd name="connsiteX19" fmla="*/ 532097 w 611637"/>
                <a:gd name="connsiteY19" fmla="*/ 2057 h 665805"/>
                <a:gd name="connsiteX20" fmla="*/ 537583 w 611637"/>
                <a:gd name="connsiteY20" fmla="*/ 2057 h 665805"/>
                <a:gd name="connsiteX21" fmla="*/ 540325 w 611637"/>
                <a:gd name="connsiteY21" fmla="*/ 4800 h 665805"/>
                <a:gd name="connsiteX22" fmla="*/ 540325 w 611637"/>
                <a:gd name="connsiteY22" fmla="*/ 194051 h 665805"/>
                <a:gd name="connsiteX23" fmla="*/ 556782 w 611637"/>
                <a:gd name="connsiteY23" fmla="*/ 210507 h 665805"/>
                <a:gd name="connsiteX24" fmla="*/ 600666 w 611637"/>
                <a:gd name="connsiteY24" fmla="*/ 210507 h 665805"/>
                <a:gd name="connsiteX25" fmla="*/ 611637 w 611637"/>
                <a:gd name="connsiteY25" fmla="*/ 221478 h 665805"/>
                <a:gd name="connsiteX26" fmla="*/ 611637 w 611637"/>
                <a:gd name="connsiteY26" fmla="*/ 523182 h 6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637" h="665805">
                  <a:moveTo>
                    <a:pt x="606152" y="594494"/>
                  </a:moveTo>
                  <a:lnTo>
                    <a:pt x="606152" y="654835"/>
                  </a:lnTo>
                  <a:cubicBezTo>
                    <a:pt x="606152" y="660320"/>
                    <a:pt x="600666" y="665806"/>
                    <a:pt x="595180" y="665806"/>
                  </a:cubicBezTo>
                  <a:lnTo>
                    <a:pt x="482727" y="665806"/>
                  </a:lnTo>
                  <a:cubicBezTo>
                    <a:pt x="477242" y="665806"/>
                    <a:pt x="471756" y="660320"/>
                    <a:pt x="471756" y="654835"/>
                  </a:cubicBezTo>
                  <a:cubicBezTo>
                    <a:pt x="460785" y="594494"/>
                    <a:pt x="405930" y="550610"/>
                    <a:pt x="342846" y="550610"/>
                  </a:cubicBezTo>
                  <a:cubicBezTo>
                    <a:pt x="279762" y="550610"/>
                    <a:pt x="227650" y="594494"/>
                    <a:pt x="213936" y="654835"/>
                  </a:cubicBezTo>
                  <a:cubicBezTo>
                    <a:pt x="213936" y="660320"/>
                    <a:pt x="208450" y="665806"/>
                    <a:pt x="202965" y="665806"/>
                  </a:cubicBezTo>
                  <a:lnTo>
                    <a:pt x="126167" y="665806"/>
                  </a:lnTo>
                  <a:cubicBezTo>
                    <a:pt x="120682" y="665806"/>
                    <a:pt x="115196" y="660320"/>
                    <a:pt x="115196" y="654835"/>
                  </a:cubicBezTo>
                  <a:lnTo>
                    <a:pt x="115196" y="578037"/>
                  </a:lnTo>
                  <a:cubicBezTo>
                    <a:pt x="115196" y="556095"/>
                    <a:pt x="101483" y="539639"/>
                    <a:pt x="79540" y="534153"/>
                  </a:cubicBezTo>
                  <a:cubicBezTo>
                    <a:pt x="32913" y="525925"/>
                    <a:pt x="0" y="484784"/>
                    <a:pt x="0" y="438156"/>
                  </a:cubicBezTo>
                  <a:cubicBezTo>
                    <a:pt x="0" y="391529"/>
                    <a:pt x="32913" y="350388"/>
                    <a:pt x="79540" y="342160"/>
                  </a:cubicBezTo>
                  <a:cubicBezTo>
                    <a:pt x="101483" y="336674"/>
                    <a:pt x="115196" y="320218"/>
                    <a:pt x="115196" y="298276"/>
                  </a:cubicBezTo>
                  <a:lnTo>
                    <a:pt x="115196" y="221478"/>
                  </a:lnTo>
                  <a:cubicBezTo>
                    <a:pt x="115196" y="215993"/>
                    <a:pt x="120682" y="210507"/>
                    <a:pt x="126167" y="210507"/>
                  </a:cubicBezTo>
                  <a:lnTo>
                    <a:pt x="359303" y="210507"/>
                  </a:lnTo>
                  <a:cubicBezTo>
                    <a:pt x="364788" y="210507"/>
                    <a:pt x="367531" y="207764"/>
                    <a:pt x="373017" y="205021"/>
                  </a:cubicBezTo>
                  <a:lnTo>
                    <a:pt x="532097" y="2057"/>
                  </a:lnTo>
                  <a:cubicBezTo>
                    <a:pt x="532097" y="-686"/>
                    <a:pt x="534840" y="-686"/>
                    <a:pt x="537583" y="2057"/>
                  </a:cubicBezTo>
                  <a:cubicBezTo>
                    <a:pt x="540325" y="2057"/>
                    <a:pt x="540325" y="4800"/>
                    <a:pt x="540325" y="4800"/>
                  </a:cubicBezTo>
                  <a:lnTo>
                    <a:pt x="540325" y="194051"/>
                  </a:lnTo>
                  <a:cubicBezTo>
                    <a:pt x="540325" y="202279"/>
                    <a:pt x="548553" y="210507"/>
                    <a:pt x="556782" y="210507"/>
                  </a:cubicBezTo>
                  <a:lnTo>
                    <a:pt x="600666" y="210507"/>
                  </a:lnTo>
                  <a:cubicBezTo>
                    <a:pt x="606152" y="210507"/>
                    <a:pt x="611637" y="215993"/>
                    <a:pt x="611637" y="221478"/>
                  </a:cubicBezTo>
                  <a:lnTo>
                    <a:pt x="611637" y="523182"/>
                  </a:lnTo>
                </a:path>
              </a:pathLst>
            </a:custGeom>
            <a:solidFill>
              <a:srgbClr val="00B6E6"/>
            </a:solidFill>
            <a:ln w="27426" cap="flat">
              <a:noFill/>
              <a:prstDash val="solid"/>
              <a:miter/>
            </a:ln>
          </p:spPr>
          <p:txBody>
            <a:bodyPr rtlCol="0" anchor="ctr"/>
            <a:lstStyle/>
            <a:p>
              <a:endParaRPr lang="en-US"/>
            </a:p>
          </p:txBody>
        </p:sp>
        <p:grpSp>
          <p:nvGrpSpPr>
            <p:cNvPr id="346" name="Graphic 3">
              <a:extLst>
                <a:ext uri="{FF2B5EF4-FFF2-40B4-BE49-F238E27FC236}">
                  <a16:creationId xmlns:a16="http://schemas.microsoft.com/office/drawing/2014/main" id="{C2B7123C-5BE8-0396-911E-7B136E528F38}"/>
                </a:ext>
              </a:extLst>
            </p:cNvPr>
            <p:cNvGrpSpPr/>
            <p:nvPr/>
          </p:nvGrpSpPr>
          <p:grpSpPr>
            <a:xfrm>
              <a:off x="662657" y="2010078"/>
              <a:ext cx="1091621" cy="942328"/>
              <a:chOff x="662657" y="2010078"/>
              <a:chExt cx="1091621" cy="942328"/>
            </a:xfrm>
            <a:solidFill>
              <a:srgbClr val="000000"/>
            </a:solidFill>
          </p:grpSpPr>
          <p:sp>
            <p:nvSpPr>
              <p:cNvPr id="347" name="Freeform 346">
                <a:extLst>
                  <a:ext uri="{FF2B5EF4-FFF2-40B4-BE49-F238E27FC236}">
                    <a16:creationId xmlns:a16="http://schemas.microsoft.com/office/drawing/2014/main" id="{6F955E1F-3959-0D1A-A791-4F5CBE6EDFFC}"/>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348" name="Freeform 347">
                <a:extLst>
                  <a:ext uri="{FF2B5EF4-FFF2-40B4-BE49-F238E27FC236}">
                    <a16:creationId xmlns:a16="http://schemas.microsoft.com/office/drawing/2014/main" id="{9634B460-3F54-BB92-BB41-1397C66F98F7}"/>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349" name="Freeform 348">
                <a:extLst>
                  <a:ext uri="{FF2B5EF4-FFF2-40B4-BE49-F238E27FC236}">
                    <a16:creationId xmlns:a16="http://schemas.microsoft.com/office/drawing/2014/main" id="{DCD8C917-0CC7-3F84-6D23-8F7279216927}"/>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grpSp>
            <p:nvGrpSpPr>
              <p:cNvPr id="350" name="Graphic 3">
                <a:extLst>
                  <a:ext uri="{FF2B5EF4-FFF2-40B4-BE49-F238E27FC236}">
                    <a16:creationId xmlns:a16="http://schemas.microsoft.com/office/drawing/2014/main" id="{61DD718E-A581-E8AC-ACF1-604253622704}"/>
                  </a:ext>
                </a:extLst>
              </p:cNvPr>
              <p:cNvGrpSpPr/>
              <p:nvPr/>
            </p:nvGrpSpPr>
            <p:grpSpPr>
              <a:xfrm>
                <a:off x="662657" y="2010078"/>
                <a:ext cx="1091621" cy="942328"/>
                <a:chOff x="662657" y="2010078"/>
                <a:chExt cx="1091621" cy="942328"/>
              </a:xfrm>
              <a:solidFill>
                <a:srgbClr val="000000"/>
              </a:solidFill>
            </p:grpSpPr>
            <p:sp>
              <p:nvSpPr>
                <p:cNvPr id="351" name="Freeform 350">
                  <a:extLst>
                    <a:ext uri="{FF2B5EF4-FFF2-40B4-BE49-F238E27FC236}">
                      <a16:creationId xmlns:a16="http://schemas.microsoft.com/office/drawing/2014/main" id="{2F1CC7DA-A688-F77C-607C-5DDD3FC98FF2}"/>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sp>
              <p:nvSpPr>
                <p:cNvPr id="352" name="Freeform 351">
                  <a:extLst>
                    <a:ext uri="{FF2B5EF4-FFF2-40B4-BE49-F238E27FC236}">
                      <a16:creationId xmlns:a16="http://schemas.microsoft.com/office/drawing/2014/main" id="{61774694-F737-8CDC-08FA-0418DDE3E672}"/>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solidFill>
                  <a:srgbClr val="000000"/>
                </a:solidFill>
                <a:ln w="27426" cap="flat">
                  <a:noFill/>
                  <a:prstDash val="solid"/>
                  <a:miter/>
                </a:ln>
              </p:spPr>
              <p:txBody>
                <a:bodyPr rtlCol="0" anchor="ctr"/>
                <a:lstStyle/>
                <a:p>
                  <a:endParaRPr lang="en-US"/>
                </a:p>
              </p:txBody>
            </p:sp>
          </p:grpSp>
        </p:grpSp>
      </p:grpSp>
      <p:grpSp>
        <p:nvGrpSpPr>
          <p:cNvPr id="353" name="Group 352">
            <a:extLst>
              <a:ext uri="{FF2B5EF4-FFF2-40B4-BE49-F238E27FC236}">
                <a16:creationId xmlns:a16="http://schemas.microsoft.com/office/drawing/2014/main" id="{C466D7F0-3D1B-2C20-90BF-8499218D59C1}"/>
              </a:ext>
            </a:extLst>
          </p:cNvPr>
          <p:cNvGrpSpPr/>
          <p:nvPr/>
        </p:nvGrpSpPr>
        <p:grpSpPr>
          <a:xfrm>
            <a:off x="4032936" y="5207398"/>
            <a:ext cx="736379" cy="656418"/>
            <a:chOff x="4422991" y="1951890"/>
            <a:chExt cx="1086135" cy="968195"/>
          </a:xfrm>
        </p:grpSpPr>
        <p:sp>
          <p:nvSpPr>
            <p:cNvPr id="354" name="Freeform 353">
              <a:extLst>
                <a:ext uri="{FF2B5EF4-FFF2-40B4-BE49-F238E27FC236}">
                  <a16:creationId xmlns:a16="http://schemas.microsoft.com/office/drawing/2014/main" id="{D34C1C14-3A20-96F7-C35F-3AC458EB9BB6}"/>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355" name="Graphic 3">
              <a:extLst>
                <a:ext uri="{FF2B5EF4-FFF2-40B4-BE49-F238E27FC236}">
                  <a16:creationId xmlns:a16="http://schemas.microsoft.com/office/drawing/2014/main" id="{D7801072-0D97-6BBC-44CE-021A297F4DC5}"/>
                </a:ext>
              </a:extLst>
            </p:cNvPr>
            <p:cNvGrpSpPr/>
            <p:nvPr/>
          </p:nvGrpSpPr>
          <p:grpSpPr>
            <a:xfrm>
              <a:off x="4738409" y="2001259"/>
              <a:ext cx="466270" cy="416899"/>
              <a:chOff x="4738409" y="2001259"/>
              <a:chExt cx="466270" cy="416899"/>
            </a:xfrm>
            <a:solidFill>
              <a:srgbClr val="00BADE"/>
            </a:solidFill>
          </p:grpSpPr>
          <p:sp>
            <p:nvSpPr>
              <p:cNvPr id="356" name="Freeform 355">
                <a:extLst>
                  <a:ext uri="{FF2B5EF4-FFF2-40B4-BE49-F238E27FC236}">
                    <a16:creationId xmlns:a16="http://schemas.microsoft.com/office/drawing/2014/main" id="{6CA497C0-7006-842D-8DA4-2EDAC2F58882}"/>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00B6E6"/>
              </a:solidFill>
              <a:ln w="27426" cap="flat">
                <a:noFill/>
                <a:prstDash val="solid"/>
                <a:miter/>
              </a:ln>
            </p:spPr>
            <p:txBody>
              <a:bodyPr rtlCol="0" anchor="ctr"/>
              <a:lstStyle/>
              <a:p>
                <a:endParaRPr lang="en-US"/>
              </a:p>
            </p:txBody>
          </p:sp>
          <p:sp>
            <p:nvSpPr>
              <p:cNvPr id="357" name="Freeform 356">
                <a:extLst>
                  <a:ext uri="{FF2B5EF4-FFF2-40B4-BE49-F238E27FC236}">
                    <a16:creationId xmlns:a16="http://schemas.microsoft.com/office/drawing/2014/main" id="{5C1ABF60-1D61-1231-7EFC-7067DF415B0C}"/>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00B6E6"/>
              </a:solidFill>
              <a:ln w="27426" cap="flat">
                <a:noFill/>
                <a:prstDash val="solid"/>
                <a:miter/>
              </a:ln>
            </p:spPr>
            <p:txBody>
              <a:bodyPr rtlCol="0" anchor="ctr"/>
              <a:lstStyle/>
              <a:p>
                <a:endParaRPr lang="en-US"/>
              </a:p>
            </p:txBody>
          </p:sp>
          <p:sp>
            <p:nvSpPr>
              <p:cNvPr id="358" name="Freeform 357">
                <a:extLst>
                  <a:ext uri="{FF2B5EF4-FFF2-40B4-BE49-F238E27FC236}">
                    <a16:creationId xmlns:a16="http://schemas.microsoft.com/office/drawing/2014/main" id="{F0F98F3D-4E2D-5AC3-4E55-45EE0C6A4302}"/>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00B6E6"/>
              </a:solidFill>
              <a:ln w="27426" cap="flat">
                <a:noFill/>
                <a:prstDash val="solid"/>
                <a:miter/>
              </a:ln>
            </p:spPr>
            <p:txBody>
              <a:bodyPr rtlCol="0" anchor="ctr"/>
              <a:lstStyle/>
              <a:p>
                <a:endParaRPr lang="en-US" dirty="0"/>
              </a:p>
            </p:txBody>
          </p:sp>
        </p:grpSp>
      </p:grpSp>
      <p:grpSp>
        <p:nvGrpSpPr>
          <p:cNvPr id="359" name="Group 358">
            <a:extLst>
              <a:ext uri="{FF2B5EF4-FFF2-40B4-BE49-F238E27FC236}">
                <a16:creationId xmlns:a16="http://schemas.microsoft.com/office/drawing/2014/main" id="{240E38CA-C667-438B-DC7F-B1BCA80DDE42}"/>
              </a:ext>
            </a:extLst>
          </p:cNvPr>
          <p:cNvGrpSpPr/>
          <p:nvPr/>
        </p:nvGrpSpPr>
        <p:grpSpPr>
          <a:xfrm>
            <a:off x="1275525" y="5219530"/>
            <a:ext cx="590063" cy="587324"/>
            <a:chOff x="3917171" y="3851610"/>
            <a:chExt cx="870324" cy="866284"/>
          </a:xfrm>
        </p:grpSpPr>
        <p:sp>
          <p:nvSpPr>
            <p:cNvPr id="360" name="Freeform 359">
              <a:extLst>
                <a:ext uri="{FF2B5EF4-FFF2-40B4-BE49-F238E27FC236}">
                  <a16:creationId xmlns:a16="http://schemas.microsoft.com/office/drawing/2014/main" id="{4836F99F-1EF2-C7E4-A195-8EA4AB9559E6}"/>
                </a:ext>
              </a:extLst>
            </p:cNvPr>
            <p:cNvSpPr/>
            <p:nvPr/>
          </p:nvSpPr>
          <p:spPr>
            <a:xfrm>
              <a:off x="4277058" y="4133446"/>
              <a:ext cx="172115" cy="288159"/>
            </a:xfrm>
            <a:custGeom>
              <a:avLst/>
              <a:gdLst>
                <a:gd name="connsiteX0" fmla="*/ 49263 w 172115"/>
                <a:gd name="connsiteY0" fmla="*/ 165308 h 288159"/>
                <a:gd name="connsiteX1" fmla="*/ 8614 w 172115"/>
                <a:gd name="connsiteY1" fmla="*/ 49683 h 288159"/>
                <a:gd name="connsiteX2" fmla="*/ 86300 w 172115"/>
                <a:gd name="connsiteY2" fmla="*/ 0 h 288159"/>
                <a:gd name="connsiteX3" fmla="*/ 93526 w 172115"/>
                <a:gd name="connsiteY3" fmla="*/ 0 h 288159"/>
                <a:gd name="connsiteX4" fmla="*/ 115206 w 172115"/>
                <a:gd name="connsiteY4" fmla="*/ 78589 h 288159"/>
                <a:gd name="connsiteX5" fmla="*/ 172115 w 172115"/>
                <a:gd name="connsiteY5" fmla="*/ 78589 h 288159"/>
                <a:gd name="connsiteX6" fmla="*/ 172115 w 172115"/>
                <a:gd name="connsiteY6" fmla="*/ 85816 h 288159"/>
                <a:gd name="connsiteX7" fmla="*/ 122432 w 172115"/>
                <a:gd name="connsiteY7" fmla="*/ 164405 h 288159"/>
                <a:gd name="connsiteX8" fmla="*/ 114303 w 172115"/>
                <a:gd name="connsiteY8" fmla="*/ 177051 h 288159"/>
                <a:gd name="connsiteX9" fmla="*/ 114303 w 172115"/>
                <a:gd name="connsiteY9" fmla="*/ 288160 h 288159"/>
                <a:gd name="connsiteX10" fmla="*/ 56490 w 172115"/>
                <a:gd name="connsiteY10" fmla="*/ 288160 h 288159"/>
                <a:gd name="connsiteX11" fmla="*/ 56490 w 172115"/>
                <a:gd name="connsiteY11" fmla="*/ 177051 h 288159"/>
                <a:gd name="connsiteX12" fmla="*/ 49263 w 172115"/>
                <a:gd name="connsiteY12" fmla="*/ 165308 h 2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115" h="288159">
                  <a:moveTo>
                    <a:pt x="49263" y="165308"/>
                  </a:moveTo>
                  <a:cubicBezTo>
                    <a:pt x="5904" y="144531"/>
                    <a:pt x="-12162" y="93043"/>
                    <a:pt x="8614" y="49683"/>
                  </a:cubicBezTo>
                  <a:cubicBezTo>
                    <a:pt x="23067" y="19873"/>
                    <a:pt x="52877" y="0"/>
                    <a:pt x="86300" y="0"/>
                  </a:cubicBezTo>
                  <a:cubicBezTo>
                    <a:pt x="89010" y="0"/>
                    <a:pt x="91720" y="0"/>
                    <a:pt x="93526" y="0"/>
                  </a:cubicBezTo>
                  <a:cubicBezTo>
                    <a:pt x="78170" y="28003"/>
                    <a:pt x="87203" y="63233"/>
                    <a:pt x="115206" y="78589"/>
                  </a:cubicBezTo>
                  <a:cubicBezTo>
                    <a:pt x="133272" y="88526"/>
                    <a:pt x="154952" y="88526"/>
                    <a:pt x="172115" y="78589"/>
                  </a:cubicBezTo>
                  <a:cubicBezTo>
                    <a:pt x="172115" y="81299"/>
                    <a:pt x="172115" y="84009"/>
                    <a:pt x="172115" y="85816"/>
                  </a:cubicBezTo>
                  <a:cubicBezTo>
                    <a:pt x="172115" y="119239"/>
                    <a:pt x="153145" y="149952"/>
                    <a:pt x="122432" y="164405"/>
                  </a:cubicBezTo>
                  <a:cubicBezTo>
                    <a:pt x="117012" y="167114"/>
                    <a:pt x="114303" y="171631"/>
                    <a:pt x="114303" y="177051"/>
                  </a:cubicBezTo>
                  <a:lnTo>
                    <a:pt x="114303" y="288160"/>
                  </a:lnTo>
                  <a:lnTo>
                    <a:pt x="56490" y="288160"/>
                  </a:lnTo>
                  <a:lnTo>
                    <a:pt x="56490" y="177051"/>
                  </a:lnTo>
                  <a:cubicBezTo>
                    <a:pt x="57393" y="172535"/>
                    <a:pt x="54683" y="167114"/>
                    <a:pt x="49263" y="165308"/>
                  </a:cubicBezTo>
                  <a:close/>
                </a:path>
              </a:pathLst>
            </a:custGeom>
            <a:solidFill>
              <a:srgbClr val="00B6E6"/>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361" name="Graphic 2">
              <a:extLst>
                <a:ext uri="{FF2B5EF4-FFF2-40B4-BE49-F238E27FC236}">
                  <a16:creationId xmlns:a16="http://schemas.microsoft.com/office/drawing/2014/main" id="{367B52C1-9939-ED6A-2283-3FCD33E72C87}"/>
                </a:ext>
              </a:extLst>
            </p:cNvPr>
            <p:cNvGrpSpPr/>
            <p:nvPr/>
          </p:nvGrpSpPr>
          <p:grpSpPr>
            <a:xfrm>
              <a:off x="3917171" y="3851610"/>
              <a:ext cx="870324" cy="866284"/>
              <a:chOff x="3917171" y="3851610"/>
              <a:chExt cx="870324" cy="866284"/>
            </a:xfrm>
            <a:solidFill>
              <a:srgbClr val="010101"/>
            </a:solidFill>
          </p:grpSpPr>
          <p:sp>
            <p:nvSpPr>
              <p:cNvPr id="362" name="Freeform 361">
                <a:extLst>
                  <a:ext uri="{FF2B5EF4-FFF2-40B4-BE49-F238E27FC236}">
                    <a16:creationId xmlns:a16="http://schemas.microsoft.com/office/drawing/2014/main" id="{E0E9B95E-2587-A59E-3BD3-35B8DC11BF0F}"/>
                  </a:ext>
                </a:extLst>
              </p:cNvPr>
              <p:cNvSpPr/>
              <p:nvPr/>
            </p:nvSpPr>
            <p:spPr>
              <a:xfrm>
                <a:off x="4425802" y="3860759"/>
                <a:ext cx="46741" cy="84796"/>
              </a:xfrm>
              <a:custGeom>
                <a:avLst/>
                <a:gdLst>
                  <a:gd name="connsiteX0" fmla="*/ 10724 w 46741"/>
                  <a:gd name="connsiteY0" fmla="*/ 83893 h 84796"/>
                  <a:gd name="connsiteX1" fmla="*/ 15241 w 46741"/>
                  <a:gd name="connsiteY1" fmla="*/ 84797 h 84796"/>
                  <a:gd name="connsiteX2" fmla="*/ 28791 w 46741"/>
                  <a:gd name="connsiteY2" fmla="*/ 74860 h 84796"/>
                  <a:gd name="connsiteX3" fmla="*/ 45954 w 46741"/>
                  <a:gd name="connsiteY3" fmla="*/ 18854 h 84796"/>
                  <a:gd name="connsiteX4" fmla="*/ 36017 w 46741"/>
                  <a:gd name="connsiteY4" fmla="*/ 788 h 84796"/>
                  <a:gd name="connsiteX5" fmla="*/ 17951 w 46741"/>
                  <a:gd name="connsiteY5" fmla="*/ 10724 h 84796"/>
                  <a:gd name="connsiteX6" fmla="*/ 17951 w 46741"/>
                  <a:gd name="connsiteY6" fmla="*/ 10724 h 84796"/>
                  <a:gd name="connsiteX7" fmla="*/ 788 w 46741"/>
                  <a:gd name="connsiteY7" fmla="*/ 66730 h 84796"/>
                  <a:gd name="connsiteX8" fmla="*/ 10724 w 46741"/>
                  <a:gd name="connsiteY8" fmla="*/ 83893 h 84796"/>
                  <a:gd name="connsiteX9" fmla="*/ 10724 w 46741"/>
                  <a:gd name="connsiteY9" fmla="*/ 83893 h 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41" h="84796">
                    <a:moveTo>
                      <a:pt x="10724" y="83893"/>
                    </a:moveTo>
                    <a:cubicBezTo>
                      <a:pt x="11628" y="83893"/>
                      <a:pt x="13434" y="84797"/>
                      <a:pt x="15241" y="84797"/>
                    </a:cubicBezTo>
                    <a:cubicBezTo>
                      <a:pt x="21564" y="84797"/>
                      <a:pt x="26984" y="80280"/>
                      <a:pt x="28791" y="74860"/>
                    </a:cubicBezTo>
                    <a:lnTo>
                      <a:pt x="45954" y="18854"/>
                    </a:lnTo>
                    <a:cubicBezTo>
                      <a:pt x="48664" y="11628"/>
                      <a:pt x="44147" y="3498"/>
                      <a:pt x="36017" y="788"/>
                    </a:cubicBezTo>
                    <a:cubicBezTo>
                      <a:pt x="27888" y="-1922"/>
                      <a:pt x="20661" y="2595"/>
                      <a:pt x="17951" y="10724"/>
                    </a:cubicBezTo>
                    <a:lnTo>
                      <a:pt x="17951" y="10724"/>
                    </a:lnTo>
                    <a:lnTo>
                      <a:pt x="788" y="66730"/>
                    </a:lnTo>
                    <a:cubicBezTo>
                      <a:pt x="-1922" y="73957"/>
                      <a:pt x="2594" y="82087"/>
                      <a:pt x="10724" y="83893"/>
                    </a:cubicBezTo>
                    <a:cubicBezTo>
                      <a:pt x="10724" y="83893"/>
                      <a:pt x="10724" y="83893"/>
                      <a:pt x="10724" y="838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3" name="Freeform 362">
                <a:extLst>
                  <a:ext uri="{FF2B5EF4-FFF2-40B4-BE49-F238E27FC236}">
                    <a16:creationId xmlns:a16="http://schemas.microsoft.com/office/drawing/2014/main" id="{D4832539-0817-01BC-53B0-6B2E67460801}"/>
                  </a:ext>
                </a:extLst>
              </p:cNvPr>
              <p:cNvSpPr/>
              <p:nvPr/>
            </p:nvSpPr>
            <p:spPr>
              <a:xfrm>
                <a:off x="4523747" y="3889338"/>
                <a:ext cx="57122" cy="80418"/>
              </a:xfrm>
              <a:custGeom>
                <a:avLst/>
                <a:gdLst>
                  <a:gd name="connsiteX0" fmla="*/ 7628 w 57122"/>
                  <a:gd name="connsiteY0" fmla="*/ 78800 h 80418"/>
                  <a:gd name="connsiteX1" fmla="*/ 27501 w 57122"/>
                  <a:gd name="connsiteY1" fmla="*/ 73381 h 80418"/>
                  <a:gd name="connsiteX2" fmla="*/ 55504 w 57122"/>
                  <a:gd name="connsiteY2" fmla="*/ 21891 h 80418"/>
                  <a:gd name="connsiteX3" fmla="*/ 50084 w 57122"/>
                  <a:gd name="connsiteY3" fmla="*/ 2018 h 80418"/>
                  <a:gd name="connsiteX4" fmla="*/ 30211 w 57122"/>
                  <a:gd name="connsiteY4" fmla="*/ 7438 h 80418"/>
                  <a:gd name="connsiteX5" fmla="*/ 2208 w 57122"/>
                  <a:gd name="connsiteY5" fmla="*/ 58927 h 80418"/>
                  <a:gd name="connsiteX6" fmla="*/ 7628 w 57122"/>
                  <a:gd name="connsiteY6" fmla="*/ 78800 h 80418"/>
                  <a:gd name="connsiteX7" fmla="*/ 7628 w 57122"/>
                  <a:gd name="connsiteY7" fmla="*/ 78800 h 8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2" h="80418">
                    <a:moveTo>
                      <a:pt x="7628" y="78800"/>
                    </a:moveTo>
                    <a:cubicBezTo>
                      <a:pt x="14855" y="82414"/>
                      <a:pt x="22985" y="79704"/>
                      <a:pt x="27501" y="73381"/>
                    </a:cubicBezTo>
                    <a:lnTo>
                      <a:pt x="55504" y="21891"/>
                    </a:lnTo>
                    <a:cubicBezTo>
                      <a:pt x="59117" y="14665"/>
                      <a:pt x="56407" y="6535"/>
                      <a:pt x="50084" y="2018"/>
                    </a:cubicBezTo>
                    <a:cubicBezTo>
                      <a:pt x="43761" y="-2499"/>
                      <a:pt x="34728" y="1115"/>
                      <a:pt x="30211" y="7438"/>
                    </a:cubicBezTo>
                    <a:lnTo>
                      <a:pt x="2208" y="58927"/>
                    </a:lnTo>
                    <a:cubicBezTo>
                      <a:pt x="-2308" y="66154"/>
                      <a:pt x="401" y="75187"/>
                      <a:pt x="7628" y="78800"/>
                    </a:cubicBezTo>
                    <a:cubicBezTo>
                      <a:pt x="7628" y="78800"/>
                      <a:pt x="7628" y="78800"/>
                      <a:pt x="7628" y="7880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4" name="Freeform 363">
                <a:extLst>
                  <a:ext uri="{FF2B5EF4-FFF2-40B4-BE49-F238E27FC236}">
                    <a16:creationId xmlns:a16="http://schemas.microsoft.com/office/drawing/2014/main" id="{50017BFF-1327-4668-7B1F-196D38C1DA1B}"/>
                  </a:ext>
                </a:extLst>
              </p:cNvPr>
              <p:cNvSpPr/>
              <p:nvPr/>
            </p:nvSpPr>
            <p:spPr>
              <a:xfrm>
                <a:off x="4624471" y="3940190"/>
                <a:ext cx="67640" cy="74921"/>
              </a:xfrm>
              <a:custGeom>
                <a:avLst/>
                <a:gdLst>
                  <a:gd name="connsiteX0" fmla="*/ 15302 w 67640"/>
                  <a:gd name="connsiteY0" fmla="*/ 74921 h 74921"/>
                  <a:gd name="connsiteX1" fmla="*/ 26142 w 67640"/>
                  <a:gd name="connsiteY1" fmla="*/ 69502 h 74921"/>
                  <a:gd name="connsiteX2" fmla="*/ 64081 w 67640"/>
                  <a:gd name="connsiteY2" fmla="*/ 24336 h 74921"/>
                  <a:gd name="connsiteX3" fmla="*/ 62275 w 67640"/>
                  <a:gd name="connsiteY3" fmla="*/ 3559 h 74921"/>
                  <a:gd name="connsiteX4" fmla="*/ 41498 w 67640"/>
                  <a:gd name="connsiteY4" fmla="*/ 5365 h 74921"/>
                  <a:gd name="connsiteX5" fmla="*/ 41498 w 67640"/>
                  <a:gd name="connsiteY5" fmla="*/ 5365 h 74921"/>
                  <a:gd name="connsiteX6" fmla="*/ 3559 w 67640"/>
                  <a:gd name="connsiteY6" fmla="*/ 50532 h 74921"/>
                  <a:gd name="connsiteX7" fmla="*/ 5365 w 67640"/>
                  <a:gd name="connsiteY7" fmla="*/ 71308 h 74921"/>
                  <a:gd name="connsiteX8" fmla="*/ 15302 w 67640"/>
                  <a:gd name="connsiteY8" fmla="*/ 74921 h 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921">
                    <a:moveTo>
                      <a:pt x="15302" y="74921"/>
                    </a:moveTo>
                    <a:cubicBezTo>
                      <a:pt x="19819" y="74921"/>
                      <a:pt x="23432" y="73115"/>
                      <a:pt x="26142" y="69502"/>
                    </a:cubicBezTo>
                    <a:lnTo>
                      <a:pt x="64081" y="24336"/>
                    </a:lnTo>
                    <a:cubicBezTo>
                      <a:pt x="69501" y="18012"/>
                      <a:pt x="68598" y="8979"/>
                      <a:pt x="62275" y="3559"/>
                    </a:cubicBezTo>
                    <a:cubicBezTo>
                      <a:pt x="55952" y="-1861"/>
                      <a:pt x="46918" y="-958"/>
                      <a:pt x="41498" y="5365"/>
                    </a:cubicBezTo>
                    <a:cubicBezTo>
                      <a:pt x="41498" y="5365"/>
                      <a:pt x="41498" y="5365"/>
                      <a:pt x="41498" y="5365"/>
                    </a:cubicBezTo>
                    <a:lnTo>
                      <a:pt x="3559" y="50532"/>
                    </a:lnTo>
                    <a:cubicBezTo>
                      <a:pt x="-1861" y="56855"/>
                      <a:pt x="-958" y="65888"/>
                      <a:pt x="5365" y="71308"/>
                    </a:cubicBezTo>
                    <a:cubicBezTo>
                      <a:pt x="8979" y="74018"/>
                      <a:pt x="11689" y="74921"/>
                      <a:pt x="15302" y="74921"/>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5" name="Freeform 364">
                <a:extLst>
                  <a:ext uri="{FF2B5EF4-FFF2-40B4-BE49-F238E27FC236}">
                    <a16:creationId xmlns:a16="http://schemas.microsoft.com/office/drawing/2014/main" id="{C7F0A96C-60A4-6CB2-E48A-59E79A411FED}"/>
                  </a:ext>
                </a:extLst>
              </p:cNvPr>
              <p:cNvSpPr/>
              <p:nvPr/>
            </p:nvSpPr>
            <p:spPr>
              <a:xfrm>
                <a:off x="4713900" y="4020349"/>
                <a:ext cx="73594" cy="67027"/>
              </a:xfrm>
              <a:custGeom>
                <a:avLst/>
                <a:gdLst>
                  <a:gd name="connsiteX0" fmla="*/ 14399 w 73594"/>
                  <a:gd name="connsiteY0" fmla="*/ 67028 h 67027"/>
                  <a:gd name="connsiteX1" fmla="*/ 23432 w 73594"/>
                  <a:gd name="connsiteY1" fmla="*/ 63414 h 67027"/>
                  <a:gd name="connsiteX2" fmla="*/ 68598 w 73594"/>
                  <a:gd name="connsiteY2" fmla="*/ 25475 h 67027"/>
                  <a:gd name="connsiteX3" fmla="*/ 70405 w 73594"/>
                  <a:gd name="connsiteY3" fmla="*/ 4698 h 67027"/>
                  <a:gd name="connsiteX4" fmla="*/ 50531 w 73594"/>
                  <a:gd name="connsiteY4" fmla="*/ 2892 h 67027"/>
                  <a:gd name="connsiteX5" fmla="*/ 5365 w 73594"/>
                  <a:gd name="connsiteY5" fmla="*/ 40831 h 67027"/>
                  <a:gd name="connsiteX6" fmla="*/ 3559 w 73594"/>
                  <a:gd name="connsiteY6" fmla="*/ 61608 h 67027"/>
                  <a:gd name="connsiteX7" fmla="*/ 14399 w 73594"/>
                  <a:gd name="connsiteY7" fmla="*/ 67028 h 67027"/>
                  <a:gd name="connsiteX8" fmla="*/ 14399 w 73594"/>
                  <a:gd name="connsiteY8" fmla="*/ 67028 h 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94" h="67027">
                    <a:moveTo>
                      <a:pt x="14399" y="67028"/>
                    </a:moveTo>
                    <a:cubicBezTo>
                      <a:pt x="18012" y="67028"/>
                      <a:pt x="20722" y="66124"/>
                      <a:pt x="23432" y="63414"/>
                    </a:cubicBezTo>
                    <a:lnTo>
                      <a:pt x="68598" y="25475"/>
                    </a:lnTo>
                    <a:cubicBezTo>
                      <a:pt x="74921" y="20055"/>
                      <a:pt x="74921" y="11022"/>
                      <a:pt x="70405" y="4698"/>
                    </a:cubicBezTo>
                    <a:cubicBezTo>
                      <a:pt x="64985" y="-722"/>
                      <a:pt x="56855" y="-1625"/>
                      <a:pt x="50531" y="2892"/>
                    </a:cubicBezTo>
                    <a:lnTo>
                      <a:pt x="5365" y="40831"/>
                    </a:lnTo>
                    <a:cubicBezTo>
                      <a:pt x="-958" y="46251"/>
                      <a:pt x="-1861" y="55285"/>
                      <a:pt x="3559" y="61608"/>
                    </a:cubicBezTo>
                    <a:cubicBezTo>
                      <a:pt x="5365" y="65221"/>
                      <a:pt x="9882" y="67028"/>
                      <a:pt x="14399" y="67028"/>
                    </a:cubicBezTo>
                    <a:lnTo>
                      <a:pt x="14399" y="6702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6" name="Freeform 365">
                <a:extLst>
                  <a:ext uri="{FF2B5EF4-FFF2-40B4-BE49-F238E27FC236}">
                    <a16:creationId xmlns:a16="http://schemas.microsoft.com/office/drawing/2014/main" id="{8AA8E232-DEC3-0AC3-CE11-13F10E5FC198}"/>
                  </a:ext>
                </a:extLst>
              </p:cNvPr>
              <p:cNvSpPr/>
              <p:nvPr/>
            </p:nvSpPr>
            <p:spPr>
              <a:xfrm>
                <a:off x="4011485" y="3940558"/>
                <a:ext cx="67271" cy="74498"/>
              </a:xfrm>
              <a:custGeom>
                <a:avLst/>
                <a:gdLst>
                  <a:gd name="connsiteX0" fmla="*/ 41130 w 67271"/>
                  <a:gd name="connsiteY0" fmla="*/ 69133 h 74498"/>
                  <a:gd name="connsiteX1" fmla="*/ 61906 w 67271"/>
                  <a:gd name="connsiteY1" fmla="*/ 70939 h 74498"/>
                  <a:gd name="connsiteX2" fmla="*/ 63713 w 67271"/>
                  <a:gd name="connsiteY2" fmla="*/ 50163 h 74498"/>
                  <a:gd name="connsiteX3" fmla="*/ 63713 w 67271"/>
                  <a:gd name="connsiteY3" fmla="*/ 50163 h 74498"/>
                  <a:gd name="connsiteX4" fmla="*/ 25773 w 67271"/>
                  <a:gd name="connsiteY4" fmla="*/ 4997 h 74498"/>
                  <a:gd name="connsiteX5" fmla="*/ 4997 w 67271"/>
                  <a:gd name="connsiteY5" fmla="*/ 3190 h 74498"/>
                  <a:gd name="connsiteX6" fmla="*/ 3190 w 67271"/>
                  <a:gd name="connsiteY6" fmla="*/ 23063 h 74498"/>
                  <a:gd name="connsiteX7" fmla="*/ 41130 w 67271"/>
                  <a:gd name="connsiteY7" fmla="*/ 69133 h 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71" h="74498">
                    <a:moveTo>
                      <a:pt x="41130" y="69133"/>
                    </a:moveTo>
                    <a:cubicBezTo>
                      <a:pt x="46549" y="75456"/>
                      <a:pt x="55583" y="76359"/>
                      <a:pt x="61906" y="70939"/>
                    </a:cubicBezTo>
                    <a:cubicBezTo>
                      <a:pt x="68229" y="65519"/>
                      <a:pt x="69132" y="56486"/>
                      <a:pt x="63713" y="50163"/>
                    </a:cubicBezTo>
                    <a:cubicBezTo>
                      <a:pt x="63713" y="50163"/>
                      <a:pt x="63713" y="50163"/>
                      <a:pt x="63713" y="50163"/>
                    </a:cubicBezTo>
                    <a:lnTo>
                      <a:pt x="25773" y="4997"/>
                    </a:lnTo>
                    <a:cubicBezTo>
                      <a:pt x="20353" y="-1327"/>
                      <a:pt x="11320" y="-1327"/>
                      <a:pt x="4997" y="3190"/>
                    </a:cubicBezTo>
                    <a:cubicBezTo>
                      <a:pt x="-1327" y="8610"/>
                      <a:pt x="-1327" y="17643"/>
                      <a:pt x="3190" y="23063"/>
                    </a:cubicBezTo>
                    <a:lnTo>
                      <a:pt x="41130" y="69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7" name="Freeform 366">
                <a:extLst>
                  <a:ext uri="{FF2B5EF4-FFF2-40B4-BE49-F238E27FC236}">
                    <a16:creationId xmlns:a16="http://schemas.microsoft.com/office/drawing/2014/main" id="{E438DD61-8931-BC97-1817-A006B69378F0}"/>
                  </a:ext>
                </a:extLst>
              </p:cNvPr>
              <p:cNvSpPr/>
              <p:nvPr/>
            </p:nvSpPr>
            <p:spPr>
              <a:xfrm>
                <a:off x="4121769" y="3889148"/>
                <a:ext cx="57712" cy="81198"/>
              </a:xfrm>
              <a:custGeom>
                <a:avLst/>
                <a:gdLst>
                  <a:gd name="connsiteX0" fmla="*/ 30211 w 57712"/>
                  <a:gd name="connsiteY0" fmla="*/ 73571 h 81198"/>
                  <a:gd name="connsiteX1" fmla="*/ 50084 w 57712"/>
                  <a:gd name="connsiteY1" fmla="*/ 78990 h 81198"/>
                  <a:gd name="connsiteX2" fmla="*/ 55504 w 57712"/>
                  <a:gd name="connsiteY2" fmla="*/ 59117 h 81198"/>
                  <a:gd name="connsiteX3" fmla="*/ 27501 w 57712"/>
                  <a:gd name="connsiteY3" fmla="*/ 7628 h 81198"/>
                  <a:gd name="connsiteX4" fmla="*/ 7628 w 57712"/>
                  <a:gd name="connsiteY4" fmla="*/ 2208 h 81198"/>
                  <a:gd name="connsiteX5" fmla="*/ 2208 w 57712"/>
                  <a:gd name="connsiteY5" fmla="*/ 22081 h 81198"/>
                  <a:gd name="connsiteX6" fmla="*/ 30211 w 57712"/>
                  <a:gd name="connsiteY6" fmla="*/ 73571 h 8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2" h="81198">
                    <a:moveTo>
                      <a:pt x="30211" y="73571"/>
                    </a:moveTo>
                    <a:cubicBezTo>
                      <a:pt x="33824" y="80797"/>
                      <a:pt x="42858" y="83507"/>
                      <a:pt x="50084" y="78990"/>
                    </a:cubicBezTo>
                    <a:cubicBezTo>
                      <a:pt x="57311" y="74474"/>
                      <a:pt x="60021" y="66344"/>
                      <a:pt x="55504" y="59117"/>
                    </a:cubicBezTo>
                    <a:lnTo>
                      <a:pt x="27501" y="7628"/>
                    </a:lnTo>
                    <a:cubicBezTo>
                      <a:pt x="23888" y="401"/>
                      <a:pt x="14855" y="-2308"/>
                      <a:pt x="7628" y="2208"/>
                    </a:cubicBezTo>
                    <a:cubicBezTo>
                      <a:pt x="401" y="6725"/>
                      <a:pt x="-2308" y="14855"/>
                      <a:pt x="2208" y="22081"/>
                    </a:cubicBezTo>
                    <a:lnTo>
                      <a:pt x="30211" y="7357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8" name="Freeform 367">
                <a:extLst>
                  <a:ext uri="{FF2B5EF4-FFF2-40B4-BE49-F238E27FC236}">
                    <a16:creationId xmlns:a16="http://schemas.microsoft.com/office/drawing/2014/main" id="{ABE2084C-81DA-395E-4E79-0B27C72802B1}"/>
                  </a:ext>
                </a:extLst>
              </p:cNvPr>
              <p:cNvSpPr/>
              <p:nvPr/>
            </p:nvSpPr>
            <p:spPr>
              <a:xfrm>
                <a:off x="3917171" y="4023295"/>
                <a:ext cx="73060" cy="64026"/>
              </a:xfrm>
              <a:custGeom>
                <a:avLst/>
                <a:gdLst>
                  <a:gd name="connsiteX0" fmla="*/ 48725 w 73060"/>
                  <a:gd name="connsiteY0" fmla="*/ 60468 h 64026"/>
                  <a:gd name="connsiteX1" fmla="*/ 69501 w 73060"/>
                  <a:gd name="connsiteY1" fmla="*/ 58662 h 64026"/>
                  <a:gd name="connsiteX2" fmla="*/ 67695 w 73060"/>
                  <a:gd name="connsiteY2" fmla="*/ 37885 h 64026"/>
                  <a:gd name="connsiteX3" fmla="*/ 66791 w 73060"/>
                  <a:gd name="connsiteY3" fmla="*/ 36982 h 64026"/>
                  <a:gd name="connsiteX4" fmla="*/ 24335 w 73060"/>
                  <a:gd name="connsiteY4" fmla="*/ 3559 h 64026"/>
                  <a:gd name="connsiteX5" fmla="*/ 3559 w 73060"/>
                  <a:gd name="connsiteY5" fmla="*/ 5365 h 64026"/>
                  <a:gd name="connsiteX6" fmla="*/ 5365 w 73060"/>
                  <a:gd name="connsiteY6" fmla="*/ 26142 h 64026"/>
                  <a:gd name="connsiteX7" fmla="*/ 6269 w 73060"/>
                  <a:gd name="connsiteY7" fmla="*/ 27045 h 64026"/>
                  <a:gd name="connsiteX8" fmla="*/ 48725 w 73060"/>
                  <a:gd name="connsiteY8" fmla="*/ 60468 h 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60" h="64026">
                    <a:moveTo>
                      <a:pt x="48725" y="60468"/>
                    </a:moveTo>
                    <a:cubicBezTo>
                      <a:pt x="55048" y="65888"/>
                      <a:pt x="64081" y="64984"/>
                      <a:pt x="69501" y="58662"/>
                    </a:cubicBezTo>
                    <a:cubicBezTo>
                      <a:pt x="74921" y="52338"/>
                      <a:pt x="74018" y="43305"/>
                      <a:pt x="67695" y="37885"/>
                    </a:cubicBezTo>
                    <a:cubicBezTo>
                      <a:pt x="67695" y="37885"/>
                      <a:pt x="66791" y="37885"/>
                      <a:pt x="66791" y="36982"/>
                    </a:cubicBezTo>
                    <a:lnTo>
                      <a:pt x="24335" y="3559"/>
                    </a:lnTo>
                    <a:cubicBezTo>
                      <a:pt x="18012" y="-1861"/>
                      <a:pt x="8979" y="-958"/>
                      <a:pt x="3559" y="5365"/>
                    </a:cubicBezTo>
                    <a:cubicBezTo>
                      <a:pt x="-1861" y="11689"/>
                      <a:pt x="-958" y="20722"/>
                      <a:pt x="5365" y="26142"/>
                    </a:cubicBezTo>
                    <a:cubicBezTo>
                      <a:pt x="5365" y="26142"/>
                      <a:pt x="6269" y="26142"/>
                      <a:pt x="6269" y="27045"/>
                    </a:cubicBezTo>
                    <a:lnTo>
                      <a:pt x="48725" y="6046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9" name="Freeform 368">
                <a:extLst>
                  <a:ext uri="{FF2B5EF4-FFF2-40B4-BE49-F238E27FC236}">
                    <a16:creationId xmlns:a16="http://schemas.microsoft.com/office/drawing/2014/main" id="{447AC94A-B5DB-66CF-0D8E-CFE9E56A6FA7}"/>
                  </a:ext>
                </a:extLst>
              </p:cNvPr>
              <p:cNvSpPr/>
              <p:nvPr/>
            </p:nvSpPr>
            <p:spPr>
              <a:xfrm>
                <a:off x="4231016" y="3860245"/>
                <a:ext cx="46020" cy="85310"/>
              </a:xfrm>
              <a:custGeom>
                <a:avLst/>
                <a:gdLst>
                  <a:gd name="connsiteX0" fmla="*/ 17619 w 46020"/>
                  <a:gd name="connsiteY0" fmla="*/ 75374 h 85310"/>
                  <a:gd name="connsiteX1" fmla="*/ 31169 w 46020"/>
                  <a:gd name="connsiteY1" fmla="*/ 85310 h 85310"/>
                  <a:gd name="connsiteX2" fmla="*/ 35686 w 46020"/>
                  <a:gd name="connsiteY2" fmla="*/ 84407 h 85310"/>
                  <a:gd name="connsiteX3" fmla="*/ 45622 w 46020"/>
                  <a:gd name="connsiteY3" fmla="*/ 66341 h 85310"/>
                  <a:gd name="connsiteX4" fmla="*/ 45622 w 46020"/>
                  <a:gd name="connsiteY4" fmla="*/ 66341 h 85310"/>
                  <a:gd name="connsiteX5" fmla="*/ 28459 w 46020"/>
                  <a:gd name="connsiteY5" fmla="*/ 10335 h 85310"/>
                  <a:gd name="connsiteX6" fmla="*/ 10393 w 46020"/>
                  <a:gd name="connsiteY6" fmla="*/ 398 h 85310"/>
                  <a:gd name="connsiteX7" fmla="*/ 456 w 46020"/>
                  <a:gd name="connsiteY7" fmla="*/ 18465 h 85310"/>
                  <a:gd name="connsiteX8" fmla="*/ 17619 w 46020"/>
                  <a:gd name="connsiteY8" fmla="*/ 75374 h 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85310">
                    <a:moveTo>
                      <a:pt x="17619" y="75374"/>
                    </a:moveTo>
                    <a:cubicBezTo>
                      <a:pt x="19426" y="81697"/>
                      <a:pt x="24846" y="85310"/>
                      <a:pt x="31169" y="85310"/>
                    </a:cubicBezTo>
                    <a:cubicBezTo>
                      <a:pt x="32976" y="85310"/>
                      <a:pt x="33879" y="85310"/>
                      <a:pt x="35686" y="84407"/>
                    </a:cubicBezTo>
                    <a:cubicBezTo>
                      <a:pt x="42912" y="81697"/>
                      <a:pt x="47429" y="74470"/>
                      <a:pt x="45622" y="66341"/>
                    </a:cubicBezTo>
                    <a:cubicBezTo>
                      <a:pt x="45622" y="66341"/>
                      <a:pt x="45622" y="66341"/>
                      <a:pt x="45622" y="66341"/>
                    </a:cubicBezTo>
                    <a:lnTo>
                      <a:pt x="28459" y="10335"/>
                    </a:lnTo>
                    <a:cubicBezTo>
                      <a:pt x="25749" y="3108"/>
                      <a:pt x="18522" y="-1408"/>
                      <a:pt x="10393" y="398"/>
                    </a:cubicBezTo>
                    <a:cubicBezTo>
                      <a:pt x="2263" y="2205"/>
                      <a:pt x="-1351" y="10335"/>
                      <a:pt x="456" y="18465"/>
                    </a:cubicBezTo>
                    <a:lnTo>
                      <a:pt x="17619" y="75374"/>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0" name="Freeform 369">
                <a:extLst>
                  <a:ext uri="{FF2B5EF4-FFF2-40B4-BE49-F238E27FC236}">
                    <a16:creationId xmlns:a16="http://schemas.microsoft.com/office/drawing/2014/main" id="{FAC9D3E4-3DA5-AC10-0030-42300735D2DE}"/>
                  </a:ext>
                </a:extLst>
              </p:cNvPr>
              <p:cNvSpPr/>
              <p:nvPr/>
            </p:nvSpPr>
            <p:spPr>
              <a:xfrm>
                <a:off x="4337161" y="3851610"/>
                <a:ext cx="28906" cy="86718"/>
              </a:xfrm>
              <a:custGeom>
                <a:avLst/>
                <a:gdLst>
                  <a:gd name="connsiteX0" fmla="*/ 14453 w 28906"/>
                  <a:gd name="connsiteY0" fmla="*/ 86719 h 86718"/>
                  <a:gd name="connsiteX1" fmla="*/ 28906 w 28906"/>
                  <a:gd name="connsiteY1" fmla="*/ 72266 h 86718"/>
                  <a:gd name="connsiteX2" fmla="*/ 28906 w 28906"/>
                  <a:gd name="connsiteY2" fmla="*/ 14453 h 86718"/>
                  <a:gd name="connsiteX3" fmla="*/ 14453 w 28906"/>
                  <a:gd name="connsiteY3" fmla="*/ 0 h 86718"/>
                  <a:gd name="connsiteX4" fmla="*/ 0 w 28906"/>
                  <a:gd name="connsiteY4" fmla="*/ 14453 h 86718"/>
                  <a:gd name="connsiteX5" fmla="*/ 0 w 28906"/>
                  <a:gd name="connsiteY5" fmla="*/ 72266 h 86718"/>
                  <a:gd name="connsiteX6" fmla="*/ 14453 w 28906"/>
                  <a:gd name="connsiteY6" fmla="*/ 86719 h 8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06" h="86718">
                    <a:moveTo>
                      <a:pt x="14453" y="86719"/>
                    </a:moveTo>
                    <a:cubicBezTo>
                      <a:pt x="22583" y="86719"/>
                      <a:pt x="28906" y="80395"/>
                      <a:pt x="28906" y="72266"/>
                    </a:cubicBezTo>
                    <a:lnTo>
                      <a:pt x="28906" y="14453"/>
                    </a:lnTo>
                    <a:cubicBezTo>
                      <a:pt x="28906" y="6323"/>
                      <a:pt x="22583" y="0"/>
                      <a:pt x="14453" y="0"/>
                    </a:cubicBezTo>
                    <a:cubicBezTo>
                      <a:pt x="6323" y="0"/>
                      <a:pt x="0" y="6323"/>
                      <a:pt x="0" y="14453"/>
                    </a:cubicBezTo>
                    <a:lnTo>
                      <a:pt x="0" y="72266"/>
                    </a:lnTo>
                    <a:cubicBezTo>
                      <a:pt x="0" y="80395"/>
                      <a:pt x="6323" y="86719"/>
                      <a:pt x="14453" y="8671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1" name="Freeform 370">
                <a:extLst>
                  <a:ext uri="{FF2B5EF4-FFF2-40B4-BE49-F238E27FC236}">
                    <a16:creationId xmlns:a16="http://schemas.microsoft.com/office/drawing/2014/main" id="{7B7696D6-737A-7991-1AC3-329668089715}"/>
                  </a:ext>
                </a:extLst>
              </p:cNvPr>
              <p:cNvSpPr/>
              <p:nvPr/>
            </p:nvSpPr>
            <p:spPr>
              <a:xfrm>
                <a:off x="3918020" y="4108040"/>
                <a:ext cx="245314" cy="306853"/>
              </a:xfrm>
              <a:custGeom>
                <a:avLst/>
                <a:gdLst>
                  <a:gd name="connsiteX0" fmla="*/ 236670 w 245314"/>
                  <a:gd name="connsiteY0" fmla="*/ 279239 h 306853"/>
                  <a:gd name="connsiteX1" fmla="*/ 32520 w 245314"/>
                  <a:gd name="connsiteY1" fmla="*/ 119351 h 306853"/>
                  <a:gd name="connsiteX2" fmla="*/ 126465 w 245314"/>
                  <a:gd name="connsiteY2" fmla="*/ 25406 h 306853"/>
                  <a:gd name="connsiteX3" fmla="*/ 129175 w 245314"/>
                  <a:gd name="connsiteY3" fmla="*/ 5533 h 306853"/>
                  <a:gd name="connsiteX4" fmla="*/ 109302 w 245314"/>
                  <a:gd name="connsiteY4" fmla="*/ 2823 h 306853"/>
                  <a:gd name="connsiteX5" fmla="*/ 2710 w 245314"/>
                  <a:gd name="connsiteY5" fmla="*/ 110318 h 306853"/>
                  <a:gd name="connsiteX6" fmla="*/ 2710 w 245314"/>
                  <a:gd name="connsiteY6" fmla="*/ 128385 h 306853"/>
                  <a:gd name="connsiteX7" fmla="*/ 224927 w 245314"/>
                  <a:gd name="connsiteY7" fmla="*/ 305435 h 306853"/>
                  <a:gd name="connsiteX8" fmla="*/ 243897 w 245314"/>
                  <a:gd name="connsiteY8" fmla="*/ 298209 h 306853"/>
                  <a:gd name="connsiteX9" fmla="*/ 236670 w 245314"/>
                  <a:gd name="connsiteY9" fmla="*/ 279239 h 306853"/>
                  <a:gd name="connsiteX10" fmla="*/ 236670 w 245314"/>
                  <a:gd name="connsiteY10" fmla="*/ 279239 h 30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14" h="306853">
                    <a:moveTo>
                      <a:pt x="236670" y="279239"/>
                    </a:moveTo>
                    <a:cubicBezTo>
                      <a:pt x="157178" y="243107"/>
                      <a:pt x="86719" y="188004"/>
                      <a:pt x="32520" y="119351"/>
                    </a:cubicBezTo>
                    <a:cubicBezTo>
                      <a:pt x="60522" y="85025"/>
                      <a:pt x="92139" y="53409"/>
                      <a:pt x="126465" y="25406"/>
                    </a:cubicBezTo>
                    <a:cubicBezTo>
                      <a:pt x="132788" y="20889"/>
                      <a:pt x="133692" y="10953"/>
                      <a:pt x="129175" y="5533"/>
                    </a:cubicBezTo>
                    <a:cubicBezTo>
                      <a:pt x="124658" y="-790"/>
                      <a:pt x="114722" y="-1694"/>
                      <a:pt x="109302" y="2823"/>
                    </a:cubicBezTo>
                    <a:cubicBezTo>
                      <a:pt x="69556" y="34439"/>
                      <a:pt x="34326" y="70572"/>
                      <a:pt x="2710" y="110318"/>
                    </a:cubicBezTo>
                    <a:cubicBezTo>
                      <a:pt x="-903" y="115738"/>
                      <a:pt x="-903" y="122965"/>
                      <a:pt x="2710" y="128385"/>
                    </a:cubicBezTo>
                    <a:cubicBezTo>
                      <a:pt x="61426" y="205167"/>
                      <a:pt x="137305" y="265690"/>
                      <a:pt x="224927" y="305435"/>
                    </a:cubicBezTo>
                    <a:cubicBezTo>
                      <a:pt x="232154" y="309049"/>
                      <a:pt x="241187" y="305435"/>
                      <a:pt x="243897" y="298209"/>
                    </a:cubicBezTo>
                    <a:cubicBezTo>
                      <a:pt x="247510" y="290983"/>
                      <a:pt x="243897" y="282852"/>
                      <a:pt x="236670" y="279239"/>
                    </a:cubicBezTo>
                    <a:lnTo>
                      <a:pt x="236670" y="27923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2" name="Freeform 371">
                <a:extLst>
                  <a:ext uri="{FF2B5EF4-FFF2-40B4-BE49-F238E27FC236}">
                    <a16:creationId xmlns:a16="http://schemas.microsoft.com/office/drawing/2014/main" id="{EABC8BCE-5363-E48B-F8E4-E5B5F87BB0CE}"/>
                  </a:ext>
                </a:extLst>
              </p:cNvPr>
              <p:cNvSpPr/>
              <p:nvPr/>
            </p:nvSpPr>
            <p:spPr>
              <a:xfrm>
                <a:off x="4064825" y="3996141"/>
                <a:ext cx="719480" cy="721753"/>
              </a:xfrm>
              <a:custGeom>
                <a:avLst/>
                <a:gdLst>
                  <a:gd name="connsiteX0" fmla="*/ 716770 w 719480"/>
                  <a:gd name="connsiteY0" fmla="*/ 240283 h 721753"/>
                  <a:gd name="connsiteX1" fmla="*/ 716770 w 719480"/>
                  <a:gd name="connsiteY1" fmla="*/ 222217 h 721753"/>
                  <a:gd name="connsiteX2" fmla="*/ 285886 w 719480"/>
                  <a:gd name="connsiteY2" fmla="*/ 0 h 721753"/>
                  <a:gd name="connsiteX3" fmla="*/ 6759 w 719480"/>
                  <a:gd name="connsiteY3" fmla="*/ 83105 h 721753"/>
                  <a:gd name="connsiteX4" fmla="*/ 2243 w 719480"/>
                  <a:gd name="connsiteY4" fmla="*/ 102978 h 721753"/>
                  <a:gd name="connsiteX5" fmla="*/ 22116 w 719480"/>
                  <a:gd name="connsiteY5" fmla="*/ 107495 h 721753"/>
                  <a:gd name="connsiteX6" fmla="*/ 22116 w 719480"/>
                  <a:gd name="connsiteY6" fmla="*/ 107495 h 721753"/>
                  <a:gd name="connsiteX7" fmla="*/ 139548 w 719480"/>
                  <a:gd name="connsiteY7" fmla="*/ 52393 h 721753"/>
                  <a:gd name="connsiteX8" fmla="*/ 106125 w 719480"/>
                  <a:gd name="connsiteY8" fmla="*/ 376685 h 721753"/>
                  <a:gd name="connsiteX9" fmla="*/ 141354 w 719480"/>
                  <a:gd name="connsiteY9" fmla="*/ 411011 h 721753"/>
                  <a:gd name="connsiteX10" fmla="*/ 141354 w 719480"/>
                  <a:gd name="connsiteY10" fmla="*/ 432691 h 721753"/>
                  <a:gd name="connsiteX11" fmla="*/ 97995 w 719480"/>
                  <a:gd name="connsiteY11" fmla="*/ 476050 h 721753"/>
                  <a:gd name="connsiteX12" fmla="*/ 141354 w 719480"/>
                  <a:gd name="connsiteY12" fmla="*/ 519410 h 721753"/>
                  <a:gd name="connsiteX13" fmla="*/ 430417 w 719480"/>
                  <a:gd name="connsiteY13" fmla="*/ 519410 h 721753"/>
                  <a:gd name="connsiteX14" fmla="*/ 444870 w 719480"/>
                  <a:gd name="connsiteY14" fmla="*/ 533863 h 721753"/>
                  <a:gd name="connsiteX15" fmla="*/ 430417 w 719480"/>
                  <a:gd name="connsiteY15" fmla="*/ 548316 h 721753"/>
                  <a:gd name="connsiteX16" fmla="*/ 141354 w 719480"/>
                  <a:gd name="connsiteY16" fmla="*/ 548316 h 721753"/>
                  <a:gd name="connsiteX17" fmla="*/ 126901 w 719480"/>
                  <a:gd name="connsiteY17" fmla="*/ 562769 h 721753"/>
                  <a:gd name="connsiteX18" fmla="*/ 141354 w 719480"/>
                  <a:gd name="connsiteY18" fmla="*/ 577222 h 721753"/>
                  <a:gd name="connsiteX19" fmla="*/ 285886 w 719480"/>
                  <a:gd name="connsiteY19" fmla="*/ 721754 h 721753"/>
                  <a:gd name="connsiteX20" fmla="*/ 430417 w 719480"/>
                  <a:gd name="connsiteY20" fmla="*/ 577222 h 721753"/>
                  <a:gd name="connsiteX21" fmla="*/ 473777 w 719480"/>
                  <a:gd name="connsiteY21" fmla="*/ 533863 h 721753"/>
                  <a:gd name="connsiteX22" fmla="*/ 462937 w 719480"/>
                  <a:gd name="connsiteY22" fmla="*/ 504956 h 721753"/>
                  <a:gd name="connsiteX23" fmla="*/ 460227 w 719480"/>
                  <a:gd name="connsiteY23" fmla="*/ 443531 h 721753"/>
                  <a:gd name="connsiteX24" fmla="*/ 431321 w 719480"/>
                  <a:gd name="connsiteY24" fmla="*/ 432691 h 721753"/>
                  <a:gd name="connsiteX25" fmla="*/ 431321 w 719480"/>
                  <a:gd name="connsiteY25" fmla="*/ 411011 h 721753"/>
                  <a:gd name="connsiteX26" fmla="*/ 518039 w 719480"/>
                  <a:gd name="connsiteY26" fmla="*/ 230347 h 721753"/>
                  <a:gd name="connsiteX27" fmla="*/ 512620 w 719480"/>
                  <a:gd name="connsiteY27" fmla="*/ 180664 h 721753"/>
                  <a:gd name="connsiteX28" fmla="*/ 495456 w 719480"/>
                  <a:gd name="connsiteY28" fmla="*/ 169824 h 721753"/>
                  <a:gd name="connsiteX29" fmla="*/ 484617 w 719480"/>
                  <a:gd name="connsiteY29" fmla="*/ 186987 h 721753"/>
                  <a:gd name="connsiteX30" fmla="*/ 484617 w 719480"/>
                  <a:gd name="connsiteY30" fmla="*/ 186987 h 721753"/>
                  <a:gd name="connsiteX31" fmla="*/ 489133 w 719480"/>
                  <a:gd name="connsiteY31" fmla="*/ 230347 h 721753"/>
                  <a:gd name="connsiteX32" fmla="*/ 407834 w 719480"/>
                  <a:gd name="connsiteY32" fmla="*/ 392041 h 721753"/>
                  <a:gd name="connsiteX33" fmla="*/ 402414 w 719480"/>
                  <a:gd name="connsiteY33" fmla="*/ 403784 h 721753"/>
                  <a:gd name="connsiteX34" fmla="*/ 402414 w 719480"/>
                  <a:gd name="connsiteY34" fmla="*/ 432691 h 721753"/>
                  <a:gd name="connsiteX35" fmla="*/ 344602 w 719480"/>
                  <a:gd name="connsiteY35" fmla="*/ 432691 h 721753"/>
                  <a:gd name="connsiteX36" fmla="*/ 344602 w 719480"/>
                  <a:gd name="connsiteY36" fmla="*/ 330615 h 721753"/>
                  <a:gd name="connsiteX37" fmla="*/ 395188 w 719480"/>
                  <a:gd name="connsiteY37" fmla="*/ 190601 h 721753"/>
                  <a:gd name="connsiteX38" fmla="*/ 383444 w 719480"/>
                  <a:gd name="connsiteY38" fmla="*/ 181567 h 721753"/>
                  <a:gd name="connsiteX39" fmla="*/ 369895 w 719480"/>
                  <a:gd name="connsiteY39" fmla="*/ 188794 h 721753"/>
                  <a:gd name="connsiteX40" fmla="*/ 345505 w 719480"/>
                  <a:gd name="connsiteY40" fmla="*/ 202344 h 721753"/>
                  <a:gd name="connsiteX41" fmla="*/ 316599 w 719480"/>
                  <a:gd name="connsiteY41" fmla="*/ 173437 h 721753"/>
                  <a:gd name="connsiteX42" fmla="*/ 330149 w 719480"/>
                  <a:gd name="connsiteY42" fmla="*/ 149048 h 721753"/>
                  <a:gd name="connsiteX43" fmla="*/ 334665 w 719480"/>
                  <a:gd name="connsiteY43" fmla="*/ 129175 h 721753"/>
                  <a:gd name="connsiteX44" fmla="*/ 327439 w 719480"/>
                  <a:gd name="connsiteY44" fmla="*/ 122852 h 721753"/>
                  <a:gd name="connsiteX45" fmla="*/ 179294 w 719480"/>
                  <a:gd name="connsiteY45" fmla="*/ 190601 h 721753"/>
                  <a:gd name="connsiteX46" fmla="*/ 172067 w 719480"/>
                  <a:gd name="connsiteY46" fmla="*/ 231250 h 721753"/>
                  <a:gd name="connsiteX47" fmla="*/ 229880 w 719480"/>
                  <a:gd name="connsiteY47" fmla="*/ 331519 h 721753"/>
                  <a:gd name="connsiteX48" fmla="*/ 229880 w 719480"/>
                  <a:gd name="connsiteY48" fmla="*/ 433594 h 721753"/>
                  <a:gd name="connsiteX49" fmla="*/ 172067 w 719480"/>
                  <a:gd name="connsiteY49" fmla="*/ 433594 h 721753"/>
                  <a:gd name="connsiteX50" fmla="*/ 172067 w 719480"/>
                  <a:gd name="connsiteY50" fmla="*/ 404688 h 721753"/>
                  <a:gd name="connsiteX51" fmla="*/ 166647 w 719480"/>
                  <a:gd name="connsiteY51" fmla="*/ 392945 h 721753"/>
                  <a:gd name="connsiteX52" fmla="*/ 126901 w 719480"/>
                  <a:gd name="connsiteY52" fmla="*/ 110205 h 721753"/>
                  <a:gd name="connsiteX53" fmla="*/ 409641 w 719480"/>
                  <a:gd name="connsiteY53" fmla="*/ 70459 h 721753"/>
                  <a:gd name="connsiteX54" fmla="*/ 467453 w 719480"/>
                  <a:gd name="connsiteY54" fmla="*/ 138208 h 721753"/>
                  <a:gd name="connsiteX55" fmla="*/ 487326 w 719480"/>
                  <a:gd name="connsiteY55" fmla="*/ 144531 h 721753"/>
                  <a:gd name="connsiteX56" fmla="*/ 493650 w 719480"/>
                  <a:gd name="connsiteY56" fmla="*/ 124658 h 721753"/>
                  <a:gd name="connsiteX57" fmla="*/ 434934 w 719480"/>
                  <a:gd name="connsiteY57" fmla="*/ 53296 h 721753"/>
                  <a:gd name="connsiteX58" fmla="*/ 688767 w 719480"/>
                  <a:gd name="connsiteY58" fmla="*/ 232153 h 721753"/>
                  <a:gd name="connsiteX59" fmla="*/ 484617 w 719480"/>
                  <a:gd name="connsiteY59" fmla="*/ 392041 h 721753"/>
                  <a:gd name="connsiteX60" fmla="*/ 477390 w 719480"/>
                  <a:gd name="connsiteY60" fmla="*/ 411011 h 721753"/>
                  <a:gd name="connsiteX61" fmla="*/ 496360 w 719480"/>
                  <a:gd name="connsiteY61" fmla="*/ 418238 h 721753"/>
                  <a:gd name="connsiteX62" fmla="*/ 716770 w 719480"/>
                  <a:gd name="connsiteY62" fmla="*/ 240283 h 721753"/>
                  <a:gd name="connsiteX63" fmla="*/ 286789 w 719480"/>
                  <a:gd name="connsiteY63" fmla="*/ 693751 h 721753"/>
                  <a:gd name="connsiteX64" fmla="*/ 171164 w 719480"/>
                  <a:gd name="connsiteY64" fmla="*/ 578126 h 721753"/>
                  <a:gd name="connsiteX65" fmla="*/ 402414 w 719480"/>
                  <a:gd name="connsiteY65" fmla="*/ 578126 h 721753"/>
                  <a:gd name="connsiteX66" fmla="*/ 286789 w 719480"/>
                  <a:gd name="connsiteY66" fmla="*/ 693751 h 721753"/>
                  <a:gd name="connsiteX67" fmla="*/ 445774 w 719480"/>
                  <a:gd name="connsiteY67" fmla="*/ 476954 h 721753"/>
                  <a:gd name="connsiteX68" fmla="*/ 431321 w 719480"/>
                  <a:gd name="connsiteY68" fmla="*/ 491407 h 721753"/>
                  <a:gd name="connsiteX69" fmla="*/ 142258 w 719480"/>
                  <a:gd name="connsiteY69" fmla="*/ 491407 h 721753"/>
                  <a:gd name="connsiteX70" fmla="*/ 127805 w 719480"/>
                  <a:gd name="connsiteY70" fmla="*/ 476954 h 721753"/>
                  <a:gd name="connsiteX71" fmla="*/ 142258 w 719480"/>
                  <a:gd name="connsiteY71" fmla="*/ 462500 h 721753"/>
                  <a:gd name="connsiteX72" fmla="*/ 431321 w 719480"/>
                  <a:gd name="connsiteY72" fmla="*/ 462500 h 721753"/>
                  <a:gd name="connsiteX73" fmla="*/ 445774 w 719480"/>
                  <a:gd name="connsiteY73" fmla="*/ 476954 h 721753"/>
                  <a:gd name="connsiteX74" fmla="*/ 249753 w 719480"/>
                  <a:gd name="connsiteY74" fmla="*/ 309839 h 721753"/>
                  <a:gd name="connsiteX75" fmla="*/ 209104 w 719480"/>
                  <a:gd name="connsiteY75" fmla="*/ 194214 h 721753"/>
                  <a:gd name="connsiteX76" fmla="*/ 286789 w 719480"/>
                  <a:gd name="connsiteY76" fmla="*/ 144531 h 721753"/>
                  <a:gd name="connsiteX77" fmla="*/ 294016 w 719480"/>
                  <a:gd name="connsiteY77" fmla="*/ 144531 h 721753"/>
                  <a:gd name="connsiteX78" fmla="*/ 315695 w 719480"/>
                  <a:gd name="connsiteY78" fmla="*/ 223120 h 721753"/>
                  <a:gd name="connsiteX79" fmla="*/ 372605 w 719480"/>
                  <a:gd name="connsiteY79" fmla="*/ 223120 h 721753"/>
                  <a:gd name="connsiteX80" fmla="*/ 372605 w 719480"/>
                  <a:gd name="connsiteY80" fmla="*/ 230347 h 721753"/>
                  <a:gd name="connsiteX81" fmla="*/ 322922 w 719480"/>
                  <a:gd name="connsiteY81" fmla="*/ 308936 h 721753"/>
                  <a:gd name="connsiteX82" fmla="*/ 314792 w 719480"/>
                  <a:gd name="connsiteY82" fmla="*/ 321582 h 721753"/>
                  <a:gd name="connsiteX83" fmla="*/ 314792 w 719480"/>
                  <a:gd name="connsiteY83" fmla="*/ 432691 h 721753"/>
                  <a:gd name="connsiteX84" fmla="*/ 257883 w 719480"/>
                  <a:gd name="connsiteY84" fmla="*/ 432691 h 721753"/>
                  <a:gd name="connsiteX85" fmla="*/ 257883 w 719480"/>
                  <a:gd name="connsiteY85" fmla="*/ 321582 h 721753"/>
                  <a:gd name="connsiteX86" fmla="*/ 249753 w 719480"/>
                  <a:gd name="connsiteY86" fmla="*/ 309839 h 72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9480" h="721753">
                    <a:moveTo>
                      <a:pt x="716770" y="240283"/>
                    </a:moveTo>
                    <a:cubicBezTo>
                      <a:pt x="720384" y="234864"/>
                      <a:pt x="720384" y="227637"/>
                      <a:pt x="716770" y="222217"/>
                    </a:cubicBezTo>
                    <a:cubicBezTo>
                      <a:pt x="607468" y="81299"/>
                      <a:pt x="450290" y="0"/>
                      <a:pt x="285886" y="0"/>
                    </a:cubicBezTo>
                    <a:cubicBezTo>
                      <a:pt x="186520" y="0"/>
                      <a:pt x="89865" y="28906"/>
                      <a:pt x="6759" y="83105"/>
                    </a:cubicBezTo>
                    <a:cubicBezTo>
                      <a:pt x="436" y="87622"/>
                      <a:pt x="-2274" y="96655"/>
                      <a:pt x="2243" y="102978"/>
                    </a:cubicBezTo>
                    <a:cubicBezTo>
                      <a:pt x="6759" y="109302"/>
                      <a:pt x="15793" y="112012"/>
                      <a:pt x="22116" y="107495"/>
                    </a:cubicBezTo>
                    <a:lnTo>
                      <a:pt x="22116" y="107495"/>
                    </a:lnTo>
                    <a:cubicBezTo>
                      <a:pt x="59152" y="84009"/>
                      <a:pt x="97995" y="65942"/>
                      <a:pt x="139548" y="52393"/>
                    </a:cubicBezTo>
                    <a:cubicBezTo>
                      <a:pt x="41086" y="132788"/>
                      <a:pt x="25729" y="278223"/>
                      <a:pt x="106125" y="376685"/>
                    </a:cubicBezTo>
                    <a:cubicBezTo>
                      <a:pt x="116965" y="389331"/>
                      <a:pt x="128708" y="401074"/>
                      <a:pt x="141354" y="411011"/>
                    </a:cubicBezTo>
                    <a:lnTo>
                      <a:pt x="141354" y="432691"/>
                    </a:lnTo>
                    <a:cubicBezTo>
                      <a:pt x="116965" y="432691"/>
                      <a:pt x="97995" y="451661"/>
                      <a:pt x="97995" y="476050"/>
                    </a:cubicBezTo>
                    <a:cubicBezTo>
                      <a:pt x="97995" y="500440"/>
                      <a:pt x="116965" y="519410"/>
                      <a:pt x="141354" y="519410"/>
                    </a:cubicBezTo>
                    <a:lnTo>
                      <a:pt x="430417" y="519410"/>
                    </a:lnTo>
                    <a:cubicBezTo>
                      <a:pt x="438547" y="519410"/>
                      <a:pt x="444870" y="525733"/>
                      <a:pt x="444870" y="533863"/>
                    </a:cubicBezTo>
                    <a:cubicBezTo>
                      <a:pt x="444870" y="541993"/>
                      <a:pt x="438547" y="548316"/>
                      <a:pt x="430417" y="548316"/>
                    </a:cubicBezTo>
                    <a:lnTo>
                      <a:pt x="141354" y="548316"/>
                    </a:lnTo>
                    <a:cubicBezTo>
                      <a:pt x="133224" y="548316"/>
                      <a:pt x="126901" y="554639"/>
                      <a:pt x="126901" y="562769"/>
                    </a:cubicBezTo>
                    <a:cubicBezTo>
                      <a:pt x="126901" y="570899"/>
                      <a:pt x="133224" y="577222"/>
                      <a:pt x="141354" y="577222"/>
                    </a:cubicBezTo>
                    <a:cubicBezTo>
                      <a:pt x="141354" y="656714"/>
                      <a:pt x="206394" y="721754"/>
                      <a:pt x="285886" y="721754"/>
                    </a:cubicBezTo>
                    <a:cubicBezTo>
                      <a:pt x="365378" y="721754"/>
                      <a:pt x="430417" y="656714"/>
                      <a:pt x="430417" y="577222"/>
                    </a:cubicBezTo>
                    <a:cubicBezTo>
                      <a:pt x="453904" y="577222"/>
                      <a:pt x="473777" y="558253"/>
                      <a:pt x="473777" y="533863"/>
                    </a:cubicBezTo>
                    <a:cubicBezTo>
                      <a:pt x="473777" y="523023"/>
                      <a:pt x="470163" y="512183"/>
                      <a:pt x="462937" y="504956"/>
                    </a:cubicBezTo>
                    <a:cubicBezTo>
                      <a:pt x="479197" y="486890"/>
                      <a:pt x="477390" y="459790"/>
                      <a:pt x="460227" y="443531"/>
                    </a:cubicBezTo>
                    <a:cubicBezTo>
                      <a:pt x="452097" y="436304"/>
                      <a:pt x="442160" y="431788"/>
                      <a:pt x="431321" y="432691"/>
                    </a:cubicBezTo>
                    <a:lnTo>
                      <a:pt x="431321" y="411011"/>
                    </a:lnTo>
                    <a:cubicBezTo>
                      <a:pt x="486423" y="367651"/>
                      <a:pt x="518039" y="300806"/>
                      <a:pt x="518039" y="230347"/>
                    </a:cubicBezTo>
                    <a:cubicBezTo>
                      <a:pt x="518039" y="214087"/>
                      <a:pt x="516233" y="196924"/>
                      <a:pt x="512620" y="180664"/>
                    </a:cubicBezTo>
                    <a:cubicBezTo>
                      <a:pt x="510813" y="172534"/>
                      <a:pt x="503586" y="168018"/>
                      <a:pt x="495456" y="169824"/>
                    </a:cubicBezTo>
                    <a:cubicBezTo>
                      <a:pt x="487326" y="171631"/>
                      <a:pt x="482810" y="178858"/>
                      <a:pt x="484617" y="186987"/>
                    </a:cubicBezTo>
                    <a:cubicBezTo>
                      <a:pt x="484617" y="186987"/>
                      <a:pt x="484617" y="186987"/>
                      <a:pt x="484617" y="186987"/>
                    </a:cubicBezTo>
                    <a:cubicBezTo>
                      <a:pt x="487326" y="201441"/>
                      <a:pt x="489133" y="215894"/>
                      <a:pt x="489133" y="230347"/>
                    </a:cubicBezTo>
                    <a:cubicBezTo>
                      <a:pt x="489133" y="293579"/>
                      <a:pt x="459324" y="354102"/>
                      <a:pt x="407834" y="392041"/>
                    </a:cubicBezTo>
                    <a:cubicBezTo>
                      <a:pt x="404221" y="394751"/>
                      <a:pt x="402414" y="399268"/>
                      <a:pt x="402414" y="403784"/>
                    </a:cubicBezTo>
                    <a:lnTo>
                      <a:pt x="402414" y="432691"/>
                    </a:lnTo>
                    <a:lnTo>
                      <a:pt x="344602" y="432691"/>
                    </a:lnTo>
                    <a:lnTo>
                      <a:pt x="344602" y="330615"/>
                    </a:lnTo>
                    <a:cubicBezTo>
                      <a:pt x="393381" y="302613"/>
                      <a:pt x="415061" y="242993"/>
                      <a:pt x="395188" y="190601"/>
                    </a:cubicBezTo>
                    <a:cubicBezTo>
                      <a:pt x="393381" y="185181"/>
                      <a:pt x="388864" y="181567"/>
                      <a:pt x="383444" y="181567"/>
                    </a:cubicBezTo>
                    <a:cubicBezTo>
                      <a:pt x="378025" y="180664"/>
                      <a:pt x="372605" y="183374"/>
                      <a:pt x="369895" y="188794"/>
                    </a:cubicBezTo>
                    <a:cubicBezTo>
                      <a:pt x="364475" y="197827"/>
                      <a:pt x="355442" y="202344"/>
                      <a:pt x="345505" y="202344"/>
                    </a:cubicBezTo>
                    <a:cubicBezTo>
                      <a:pt x="329245" y="202344"/>
                      <a:pt x="316599" y="189698"/>
                      <a:pt x="316599" y="173437"/>
                    </a:cubicBezTo>
                    <a:cubicBezTo>
                      <a:pt x="316599" y="163501"/>
                      <a:pt x="322019" y="154468"/>
                      <a:pt x="330149" y="149048"/>
                    </a:cubicBezTo>
                    <a:cubicBezTo>
                      <a:pt x="337375" y="144531"/>
                      <a:pt x="339182" y="136401"/>
                      <a:pt x="334665" y="129175"/>
                    </a:cubicBezTo>
                    <a:cubicBezTo>
                      <a:pt x="332859" y="126465"/>
                      <a:pt x="330149" y="124658"/>
                      <a:pt x="327439" y="122852"/>
                    </a:cubicBezTo>
                    <a:cubicBezTo>
                      <a:pt x="267819" y="100268"/>
                      <a:pt x="200974" y="130982"/>
                      <a:pt x="179294" y="190601"/>
                    </a:cubicBezTo>
                    <a:cubicBezTo>
                      <a:pt x="174777" y="203247"/>
                      <a:pt x="172067" y="217700"/>
                      <a:pt x="172067" y="231250"/>
                    </a:cubicBezTo>
                    <a:cubicBezTo>
                      <a:pt x="172067" y="272803"/>
                      <a:pt x="194650" y="310742"/>
                      <a:pt x="229880" y="331519"/>
                    </a:cubicBezTo>
                    <a:lnTo>
                      <a:pt x="229880" y="433594"/>
                    </a:lnTo>
                    <a:lnTo>
                      <a:pt x="172067" y="433594"/>
                    </a:lnTo>
                    <a:lnTo>
                      <a:pt x="172067" y="404688"/>
                    </a:lnTo>
                    <a:cubicBezTo>
                      <a:pt x="172067" y="400171"/>
                      <a:pt x="170261" y="395655"/>
                      <a:pt x="166647" y="392945"/>
                    </a:cubicBezTo>
                    <a:cubicBezTo>
                      <a:pt x="77219" y="326099"/>
                      <a:pt x="59152" y="198731"/>
                      <a:pt x="126901" y="110205"/>
                    </a:cubicBezTo>
                    <a:cubicBezTo>
                      <a:pt x="193747" y="20776"/>
                      <a:pt x="321115" y="2710"/>
                      <a:pt x="409641" y="70459"/>
                    </a:cubicBezTo>
                    <a:cubicBezTo>
                      <a:pt x="434031" y="88525"/>
                      <a:pt x="453000" y="112012"/>
                      <a:pt x="467453" y="138208"/>
                    </a:cubicBezTo>
                    <a:cubicBezTo>
                      <a:pt x="471067" y="145435"/>
                      <a:pt x="480100" y="148144"/>
                      <a:pt x="487326" y="144531"/>
                    </a:cubicBezTo>
                    <a:cubicBezTo>
                      <a:pt x="494553" y="140918"/>
                      <a:pt x="497263" y="131885"/>
                      <a:pt x="493650" y="124658"/>
                    </a:cubicBezTo>
                    <a:cubicBezTo>
                      <a:pt x="479197" y="97559"/>
                      <a:pt x="459324" y="73169"/>
                      <a:pt x="434934" y="53296"/>
                    </a:cubicBezTo>
                    <a:cubicBezTo>
                      <a:pt x="535203" y="86719"/>
                      <a:pt x="623728" y="149048"/>
                      <a:pt x="688767" y="232153"/>
                    </a:cubicBezTo>
                    <a:cubicBezTo>
                      <a:pt x="634568" y="300806"/>
                      <a:pt x="564109" y="355908"/>
                      <a:pt x="484617" y="392041"/>
                    </a:cubicBezTo>
                    <a:cubicBezTo>
                      <a:pt x="477390" y="395655"/>
                      <a:pt x="473777" y="403784"/>
                      <a:pt x="477390" y="411011"/>
                    </a:cubicBezTo>
                    <a:cubicBezTo>
                      <a:pt x="481003" y="418238"/>
                      <a:pt x="489133" y="421851"/>
                      <a:pt x="496360" y="418238"/>
                    </a:cubicBezTo>
                    <a:cubicBezTo>
                      <a:pt x="582175" y="377588"/>
                      <a:pt x="658958" y="317066"/>
                      <a:pt x="716770" y="240283"/>
                    </a:cubicBezTo>
                    <a:close/>
                    <a:moveTo>
                      <a:pt x="286789" y="693751"/>
                    </a:moveTo>
                    <a:cubicBezTo>
                      <a:pt x="222653" y="693751"/>
                      <a:pt x="171164" y="642261"/>
                      <a:pt x="171164" y="578126"/>
                    </a:cubicBezTo>
                    <a:lnTo>
                      <a:pt x="402414" y="578126"/>
                    </a:lnTo>
                    <a:cubicBezTo>
                      <a:pt x="402414" y="642261"/>
                      <a:pt x="350022" y="693751"/>
                      <a:pt x="286789" y="693751"/>
                    </a:cubicBezTo>
                    <a:close/>
                    <a:moveTo>
                      <a:pt x="445774" y="476954"/>
                    </a:moveTo>
                    <a:cubicBezTo>
                      <a:pt x="445774" y="485083"/>
                      <a:pt x="439451" y="491407"/>
                      <a:pt x="431321" y="491407"/>
                    </a:cubicBezTo>
                    <a:lnTo>
                      <a:pt x="142258" y="491407"/>
                    </a:lnTo>
                    <a:cubicBezTo>
                      <a:pt x="134128" y="491407"/>
                      <a:pt x="127805" y="485083"/>
                      <a:pt x="127805" y="476954"/>
                    </a:cubicBezTo>
                    <a:cubicBezTo>
                      <a:pt x="127805" y="468824"/>
                      <a:pt x="134128" y="462500"/>
                      <a:pt x="142258" y="462500"/>
                    </a:cubicBezTo>
                    <a:lnTo>
                      <a:pt x="431321" y="462500"/>
                    </a:lnTo>
                    <a:cubicBezTo>
                      <a:pt x="439451" y="462500"/>
                      <a:pt x="445774" y="468824"/>
                      <a:pt x="445774" y="476954"/>
                    </a:cubicBezTo>
                    <a:close/>
                    <a:moveTo>
                      <a:pt x="249753" y="309839"/>
                    </a:moveTo>
                    <a:cubicBezTo>
                      <a:pt x="206394" y="289063"/>
                      <a:pt x="188327" y="237573"/>
                      <a:pt x="209104" y="194214"/>
                    </a:cubicBezTo>
                    <a:cubicBezTo>
                      <a:pt x="223557" y="164404"/>
                      <a:pt x="253366" y="144531"/>
                      <a:pt x="286789" y="144531"/>
                    </a:cubicBezTo>
                    <a:cubicBezTo>
                      <a:pt x="289499" y="144531"/>
                      <a:pt x="292209" y="144531"/>
                      <a:pt x="294016" y="144531"/>
                    </a:cubicBezTo>
                    <a:cubicBezTo>
                      <a:pt x="278659" y="172534"/>
                      <a:pt x="287692" y="207764"/>
                      <a:pt x="315695" y="223120"/>
                    </a:cubicBezTo>
                    <a:cubicBezTo>
                      <a:pt x="333762" y="233057"/>
                      <a:pt x="355442" y="233057"/>
                      <a:pt x="372605" y="223120"/>
                    </a:cubicBezTo>
                    <a:cubicBezTo>
                      <a:pt x="372605" y="225830"/>
                      <a:pt x="372605" y="228540"/>
                      <a:pt x="372605" y="230347"/>
                    </a:cubicBezTo>
                    <a:cubicBezTo>
                      <a:pt x="372605" y="263769"/>
                      <a:pt x="353635" y="294483"/>
                      <a:pt x="322922" y="308936"/>
                    </a:cubicBezTo>
                    <a:cubicBezTo>
                      <a:pt x="317502" y="311646"/>
                      <a:pt x="314792" y="316163"/>
                      <a:pt x="314792" y="321582"/>
                    </a:cubicBezTo>
                    <a:lnTo>
                      <a:pt x="314792" y="432691"/>
                    </a:lnTo>
                    <a:lnTo>
                      <a:pt x="257883" y="432691"/>
                    </a:lnTo>
                    <a:lnTo>
                      <a:pt x="257883" y="321582"/>
                    </a:lnTo>
                    <a:cubicBezTo>
                      <a:pt x="257883" y="317066"/>
                      <a:pt x="254270" y="311646"/>
                      <a:pt x="249753" y="30983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3" name="Freeform 372">
                <a:extLst>
                  <a:ext uri="{FF2B5EF4-FFF2-40B4-BE49-F238E27FC236}">
                    <a16:creationId xmlns:a16="http://schemas.microsoft.com/office/drawing/2014/main" id="{47A7FBF4-3DDD-D8FD-C449-D33089F24741}"/>
                  </a:ext>
                </a:extLst>
              </p:cNvPr>
              <p:cNvSpPr/>
              <p:nvPr/>
            </p:nvSpPr>
            <p:spPr>
              <a:xfrm>
                <a:off x="4624471" y="4418950"/>
                <a:ext cx="67640" cy="74866"/>
              </a:xfrm>
              <a:custGeom>
                <a:avLst/>
                <a:gdLst>
                  <a:gd name="connsiteX0" fmla="*/ 26142 w 67640"/>
                  <a:gd name="connsiteY0" fmla="*/ 5365 h 74866"/>
                  <a:gd name="connsiteX1" fmla="*/ 5365 w 67640"/>
                  <a:gd name="connsiteY1" fmla="*/ 3559 h 74866"/>
                  <a:gd name="connsiteX2" fmla="*/ 3559 w 67640"/>
                  <a:gd name="connsiteY2" fmla="*/ 24336 h 74866"/>
                  <a:gd name="connsiteX3" fmla="*/ 41498 w 67640"/>
                  <a:gd name="connsiteY3" fmla="*/ 69502 h 74866"/>
                  <a:gd name="connsiteX4" fmla="*/ 62275 w 67640"/>
                  <a:gd name="connsiteY4" fmla="*/ 71308 h 74866"/>
                  <a:gd name="connsiteX5" fmla="*/ 64081 w 67640"/>
                  <a:gd name="connsiteY5" fmla="*/ 50532 h 74866"/>
                  <a:gd name="connsiteX6" fmla="*/ 26142 w 67640"/>
                  <a:gd name="connsiteY6"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 h="74866">
                    <a:moveTo>
                      <a:pt x="26142" y="5365"/>
                    </a:moveTo>
                    <a:cubicBezTo>
                      <a:pt x="20722" y="-958"/>
                      <a:pt x="11689" y="-1861"/>
                      <a:pt x="5365" y="3559"/>
                    </a:cubicBezTo>
                    <a:cubicBezTo>
                      <a:pt x="-958" y="8979"/>
                      <a:pt x="-1861" y="18012"/>
                      <a:pt x="3559" y="24336"/>
                    </a:cubicBezTo>
                    <a:lnTo>
                      <a:pt x="41498" y="69502"/>
                    </a:lnTo>
                    <a:cubicBezTo>
                      <a:pt x="46918" y="75824"/>
                      <a:pt x="55952" y="76728"/>
                      <a:pt x="62275" y="71308"/>
                    </a:cubicBezTo>
                    <a:cubicBezTo>
                      <a:pt x="68598" y="65888"/>
                      <a:pt x="69501" y="56855"/>
                      <a:pt x="64081" y="50532"/>
                    </a:cubicBezTo>
                    <a:lnTo>
                      <a:pt x="26142"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4" name="Freeform 373">
                <a:extLst>
                  <a:ext uri="{FF2B5EF4-FFF2-40B4-BE49-F238E27FC236}">
                    <a16:creationId xmlns:a16="http://schemas.microsoft.com/office/drawing/2014/main" id="{A4EB0028-9725-FB6F-E034-A73287AC2CBA}"/>
                  </a:ext>
                </a:extLst>
              </p:cNvPr>
              <p:cNvSpPr/>
              <p:nvPr/>
            </p:nvSpPr>
            <p:spPr>
              <a:xfrm>
                <a:off x="4712914" y="4346602"/>
                <a:ext cx="73378" cy="67436"/>
              </a:xfrm>
              <a:custGeom>
                <a:avLst/>
                <a:gdLst>
                  <a:gd name="connsiteX0" fmla="*/ 24418 w 73378"/>
                  <a:gd name="connsiteY0" fmla="*/ 3641 h 67436"/>
                  <a:gd name="connsiteX1" fmla="*/ 3641 w 73378"/>
                  <a:gd name="connsiteY1" fmla="*/ 4545 h 67436"/>
                  <a:gd name="connsiteX2" fmla="*/ 4545 w 73378"/>
                  <a:gd name="connsiteY2" fmla="*/ 25321 h 67436"/>
                  <a:gd name="connsiteX3" fmla="*/ 5448 w 73378"/>
                  <a:gd name="connsiteY3" fmla="*/ 26224 h 67436"/>
                  <a:gd name="connsiteX4" fmla="*/ 50614 w 73378"/>
                  <a:gd name="connsiteY4" fmla="*/ 64164 h 67436"/>
                  <a:gd name="connsiteX5" fmla="*/ 70487 w 73378"/>
                  <a:gd name="connsiteY5" fmla="*/ 62357 h 67436"/>
                  <a:gd name="connsiteX6" fmla="*/ 68680 w 73378"/>
                  <a:gd name="connsiteY6" fmla="*/ 42485 h 67436"/>
                  <a:gd name="connsiteX7" fmla="*/ 24418 w 73378"/>
                  <a:gd name="connsiteY7" fmla="*/ 3641 h 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78" h="67436">
                    <a:moveTo>
                      <a:pt x="24418" y="3641"/>
                    </a:moveTo>
                    <a:cubicBezTo>
                      <a:pt x="18095" y="-1778"/>
                      <a:pt x="9061" y="-875"/>
                      <a:pt x="3641" y="4545"/>
                    </a:cubicBezTo>
                    <a:cubicBezTo>
                      <a:pt x="-1779" y="10868"/>
                      <a:pt x="-875" y="19901"/>
                      <a:pt x="4545" y="25321"/>
                    </a:cubicBezTo>
                    <a:cubicBezTo>
                      <a:pt x="4545" y="25321"/>
                      <a:pt x="5448" y="25321"/>
                      <a:pt x="5448" y="26224"/>
                    </a:cubicBezTo>
                    <a:lnTo>
                      <a:pt x="50614" y="64164"/>
                    </a:lnTo>
                    <a:cubicBezTo>
                      <a:pt x="56937" y="69584"/>
                      <a:pt x="65971" y="67777"/>
                      <a:pt x="70487" y="62357"/>
                    </a:cubicBezTo>
                    <a:cubicBezTo>
                      <a:pt x="75004" y="56034"/>
                      <a:pt x="74100" y="47904"/>
                      <a:pt x="68680" y="42485"/>
                    </a:cubicBezTo>
                    <a:lnTo>
                      <a:pt x="24418" y="36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5" name="Freeform 374">
                <a:extLst>
                  <a:ext uri="{FF2B5EF4-FFF2-40B4-BE49-F238E27FC236}">
                    <a16:creationId xmlns:a16="http://schemas.microsoft.com/office/drawing/2014/main" id="{C9D5C36E-48AD-765F-84D3-3076487B1EE1}"/>
                  </a:ext>
                </a:extLst>
              </p:cNvPr>
              <p:cNvSpPr/>
              <p:nvPr/>
            </p:nvSpPr>
            <p:spPr>
              <a:xfrm>
                <a:off x="4011116" y="4418950"/>
                <a:ext cx="67640" cy="74866"/>
              </a:xfrm>
              <a:custGeom>
                <a:avLst/>
                <a:gdLst>
                  <a:gd name="connsiteX0" fmla="*/ 41498 w 67640"/>
                  <a:gd name="connsiteY0" fmla="*/ 5365 h 74866"/>
                  <a:gd name="connsiteX1" fmla="*/ 3559 w 67640"/>
                  <a:gd name="connsiteY1" fmla="*/ 50532 h 74866"/>
                  <a:gd name="connsiteX2" fmla="*/ 5366 w 67640"/>
                  <a:gd name="connsiteY2" fmla="*/ 71308 h 74866"/>
                  <a:gd name="connsiteX3" fmla="*/ 26142 w 67640"/>
                  <a:gd name="connsiteY3" fmla="*/ 69502 h 74866"/>
                  <a:gd name="connsiteX4" fmla="*/ 64081 w 67640"/>
                  <a:gd name="connsiteY4" fmla="*/ 24336 h 74866"/>
                  <a:gd name="connsiteX5" fmla="*/ 62275 w 67640"/>
                  <a:gd name="connsiteY5" fmla="*/ 3559 h 74866"/>
                  <a:gd name="connsiteX6" fmla="*/ 41498 w 67640"/>
                  <a:gd name="connsiteY6" fmla="*/ 5365 h 74866"/>
                  <a:gd name="connsiteX7" fmla="*/ 41498 w 67640"/>
                  <a:gd name="connsiteY7" fmla="*/ 5365 h 74866"/>
                  <a:gd name="connsiteX8" fmla="*/ 41498 w 67640"/>
                  <a:gd name="connsiteY8"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866">
                    <a:moveTo>
                      <a:pt x="41498" y="5365"/>
                    </a:moveTo>
                    <a:lnTo>
                      <a:pt x="3559" y="50532"/>
                    </a:lnTo>
                    <a:cubicBezTo>
                      <a:pt x="-1861" y="56855"/>
                      <a:pt x="-958" y="65888"/>
                      <a:pt x="5366" y="71308"/>
                    </a:cubicBezTo>
                    <a:cubicBezTo>
                      <a:pt x="11689" y="76728"/>
                      <a:pt x="20722" y="75824"/>
                      <a:pt x="26142" y="69502"/>
                    </a:cubicBezTo>
                    <a:lnTo>
                      <a:pt x="64081" y="24336"/>
                    </a:lnTo>
                    <a:cubicBezTo>
                      <a:pt x="69501" y="18012"/>
                      <a:pt x="68598" y="8979"/>
                      <a:pt x="62275" y="3559"/>
                    </a:cubicBezTo>
                    <a:cubicBezTo>
                      <a:pt x="55951" y="-1861"/>
                      <a:pt x="46918" y="-958"/>
                      <a:pt x="41498" y="5365"/>
                    </a:cubicBezTo>
                    <a:cubicBezTo>
                      <a:pt x="41498" y="5365"/>
                      <a:pt x="41498" y="5365"/>
                      <a:pt x="41498" y="5365"/>
                    </a:cubicBezTo>
                    <a:lnTo>
                      <a:pt x="41498"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6" name="Freeform 375">
                <a:extLst>
                  <a:ext uri="{FF2B5EF4-FFF2-40B4-BE49-F238E27FC236}">
                    <a16:creationId xmlns:a16="http://schemas.microsoft.com/office/drawing/2014/main" id="{BB7AECD2-858F-7A7E-61B0-0E9C0F0A38EF}"/>
                  </a:ext>
                </a:extLst>
              </p:cNvPr>
              <p:cNvSpPr/>
              <p:nvPr/>
            </p:nvSpPr>
            <p:spPr>
              <a:xfrm>
                <a:off x="3917317" y="4347034"/>
                <a:ext cx="71863" cy="62627"/>
              </a:xfrm>
              <a:custGeom>
                <a:avLst/>
                <a:gdLst>
                  <a:gd name="connsiteX0" fmla="*/ 48578 w 71863"/>
                  <a:gd name="connsiteY0" fmla="*/ 3209 h 62627"/>
                  <a:gd name="connsiteX1" fmla="*/ 6122 w 71863"/>
                  <a:gd name="connsiteY1" fmla="*/ 36632 h 62627"/>
                  <a:gd name="connsiteX2" fmla="*/ 2509 w 71863"/>
                  <a:gd name="connsiteY2" fmla="*/ 56505 h 62627"/>
                  <a:gd name="connsiteX3" fmla="*/ 22382 w 71863"/>
                  <a:gd name="connsiteY3" fmla="*/ 60119 h 62627"/>
                  <a:gd name="connsiteX4" fmla="*/ 23285 w 71863"/>
                  <a:gd name="connsiteY4" fmla="*/ 59215 h 62627"/>
                  <a:gd name="connsiteX5" fmla="*/ 65741 w 71863"/>
                  <a:gd name="connsiteY5" fmla="*/ 25792 h 62627"/>
                  <a:gd name="connsiteX6" fmla="*/ 69355 w 71863"/>
                  <a:gd name="connsiteY6" fmla="*/ 5919 h 62627"/>
                  <a:gd name="connsiteX7" fmla="*/ 48578 w 71863"/>
                  <a:gd name="connsiteY7" fmla="*/ 3209 h 62627"/>
                  <a:gd name="connsiteX8" fmla="*/ 48578 w 71863"/>
                  <a:gd name="connsiteY8" fmla="*/ 3209 h 6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63" h="62627">
                    <a:moveTo>
                      <a:pt x="48578" y="3209"/>
                    </a:moveTo>
                    <a:lnTo>
                      <a:pt x="6122" y="36632"/>
                    </a:lnTo>
                    <a:cubicBezTo>
                      <a:pt x="-201" y="41149"/>
                      <a:pt x="-2008" y="50182"/>
                      <a:pt x="2509" y="56505"/>
                    </a:cubicBezTo>
                    <a:cubicBezTo>
                      <a:pt x="7026" y="62829"/>
                      <a:pt x="16059" y="64635"/>
                      <a:pt x="22382" y="60119"/>
                    </a:cubicBezTo>
                    <a:cubicBezTo>
                      <a:pt x="22382" y="60119"/>
                      <a:pt x="23285" y="60119"/>
                      <a:pt x="23285" y="59215"/>
                    </a:cubicBezTo>
                    <a:lnTo>
                      <a:pt x="65741" y="25792"/>
                    </a:lnTo>
                    <a:cubicBezTo>
                      <a:pt x="72065" y="21275"/>
                      <a:pt x="73871" y="12242"/>
                      <a:pt x="69355" y="5919"/>
                    </a:cubicBezTo>
                    <a:cubicBezTo>
                      <a:pt x="64838" y="-404"/>
                      <a:pt x="55805" y="-2211"/>
                      <a:pt x="48578" y="3209"/>
                    </a:cubicBezTo>
                    <a:cubicBezTo>
                      <a:pt x="49482" y="3209"/>
                      <a:pt x="49482" y="3209"/>
                      <a:pt x="48578" y="320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77" name="Rectangle 376">
            <a:extLst>
              <a:ext uri="{FF2B5EF4-FFF2-40B4-BE49-F238E27FC236}">
                <a16:creationId xmlns:a16="http://schemas.microsoft.com/office/drawing/2014/main" id="{8CA458E2-5FF2-A856-461E-76A69279E190}"/>
              </a:ext>
            </a:extLst>
          </p:cNvPr>
          <p:cNvSpPr/>
          <p:nvPr/>
        </p:nvSpPr>
        <p:spPr>
          <a:xfrm>
            <a:off x="1993979" y="6855092"/>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id="{F3973B93-D86D-1838-A03C-169E9F8FFB59}"/>
              </a:ext>
            </a:extLst>
          </p:cNvPr>
          <p:cNvSpPr/>
          <p:nvPr/>
        </p:nvSpPr>
        <p:spPr>
          <a:xfrm>
            <a:off x="2981442" y="8821355"/>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9" name="Group 378">
            <a:extLst>
              <a:ext uri="{FF2B5EF4-FFF2-40B4-BE49-F238E27FC236}">
                <a16:creationId xmlns:a16="http://schemas.microsoft.com/office/drawing/2014/main" id="{DFB77079-295A-3FAA-487C-EA4A1ED2616C}"/>
              </a:ext>
            </a:extLst>
          </p:cNvPr>
          <p:cNvGrpSpPr/>
          <p:nvPr/>
        </p:nvGrpSpPr>
        <p:grpSpPr>
          <a:xfrm>
            <a:off x="2293567" y="6454105"/>
            <a:ext cx="622062" cy="778875"/>
            <a:chOff x="1782533" y="7057933"/>
            <a:chExt cx="1342649" cy="1681111"/>
          </a:xfrm>
        </p:grpSpPr>
        <p:sp>
          <p:nvSpPr>
            <p:cNvPr id="380" name="Freeform 379">
              <a:extLst>
                <a:ext uri="{FF2B5EF4-FFF2-40B4-BE49-F238E27FC236}">
                  <a16:creationId xmlns:a16="http://schemas.microsoft.com/office/drawing/2014/main" id="{3C219553-DB65-F960-87F2-86F2D77EC4E4}"/>
                </a:ext>
              </a:extLst>
            </p:cNvPr>
            <p:cNvSpPr/>
            <p:nvPr/>
          </p:nvSpPr>
          <p:spPr>
            <a:xfrm>
              <a:off x="2333596" y="7768048"/>
              <a:ext cx="555970" cy="907885"/>
            </a:xfrm>
            <a:custGeom>
              <a:avLst/>
              <a:gdLst>
                <a:gd name="connsiteX0" fmla="*/ 555776 w 555970"/>
                <a:gd name="connsiteY0" fmla="*/ 537982 h 907885"/>
                <a:gd name="connsiteX1" fmla="*/ 555776 w 555970"/>
                <a:gd name="connsiteY1" fmla="*/ 516506 h 907885"/>
                <a:gd name="connsiteX2" fmla="*/ 555776 w 555970"/>
                <a:gd name="connsiteY2" fmla="*/ 332869 h 907885"/>
                <a:gd name="connsiteX3" fmla="*/ 379192 w 555970"/>
                <a:gd name="connsiteY3" fmla="*/ 117676 h 907885"/>
                <a:gd name="connsiteX4" fmla="*/ 267896 w 555970"/>
                <a:gd name="connsiteY4" fmla="*/ 113294 h 907885"/>
                <a:gd name="connsiteX5" fmla="*/ 259133 w 555970"/>
                <a:gd name="connsiteY5" fmla="*/ 128633 h 907885"/>
                <a:gd name="connsiteX6" fmla="*/ 259133 w 555970"/>
                <a:gd name="connsiteY6" fmla="*/ 291233 h 907885"/>
                <a:gd name="connsiteX7" fmla="*/ 258695 w 555970"/>
                <a:gd name="connsiteY7" fmla="*/ 306134 h 907885"/>
                <a:gd name="connsiteX8" fmla="*/ 235471 w 555970"/>
                <a:gd name="connsiteY8" fmla="*/ 328925 h 907885"/>
                <a:gd name="connsiteX9" fmla="*/ 210934 w 555970"/>
                <a:gd name="connsiteY9" fmla="*/ 309202 h 907885"/>
                <a:gd name="connsiteX10" fmla="*/ 210057 w 555970"/>
                <a:gd name="connsiteY10" fmla="*/ 292986 h 907885"/>
                <a:gd name="connsiteX11" fmla="*/ 210057 w 555970"/>
                <a:gd name="connsiteY11" fmla="*/ 87874 h 907885"/>
                <a:gd name="connsiteX12" fmla="*/ 93065 w 555970"/>
                <a:gd name="connsiteY12" fmla="*/ 7231 h 907885"/>
                <a:gd name="connsiteX13" fmla="*/ 8498 w 555970"/>
                <a:gd name="connsiteY13" fmla="*/ 38787 h 907885"/>
                <a:gd name="connsiteX14" fmla="*/ 6307 w 555970"/>
                <a:gd name="connsiteY14" fmla="*/ 53250 h 907885"/>
                <a:gd name="connsiteX15" fmla="*/ 22958 w 555970"/>
                <a:gd name="connsiteY15" fmla="*/ 66837 h 907885"/>
                <a:gd name="connsiteX16" fmla="*/ 88245 w 555970"/>
                <a:gd name="connsiteY16" fmla="*/ 205770 h 907885"/>
                <a:gd name="connsiteX17" fmla="*/ 88245 w 555970"/>
                <a:gd name="connsiteY17" fmla="*/ 870194 h 907885"/>
                <a:gd name="connsiteX18" fmla="*/ 125928 w 555970"/>
                <a:gd name="connsiteY18" fmla="*/ 907885 h 907885"/>
                <a:gd name="connsiteX19" fmla="*/ 224517 w 555970"/>
                <a:gd name="connsiteY19" fmla="*/ 907885 h 907885"/>
                <a:gd name="connsiteX20" fmla="*/ 373058 w 555970"/>
                <a:gd name="connsiteY20" fmla="*/ 759310 h 907885"/>
                <a:gd name="connsiteX21" fmla="*/ 373058 w 555970"/>
                <a:gd name="connsiteY21" fmla="*/ 500290 h 907885"/>
                <a:gd name="connsiteX22" fmla="*/ 373496 w 555970"/>
                <a:gd name="connsiteY22" fmla="*/ 485389 h 907885"/>
                <a:gd name="connsiteX23" fmla="*/ 395405 w 555970"/>
                <a:gd name="connsiteY23" fmla="*/ 463037 h 907885"/>
                <a:gd name="connsiteX24" fmla="*/ 420819 w 555970"/>
                <a:gd name="connsiteY24" fmla="*/ 481444 h 907885"/>
                <a:gd name="connsiteX25" fmla="*/ 422133 w 555970"/>
                <a:gd name="connsiteY25" fmla="*/ 497660 h 907885"/>
                <a:gd name="connsiteX26" fmla="*/ 421695 w 555970"/>
                <a:gd name="connsiteY26" fmla="*/ 678230 h 907885"/>
                <a:gd name="connsiteX27" fmla="*/ 438345 w 555970"/>
                <a:gd name="connsiteY27" fmla="*/ 694446 h 907885"/>
                <a:gd name="connsiteX28" fmla="*/ 540878 w 555970"/>
                <a:gd name="connsiteY28" fmla="*/ 644921 h 90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5970" h="907885">
                  <a:moveTo>
                    <a:pt x="555776" y="537982"/>
                  </a:moveTo>
                  <a:cubicBezTo>
                    <a:pt x="555776" y="530969"/>
                    <a:pt x="555776" y="523957"/>
                    <a:pt x="555776" y="516506"/>
                  </a:cubicBezTo>
                  <a:cubicBezTo>
                    <a:pt x="555776" y="455148"/>
                    <a:pt x="556214" y="394228"/>
                    <a:pt x="555776" y="332869"/>
                  </a:cubicBezTo>
                  <a:cubicBezTo>
                    <a:pt x="554461" y="226369"/>
                    <a:pt x="483039" y="139590"/>
                    <a:pt x="379192" y="117676"/>
                  </a:cubicBezTo>
                  <a:cubicBezTo>
                    <a:pt x="342386" y="109788"/>
                    <a:pt x="305141" y="114170"/>
                    <a:pt x="267896" y="113294"/>
                  </a:cubicBezTo>
                  <a:cubicBezTo>
                    <a:pt x="255627" y="112856"/>
                    <a:pt x="259133" y="122059"/>
                    <a:pt x="259133" y="128633"/>
                  </a:cubicBezTo>
                  <a:cubicBezTo>
                    <a:pt x="259133" y="182979"/>
                    <a:pt x="259133" y="236887"/>
                    <a:pt x="259133" y="291233"/>
                  </a:cubicBezTo>
                  <a:cubicBezTo>
                    <a:pt x="259133" y="296054"/>
                    <a:pt x="259133" y="300875"/>
                    <a:pt x="258695" y="306134"/>
                  </a:cubicBezTo>
                  <a:cubicBezTo>
                    <a:pt x="257380" y="320598"/>
                    <a:pt x="249055" y="328486"/>
                    <a:pt x="235471" y="328925"/>
                  </a:cubicBezTo>
                  <a:cubicBezTo>
                    <a:pt x="222326" y="329363"/>
                    <a:pt x="214001" y="321912"/>
                    <a:pt x="210934" y="309202"/>
                  </a:cubicBezTo>
                  <a:cubicBezTo>
                    <a:pt x="209619" y="303943"/>
                    <a:pt x="210057" y="298246"/>
                    <a:pt x="210057" y="292986"/>
                  </a:cubicBezTo>
                  <a:cubicBezTo>
                    <a:pt x="210057" y="224616"/>
                    <a:pt x="210057" y="156245"/>
                    <a:pt x="210057" y="87874"/>
                  </a:cubicBezTo>
                  <a:cubicBezTo>
                    <a:pt x="209619" y="19941"/>
                    <a:pt x="156600" y="-16435"/>
                    <a:pt x="93065" y="7231"/>
                  </a:cubicBezTo>
                  <a:cubicBezTo>
                    <a:pt x="65022" y="17750"/>
                    <a:pt x="36979" y="28707"/>
                    <a:pt x="8498" y="38787"/>
                  </a:cubicBezTo>
                  <a:cubicBezTo>
                    <a:pt x="-2895" y="42732"/>
                    <a:pt x="-2018" y="46676"/>
                    <a:pt x="6307" y="53250"/>
                  </a:cubicBezTo>
                  <a:cubicBezTo>
                    <a:pt x="12003" y="57195"/>
                    <a:pt x="17261" y="62016"/>
                    <a:pt x="22958" y="66837"/>
                  </a:cubicBezTo>
                  <a:cubicBezTo>
                    <a:pt x="66337" y="102775"/>
                    <a:pt x="88245" y="149232"/>
                    <a:pt x="88245" y="205770"/>
                  </a:cubicBezTo>
                  <a:cubicBezTo>
                    <a:pt x="88245" y="427098"/>
                    <a:pt x="88245" y="648427"/>
                    <a:pt x="88245" y="870194"/>
                  </a:cubicBezTo>
                  <a:cubicBezTo>
                    <a:pt x="88245" y="903064"/>
                    <a:pt x="93065" y="907885"/>
                    <a:pt x="125928" y="907885"/>
                  </a:cubicBezTo>
                  <a:cubicBezTo>
                    <a:pt x="158791" y="907885"/>
                    <a:pt x="191654" y="907885"/>
                    <a:pt x="224517" y="907885"/>
                  </a:cubicBezTo>
                  <a:cubicBezTo>
                    <a:pt x="309523" y="907447"/>
                    <a:pt x="372619" y="844774"/>
                    <a:pt x="373058" y="759310"/>
                  </a:cubicBezTo>
                  <a:cubicBezTo>
                    <a:pt x="373496" y="672970"/>
                    <a:pt x="373058" y="586630"/>
                    <a:pt x="373058" y="500290"/>
                  </a:cubicBezTo>
                  <a:cubicBezTo>
                    <a:pt x="373058" y="495469"/>
                    <a:pt x="373058" y="490210"/>
                    <a:pt x="373496" y="485389"/>
                  </a:cubicBezTo>
                  <a:cubicBezTo>
                    <a:pt x="374810" y="471802"/>
                    <a:pt x="382698" y="464352"/>
                    <a:pt x="395405" y="463037"/>
                  </a:cubicBezTo>
                  <a:cubicBezTo>
                    <a:pt x="408550" y="461722"/>
                    <a:pt x="417313" y="468734"/>
                    <a:pt x="420819" y="481444"/>
                  </a:cubicBezTo>
                  <a:cubicBezTo>
                    <a:pt x="422133" y="486704"/>
                    <a:pt x="422133" y="492401"/>
                    <a:pt x="422133" y="497660"/>
                  </a:cubicBezTo>
                  <a:cubicBezTo>
                    <a:pt x="422133" y="557704"/>
                    <a:pt x="422571" y="617748"/>
                    <a:pt x="421695" y="678230"/>
                  </a:cubicBezTo>
                  <a:cubicBezTo>
                    <a:pt x="421695" y="691378"/>
                    <a:pt x="425638" y="694007"/>
                    <a:pt x="438345" y="694446"/>
                  </a:cubicBezTo>
                  <a:cubicBezTo>
                    <a:pt x="481286" y="695322"/>
                    <a:pt x="516340" y="682174"/>
                    <a:pt x="540878" y="644921"/>
                  </a:cubicBezTo>
                </a:path>
              </a:pathLst>
            </a:custGeom>
            <a:solidFill>
              <a:srgbClr val="00B6E6"/>
            </a:solidFill>
            <a:ln w="4378" cap="flat">
              <a:noFill/>
              <a:prstDash val="solid"/>
              <a:miter/>
            </a:ln>
          </p:spPr>
          <p:txBody>
            <a:bodyPr rtlCol="0" anchor="ctr"/>
            <a:lstStyle/>
            <a:p>
              <a:endParaRPr lang="en-US" dirty="0"/>
            </a:p>
          </p:txBody>
        </p:sp>
        <p:grpSp>
          <p:nvGrpSpPr>
            <p:cNvPr id="381" name="Graphic 2">
              <a:extLst>
                <a:ext uri="{FF2B5EF4-FFF2-40B4-BE49-F238E27FC236}">
                  <a16:creationId xmlns:a16="http://schemas.microsoft.com/office/drawing/2014/main" id="{79C2D79A-6F88-7D38-42A6-8A297764344D}"/>
                </a:ext>
              </a:extLst>
            </p:cNvPr>
            <p:cNvGrpSpPr/>
            <p:nvPr/>
          </p:nvGrpSpPr>
          <p:grpSpPr>
            <a:xfrm>
              <a:off x="1782533" y="7057933"/>
              <a:ext cx="1342649" cy="1681111"/>
              <a:chOff x="714208" y="508069"/>
              <a:chExt cx="1342649" cy="1681111"/>
            </a:xfrm>
            <a:solidFill>
              <a:srgbClr val="000000"/>
            </a:solidFill>
          </p:grpSpPr>
          <p:sp>
            <p:nvSpPr>
              <p:cNvPr id="382" name="Freeform 381">
                <a:extLst>
                  <a:ext uri="{FF2B5EF4-FFF2-40B4-BE49-F238E27FC236}">
                    <a16:creationId xmlns:a16="http://schemas.microsoft.com/office/drawing/2014/main" id="{52F16940-EB5E-9E01-3B98-AE34AE8F6024}"/>
                  </a:ext>
                </a:extLst>
              </p:cNvPr>
              <p:cNvSpPr/>
              <p:nvPr/>
            </p:nvSpPr>
            <p:spPr>
              <a:xfrm>
                <a:off x="714208" y="578480"/>
                <a:ext cx="1342649" cy="1610700"/>
              </a:xfrm>
              <a:custGeom>
                <a:avLst/>
                <a:gdLst>
                  <a:gd name="connsiteX0" fmla="*/ 662094 w 1342649"/>
                  <a:gd name="connsiteY0" fmla="*/ 1609385 h 1610700"/>
                  <a:gd name="connsiteX1" fmla="*/ 608198 w 1342649"/>
                  <a:gd name="connsiteY1" fmla="*/ 1551095 h 1610700"/>
                  <a:gd name="connsiteX2" fmla="*/ 606446 w 1342649"/>
                  <a:gd name="connsiteY2" fmla="*/ 1528305 h 1610700"/>
                  <a:gd name="connsiteX3" fmla="*/ 606884 w 1342649"/>
                  <a:gd name="connsiteY3" fmla="*/ 1298649 h 1610700"/>
                  <a:gd name="connsiteX4" fmla="*/ 587166 w 1342649"/>
                  <a:gd name="connsiteY4" fmla="*/ 1275420 h 1610700"/>
                  <a:gd name="connsiteX5" fmla="*/ 109119 w 1342649"/>
                  <a:gd name="connsiteY5" fmla="*/ 967752 h 1610700"/>
                  <a:gd name="connsiteX6" fmla="*/ 6587 w 1342649"/>
                  <a:gd name="connsiteY6" fmla="*/ 697336 h 1610700"/>
                  <a:gd name="connsiteX7" fmla="*/ 5711 w 1342649"/>
                  <a:gd name="connsiteY7" fmla="*/ 690762 h 1610700"/>
                  <a:gd name="connsiteX8" fmla="*/ 26305 w 1342649"/>
                  <a:gd name="connsiteY8" fmla="*/ 660959 h 1610700"/>
                  <a:gd name="connsiteX9" fmla="*/ 54786 w 1342649"/>
                  <a:gd name="connsiteY9" fmla="*/ 685941 h 1610700"/>
                  <a:gd name="connsiteX10" fmla="*/ 91154 w 1342649"/>
                  <a:gd name="connsiteY10" fmla="*/ 824874 h 1610700"/>
                  <a:gd name="connsiteX11" fmla="*/ 593739 w 1342649"/>
                  <a:gd name="connsiteY11" fmla="*/ 1228087 h 1610700"/>
                  <a:gd name="connsiteX12" fmla="*/ 606884 w 1342649"/>
                  <a:gd name="connsiteY12" fmla="*/ 1217130 h 1610700"/>
                  <a:gd name="connsiteX13" fmla="*/ 606446 w 1342649"/>
                  <a:gd name="connsiteY13" fmla="*/ 851171 h 1610700"/>
                  <a:gd name="connsiteX14" fmla="*/ 553427 w 1342649"/>
                  <a:gd name="connsiteY14" fmla="*/ 752121 h 1610700"/>
                  <a:gd name="connsiteX15" fmla="*/ 421537 w 1342649"/>
                  <a:gd name="connsiteY15" fmla="*/ 600916 h 1610700"/>
                  <a:gd name="connsiteX16" fmla="*/ 375967 w 1342649"/>
                  <a:gd name="connsiteY16" fmla="*/ 87696 h 1610700"/>
                  <a:gd name="connsiteX17" fmla="*/ 378158 w 1342649"/>
                  <a:gd name="connsiteY17" fmla="*/ 53073 h 1610700"/>
                  <a:gd name="connsiteX18" fmla="*/ 343542 w 1342649"/>
                  <a:gd name="connsiteY18" fmla="*/ 61838 h 1610700"/>
                  <a:gd name="connsiteX19" fmla="*/ 49528 w 1342649"/>
                  <a:gd name="connsiteY19" fmla="*/ 562348 h 1610700"/>
                  <a:gd name="connsiteX20" fmla="*/ 49090 w 1342649"/>
                  <a:gd name="connsiteY20" fmla="*/ 568922 h 1610700"/>
                  <a:gd name="connsiteX21" fmla="*/ 23238 w 1342649"/>
                  <a:gd name="connsiteY21" fmla="*/ 594342 h 1610700"/>
                  <a:gd name="connsiteX22" fmla="*/ 14 w 1342649"/>
                  <a:gd name="connsiteY22" fmla="*/ 565854 h 1610700"/>
                  <a:gd name="connsiteX23" fmla="*/ 18856 w 1342649"/>
                  <a:gd name="connsiteY23" fmla="*/ 434810 h 1610700"/>
                  <a:gd name="connsiteX24" fmla="*/ 329959 w 1342649"/>
                  <a:gd name="connsiteY24" fmla="*/ 11875 h 1610700"/>
                  <a:gd name="connsiteX25" fmla="*/ 429862 w 1342649"/>
                  <a:gd name="connsiteY25" fmla="*/ 46937 h 1610700"/>
                  <a:gd name="connsiteX26" fmla="*/ 425042 w 1342649"/>
                  <a:gd name="connsiteY26" fmla="*/ 94709 h 1610700"/>
                  <a:gd name="connsiteX27" fmla="*/ 385607 w 1342649"/>
                  <a:gd name="connsiteY27" fmla="*/ 323488 h 1610700"/>
                  <a:gd name="connsiteX28" fmla="*/ 516182 w 1342649"/>
                  <a:gd name="connsiteY28" fmla="*/ 648688 h 1610700"/>
                  <a:gd name="connsiteX29" fmla="*/ 536776 w 1342649"/>
                  <a:gd name="connsiteY29" fmla="*/ 653509 h 1610700"/>
                  <a:gd name="connsiteX30" fmla="*/ 642376 w 1342649"/>
                  <a:gd name="connsiteY30" fmla="*/ 613626 h 1610700"/>
                  <a:gd name="connsiteX31" fmla="*/ 822903 w 1342649"/>
                  <a:gd name="connsiteY31" fmla="*/ 706540 h 1610700"/>
                  <a:gd name="connsiteX32" fmla="*/ 839116 w 1342649"/>
                  <a:gd name="connsiteY32" fmla="*/ 717497 h 1610700"/>
                  <a:gd name="connsiteX33" fmla="*/ 955231 w 1342649"/>
                  <a:gd name="connsiteY33" fmla="*/ 722756 h 1610700"/>
                  <a:gd name="connsiteX34" fmla="*/ 1088436 w 1342649"/>
                  <a:gd name="connsiteY34" fmla="*/ 792004 h 1610700"/>
                  <a:gd name="connsiteX35" fmla="*/ 1112535 w 1342649"/>
                  <a:gd name="connsiteY35" fmla="*/ 796386 h 1610700"/>
                  <a:gd name="connsiteX36" fmla="*/ 1239606 w 1342649"/>
                  <a:gd name="connsiteY36" fmla="*/ 725824 h 1610700"/>
                  <a:gd name="connsiteX37" fmla="*/ 1342138 w 1342649"/>
                  <a:gd name="connsiteY37" fmla="*/ 768775 h 1610700"/>
                  <a:gd name="connsiteX38" fmla="*/ 1337756 w 1342649"/>
                  <a:gd name="connsiteY38" fmla="*/ 802522 h 1610700"/>
                  <a:gd name="connsiteX39" fmla="*/ 1183519 w 1342649"/>
                  <a:gd name="connsiteY39" fmla="*/ 1065925 h 1610700"/>
                  <a:gd name="connsiteX40" fmla="*/ 1172127 w 1342649"/>
                  <a:gd name="connsiteY40" fmla="*/ 1094851 h 1610700"/>
                  <a:gd name="connsiteX41" fmla="*/ 1172127 w 1342649"/>
                  <a:gd name="connsiteY41" fmla="*/ 1189957 h 1610700"/>
                  <a:gd name="connsiteX42" fmla="*/ 1146713 w 1342649"/>
                  <a:gd name="connsiteY42" fmla="*/ 1221513 h 1610700"/>
                  <a:gd name="connsiteX43" fmla="*/ 1122613 w 1342649"/>
                  <a:gd name="connsiteY43" fmla="*/ 1190833 h 1610700"/>
                  <a:gd name="connsiteX44" fmla="*/ 1122613 w 1342649"/>
                  <a:gd name="connsiteY44" fmla="*/ 1169358 h 1610700"/>
                  <a:gd name="connsiteX45" fmla="*/ 1122613 w 1342649"/>
                  <a:gd name="connsiteY45" fmla="*/ 985721 h 1610700"/>
                  <a:gd name="connsiteX46" fmla="*/ 946030 w 1342649"/>
                  <a:gd name="connsiteY46" fmla="*/ 770528 h 1610700"/>
                  <a:gd name="connsiteX47" fmla="*/ 834734 w 1342649"/>
                  <a:gd name="connsiteY47" fmla="*/ 766145 h 1610700"/>
                  <a:gd name="connsiteX48" fmla="*/ 825970 w 1342649"/>
                  <a:gd name="connsiteY48" fmla="*/ 781485 h 1610700"/>
                  <a:gd name="connsiteX49" fmla="*/ 825970 w 1342649"/>
                  <a:gd name="connsiteY49" fmla="*/ 944085 h 1610700"/>
                  <a:gd name="connsiteX50" fmla="*/ 825532 w 1342649"/>
                  <a:gd name="connsiteY50" fmla="*/ 958986 h 1610700"/>
                  <a:gd name="connsiteX51" fmla="*/ 802309 w 1342649"/>
                  <a:gd name="connsiteY51" fmla="*/ 981776 h 1610700"/>
                  <a:gd name="connsiteX52" fmla="*/ 777771 w 1342649"/>
                  <a:gd name="connsiteY52" fmla="*/ 962054 h 1610700"/>
                  <a:gd name="connsiteX53" fmla="*/ 776895 w 1342649"/>
                  <a:gd name="connsiteY53" fmla="*/ 945838 h 1610700"/>
                  <a:gd name="connsiteX54" fmla="*/ 776895 w 1342649"/>
                  <a:gd name="connsiteY54" fmla="*/ 740725 h 1610700"/>
                  <a:gd name="connsiteX55" fmla="*/ 659903 w 1342649"/>
                  <a:gd name="connsiteY55" fmla="*/ 660083 h 1610700"/>
                  <a:gd name="connsiteX56" fmla="*/ 575335 w 1342649"/>
                  <a:gd name="connsiteY56" fmla="*/ 691639 h 1610700"/>
                  <a:gd name="connsiteX57" fmla="*/ 573145 w 1342649"/>
                  <a:gd name="connsiteY57" fmla="*/ 706102 h 1610700"/>
                  <a:gd name="connsiteX58" fmla="*/ 589795 w 1342649"/>
                  <a:gd name="connsiteY58" fmla="*/ 719688 h 1610700"/>
                  <a:gd name="connsiteX59" fmla="*/ 655083 w 1342649"/>
                  <a:gd name="connsiteY59" fmla="*/ 858621 h 1610700"/>
                  <a:gd name="connsiteX60" fmla="*/ 655083 w 1342649"/>
                  <a:gd name="connsiteY60" fmla="*/ 1523045 h 1610700"/>
                  <a:gd name="connsiteX61" fmla="*/ 692766 w 1342649"/>
                  <a:gd name="connsiteY61" fmla="*/ 1560737 h 1610700"/>
                  <a:gd name="connsiteX62" fmla="*/ 791355 w 1342649"/>
                  <a:gd name="connsiteY62" fmla="*/ 1560737 h 1610700"/>
                  <a:gd name="connsiteX63" fmla="*/ 939895 w 1342649"/>
                  <a:gd name="connsiteY63" fmla="*/ 1412162 h 1610700"/>
                  <a:gd name="connsiteX64" fmla="*/ 939895 w 1342649"/>
                  <a:gd name="connsiteY64" fmla="*/ 1153142 h 1610700"/>
                  <a:gd name="connsiteX65" fmla="*/ 940333 w 1342649"/>
                  <a:gd name="connsiteY65" fmla="*/ 1138240 h 1610700"/>
                  <a:gd name="connsiteX66" fmla="*/ 962242 w 1342649"/>
                  <a:gd name="connsiteY66" fmla="*/ 1115888 h 1610700"/>
                  <a:gd name="connsiteX67" fmla="*/ 987656 w 1342649"/>
                  <a:gd name="connsiteY67" fmla="*/ 1134296 h 1610700"/>
                  <a:gd name="connsiteX68" fmla="*/ 988971 w 1342649"/>
                  <a:gd name="connsiteY68" fmla="*/ 1150512 h 1610700"/>
                  <a:gd name="connsiteX69" fmla="*/ 988533 w 1342649"/>
                  <a:gd name="connsiteY69" fmla="*/ 1331081 h 1610700"/>
                  <a:gd name="connsiteX70" fmla="*/ 1005183 w 1342649"/>
                  <a:gd name="connsiteY70" fmla="*/ 1347297 h 1610700"/>
                  <a:gd name="connsiteX71" fmla="*/ 1107716 w 1342649"/>
                  <a:gd name="connsiteY71" fmla="*/ 1297772 h 1610700"/>
                  <a:gd name="connsiteX72" fmla="*/ 1143208 w 1342649"/>
                  <a:gd name="connsiteY72" fmla="*/ 1289445 h 1610700"/>
                  <a:gd name="connsiteX73" fmla="*/ 1148027 w 1342649"/>
                  <a:gd name="connsiteY73" fmla="*/ 1325822 h 1610700"/>
                  <a:gd name="connsiteX74" fmla="*/ 1015261 w 1342649"/>
                  <a:gd name="connsiteY74" fmla="*/ 1396384 h 1610700"/>
                  <a:gd name="connsiteX75" fmla="*/ 988971 w 1342649"/>
                  <a:gd name="connsiteY75" fmla="*/ 1422242 h 1610700"/>
                  <a:gd name="connsiteX76" fmla="*/ 826409 w 1342649"/>
                  <a:gd name="connsiteY76" fmla="*/ 1607632 h 1610700"/>
                  <a:gd name="connsiteX77" fmla="*/ 818960 w 1342649"/>
                  <a:gd name="connsiteY77" fmla="*/ 1610700 h 1610700"/>
                  <a:gd name="connsiteX78" fmla="*/ 662094 w 1342649"/>
                  <a:gd name="connsiteY78" fmla="*/ 1609385 h 1610700"/>
                  <a:gd name="connsiteX79" fmla="*/ 1174756 w 1342649"/>
                  <a:gd name="connsiteY79" fmla="*/ 1003690 h 1610700"/>
                  <a:gd name="connsiteX80" fmla="*/ 1293063 w 1342649"/>
                  <a:gd name="connsiteY80" fmla="*/ 784991 h 1610700"/>
                  <a:gd name="connsiteX81" fmla="*/ 1287805 w 1342649"/>
                  <a:gd name="connsiteY81" fmla="*/ 766145 h 1610700"/>
                  <a:gd name="connsiteX82" fmla="*/ 1266772 w 1342649"/>
                  <a:gd name="connsiteY82" fmla="*/ 767898 h 1610700"/>
                  <a:gd name="connsiteX83" fmla="*/ 1140140 w 1342649"/>
                  <a:gd name="connsiteY83" fmla="*/ 838899 h 1610700"/>
                  <a:gd name="connsiteX84" fmla="*/ 1137073 w 1342649"/>
                  <a:gd name="connsiteY84" fmla="*/ 852924 h 1610700"/>
                  <a:gd name="connsiteX85" fmla="*/ 1169060 w 1342649"/>
                  <a:gd name="connsiteY85" fmla="*/ 943208 h 1610700"/>
                  <a:gd name="connsiteX86" fmla="*/ 1174756 w 1342649"/>
                  <a:gd name="connsiteY86" fmla="*/ 1003690 h 16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42649" h="1610700">
                    <a:moveTo>
                      <a:pt x="662094" y="1609385"/>
                    </a:moveTo>
                    <a:cubicBezTo>
                      <a:pt x="635365" y="1597990"/>
                      <a:pt x="613895" y="1581774"/>
                      <a:pt x="608198" y="1551095"/>
                    </a:cubicBezTo>
                    <a:cubicBezTo>
                      <a:pt x="606884" y="1543644"/>
                      <a:pt x="606446" y="1535755"/>
                      <a:pt x="606446" y="1528305"/>
                    </a:cubicBezTo>
                    <a:cubicBezTo>
                      <a:pt x="606446" y="1451607"/>
                      <a:pt x="606007" y="1375347"/>
                      <a:pt x="606884" y="1298649"/>
                    </a:cubicBezTo>
                    <a:cubicBezTo>
                      <a:pt x="606884" y="1283309"/>
                      <a:pt x="603379" y="1277612"/>
                      <a:pt x="587166" y="1275420"/>
                    </a:cubicBezTo>
                    <a:cubicBezTo>
                      <a:pt x="382539" y="1243426"/>
                      <a:pt x="223483" y="1139117"/>
                      <a:pt x="109119" y="967752"/>
                    </a:cubicBezTo>
                    <a:cubicBezTo>
                      <a:pt x="54348" y="885794"/>
                      <a:pt x="21485" y="794633"/>
                      <a:pt x="6587" y="697336"/>
                    </a:cubicBezTo>
                    <a:cubicBezTo>
                      <a:pt x="6149" y="695145"/>
                      <a:pt x="6149" y="692954"/>
                      <a:pt x="5711" y="690762"/>
                    </a:cubicBezTo>
                    <a:cubicBezTo>
                      <a:pt x="4396" y="673231"/>
                      <a:pt x="11845" y="662713"/>
                      <a:pt x="26305" y="660959"/>
                    </a:cubicBezTo>
                    <a:cubicBezTo>
                      <a:pt x="41641" y="659206"/>
                      <a:pt x="52157" y="667972"/>
                      <a:pt x="54786" y="685941"/>
                    </a:cubicBezTo>
                    <a:cubicBezTo>
                      <a:pt x="61359" y="733713"/>
                      <a:pt x="72313" y="780608"/>
                      <a:pt x="91154" y="824874"/>
                    </a:cubicBezTo>
                    <a:cubicBezTo>
                      <a:pt x="185362" y="1050147"/>
                      <a:pt x="353182" y="1184697"/>
                      <a:pt x="593739" y="1228087"/>
                    </a:cubicBezTo>
                    <a:cubicBezTo>
                      <a:pt x="604255" y="1229840"/>
                      <a:pt x="606884" y="1227210"/>
                      <a:pt x="606884" y="1217130"/>
                    </a:cubicBezTo>
                    <a:cubicBezTo>
                      <a:pt x="606446" y="1095289"/>
                      <a:pt x="606884" y="973449"/>
                      <a:pt x="606446" y="851171"/>
                    </a:cubicBezTo>
                    <a:cubicBezTo>
                      <a:pt x="606446" y="809535"/>
                      <a:pt x="585413" y="777979"/>
                      <a:pt x="553427" y="752121"/>
                    </a:cubicBezTo>
                    <a:cubicBezTo>
                      <a:pt x="500408" y="709608"/>
                      <a:pt x="455714" y="659645"/>
                      <a:pt x="421537" y="600916"/>
                    </a:cubicBezTo>
                    <a:cubicBezTo>
                      <a:pt x="325139" y="437001"/>
                      <a:pt x="310679" y="265636"/>
                      <a:pt x="375967" y="87696"/>
                    </a:cubicBezTo>
                    <a:cubicBezTo>
                      <a:pt x="379910" y="76740"/>
                      <a:pt x="391303" y="64468"/>
                      <a:pt x="378158" y="53073"/>
                    </a:cubicBezTo>
                    <a:cubicBezTo>
                      <a:pt x="364136" y="40801"/>
                      <a:pt x="353620" y="55264"/>
                      <a:pt x="343542" y="61838"/>
                    </a:cubicBezTo>
                    <a:cubicBezTo>
                      <a:pt x="163891" y="180611"/>
                      <a:pt x="66178" y="347593"/>
                      <a:pt x="49528" y="562348"/>
                    </a:cubicBezTo>
                    <a:cubicBezTo>
                      <a:pt x="49528" y="564539"/>
                      <a:pt x="49528" y="566730"/>
                      <a:pt x="49090" y="568922"/>
                    </a:cubicBezTo>
                    <a:cubicBezTo>
                      <a:pt x="47337" y="585576"/>
                      <a:pt x="37259" y="595657"/>
                      <a:pt x="23238" y="594342"/>
                    </a:cubicBezTo>
                    <a:cubicBezTo>
                      <a:pt x="9216" y="593465"/>
                      <a:pt x="-424" y="582070"/>
                      <a:pt x="14" y="565854"/>
                    </a:cubicBezTo>
                    <a:cubicBezTo>
                      <a:pt x="2205" y="521588"/>
                      <a:pt x="7901" y="477761"/>
                      <a:pt x="18856" y="434810"/>
                    </a:cubicBezTo>
                    <a:cubicBezTo>
                      <a:pt x="65740" y="252049"/>
                      <a:pt x="169587" y="110925"/>
                      <a:pt x="329959" y="11875"/>
                    </a:cubicBezTo>
                    <a:cubicBezTo>
                      <a:pt x="371147" y="-13545"/>
                      <a:pt x="417593" y="3548"/>
                      <a:pt x="429862" y="46937"/>
                    </a:cubicBezTo>
                    <a:cubicBezTo>
                      <a:pt x="434682" y="63591"/>
                      <a:pt x="431615" y="79369"/>
                      <a:pt x="425042" y="94709"/>
                    </a:cubicBezTo>
                    <a:cubicBezTo>
                      <a:pt x="394370" y="167901"/>
                      <a:pt x="381663" y="244599"/>
                      <a:pt x="385607" y="323488"/>
                    </a:cubicBezTo>
                    <a:cubicBezTo>
                      <a:pt x="391741" y="447082"/>
                      <a:pt x="435996" y="554897"/>
                      <a:pt x="516182" y="648688"/>
                    </a:cubicBezTo>
                    <a:cubicBezTo>
                      <a:pt x="522755" y="656138"/>
                      <a:pt x="528013" y="657015"/>
                      <a:pt x="536776" y="653509"/>
                    </a:cubicBezTo>
                    <a:cubicBezTo>
                      <a:pt x="571830" y="639922"/>
                      <a:pt x="607322" y="626774"/>
                      <a:pt x="642376" y="613626"/>
                    </a:cubicBezTo>
                    <a:cubicBezTo>
                      <a:pt x="725191" y="582947"/>
                      <a:pt x="800118" y="621515"/>
                      <a:pt x="822903" y="706540"/>
                    </a:cubicBezTo>
                    <a:cubicBezTo>
                      <a:pt x="825532" y="716620"/>
                      <a:pt x="830790" y="717059"/>
                      <a:pt x="839116" y="717497"/>
                    </a:cubicBezTo>
                    <a:cubicBezTo>
                      <a:pt x="877675" y="717935"/>
                      <a:pt x="916672" y="715306"/>
                      <a:pt x="955231" y="722756"/>
                    </a:cubicBezTo>
                    <a:cubicBezTo>
                      <a:pt x="1006498" y="732837"/>
                      <a:pt x="1051191" y="756065"/>
                      <a:pt x="1088436" y="792004"/>
                    </a:cubicBezTo>
                    <a:cubicBezTo>
                      <a:pt x="1096761" y="799892"/>
                      <a:pt x="1102896" y="800331"/>
                      <a:pt x="1112535" y="796386"/>
                    </a:cubicBezTo>
                    <a:cubicBezTo>
                      <a:pt x="1158105" y="778417"/>
                      <a:pt x="1199732" y="753874"/>
                      <a:pt x="1239606" y="725824"/>
                    </a:cubicBezTo>
                    <a:cubicBezTo>
                      <a:pt x="1281232" y="696460"/>
                      <a:pt x="1334689" y="719688"/>
                      <a:pt x="1342138" y="768775"/>
                    </a:cubicBezTo>
                    <a:cubicBezTo>
                      <a:pt x="1343891" y="780608"/>
                      <a:pt x="1340824" y="791565"/>
                      <a:pt x="1337756" y="802522"/>
                    </a:cubicBezTo>
                    <a:cubicBezTo>
                      <a:pt x="1306646" y="902010"/>
                      <a:pt x="1254942" y="990104"/>
                      <a:pt x="1183519" y="1065925"/>
                    </a:cubicBezTo>
                    <a:cubicBezTo>
                      <a:pt x="1175194" y="1074691"/>
                      <a:pt x="1171689" y="1083018"/>
                      <a:pt x="1172127" y="1094851"/>
                    </a:cubicBezTo>
                    <a:cubicBezTo>
                      <a:pt x="1173003" y="1126407"/>
                      <a:pt x="1172565" y="1158401"/>
                      <a:pt x="1172127" y="1189957"/>
                    </a:cubicBezTo>
                    <a:cubicBezTo>
                      <a:pt x="1172127" y="1210117"/>
                      <a:pt x="1162487" y="1221951"/>
                      <a:pt x="1146713" y="1221513"/>
                    </a:cubicBezTo>
                    <a:cubicBezTo>
                      <a:pt x="1131815" y="1221074"/>
                      <a:pt x="1123052" y="1210117"/>
                      <a:pt x="1122613" y="1190833"/>
                    </a:cubicBezTo>
                    <a:cubicBezTo>
                      <a:pt x="1122613" y="1183821"/>
                      <a:pt x="1122613" y="1176809"/>
                      <a:pt x="1122613" y="1169358"/>
                    </a:cubicBezTo>
                    <a:cubicBezTo>
                      <a:pt x="1122613" y="1107999"/>
                      <a:pt x="1123052" y="1047079"/>
                      <a:pt x="1122613" y="985721"/>
                    </a:cubicBezTo>
                    <a:cubicBezTo>
                      <a:pt x="1121299" y="879220"/>
                      <a:pt x="1049877" y="792442"/>
                      <a:pt x="946030" y="770528"/>
                    </a:cubicBezTo>
                    <a:cubicBezTo>
                      <a:pt x="909223" y="762639"/>
                      <a:pt x="871978" y="767022"/>
                      <a:pt x="834734" y="766145"/>
                    </a:cubicBezTo>
                    <a:cubicBezTo>
                      <a:pt x="822465" y="765707"/>
                      <a:pt x="825970" y="774911"/>
                      <a:pt x="825970" y="781485"/>
                    </a:cubicBezTo>
                    <a:cubicBezTo>
                      <a:pt x="825970" y="835831"/>
                      <a:pt x="825970" y="889739"/>
                      <a:pt x="825970" y="944085"/>
                    </a:cubicBezTo>
                    <a:cubicBezTo>
                      <a:pt x="825970" y="948906"/>
                      <a:pt x="825970" y="953727"/>
                      <a:pt x="825532" y="958986"/>
                    </a:cubicBezTo>
                    <a:cubicBezTo>
                      <a:pt x="824218" y="973449"/>
                      <a:pt x="815892" y="981338"/>
                      <a:pt x="802309" y="981776"/>
                    </a:cubicBezTo>
                    <a:cubicBezTo>
                      <a:pt x="789164" y="982215"/>
                      <a:pt x="780839" y="974764"/>
                      <a:pt x="777771" y="962054"/>
                    </a:cubicBezTo>
                    <a:cubicBezTo>
                      <a:pt x="776457" y="956795"/>
                      <a:pt x="776895" y="951097"/>
                      <a:pt x="776895" y="945838"/>
                    </a:cubicBezTo>
                    <a:cubicBezTo>
                      <a:pt x="776895" y="877467"/>
                      <a:pt x="776895" y="809096"/>
                      <a:pt x="776895" y="740725"/>
                    </a:cubicBezTo>
                    <a:cubicBezTo>
                      <a:pt x="776457" y="672793"/>
                      <a:pt x="723438" y="636416"/>
                      <a:pt x="659903" y="660083"/>
                    </a:cubicBezTo>
                    <a:cubicBezTo>
                      <a:pt x="631860" y="670601"/>
                      <a:pt x="603817" y="681558"/>
                      <a:pt x="575335" y="691639"/>
                    </a:cubicBezTo>
                    <a:cubicBezTo>
                      <a:pt x="563943" y="695583"/>
                      <a:pt x="564819" y="699528"/>
                      <a:pt x="573145" y="706102"/>
                    </a:cubicBezTo>
                    <a:cubicBezTo>
                      <a:pt x="578841" y="710046"/>
                      <a:pt x="584099" y="714867"/>
                      <a:pt x="589795" y="719688"/>
                    </a:cubicBezTo>
                    <a:cubicBezTo>
                      <a:pt x="633174" y="755627"/>
                      <a:pt x="655083" y="802084"/>
                      <a:pt x="655083" y="858621"/>
                    </a:cubicBezTo>
                    <a:cubicBezTo>
                      <a:pt x="655083" y="1079950"/>
                      <a:pt x="655083" y="1301278"/>
                      <a:pt x="655083" y="1523045"/>
                    </a:cubicBezTo>
                    <a:cubicBezTo>
                      <a:pt x="655083" y="1555916"/>
                      <a:pt x="659903" y="1560737"/>
                      <a:pt x="692766" y="1560737"/>
                    </a:cubicBezTo>
                    <a:cubicBezTo>
                      <a:pt x="725629" y="1560737"/>
                      <a:pt x="758492" y="1560737"/>
                      <a:pt x="791355" y="1560737"/>
                    </a:cubicBezTo>
                    <a:cubicBezTo>
                      <a:pt x="876360" y="1560299"/>
                      <a:pt x="939457" y="1497625"/>
                      <a:pt x="939895" y="1412162"/>
                    </a:cubicBezTo>
                    <a:cubicBezTo>
                      <a:pt x="940333" y="1325822"/>
                      <a:pt x="939895" y="1239482"/>
                      <a:pt x="939895" y="1153142"/>
                    </a:cubicBezTo>
                    <a:cubicBezTo>
                      <a:pt x="939895" y="1148321"/>
                      <a:pt x="939895" y="1143061"/>
                      <a:pt x="940333" y="1138240"/>
                    </a:cubicBezTo>
                    <a:cubicBezTo>
                      <a:pt x="941648" y="1124654"/>
                      <a:pt x="949535" y="1117203"/>
                      <a:pt x="962242" y="1115888"/>
                    </a:cubicBezTo>
                    <a:cubicBezTo>
                      <a:pt x="975387" y="1114573"/>
                      <a:pt x="984151" y="1121586"/>
                      <a:pt x="987656" y="1134296"/>
                    </a:cubicBezTo>
                    <a:cubicBezTo>
                      <a:pt x="988971" y="1139555"/>
                      <a:pt x="988971" y="1145253"/>
                      <a:pt x="988971" y="1150512"/>
                    </a:cubicBezTo>
                    <a:cubicBezTo>
                      <a:pt x="988971" y="1210556"/>
                      <a:pt x="989409" y="1270599"/>
                      <a:pt x="988533" y="1331081"/>
                    </a:cubicBezTo>
                    <a:cubicBezTo>
                      <a:pt x="988533" y="1344229"/>
                      <a:pt x="992476" y="1346859"/>
                      <a:pt x="1005183" y="1347297"/>
                    </a:cubicBezTo>
                    <a:cubicBezTo>
                      <a:pt x="1048124" y="1348174"/>
                      <a:pt x="1083178" y="1335026"/>
                      <a:pt x="1107716" y="1297772"/>
                    </a:cubicBezTo>
                    <a:cubicBezTo>
                      <a:pt x="1116917" y="1284186"/>
                      <a:pt x="1131377" y="1281118"/>
                      <a:pt x="1143208" y="1289445"/>
                    </a:cubicBezTo>
                    <a:cubicBezTo>
                      <a:pt x="1155038" y="1297772"/>
                      <a:pt x="1157229" y="1311359"/>
                      <a:pt x="1148027" y="1325822"/>
                    </a:cubicBezTo>
                    <a:cubicBezTo>
                      <a:pt x="1116479" y="1373594"/>
                      <a:pt x="1071347" y="1395507"/>
                      <a:pt x="1015261" y="1396384"/>
                    </a:cubicBezTo>
                    <a:cubicBezTo>
                      <a:pt x="989847" y="1396822"/>
                      <a:pt x="989847" y="1396822"/>
                      <a:pt x="988971" y="1422242"/>
                    </a:cubicBezTo>
                    <a:cubicBezTo>
                      <a:pt x="985465" y="1515156"/>
                      <a:pt x="918425" y="1591416"/>
                      <a:pt x="826409" y="1607632"/>
                    </a:cubicBezTo>
                    <a:cubicBezTo>
                      <a:pt x="823779" y="1608071"/>
                      <a:pt x="821589" y="1609385"/>
                      <a:pt x="818960" y="1610700"/>
                    </a:cubicBezTo>
                    <a:cubicBezTo>
                      <a:pt x="767255" y="1609385"/>
                      <a:pt x="714674" y="1609385"/>
                      <a:pt x="662094" y="1609385"/>
                    </a:cubicBezTo>
                    <a:close/>
                    <a:moveTo>
                      <a:pt x="1174756" y="1003690"/>
                    </a:moveTo>
                    <a:cubicBezTo>
                      <a:pt x="1229528" y="936634"/>
                      <a:pt x="1268525" y="864319"/>
                      <a:pt x="1293063" y="784991"/>
                    </a:cubicBezTo>
                    <a:cubicBezTo>
                      <a:pt x="1295692" y="777102"/>
                      <a:pt x="1294377" y="770966"/>
                      <a:pt x="1287805" y="766145"/>
                    </a:cubicBezTo>
                    <a:cubicBezTo>
                      <a:pt x="1280356" y="760886"/>
                      <a:pt x="1273345" y="763077"/>
                      <a:pt x="1266772" y="767898"/>
                    </a:cubicBezTo>
                    <a:cubicBezTo>
                      <a:pt x="1227337" y="796824"/>
                      <a:pt x="1185710" y="820930"/>
                      <a:pt x="1140140" y="838899"/>
                    </a:cubicBezTo>
                    <a:cubicBezTo>
                      <a:pt x="1130501" y="842843"/>
                      <a:pt x="1133130" y="846788"/>
                      <a:pt x="1137073" y="852924"/>
                    </a:cubicBezTo>
                    <a:cubicBezTo>
                      <a:pt x="1153724" y="880973"/>
                      <a:pt x="1164678" y="911214"/>
                      <a:pt x="1169060" y="943208"/>
                    </a:cubicBezTo>
                    <a:cubicBezTo>
                      <a:pt x="1172127" y="962054"/>
                      <a:pt x="1172565" y="980900"/>
                      <a:pt x="1174756" y="1003690"/>
                    </a:cubicBezTo>
                    <a:close/>
                  </a:path>
                </a:pathLst>
              </a:custGeom>
              <a:solidFill>
                <a:srgbClr val="000000"/>
              </a:solidFill>
              <a:ln w="4378" cap="flat">
                <a:noFill/>
                <a:prstDash val="solid"/>
                <a:miter/>
              </a:ln>
            </p:spPr>
            <p:txBody>
              <a:bodyPr rtlCol="0" anchor="ctr"/>
              <a:lstStyle/>
              <a:p>
                <a:endParaRPr lang="en-US"/>
              </a:p>
            </p:txBody>
          </p:sp>
          <p:sp>
            <p:nvSpPr>
              <p:cNvPr id="383" name="Freeform 382">
                <a:extLst>
                  <a:ext uri="{FF2B5EF4-FFF2-40B4-BE49-F238E27FC236}">
                    <a16:creationId xmlns:a16="http://schemas.microsoft.com/office/drawing/2014/main" id="{409BA965-4EB2-596A-BFC5-951A2D96821C}"/>
                  </a:ext>
                </a:extLst>
              </p:cNvPr>
              <p:cNvSpPr/>
              <p:nvPr/>
            </p:nvSpPr>
            <p:spPr>
              <a:xfrm>
                <a:off x="1385065" y="508069"/>
                <a:ext cx="157742" cy="223166"/>
              </a:xfrm>
              <a:custGeom>
                <a:avLst/>
                <a:gdLst>
                  <a:gd name="connsiteX0" fmla="*/ 88073 w 157742"/>
                  <a:gd name="connsiteY0" fmla="*/ 49415 h 223166"/>
                  <a:gd name="connsiteX1" fmla="*/ 28919 w 157742"/>
                  <a:gd name="connsiteY1" fmla="*/ 49415 h 223166"/>
                  <a:gd name="connsiteX2" fmla="*/ 0 w 157742"/>
                  <a:gd name="connsiteY2" fmla="*/ 25310 h 223166"/>
                  <a:gd name="connsiteX3" fmla="*/ 28043 w 157742"/>
                  <a:gd name="connsiteY3" fmla="*/ 329 h 223166"/>
                  <a:gd name="connsiteX4" fmla="*/ 114801 w 157742"/>
                  <a:gd name="connsiteY4" fmla="*/ 329 h 223166"/>
                  <a:gd name="connsiteX5" fmla="*/ 144159 w 157742"/>
                  <a:gd name="connsiteY5" fmla="*/ 52922 h 223166"/>
                  <a:gd name="connsiteX6" fmla="*/ 68355 w 157742"/>
                  <a:gd name="connsiteY6" fmla="*/ 173885 h 223166"/>
                  <a:gd name="connsiteX7" fmla="*/ 125756 w 157742"/>
                  <a:gd name="connsiteY7" fmla="*/ 173885 h 223166"/>
                  <a:gd name="connsiteX8" fmla="*/ 157742 w 157742"/>
                  <a:gd name="connsiteY8" fmla="*/ 198429 h 223166"/>
                  <a:gd name="connsiteX9" fmla="*/ 125317 w 157742"/>
                  <a:gd name="connsiteY9" fmla="*/ 222972 h 223166"/>
                  <a:gd name="connsiteX10" fmla="*/ 45132 w 157742"/>
                  <a:gd name="connsiteY10" fmla="*/ 222972 h 223166"/>
                  <a:gd name="connsiteX11" fmla="*/ 14460 w 157742"/>
                  <a:gd name="connsiteY11" fmla="*/ 168188 h 223166"/>
                  <a:gd name="connsiteX12" fmla="*/ 77995 w 157742"/>
                  <a:gd name="connsiteY12" fmla="*/ 66946 h 223166"/>
                  <a:gd name="connsiteX13" fmla="*/ 88073 w 157742"/>
                  <a:gd name="connsiteY13" fmla="*/ 49415 h 22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742" h="223166">
                    <a:moveTo>
                      <a:pt x="88073" y="49415"/>
                    </a:moveTo>
                    <a:cubicBezTo>
                      <a:pt x="66164" y="49415"/>
                      <a:pt x="47761" y="49415"/>
                      <a:pt x="28919" y="49415"/>
                    </a:cubicBezTo>
                    <a:cubicBezTo>
                      <a:pt x="10954" y="49415"/>
                      <a:pt x="438" y="40212"/>
                      <a:pt x="0" y="25310"/>
                    </a:cubicBezTo>
                    <a:cubicBezTo>
                      <a:pt x="0" y="10409"/>
                      <a:pt x="10078" y="767"/>
                      <a:pt x="28043" y="329"/>
                    </a:cubicBezTo>
                    <a:cubicBezTo>
                      <a:pt x="56962" y="-110"/>
                      <a:pt x="85882" y="-110"/>
                      <a:pt x="114801" y="329"/>
                    </a:cubicBezTo>
                    <a:cubicBezTo>
                      <a:pt x="144597" y="767"/>
                      <a:pt x="159495" y="27502"/>
                      <a:pt x="144159" y="52922"/>
                    </a:cubicBezTo>
                    <a:cubicBezTo>
                      <a:pt x="120059" y="92366"/>
                      <a:pt x="95083" y="131373"/>
                      <a:pt x="68355" y="173885"/>
                    </a:cubicBezTo>
                    <a:cubicBezTo>
                      <a:pt x="89387" y="173885"/>
                      <a:pt x="107352" y="173885"/>
                      <a:pt x="125756" y="173885"/>
                    </a:cubicBezTo>
                    <a:cubicBezTo>
                      <a:pt x="146350" y="173885"/>
                      <a:pt x="157742" y="183089"/>
                      <a:pt x="157742" y="198429"/>
                    </a:cubicBezTo>
                    <a:cubicBezTo>
                      <a:pt x="157742" y="213768"/>
                      <a:pt x="145912" y="222972"/>
                      <a:pt x="125317" y="222972"/>
                    </a:cubicBezTo>
                    <a:cubicBezTo>
                      <a:pt x="98589" y="222972"/>
                      <a:pt x="71860" y="223410"/>
                      <a:pt x="45132" y="222972"/>
                    </a:cubicBezTo>
                    <a:cubicBezTo>
                      <a:pt x="11831" y="222534"/>
                      <a:pt x="-3067" y="196237"/>
                      <a:pt x="14460" y="168188"/>
                    </a:cubicBezTo>
                    <a:cubicBezTo>
                      <a:pt x="35492" y="134441"/>
                      <a:pt x="56524" y="100694"/>
                      <a:pt x="77995" y="66946"/>
                    </a:cubicBezTo>
                    <a:cubicBezTo>
                      <a:pt x="80624" y="62125"/>
                      <a:pt x="83691" y="56866"/>
                      <a:pt x="88073" y="49415"/>
                    </a:cubicBezTo>
                    <a:close/>
                  </a:path>
                </a:pathLst>
              </a:custGeom>
              <a:solidFill>
                <a:srgbClr val="000000"/>
              </a:solidFill>
              <a:ln w="4378" cap="flat">
                <a:noFill/>
                <a:prstDash val="solid"/>
                <a:miter/>
              </a:ln>
            </p:spPr>
            <p:txBody>
              <a:bodyPr rtlCol="0" anchor="ctr"/>
              <a:lstStyle/>
              <a:p>
                <a:endParaRPr lang="en-US"/>
              </a:p>
            </p:txBody>
          </p:sp>
          <p:sp>
            <p:nvSpPr>
              <p:cNvPr id="384" name="Freeform 383">
                <a:extLst>
                  <a:ext uri="{FF2B5EF4-FFF2-40B4-BE49-F238E27FC236}">
                    <a16:creationId xmlns:a16="http://schemas.microsoft.com/office/drawing/2014/main" id="{C300B926-3C17-52C0-7F93-623A1081FBEB}"/>
                  </a:ext>
                </a:extLst>
              </p:cNvPr>
              <p:cNvSpPr/>
              <p:nvPr/>
            </p:nvSpPr>
            <p:spPr>
              <a:xfrm>
                <a:off x="1524831" y="883123"/>
                <a:ext cx="157315" cy="222972"/>
              </a:xfrm>
              <a:custGeom>
                <a:avLst/>
                <a:gdLst>
                  <a:gd name="connsiteX0" fmla="*/ 69681 w 157315"/>
                  <a:gd name="connsiteY0" fmla="*/ 173557 h 222972"/>
                  <a:gd name="connsiteX1" fmla="*/ 128396 w 157315"/>
                  <a:gd name="connsiteY1" fmla="*/ 173557 h 222972"/>
                  <a:gd name="connsiteX2" fmla="*/ 157316 w 157315"/>
                  <a:gd name="connsiteY2" fmla="*/ 198100 h 222972"/>
                  <a:gd name="connsiteX3" fmla="*/ 129273 w 157315"/>
                  <a:gd name="connsiteY3" fmla="*/ 222643 h 222972"/>
                  <a:gd name="connsiteX4" fmla="*/ 42515 w 157315"/>
                  <a:gd name="connsiteY4" fmla="*/ 222643 h 222972"/>
                  <a:gd name="connsiteX5" fmla="*/ 13157 w 157315"/>
                  <a:gd name="connsiteY5" fmla="*/ 170051 h 222972"/>
                  <a:gd name="connsiteX6" fmla="*/ 78445 w 157315"/>
                  <a:gd name="connsiteY6" fmla="*/ 65741 h 222972"/>
                  <a:gd name="connsiteX7" fmla="*/ 85894 w 157315"/>
                  <a:gd name="connsiteY7" fmla="*/ 49087 h 222972"/>
                  <a:gd name="connsiteX8" fmla="*/ 31122 w 157315"/>
                  <a:gd name="connsiteY8" fmla="*/ 49087 h 222972"/>
                  <a:gd name="connsiteX9" fmla="*/ 12 w 157315"/>
                  <a:gd name="connsiteY9" fmla="*/ 25420 h 222972"/>
                  <a:gd name="connsiteX10" fmla="*/ 31560 w 157315"/>
                  <a:gd name="connsiteY10" fmla="*/ 0 h 222972"/>
                  <a:gd name="connsiteX11" fmla="*/ 110431 w 157315"/>
                  <a:gd name="connsiteY11" fmla="*/ 0 h 222972"/>
                  <a:gd name="connsiteX12" fmla="*/ 146800 w 157315"/>
                  <a:gd name="connsiteY12" fmla="*/ 17093 h 222972"/>
                  <a:gd name="connsiteX13" fmla="*/ 142418 w 157315"/>
                  <a:gd name="connsiteY13" fmla="*/ 56976 h 222972"/>
                  <a:gd name="connsiteX14" fmla="*/ 79759 w 157315"/>
                  <a:gd name="connsiteY14" fmla="*/ 156902 h 222972"/>
                  <a:gd name="connsiteX15" fmla="*/ 69681 w 157315"/>
                  <a:gd name="connsiteY15" fmla="*/ 173557 h 22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315" h="222972">
                    <a:moveTo>
                      <a:pt x="69681" y="173557"/>
                    </a:moveTo>
                    <a:cubicBezTo>
                      <a:pt x="91152" y="173557"/>
                      <a:pt x="109993" y="173118"/>
                      <a:pt x="128396" y="173557"/>
                    </a:cubicBezTo>
                    <a:cubicBezTo>
                      <a:pt x="146361" y="173995"/>
                      <a:pt x="156878" y="182760"/>
                      <a:pt x="157316" y="198100"/>
                    </a:cubicBezTo>
                    <a:cubicBezTo>
                      <a:pt x="157316" y="213440"/>
                      <a:pt x="147238" y="222643"/>
                      <a:pt x="129273" y="222643"/>
                    </a:cubicBezTo>
                    <a:cubicBezTo>
                      <a:pt x="100353" y="223082"/>
                      <a:pt x="71434" y="223082"/>
                      <a:pt x="42515" y="222643"/>
                    </a:cubicBezTo>
                    <a:cubicBezTo>
                      <a:pt x="12281" y="222205"/>
                      <a:pt x="-2179" y="195909"/>
                      <a:pt x="13157" y="170051"/>
                    </a:cubicBezTo>
                    <a:cubicBezTo>
                      <a:pt x="34627" y="134989"/>
                      <a:pt x="56536" y="100803"/>
                      <a:pt x="78445" y="65741"/>
                    </a:cubicBezTo>
                    <a:cubicBezTo>
                      <a:pt x="81074" y="61358"/>
                      <a:pt x="85455" y="57414"/>
                      <a:pt x="85894" y="49087"/>
                    </a:cubicBezTo>
                    <a:cubicBezTo>
                      <a:pt x="67490" y="49087"/>
                      <a:pt x="49087" y="49087"/>
                      <a:pt x="31122" y="49087"/>
                    </a:cubicBezTo>
                    <a:cubicBezTo>
                      <a:pt x="11842" y="49087"/>
                      <a:pt x="450" y="39883"/>
                      <a:pt x="12" y="25420"/>
                    </a:cubicBezTo>
                    <a:cubicBezTo>
                      <a:pt x="-426" y="10080"/>
                      <a:pt x="11404" y="438"/>
                      <a:pt x="31560" y="0"/>
                    </a:cubicBezTo>
                    <a:cubicBezTo>
                      <a:pt x="57851" y="0"/>
                      <a:pt x="84141" y="0"/>
                      <a:pt x="110431" y="0"/>
                    </a:cubicBezTo>
                    <a:cubicBezTo>
                      <a:pt x="125767" y="0"/>
                      <a:pt x="138913" y="3068"/>
                      <a:pt x="146800" y="17093"/>
                    </a:cubicBezTo>
                    <a:cubicBezTo>
                      <a:pt x="154687" y="31118"/>
                      <a:pt x="150743" y="44266"/>
                      <a:pt x="142418" y="56976"/>
                    </a:cubicBezTo>
                    <a:cubicBezTo>
                      <a:pt x="121386" y="90285"/>
                      <a:pt x="100353" y="123593"/>
                      <a:pt x="79759" y="156902"/>
                    </a:cubicBezTo>
                    <a:cubicBezTo>
                      <a:pt x="76692" y="161285"/>
                      <a:pt x="74063" y="166106"/>
                      <a:pt x="69681" y="173557"/>
                    </a:cubicBezTo>
                    <a:close/>
                  </a:path>
                </a:pathLst>
              </a:custGeom>
              <a:solidFill>
                <a:srgbClr val="000000"/>
              </a:solidFill>
              <a:ln w="4378" cap="flat">
                <a:noFill/>
                <a:prstDash val="solid"/>
                <a:miter/>
              </a:ln>
            </p:spPr>
            <p:txBody>
              <a:bodyPr rtlCol="0" anchor="ctr"/>
              <a:lstStyle/>
              <a:p>
                <a:endParaRPr lang="en-US"/>
              </a:p>
            </p:txBody>
          </p:sp>
          <p:sp>
            <p:nvSpPr>
              <p:cNvPr id="385" name="Freeform 384">
                <a:extLst>
                  <a:ext uri="{FF2B5EF4-FFF2-40B4-BE49-F238E27FC236}">
                    <a16:creationId xmlns:a16="http://schemas.microsoft.com/office/drawing/2014/main" id="{476503F7-5413-7808-C037-BC6AA5A87B9E}"/>
                  </a:ext>
                </a:extLst>
              </p:cNvPr>
              <p:cNvSpPr/>
              <p:nvPr/>
            </p:nvSpPr>
            <p:spPr>
              <a:xfrm>
                <a:off x="1816652" y="674033"/>
                <a:ext cx="157317" cy="223181"/>
              </a:xfrm>
              <a:custGeom>
                <a:avLst/>
                <a:gdLst>
                  <a:gd name="connsiteX0" fmla="*/ 71874 w 157317"/>
                  <a:gd name="connsiteY0" fmla="*/ 32 h 223181"/>
                  <a:gd name="connsiteX1" fmla="*/ 111309 w 157317"/>
                  <a:gd name="connsiteY1" fmla="*/ 32 h 223181"/>
                  <a:gd name="connsiteX2" fmla="*/ 145925 w 157317"/>
                  <a:gd name="connsiteY2" fmla="*/ 17125 h 223181"/>
                  <a:gd name="connsiteX3" fmla="*/ 142419 w 157317"/>
                  <a:gd name="connsiteY3" fmla="*/ 55693 h 223181"/>
                  <a:gd name="connsiteX4" fmla="*/ 77132 w 157317"/>
                  <a:gd name="connsiteY4" fmla="*/ 159564 h 223181"/>
                  <a:gd name="connsiteX5" fmla="*/ 84580 w 157317"/>
                  <a:gd name="connsiteY5" fmla="*/ 173589 h 223181"/>
                  <a:gd name="connsiteX6" fmla="*/ 130589 w 157317"/>
                  <a:gd name="connsiteY6" fmla="*/ 173589 h 223181"/>
                  <a:gd name="connsiteX7" fmla="*/ 157317 w 157317"/>
                  <a:gd name="connsiteY7" fmla="*/ 198571 h 223181"/>
                  <a:gd name="connsiteX8" fmla="*/ 130150 w 157317"/>
                  <a:gd name="connsiteY8" fmla="*/ 222676 h 223181"/>
                  <a:gd name="connsiteX9" fmla="*/ 41640 w 157317"/>
                  <a:gd name="connsiteY9" fmla="*/ 222676 h 223181"/>
                  <a:gd name="connsiteX10" fmla="*/ 13158 w 157317"/>
                  <a:gd name="connsiteY10" fmla="*/ 169644 h 223181"/>
                  <a:gd name="connsiteX11" fmla="*/ 80199 w 157317"/>
                  <a:gd name="connsiteY11" fmla="*/ 63144 h 223181"/>
                  <a:gd name="connsiteX12" fmla="*/ 73188 w 157317"/>
                  <a:gd name="connsiteY12" fmla="*/ 49557 h 223181"/>
                  <a:gd name="connsiteX13" fmla="*/ 27180 w 157317"/>
                  <a:gd name="connsiteY13" fmla="*/ 49557 h 223181"/>
                  <a:gd name="connsiteX14" fmla="*/ 13 w 157317"/>
                  <a:gd name="connsiteY14" fmla="*/ 25452 h 223181"/>
                  <a:gd name="connsiteX15" fmla="*/ 28056 w 157317"/>
                  <a:gd name="connsiteY15" fmla="*/ 909 h 223181"/>
                  <a:gd name="connsiteX16" fmla="*/ 71874 w 157317"/>
                  <a:gd name="connsiteY16" fmla="*/ 32 h 22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317" h="223181">
                    <a:moveTo>
                      <a:pt x="71874" y="32"/>
                    </a:moveTo>
                    <a:cubicBezTo>
                      <a:pt x="85019" y="32"/>
                      <a:pt x="98164" y="470"/>
                      <a:pt x="111309" y="32"/>
                    </a:cubicBezTo>
                    <a:cubicBezTo>
                      <a:pt x="125769" y="-406"/>
                      <a:pt x="138476" y="3538"/>
                      <a:pt x="145925" y="17125"/>
                    </a:cubicBezTo>
                    <a:cubicBezTo>
                      <a:pt x="153374" y="30711"/>
                      <a:pt x="150306" y="42983"/>
                      <a:pt x="142419" y="55693"/>
                    </a:cubicBezTo>
                    <a:cubicBezTo>
                      <a:pt x="120511" y="90317"/>
                      <a:pt x="99040" y="124940"/>
                      <a:pt x="77132" y="159564"/>
                    </a:cubicBezTo>
                    <a:cubicBezTo>
                      <a:pt x="70121" y="170521"/>
                      <a:pt x="70997" y="174465"/>
                      <a:pt x="84580" y="173589"/>
                    </a:cubicBezTo>
                    <a:cubicBezTo>
                      <a:pt x="99917" y="172712"/>
                      <a:pt x="115253" y="173151"/>
                      <a:pt x="130589" y="173589"/>
                    </a:cubicBezTo>
                    <a:cubicBezTo>
                      <a:pt x="147239" y="174465"/>
                      <a:pt x="157317" y="184108"/>
                      <a:pt x="157317" y="198571"/>
                    </a:cubicBezTo>
                    <a:cubicBezTo>
                      <a:pt x="157317" y="213034"/>
                      <a:pt x="147239" y="222237"/>
                      <a:pt x="130150" y="222676"/>
                    </a:cubicBezTo>
                    <a:cubicBezTo>
                      <a:pt x="100793" y="223114"/>
                      <a:pt x="70997" y="223552"/>
                      <a:pt x="41640" y="222676"/>
                    </a:cubicBezTo>
                    <a:cubicBezTo>
                      <a:pt x="11406" y="221799"/>
                      <a:pt x="-2616" y="195941"/>
                      <a:pt x="13158" y="169644"/>
                    </a:cubicBezTo>
                    <a:cubicBezTo>
                      <a:pt x="35067" y="133706"/>
                      <a:pt x="57414" y="98206"/>
                      <a:pt x="80199" y="63144"/>
                    </a:cubicBezTo>
                    <a:cubicBezTo>
                      <a:pt x="86771" y="52625"/>
                      <a:pt x="85895" y="49119"/>
                      <a:pt x="73188" y="49557"/>
                    </a:cubicBezTo>
                    <a:cubicBezTo>
                      <a:pt x="57852" y="49996"/>
                      <a:pt x="42516" y="49996"/>
                      <a:pt x="27180" y="49557"/>
                    </a:cubicBezTo>
                    <a:cubicBezTo>
                      <a:pt x="10091" y="48681"/>
                      <a:pt x="13" y="39477"/>
                      <a:pt x="13" y="25452"/>
                    </a:cubicBezTo>
                    <a:cubicBezTo>
                      <a:pt x="-425" y="10551"/>
                      <a:pt x="10091" y="1347"/>
                      <a:pt x="28056" y="909"/>
                    </a:cubicBezTo>
                    <a:cubicBezTo>
                      <a:pt x="42078" y="32"/>
                      <a:pt x="56976" y="32"/>
                      <a:pt x="71874" y="32"/>
                    </a:cubicBezTo>
                    <a:close/>
                  </a:path>
                </a:pathLst>
              </a:custGeom>
              <a:solidFill>
                <a:srgbClr val="000000"/>
              </a:solidFill>
              <a:ln w="4378" cap="flat">
                <a:noFill/>
                <a:prstDash val="solid"/>
                <a:miter/>
              </a:ln>
            </p:spPr>
            <p:txBody>
              <a:bodyPr rtlCol="0" anchor="ctr"/>
              <a:lstStyle/>
              <a:p>
                <a:endParaRPr lang="en-US"/>
              </a:p>
            </p:txBody>
          </p:sp>
        </p:grpSp>
      </p:grpSp>
      <p:sp>
        <p:nvSpPr>
          <p:cNvPr id="386" name="Rectangle 385">
            <a:extLst>
              <a:ext uri="{FF2B5EF4-FFF2-40B4-BE49-F238E27FC236}">
                <a16:creationId xmlns:a16="http://schemas.microsoft.com/office/drawing/2014/main" id="{2D2F4277-110B-EE02-51D8-D86328B7B155}"/>
              </a:ext>
            </a:extLst>
          </p:cNvPr>
          <p:cNvSpPr/>
          <p:nvPr/>
        </p:nvSpPr>
        <p:spPr>
          <a:xfrm rot="5400000">
            <a:off x="5067871" y="7552052"/>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7" name="Graphic 3">
            <a:extLst>
              <a:ext uri="{FF2B5EF4-FFF2-40B4-BE49-F238E27FC236}">
                <a16:creationId xmlns:a16="http://schemas.microsoft.com/office/drawing/2014/main" id="{B7944A49-1940-948C-F25F-6F78612F2846}"/>
              </a:ext>
            </a:extLst>
          </p:cNvPr>
          <p:cNvGrpSpPr/>
          <p:nvPr/>
        </p:nvGrpSpPr>
        <p:grpSpPr>
          <a:xfrm>
            <a:off x="5244564" y="7457948"/>
            <a:ext cx="553866" cy="625005"/>
            <a:chOff x="4643578" y="432838"/>
            <a:chExt cx="1028134" cy="1160188"/>
          </a:xfrm>
        </p:grpSpPr>
        <p:sp>
          <p:nvSpPr>
            <p:cNvPr id="388" name="Freeform 387">
              <a:extLst>
                <a:ext uri="{FF2B5EF4-FFF2-40B4-BE49-F238E27FC236}">
                  <a16:creationId xmlns:a16="http://schemas.microsoft.com/office/drawing/2014/main" id="{BE468861-D430-2942-E81D-BA721D1752E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00B6E6"/>
            </a:solidFill>
            <a:ln w="27426" cap="flat">
              <a:noFill/>
              <a:prstDash val="solid"/>
              <a:miter/>
            </a:ln>
          </p:spPr>
          <p:txBody>
            <a:bodyPr rtlCol="0" anchor="ctr"/>
            <a:lstStyle/>
            <a:p>
              <a:endParaRPr lang="en-US" dirty="0"/>
            </a:p>
          </p:txBody>
        </p:sp>
        <p:grpSp>
          <p:nvGrpSpPr>
            <p:cNvPr id="389" name="Graphic 3">
              <a:extLst>
                <a:ext uri="{FF2B5EF4-FFF2-40B4-BE49-F238E27FC236}">
                  <a16:creationId xmlns:a16="http://schemas.microsoft.com/office/drawing/2014/main" id="{3298D4DB-F340-2A47-C1B6-42873F02584C}"/>
                </a:ext>
              </a:extLst>
            </p:cNvPr>
            <p:cNvGrpSpPr/>
            <p:nvPr/>
          </p:nvGrpSpPr>
          <p:grpSpPr>
            <a:xfrm>
              <a:off x="4643578" y="432838"/>
              <a:ext cx="1028134" cy="1160188"/>
              <a:chOff x="4643578" y="432838"/>
              <a:chExt cx="1028134" cy="1160188"/>
            </a:xfrm>
            <a:solidFill>
              <a:srgbClr val="000000"/>
            </a:solidFill>
          </p:grpSpPr>
          <p:sp>
            <p:nvSpPr>
              <p:cNvPr id="390" name="Freeform 389">
                <a:extLst>
                  <a:ext uri="{FF2B5EF4-FFF2-40B4-BE49-F238E27FC236}">
                    <a16:creationId xmlns:a16="http://schemas.microsoft.com/office/drawing/2014/main" id="{B8B4EEFD-3D7F-B8B6-F83E-CCC697339CA7}"/>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391" name="Graphic 3">
                <a:extLst>
                  <a:ext uri="{FF2B5EF4-FFF2-40B4-BE49-F238E27FC236}">
                    <a16:creationId xmlns:a16="http://schemas.microsoft.com/office/drawing/2014/main" id="{A267C064-7EF1-0C30-1B11-C035D8CC1E70}"/>
                  </a:ext>
                </a:extLst>
              </p:cNvPr>
              <p:cNvGrpSpPr/>
              <p:nvPr/>
            </p:nvGrpSpPr>
            <p:grpSpPr>
              <a:xfrm>
                <a:off x="4643578" y="432838"/>
                <a:ext cx="1028134" cy="1160188"/>
                <a:chOff x="4643578" y="432838"/>
                <a:chExt cx="1028134" cy="1160188"/>
              </a:xfrm>
              <a:solidFill>
                <a:srgbClr val="000000"/>
              </a:solidFill>
            </p:grpSpPr>
            <p:sp>
              <p:nvSpPr>
                <p:cNvPr id="392" name="Freeform 391">
                  <a:extLst>
                    <a:ext uri="{FF2B5EF4-FFF2-40B4-BE49-F238E27FC236}">
                      <a16:creationId xmlns:a16="http://schemas.microsoft.com/office/drawing/2014/main" id="{0EFB2C6A-5EE8-F599-9C69-DA3706BBBB8D}"/>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393" name="Freeform 392">
                  <a:extLst>
                    <a:ext uri="{FF2B5EF4-FFF2-40B4-BE49-F238E27FC236}">
                      <a16:creationId xmlns:a16="http://schemas.microsoft.com/office/drawing/2014/main" id="{760BD908-D437-D383-D158-FB1007CE9CD7}"/>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394" name="Graphic 4">
            <a:extLst>
              <a:ext uri="{FF2B5EF4-FFF2-40B4-BE49-F238E27FC236}">
                <a16:creationId xmlns:a16="http://schemas.microsoft.com/office/drawing/2014/main" id="{571EF9E7-DBFD-C9A8-1B1A-D2958993B868}"/>
              </a:ext>
            </a:extLst>
          </p:cNvPr>
          <p:cNvGrpSpPr/>
          <p:nvPr/>
        </p:nvGrpSpPr>
        <p:grpSpPr>
          <a:xfrm rot="2314677">
            <a:off x="921035" y="8355629"/>
            <a:ext cx="403667" cy="780438"/>
            <a:chOff x="9129274" y="2719113"/>
            <a:chExt cx="717139" cy="1386497"/>
          </a:xfrm>
          <a:solidFill>
            <a:srgbClr val="000000"/>
          </a:solidFill>
        </p:grpSpPr>
        <p:grpSp>
          <p:nvGrpSpPr>
            <p:cNvPr id="395" name="Graphic 4">
              <a:extLst>
                <a:ext uri="{FF2B5EF4-FFF2-40B4-BE49-F238E27FC236}">
                  <a16:creationId xmlns:a16="http://schemas.microsoft.com/office/drawing/2014/main" id="{C316FB58-CFDE-9CC8-9015-F7A5CECD4ED2}"/>
                </a:ext>
              </a:extLst>
            </p:cNvPr>
            <p:cNvGrpSpPr/>
            <p:nvPr/>
          </p:nvGrpSpPr>
          <p:grpSpPr>
            <a:xfrm>
              <a:off x="9159507" y="2719113"/>
              <a:ext cx="446280" cy="440141"/>
              <a:chOff x="9159507" y="2719113"/>
              <a:chExt cx="446280" cy="440141"/>
            </a:xfrm>
            <a:grpFill/>
          </p:grpSpPr>
          <p:sp>
            <p:nvSpPr>
              <p:cNvPr id="404" name="Freeform 403">
                <a:extLst>
                  <a:ext uri="{FF2B5EF4-FFF2-40B4-BE49-F238E27FC236}">
                    <a16:creationId xmlns:a16="http://schemas.microsoft.com/office/drawing/2014/main" id="{4F3B685C-5EBC-DA2E-B891-5E760874912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405" name="Freeform 404">
                <a:extLst>
                  <a:ext uri="{FF2B5EF4-FFF2-40B4-BE49-F238E27FC236}">
                    <a16:creationId xmlns:a16="http://schemas.microsoft.com/office/drawing/2014/main" id="{2D33E545-7BE7-A471-27F3-AA7805285DF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396" name="Graphic 4">
              <a:extLst>
                <a:ext uri="{FF2B5EF4-FFF2-40B4-BE49-F238E27FC236}">
                  <a16:creationId xmlns:a16="http://schemas.microsoft.com/office/drawing/2014/main" id="{DB491C83-DBAD-8E46-A799-30E12D796D00}"/>
                </a:ext>
              </a:extLst>
            </p:cNvPr>
            <p:cNvGrpSpPr/>
            <p:nvPr/>
          </p:nvGrpSpPr>
          <p:grpSpPr>
            <a:xfrm>
              <a:off x="9129274" y="2893887"/>
              <a:ext cx="717139" cy="1211724"/>
              <a:chOff x="9129274" y="2893887"/>
              <a:chExt cx="717139" cy="1211724"/>
            </a:xfrm>
            <a:grpFill/>
          </p:grpSpPr>
          <p:sp>
            <p:nvSpPr>
              <p:cNvPr id="397" name="Freeform 396">
                <a:extLst>
                  <a:ext uri="{FF2B5EF4-FFF2-40B4-BE49-F238E27FC236}">
                    <a16:creationId xmlns:a16="http://schemas.microsoft.com/office/drawing/2014/main" id="{BE33EDF4-5D9F-EECA-CA70-B4564607ED0F}"/>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398" name="Freeform 397">
                <a:extLst>
                  <a:ext uri="{FF2B5EF4-FFF2-40B4-BE49-F238E27FC236}">
                    <a16:creationId xmlns:a16="http://schemas.microsoft.com/office/drawing/2014/main" id="{D1B1B5C5-A16F-57DC-B1B0-2C14D2517FB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399" name="Freeform 398">
                <a:extLst>
                  <a:ext uri="{FF2B5EF4-FFF2-40B4-BE49-F238E27FC236}">
                    <a16:creationId xmlns:a16="http://schemas.microsoft.com/office/drawing/2014/main" id="{2F3A6C92-EE3D-B36D-02D6-23DF9FBB176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400" name="Freeform 399">
                <a:extLst>
                  <a:ext uri="{FF2B5EF4-FFF2-40B4-BE49-F238E27FC236}">
                    <a16:creationId xmlns:a16="http://schemas.microsoft.com/office/drawing/2014/main" id="{2DC4291E-CDD1-A338-CB44-54FA38F515F5}"/>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401" name="Freeform 400">
                <a:extLst>
                  <a:ext uri="{FF2B5EF4-FFF2-40B4-BE49-F238E27FC236}">
                    <a16:creationId xmlns:a16="http://schemas.microsoft.com/office/drawing/2014/main" id="{A679F53C-3C15-B727-0653-8D02D8B1E4DD}"/>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402" name="Freeform 401">
                <a:extLst>
                  <a:ext uri="{FF2B5EF4-FFF2-40B4-BE49-F238E27FC236}">
                    <a16:creationId xmlns:a16="http://schemas.microsoft.com/office/drawing/2014/main" id="{84D25C24-4B04-5088-ED8C-4522B03E2FC1}"/>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403" name="Freeform 402">
                <a:extLst>
                  <a:ext uri="{FF2B5EF4-FFF2-40B4-BE49-F238E27FC236}">
                    <a16:creationId xmlns:a16="http://schemas.microsoft.com/office/drawing/2014/main" id="{B90AA458-FB9F-09EE-30DC-4B08330C49AE}"/>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30414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321474"/>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053423" y="1549829"/>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010101"/>
                </a:solidFill>
              </a:rPr>
              <a:t>One of the first areas to have been studied systematically is the effects screens bear on attention and cognition (our capacity to acquire and process knowledge). Perhaps you have at some point as a child heard a family member proclaim that television makes you dumber. In 2007, a study was published by researcher Frederic Zimmerman, which seems to partially support this intuition. </a:t>
            </a:r>
          </a:p>
          <a:p>
            <a:pPr>
              <a:lnSpc>
                <a:spcPts val="1120"/>
              </a:lnSpc>
            </a:pPr>
            <a:endParaRPr lang="en-US" sz="1150" dirty="0">
              <a:solidFill>
                <a:srgbClr val="010101"/>
              </a:solidFill>
            </a:endParaRPr>
          </a:p>
          <a:p>
            <a:pPr>
              <a:lnSpc>
                <a:spcPts val="1120"/>
              </a:lnSpc>
            </a:pPr>
            <a:r>
              <a:rPr lang="en-US" sz="1150" dirty="0">
                <a:solidFill>
                  <a:srgbClr val="010101"/>
                </a:solidFill>
              </a:rPr>
              <a:t>With his team, he followed a cohort of children from 1997 to the early 2000s, to see how TV viewing habits during the first three years of life would influence the children’s behavior when they turned five. They found that watching certain types of content correlated with a higher risk of developing attentional problems. While educational content did not have any measurable effect, an exposure to non-educational content did. Worst of all was violent content: each additional hour of violent entertainment per day was associated with approximately double the odds of developing attentional problems 5 years later (Zimmerman, 2007). </a:t>
            </a:r>
          </a:p>
          <a:p>
            <a:pPr>
              <a:lnSpc>
                <a:spcPts val="1120"/>
              </a:lnSpc>
            </a:pPr>
            <a:endParaRPr lang="en-US" sz="1150" dirty="0">
              <a:solidFill>
                <a:srgbClr val="010101"/>
              </a:solidFill>
            </a:endParaRPr>
          </a:p>
          <a:p>
            <a:pPr>
              <a:lnSpc>
                <a:spcPts val="1120"/>
              </a:lnSpc>
            </a:pPr>
            <a:r>
              <a:rPr lang="en-US" sz="1150" dirty="0">
                <a:solidFill>
                  <a:srgbClr val="010101"/>
                </a:solidFill>
              </a:rPr>
              <a:t>Another study conducted in Canada showed how high levels of screen time to correlate with lower scores on ASQ-3, a test tracking the development of the child in areas such as communication, problem solving and interpersonal relationships (</a:t>
            </a:r>
            <a:r>
              <a:rPr lang="en-US" sz="1150" dirty="0" err="1">
                <a:solidFill>
                  <a:srgbClr val="010101"/>
                </a:solidFill>
              </a:rPr>
              <a:t>Tomopoulos</a:t>
            </a:r>
            <a:r>
              <a:rPr lang="en-US" sz="1150" dirty="0">
                <a:solidFill>
                  <a:srgbClr val="010101"/>
                </a:solidFill>
              </a:rPr>
              <a:t>, 2010). Other studies have found negative associations between toddlers’ screen time and their executive functions, a term that groups cognitive processes important for learning, like working memory, task initiation, and </a:t>
            </a:r>
            <a:r>
              <a:rPr lang="en-US" sz="1150" dirty="0" err="1">
                <a:solidFill>
                  <a:srgbClr val="010101"/>
                </a:solidFill>
              </a:rPr>
              <a:t>organisation</a:t>
            </a:r>
            <a:r>
              <a:rPr lang="en-US" sz="1150" dirty="0">
                <a:solidFill>
                  <a:srgbClr val="010101"/>
                </a:solidFill>
              </a:rPr>
              <a:t> (​​McNeill, Jade, et al, 2019). </a:t>
            </a:r>
          </a:p>
          <a:p>
            <a:pPr>
              <a:lnSpc>
                <a:spcPts val="1120"/>
              </a:lnSpc>
            </a:pPr>
            <a:r>
              <a:rPr lang="en-US" sz="1150" dirty="0">
                <a:solidFill>
                  <a:srgbClr val="010101"/>
                </a:solidFill>
              </a:rPr>
              <a:t> </a:t>
            </a:r>
          </a:p>
          <a:p>
            <a:pPr>
              <a:lnSpc>
                <a:spcPts val="1120"/>
              </a:lnSpc>
            </a:pPr>
            <a:r>
              <a:rPr lang="en-US" sz="1150" dirty="0">
                <a:solidFill>
                  <a:srgbClr val="010101"/>
                </a:solidFill>
              </a:rPr>
              <a:t>But what about educational content? Today, you’ll find a range of </a:t>
            </a:r>
            <a:r>
              <a:rPr lang="en-US" sz="1150" b="1" dirty="0">
                <a:solidFill>
                  <a:srgbClr val="00B6E6"/>
                </a:solidFill>
                <a:hlinkClick r:id="rId2">
                  <a:extLst>
                    <a:ext uri="{A12FA001-AC4F-418D-AE19-62706E023703}">
                      <ahyp:hlinkClr xmlns:ahyp="http://schemas.microsoft.com/office/drawing/2018/hyperlinkcolor" val="tx"/>
                    </a:ext>
                  </a:extLst>
                </a:hlinkClick>
              </a:rPr>
              <a:t>applications advertised as benefidial to the learning of toddlers</a:t>
            </a:r>
            <a:r>
              <a:rPr lang="en-US" sz="1150" dirty="0">
                <a:solidFill>
                  <a:srgbClr val="010101"/>
                </a:solidFill>
              </a:rPr>
              <a:t>. While it is true that preschoolers have shown to benefit from high quality educational content like </a:t>
            </a:r>
            <a:r>
              <a:rPr lang="en-US" sz="1150" dirty="0" err="1">
                <a:solidFill>
                  <a:srgbClr val="010101"/>
                </a:solidFill>
              </a:rPr>
              <a:t>Seaseme</a:t>
            </a:r>
            <a:r>
              <a:rPr lang="en-US" sz="1150" dirty="0">
                <a:solidFill>
                  <a:srgbClr val="010101"/>
                </a:solidFill>
              </a:rPr>
              <a:t> Street (Heather L. </a:t>
            </a:r>
            <a:r>
              <a:rPr lang="en-US" sz="1150" dirty="0" err="1">
                <a:solidFill>
                  <a:srgbClr val="010101"/>
                </a:solidFill>
              </a:rPr>
              <a:t>Kirkorian</a:t>
            </a:r>
            <a:r>
              <a:rPr lang="en-US" sz="1150" dirty="0">
                <a:solidFill>
                  <a:srgbClr val="010101"/>
                </a:solidFill>
              </a:rPr>
              <a:t>, et al, 2008), no studies so far show any positive correlation between early media exposure and learning (Zimmerman et al., 2007b). Furthermore, experiments have shown that even older children struggle to transfer what they’ve learned on touchscreens to the real world (Zack et al., 2009; Barr, 2013), what is also known as the </a:t>
            </a:r>
            <a:r>
              <a:rPr lang="en-US" sz="1150" i="1" dirty="0">
                <a:solidFill>
                  <a:srgbClr val="010101"/>
                </a:solidFill>
              </a:rPr>
              <a:t>Transfer Deficit</a:t>
            </a:r>
            <a:r>
              <a:rPr lang="en-US" sz="1150" dirty="0">
                <a:solidFill>
                  <a:srgbClr val="010101"/>
                </a:solidFill>
              </a:rPr>
              <a:t>. </a:t>
            </a:r>
          </a:p>
          <a:p>
            <a:pPr>
              <a:lnSpc>
                <a:spcPts val="1120"/>
              </a:lnSpc>
            </a:pPr>
            <a:endParaRPr lang="en-US" sz="1150" dirty="0">
              <a:solidFill>
                <a:srgbClr val="010101"/>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5219" y="1248274"/>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33608" y="986664"/>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01</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grpSp>
        <p:nvGrpSpPr>
          <p:cNvPr id="10" name="Group 9">
            <a:extLst>
              <a:ext uri="{FF2B5EF4-FFF2-40B4-BE49-F238E27FC236}">
                <a16:creationId xmlns:a16="http://schemas.microsoft.com/office/drawing/2014/main" id="{261BC867-0564-1DE9-72E9-9479746DFA04}"/>
              </a:ext>
            </a:extLst>
          </p:cNvPr>
          <p:cNvGrpSpPr/>
          <p:nvPr/>
        </p:nvGrpSpPr>
        <p:grpSpPr>
          <a:xfrm>
            <a:off x="6476500" y="321474"/>
            <a:ext cx="658055" cy="734993"/>
            <a:chOff x="8865150" y="2423597"/>
            <a:chExt cx="667915" cy="746005"/>
          </a:xfrm>
        </p:grpSpPr>
        <p:sp>
          <p:nvSpPr>
            <p:cNvPr id="11" name="Freeform 10">
              <a:extLst>
                <a:ext uri="{FF2B5EF4-FFF2-40B4-BE49-F238E27FC236}">
                  <a16:creationId xmlns:a16="http://schemas.microsoft.com/office/drawing/2014/main" id="{C0F8EE80-C578-0658-4D59-829CEBDB580B}"/>
                </a:ext>
              </a:extLst>
            </p:cNvPr>
            <p:cNvSpPr/>
            <p:nvPr/>
          </p:nvSpPr>
          <p:spPr>
            <a:xfrm>
              <a:off x="9086825" y="2589670"/>
              <a:ext cx="283642" cy="260156"/>
            </a:xfrm>
            <a:custGeom>
              <a:avLst/>
              <a:gdLst>
                <a:gd name="connsiteX0" fmla="*/ 68652 w 283642"/>
                <a:gd name="connsiteY0" fmla="*/ 84912 h 260156"/>
                <a:gd name="connsiteX1" fmla="*/ 141821 w 283642"/>
                <a:gd name="connsiteY1" fmla="*/ 2710 h 260156"/>
                <a:gd name="connsiteX2" fmla="*/ 214990 w 283642"/>
                <a:gd name="connsiteY2" fmla="*/ 84912 h 260156"/>
                <a:gd name="connsiteX3" fmla="*/ 68652 w 283642"/>
                <a:gd name="connsiteY3" fmla="*/ 84912 h 260156"/>
                <a:gd name="connsiteX4" fmla="*/ 221314 w 283642"/>
                <a:gd name="connsiteY4" fmla="*/ 110205 h 260156"/>
                <a:gd name="connsiteX5" fmla="*/ 140918 w 283642"/>
                <a:gd name="connsiteY5" fmla="*/ 260156 h 260156"/>
                <a:gd name="connsiteX6" fmla="*/ 60522 w 283642"/>
                <a:gd name="connsiteY6" fmla="*/ 110205 h 260156"/>
                <a:gd name="connsiteX7" fmla="*/ 221314 w 283642"/>
                <a:gd name="connsiteY7" fmla="*/ 110205 h 260156"/>
                <a:gd name="connsiteX8" fmla="*/ 53296 w 283642"/>
                <a:gd name="connsiteY8" fmla="*/ 64136 h 260156"/>
                <a:gd name="connsiteX9" fmla="*/ 53296 w 283642"/>
                <a:gd name="connsiteY9" fmla="*/ 7226 h 260156"/>
                <a:gd name="connsiteX10" fmla="*/ 110205 w 283642"/>
                <a:gd name="connsiteY10" fmla="*/ 0 h 260156"/>
                <a:gd name="connsiteX11" fmla="*/ 53296 w 283642"/>
                <a:gd name="connsiteY11" fmla="*/ 64136 h 260156"/>
                <a:gd name="connsiteX12" fmla="*/ 28003 w 283642"/>
                <a:gd name="connsiteY12" fmla="*/ 84912 h 260156"/>
                <a:gd name="connsiteX13" fmla="*/ 0 w 283642"/>
                <a:gd name="connsiteY13" fmla="*/ 84912 h 260156"/>
                <a:gd name="connsiteX14" fmla="*/ 28003 w 283642"/>
                <a:gd name="connsiteY14" fmla="*/ 40649 h 260156"/>
                <a:gd name="connsiteX15" fmla="*/ 28003 w 283642"/>
                <a:gd name="connsiteY15" fmla="*/ 84912 h 260156"/>
                <a:gd name="connsiteX16" fmla="*/ 32519 w 283642"/>
                <a:gd name="connsiteY16" fmla="*/ 110205 h 260156"/>
                <a:gd name="connsiteX17" fmla="*/ 76782 w 283642"/>
                <a:gd name="connsiteY17" fmla="*/ 194214 h 260156"/>
                <a:gd name="connsiteX18" fmla="*/ 4517 w 283642"/>
                <a:gd name="connsiteY18" fmla="*/ 110205 h 260156"/>
                <a:gd name="connsiteX19" fmla="*/ 32519 w 283642"/>
                <a:gd name="connsiteY19" fmla="*/ 110205 h 260156"/>
                <a:gd name="connsiteX20" fmla="*/ 250220 w 283642"/>
                <a:gd name="connsiteY20" fmla="*/ 110205 h 260156"/>
                <a:gd name="connsiteX21" fmla="*/ 278223 w 283642"/>
                <a:gd name="connsiteY21" fmla="*/ 110205 h 260156"/>
                <a:gd name="connsiteX22" fmla="*/ 205957 w 283642"/>
                <a:gd name="connsiteY22" fmla="*/ 194214 h 260156"/>
                <a:gd name="connsiteX23" fmla="*/ 250220 w 283642"/>
                <a:gd name="connsiteY23" fmla="*/ 110205 h 260156"/>
                <a:gd name="connsiteX24" fmla="*/ 255640 w 283642"/>
                <a:gd name="connsiteY24" fmla="*/ 84912 h 260156"/>
                <a:gd name="connsiteX25" fmla="*/ 255640 w 283642"/>
                <a:gd name="connsiteY25" fmla="*/ 40649 h 260156"/>
                <a:gd name="connsiteX26" fmla="*/ 283643 w 283642"/>
                <a:gd name="connsiteY26" fmla="*/ 84912 h 260156"/>
                <a:gd name="connsiteX27" fmla="*/ 255640 w 283642"/>
                <a:gd name="connsiteY27" fmla="*/ 84912 h 260156"/>
                <a:gd name="connsiteX28" fmla="*/ 230347 w 283642"/>
                <a:gd name="connsiteY28" fmla="*/ 64136 h 260156"/>
                <a:gd name="connsiteX29" fmla="*/ 173437 w 283642"/>
                <a:gd name="connsiteY29" fmla="*/ 0 h 260156"/>
                <a:gd name="connsiteX30" fmla="*/ 230347 w 283642"/>
                <a:gd name="connsiteY30" fmla="*/ 7226 h 260156"/>
                <a:gd name="connsiteX31" fmla="*/ 230347 w 283642"/>
                <a:gd name="connsiteY31" fmla="*/ 64136 h 26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3642" h="260156">
                  <a:moveTo>
                    <a:pt x="68652" y="84912"/>
                  </a:moveTo>
                  <a:lnTo>
                    <a:pt x="141821" y="2710"/>
                  </a:lnTo>
                  <a:lnTo>
                    <a:pt x="214990" y="84912"/>
                  </a:lnTo>
                  <a:lnTo>
                    <a:pt x="68652" y="84912"/>
                  </a:lnTo>
                  <a:close/>
                  <a:moveTo>
                    <a:pt x="221314" y="110205"/>
                  </a:moveTo>
                  <a:lnTo>
                    <a:pt x="140918" y="260156"/>
                  </a:lnTo>
                  <a:lnTo>
                    <a:pt x="60522" y="110205"/>
                  </a:lnTo>
                  <a:lnTo>
                    <a:pt x="221314" y="110205"/>
                  </a:lnTo>
                  <a:close/>
                  <a:moveTo>
                    <a:pt x="53296" y="64136"/>
                  </a:moveTo>
                  <a:lnTo>
                    <a:pt x="53296" y="7226"/>
                  </a:lnTo>
                  <a:lnTo>
                    <a:pt x="110205" y="0"/>
                  </a:lnTo>
                  <a:lnTo>
                    <a:pt x="53296" y="64136"/>
                  </a:lnTo>
                  <a:close/>
                  <a:moveTo>
                    <a:pt x="28003" y="84912"/>
                  </a:moveTo>
                  <a:lnTo>
                    <a:pt x="0" y="84912"/>
                  </a:lnTo>
                  <a:lnTo>
                    <a:pt x="28003" y="40649"/>
                  </a:lnTo>
                  <a:lnTo>
                    <a:pt x="28003" y="84912"/>
                  </a:lnTo>
                  <a:close/>
                  <a:moveTo>
                    <a:pt x="32519" y="110205"/>
                  </a:moveTo>
                  <a:lnTo>
                    <a:pt x="76782" y="194214"/>
                  </a:lnTo>
                  <a:lnTo>
                    <a:pt x="4517" y="110205"/>
                  </a:lnTo>
                  <a:lnTo>
                    <a:pt x="32519" y="110205"/>
                  </a:lnTo>
                  <a:close/>
                  <a:moveTo>
                    <a:pt x="250220" y="110205"/>
                  </a:moveTo>
                  <a:lnTo>
                    <a:pt x="278223" y="110205"/>
                  </a:lnTo>
                  <a:lnTo>
                    <a:pt x="205957" y="194214"/>
                  </a:lnTo>
                  <a:lnTo>
                    <a:pt x="250220" y="110205"/>
                  </a:lnTo>
                  <a:close/>
                  <a:moveTo>
                    <a:pt x="255640" y="84912"/>
                  </a:moveTo>
                  <a:lnTo>
                    <a:pt x="255640" y="40649"/>
                  </a:lnTo>
                  <a:lnTo>
                    <a:pt x="283643" y="84912"/>
                  </a:lnTo>
                  <a:lnTo>
                    <a:pt x="255640" y="84912"/>
                  </a:lnTo>
                  <a:close/>
                  <a:moveTo>
                    <a:pt x="230347" y="64136"/>
                  </a:moveTo>
                  <a:lnTo>
                    <a:pt x="173437" y="0"/>
                  </a:lnTo>
                  <a:lnTo>
                    <a:pt x="230347" y="7226"/>
                  </a:lnTo>
                  <a:lnTo>
                    <a:pt x="230347" y="64136"/>
                  </a:lnTo>
                  <a:close/>
                </a:path>
              </a:pathLst>
            </a:custGeom>
            <a:solidFill>
              <a:srgbClr val="00B6E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4F4D5061-5130-C344-C14B-C7F9D254939C}"/>
                </a:ext>
              </a:extLst>
            </p:cNvPr>
            <p:cNvGrpSpPr/>
            <p:nvPr/>
          </p:nvGrpSpPr>
          <p:grpSpPr>
            <a:xfrm>
              <a:off x="8865150" y="2423597"/>
              <a:ext cx="667915" cy="746005"/>
              <a:chOff x="8865150" y="2423597"/>
              <a:chExt cx="667915" cy="746005"/>
            </a:xfrm>
            <a:solidFill>
              <a:srgbClr val="010101"/>
            </a:solidFill>
          </p:grpSpPr>
          <p:sp>
            <p:nvSpPr>
              <p:cNvPr id="13" name="Freeform 12">
                <a:extLst>
                  <a:ext uri="{FF2B5EF4-FFF2-40B4-BE49-F238E27FC236}">
                    <a16:creationId xmlns:a16="http://schemas.microsoft.com/office/drawing/2014/main" id="{7D45E089-4001-E21D-F68E-5A98CC28A5FF}"/>
                  </a:ext>
                </a:extLst>
              </p:cNvPr>
              <p:cNvSpPr/>
              <p:nvPr/>
            </p:nvSpPr>
            <p:spPr>
              <a:xfrm>
                <a:off x="9507773" y="2947385"/>
                <a:ext cx="25293" cy="25293"/>
              </a:xfrm>
              <a:custGeom>
                <a:avLst/>
                <a:gdLst>
                  <a:gd name="connsiteX0" fmla="*/ 25293 w 25293"/>
                  <a:gd name="connsiteY0" fmla="*/ 12647 h 25293"/>
                  <a:gd name="connsiteX1" fmla="*/ 12646 w 25293"/>
                  <a:gd name="connsiteY1" fmla="*/ 25293 h 25293"/>
                  <a:gd name="connsiteX2" fmla="*/ -1 w 25293"/>
                  <a:gd name="connsiteY2" fmla="*/ 12647 h 25293"/>
                  <a:gd name="connsiteX3" fmla="*/ 12646 w 25293"/>
                  <a:gd name="connsiteY3" fmla="*/ 0 h 25293"/>
                  <a:gd name="connsiteX4" fmla="*/ 25293 w 25293"/>
                  <a:gd name="connsiteY4" fmla="*/ 12647 h 2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3" h="25293">
                    <a:moveTo>
                      <a:pt x="25293" y="12647"/>
                    </a:moveTo>
                    <a:cubicBezTo>
                      <a:pt x="25293" y="19631"/>
                      <a:pt x="19631" y="25293"/>
                      <a:pt x="12646" y="25293"/>
                    </a:cubicBezTo>
                    <a:cubicBezTo>
                      <a:pt x="5662" y="25293"/>
                      <a:pt x="-1" y="19631"/>
                      <a:pt x="-1" y="12647"/>
                    </a:cubicBezTo>
                    <a:cubicBezTo>
                      <a:pt x="-1" y="5662"/>
                      <a:pt x="5662" y="0"/>
                      <a:pt x="12646" y="0"/>
                    </a:cubicBezTo>
                    <a:cubicBezTo>
                      <a:pt x="19631" y="0"/>
                      <a:pt x="25293" y="5662"/>
                      <a:pt x="25293" y="12647"/>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CE129979-4A49-EB61-BBA7-D94DC29880F2}"/>
                  </a:ext>
                </a:extLst>
              </p:cNvPr>
              <p:cNvSpPr/>
              <p:nvPr/>
            </p:nvSpPr>
            <p:spPr>
              <a:xfrm>
                <a:off x="8875448" y="2466818"/>
                <a:ext cx="75879" cy="75879"/>
              </a:xfrm>
              <a:custGeom>
                <a:avLst/>
                <a:gdLst>
                  <a:gd name="connsiteX0" fmla="*/ 37940 w 75879"/>
                  <a:gd name="connsiteY0" fmla="*/ 75879 h 75879"/>
                  <a:gd name="connsiteX1" fmla="*/ 75879 w 75879"/>
                  <a:gd name="connsiteY1" fmla="*/ 37940 h 75879"/>
                  <a:gd name="connsiteX2" fmla="*/ 37940 w 75879"/>
                  <a:gd name="connsiteY2" fmla="*/ 0 h 75879"/>
                  <a:gd name="connsiteX3" fmla="*/ 0 w 75879"/>
                  <a:gd name="connsiteY3" fmla="*/ 37940 h 75879"/>
                  <a:gd name="connsiteX4" fmla="*/ 37940 w 75879"/>
                  <a:gd name="connsiteY4" fmla="*/ 75879 h 75879"/>
                  <a:gd name="connsiteX5" fmla="*/ 37940 w 75879"/>
                  <a:gd name="connsiteY5" fmla="*/ 25293 h 75879"/>
                  <a:gd name="connsiteX6" fmla="*/ 50586 w 75879"/>
                  <a:gd name="connsiteY6" fmla="*/ 37940 h 75879"/>
                  <a:gd name="connsiteX7" fmla="*/ 37940 w 75879"/>
                  <a:gd name="connsiteY7" fmla="*/ 50586 h 75879"/>
                  <a:gd name="connsiteX8" fmla="*/ 25293 w 75879"/>
                  <a:gd name="connsiteY8" fmla="*/ 37940 h 75879"/>
                  <a:gd name="connsiteX9" fmla="*/ 37940 w 75879"/>
                  <a:gd name="connsiteY9" fmla="*/ 25293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79" h="75879">
                    <a:moveTo>
                      <a:pt x="37940" y="75879"/>
                    </a:moveTo>
                    <a:cubicBezTo>
                      <a:pt x="58716" y="75879"/>
                      <a:pt x="75879" y="58716"/>
                      <a:pt x="75879" y="37940"/>
                    </a:cubicBezTo>
                    <a:cubicBezTo>
                      <a:pt x="75879" y="17163"/>
                      <a:pt x="58716" y="0"/>
                      <a:pt x="37940" y="0"/>
                    </a:cubicBezTo>
                    <a:cubicBezTo>
                      <a:pt x="17163" y="0"/>
                      <a:pt x="0" y="17163"/>
                      <a:pt x="0" y="37940"/>
                    </a:cubicBezTo>
                    <a:cubicBezTo>
                      <a:pt x="0" y="58716"/>
                      <a:pt x="17163" y="75879"/>
                      <a:pt x="37940" y="75879"/>
                    </a:cubicBezTo>
                    <a:close/>
                    <a:moveTo>
                      <a:pt x="37940" y="25293"/>
                    </a:moveTo>
                    <a:cubicBezTo>
                      <a:pt x="45166" y="25293"/>
                      <a:pt x="50586" y="30713"/>
                      <a:pt x="50586" y="37940"/>
                    </a:cubicBezTo>
                    <a:cubicBezTo>
                      <a:pt x="50586" y="45166"/>
                      <a:pt x="45166" y="50586"/>
                      <a:pt x="37940" y="50586"/>
                    </a:cubicBezTo>
                    <a:cubicBezTo>
                      <a:pt x="30713" y="50586"/>
                      <a:pt x="25293" y="45166"/>
                      <a:pt x="25293" y="37940"/>
                    </a:cubicBezTo>
                    <a:cubicBezTo>
                      <a:pt x="25293" y="30713"/>
                      <a:pt x="31616" y="25293"/>
                      <a:pt x="37940" y="252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8B76F42F-1317-1A58-6E0B-C81E72934126}"/>
                  </a:ext>
                </a:extLst>
              </p:cNvPr>
              <p:cNvSpPr/>
              <p:nvPr/>
            </p:nvSpPr>
            <p:spPr>
              <a:xfrm>
                <a:off x="8865150" y="2423597"/>
                <a:ext cx="640413" cy="746005"/>
              </a:xfrm>
              <a:custGeom>
                <a:avLst/>
                <a:gdLst>
                  <a:gd name="connsiteX0" fmla="*/ 368917 w 640413"/>
                  <a:gd name="connsiteY0" fmla="*/ 765 h 746005"/>
                  <a:gd name="connsiteX1" fmla="*/ 167476 w 640413"/>
                  <a:gd name="connsiteY1" fmla="*/ 67611 h 746005"/>
                  <a:gd name="connsiteX2" fmla="*/ 67207 w 640413"/>
                  <a:gd name="connsiteY2" fmla="*/ 286215 h 746005"/>
                  <a:gd name="connsiteX3" fmla="*/ 3071 w 640413"/>
                  <a:gd name="connsiteY3" fmla="*/ 412680 h 746005"/>
                  <a:gd name="connsiteX4" fmla="*/ 2168 w 640413"/>
                  <a:gd name="connsiteY4" fmla="*/ 414486 h 746005"/>
                  <a:gd name="connsiteX5" fmla="*/ 4878 w 640413"/>
                  <a:gd name="connsiteY5" fmla="*/ 443393 h 746005"/>
                  <a:gd name="connsiteX6" fmla="*/ 27461 w 640413"/>
                  <a:gd name="connsiteY6" fmla="*/ 460556 h 746005"/>
                  <a:gd name="connsiteX7" fmla="*/ 75337 w 640413"/>
                  <a:gd name="connsiteY7" fmla="*/ 471396 h 746005"/>
                  <a:gd name="connsiteX8" fmla="*/ 88887 w 640413"/>
                  <a:gd name="connsiteY8" fmla="*/ 624057 h 746005"/>
                  <a:gd name="connsiteX9" fmla="*/ 123213 w 640413"/>
                  <a:gd name="connsiteY9" fmla="*/ 655673 h 746005"/>
                  <a:gd name="connsiteX10" fmla="*/ 125020 w 640413"/>
                  <a:gd name="connsiteY10" fmla="*/ 655673 h 746005"/>
                  <a:gd name="connsiteX11" fmla="*/ 225288 w 640413"/>
                  <a:gd name="connsiteY11" fmla="*/ 644833 h 746005"/>
                  <a:gd name="connsiteX12" fmla="*/ 225288 w 640413"/>
                  <a:gd name="connsiteY12" fmla="*/ 731552 h 746005"/>
                  <a:gd name="connsiteX13" fmla="*/ 237935 w 640413"/>
                  <a:gd name="connsiteY13" fmla="*/ 744199 h 746005"/>
                  <a:gd name="connsiteX14" fmla="*/ 250581 w 640413"/>
                  <a:gd name="connsiteY14" fmla="*/ 731552 h 746005"/>
                  <a:gd name="connsiteX15" fmla="*/ 250581 w 640413"/>
                  <a:gd name="connsiteY15" fmla="*/ 630380 h 746005"/>
                  <a:gd name="connsiteX16" fmla="*/ 246065 w 640413"/>
                  <a:gd name="connsiteY16" fmla="*/ 621347 h 746005"/>
                  <a:gd name="connsiteX17" fmla="*/ 236128 w 640413"/>
                  <a:gd name="connsiteY17" fmla="*/ 618637 h 746005"/>
                  <a:gd name="connsiteX18" fmla="*/ 122310 w 640413"/>
                  <a:gd name="connsiteY18" fmla="*/ 631284 h 746005"/>
                  <a:gd name="connsiteX19" fmla="*/ 114180 w 640413"/>
                  <a:gd name="connsiteY19" fmla="*/ 623153 h 746005"/>
                  <a:gd name="connsiteX20" fmla="*/ 99727 w 640413"/>
                  <a:gd name="connsiteY20" fmla="*/ 461459 h 746005"/>
                  <a:gd name="connsiteX21" fmla="*/ 89790 w 640413"/>
                  <a:gd name="connsiteY21" fmla="*/ 450619 h 746005"/>
                  <a:gd name="connsiteX22" fmla="*/ 32881 w 640413"/>
                  <a:gd name="connsiteY22" fmla="*/ 437069 h 746005"/>
                  <a:gd name="connsiteX23" fmla="*/ 27461 w 640413"/>
                  <a:gd name="connsiteY23" fmla="*/ 432553 h 746005"/>
                  <a:gd name="connsiteX24" fmla="*/ 26558 w 640413"/>
                  <a:gd name="connsiteY24" fmla="*/ 424423 h 746005"/>
                  <a:gd name="connsiteX25" fmla="*/ 90694 w 640413"/>
                  <a:gd name="connsiteY25" fmla="*/ 298861 h 746005"/>
                  <a:gd name="connsiteX26" fmla="*/ 93404 w 640413"/>
                  <a:gd name="connsiteY26" fmla="*/ 291634 h 746005"/>
                  <a:gd name="connsiteX27" fmla="*/ 185542 w 640413"/>
                  <a:gd name="connsiteY27" fmla="*/ 87484 h 746005"/>
                  <a:gd name="connsiteX28" fmla="*/ 368013 w 640413"/>
                  <a:gd name="connsiteY28" fmla="*/ 26961 h 746005"/>
                  <a:gd name="connsiteX29" fmla="*/ 615523 w 640413"/>
                  <a:gd name="connsiteY29" fmla="*/ 289828 h 746005"/>
                  <a:gd name="connsiteX30" fmla="*/ 547774 w 640413"/>
                  <a:gd name="connsiteY30" fmla="*/ 488559 h 746005"/>
                  <a:gd name="connsiteX31" fmla="*/ 517965 w 640413"/>
                  <a:gd name="connsiteY31" fmla="*/ 568954 h 746005"/>
                  <a:gd name="connsiteX32" fmla="*/ 517965 w 640413"/>
                  <a:gd name="connsiteY32" fmla="*/ 733359 h 746005"/>
                  <a:gd name="connsiteX33" fmla="*/ 530611 w 640413"/>
                  <a:gd name="connsiteY33" fmla="*/ 746005 h 746005"/>
                  <a:gd name="connsiteX34" fmla="*/ 543258 w 640413"/>
                  <a:gd name="connsiteY34" fmla="*/ 733359 h 746005"/>
                  <a:gd name="connsiteX35" fmla="*/ 543258 w 640413"/>
                  <a:gd name="connsiteY35" fmla="*/ 568954 h 746005"/>
                  <a:gd name="connsiteX36" fmla="*/ 566744 w 640413"/>
                  <a:gd name="connsiteY36" fmla="*/ 504819 h 746005"/>
                  <a:gd name="connsiteX37" fmla="*/ 639913 w 640413"/>
                  <a:gd name="connsiteY37" fmla="*/ 288924 h 746005"/>
                  <a:gd name="connsiteX38" fmla="*/ 368917 w 640413"/>
                  <a:gd name="connsiteY38" fmla="*/ 765 h 746005"/>
                  <a:gd name="connsiteX39" fmla="*/ 368917 w 640413"/>
                  <a:gd name="connsiteY39" fmla="*/ 765 h 74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0413" h="746005">
                    <a:moveTo>
                      <a:pt x="368917" y="765"/>
                    </a:moveTo>
                    <a:cubicBezTo>
                      <a:pt x="293941" y="-4655"/>
                      <a:pt x="222578" y="18832"/>
                      <a:pt x="167476" y="67611"/>
                    </a:cubicBezTo>
                    <a:cubicBezTo>
                      <a:pt x="107856" y="120907"/>
                      <a:pt x="70821" y="200399"/>
                      <a:pt x="67207" y="286215"/>
                    </a:cubicBezTo>
                    <a:lnTo>
                      <a:pt x="3071" y="412680"/>
                    </a:lnTo>
                    <a:cubicBezTo>
                      <a:pt x="3071" y="413583"/>
                      <a:pt x="2168" y="413583"/>
                      <a:pt x="2168" y="414486"/>
                    </a:cubicBezTo>
                    <a:cubicBezTo>
                      <a:pt x="-1445" y="424423"/>
                      <a:pt x="-542" y="434360"/>
                      <a:pt x="4878" y="443393"/>
                    </a:cubicBezTo>
                    <a:cubicBezTo>
                      <a:pt x="9395" y="452426"/>
                      <a:pt x="17524" y="457846"/>
                      <a:pt x="27461" y="460556"/>
                    </a:cubicBezTo>
                    <a:lnTo>
                      <a:pt x="75337" y="471396"/>
                    </a:lnTo>
                    <a:lnTo>
                      <a:pt x="88887" y="624057"/>
                    </a:lnTo>
                    <a:cubicBezTo>
                      <a:pt x="90694" y="642124"/>
                      <a:pt x="105147" y="655673"/>
                      <a:pt x="123213" y="655673"/>
                    </a:cubicBezTo>
                    <a:cubicBezTo>
                      <a:pt x="124116" y="655673"/>
                      <a:pt x="124116" y="655673"/>
                      <a:pt x="125020" y="655673"/>
                    </a:cubicBezTo>
                    <a:lnTo>
                      <a:pt x="225288" y="644833"/>
                    </a:lnTo>
                    <a:lnTo>
                      <a:pt x="225288" y="731552"/>
                    </a:lnTo>
                    <a:cubicBezTo>
                      <a:pt x="225288" y="738778"/>
                      <a:pt x="230709" y="744199"/>
                      <a:pt x="237935" y="744199"/>
                    </a:cubicBezTo>
                    <a:cubicBezTo>
                      <a:pt x="245161" y="744199"/>
                      <a:pt x="250581" y="738778"/>
                      <a:pt x="250581" y="731552"/>
                    </a:cubicBezTo>
                    <a:lnTo>
                      <a:pt x="250581" y="630380"/>
                    </a:lnTo>
                    <a:cubicBezTo>
                      <a:pt x="250581" y="626767"/>
                      <a:pt x="248775" y="623153"/>
                      <a:pt x="246065" y="621347"/>
                    </a:cubicBezTo>
                    <a:cubicBezTo>
                      <a:pt x="243355" y="618637"/>
                      <a:pt x="239742" y="617734"/>
                      <a:pt x="236128" y="618637"/>
                    </a:cubicBezTo>
                    <a:lnTo>
                      <a:pt x="122310" y="631284"/>
                    </a:lnTo>
                    <a:cubicBezTo>
                      <a:pt x="117793" y="631284"/>
                      <a:pt x="114180" y="627670"/>
                      <a:pt x="114180" y="623153"/>
                    </a:cubicBezTo>
                    <a:lnTo>
                      <a:pt x="99727" y="461459"/>
                    </a:lnTo>
                    <a:cubicBezTo>
                      <a:pt x="98823" y="456039"/>
                      <a:pt x="95210" y="451522"/>
                      <a:pt x="89790" y="450619"/>
                    </a:cubicBezTo>
                    <a:lnTo>
                      <a:pt x="32881" y="437069"/>
                    </a:lnTo>
                    <a:cubicBezTo>
                      <a:pt x="29267" y="436166"/>
                      <a:pt x="27461" y="433456"/>
                      <a:pt x="27461" y="432553"/>
                    </a:cubicBezTo>
                    <a:cubicBezTo>
                      <a:pt x="26558" y="429843"/>
                      <a:pt x="25654" y="427133"/>
                      <a:pt x="26558" y="424423"/>
                    </a:cubicBezTo>
                    <a:lnTo>
                      <a:pt x="90694" y="298861"/>
                    </a:lnTo>
                    <a:cubicBezTo>
                      <a:pt x="92500" y="297055"/>
                      <a:pt x="93404" y="294345"/>
                      <a:pt x="93404" y="291634"/>
                    </a:cubicBezTo>
                    <a:cubicBezTo>
                      <a:pt x="97017" y="211239"/>
                      <a:pt x="130440" y="137167"/>
                      <a:pt x="185542" y="87484"/>
                    </a:cubicBezTo>
                    <a:cubicBezTo>
                      <a:pt x="235225" y="43221"/>
                      <a:pt x="300264" y="21542"/>
                      <a:pt x="368013" y="26961"/>
                    </a:cubicBezTo>
                    <a:cubicBezTo>
                      <a:pt x="502608" y="36898"/>
                      <a:pt x="608297" y="149813"/>
                      <a:pt x="615523" y="289828"/>
                    </a:cubicBezTo>
                    <a:cubicBezTo>
                      <a:pt x="619137" y="362997"/>
                      <a:pt x="594747" y="433456"/>
                      <a:pt x="547774" y="488559"/>
                    </a:cubicBezTo>
                    <a:cubicBezTo>
                      <a:pt x="528805" y="511142"/>
                      <a:pt x="517965" y="539145"/>
                      <a:pt x="517965" y="568954"/>
                    </a:cubicBezTo>
                    <a:lnTo>
                      <a:pt x="517965" y="733359"/>
                    </a:lnTo>
                    <a:cubicBezTo>
                      <a:pt x="517965" y="740585"/>
                      <a:pt x="523384" y="746005"/>
                      <a:pt x="530611" y="746005"/>
                    </a:cubicBezTo>
                    <a:cubicBezTo>
                      <a:pt x="537838" y="746005"/>
                      <a:pt x="543258" y="740585"/>
                      <a:pt x="543258" y="733359"/>
                    </a:cubicBezTo>
                    <a:lnTo>
                      <a:pt x="543258" y="568954"/>
                    </a:lnTo>
                    <a:cubicBezTo>
                      <a:pt x="543258" y="545468"/>
                      <a:pt x="551388" y="522885"/>
                      <a:pt x="566744" y="504819"/>
                    </a:cubicBezTo>
                    <a:cubicBezTo>
                      <a:pt x="618233" y="445199"/>
                      <a:pt x="644430" y="368417"/>
                      <a:pt x="639913" y="288924"/>
                    </a:cubicBezTo>
                    <a:cubicBezTo>
                      <a:pt x="632687" y="135360"/>
                      <a:pt x="516158" y="11605"/>
                      <a:pt x="368917" y="765"/>
                    </a:cubicBezTo>
                    <a:lnTo>
                      <a:pt x="368917" y="7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497BD57-7D62-8F52-2538-43147C273A1F}"/>
                  </a:ext>
                </a:extLst>
              </p:cNvPr>
              <p:cNvSpPr/>
              <p:nvPr/>
            </p:nvSpPr>
            <p:spPr>
              <a:xfrm>
                <a:off x="9002816" y="2492111"/>
                <a:ext cx="429981" cy="429980"/>
              </a:xfrm>
              <a:custGeom>
                <a:avLst/>
                <a:gdLst>
                  <a:gd name="connsiteX0" fmla="*/ 333326 w 429981"/>
                  <a:gd name="connsiteY0" fmla="*/ 36133 h 429980"/>
                  <a:gd name="connsiteX1" fmla="*/ 316163 w 429981"/>
                  <a:gd name="connsiteY1" fmla="*/ 39746 h 429980"/>
                  <a:gd name="connsiteX2" fmla="*/ 319776 w 429981"/>
                  <a:gd name="connsiteY2" fmla="*/ 56909 h 429980"/>
                  <a:gd name="connsiteX3" fmla="*/ 404688 w 429981"/>
                  <a:gd name="connsiteY3" fmla="*/ 214990 h 429980"/>
                  <a:gd name="connsiteX4" fmla="*/ 214991 w 429981"/>
                  <a:gd name="connsiteY4" fmla="*/ 404688 h 429980"/>
                  <a:gd name="connsiteX5" fmla="*/ 25293 w 429981"/>
                  <a:gd name="connsiteY5" fmla="*/ 214990 h 429980"/>
                  <a:gd name="connsiteX6" fmla="*/ 214991 w 429981"/>
                  <a:gd name="connsiteY6" fmla="*/ 25293 h 429980"/>
                  <a:gd name="connsiteX7" fmla="*/ 280933 w 429981"/>
                  <a:gd name="connsiteY7" fmla="*/ 37036 h 429980"/>
                  <a:gd name="connsiteX8" fmla="*/ 297193 w 429981"/>
                  <a:gd name="connsiteY8" fmla="*/ 29809 h 429980"/>
                  <a:gd name="connsiteX9" fmla="*/ 289967 w 429981"/>
                  <a:gd name="connsiteY9" fmla="*/ 13550 h 429980"/>
                  <a:gd name="connsiteX10" fmla="*/ 214991 w 429981"/>
                  <a:gd name="connsiteY10" fmla="*/ 0 h 429980"/>
                  <a:gd name="connsiteX11" fmla="*/ 0 w 429981"/>
                  <a:gd name="connsiteY11" fmla="*/ 214990 h 429980"/>
                  <a:gd name="connsiteX12" fmla="*/ 214991 w 429981"/>
                  <a:gd name="connsiteY12" fmla="*/ 429981 h 429980"/>
                  <a:gd name="connsiteX13" fmla="*/ 429981 w 429981"/>
                  <a:gd name="connsiteY13" fmla="*/ 214990 h 429980"/>
                  <a:gd name="connsiteX14" fmla="*/ 333326 w 429981"/>
                  <a:gd name="connsiteY14" fmla="*/ 36133 h 429980"/>
                  <a:gd name="connsiteX15" fmla="*/ 333326 w 429981"/>
                  <a:gd name="connsiteY15" fmla="*/ 36133 h 42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9981" h="429980">
                    <a:moveTo>
                      <a:pt x="333326" y="36133"/>
                    </a:moveTo>
                    <a:cubicBezTo>
                      <a:pt x="327906" y="32519"/>
                      <a:pt x="319776" y="33422"/>
                      <a:pt x="316163" y="39746"/>
                    </a:cubicBezTo>
                    <a:cubicBezTo>
                      <a:pt x="312550" y="45166"/>
                      <a:pt x="313453" y="53296"/>
                      <a:pt x="319776" y="56909"/>
                    </a:cubicBezTo>
                    <a:cubicBezTo>
                      <a:pt x="373072" y="92138"/>
                      <a:pt x="404688" y="151758"/>
                      <a:pt x="404688" y="214990"/>
                    </a:cubicBezTo>
                    <a:cubicBezTo>
                      <a:pt x="404688" y="319775"/>
                      <a:pt x="319776" y="404688"/>
                      <a:pt x="214991" y="404688"/>
                    </a:cubicBezTo>
                    <a:cubicBezTo>
                      <a:pt x="110205" y="404688"/>
                      <a:pt x="25293" y="319775"/>
                      <a:pt x="25293" y="214990"/>
                    </a:cubicBezTo>
                    <a:cubicBezTo>
                      <a:pt x="25293" y="110205"/>
                      <a:pt x="110205" y="25293"/>
                      <a:pt x="214991" y="25293"/>
                    </a:cubicBezTo>
                    <a:cubicBezTo>
                      <a:pt x="237574" y="25293"/>
                      <a:pt x="260157" y="28906"/>
                      <a:pt x="280933" y="37036"/>
                    </a:cubicBezTo>
                    <a:cubicBezTo>
                      <a:pt x="287257" y="39746"/>
                      <a:pt x="294483" y="36133"/>
                      <a:pt x="297193" y="29809"/>
                    </a:cubicBezTo>
                    <a:cubicBezTo>
                      <a:pt x="299903" y="23486"/>
                      <a:pt x="296290" y="16260"/>
                      <a:pt x="289967" y="13550"/>
                    </a:cubicBezTo>
                    <a:cubicBezTo>
                      <a:pt x="265577" y="4517"/>
                      <a:pt x="240284" y="0"/>
                      <a:pt x="214991" y="0"/>
                    </a:cubicBezTo>
                    <a:cubicBezTo>
                      <a:pt x="96656" y="0"/>
                      <a:pt x="0" y="96655"/>
                      <a:pt x="0" y="214990"/>
                    </a:cubicBezTo>
                    <a:cubicBezTo>
                      <a:pt x="0" y="333325"/>
                      <a:pt x="96656" y="429981"/>
                      <a:pt x="214991" y="429981"/>
                    </a:cubicBezTo>
                    <a:cubicBezTo>
                      <a:pt x="333326" y="429981"/>
                      <a:pt x="429981" y="333325"/>
                      <a:pt x="429981" y="214990"/>
                    </a:cubicBezTo>
                    <a:cubicBezTo>
                      <a:pt x="429078" y="142725"/>
                      <a:pt x="393849" y="75879"/>
                      <a:pt x="333326" y="36133"/>
                    </a:cubicBezTo>
                    <a:lnTo>
                      <a:pt x="333326" y="36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D04F4920-4BE0-EF9C-FAB5-7D0F5E40DE93}"/>
                  </a:ext>
                </a:extLst>
              </p:cNvPr>
              <p:cNvSpPr/>
              <p:nvPr/>
            </p:nvSpPr>
            <p:spPr>
              <a:xfrm>
                <a:off x="9046954" y="2555344"/>
                <a:ext cx="354720" cy="328808"/>
              </a:xfrm>
              <a:custGeom>
                <a:avLst/>
                <a:gdLst>
                  <a:gd name="connsiteX0" fmla="*/ 175369 w 354720"/>
                  <a:gd name="connsiteY0" fmla="*/ 0 h 328808"/>
                  <a:gd name="connsiteX1" fmla="*/ 74197 w 354720"/>
                  <a:gd name="connsiteY1" fmla="*/ 12646 h 328808"/>
                  <a:gd name="connsiteX2" fmla="*/ 65164 w 354720"/>
                  <a:gd name="connsiteY2" fmla="*/ 18066 h 328808"/>
                  <a:gd name="connsiteX3" fmla="*/ 1932 w 354720"/>
                  <a:gd name="connsiteY3" fmla="*/ 119238 h 328808"/>
                  <a:gd name="connsiteX4" fmla="*/ 2835 w 354720"/>
                  <a:gd name="connsiteY4" fmla="*/ 134595 h 328808"/>
                  <a:gd name="connsiteX5" fmla="*/ 167239 w 354720"/>
                  <a:gd name="connsiteY5" fmla="*/ 324292 h 328808"/>
                  <a:gd name="connsiteX6" fmla="*/ 177176 w 354720"/>
                  <a:gd name="connsiteY6" fmla="*/ 328809 h 328808"/>
                  <a:gd name="connsiteX7" fmla="*/ 187113 w 354720"/>
                  <a:gd name="connsiteY7" fmla="*/ 324292 h 328808"/>
                  <a:gd name="connsiteX8" fmla="*/ 351517 w 354720"/>
                  <a:gd name="connsiteY8" fmla="*/ 134595 h 328808"/>
                  <a:gd name="connsiteX9" fmla="*/ 352420 w 354720"/>
                  <a:gd name="connsiteY9" fmla="*/ 119238 h 328808"/>
                  <a:gd name="connsiteX10" fmla="*/ 289188 w 354720"/>
                  <a:gd name="connsiteY10" fmla="*/ 18066 h 328808"/>
                  <a:gd name="connsiteX11" fmla="*/ 280155 w 354720"/>
                  <a:gd name="connsiteY11" fmla="*/ 12646 h 328808"/>
                  <a:gd name="connsiteX12" fmla="*/ 178982 w 354720"/>
                  <a:gd name="connsiteY12" fmla="*/ 0 h 328808"/>
                  <a:gd name="connsiteX13" fmla="*/ 175369 w 354720"/>
                  <a:gd name="connsiteY13" fmla="*/ 0 h 328808"/>
                  <a:gd name="connsiteX14" fmla="*/ 175369 w 354720"/>
                  <a:gd name="connsiteY14" fmla="*/ 0 h 328808"/>
                  <a:gd name="connsiteX15" fmla="*/ 104007 w 354720"/>
                  <a:gd name="connsiteY15" fmla="*/ 113818 h 328808"/>
                  <a:gd name="connsiteX16" fmla="*/ 177176 w 354720"/>
                  <a:gd name="connsiteY16" fmla="*/ 31616 h 328808"/>
                  <a:gd name="connsiteX17" fmla="*/ 250345 w 354720"/>
                  <a:gd name="connsiteY17" fmla="*/ 113818 h 328808"/>
                  <a:gd name="connsiteX18" fmla="*/ 104007 w 354720"/>
                  <a:gd name="connsiteY18" fmla="*/ 113818 h 328808"/>
                  <a:gd name="connsiteX19" fmla="*/ 256668 w 354720"/>
                  <a:gd name="connsiteY19" fmla="*/ 139111 h 328808"/>
                  <a:gd name="connsiteX20" fmla="*/ 176273 w 354720"/>
                  <a:gd name="connsiteY20" fmla="*/ 289063 h 328808"/>
                  <a:gd name="connsiteX21" fmla="*/ 95877 w 354720"/>
                  <a:gd name="connsiteY21" fmla="*/ 139111 h 328808"/>
                  <a:gd name="connsiteX22" fmla="*/ 256668 w 354720"/>
                  <a:gd name="connsiteY22" fmla="*/ 139111 h 328808"/>
                  <a:gd name="connsiteX23" fmla="*/ 87747 w 354720"/>
                  <a:gd name="connsiteY23" fmla="*/ 93042 h 328808"/>
                  <a:gd name="connsiteX24" fmla="*/ 87747 w 354720"/>
                  <a:gd name="connsiteY24" fmla="*/ 36133 h 328808"/>
                  <a:gd name="connsiteX25" fmla="*/ 144656 w 354720"/>
                  <a:gd name="connsiteY25" fmla="*/ 28906 h 328808"/>
                  <a:gd name="connsiteX26" fmla="*/ 87747 w 354720"/>
                  <a:gd name="connsiteY26" fmla="*/ 93042 h 328808"/>
                  <a:gd name="connsiteX27" fmla="*/ 62454 w 354720"/>
                  <a:gd name="connsiteY27" fmla="*/ 113818 h 328808"/>
                  <a:gd name="connsiteX28" fmla="*/ 34451 w 354720"/>
                  <a:gd name="connsiteY28" fmla="*/ 113818 h 328808"/>
                  <a:gd name="connsiteX29" fmla="*/ 62454 w 354720"/>
                  <a:gd name="connsiteY29" fmla="*/ 69555 h 328808"/>
                  <a:gd name="connsiteX30" fmla="*/ 62454 w 354720"/>
                  <a:gd name="connsiteY30" fmla="*/ 113818 h 328808"/>
                  <a:gd name="connsiteX31" fmla="*/ 67874 w 354720"/>
                  <a:gd name="connsiteY31" fmla="*/ 139111 h 328808"/>
                  <a:gd name="connsiteX32" fmla="*/ 112137 w 354720"/>
                  <a:gd name="connsiteY32" fmla="*/ 223120 h 328808"/>
                  <a:gd name="connsiteX33" fmla="*/ 39871 w 354720"/>
                  <a:gd name="connsiteY33" fmla="*/ 139111 h 328808"/>
                  <a:gd name="connsiteX34" fmla="*/ 67874 w 354720"/>
                  <a:gd name="connsiteY34" fmla="*/ 139111 h 328808"/>
                  <a:gd name="connsiteX35" fmla="*/ 285574 w 354720"/>
                  <a:gd name="connsiteY35" fmla="*/ 139111 h 328808"/>
                  <a:gd name="connsiteX36" fmla="*/ 313578 w 354720"/>
                  <a:gd name="connsiteY36" fmla="*/ 139111 h 328808"/>
                  <a:gd name="connsiteX37" fmla="*/ 241312 w 354720"/>
                  <a:gd name="connsiteY37" fmla="*/ 223120 h 328808"/>
                  <a:gd name="connsiteX38" fmla="*/ 285574 w 354720"/>
                  <a:gd name="connsiteY38" fmla="*/ 139111 h 328808"/>
                  <a:gd name="connsiteX39" fmla="*/ 290091 w 354720"/>
                  <a:gd name="connsiteY39" fmla="*/ 113818 h 328808"/>
                  <a:gd name="connsiteX40" fmla="*/ 290091 w 354720"/>
                  <a:gd name="connsiteY40" fmla="*/ 69555 h 328808"/>
                  <a:gd name="connsiteX41" fmla="*/ 318094 w 354720"/>
                  <a:gd name="connsiteY41" fmla="*/ 113818 h 328808"/>
                  <a:gd name="connsiteX42" fmla="*/ 290091 w 354720"/>
                  <a:gd name="connsiteY42" fmla="*/ 113818 h 328808"/>
                  <a:gd name="connsiteX43" fmla="*/ 264798 w 354720"/>
                  <a:gd name="connsiteY43" fmla="*/ 93042 h 328808"/>
                  <a:gd name="connsiteX44" fmla="*/ 207889 w 354720"/>
                  <a:gd name="connsiteY44" fmla="*/ 28906 h 328808"/>
                  <a:gd name="connsiteX45" fmla="*/ 264798 w 354720"/>
                  <a:gd name="connsiteY45" fmla="*/ 36133 h 328808"/>
                  <a:gd name="connsiteX46" fmla="*/ 264798 w 354720"/>
                  <a:gd name="connsiteY46" fmla="*/ 93042 h 32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4720" h="328808">
                    <a:moveTo>
                      <a:pt x="175369" y="0"/>
                    </a:moveTo>
                    <a:lnTo>
                      <a:pt x="74197" y="12646"/>
                    </a:lnTo>
                    <a:cubicBezTo>
                      <a:pt x="70584" y="13550"/>
                      <a:pt x="66971" y="15356"/>
                      <a:pt x="65164" y="18066"/>
                    </a:cubicBezTo>
                    <a:lnTo>
                      <a:pt x="1932" y="119238"/>
                    </a:lnTo>
                    <a:cubicBezTo>
                      <a:pt x="-778" y="123755"/>
                      <a:pt x="-778" y="130078"/>
                      <a:pt x="2835" y="134595"/>
                    </a:cubicBezTo>
                    <a:lnTo>
                      <a:pt x="167239" y="324292"/>
                    </a:lnTo>
                    <a:cubicBezTo>
                      <a:pt x="169949" y="327002"/>
                      <a:pt x="173563" y="328809"/>
                      <a:pt x="177176" y="328809"/>
                    </a:cubicBezTo>
                    <a:cubicBezTo>
                      <a:pt x="180789" y="328809"/>
                      <a:pt x="184403" y="327002"/>
                      <a:pt x="187113" y="324292"/>
                    </a:cubicBezTo>
                    <a:lnTo>
                      <a:pt x="351517" y="134595"/>
                    </a:lnTo>
                    <a:cubicBezTo>
                      <a:pt x="355130" y="130078"/>
                      <a:pt x="356034" y="124658"/>
                      <a:pt x="352420" y="119238"/>
                    </a:cubicBezTo>
                    <a:lnTo>
                      <a:pt x="289188" y="18066"/>
                    </a:lnTo>
                    <a:cubicBezTo>
                      <a:pt x="287381" y="14453"/>
                      <a:pt x="283768" y="12646"/>
                      <a:pt x="280155" y="12646"/>
                    </a:cubicBezTo>
                    <a:lnTo>
                      <a:pt x="178982" y="0"/>
                    </a:lnTo>
                    <a:cubicBezTo>
                      <a:pt x="177176" y="0"/>
                      <a:pt x="176273" y="0"/>
                      <a:pt x="175369" y="0"/>
                    </a:cubicBezTo>
                    <a:lnTo>
                      <a:pt x="175369" y="0"/>
                    </a:lnTo>
                    <a:close/>
                    <a:moveTo>
                      <a:pt x="104007" y="113818"/>
                    </a:moveTo>
                    <a:lnTo>
                      <a:pt x="177176" y="31616"/>
                    </a:lnTo>
                    <a:lnTo>
                      <a:pt x="250345" y="113818"/>
                    </a:lnTo>
                    <a:lnTo>
                      <a:pt x="104007" y="113818"/>
                    </a:lnTo>
                    <a:close/>
                    <a:moveTo>
                      <a:pt x="256668" y="139111"/>
                    </a:moveTo>
                    <a:lnTo>
                      <a:pt x="176273" y="289063"/>
                    </a:lnTo>
                    <a:lnTo>
                      <a:pt x="95877" y="139111"/>
                    </a:lnTo>
                    <a:lnTo>
                      <a:pt x="256668" y="139111"/>
                    </a:lnTo>
                    <a:close/>
                    <a:moveTo>
                      <a:pt x="87747" y="93042"/>
                    </a:moveTo>
                    <a:lnTo>
                      <a:pt x="87747" y="36133"/>
                    </a:lnTo>
                    <a:lnTo>
                      <a:pt x="144656" y="28906"/>
                    </a:lnTo>
                    <a:lnTo>
                      <a:pt x="87747" y="93042"/>
                    </a:lnTo>
                    <a:close/>
                    <a:moveTo>
                      <a:pt x="62454" y="113818"/>
                    </a:moveTo>
                    <a:lnTo>
                      <a:pt x="34451" y="113818"/>
                    </a:lnTo>
                    <a:lnTo>
                      <a:pt x="62454" y="69555"/>
                    </a:lnTo>
                    <a:lnTo>
                      <a:pt x="62454" y="113818"/>
                    </a:lnTo>
                    <a:close/>
                    <a:moveTo>
                      <a:pt x="67874" y="139111"/>
                    </a:moveTo>
                    <a:lnTo>
                      <a:pt x="112137" y="223120"/>
                    </a:lnTo>
                    <a:lnTo>
                      <a:pt x="39871" y="139111"/>
                    </a:lnTo>
                    <a:lnTo>
                      <a:pt x="67874" y="139111"/>
                    </a:lnTo>
                    <a:close/>
                    <a:moveTo>
                      <a:pt x="285574" y="139111"/>
                    </a:moveTo>
                    <a:lnTo>
                      <a:pt x="313578" y="139111"/>
                    </a:lnTo>
                    <a:lnTo>
                      <a:pt x="241312" y="223120"/>
                    </a:lnTo>
                    <a:lnTo>
                      <a:pt x="285574" y="139111"/>
                    </a:lnTo>
                    <a:close/>
                    <a:moveTo>
                      <a:pt x="290091" y="113818"/>
                    </a:moveTo>
                    <a:lnTo>
                      <a:pt x="290091" y="69555"/>
                    </a:lnTo>
                    <a:lnTo>
                      <a:pt x="318094" y="113818"/>
                    </a:lnTo>
                    <a:lnTo>
                      <a:pt x="290091" y="113818"/>
                    </a:lnTo>
                    <a:close/>
                    <a:moveTo>
                      <a:pt x="264798" y="93042"/>
                    </a:moveTo>
                    <a:lnTo>
                      <a:pt x="207889" y="28906"/>
                    </a:lnTo>
                    <a:lnTo>
                      <a:pt x="264798" y="36133"/>
                    </a:lnTo>
                    <a:lnTo>
                      <a:pt x="264798" y="93042"/>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53423" y="1036366"/>
            <a:ext cx="2598268"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Attention and Cognition</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3">
            <a:alphaModFix amt="52000"/>
          </a:blip>
          <a:srcRect l="82511" t="1565" r="9538" b="30593"/>
          <a:stretch/>
        </p:blipFill>
        <p:spPr>
          <a:xfrm flipH="1">
            <a:off x="8567" y="6642212"/>
            <a:ext cx="886928" cy="4049601"/>
          </a:xfrm>
          <a:prstGeom prst="rect">
            <a:avLst/>
          </a:prstGeom>
        </p:spPr>
      </p:pic>
      <p:sp>
        <p:nvSpPr>
          <p:cNvPr id="41" name="Rectangle 40">
            <a:extLst>
              <a:ext uri="{FF2B5EF4-FFF2-40B4-BE49-F238E27FC236}">
                <a16:creationId xmlns:a16="http://schemas.microsoft.com/office/drawing/2014/main" id="{3D9F6DA9-6B89-2720-855B-3EB4B0BC7403}"/>
              </a:ext>
            </a:extLst>
          </p:cNvPr>
          <p:cNvSpPr/>
          <p:nvPr/>
        </p:nvSpPr>
        <p:spPr>
          <a:xfrm>
            <a:off x="1090201" y="6422010"/>
            <a:ext cx="6170387" cy="3662514"/>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7">
            <a:extLst>
              <a:ext uri="{FF2B5EF4-FFF2-40B4-BE49-F238E27FC236}">
                <a16:creationId xmlns:a16="http://schemas.microsoft.com/office/drawing/2014/main" id="{0062BC35-4035-13EB-28AA-83BBC2B4DD21}"/>
              </a:ext>
            </a:extLst>
          </p:cNvPr>
          <p:cNvSpPr txBox="1">
            <a:spLocks/>
          </p:cNvSpPr>
          <p:nvPr/>
        </p:nvSpPr>
        <p:spPr>
          <a:xfrm>
            <a:off x="1170879" y="6773429"/>
            <a:ext cx="5993428" cy="143642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nSpc>
                <a:spcPts val="1100"/>
              </a:lnSpc>
              <a:buClr>
                <a:schemeClr val="bg1"/>
              </a:buClr>
              <a:buFont typeface="Arial" panose="020B0604020202020204" pitchFamily="34" charset="0"/>
              <a:buChar char="•"/>
            </a:pPr>
            <a:r>
              <a:rPr lang="fr-FR" sz="1000" dirty="0">
                <a:solidFill>
                  <a:schemeClr val="bg1"/>
                </a:solidFill>
                <a:effectLst/>
                <a:ea typeface="Arial" panose="020B0604020202020204" pitchFamily="34" charset="0"/>
              </a:rPr>
              <a:t>Barr, R., and Wyss, N. (2008). </a:t>
            </a:r>
            <a:r>
              <a:rPr lang="fr-FR" sz="1000" dirty="0" err="1">
                <a:solidFill>
                  <a:schemeClr val="bg1"/>
                </a:solidFill>
                <a:effectLst/>
                <a:ea typeface="Arial" panose="020B0604020202020204" pitchFamily="34" charset="0"/>
              </a:rPr>
              <a:t>Reenactment</a:t>
            </a:r>
            <a:r>
              <a:rPr lang="fr-FR" sz="1000" dirty="0">
                <a:solidFill>
                  <a:schemeClr val="bg1"/>
                </a:solidFill>
                <a:effectLst/>
                <a:ea typeface="Arial" panose="020B0604020202020204" pitchFamily="34" charset="0"/>
              </a:rPr>
              <a:t> of </a:t>
            </a:r>
            <a:r>
              <a:rPr lang="fr-FR" sz="1000" dirty="0" err="1">
                <a:solidFill>
                  <a:schemeClr val="bg1"/>
                </a:solidFill>
                <a:effectLst/>
                <a:ea typeface="Arial" panose="020B0604020202020204" pitchFamily="34" charset="0"/>
              </a:rPr>
              <a:t>televised</a:t>
            </a:r>
            <a:r>
              <a:rPr lang="fr-FR" sz="1000" dirty="0">
                <a:solidFill>
                  <a:schemeClr val="bg1"/>
                </a:solidFill>
                <a:effectLst/>
                <a:ea typeface="Arial" panose="020B0604020202020204" pitchFamily="34" charset="0"/>
              </a:rPr>
              <a:t> content by 2-year </a:t>
            </a:r>
            <a:r>
              <a:rPr lang="fr-FR" sz="1000" dirty="0" err="1">
                <a:solidFill>
                  <a:schemeClr val="bg1"/>
                </a:solidFill>
                <a:effectLst/>
                <a:ea typeface="Arial" panose="020B0604020202020204" pitchFamily="34" charset="0"/>
              </a:rPr>
              <a:t>olds</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Toddlers</a:t>
            </a:r>
            <a:r>
              <a:rPr lang="fr-FR" sz="1000" dirty="0">
                <a:solidFill>
                  <a:schemeClr val="bg1"/>
                </a:solidFill>
                <a:effectLst/>
                <a:ea typeface="Arial" panose="020B0604020202020204" pitchFamily="34" charset="0"/>
              </a:rPr>
              <a:t> use language </a:t>
            </a:r>
            <a:r>
              <a:rPr lang="fr-FR" sz="1000" dirty="0" err="1">
                <a:solidFill>
                  <a:schemeClr val="bg1"/>
                </a:solidFill>
                <a:effectLst/>
                <a:ea typeface="Arial" panose="020B0604020202020204" pitchFamily="34" charset="0"/>
              </a:rPr>
              <a:t>learned</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from</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television</a:t>
            </a:r>
            <a:r>
              <a:rPr lang="fr-FR" sz="1000" dirty="0">
                <a:solidFill>
                  <a:schemeClr val="bg1"/>
                </a:solidFill>
                <a:effectLst/>
                <a:ea typeface="Arial" panose="020B0604020202020204" pitchFamily="34" charset="0"/>
              </a:rPr>
              <a:t> to solve a </a:t>
            </a:r>
            <a:r>
              <a:rPr lang="fr-FR" sz="1000" dirty="0" err="1">
                <a:solidFill>
                  <a:schemeClr val="bg1"/>
                </a:solidFill>
                <a:effectLst/>
                <a:ea typeface="Arial" panose="020B0604020202020204" pitchFamily="34" charset="0"/>
              </a:rPr>
              <a:t>difficult</a:t>
            </a:r>
            <a:r>
              <a:rPr lang="fr-FR" sz="1000" dirty="0">
                <a:solidFill>
                  <a:schemeClr val="bg1"/>
                </a:solidFill>
                <a:effectLst/>
                <a:ea typeface="Arial" panose="020B0604020202020204" pitchFamily="34" charset="0"/>
              </a:rPr>
              <a:t> imitation </a:t>
            </a:r>
            <a:r>
              <a:rPr lang="fr-FR" sz="1000" dirty="0" err="1">
                <a:solidFill>
                  <a:schemeClr val="bg1"/>
                </a:solidFill>
                <a:effectLst/>
                <a:ea typeface="Arial" panose="020B0604020202020204" pitchFamily="34" charset="0"/>
              </a:rPr>
              <a:t>problem</a:t>
            </a:r>
            <a:r>
              <a:rPr lang="fr-FR" sz="1000" dirty="0">
                <a:solidFill>
                  <a:schemeClr val="bg1"/>
                </a:solidFill>
                <a:effectLst/>
                <a:ea typeface="Arial" panose="020B0604020202020204" pitchFamily="34" charset="0"/>
              </a:rPr>
              <a:t>. Infant </a:t>
            </a:r>
            <a:r>
              <a:rPr lang="fr-FR" sz="1000" dirty="0" err="1">
                <a:solidFill>
                  <a:schemeClr val="bg1"/>
                </a:solidFill>
                <a:effectLst/>
                <a:ea typeface="Arial" panose="020B0604020202020204" pitchFamily="34" charset="0"/>
              </a:rPr>
              <a:t>Behav</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Develop</a:t>
            </a:r>
            <a:r>
              <a:rPr lang="fr-FR" sz="1000" dirty="0">
                <a:solidFill>
                  <a:schemeClr val="bg1"/>
                </a:solidFill>
                <a:effectLst/>
                <a:ea typeface="Arial" panose="020B0604020202020204" pitchFamily="34" charset="0"/>
              </a:rPr>
              <a:t>. 31, 696–703. </a:t>
            </a:r>
            <a:r>
              <a:rPr lang="fr-FR" sz="1000" dirty="0" err="1">
                <a:solidFill>
                  <a:schemeClr val="bg1"/>
                </a:solidFill>
                <a:effectLst/>
                <a:ea typeface="Arial" panose="020B0604020202020204" pitchFamily="34" charset="0"/>
              </a:rPr>
              <a:t>doi</a:t>
            </a:r>
            <a:r>
              <a:rPr lang="fr-FR" sz="1000" dirty="0">
                <a:solidFill>
                  <a:schemeClr val="bg1"/>
                </a:solidFill>
                <a:effectLst/>
                <a:ea typeface="Arial" panose="020B0604020202020204" pitchFamily="34" charset="0"/>
              </a:rPr>
              <a:t>: 10.1016/j.infbeh.2008.04.006</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dirty="0">
                <a:solidFill>
                  <a:schemeClr val="bg1"/>
                </a:solidFill>
                <a:effectLst/>
                <a:ea typeface="Arial" panose="020B0604020202020204" pitchFamily="34" charset="0"/>
              </a:rPr>
              <a:t>Heather L. </a:t>
            </a:r>
            <a:r>
              <a:rPr lang="fr-FR" sz="1000" dirty="0" err="1">
                <a:solidFill>
                  <a:schemeClr val="bg1"/>
                </a:solidFill>
                <a:effectLst/>
                <a:ea typeface="Arial" panose="020B0604020202020204" pitchFamily="34" charset="0"/>
              </a:rPr>
              <a:t>Kirkorian</a:t>
            </a:r>
            <a:r>
              <a:rPr lang="fr-FR" sz="1000" dirty="0">
                <a:solidFill>
                  <a:schemeClr val="bg1"/>
                </a:solidFill>
                <a:effectLst/>
                <a:ea typeface="Arial" panose="020B0604020202020204" pitchFamily="34" charset="0"/>
              </a:rPr>
              <a:t>, et al. ‘Media and Young </a:t>
            </a:r>
            <a:r>
              <a:rPr lang="fr-FR" sz="1000" dirty="0" err="1">
                <a:solidFill>
                  <a:schemeClr val="bg1"/>
                </a:solidFill>
                <a:effectLst/>
                <a:ea typeface="Arial" panose="020B0604020202020204" pitchFamily="34" charset="0"/>
              </a:rPr>
              <a:t>Children’s</a:t>
            </a:r>
            <a:r>
              <a:rPr lang="fr-FR" sz="1000" dirty="0">
                <a:solidFill>
                  <a:schemeClr val="bg1"/>
                </a:solidFill>
                <a:effectLst/>
                <a:ea typeface="Arial" panose="020B0604020202020204" pitchFamily="34" charset="0"/>
              </a:rPr>
              <a:t> Learning’. The Future of Children, vol. 18, no. 1, 2008, pp. 39–61. </a:t>
            </a:r>
            <a:r>
              <a:rPr lang="fr-FR" sz="1000" dirty="0" err="1">
                <a:solidFill>
                  <a:schemeClr val="bg1"/>
                </a:solidFill>
                <a:effectLst/>
                <a:ea typeface="Arial" panose="020B0604020202020204" pitchFamily="34" charset="0"/>
              </a:rPr>
              <a:t>DOI.org</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a:t>
            </a:r>
            <a:r>
              <a:rPr lang="fr-FR" sz="1000" dirty="0">
                <a:solidFill>
                  <a:schemeClr val="bg1"/>
                </a:solidFill>
                <a:effectLst/>
                <a:ea typeface="Arial" panose="020B0604020202020204" pitchFamily="34" charset="0"/>
                <a:hlinkClick r:id="rId4">
                  <a:extLst>
                    <a:ext uri="{A12FA001-AC4F-418D-AE19-62706E023703}">
                      <ahyp:hlinkClr xmlns:ahyp="http://schemas.microsoft.com/office/drawing/2018/hyperlinkcolor" val="tx"/>
                    </a:ext>
                  </a:extLst>
                </a:hlinkClick>
              </a:rPr>
              <a:t>https://doi.org/10.1353/foc.0.0002</a:t>
            </a:r>
            <a:r>
              <a:rPr lang="fr-FR" sz="1000"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i="1" dirty="0">
                <a:solidFill>
                  <a:schemeClr val="bg1"/>
                </a:solidFill>
                <a:effectLst/>
                <a:ea typeface="Arial" panose="020B0604020202020204" pitchFamily="34" charset="0"/>
              </a:rPr>
              <a:t>Read in open </a:t>
            </a:r>
            <a:r>
              <a:rPr lang="fr-FR" sz="1000" i="1" dirty="0" err="1">
                <a:solidFill>
                  <a:schemeClr val="bg1"/>
                </a:solidFill>
                <a:effectLst/>
                <a:ea typeface="Arial" panose="020B0604020202020204" pitchFamily="34" charset="0"/>
              </a:rPr>
              <a:t>access</a:t>
            </a:r>
            <a:r>
              <a:rPr lang="fr-FR" sz="1000" i="1" dirty="0">
                <a:solidFill>
                  <a:schemeClr val="bg1"/>
                </a:solidFill>
                <a:effectLst/>
                <a:ea typeface="Arial" panose="020B0604020202020204" pitchFamily="34" charset="0"/>
              </a:rPr>
              <a:t> </a:t>
            </a:r>
            <a:r>
              <a:rPr lang="fr-FR" sz="1000" i="1" dirty="0">
                <a:solidFill>
                  <a:schemeClr val="bg1"/>
                </a:solidFill>
                <a:effectLst/>
                <a:ea typeface="Arial" panose="020B0604020202020204" pitchFamily="34" charset="0"/>
                <a:hlinkClick r:id="rId5">
                  <a:extLst>
                    <a:ext uri="{A12FA001-AC4F-418D-AE19-62706E023703}">
                      <ahyp:hlinkClr xmlns:ahyp="http://schemas.microsoft.com/office/drawing/2018/hyperlinkcolor" val="tx"/>
                    </a:ext>
                  </a:extLst>
                </a:hlinkClick>
              </a:rPr>
              <a:t>here</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dirty="0" err="1">
                <a:solidFill>
                  <a:schemeClr val="bg1"/>
                </a:solidFill>
                <a:effectLst/>
                <a:ea typeface="Arial" panose="020B0604020202020204" pitchFamily="34" charset="0"/>
              </a:rPr>
              <a:t>McNeill</a:t>
            </a:r>
            <a:r>
              <a:rPr lang="fr-FR" sz="1000" dirty="0">
                <a:solidFill>
                  <a:schemeClr val="bg1"/>
                </a:solidFill>
                <a:effectLst/>
                <a:ea typeface="Arial" panose="020B0604020202020204" pitchFamily="34" charset="0"/>
              </a:rPr>
              <a:t>, Jade, et al. ‘Longitudinal Associations of </a:t>
            </a:r>
            <a:r>
              <a:rPr lang="fr-FR" sz="1000" dirty="0" err="1">
                <a:solidFill>
                  <a:schemeClr val="bg1"/>
                </a:solidFill>
                <a:effectLst/>
                <a:ea typeface="Arial" panose="020B0604020202020204" pitchFamily="34" charset="0"/>
              </a:rPr>
              <a:t>Electronic</a:t>
            </a:r>
            <a:r>
              <a:rPr lang="fr-FR" sz="1000" dirty="0">
                <a:solidFill>
                  <a:schemeClr val="bg1"/>
                </a:solidFill>
                <a:effectLst/>
                <a:ea typeface="Arial" panose="020B0604020202020204" pitchFamily="34" charset="0"/>
              </a:rPr>
              <a:t> Application Use and Media Program Viewing with Cognitive and Psychosocial Development in Preschoolers’. Academic Pediatrics, vol. 19, no. 5, July 2019, pp. 520–28. </a:t>
            </a:r>
            <a:r>
              <a:rPr lang="fr-FR" sz="1000" dirty="0" err="1">
                <a:solidFill>
                  <a:schemeClr val="bg1"/>
                </a:solidFill>
                <a:effectLst/>
                <a:ea typeface="Arial" panose="020B0604020202020204" pitchFamily="34" charset="0"/>
              </a:rPr>
              <a:t>www.academicpedsjnl.net</a:t>
            </a:r>
            <a:r>
              <a:rPr lang="fr-FR" sz="1000" dirty="0">
                <a:solidFill>
                  <a:schemeClr val="bg1"/>
                </a:solidFill>
                <a:effectLst/>
                <a:ea typeface="Arial" panose="020B0604020202020204" pitchFamily="34" charset="0"/>
              </a:rPr>
              <a:t>, https://</a:t>
            </a:r>
            <a:r>
              <a:rPr lang="fr-FR" sz="1000" dirty="0" err="1">
                <a:solidFill>
                  <a:schemeClr val="bg1"/>
                </a:solidFill>
                <a:effectLst/>
                <a:ea typeface="Arial" panose="020B0604020202020204" pitchFamily="34" charset="0"/>
              </a:rPr>
              <a:t>doi.org</a:t>
            </a:r>
            <a:r>
              <a:rPr lang="fr-FR" sz="1000" dirty="0">
                <a:solidFill>
                  <a:schemeClr val="bg1"/>
                </a:solidFill>
                <a:effectLst/>
                <a:ea typeface="Arial" panose="020B0604020202020204" pitchFamily="34" charset="0"/>
              </a:rPr>
              <a:t>/10.1016/j.acap.2019.02.010.</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Tomopoulos</a:t>
            </a:r>
            <a:r>
              <a:rPr lang="fr-FR" sz="1000" dirty="0">
                <a:solidFill>
                  <a:schemeClr val="bg1"/>
                </a:solidFill>
                <a:effectLst/>
                <a:ea typeface="Arial" panose="020B0604020202020204" pitchFamily="34" charset="0"/>
              </a:rPr>
              <a:t>, Suzy, et al. ‘Infant Media Exposure and </a:t>
            </a:r>
            <a:r>
              <a:rPr lang="fr-FR" sz="1000" dirty="0" err="1">
                <a:solidFill>
                  <a:schemeClr val="bg1"/>
                </a:solidFill>
                <a:effectLst/>
                <a:ea typeface="Arial" panose="020B0604020202020204" pitchFamily="34" charset="0"/>
              </a:rPr>
              <a:t>Toddler</a:t>
            </a:r>
            <a:r>
              <a:rPr lang="fr-FR" sz="1000" dirty="0">
                <a:solidFill>
                  <a:schemeClr val="bg1"/>
                </a:solidFill>
                <a:effectLst/>
                <a:ea typeface="Arial" panose="020B0604020202020204" pitchFamily="34" charset="0"/>
              </a:rPr>
              <a:t> Development’. Archives of Pediatrics &amp; Adolescent </a:t>
            </a:r>
            <a:r>
              <a:rPr lang="fr-FR" sz="1000" dirty="0" err="1">
                <a:solidFill>
                  <a:schemeClr val="bg1"/>
                </a:solidFill>
                <a:effectLst/>
                <a:ea typeface="Arial" panose="020B0604020202020204" pitchFamily="34" charset="0"/>
              </a:rPr>
              <a:t>Medicine</a:t>
            </a:r>
            <a:r>
              <a:rPr lang="fr-FR" sz="1000" dirty="0">
                <a:solidFill>
                  <a:schemeClr val="bg1"/>
                </a:solidFill>
                <a:effectLst/>
                <a:ea typeface="Arial" panose="020B0604020202020204" pitchFamily="34" charset="0"/>
              </a:rPr>
              <a:t>, vol. 164, no. 12, </a:t>
            </a:r>
            <a:r>
              <a:rPr lang="fr-FR" sz="1000" dirty="0" err="1">
                <a:solidFill>
                  <a:schemeClr val="bg1"/>
                </a:solidFill>
                <a:effectLst/>
                <a:ea typeface="Arial" panose="020B0604020202020204" pitchFamily="34" charset="0"/>
              </a:rPr>
              <a:t>Dec</a:t>
            </a:r>
            <a:r>
              <a:rPr lang="fr-FR" sz="1000" dirty="0">
                <a:solidFill>
                  <a:schemeClr val="bg1"/>
                </a:solidFill>
                <a:effectLst/>
                <a:ea typeface="Arial" panose="020B0604020202020204" pitchFamily="34" charset="0"/>
              </a:rPr>
              <a:t>. 2010, pp. 1105–11. </a:t>
            </a:r>
            <a:r>
              <a:rPr lang="fr-FR" sz="1000" dirty="0" err="1">
                <a:solidFill>
                  <a:schemeClr val="bg1"/>
                </a:solidFill>
                <a:effectLst/>
                <a:ea typeface="Arial" panose="020B0604020202020204" pitchFamily="34" charset="0"/>
              </a:rPr>
              <a:t>Silverchair</a:t>
            </a:r>
            <a:r>
              <a:rPr lang="fr-FR" sz="1000" dirty="0">
                <a:solidFill>
                  <a:schemeClr val="bg1"/>
                </a:solidFill>
                <a:effectLst/>
                <a:ea typeface="Arial" panose="020B0604020202020204" pitchFamily="34" charset="0"/>
              </a:rPr>
              <a:t>, </a:t>
            </a:r>
            <a:r>
              <a:rPr lang="fr-FR" sz="1000" dirty="0">
                <a:solidFill>
                  <a:schemeClr val="bg1"/>
                </a:solidFill>
                <a:effectLst/>
                <a:ea typeface="Arial" panose="020B0604020202020204" pitchFamily="34" charset="0"/>
                <a:hlinkClick r:id="rId6">
                  <a:extLst>
                    <a:ext uri="{A12FA001-AC4F-418D-AE19-62706E023703}">
                      <ahyp:hlinkClr xmlns:ahyp="http://schemas.microsoft.com/office/drawing/2018/hyperlinkcolor" val="tx"/>
                    </a:ext>
                  </a:extLst>
                </a:hlinkClick>
              </a:rPr>
              <a:t>https://doi.org/10.1001/archpediatrics.2010.235</a:t>
            </a:r>
            <a:r>
              <a:rPr lang="fr-FR" sz="1000"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i="1" dirty="0">
                <a:solidFill>
                  <a:schemeClr val="bg1"/>
                </a:solidFill>
                <a:effectLst/>
                <a:ea typeface="Arial" panose="020B0604020202020204" pitchFamily="34" charset="0"/>
              </a:rPr>
              <a:t>Read in open </a:t>
            </a:r>
            <a:r>
              <a:rPr lang="fr-FR" sz="1000" i="1" dirty="0" err="1">
                <a:solidFill>
                  <a:schemeClr val="bg1"/>
                </a:solidFill>
                <a:effectLst/>
                <a:ea typeface="Arial" panose="020B0604020202020204" pitchFamily="34" charset="0"/>
              </a:rPr>
              <a:t>access</a:t>
            </a:r>
            <a:r>
              <a:rPr lang="fr-FR" sz="1000" i="1" dirty="0">
                <a:solidFill>
                  <a:schemeClr val="bg1"/>
                </a:solidFill>
                <a:effectLst/>
                <a:ea typeface="Arial" panose="020B0604020202020204" pitchFamily="34" charset="0"/>
              </a:rPr>
              <a:t> </a:t>
            </a:r>
            <a:r>
              <a:rPr lang="fr-FR" sz="1000" i="1" dirty="0">
                <a:solidFill>
                  <a:schemeClr val="bg1"/>
                </a:solidFill>
                <a:effectLst/>
                <a:ea typeface="Arial" panose="020B0604020202020204" pitchFamily="34" charset="0"/>
                <a:hlinkClick r:id="rId7">
                  <a:extLst>
                    <a:ext uri="{A12FA001-AC4F-418D-AE19-62706E023703}">
                      <ahyp:hlinkClr xmlns:ahyp="http://schemas.microsoft.com/office/drawing/2018/hyperlinkcolor" val="tx"/>
                    </a:ext>
                  </a:extLst>
                </a:hlinkClick>
              </a:rPr>
              <a:t>here</a:t>
            </a:r>
            <a:r>
              <a:rPr lang="fr-FR" sz="1000" i="1"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i="1" dirty="0">
                <a:solidFill>
                  <a:schemeClr val="bg1"/>
                </a:solidFill>
                <a:effectLst/>
                <a:ea typeface="Arial" panose="020B0604020202020204" pitchFamily="34" charset="0"/>
              </a:rPr>
              <a:t> </a:t>
            </a:r>
            <a:r>
              <a:rPr lang="fr-FR" sz="1000" dirty="0">
                <a:solidFill>
                  <a:schemeClr val="bg1"/>
                </a:solidFill>
                <a:effectLst/>
                <a:ea typeface="Arial" panose="020B0604020202020204" pitchFamily="34" charset="0"/>
              </a:rPr>
              <a:t>Zack, E., Barr, R., </a:t>
            </a:r>
            <a:r>
              <a:rPr lang="fr-FR" sz="1000" dirty="0" err="1">
                <a:solidFill>
                  <a:schemeClr val="bg1"/>
                </a:solidFill>
                <a:effectLst/>
                <a:ea typeface="Arial" panose="020B0604020202020204" pitchFamily="34" charset="0"/>
              </a:rPr>
              <a:t>Gerhardstein</a:t>
            </a:r>
            <a:r>
              <a:rPr lang="fr-FR" sz="1000" dirty="0">
                <a:solidFill>
                  <a:schemeClr val="bg1"/>
                </a:solidFill>
                <a:effectLst/>
                <a:ea typeface="Arial" panose="020B0604020202020204" pitchFamily="34" charset="0"/>
              </a:rPr>
              <a:t>, P., </a:t>
            </a:r>
            <a:r>
              <a:rPr lang="fr-FR" sz="1000" dirty="0" err="1">
                <a:solidFill>
                  <a:schemeClr val="bg1"/>
                </a:solidFill>
                <a:effectLst/>
                <a:ea typeface="Arial" panose="020B0604020202020204" pitchFamily="34" charset="0"/>
              </a:rPr>
              <a:t>Dickerson</a:t>
            </a:r>
            <a:r>
              <a:rPr lang="fr-FR" sz="1000" dirty="0">
                <a:solidFill>
                  <a:schemeClr val="bg1"/>
                </a:solidFill>
                <a:effectLst/>
                <a:ea typeface="Arial" panose="020B0604020202020204" pitchFamily="34" charset="0"/>
              </a:rPr>
              <a:t>, K., and Meltzoff, A. N. (2009). Infant imitation </a:t>
            </a:r>
            <a:r>
              <a:rPr lang="fr-FR" sz="1000" dirty="0" err="1">
                <a:solidFill>
                  <a:schemeClr val="bg1"/>
                </a:solidFill>
                <a:effectLst/>
                <a:ea typeface="Arial" panose="020B0604020202020204" pitchFamily="34" charset="0"/>
              </a:rPr>
              <a:t>from</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television</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using</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novel</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touch</a:t>
            </a:r>
            <a:r>
              <a:rPr lang="fr-FR" sz="1000" dirty="0">
                <a:solidFill>
                  <a:schemeClr val="bg1"/>
                </a:solidFill>
                <a:effectLst/>
                <a:ea typeface="Arial" panose="020B0604020202020204" pitchFamily="34" charset="0"/>
              </a:rPr>
              <a:t> screen technology. Br. J. </a:t>
            </a:r>
            <a:r>
              <a:rPr lang="fr-FR" sz="1000" dirty="0" err="1">
                <a:solidFill>
                  <a:schemeClr val="bg1"/>
                </a:solidFill>
                <a:effectLst/>
                <a:ea typeface="Arial" panose="020B0604020202020204" pitchFamily="34" charset="0"/>
              </a:rPr>
              <a:t>Develop</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Psychol</a:t>
            </a:r>
            <a:r>
              <a:rPr lang="fr-FR" sz="1000" dirty="0">
                <a:solidFill>
                  <a:schemeClr val="bg1"/>
                </a:solidFill>
                <a:effectLst/>
                <a:ea typeface="Arial" panose="020B0604020202020204" pitchFamily="34" charset="0"/>
              </a:rPr>
              <a:t>. 27, 13–26. </a:t>
            </a:r>
            <a:r>
              <a:rPr lang="fr-FR" sz="1000" dirty="0" err="1">
                <a:solidFill>
                  <a:schemeClr val="bg1"/>
                </a:solidFill>
                <a:effectLst/>
                <a:ea typeface="Arial" panose="020B0604020202020204" pitchFamily="34" charset="0"/>
              </a:rPr>
              <a:t>doi</a:t>
            </a:r>
            <a:r>
              <a:rPr lang="fr-FR" sz="1000" dirty="0">
                <a:solidFill>
                  <a:schemeClr val="bg1"/>
                </a:solidFill>
                <a:effectLst/>
                <a:ea typeface="Arial" panose="020B0604020202020204" pitchFamily="34" charset="0"/>
              </a:rPr>
              <a:t>: 10.1348/026151008X334700</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i="1" dirty="0">
                <a:solidFill>
                  <a:schemeClr val="bg1"/>
                </a:solidFill>
                <a:effectLst/>
                <a:ea typeface="Arial" panose="020B0604020202020204" pitchFamily="34" charset="0"/>
              </a:rPr>
              <a:t>Read in open </a:t>
            </a:r>
            <a:r>
              <a:rPr lang="fr-FR" sz="1000" i="1" dirty="0" err="1">
                <a:solidFill>
                  <a:schemeClr val="bg1"/>
                </a:solidFill>
                <a:effectLst/>
                <a:ea typeface="Arial" panose="020B0604020202020204" pitchFamily="34" charset="0"/>
              </a:rPr>
              <a:t>access</a:t>
            </a:r>
            <a:r>
              <a:rPr lang="fr-FR" sz="1000" i="1" dirty="0">
                <a:solidFill>
                  <a:schemeClr val="bg1"/>
                </a:solidFill>
                <a:effectLst/>
                <a:ea typeface="Arial" panose="020B0604020202020204" pitchFamily="34" charset="0"/>
              </a:rPr>
              <a:t> </a:t>
            </a:r>
            <a:r>
              <a:rPr lang="fr-FR" sz="1000" i="1" dirty="0">
                <a:solidFill>
                  <a:schemeClr val="bg1"/>
                </a:solidFill>
                <a:effectLst/>
                <a:ea typeface="Arial" panose="020B0604020202020204" pitchFamily="34" charset="0"/>
                <a:hlinkClick r:id="rId8">
                  <a:extLst>
                    <a:ext uri="{A12FA001-AC4F-418D-AE19-62706E023703}">
                      <ahyp:hlinkClr xmlns:ahyp="http://schemas.microsoft.com/office/drawing/2018/hyperlinkcolor" val="tx"/>
                    </a:ext>
                  </a:extLst>
                </a:hlinkClick>
              </a:rPr>
              <a:t>here</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dirty="0">
                <a:solidFill>
                  <a:schemeClr val="bg1"/>
                </a:solidFill>
                <a:effectLst/>
                <a:ea typeface="Arial" panose="020B0604020202020204" pitchFamily="34" charset="0"/>
              </a:rPr>
              <a:t> Zimmerman, Frederick J., et al. ‘Television and DVD/</a:t>
            </a:r>
            <a:r>
              <a:rPr lang="fr-FR" sz="1000" dirty="0" err="1">
                <a:solidFill>
                  <a:schemeClr val="bg1"/>
                </a:solidFill>
                <a:effectLst/>
                <a:ea typeface="Arial" panose="020B0604020202020204" pitchFamily="34" charset="0"/>
              </a:rPr>
              <a:t>Video</a:t>
            </a:r>
            <a:r>
              <a:rPr lang="fr-FR" sz="1000" dirty="0">
                <a:solidFill>
                  <a:schemeClr val="bg1"/>
                </a:solidFill>
                <a:effectLst/>
                <a:ea typeface="Arial" panose="020B0604020202020204" pitchFamily="34" charset="0"/>
              </a:rPr>
              <a:t> Viewing in Children Younger Than 2 </a:t>
            </a:r>
            <a:r>
              <a:rPr lang="fr-FR" sz="1000" dirty="0" err="1">
                <a:solidFill>
                  <a:schemeClr val="bg1"/>
                </a:solidFill>
                <a:effectLst/>
                <a:ea typeface="Arial" panose="020B0604020202020204" pitchFamily="34" charset="0"/>
              </a:rPr>
              <a:t>Years</a:t>
            </a:r>
            <a:r>
              <a:rPr lang="fr-FR" sz="1000" dirty="0">
                <a:solidFill>
                  <a:schemeClr val="bg1"/>
                </a:solidFill>
                <a:effectLst/>
                <a:ea typeface="Arial" panose="020B0604020202020204" pitchFamily="34" charset="0"/>
              </a:rPr>
              <a:t>’. Archives of Pediatrics &amp; Adolescent </a:t>
            </a:r>
            <a:r>
              <a:rPr lang="fr-FR" sz="1000" dirty="0" err="1">
                <a:solidFill>
                  <a:schemeClr val="bg1"/>
                </a:solidFill>
                <a:effectLst/>
                <a:ea typeface="Arial" panose="020B0604020202020204" pitchFamily="34" charset="0"/>
              </a:rPr>
              <a:t>Medicine</a:t>
            </a:r>
            <a:r>
              <a:rPr lang="fr-FR" sz="1000" dirty="0">
                <a:solidFill>
                  <a:schemeClr val="bg1"/>
                </a:solidFill>
                <a:effectLst/>
                <a:ea typeface="Arial" panose="020B0604020202020204" pitchFamily="34" charset="0"/>
              </a:rPr>
              <a:t>, vol. 161, no. 5, May 2007, pp. 473–79. </a:t>
            </a:r>
            <a:r>
              <a:rPr lang="fr-FR" sz="1000" dirty="0" err="1">
                <a:solidFill>
                  <a:schemeClr val="bg1"/>
                </a:solidFill>
                <a:effectLst/>
                <a:ea typeface="Arial" panose="020B0604020202020204" pitchFamily="34" charset="0"/>
              </a:rPr>
              <a:t>Silverchair</a:t>
            </a:r>
            <a:r>
              <a:rPr lang="fr-FR" sz="1000" dirty="0">
                <a:solidFill>
                  <a:schemeClr val="bg1"/>
                </a:solidFill>
                <a:effectLst/>
                <a:ea typeface="Arial" panose="020B0604020202020204" pitchFamily="34" charset="0"/>
              </a:rPr>
              <a:t>, https://</a:t>
            </a:r>
            <a:r>
              <a:rPr lang="fr-FR" sz="1000" dirty="0" err="1">
                <a:solidFill>
                  <a:schemeClr val="bg1"/>
                </a:solidFill>
                <a:effectLst/>
                <a:ea typeface="Arial" panose="020B0604020202020204" pitchFamily="34" charset="0"/>
              </a:rPr>
              <a:t>doi.org</a:t>
            </a:r>
            <a:r>
              <a:rPr lang="fr-FR" sz="1000" dirty="0">
                <a:solidFill>
                  <a:schemeClr val="bg1"/>
                </a:solidFill>
                <a:effectLst/>
                <a:ea typeface="Arial" panose="020B0604020202020204" pitchFamily="34" charset="0"/>
              </a:rPr>
              <a:t>/10.1001/archpedi.161.5.473.</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i="1" dirty="0">
                <a:solidFill>
                  <a:schemeClr val="bg1"/>
                </a:solidFill>
                <a:effectLst/>
                <a:ea typeface="Arial" panose="020B0604020202020204" pitchFamily="34" charset="0"/>
              </a:rPr>
              <a:t>Read in open </a:t>
            </a:r>
            <a:r>
              <a:rPr lang="fr-FR" sz="1000" i="1" dirty="0" err="1">
                <a:solidFill>
                  <a:schemeClr val="bg1"/>
                </a:solidFill>
                <a:effectLst/>
                <a:ea typeface="Arial" panose="020B0604020202020204" pitchFamily="34" charset="0"/>
              </a:rPr>
              <a:t>access</a:t>
            </a:r>
            <a:r>
              <a:rPr lang="fr-FR" sz="1000" i="1" dirty="0">
                <a:solidFill>
                  <a:schemeClr val="bg1"/>
                </a:solidFill>
                <a:effectLst/>
                <a:ea typeface="Arial" panose="020B0604020202020204" pitchFamily="34" charset="0"/>
              </a:rPr>
              <a:t> </a:t>
            </a:r>
            <a:r>
              <a:rPr lang="fr-FR" sz="1000" i="1" dirty="0">
                <a:solidFill>
                  <a:schemeClr val="bg1"/>
                </a:solidFill>
                <a:effectLst/>
                <a:ea typeface="Arial" panose="020B0604020202020204" pitchFamily="34" charset="0"/>
                <a:hlinkClick r:id="rId9">
                  <a:extLst>
                    <a:ext uri="{A12FA001-AC4F-418D-AE19-62706E023703}">
                      <ahyp:hlinkClr xmlns:ahyp="http://schemas.microsoft.com/office/drawing/2018/hyperlinkcolor" val="tx"/>
                    </a:ext>
                  </a:extLst>
                </a:hlinkClick>
              </a:rPr>
              <a:t>here</a:t>
            </a:r>
            <a:r>
              <a:rPr lang="fr-FR" sz="1000" i="1"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dirty="0">
                <a:solidFill>
                  <a:schemeClr val="bg1"/>
                </a:solidFill>
                <a:effectLst/>
                <a:ea typeface="Arial" panose="020B0604020202020204" pitchFamily="34" charset="0"/>
              </a:rPr>
              <a:t>Haut Conseil de la Santé Publique. ‘Effets de l’exposition des enfants et des jeunes aux écrans’. March 2021.</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i="1" dirty="0">
                <a:solidFill>
                  <a:schemeClr val="bg1"/>
                </a:solidFill>
                <a:effectLst/>
                <a:ea typeface="Arial" panose="020B0604020202020204" pitchFamily="34" charset="0"/>
              </a:rPr>
              <a:t>Read in open </a:t>
            </a:r>
            <a:r>
              <a:rPr lang="fr-FR" sz="1000" i="1" dirty="0" err="1">
                <a:solidFill>
                  <a:schemeClr val="bg1"/>
                </a:solidFill>
                <a:effectLst/>
                <a:ea typeface="Arial" panose="020B0604020202020204" pitchFamily="34" charset="0"/>
              </a:rPr>
              <a:t>access</a:t>
            </a:r>
            <a:r>
              <a:rPr lang="fr-FR" sz="1000" i="1" dirty="0">
                <a:solidFill>
                  <a:schemeClr val="bg1"/>
                </a:solidFill>
                <a:effectLst/>
                <a:ea typeface="Arial" panose="020B0604020202020204" pitchFamily="34" charset="0"/>
              </a:rPr>
              <a:t> </a:t>
            </a:r>
            <a:r>
              <a:rPr lang="fr-FR" sz="1000" i="1" dirty="0">
                <a:solidFill>
                  <a:schemeClr val="bg1"/>
                </a:solidFill>
                <a:effectLst/>
                <a:ea typeface="Arial" panose="020B0604020202020204" pitchFamily="34" charset="0"/>
                <a:hlinkClick r:id="rId10">
                  <a:extLst>
                    <a:ext uri="{A12FA001-AC4F-418D-AE19-62706E023703}">
                      <ahyp:hlinkClr xmlns:ahyp="http://schemas.microsoft.com/office/drawing/2018/hyperlinkcolor" val="tx"/>
                    </a:ext>
                  </a:extLst>
                </a:hlinkClick>
              </a:rPr>
              <a:t>here</a:t>
            </a:r>
            <a:r>
              <a:rPr lang="fr-FR" sz="1000" i="1"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a:lnSpc>
                <a:spcPts val="1100"/>
              </a:lnSpc>
              <a:buClr>
                <a:srgbClr val="009AC1"/>
              </a:buClr>
            </a:pPr>
            <a:endParaRPr lang="fr-FR" sz="1000" b="1" i="1" dirty="0">
              <a:solidFill>
                <a:schemeClr val="bg1"/>
              </a:solidFill>
              <a:ea typeface="Arial" panose="020B0604020202020204" pitchFamily="34" charset="0"/>
            </a:endParaRPr>
          </a:p>
          <a:p>
            <a:pPr>
              <a:lnSpc>
                <a:spcPts val="1100"/>
              </a:lnSpc>
              <a:buClr>
                <a:srgbClr val="009AC1"/>
              </a:buClr>
            </a:pPr>
            <a:r>
              <a:rPr lang="fr-FR" sz="1000" b="1" i="1" dirty="0">
                <a:solidFill>
                  <a:schemeClr val="bg1"/>
                </a:solidFill>
                <a:effectLst/>
                <a:ea typeface="Arial" panose="020B0604020202020204" pitchFamily="34" charset="0"/>
              </a:rPr>
              <a:t>You know other studies on screen exposure and attention? Add them here. </a:t>
            </a:r>
            <a:endParaRPr lang="en-IE" sz="1000" b="1" dirty="0">
              <a:solidFill>
                <a:schemeClr val="bg1"/>
              </a:solidFill>
              <a:effectLst/>
              <a:ea typeface="Arial" panose="020B0604020202020204" pitchFamily="34" charset="0"/>
            </a:endParaRPr>
          </a:p>
        </p:txBody>
      </p:sp>
      <p:sp>
        <p:nvSpPr>
          <p:cNvPr id="43" name="Text Placeholder 17">
            <a:extLst>
              <a:ext uri="{FF2B5EF4-FFF2-40B4-BE49-F238E27FC236}">
                <a16:creationId xmlns:a16="http://schemas.microsoft.com/office/drawing/2014/main" id="{C52C40D8-79DB-DBFF-1297-8B991B191E30}"/>
              </a:ext>
            </a:extLst>
          </p:cNvPr>
          <p:cNvSpPr txBox="1">
            <a:spLocks/>
          </p:cNvSpPr>
          <p:nvPr/>
        </p:nvSpPr>
        <p:spPr>
          <a:xfrm>
            <a:off x="5108071" y="6273625"/>
            <a:ext cx="1895742" cy="296770"/>
          </a:xfrm>
          <a:prstGeom prst="rect">
            <a:avLst/>
          </a:prstGeom>
          <a:solidFill>
            <a:srgbClr val="74659A"/>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600" b="1" dirty="0">
                <a:solidFill>
                  <a:schemeClr val="bg1"/>
                </a:solidFill>
              </a:rPr>
              <a:t>Find the full articles</a:t>
            </a:r>
          </a:p>
        </p:txBody>
      </p:sp>
      <p:sp>
        <p:nvSpPr>
          <p:cNvPr id="44" name="Slide Number Placeholder 5">
            <a:extLst>
              <a:ext uri="{FF2B5EF4-FFF2-40B4-BE49-F238E27FC236}">
                <a16:creationId xmlns:a16="http://schemas.microsoft.com/office/drawing/2014/main" id="{54A4CA65-2892-0802-EDF3-2582838E25EB}"/>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15</a:t>
            </a:fld>
            <a:endParaRPr lang="en-US" dirty="0"/>
          </a:p>
        </p:txBody>
      </p:sp>
    </p:spTree>
    <p:extLst>
      <p:ext uri="{BB962C8B-B14F-4D97-AF65-F5344CB8AC3E}">
        <p14:creationId xmlns:p14="http://schemas.microsoft.com/office/powerpoint/2010/main" val="1705476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059332" y="1561811"/>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010101"/>
                </a:solidFill>
              </a:rPr>
              <a:t>Teachers often suspect that a child suffers from an overexposure to screens if the child upon entering school still hasn’t developed any form of language. Professionals will testify to meeting children as old as three years that do not respond to their own name. The correlation between language delay and overexposure is one of the areas that have gained the most attention in research this past decade. </a:t>
            </a:r>
          </a:p>
          <a:p>
            <a:pPr>
              <a:lnSpc>
                <a:spcPts val="1120"/>
              </a:lnSpc>
            </a:pPr>
            <a:r>
              <a:rPr lang="en-US" sz="1150" dirty="0">
                <a:solidFill>
                  <a:srgbClr val="010101"/>
                </a:solidFill>
              </a:rPr>
              <a:t> </a:t>
            </a:r>
          </a:p>
          <a:p>
            <a:pPr>
              <a:lnSpc>
                <a:spcPts val="1120"/>
              </a:lnSpc>
            </a:pPr>
            <a:r>
              <a:rPr lang="en-US" sz="1150" dirty="0">
                <a:solidFill>
                  <a:srgbClr val="010101"/>
                </a:solidFill>
              </a:rPr>
              <a:t>One study from Canada following 893 children between 18-24 months revealed that every thirty minutes’ increase in daily screen time would increase the children’s risk of language delays with 49% (van den Heuvel, Meta, et al, 2019). Another study from Thailand examined language delay in children between 15 and 48 months) and found that children who started watching TV before 12 months, and who spent more than 2 hours a day watching TV, were </a:t>
            </a:r>
            <a:r>
              <a:rPr lang="en-US" sz="1150" b="1" dirty="0">
                <a:solidFill>
                  <a:srgbClr val="010101"/>
                </a:solidFill>
              </a:rPr>
              <a:t>six times </a:t>
            </a:r>
            <a:r>
              <a:rPr lang="en-US" sz="1150" dirty="0">
                <a:solidFill>
                  <a:srgbClr val="010101"/>
                </a:solidFill>
              </a:rPr>
              <a:t>more likely to struggle with language acquisition (</a:t>
            </a:r>
            <a:r>
              <a:rPr lang="en-US" sz="1150" dirty="0" err="1">
                <a:solidFill>
                  <a:srgbClr val="010101"/>
                </a:solidFill>
              </a:rPr>
              <a:t>Chonchaiya</a:t>
            </a:r>
            <a:r>
              <a:rPr lang="en-US" sz="1150" dirty="0">
                <a:solidFill>
                  <a:srgbClr val="010101"/>
                </a:solidFill>
              </a:rPr>
              <a:t> et al, 2008). </a:t>
            </a:r>
          </a:p>
          <a:p>
            <a:pPr>
              <a:lnSpc>
                <a:spcPts val="1120"/>
              </a:lnSpc>
            </a:pPr>
            <a:r>
              <a:rPr lang="en-US" sz="1150" dirty="0">
                <a:solidFill>
                  <a:srgbClr val="010101"/>
                </a:solidFill>
              </a:rPr>
              <a:t> </a:t>
            </a:r>
          </a:p>
          <a:p>
            <a:pPr>
              <a:lnSpc>
                <a:spcPts val="1120"/>
              </a:lnSpc>
            </a:pPr>
            <a:r>
              <a:rPr lang="en-US" sz="1150" dirty="0">
                <a:solidFill>
                  <a:srgbClr val="010101"/>
                </a:solidFill>
              </a:rPr>
              <a:t>During one study from Turkey, parents to children with language delay were asked to no longer use the screen at home. After following this recommendation, 22% of the children were reported to show improvements (</a:t>
            </a:r>
            <a:r>
              <a:rPr lang="en-US" sz="1150" dirty="0" err="1">
                <a:solidFill>
                  <a:srgbClr val="010101"/>
                </a:solidFill>
              </a:rPr>
              <a:t>Zengin-Akkuş</a:t>
            </a:r>
            <a:r>
              <a:rPr lang="en-US" sz="1150" dirty="0">
                <a:solidFill>
                  <a:srgbClr val="010101"/>
                </a:solidFill>
              </a:rPr>
              <a:t> et al, 2018). </a:t>
            </a:r>
          </a:p>
          <a:p>
            <a:pPr>
              <a:lnSpc>
                <a:spcPts val="1120"/>
              </a:lnSpc>
            </a:pPr>
            <a:endParaRPr lang="en-US" sz="1150" dirty="0">
              <a:solidFill>
                <a:srgbClr val="010101"/>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21128" y="1260256"/>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39517" y="998646"/>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02</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59332" y="1048348"/>
            <a:ext cx="1213605"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Language</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41" name="Rectangle 40">
            <a:extLst>
              <a:ext uri="{FF2B5EF4-FFF2-40B4-BE49-F238E27FC236}">
                <a16:creationId xmlns:a16="http://schemas.microsoft.com/office/drawing/2014/main" id="{3D9F6DA9-6B89-2720-855B-3EB4B0BC7403}"/>
              </a:ext>
            </a:extLst>
          </p:cNvPr>
          <p:cNvSpPr/>
          <p:nvPr/>
        </p:nvSpPr>
        <p:spPr>
          <a:xfrm>
            <a:off x="1090201" y="5115724"/>
            <a:ext cx="6170387" cy="2795633"/>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7">
            <a:extLst>
              <a:ext uri="{FF2B5EF4-FFF2-40B4-BE49-F238E27FC236}">
                <a16:creationId xmlns:a16="http://schemas.microsoft.com/office/drawing/2014/main" id="{0062BC35-4035-13EB-28AA-83BBC2B4DD21}"/>
              </a:ext>
            </a:extLst>
          </p:cNvPr>
          <p:cNvSpPr txBox="1">
            <a:spLocks/>
          </p:cNvSpPr>
          <p:nvPr/>
        </p:nvSpPr>
        <p:spPr>
          <a:xfrm>
            <a:off x="1170879" y="5467143"/>
            <a:ext cx="5993428" cy="143642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Chonchaiya</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Weerasak</a:t>
            </a:r>
            <a:r>
              <a:rPr lang="fr-FR" sz="1000" dirty="0">
                <a:solidFill>
                  <a:schemeClr val="bg1"/>
                </a:solidFill>
                <a:effectLst/>
                <a:ea typeface="Arial" panose="020B0604020202020204" pitchFamily="34" charset="0"/>
              </a:rPr>
              <a:t>, and </a:t>
            </a:r>
            <a:r>
              <a:rPr lang="fr-FR" sz="1000" dirty="0" err="1">
                <a:solidFill>
                  <a:schemeClr val="bg1"/>
                </a:solidFill>
                <a:effectLst/>
                <a:ea typeface="Arial" panose="020B0604020202020204" pitchFamily="34" charset="0"/>
              </a:rPr>
              <a:t>Chandhita</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Pruksananonda</a:t>
            </a:r>
            <a:r>
              <a:rPr lang="fr-FR" sz="1000" dirty="0">
                <a:solidFill>
                  <a:schemeClr val="bg1"/>
                </a:solidFill>
                <a:effectLst/>
                <a:ea typeface="Arial" panose="020B0604020202020204" pitchFamily="34" charset="0"/>
              </a:rPr>
              <a:t>. ‘Television Viewing Associates with </a:t>
            </a:r>
            <a:r>
              <a:rPr lang="fr-FR" sz="1000" dirty="0" err="1">
                <a:solidFill>
                  <a:schemeClr val="bg1"/>
                </a:solidFill>
                <a:effectLst/>
                <a:ea typeface="Arial" panose="020B0604020202020204" pitchFamily="34" charset="0"/>
              </a:rPr>
              <a:t>Delayed</a:t>
            </a:r>
            <a:r>
              <a:rPr lang="fr-FR" sz="1000" dirty="0">
                <a:solidFill>
                  <a:schemeClr val="bg1"/>
                </a:solidFill>
                <a:effectLst/>
                <a:ea typeface="Arial" panose="020B0604020202020204" pitchFamily="34" charset="0"/>
              </a:rPr>
              <a:t> Language Development’. Acta </a:t>
            </a:r>
            <a:r>
              <a:rPr lang="fr-FR" sz="1000" dirty="0" err="1">
                <a:solidFill>
                  <a:schemeClr val="bg1"/>
                </a:solidFill>
                <a:effectLst/>
                <a:ea typeface="Arial" panose="020B0604020202020204" pitchFamily="34" charset="0"/>
              </a:rPr>
              <a:t>Paediatrica</a:t>
            </a:r>
            <a:r>
              <a:rPr lang="fr-FR" sz="1000" dirty="0">
                <a:solidFill>
                  <a:schemeClr val="bg1"/>
                </a:solidFill>
                <a:effectLst/>
                <a:ea typeface="Arial" panose="020B0604020202020204" pitchFamily="34" charset="0"/>
              </a:rPr>
              <a:t>, vol. 97, no. 7, July 2008, pp. 977–82. </a:t>
            </a:r>
            <a:r>
              <a:rPr lang="fr-FR" sz="1000" dirty="0" err="1">
                <a:solidFill>
                  <a:schemeClr val="bg1"/>
                </a:solidFill>
                <a:effectLst/>
                <a:ea typeface="Arial" panose="020B0604020202020204" pitchFamily="34" charset="0"/>
              </a:rPr>
              <a:t>DOI.org</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https://</a:t>
            </a:r>
            <a:r>
              <a:rPr lang="fr-FR" sz="1000" dirty="0" err="1">
                <a:solidFill>
                  <a:schemeClr val="bg1"/>
                </a:solidFill>
                <a:effectLst/>
                <a:ea typeface="Arial" panose="020B0604020202020204" pitchFamily="34" charset="0"/>
              </a:rPr>
              <a:t>doi.org</a:t>
            </a:r>
            <a:r>
              <a:rPr lang="fr-FR" sz="1000" dirty="0">
                <a:solidFill>
                  <a:schemeClr val="bg1"/>
                </a:solidFill>
                <a:effectLst/>
                <a:ea typeface="Arial" panose="020B0604020202020204" pitchFamily="34" charset="0"/>
              </a:rPr>
              <a:t>/10.1111/j.1651-2227.2008.00831.x.</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 Van den </a:t>
            </a:r>
            <a:r>
              <a:rPr lang="fr-FR" sz="1000" dirty="0" err="1">
                <a:solidFill>
                  <a:schemeClr val="bg1"/>
                </a:solidFill>
                <a:effectLst/>
                <a:ea typeface="Arial" panose="020B0604020202020204" pitchFamily="34" charset="0"/>
              </a:rPr>
              <a:t>Heuvel</a:t>
            </a:r>
            <a:r>
              <a:rPr lang="fr-FR" sz="1000" dirty="0">
                <a:solidFill>
                  <a:schemeClr val="bg1"/>
                </a:solidFill>
                <a:effectLst/>
                <a:ea typeface="Arial" panose="020B0604020202020204" pitchFamily="34" charset="0"/>
              </a:rPr>
              <a:t>, Meta, et al. ‘Mobile Media </a:t>
            </a:r>
            <a:r>
              <a:rPr lang="fr-FR" sz="1000" dirty="0" err="1">
                <a:solidFill>
                  <a:schemeClr val="bg1"/>
                </a:solidFill>
                <a:effectLst/>
                <a:ea typeface="Arial" panose="020B0604020202020204" pitchFamily="34" charset="0"/>
              </a:rPr>
              <a:t>Device</a:t>
            </a:r>
            <a:r>
              <a:rPr lang="fr-FR" sz="1000" dirty="0">
                <a:solidFill>
                  <a:schemeClr val="bg1"/>
                </a:solidFill>
                <a:effectLst/>
                <a:ea typeface="Arial" panose="020B0604020202020204" pitchFamily="34" charset="0"/>
              </a:rPr>
              <a:t> Use Is Associated with Expressive Language Delay in 18-Month-Old Children’. Journal of </a:t>
            </a:r>
            <a:r>
              <a:rPr lang="fr-FR" sz="1000" dirty="0" err="1">
                <a:solidFill>
                  <a:schemeClr val="bg1"/>
                </a:solidFill>
                <a:effectLst/>
                <a:ea typeface="Arial" panose="020B0604020202020204" pitchFamily="34" charset="0"/>
              </a:rPr>
              <a:t>Developmental</a:t>
            </a:r>
            <a:r>
              <a:rPr lang="fr-FR" sz="1000" dirty="0">
                <a:solidFill>
                  <a:schemeClr val="bg1"/>
                </a:solidFill>
                <a:effectLst/>
                <a:ea typeface="Arial" panose="020B0604020202020204" pitchFamily="34" charset="0"/>
              </a:rPr>
              <a:t> and </a:t>
            </a:r>
            <a:r>
              <a:rPr lang="fr-FR" sz="1000" dirty="0" err="1">
                <a:solidFill>
                  <a:schemeClr val="bg1"/>
                </a:solidFill>
                <a:effectLst/>
                <a:ea typeface="Arial" panose="020B0604020202020204" pitchFamily="34" charset="0"/>
              </a:rPr>
              <a:t>Behavioral</a:t>
            </a:r>
            <a:r>
              <a:rPr lang="fr-FR" sz="1000" dirty="0">
                <a:solidFill>
                  <a:schemeClr val="bg1"/>
                </a:solidFill>
                <a:effectLst/>
                <a:ea typeface="Arial" panose="020B0604020202020204" pitchFamily="34" charset="0"/>
              </a:rPr>
              <a:t> Pediatrics, vol. 40, no. 2, 2019, pp. 99–104. PubMed Central, </a:t>
            </a:r>
            <a:r>
              <a:rPr lang="fr-FR" sz="1000" dirty="0">
                <a:solidFill>
                  <a:schemeClr val="bg1"/>
                </a:solidFill>
                <a:effectLst/>
                <a:ea typeface="Arial" panose="020B0604020202020204" pitchFamily="34" charset="0"/>
                <a:hlinkClick r:id="rId3">
                  <a:extLst>
                    <a:ext uri="{A12FA001-AC4F-418D-AE19-62706E023703}">
                      <ahyp:hlinkClr xmlns:ahyp="http://schemas.microsoft.com/office/drawing/2018/hyperlinkcolor" val="tx"/>
                    </a:ext>
                  </a:extLst>
                </a:hlinkClick>
              </a:rPr>
              <a:t>https://doi.org/10.1097/DBP.0000000000000630</a:t>
            </a:r>
            <a:r>
              <a:rPr lang="fr-FR" sz="1000" i="1" dirty="0">
                <a:solidFill>
                  <a:schemeClr val="bg1"/>
                </a:solidFill>
                <a:effectLst/>
                <a:ea typeface="Arial" panose="020B0604020202020204" pitchFamily="34" charset="0"/>
              </a:rPr>
              <a:t>Read the full article</a:t>
            </a:r>
            <a:r>
              <a:rPr lang="fr-FR" sz="1000" b="1" i="1" dirty="0">
                <a:solidFill>
                  <a:schemeClr val="bg1"/>
                </a:solidFill>
                <a:effectLst/>
                <a:ea typeface="Arial" panose="020B0604020202020204" pitchFamily="34" charset="0"/>
              </a:rPr>
              <a:t> </a:t>
            </a:r>
            <a:r>
              <a:rPr lang="fr-FR" sz="1000" b="1" i="1" dirty="0">
                <a:solidFill>
                  <a:schemeClr val="bg1"/>
                </a:solidFill>
                <a:effectLst/>
                <a:ea typeface="Arial" panose="020B0604020202020204" pitchFamily="34" charset="0"/>
                <a:hlinkClick r:id="rId4">
                  <a:extLst>
                    <a:ext uri="{A12FA001-AC4F-418D-AE19-62706E023703}">
                      <ahyp:hlinkClr xmlns:ahyp="http://schemas.microsoft.com/office/drawing/2018/hyperlinkcolor" val="tx"/>
                    </a:ext>
                  </a:extLst>
                </a:hlinkClick>
              </a:rPr>
              <a:t>here</a:t>
            </a:r>
            <a:r>
              <a:rPr lang="fr-FR" sz="1000" i="1"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Zengin-Akkuş</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Pınar</a:t>
            </a:r>
            <a:r>
              <a:rPr lang="fr-FR" sz="1000" dirty="0">
                <a:solidFill>
                  <a:schemeClr val="bg1"/>
                </a:solidFill>
                <a:effectLst/>
                <a:ea typeface="Arial" panose="020B0604020202020204" pitchFamily="34" charset="0"/>
              </a:rPr>
              <a:t>, et al. ‘Speech Delay in </a:t>
            </a:r>
            <a:r>
              <a:rPr lang="fr-FR" sz="1000" dirty="0" err="1">
                <a:solidFill>
                  <a:schemeClr val="bg1"/>
                </a:solidFill>
                <a:effectLst/>
                <a:ea typeface="Arial" panose="020B0604020202020204" pitchFamily="34" charset="0"/>
              </a:rPr>
              <a:t>Toddlers</a:t>
            </a:r>
            <a:r>
              <a:rPr lang="fr-FR" sz="1000" dirty="0">
                <a:solidFill>
                  <a:schemeClr val="bg1"/>
                </a:solidFill>
                <a:effectLst/>
                <a:ea typeface="Arial" panose="020B0604020202020204" pitchFamily="34" charset="0"/>
              </a:rPr>
              <a:t>: Are </a:t>
            </a:r>
            <a:r>
              <a:rPr lang="fr-FR" sz="1000" dirty="0" err="1">
                <a:solidFill>
                  <a:schemeClr val="bg1"/>
                </a:solidFill>
                <a:effectLst/>
                <a:ea typeface="Arial" panose="020B0604020202020204" pitchFamily="34" charset="0"/>
              </a:rPr>
              <a:t>They</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Only</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late</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Talkers</a:t>
            </a:r>
            <a:r>
              <a:rPr lang="fr-FR" sz="1000" dirty="0">
                <a:solidFill>
                  <a:schemeClr val="bg1"/>
                </a:solidFill>
                <a:effectLst/>
                <a:ea typeface="Arial" panose="020B0604020202020204" pitchFamily="34" charset="0"/>
              </a:rPr>
              <a:t>`?’ The Turkish Journal of Pediatrics, vol. 60, no. 2, 2018, p. 165. </a:t>
            </a:r>
            <a:r>
              <a:rPr lang="fr-FR" sz="1000" dirty="0" err="1">
                <a:solidFill>
                  <a:schemeClr val="bg1"/>
                </a:solidFill>
                <a:effectLst/>
                <a:ea typeface="Arial" panose="020B0604020202020204" pitchFamily="34" charset="0"/>
              </a:rPr>
              <a:t>DOI.org</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a:t>
            </a:r>
            <a:r>
              <a:rPr lang="fr-FR" sz="1000" b="1" dirty="0">
                <a:solidFill>
                  <a:schemeClr val="bg1"/>
                </a:solidFill>
                <a:effectLst/>
                <a:ea typeface="Arial" panose="020B0604020202020204" pitchFamily="34" charset="0"/>
                <a:hlinkClick r:id="rId5">
                  <a:extLst>
                    <a:ext uri="{A12FA001-AC4F-418D-AE19-62706E023703}">
                      <ahyp:hlinkClr xmlns:ahyp="http://schemas.microsoft.com/office/drawing/2018/hyperlinkcolor" val="tx"/>
                    </a:ext>
                  </a:extLst>
                </a:hlinkClick>
              </a:rPr>
              <a:t>https://doi.org/10.24953/turkjped.2018.02.00</a:t>
            </a:r>
            <a:r>
              <a:rPr lang="en-IE" sz="1000" b="1" dirty="0">
                <a:solidFill>
                  <a:schemeClr val="bg1"/>
                </a:solidFill>
                <a:ea typeface="Arial" panose="020B0604020202020204" pitchFamily="34" charset="0"/>
              </a:rPr>
              <a:t>   </a:t>
            </a:r>
            <a:r>
              <a:rPr lang="fr-FR" sz="1000" i="1" dirty="0">
                <a:solidFill>
                  <a:schemeClr val="bg1"/>
                </a:solidFill>
                <a:effectLst/>
                <a:ea typeface="Arial" panose="020B0604020202020204" pitchFamily="34" charset="0"/>
              </a:rPr>
              <a:t>Read the full article </a:t>
            </a:r>
            <a:r>
              <a:rPr lang="fr-FR" sz="1000" b="1" i="1" dirty="0">
                <a:solidFill>
                  <a:schemeClr val="bg1"/>
                </a:solidFill>
                <a:effectLst/>
                <a:ea typeface="Arial" panose="020B0604020202020204" pitchFamily="34" charset="0"/>
                <a:hlinkClick r:id="rId6">
                  <a:extLst>
                    <a:ext uri="{A12FA001-AC4F-418D-AE19-62706E023703}">
                      <ahyp:hlinkClr xmlns:ahyp="http://schemas.microsoft.com/office/drawing/2018/hyperlinkcolor" val="tx"/>
                    </a:ext>
                  </a:extLst>
                </a:hlinkClick>
              </a:rPr>
              <a:t>here</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Zimmerman, Frederick J., et al. ‘Associations </a:t>
            </a:r>
            <a:r>
              <a:rPr lang="fr-FR" sz="1000" dirty="0" err="1">
                <a:solidFill>
                  <a:schemeClr val="bg1"/>
                </a:solidFill>
                <a:effectLst/>
                <a:ea typeface="Arial" panose="020B0604020202020204" pitchFamily="34" charset="0"/>
              </a:rPr>
              <a:t>between</a:t>
            </a:r>
            <a:r>
              <a:rPr lang="fr-FR" sz="1000" dirty="0">
                <a:solidFill>
                  <a:schemeClr val="bg1"/>
                </a:solidFill>
                <a:effectLst/>
                <a:ea typeface="Arial" panose="020B0604020202020204" pitchFamily="34" charset="0"/>
              </a:rPr>
              <a:t> Media Viewing and Language Development in Children Under Age 2 </a:t>
            </a:r>
            <a:r>
              <a:rPr lang="fr-FR" sz="1000" dirty="0" err="1">
                <a:solidFill>
                  <a:schemeClr val="bg1"/>
                </a:solidFill>
                <a:effectLst/>
                <a:ea typeface="Arial" panose="020B0604020202020204" pitchFamily="34" charset="0"/>
              </a:rPr>
              <a:t>Years</a:t>
            </a:r>
            <a:r>
              <a:rPr lang="fr-FR" sz="1000" dirty="0">
                <a:solidFill>
                  <a:schemeClr val="bg1"/>
                </a:solidFill>
                <a:effectLst/>
                <a:ea typeface="Arial" panose="020B0604020202020204" pitchFamily="34" charset="0"/>
              </a:rPr>
              <a:t>’. The Journal of Pediatrics, vol. 151, no. 4, Oct. 2007, pp. 364–68. </a:t>
            </a:r>
            <a:r>
              <a:rPr lang="fr-FR" sz="1000" dirty="0" err="1">
                <a:solidFill>
                  <a:schemeClr val="bg1"/>
                </a:solidFill>
                <a:effectLst/>
                <a:ea typeface="Arial" panose="020B0604020202020204" pitchFamily="34" charset="0"/>
              </a:rPr>
              <a:t>www.jpeds.com</a:t>
            </a:r>
            <a:r>
              <a:rPr lang="fr-FR" sz="1000" dirty="0">
                <a:solidFill>
                  <a:schemeClr val="bg1"/>
                </a:solidFill>
                <a:effectLst/>
                <a:ea typeface="Arial" panose="020B0604020202020204" pitchFamily="34" charset="0"/>
              </a:rPr>
              <a:t>, https://</a:t>
            </a:r>
            <a:r>
              <a:rPr lang="fr-FR" sz="1000" dirty="0" err="1">
                <a:solidFill>
                  <a:schemeClr val="bg1"/>
                </a:solidFill>
                <a:effectLst/>
                <a:ea typeface="Arial" panose="020B0604020202020204" pitchFamily="34" charset="0"/>
              </a:rPr>
              <a:t>doi.org</a:t>
            </a:r>
            <a:r>
              <a:rPr lang="fr-FR" sz="1000" dirty="0">
                <a:solidFill>
                  <a:schemeClr val="bg1"/>
                </a:solidFill>
                <a:effectLst/>
                <a:ea typeface="Arial" panose="020B0604020202020204" pitchFamily="34" charset="0"/>
              </a:rPr>
              <a:t>/10.1016/j.jpeds.2007.04.071</a:t>
            </a:r>
            <a:endParaRPr lang="en-IE" sz="1000" dirty="0">
              <a:solidFill>
                <a:schemeClr val="bg1"/>
              </a:solidFill>
              <a:effectLst/>
              <a:ea typeface="Arial" panose="020B0604020202020204" pitchFamily="34" charset="0"/>
            </a:endParaRPr>
          </a:p>
        </p:txBody>
      </p:sp>
      <p:sp>
        <p:nvSpPr>
          <p:cNvPr id="43" name="Text Placeholder 17">
            <a:extLst>
              <a:ext uri="{FF2B5EF4-FFF2-40B4-BE49-F238E27FC236}">
                <a16:creationId xmlns:a16="http://schemas.microsoft.com/office/drawing/2014/main" id="{C52C40D8-79DB-DBFF-1297-8B991B191E30}"/>
              </a:ext>
            </a:extLst>
          </p:cNvPr>
          <p:cNvSpPr txBox="1">
            <a:spLocks/>
          </p:cNvSpPr>
          <p:nvPr/>
        </p:nvSpPr>
        <p:spPr>
          <a:xfrm>
            <a:off x="5108071" y="4967339"/>
            <a:ext cx="1895742" cy="296770"/>
          </a:xfrm>
          <a:prstGeom prst="rect">
            <a:avLst/>
          </a:prstGeom>
          <a:solidFill>
            <a:srgbClr val="74659A"/>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600" b="1" dirty="0">
                <a:solidFill>
                  <a:schemeClr val="bg1"/>
                </a:solidFill>
              </a:rPr>
              <a:t>Find the full articles</a:t>
            </a:r>
          </a:p>
        </p:txBody>
      </p:sp>
      <p:grpSp>
        <p:nvGrpSpPr>
          <p:cNvPr id="25" name="Graphic 3">
            <a:extLst>
              <a:ext uri="{FF2B5EF4-FFF2-40B4-BE49-F238E27FC236}">
                <a16:creationId xmlns:a16="http://schemas.microsoft.com/office/drawing/2014/main" id="{26F2001F-5E40-D617-55C0-1AAD093856DC}"/>
              </a:ext>
            </a:extLst>
          </p:cNvPr>
          <p:cNvGrpSpPr/>
          <p:nvPr/>
        </p:nvGrpSpPr>
        <p:grpSpPr>
          <a:xfrm>
            <a:off x="6289239" y="365937"/>
            <a:ext cx="832867" cy="718962"/>
            <a:chOff x="662657" y="2010078"/>
            <a:chExt cx="1091621" cy="942328"/>
          </a:xfrm>
        </p:grpSpPr>
        <p:sp>
          <p:nvSpPr>
            <p:cNvPr id="26" name="Freeform 25">
              <a:extLst>
                <a:ext uri="{FF2B5EF4-FFF2-40B4-BE49-F238E27FC236}">
                  <a16:creationId xmlns:a16="http://schemas.microsoft.com/office/drawing/2014/main" id="{9827AA87-4F22-A1E3-3DA3-9DB354EFE7A4}"/>
                </a:ext>
              </a:extLst>
            </p:cNvPr>
            <p:cNvSpPr/>
            <p:nvPr/>
          </p:nvSpPr>
          <p:spPr>
            <a:xfrm>
              <a:off x="1117956" y="2040344"/>
              <a:ext cx="611637" cy="665805"/>
            </a:xfrm>
            <a:custGeom>
              <a:avLst/>
              <a:gdLst>
                <a:gd name="connsiteX0" fmla="*/ 606152 w 611637"/>
                <a:gd name="connsiteY0" fmla="*/ 594494 h 665805"/>
                <a:gd name="connsiteX1" fmla="*/ 606152 w 611637"/>
                <a:gd name="connsiteY1" fmla="*/ 654835 h 665805"/>
                <a:gd name="connsiteX2" fmla="*/ 595180 w 611637"/>
                <a:gd name="connsiteY2" fmla="*/ 665806 h 665805"/>
                <a:gd name="connsiteX3" fmla="*/ 482727 w 611637"/>
                <a:gd name="connsiteY3" fmla="*/ 665806 h 665805"/>
                <a:gd name="connsiteX4" fmla="*/ 471756 w 611637"/>
                <a:gd name="connsiteY4" fmla="*/ 654835 h 665805"/>
                <a:gd name="connsiteX5" fmla="*/ 342846 w 611637"/>
                <a:gd name="connsiteY5" fmla="*/ 550610 h 665805"/>
                <a:gd name="connsiteX6" fmla="*/ 213936 w 611637"/>
                <a:gd name="connsiteY6" fmla="*/ 654835 h 665805"/>
                <a:gd name="connsiteX7" fmla="*/ 202965 w 611637"/>
                <a:gd name="connsiteY7" fmla="*/ 665806 h 665805"/>
                <a:gd name="connsiteX8" fmla="*/ 126167 w 611637"/>
                <a:gd name="connsiteY8" fmla="*/ 665806 h 665805"/>
                <a:gd name="connsiteX9" fmla="*/ 115196 w 611637"/>
                <a:gd name="connsiteY9" fmla="*/ 654835 h 665805"/>
                <a:gd name="connsiteX10" fmla="*/ 115196 w 611637"/>
                <a:gd name="connsiteY10" fmla="*/ 578037 h 665805"/>
                <a:gd name="connsiteX11" fmla="*/ 79540 w 611637"/>
                <a:gd name="connsiteY11" fmla="*/ 534153 h 665805"/>
                <a:gd name="connsiteX12" fmla="*/ 0 w 611637"/>
                <a:gd name="connsiteY12" fmla="*/ 438156 h 665805"/>
                <a:gd name="connsiteX13" fmla="*/ 79540 w 611637"/>
                <a:gd name="connsiteY13" fmla="*/ 342160 h 665805"/>
                <a:gd name="connsiteX14" fmla="*/ 115196 w 611637"/>
                <a:gd name="connsiteY14" fmla="*/ 298276 h 665805"/>
                <a:gd name="connsiteX15" fmla="*/ 115196 w 611637"/>
                <a:gd name="connsiteY15" fmla="*/ 221478 h 665805"/>
                <a:gd name="connsiteX16" fmla="*/ 126167 w 611637"/>
                <a:gd name="connsiteY16" fmla="*/ 210507 h 665805"/>
                <a:gd name="connsiteX17" fmla="*/ 359303 w 611637"/>
                <a:gd name="connsiteY17" fmla="*/ 210507 h 665805"/>
                <a:gd name="connsiteX18" fmla="*/ 373017 w 611637"/>
                <a:gd name="connsiteY18" fmla="*/ 205021 h 665805"/>
                <a:gd name="connsiteX19" fmla="*/ 532097 w 611637"/>
                <a:gd name="connsiteY19" fmla="*/ 2057 h 665805"/>
                <a:gd name="connsiteX20" fmla="*/ 537583 w 611637"/>
                <a:gd name="connsiteY20" fmla="*/ 2057 h 665805"/>
                <a:gd name="connsiteX21" fmla="*/ 540325 w 611637"/>
                <a:gd name="connsiteY21" fmla="*/ 4800 h 665805"/>
                <a:gd name="connsiteX22" fmla="*/ 540325 w 611637"/>
                <a:gd name="connsiteY22" fmla="*/ 194051 h 665805"/>
                <a:gd name="connsiteX23" fmla="*/ 556782 w 611637"/>
                <a:gd name="connsiteY23" fmla="*/ 210507 h 665805"/>
                <a:gd name="connsiteX24" fmla="*/ 600666 w 611637"/>
                <a:gd name="connsiteY24" fmla="*/ 210507 h 665805"/>
                <a:gd name="connsiteX25" fmla="*/ 611637 w 611637"/>
                <a:gd name="connsiteY25" fmla="*/ 221478 h 665805"/>
                <a:gd name="connsiteX26" fmla="*/ 611637 w 611637"/>
                <a:gd name="connsiteY26" fmla="*/ 523182 h 6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637" h="665805">
                  <a:moveTo>
                    <a:pt x="606152" y="594494"/>
                  </a:moveTo>
                  <a:lnTo>
                    <a:pt x="606152" y="654835"/>
                  </a:lnTo>
                  <a:cubicBezTo>
                    <a:pt x="606152" y="660320"/>
                    <a:pt x="600666" y="665806"/>
                    <a:pt x="595180" y="665806"/>
                  </a:cubicBezTo>
                  <a:lnTo>
                    <a:pt x="482727" y="665806"/>
                  </a:lnTo>
                  <a:cubicBezTo>
                    <a:pt x="477242" y="665806"/>
                    <a:pt x="471756" y="660320"/>
                    <a:pt x="471756" y="654835"/>
                  </a:cubicBezTo>
                  <a:cubicBezTo>
                    <a:pt x="460785" y="594494"/>
                    <a:pt x="405930" y="550610"/>
                    <a:pt x="342846" y="550610"/>
                  </a:cubicBezTo>
                  <a:cubicBezTo>
                    <a:pt x="279762" y="550610"/>
                    <a:pt x="227650" y="594494"/>
                    <a:pt x="213936" y="654835"/>
                  </a:cubicBezTo>
                  <a:cubicBezTo>
                    <a:pt x="213936" y="660320"/>
                    <a:pt x="208450" y="665806"/>
                    <a:pt x="202965" y="665806"/>
                  </a:cubicBezTo>
                  <a:lnTo>
                    <a:pt x="126167" y="665806"/>
                  </a:lnTo>
                  <a:cubicBezTo>
                    <a:pt x="120682" y="665806"/>
                    <a:pt x="115196" y="660320"/>
                    <a:pt x="115196" y="654835"/>
                  </a:cubicBezTo>
                  <a:lnTo>
                    <a:pt x="115196" y="578037"/>
                  </a:lnTo>
                  <a:cubicBezTo>
                    <a:pt x="115196" y="556095"/>
                    <a:pt x="101483" y="539639"/>
                    <a:pt x="79540" y="534153"/>
                  </a:cubicBezTo>
                  <a:cubicBezTo>
                    <a:pt x="32913" y="525925"/>
                    <a:pt x="0" y="484784"/>
                    <a:pt x="0" y="438156"/>
                  </a:cubicBezTo>
                  <a:cubicBezTo>
                    <a:pt x="0" y="391529"/>
                    <a:pt x="32913" y="350388"/>
                    <a:pt x="79540" y="342160"/>
                  </a:cubicBezTo>
                  <a:cubicBezTo>
                    <a:pt x="101483" y="336674"/>
                    <a:pt x="115196" y="320218"/>
                    <a:pt x="115196" y="298276"/>
                  </a:cubicBezTo>
                  <a:lnTo>
                    <a:pt x="115196" y="221478"/>
                  </a:lnTo>
                  <a:cubicBezTo>
                    <a:pt x="115196" y="215993"/>
                    <a:pt x="120682" y="210507"/>
                    <a:pt x="126167" y="210507"/>
                  </a:cubicBezTo>
                  <a:lnTo>
                    <a:pt x="359303" y="210507"/>
                  </a:lnTo>
                  <a:cubicBezTo>
                    <a:pt x="364788" y="210507"/>
                    <a:pt x="367531" y="207764"/>
                    <a:pt x="373017" y="205021"/>
                  </a:cubicBezTo>
                  <a:lnTo>
                    <a:pt x="532097" y="2057"/>
                  </a:lnTo>
                  <a:cubicBezTo>
                    <a:pt x="532097" y="-686"/>
                    <a:pt x="534840" y="-686"/>
                    <a:pt x="537583" y="2057"/>
                  </a:cubicBezTo>
                  <a:cubicBezTo>
                    <a:pt x="540325" y="2057"/>
                    <a:pt x="540325" y="4800"/>
                    <a:pt x="540325" y="4800"/>
                  </a:cubicBezTo>
                  <a:lnTo>
                    <a:pt x="540325" y="194051"/>
                  </a:lnTo>
                  <a:cubicBezTo>
                    <a:pt x="540325" y="202279"/>
                    <a:pt x="548553" y="210507"/>
                    <a:pt x="556782" y="210507"/>
                  </a:cubicBezTo>
                  <a:lnTo>
                    <a:pt x="600666" y="210507"/>
                  </a:lnTo>
                  <a:cubicBezTo>
                    <a:pt x="606152" y="210507"/>
                    <a:pt x="611637" y="215993"/>
                    <a:pt x="611637" y="221478"/>
                  </a:cubicBezTo>
                  <a:lnTo>
                    <a:pt x="611637" y="523182"/>
                  </a:lnTo>
                </a:path>
              </a:pathLst>
            </a:custGeom>
            <a:solidFill>
              <a:srgbClr val="00B6E6"/>
            </a:solidFill>
            <a:ln w="27426" cap="flat">
              <a:noFill/>
              <a:prstDash val="solid"/>
              <a:miter/>
            </a:ln>
          </p:spPr>
          <p:txBody>
            <a:bodyPr rtlCol="0" anchor="ctr"/>
            <a:lstStyle/>
            <a:p>
              <a:endParaRPr lang="en-US"/>
            </a:p>
          </p:txBody>
        </p:sp>
        <p:grpSp>
          <p:nvGrpSpPr>
            <p:cNvPr id="27" name="Graphic 3">
              <a:extLst>
                <a:ext uri="{FF2B5EF4-FFF2-40B4-BE49-F238E27FC236}">
                  <a16:creationId xmlns:a16="http://schemas.microsoft.com/office/drawing/2014/main" id="{1120C20D-1439-427D-F0C5-1191D678031F}"/>
                </a:ext>
              </a:extLst>
            </p:cNvPr>
            <p:cNvGrpSpPr/>
            <p:nvPr/>
          </p:nvGrpSpPr>
          <p:grpSpPr>
            <a:xfrm>
              <a:off x="662657" y="2010078"/>
              <a:ext cx="1091621" cy="942328"/>
              <a:chOff x="662657" y="2010078"/>
              <a:chExt cx="1091621" cy="942328"/>
            </a:xfrm>
            <a:solidFill>
              <a:srgbClr val="000000"/>
            </a:solidFill>
          </p:grpSpPr>
          <p:sp>
            <p:nvSpPr>
              <p:cNvPr id="28" name="Freeform 27">
                <a:extLst>
                  <a:ext uri="{FF2B5EF4-FFF2-40B4-BE49-F238E27FC236}">
                    <a16:creationId xmlns:a16="http://schemas.microsoft.com/office/drawing/2014/main" id="{4363D881-C3BC-D49C-20FF-67A959C4A79B}"/>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AF82A1-0118-DBE4-E299-1315E27ED211}"/>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7B900CD-E68D-F05C-64FA-0A6CF1A77732}"/>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grpSp>
            <p:nvGrpSpPr>
              <p:cNvPr id="31" name="Graphic 3">
                <a:extLst>
                  <a:ext uri="{FF2B5EF4-FFF2-40B4-BE49-F238E27FC236}">
                    <a16:creationId xmlns:a16="http://schemas.microsoft.com/office/drawing/2014/main" id="{E329C3C1-9DFF-295C-2E85-3EE790D7D7FC}"/>
                  </a:ext>
                </a:extLst>
              </p:cNvPr>
              <p:cNvGrpSpPr/>
              <p:nvPr/>
            </p:nvGrpSpPr>
            <p:grpSpPr>
              <a:xfrm>
                <a:off x="662657" y="2010078"/>
                <a:ext cx="1091621" cy="942328"/>
                <a:chOff x="662657" y="2010078"/>
                <a:chExt cx="1091621" cy="942328"/>
              </a:xfrm>
              <a:solidFill>
                <a:srgbClr val="000000"/>
              </a:solidFill>
            </p:grpSpPr>
            <p:sp>
              <p:nvSpPr>
                <p:cNvPr id="32" name="Freeform 31">
                  <a:extLst>
                    <a:ext uri="{FF2B5EF4-FFF2-40B4-BE49-F238E27FC236}">
                      <a16:creationId xmlns:a16="http://schemas.microsoft.com/office/drawing/2014/main" id="{521B3300-7D75-D948-E289-5C9BBA6A6A50}"/>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B4462DB-68A7-C17D-7742-CDA0B240EA56}"/>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solidFill>
                  <a:srgbClr val="000000"/>
                </a:solidFill>
                <a:ln w="27426" cap="flat">
                  <a:noFill/>
                  <a:prstDash val="solid"/>
                  <a:miter/>
                </a:ln>
              </p:spPr>
              <p:txBody>
                <a:bodyPr rtlCol="0" anchor="ctr"/>
                <a:lstStyle/>
                <a:p>
                  <a:endParaRPr lang="en-US"/>
                </a:p>
              </p:txBody>
            </p:sp>
          </p:grpSp>
        </p:grpSp>
      </p:grpSp>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16</a:t>
            </a:fld>
            <a:endParaRPr lang="en-US" dirty="0"/>
          </a:p>
        </p:txBody>
      </p:sp>
    </p:spTree>
    <p:extLst>
      <p:ext uri="{BB962C8B-B14F-4D97-AF65-F5344CB8AC3E}">
        <p14:creationId xmlns:p14="http://schemas.microsoft.com/office/powerpoint/2010/main" val="4149185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69868" y="31365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049564" y="1525966"/>
            <a:ext cx="6201256" cy="4235478"/>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The past three decades, we’ve seen a soaring increase In the number of children diagnosed with </a:t>
            </a:r>
            <a:r>
              <a:rPr lang="fr-FR" sz="1200" dirty="0">
                <a:solidFill>
                  <a:schemeClr val="tx1"/>
                </a:solidFill>
              </a:rPr>
              <a:t>attention </a:t>
            </a:r>
            <a:r>
              <a:rPr lang="fr-FR" sz="1200" dirty="0" err="1">
                <a:solidFill>
                  <a:schemeClr val="tx1"/>
                </a:solidFill>
              </a:rPr>
              <a:t>deficit</a:t>
            </a:r>
            <a:r>
              <a:rPr lang="fr-FR" sz="1200" dirty="0">
                <a:solidFill>
                  <a:schemeClr val="tx1"/>
                </a:solidFill>
              </a:rPr>
              <a:t> </a:t>
            </a:r>
            <a:r>
              <a:rPr lang="fr-FR" sz="1200" dirty="0" err="1">
                <a:solidFill>
                  <a:schemeClr val="tx1"/>
                </a:solidFill>
              </a:rPr>
              <a:t>hyperactivity</a:t>
            </a:r>
            <a:r>
              <a:rPr lang="fr-FR" sz="1200" dirty="0">
                <a:solidFill>
                  <a:schemeClr val="tx1"/>
                </a:solidFill>
              </a:rPr>
              <a:t> </a:t>
            </a:r>
            <a:r>
              <a:rPr lang="fr-FR" sz="1200" dirty="0" err="1">
                <a:solidFill>
                  <a:schemeClr val="tx1"/>
                </a:solidFill>
              </a:rPr>
              <a:t>disorder</a:t>
            </a:r>
            <a:r>
              <a:rPr lang="en-US" sz="1150" dirty="0">
                <a:solidFill>
                  <a:schemeClr val="tx1"/>
                </a:solidFill>
              </a:rPr>
              <a:t> </a:t>
            </a:r>
            <a:r>
              <a:rPr lang="en-US" sz="1150" dirty="0">
                <a:solidFill>
                  <a:srgbClr val="262626"/>
                </a:solidFill>
              </a:rPr>
              <a:t>(from 0.05% of all children in 1980 to 1% in 2021 (US)) and autism spectrum disorder (</a:t>
            </a:r>
            <a:r>
              <a:rPr lang="en-US" sz="1150" dirty="0">
                <a:solidFill>
                  <a:srgbClr val="262626"/>
                </a:solidFill>
                <a:hlinkClick r:id="rId3">
                  <a:extLst>
                    <a:ext uri="{A12FA001-AC4F-418D-AE19-62706E023703}">
                      <ahyp:hlinkClr xmlns:ahyp="http://schemas.microsoft.com/office/drawing/2018/hyperlinkcolor" val="tx"/>
                    </a:ext>
                  </a:extLst>
                </a:hlinkClick>
              </a:rPr>
              <a:t>from 0.01% of all children in 1980 to 1% in 2020</a:t>
            </a:r>
            <a:r>
              <a:rPr lang="en-US" sz="1150" b="1" dirty="0">
                <a:solidFill>
                  <a:srgbClr val="262626"/>
                </a:solidFill>
                <a:hlinkClick r:id="rId3">
                  <a:extLst>
                    <a:ext uri="{A12FA001-AC4F-418D-AE19-62706E023703}">
                      <ahyp:hlinkClr xmlns:ahyp="http://schemas.microsoft.com/office/drawing/2018/hyperlinkcolor" val="tx"/>
                    </a:ext>
                  </a:extLst>
                </a:hlinkClick>
              </a:rPr>
              <a:t> </a:t>
            </a:r>
            <a:r>
              <a:rPr lang="en-US" sz="1150" b="1" dirty="0">
                <a:solidFill>
                  <a:srgbClr val="262626"/>
                </a:solidFill>
              </a:rPr>
              <a:t>(g</a:t>
            </a:r>
            <a:r>
              <a:rPr lang="en-US" sz="1150" dirty="0">
                <a:solidFill>
                  <a:srgbClr val="262626"/>
                </a:solidFill>
              </a:rPr>
              <a:t>lobal) (</a:t>
            </a:r>
            <a:r>
              <a:rPr lang="en-US" sz="1150" dirty="0" err="1">
                <a:solidFill>
                  <a:srgbClr val="262626"/>
                </a:solidFill>
              </a:rPr>
              <a:t>Zeidan</a:t>
            </a:r>
            <a:r>
              <a:rPr lang="en-US" sz="1150" dirty="0">
                <a:solidFill>
                  <a:srgbClr val="262626"/>
                </a:solidFill>
              </a:rPr>
              <a:t> et al, 2022. The growth has happened too fast be explained by an actual change in our genetic make-up. As a result, scientists today are looking for factors in the environment to explain why more and more children fall on the spectrum of neurodivergent conditions. </a:t>
            </a:r>
          </a:p>
          <a:p>
            <a:pPr>
              <a:lnSpc>
                <a:spcPts val="1120"/>
              </a:lnSpc>
            </a:pPr>
            <a:endParaRPr lang="en-US" sz="1150" dirty="0">
              <a:solidFill>
                <a:srgbClr val="262626"/>
              </a:solidFill>
            </a:endParaRPr>
          </a:p>
          <a:p>
            <a:pPr>
              <a:lnSpc>
                <a:spcPts val="1120"/>
              </a:lnSpc>
            </a:pPr>
            <a:r>
              <a:rPr lang="en-US" sz="1150" dirty="0">
                <a:solidFill>
                  <a:srgbClr val="262626"/>
                </a:solidFill>
              </a:rPr>
              <a:t>Some scientists have conducted studies on screen time to see if there is a correlation.</a:t>
            </a:r>
            <a:endParaRPr lang="en-US" sz="1150" dirty="0">
              <a:solidFill>
                <a:schemeClr val="tx1"/>
              </a:solidFill>
            </a:endParaRPr>
          </a:p>
          <a:p>
            <a:pPr>
              <a:lnSpc>
                <a:spcPts val="1120"/>
              </a:lnSpc>
            </a:pPr>
            <a:endParaRPr lang="en-US" sz="1150" dirty="0">
              <a:solidFill>
                <a:srgbClr val="262626"/>
              </a:solidFill>
            </a:endParaRPr>
          </a:p>
          <a:p>
            <a:pPr>
              <a:lnSpc>
                <a:spcPts val="1120"/>
              </a:lnSpc>
            </a:pPr>
            <a:r>
              <a:rPr lang="en-US" sz="1150" dirty="0">
                <a:solidFill>
                  <a:srgbClr val="262626"/>
                </a:solidFill>
              </a:rPr>
              <a:t>One study from Japan reported that boys who had been exposed to screens at an early age were more likely to fall under the autism spectrum disorder at 3 years (</a:t>
            </a:r>
            <a:r>
              <a:rPr lang="en-US" sz="1150" dirty="0">
                <a:solidFill>
                  <a:schemeClr val="tx1"/>
                </a:solidFill>
              </a:rPr>
              <a:t>no correlation </a:t>
            </a:r>
            <a:r>
              <a:rPr lang="en-US" sz="1150" dirty="0">
                <a:solidFill>
                  <a:srgbClr val="262626"/>
                </a:solidFill>
              </a:rPr>
              <a:t>was measured for the girls who partook in the study) (</a:t>
            </a:r>
            <a:r>
              <a:rPr lang="en-US" sz="1150" dirty="0" err="1">
                <a:solidFill>
                  <a:srgbClr val="262626"/>
                </a:solidFill>
              </a:rPr>
              <a:t>Kushima</a:t>
            </a:r>
            <a:r>
              <a:rPr lang="en-US" sz="1150" dirty="0">
                <a:solidFill>
                  <a:srgbClr val="262626"/>
                </a:solidFill>
              </a:rPr>
              <a:t>, Megumi, et al, 2022). </a:t>
            </a:r>
          </a:p>
          <a:p>
            <a:pPr>
              <a:lnSpc>
                <a:spcPts val="1120"/>
              </a:lnSpc>
            </a:pPr>
            <a:endParaRPr lang="en-US" sz="1150" dirty="0">
              <a:solidFill>
                <a:srgbClr val="262626"/>
              </a:solidFill>
            </a:endParaRPr>
          </a:p>
          <a:p>
            <a:pPr>
              <a:lnSpc>
                <a:spcPts val="1120"/>
              </a:lnSpc>
            </a:pPr>
            <a:r>
              <a:rPr lang="en-US" sz="1150" dirty="0">
                <a:solidFill>
                  <a:srgbClr val="262626"/>
                </a:solidFill>
              </a:rPr>
              <a:t>Another study from Canada shows how children who had been exposed to screen more than two hours per day were more than 7 times more likely to show signs of ADHD at age 5 (</a:t>
            </a:r>
            <a:r>
              <a:rPr lang="en-US" sz="1150" dirty="0" err="1">
                <a:solidFill>
                  <a:srgbClr val="262626"/>
                </a:solidFill>
              </a:rPr>
              <a:t>Tamana</a:t>
            </a:r>
            <a:r>
              <a:rPr lang="en-US" sz="1150" dirty="0">
                <a:solidFill>
                  <a:srgbClr val="262626"/>
                </a:solidFill>
              </a:rPr>
              <a:t>, </a:t>
            </a:r>
            <a:r>
              <a:rPr lang="en-US" sz="1150" dirty="0" err="1">
                <a:solidFill>
                  <a:srgbClr val="262626"/>
                </a:solidFill>
              </a:rPr>
              <a:t>Sukhpreet</a:t>
            </a:r>
            <a:r>
              <a:rPr lang="en-US" sz="1150" dirty="0">
                <a:solidFill>
                  <a:srgbClr val="262626"/>
                </a:solidFill>
              </a:rPr>
              <a:t> K., et al, 2019)  </a:t>
            </a:r>
          </a:p>
          <a:p>
            <a:pPr>
              <a:lnSpc>
                <a:spcPts val="1120"/>
              </a:lnSpc>
            </a:pPr>
            <a:endParaRPr lang="en-US" sz="1150" dirty="0">
              <a:solidFill>
                <a:srgbClr val="262626"/>
              </a:solidFill>
            </a:endParaRPr>
          </a:p>
          <a:p>
            <a:pPr>
              <a:lnSpc>
                <a:spcPts val="1120"/>
              </a:lnSpc>
            </a:pPr>
            <a:r>
              <a:rPr lang="en-US" sz="1150" dirty="0">
                <a:solidFill>
                  <a:srgbClr val="262626"/>
                </a:solidFill>
              </a:rPr>
              <a:t>Some studies look more generally at behavioral patterns, some of which are associated with the autism spectrum and attention deficit disorders. One study conducted in China  reveal a correlation between screens and anxious/depressive symptoms, somatic complaints, social withdrawal symptoms, attention problems, and aggressive behaviors (Lin, Han-Pin, et al, 2020). A large review of 87 studies back these results in showing a correlation between exposure time and aggression, inattention, anxiety, and depression in children less than 12 years old (</a:t>
            </a:r>
            <a:r>
              <a:rPr lang="en-US" sz="1150" dirty="0" err="1">
                <a:solidFill>
                  <a:srgbClr val="262626"/>
                </a:solidFill>
              </a:rPr>
              <a:t>Eirich</a:t>
            </a:r>
            <a:r>
              <a:rPr lang="en-US" sz="1150" dirty="0">
                <a:solidFill>
                  <a:srgbClr val="262626"/>
                </a:solidFill>
              </a:rPr>
              <a:t>, Rachel, et al, 2022). </a:t>
            </a:r>
          </a:p>
          <a:p>
            <a:pPr>
              <a:lnSpc>
                <a:spcPts val="1120"/>
              </a:lnSpc>
            </a:pPr>
            <a:endParaRPr lang="en-US" sz="1150" dirty="0">
              <a:solidFill>
                <a:srgbClr val="262626"/>
              </a:solidFill>
            </a:endParaRPr>
          </a:p>
          <a:p>
            <a:pPr>
              <a:lnSpc>
                <a:spcPts val="1120"/>
              </a:lnSpc>
            </a:pPr>
            <a:r>
              <a:rPr lang="en-US" sz="1150" dirty="0">
                <a:solidFill>
                  <a:srgbClr val="262626"/>
                </a:solidFill>
              </a:rPr>
              <a:t>As for other adverse effects, the correlation appears more significant if the child has been exposed early in life when the brain is still developing. One paper suggests that excessive early exposure can alter the neural circuitry of the brain in a way that makes children more responsive to audio-visual stimulation and less attentive to other environmental stimuli, like faces and social situations (</a:t>
            </a:r>
            <a:r>
              <a:rPr lang="en-US" sz="1150" dirty="0" err="1">
                <a:solidFill>
                  <a:srgbClr val="262626"/>
                </a:solidFill>
              </a:rPr>
              <a:t>Heffler</a:t>
            </a:r>
            <a:r>
              <a:rPr lang="en-US" sz="1150" dirty="0">
                <a:solidFill>
                  <a:srgbClr val="262626"/>
                </a:solidFill>
              </a:rPr>
              <a:t>, 2016). Another experimental study shows how mice that were exposed to a TV-simulation for four hours every day would become more risk-averse and impulsive, traits typically associated with ADHD (Christakis, 2018). </a:t>
            </a:r>
          </a:p>
          <a:p>
            <a:pPr>
              <a:lnSpc>
                <a:spcPts val="11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03</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5" y="1012503"/>
            <a:ext cx="2319972"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Behavioral patterns</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4">
            <a:alphaModFix amt="52000"/>
          </a:blip>
          <a:srcRect l="82511" t="1565" r="9538" b="30593"/>
          <a:stretch/>
        </p:blipFill>
        <p:spPr>
          <a:xfrm flipH="1">
            <a:off x="8567" y="6642212"/>
            <a:ext cx="886928" cy="4049601"/>
          </a:xfrm>
          <a:prstGeom prst="rect">
            <a:avLst/>
          </a:prstGeom>
        </p:spPr>
      </p:pic>
      <p:sp>
        <p:nvSpPr>
          <p:cNvPr id="41" name="Rectangle 40">
            <a:extLst>
              <a:ext uri="{FF2B5EF4-FFF2-40B4-BE49-F238E27FC236}">
                <a16:creationId xmlns:a16="http://schemas.microsoft.com/office/drawing/2014/main" id="{3D9F6DA9-6B89-2720-855B-3EB4B0BC7403}"/>
              </a:ext>
            </a:extLst>
          </p:cNvPr>
          <p:cNvSpPr/>
          <p:nvPr/>
        </p:nvSpPr>
        <p:spPr>
          <a:xfrm>
            <a:off x="1064998" y="6388799"/>
            <a:ext cx="6170387" cy="4303014"/>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7">
            <a:extLst>
              <a:ext uri="{FF2B5EF4-FFF2-40B4-BE49-F238E27FC236}">
                <a16:creationId xmlns:a16="http://schemas.microsoft.com/office/drawing/2014/main" id="{0062BC35-4035-13EB-28AA-83BBC2B4DD21}"/>
              </a:ext>
            </a:extLst>
          </p:cNvPr>
          <p:cNvSpPr txBox="1">
            <a:spLocks/>
          </p:cNvSpPr>
          <p:nvPr/>
        </p:nvSpPr>
        <p:spPr>
          <a:xfrm>
            <a:off x="1141127" y="6841934"/>
            <a:ext cx="5993428" cy="143642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lnSpc>
                <a:spcPts val="1060"/>
              </a:lnSpc>
              <a:buFont typeface="Arial" panose="020B0604020202020204" pitchFamily="34" charset="0"/>
              <a:buChar char="•"/>
            </a:pPr>
            <a:r>
              <a:rPr lang="fr-FR" sz="1000" dirty="0" err="1">
                <a:solidFill>
                  <a:schemeClr val="bg1"/>
                </a:solidFill>
                <a:effectLst/>
                <a:ea typeface="Arial" panose="020B0604020202020204" pitchFamily="34" charset="0"/>
              </a:rPr>
              <a:t>Christakis</a:t>
            </a:r>
            <a:r>
              <a:rPr lang="fr-FR" sz="1000" dirty="0">
                <a:solidFill>
                  <a:schemeClr val="bg1"/>
                </a:solidFill>
                <a:effectLst/>
                <a:ea typeface="Arial" panose="020B0604020202020204" pitchFamily="34" charset="0"/>
              </a:rPr>
              <a:t>, Dimitri A., et al. ‘How </a:t>
            </a:r>
            <a:r>
              <a:rPr lang="fr-FR" sz="1000" dirty="0" err="1">
                <a:solidFill>
                  <a:schemeClr val="bg1"/>
                </a:solidFill>
                <a:effectLst/>
                <a:ea typeface="Arial" panose="020B0604020202020204" pitchFamily="34" charset="0"/>
              </a:rPr>
              <a:t>Early</a:t>
            </a:r>
            <a:r>
              <a:rPr lang="fr-FR" sz="1000" dirty="0">
                <a:solidFill>
                  <a:schemeClr val="bg1"/>
                </a:solidFill>
                <a:effectLst/>
                <a:ea typeface="Arial" panose="020B0604020202020204" pitchFamily="34" charset="0"/>
              </a:rPr>
              <a:t> Media Exposure May Affect Cognitive </a:t>
            </a:r>
            <a:r>
              <a:rPr lang="fr-FR" sz="1000" dirty="0" err="1">
                <a:solidFill>
                  <a:schemeClr val="bg1"/>
                </a:solidFill>
                <a:effectLst/>
                <a:ea typeface="Arial" panose="020B0604020202020204" pitchFamily="34" charset="0"/>
              </a:rPr>
              <a:t>Function</a:t>
            </a:r>
            <a:r>
              <a:rPr lang="fr-FR" sz="1000" dirty="0">
                <a:solidFill>
                  <a:schemeClr val="bg1"/>
                </a:solidFill>
                <a:effectLst/>
                <a:ea typeface="Arial" panose="020B0604020202020204" pitchFamily="34" charset="0"/>
              </a:rPr>
              <a:t>: A </a:t>
            </a:r>
            <a:r>
              <a:rPr lang="fr-FR" sz="1000" dirty="0" err="1">
                <a:solidFill>
                  <a:schemeClr val="bg1"/>
                </a:solidFill>
                <a:effectLst/>
                <a:ea typeface="Arial" panose="020B0604020202020204" pitchFamily="34" charset="0"/>
              </a:rPr>
              <a:t>Review</a:t>
            </a:r>
            <a:r>
              <a:rPr lang="fr-FR" sz="1000" dirty="0">
                <a:solidFill>
                  <a:schemeClr val="bg1"/>
                </a:solidFill>
                <a:effectLst/>
                <a:ea typeface="Arial" panose="020B0604020202020204" pitchFamily="34" charset="0"/>
              </a:rPr>
              <a:t> of </a:t>
            </a:r>
            <a:r>
              <a:rPr lang="fr-FR" sz="1000" dirty="0" err="1">
                <a:solidFill>
                  <a:schemeClr val="bg1"/>
                </a:solidFill>
                <a:effectLst/>
                <a:ea typeface="Arial" panose="020B0604020202020204" pitchFamily="34" charset="0"/>
              </a:rPr>
              <a:t>Results</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from</a:t>
            </a:r>
            <a:r>
              <a:rPr lang="fr-FR" sz="1000" dirty="0">
                <a:solidFill>
                  <a:schemeClr val="bg1"/>
                </a:solidFill>
                <a:effectLst/>
                <a:ea typeface="Arial" panose="020B0604020202020204" pitchFamily="34" charset="0"/>
              </a:rPr>
              <a:t> Observations in </a:t>
            </a:r>
            <a:r>
              <a:rPr lang="fr-FR" sz="1000" dirty="0" err="1">
                <a:solidFill>
                  <a:schemeClr val="bg1"/>
                </a:solidFill>
                <a:effectLst/>
                <a:ea typeface="Arial" panose="020B0604020202020204" pitchFamily="34" charset="0"/>
              </a:rPr>
              <a:t>Humans</a:t>
            </a:r>
            <a:r>
              <a:rPr lang="fr-FR" sz="1000" dirty="0">
                <a:solidFill>
                  <a:schemeClr val="bg1"/>
                </a:solidFill>
                <a:effectLst/>
                <a:ea typeface="Arial" panose="020B0604020202020204" pitchFamily="34" charset="0"/>
              </a:rPr>
              <a:t> and </a:t>
            </a:r>
            <a:r>
              <a:rPr lang="fr-FR" sz="1000" dirty="0" err="1">
                <a:solidFill>
                  <a:schemeClr val="bg1"/>
                </a:solidFill>
                <a:effectLst/>
                <a:ea typeface="Arial" panose="020B0604020202020204" pitchFamily="34" charset="0"/>
              </a:rPr>
              <a:t>Experiments</a:t>
            </a:r>
            <a:r>
              <a:rPr lang="fr-FR" sz="1000" dirty="0">
                <a:solidFill>
                  <a:schemeClr val="bg1"/>
                </a:solidFill>
                <a:effectLst/>
                <a:ea typeface="Arial" panose="020B0604020202020204" pitchFamily="34" charset="0"/>
              </a:rPr>
              <a:t> in </a:t>
            </a:r>
            <a:r>
              <a:rPr lang="fr-FR" sz="1000" dirty="0" err="1">
                <a:solidFill>
                  <a:schemeClr val="bg1"/>
                </a:solidFill>
                <a:effectLst/>
                <a:ea typeface="Arial" panose="020B0604020202020204" pitchFamily="34" charset="0"/>
              </a:rPr>
              <a:t>Mice</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Proceedings</a:t>
            </a:r>
            <a:r>
              <a:rPr lang="fr-FR" sz="1000" dirty="0">
                <a:solidFill>
                  <a:schemeClr val="bg1"/>
                </a:solidFill>
                <a:effectLst/>
                <a:ea typeface="Arial" panose="020B0604020202020204" pitchFamily="34" charset="0"/>
              </a:rPr>
              <a:t> of the National </a:t>
            </a:r>
            <a:r>
              <a:rPr lang="fr-FR" sz="1000" dirty="0" err="1">
                <a:solidFill>
                  <a:schemeClr val="bg1"/>
                </a:solidFill>
                <a:effectLst/>
                <a:ea typeface="Arial" panose="020B0604020202020204" pitchFamily="34" charset="0"/>
              </a:rPr>
              <a:t>Academy</a:t>
            </a:r>
            <a:r>
              <a:rPr lang="fr-FR" sz="1000" dirty="0">
                <a:solidFill>
                  <a:schemeClr val="bg1"/>
                </a:solidFill>
                <a:effectLst/>
                <a:ea typeface="Arial" panose="020B0604020202020204" pitchFamily="34" charset="0"/>
              </a:rPr>
              <a:t> of Sciences, vol. 115, no. 40, Oct. 2018, pp. 9851–58. </a:t>
            </a:r>
            <a:r>
              <a:rPr lang="fr-FR" sz="1000" dirty="0" err="1">
                <a:solidFill>
                  <a:schemeClr val="bg1"/>
                </a:solidFill>
                <a:effectLst/>
                <a:ea typeface="Arial" panose="020B0604020202020204" pitchFamily="34" charset="0"/>
              </a:rPr>
              <a:t>DOI.org</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a:t>
            </a:r>
            <a:r>
              <a:rPr lang="fr-FR" sz="1000" b="1" dirty="0">
                <a:solidFill>
                  <a:schemeClr val="bg1"/>
                </a:solidFill>
                <a:effectLst/>
                <a:ea typeface="Arial" panose="020B0604020202020204" pitchFamily="34" charset="0"/>
                <a:hlinkClick r:id="rId5">
                  <a:extLst>
                    <a:ext uri="{A12FA001-AC4F-418D-AE19-62706E023703}">
                      <ahyp:hlinkClr xmlns:ahyp="http://schemas.microsoft.com/office/drawing/2018/hyperlinkcolor" val="tx"/>
                    </a:ext>
                  </a:extLst>
                </a:hlinkClick>
              </a:rPr>
              <a:t>https://doi.org/10.1073/pnas.1711548115</a:t>
            </a:r>
            <a:r>
              <a:rPr lang="fr-FR" sz="1000" b="1" dirty="0">
                <a:solidFill>
                  <a:schemeClr val="bg1"/>
                </a:solidFill>
                <a:effectLst/>
                <a:ea typeface="Arial" panose="020B0604020202020204" pitchFamily="34" charset="0"/>
              </a:rPr>
              <a:t>.</a:t>
            </a:r>
            <a:r>
              <a:rPr lang="en-IE" sz="1000" b="1" dirty="0">
                <a:solidFill>
                  <a:schemeClr val="bg1"/>
                </a:solidFill>
                <a:ea typeface="Arial" panose="020B0604020202020204" pitchFamily="34" charset="0"/>
              </a:rPr>
              <a:t> </a:t>
            </a:r>
            <a:r>
              <a:rPr lang="fr-FR" sz="1000" i="1" dirty="0">
                <a:solidFill>
                  <a:schemeClr val="bg1"/>
                </a:solidFill>
                <a:effectLst/>
                <a:ea typeface="Arial" panose="020B0604020202020204" pitchFamily="34" charset="0"/>
              </a:rPr>
              <a:t>Read the full article </a:t>
            </a:r>
            <a:r>
              <a:rPr lang="fr-FR" sz="1000" b="1" i="1" dirty="0">
                <a:solidFill>
                  <a:schemeClr val="bg1"/>
                </a:solidFill>
                <a:effectLst/>
                <a:ea typeface="Arial" panose="020B0604020202020204" pitchFamily="34" charset="0"/>
                <a:hlinkClick r:id="rId6">
                  <a:extLst>
                    <a:ext uri="{A12FA001-AC4F-418D-AE19-62706E023703}">
                      <ahyp:hlinkClr xmlns:ahyp="http://schemas.microsoft.com/office/drawing/2018/hyperlinkcolor" val="tx"/>
                    </a:ext>
                  </a:extLst>
                </a:hlinkClick>
              </a:rPr>
              <a:t>here</a:t>
            </a:r>
            <a:r>
              <a:rPr lang="fr-FR" sz="1000" i="1" dirty="0">
                <a:solidFill>
                  <a:schemeClr val="bg1"/>
                </a:solidFill>
                <a:effectLst/>
                <a:ea typeface="Arial" panose="020B0604020202020204" pitchFamily="34" charset="0"/>
              </a:rPr>
              <a:t>.</a:t>
            </a:r>
            <a:r>
              <a:rPr lang="fr-FR" sz="1000"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060"/>
              </a:lnSpc>
              <a:buFont typeface="Arial" panose="020B0604020202020204" pitchFamily="34" charset="0"/>
              <a:buChar char="•"/>
            </a:pPr>
            <a:r>
              <a:rPr lang="fr-FR" sz="1000" dirty="0" err="1">
                <a:solidFill>
                  <a:schemeClr val="bg1"/>
                </a:solidFill>
                <a:effectLst/>
                <a:ea typeface="Arial" panose="020B0604020202020204" pitchFamily="34" charset="0"/>
              </a:rPr>
              <a:t>Eirich</a:t>
            </a:r>
            <a:r>
              <a:rPr lang="fr-FR" sz="1000" dirty="0">
                <a:solidFill>
                  <a:schemeClr val="bg1"/>
                </a:solidFill>
                <a:effectLst/>
                <a:ea typeface="Arial" panose="020B0604020202020204" pitchFamily="34" charset="0"/>
              </a:rPr>
              <a:t>, Rachel, et al. ‘Association of Screen Time With </a:t>
            </a:r>
            <a:r>
              <a:rPr lang="fr-FR" sz="1000" dirty="0" err="1">
                <a:solidFill>
                  <a:schemeClr val="bg1"/>
                </a:solidFill>
                <a:effectLst/>
                <a:ea typeface="Arial" panose="020B0604020202020204" pitchFamily="34" charset="0"/>
              </a:rPr>
              <a:t>Internalizing</a:t>
            </a:r>
            <a:r>
              <a:rPr lang="fr-FR" sz="1000" dirty="0">
                <a:solidFill>
                  <a:schemeClr val="bg1"/>
                </a:solidFill>
                <a:effectLst/>
                <a:ea typeface="Arial" panose="020B0604020202020204" pitchFamily="34" charset="0"/>
              </a:rPr>
              <a:t> and </a:t>
            </a:r>
            <a:r>
              <a:rPr lang="fr-FR" sz="1000" dirty="0" err="1">
                <a:solidFill>
                  <a:schemeClr val="bg1"/>
                </a:solidFill>
                <a:effectLst/>
                <a:ea typeface="Arial" panose="020B0604020202020204" pitchFamily="34" charset="0"/>
              </a:rPr>
              <a:t>Externalizing</a:t>
            </a:r>
            <a:r>
              <a:rPr lang="fr-FR" sz="1000" dirty="0">
                <a:solidFill>
                  <a:schemeClr val="bg1"/>
                </a:solidFill>
                <a:effectLst/>
                <a:ea typeface="Arial" panose="020B0604020202020204" pitchFamily="34" charset="0"/>
              </a:rPr>
              <a:t> Behavior Problems in Children 12 </a:t>
            </a:r>
            <a:r>
              <a:rPr lang="fr-FR" sz="1000" dirty="0" err="1">
                <a:solidFill>
                  <a:schemeClr val="bg1"/>
                </a:solidFill>
                <a:effectLst/>
                <a:ea typeface="Arial" panose="020B0604020202020204" pitchFamily="34" charset="0"/>
              </a:rPr>
              <a:t>Years</a:t>
            </a:r>
            <a:r>
              <a:rPr lang="fr-FR" sz="1000" dirty="0">
                <a:solidFill>
                  <a:schemeClr val="bg1"/>
                </a:solidFill>
                <a:effectLst/>
                <a:ea typeface="Arial" panose="020B0604020202020204" pitchFamily="34" charset="0"/>
              </a:rPr>
              <a:t> or Younger: A </a:t>
            </a:r>
            <a:r>
              <a:rPr lang="fr-FR" sz="1000" dirty="0" err="1">
                <a:solidFill>
                  <a:schemeClr val="bg1"/>
                </a:solidFill>
                <a:effectLst/>
                <a:ea typeface="Arial" panose="020B0604020202020204" pitchFamily="34" charset="0"/>
              </a:rPr>
              <a:t>Systematic</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Review</a:t>
            </a:r>
            <a:r>
              <a:rPr lang="fr-FR" sz="1000" dirty="0">
                <a:solidFill>
                  <a:schemeClr val="bg1"/>
                </a:solidFill>
                <a:effectLst/>
                <a:ea typeface="Arial" panose="020B0604020202020204" pitchFamily="34" charset="0"/>
              </a:rPr>
              <a:t> and Meta-</a:t>
            </a:r>
            <a:r>
              <a:rPr lang="fr-FR" sz="1000" dirty="0" err="1">
                <a:solidFill>
                  <a:schemeClr val="bg1"/>
                </a:solidFill>
                <a:effectLst/>
                <a:ea typeface="Arial" panose="020B0604020202020204" pitchFamily="34" charset="0"/>
              </a:rPr>
              <a:t>Analysis</a:t>
            </a:r>
            <a:r>
              <a:rPr lang="fr-FR" sz="1000" dirty="0">
                <a:solidFill>
                  <a:schemeClr val="bg1"/>
                </a:solidFill>
                <a:effectLst/>
                <a:ea typeface="Arial" panose="020B0604020202020204" pitchFamily="34" charset="0"/>
              </a:rPr>
              <a:t>’. JAMA </a:t>
            </a:r>
            <a:r>
              <a:rPr lang="fr-FR" sz="1000" dirty="0" err="1">
                <a:solidFill>
                  <a:schemeClr val="bg1"/>
                </a:solidFill>
                <a:effectLst/>
                <a:ea typeface="Arial" panose="020B0604020202020204" pitchFamily="34" charset="0"/>
              </a:rPr>
              <a:t>Psychiatry</a:t>
            </a:r>
            <a:r>
              <a:rPr lang="fr-FR" sz="1000" dirty="0">
                <a:solidFill>
                  <a:schemeClr val="bg1"/>
                </a:solidFill>
                <a:effectLst/>
                <a:ea typeface="Arial" panose="020B0604020202020204" pitchFamily="34" charset="0"/>
              </a:rPr>
              <a:t>, vol. 79, no. 5, May 2022, pp. 393–405. </a:t>
            </a:r>
            <a:r>
              <a:rPr lang="fr-FR" sz="1000" dirty="0" err="1">
                <a:solidFill>
                  <a:schemeClr val="bg1"/>
                </a:solidFill>
                <a:effectLst/>
                <a:ea typeface="Arial" panose="020B0604020202020204" pitchFamily="34" charset="0"/>
              </a:rPr>
              <a:t>Silverchair</a:t>
            </a:r>
            <a:r>
              <a:rPr lang="fr-FR" sz="1000" dirty="0">
                <a:solidFill>
                  <a:schemeClr val="bg1"/>
                </a:solidFill>
                <a:effectLst/>
                <a:ea typeface="Arial" panose="020B0604020202020204" pitchFamily="34" charset="0"/>
              </a:rPr>
              <a:t>, </a:t>
            </a:r>
            <a:r>
              <a:rPr lang="fr-FR" sz="1000" b="1" dirty="0">
                <a:solidFill>
                  <a:schemeClr val="bg1"/>
                </a:solidFill>
                <a:effectLst/>
                <a:ea typeface="Arial" panose="020B0604020202020204" pitchFamily="34" charset="0"/>
                <a:hlinkClick r:id="rId7">
                  <a:extLst>
                    <a:ext uri="{A12FA001-AC4F-418D-AE19-62706E023703}">
                      <ahyp:hlinkClr xmlns:ahyp="http://schemas.microsoft.com/office/drawing/2018/hyperlinkcolor" val="tx"/>
                    </a:ext>
                  </a:extLst>
                </a:hlinkClick>
              </a:rPr>
              <a:t>https://doi.org/10.1001/jamapsychiatry.2022.0155</a:t>
            </a:r>
            <a:r>
              <a:rPr lang="fr-FR" sz="1000" b="1" dirty="0">
                <a:solidFill>
                  <a:schemeClr val="bg1"/>
                </a:solidFill>
                <a:effectLst/>
                <a:ea typeface="Arial" panose="020B0604020202020204" pitchFamily="34" charset="0"/>
              </a:rPr>
              <a:t>.</a:t>
            </a:r>
            <a:endParaRPr lang="en-IE" sz="1000" b="1" dirty="0">
              <a:solidFill>
                <a:schemeClr val="bg1"/>
              </a:solidFill>
              <a:effectLst/>
              <a:ea typeface="Arial" panose="020B0604020202020204" pitchFamily="34" charset="0"/>
            </a:endParaRPr>
          </a:p>
          <a:p>
            <a:pPr marL="171450" indent="-171450" algn="l">
              <a:lnSpc>
                <a:spcPts val="1060"/>
              </a:lnSpc>
              <a:buFont typeface="Arial" panose="020B0604020202020204" pitchFamily="34" charset="0"/>
              <a:buChar char="•"/>
            </a:pPr>
            <a:r>
              <a:rPr lang="fr-FR" sz="1000" dirty="0" err="1">
                <a:solidFill>
                  <a:schemeClr val="bg1"/>
                </a:solidFill>
                <a:effectLst/>
                <a:ea typeface="Arial" panose="020B0604020202020204" pitchFamily="34" charset="0"/>
              </a:rPr>
              <a:t>Heffler</a:t>
            </a:r>
            <a:r>
              <a:rPr lang="fr-FR" sz="1000" dirty="0">
                <a:solidFill>
                  <a:schemeClr val="bg1"/>
                </a:solidFill>
                <a:effectLst/>
                <a:ea typeface="Arial" panose="020B0604020202020204" pitchFamily="34" charset="0"/>
              </a:rPr>
              <a:t>, Karen </a:t>
            </a:r>
            <a:r>
              <a:rPr lang="fr-FR" sz="1000" dirty="0" err="1">
                <a:solidFill>
                  <a:schemeClr val="bg1"/>
                </a:solidFill>
                <a:effectLst/>
                <a:ea typeface="Arial" panose="020B0604020202020204" pitchFamily="34" charset="0"/>
              </a:rPr>
              <a:t>Frankel</a:t>
            </a:r>
            <a:r>
              <a:rPr lang="fr-FR" sz="1000" dirty="0">
                <a:solidFill>
                  <a:schemeClr val="bg1"/>
                </a:solidFill>
                <a:effectLst/>
                <a:ea typeface="Arial" panose="020B0604020202020204" pitchFamily="34" charset="0"/>
              </a:rPr>
              <a:t>, and Leonard M. </a:t>
            </a:r>
            <a:r>
              <a:rPr lang="fr-FR" sz="1000" dirty="0" err="1">
                <a:solidFill>
                  <a:schemeClr val="bg1"/>
                </a:solidFill>
                <a:effectLst/>
                <a:ea typeface="Arial" panose="020B0604020202020204" pitchFamily="34" charset="0"/>
              </a:rPr>
              <a:t>Oestreicher</a:t>
            </a:r>
            <a:r>
              <a:rPr lang="fr-FR" sz="1000" dirty="0">
                <a:solidFill>
                  <a:schemeClr val="bg1"/>
                </a:solidFill>
                <a:effectLst/>
                <a:ea typeface="Arial" panose="020B0604020202020204" pitchFamily="34" charset="0"/>
              </a:rPr>
              <a:t>. ‘Causation Model of </a:t>
            </a:r>
            <a:r>
              <a:rPr lang="fr-FR" sz="1000" dirty="0" err="1">
                <a:solidFill>
                  <a:schemeClr val="bg1"/>
                </a:solidFill>
                <a:effectLst/>
                <a:ea typeface="Arial" panose="020B0604020202020204" pitchFamily="34" charset="0"/>
              </a:rPr>
              <a:t>Autism</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Audiovisual</a:t>
            </a:r>
            <a:r>
              <a:rPr lang="fr-FR" sz="1000" dirty="0">
                <a:solidFill>
                  <a:schemeClr val="bg1"/>
                </a:solidFill>
                <a:effectLst/>
                <a:ea typeface="Arial" panose="020B0604020202020204" pitchFamily="34" charset="0"/>
              </a:rPr>
              <a:t> Brain </a:t>
            </a:r>
            <a:r>
              <a:rPr lang="fr-FR" sz="1000" dirty="0" err="1">
                <a:solidFill>
                  <a:schemeClr val="bg1"/>
                </a:solidFill>
                <a:effectLst/>
                <a:ea typeface="Arial" panose="020B0604020202020204" pitchFamily="34" charset="0"/>
              </a:rPr>
              <a:t>Specialization</a:t>
            </a:r>
            <a:r>
              <a:rPr lang="fr-FR" sz="1000" dirty="0">
                <a:solidFill>
                  <a:schemeClr val="bg1"/>
                </a:solidFill>
                <a:effectLst/>
                <a:ea typeface="Arial" panose="020B0604020202020204" pitchFamily="34" charset="0"/>
              </a:rPr>
              <a:t> in </a:t>
            </a:r>
            <a:r>
              <a:rPr lang="fr-FR" sz="1000" dirty="0" err="1">
                <a:solidFill>
                  <a:schemeClr val="bg1"/>
                </a:solidFill>
                <a:effectLst/>
                <a:ea typeface="Arial" panose="020B0604020202020204" pitchFamily="34" charset="0"/>
              </a:rPr>
              <a:t>Infancy</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Competes</a:t>
            </a:r>
            <a:r>
              <a:rPr lang="fr-FR" sz="1000" dirty="0">
                <a:solidFill>
                  <a:schemeClr val="bg1"/>
                </a:solidFill>
                <a:effectLst/>
                <a:ea typeface="Arial" panose="020B0604020202020204" pitchFamily="34" charset="0"/>
              </a:rPr>
              <a:t> with Social Brain Networks’. </a:t>
            </a:r>
            <a:r>
              <a:rPr lang="fr-FR" sz="1000" dirty="0" err="1">
                <a:solidFill>
                  <a:schemeClr val="bg1"/>
                </a:solidFill>
                <a:effectLst/>
                <a:ea typeface="Arial" panose="020B0604020202020204" pitchFamily="34" charset="0"/>
              </a:rPr>
              <a:t>Medical</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Hypotheses</a:t>
            </a:r>
            <a:r>
              <a:rPr lang="fr-FR" sz="1000" dirty="0">
                <a:solidFill>
                  <a:schemeClr val="bg1"/>
                </a:solidFill>
                <a:effectLst/>
                <a:ea typeface="Arial" panose="020B0604020202020204" pitchFamily="34" charset="0"/>
              </a:rPr>
              <a:t>, vol. 91, June 2016, pp. 114–22. ScienceDirect, </a:t>
            </a:r>
            <a:r>
              <a:rPr lang="fr-FR" sz="1000" b="1" dirty="0">
                <a:solidFill>
                  <a:schemeClr val="bg1"/>
                </a:solidFill>
                <a:effectLst/>
                <a:ea typeface="Arial" panose="020B0604020202020204" pitchFamily="34" charset="0"/>
                <a:hlinkClick r:id="rId8">
                  <a:extLst>
                    <a:ext uri="{A12FA001-AC4F-418D-AE19-62706E023703}">
                      <ahyp:hlinkClr xmlns:ahyp="http://schemas.microsoft.com/office/drawing/2018/hyperlinkcolor" val="tx"/>
                    </a:ext>
                  </a:extLst>
                </a:hlinkClick>
              </a:rPr>
              <a:t>https://doi.org/10.1016/j.mehy.2015.06.019</a:t>
            </a:r>
            <a:r>
              <a:rPr lang="fr-FR" sz="1000" b="1" dirty="0">
                <a:solidFill>
                  <a:schemeClr val="bg1"/>
                </a:solidFill>
                <a:effectLst/>
                <a:ea typeface="Arial" panose="020B0604020202020204" pitchFamily="34" charset="0"/>
              </a:rPr>
              <a:t>.</a:t>
            </a:r>
            <a:endParaRPr lang="en-IE" sz="1000" b="1" dirty="0">
              <a:solidFill>
                <a:schemeClr val="bg1"/>
              </a:solidFill>
              <a:effectLst/>
              <a:ea typeface="Arial" panose="020B0604020202020204" pitchFamily="34" charset="0"/>
            </a:endParaRPr>
          </a:p>
          <a:p>
            <a:pPr marL="171450" indent="-171450" algn="l">
              <a:lnSpc>
                <a:spcPts val="1060"/>
              </a:lnSpc>
              <a:buFont typeface="Arial" panose="020B0604020202020204" pitchFamily="34" charset="0"/>
              <a:buChar char="•"/>
            </a:pPr>
            <a:r>
              <a:rPr lang="fr-FR" sz="1000" i="1" dirty="0">
                <a:solidFill>
                  <a:schemeClr val="bg1"/>
                </a:solidFill>
                <a:effectLst/>
                <a:ea typeface="Arial" panose="020B0604020202020204" pitchFamily="34" charset="0"/>
              </a:rPr>
              <a:t>Read the full article </a:t>
            </a:r>
            <a:r>
              <a:rPr lang="fr-FR" sz="1000" b="1" i="1" dirty="0">
                <a:solidFill>
                  <a:schemeClr val="bg1"/>
                </a:solidFill>
                <a:effectLst/>
                <a:ea typeface="Arial" panose="020B0604020202020204" pitchFamily="34" charset="0"/>
                <a:hlinkClick r:id="rId9">
                  <a:extLst>
                    <a:ext uri="{A12FA001-AC4F-418D-AE19-62706E023703}">
                      <ahyp:hlinkClr xmlns:ahyp="http://schemas.microsoft.com/office/drawing/2018/hyperlinkcolor" val="tx"/>
                    </a:ext>
                  </a:extLst>
                </a:hlinkClick>
              </a:rPr>
              <a:t>here</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060"/>
              </a:lnSpc>
              <a:buFont typeface="Arial" panose="020B0604020202020204" pitchFamily="34" charset="0"/>
              <a:buChar char="•"/>
            </a:pPr>
            <a:r>
              <a:rPr lang="fr-FR" sz="1000" dirty="0" err="1">
                <a:solidFill>
                  <a:schemeClr val="bg1"/>
                </a:solidFill>
                <a:effectLst/>
                <a:ea typeface="Arial" panose="020B0604020202020204" pitchFamily="34" charset="0"/>
              </a:rPr>
              <a:t>Kushima</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Megumi</a:t>
            </a:r>
            <a:r>
              <a:rPr lang="fr-FR" sz="1000" dirty="0">
                <a:solidFill>
                  <a:schemeClr val="bg1"/>
                </a:solidFill>
                <a:effectLst/>
                <a:ea typeface="Arial" panose="020B0604020202020204" pitchFamily="34" charset="0"/>
              </a:rPr>
              <a:t>, et al. ‘Association </a:t>
            </a:r>
            <a:r>
              <a:rPr lang="fr-FR" sz="1000" dirty="0" err="1">
                <a:solidFill>
                  <a:schemeClr val="bg1"/>
                </a:solidFill>
                <a:effectLst/>
                <a:ea typeface="Arial" panose="020B0604020202020204" pitchFamily="34" charset="0"/>
              </a:rPr>
              <a:t>Between</a:t>
            </a:r>
            <a:r>
              <a:rPr lang="fr-FR" sz="1000" dirty="0">
                <a:solidFill>
                  <a:schemeClr val="bg1"/>
                </a:solidFill>
                <a:effectLst/>
                <a:ea typeface="Arial" panose="020B0604020202020204" pitchFamily="34" charset="0"/>
              </a:rPr>
              <a:t> Screen Time Exposure in Children at 1 </a:t>
            </a:r>
            <a:r>
              <a:rPr lang="fr-FR" sz="1000" dirty="0" err="1">
                <a:solidFill>
                  <a:schemeClr val="bg1"/>
                </a:solidFill>
                <a:effectLst/>
                <a:ea typeface="Arial" panose="020B0604020202020204" pitchFamily="34" charset="0"/>
              </a:rPr>
              <a:t>Year</a:t>
            </a:r>
            <a:r>
              <a:rPr lang="fr-FR" sz="1000" dirty="0">
                <a:solidFill>
                  <a:schemeClr val="bg1"/>
                </a:solidFill>
                <a:effectLst/>
                <a:ea typeface="Arial" panose="020B0604020202020204" pitchFamily="34" charset="0"/>
              </a:rPr>
              <a:t> of Age and </a:t>
            </a:r>
            <a:r>
              <a:rPr lang="fr-FR" sz="1000" dirty="0" err="1">
                <a:solidFill>
                  <a:schemeClr val="bg1"/>
                </a:solidFill>
                <a:effectLst/>
                <a:ea typeface="Arial" panose="020B0604020202020204" pitchFamily="34" charset="0"/>
              </a:rPr>
              <a:t>Autism</a:t>
            </a:r>
            <a:r>
              <a:rPr lang="fr-FR" sz="1000" dirty="0">
                <a:solidFill>
                  <a:schemeClr val="bg1"/>
                </a:solidFill>
                <a:effectLst/>
                <a:ea typeface="Arial" panose="020B0604020202020204" pitchFamily="34" charset="0"/>
              </a:rPr>
              <a:t> Spectrum </a:t>
            </a:r>
            <a:r>
              <a:rPr lang="fr-FR" sz="1000" dirty="0" err="1">
                <a:solidFill>
                  <a:schemeClr val="bg1"/>
                </a:solidFill>
                <a:effectLst/>
                <a:ea typeface="Arial" panose="020B0604020202020204" pitchFamily="34" charset="0"/>
              </a:rPr>
              <a:t>Disorder</a:t>
            </a:r>
            <a:r>
              <a:rPr lang="fr-FR" sz="1000" dirty="0">
                <a:solidFill>
                  <a:schemeClr val="bg1"/>
                </a:solidFill>
                <a:effectLst/>
                <a:ea typeface="Arial" panose="020B0604020202020204" pitchFamily="34" charset="0"/>
              </a:rPr>
              <a:t> at 3 </a:t>
            </a:r>
            <a:r>
              <a:rPr lang="fr-FR" sz="1000" dirty="0" err="1">
                <a:solidFill>
                  <a:schemeClr val="bg1"/>
                </a:solidFill>
                <a:effectLst/>
                <a:ea typeface="Arial" panose="020B0604020202020204" pitchFamily="34" charset="0"/>
              </a:rPr>
              <a:t>Years</a:t>
            </a:r>
            <a:r>
              <a:rPr lang="fr-FR" sz="1000" dirty="0">
                <a:solidFill>
                  <a:schemeClr val="bg1"/>
                </a:solidFill>
                <a:effectLst/>
                <a:ea typeface="Arial" panose="020B0604020202020204" pitchFamily="34" charset="0"/>
              </a:rPr>
              <a:t> of Age: The Japan </a:t>
            </a:r>
            <a:r>
              <a:rPr lang="fr-FR" sz="1000" dirty="0" err="1">
                <a:solidFill>
                  <a:schemeClr val="bg1"/>
                </a:solidFill>
                <a:effectLst/>
                <a:ea typeface="Arial" panose="020B0604020202020204" pitchFamily="34" charset="0"/>
              </a:rPr>
              <a:t>Environment</a:t>
            </a:r>
            <a:r>
              <a:rPr lang="fr-FR" sz="1000" dirty="0">
                <a:solidFill>
                  <a:schemeClr val="bg1"/>
                </a:solidFill>
                <a:effectLst/>
                <a:ea typeface="Arial" panose="020B0604020202020204" pitchFamily="34" charset="0"/>
              </a:rPr>
              <a:t> and </a:t>
            </a:r>
            <a:r>
              <a:rPr lang="fr-FR" sz="1000" dirty="0" err="1">
                <a:solidFill>
                  <a:schemeClr val="bg1"/>
                </a:solidFill>
                <a:effectLst/>
                <a:ea typeface="Arial" panose="020B0604020202020204" pitchFamily="34" charset="0"/>
              </a:rPr>
              <a:t>Children’s</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Study</a:t>
            </a:r>
            <a:r>
              <a:rPr lang="fr-FR" sz="1000" dirty="0">
                <a:solidFill>
                  <a:schemeClr val="bg1"/>
                </a:solidFill>
                <a:effectLst/>
                <a:ea typeface="Arial" panose="020B0604020202020204" pitchFamily="34" charset="0"/>
              </a:rPr>
              <a:t>’. JAMA Pediatrics, vol. 176, no. 4, Apr. 2022, pp. 384–91. PubMed, </a:t>
            </a:r>
            <a:r>
              <a:rPr lang="fr-FR" sz="1000" b="1" dirty="0">
                <a:solidFill>
                  <a:schemeClr val="bg1"/>
                </a:solidFill>
                <a:effectLst/>
                <a:ea typeface="Arial" panose="020B0604020202020204" pitchFamily="34" charset="0"/>
              </a:rPr>
              <a:t>https://</a:t>
            </a:r>
            <a:r>
              <a:rPr lang="fr-FR" sz="1000" b="1" dirty="0" err="1">
                <a:solidFill>
                  <a:schemeClr val="bg1"/>
                </a:solidFill>
                <a:effectLst/>
                <a:ea typeface="Arial" panose="020B0604020202020204" pitchFamily="34" charset="0"/>
              </a:rPr>
              <a:t>doi.org</a:t>
            </a:r>
            <a:r>
              <a:rPr lang="fr-FR" sz="1000" b="1" dirty="0">
                <a:solidFill>
                  <a:schemeClr val="bg1"/>
                </a:solidFill>
                <a:effectLst/>
                <a:ea typeface="Arial" panose="020B0604020202020204" pitchFamily="34" charset="0"/>
              </a:rPr>
              <a:t>/10.1001/jamapediatrics.2021.5778.</a:t>
            </a:r>
            <a:endParaRPr lang="en-IE" sz="1000" dirty="0">
              <a:solidFill>
                <a:schemeClr val="bg1"/>
              </a:solidFill>
              <a:effectLst/>
              <a:ea typeface="Arial" panose="020B0604020202020204" pitchFamily="34" charset="0"/>
            </a:endParaRPr>
          </a:p>
          <a:p>
            <a:pPr marL="171450" indent="-171450" algn="l">
              <a:lnSpc>
                <a:spcPts val="1060"/>
              </a:lnSpc>
              <a:buFont typeface="Arial" panose="020B0604020202020204" pitchFamily="34" charset="0"/>
              <a:buChar char="•"/>
            </a:pPr>
            <a:r>
              <a:rPr lang="fr-FR" sz="1000" dirty="0">
                <a:solidFill>
                  <a:schemeClr val="bg1"/>
                </a:solidFill>
                <a:effectLst/>
                <a:ea typeface="Arial" panose="020B0604020202020204" pitchFamily="34" charset="0"/>
              </a:rPr>
              <a:t>Lin, Han-Pin, et al. ‘</a:t>
            </a:r>
            <a:r>
              <a:rPr lang="fr-FR" sz="1000" dirty="0" err="1">
                <a:solidFill>
                  <a:schemeClr val="bg1"/>
                </a:solidFill>
                <a:effectLst/>
                <a:ea typeface="Arial" panose="020B0604020202020204" pitchFamily="34" charset="0"/>
              </a:rPr>
              <a:t>Prolonged</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Touch</a:t>
            </a:r>
            <a:r>
              <a:rPr lang="fr-FR" sz="1000" dirty="0">
                <a:solidFill>
                  <a:schemeClr val="bg1"/>
                </a:solidFill>
                <a:effectLst/>
                <a:ea typeface="Arial" panose="020B0604020202020204" pitchFamily="34" charset="0"/>
              </a:rPr>
              <a:t> Screen </a:t>
            </a:r>
            <a:r>
              <a:rPr lang="fr-FR" sz="1000" dirty="0" err="1">
                <a:solidFill>
                  <a:schemeClr val="bg1"/>
                </a:solidFill>
                <a:effectLst/>
                <a:ea typeface="Arial" panose="020B0604020202020204" pitchFamily="34" charset="0"/>
              </a:rPr>
              <a:t>Device</a:t>
            </a:r>
            <a:r>
              <a:rPr lang="fr-FR" sz="1000" dirty="0">
                <a:solidFill>
                  <a:schemeClr val="bg1"/>
                </a:solidFill>
                <a:effectLst/>
                <a:ea typeface="Arial" panose="020B0604020202020204" pitchFamily="34" charset="0"/>
              </a:rPr>
              <a:t> Usage Is Associated with </a:t>
            </a:r>
            <a:r>
              <a:rPr lang="fr-FR" sz="1000" dirty="0" err="1">
                <a:solidFill>
                  <a:schemeClr val="bg1"/>
                </a:solidFill>
                <a:effectLst/>
                <a:ea typeface="Arial" panose="020B0604020202020204" pitchFamily="34" charset="0"/>
              </a:rPr>
              <a:t>Emotional</a:t>
            </a:r>
            <a:r>
              <a:rPr lang="fr-FR" sz="1000" dirty="0">
                <a:solidFill>
                  <a:schemeClr val="bg1"/>
                </a:solidFill>
                <a:effectLst/>
                <a:ea typeface="Arial" panose="020B0604020202020204" pitchFamily="34" charset="0"/>
              </a:rPr>
              <a:t> and </a:t>
            </a:r>
            <a:r>
              <a:rPr lang="fr-FR" sz="1000" dirty="0" err="1">
                <a:solidFill>
                  <a:schemeClr val="bg1"/>
                </a:solidFill>
                <a:effectLst/>
                <a:ea typeface="Arial" panose="020B0604020202020204" pitchFamily="34" charset="0"/>
              </a:rPr>
              <a:t>Behavioral</a:t>
            </a:r>
            <a:r>
              <a:rPr lang="fr-FR" sz="1000" dirty="0">
                <a:solidFill>
                  <a:schemeClr val="bg1"/>
                </a:solidFill>
                <a:effectLst/>
                <a:ea typeface="Arial" panose="020B0604020202020204" pitchFamily="34" charset="0"/>
              </a:rPr>
              <a:t> Problems, but Not Language Delay, in </a:t>
            </a:r>
            <a:r>
              <a:rPr lang="fr-FR" sz="1000" dirty="0" err="1">
                <a:solidFill>
                  <a:schemeClr val="bg1"/>
                </a:solidFill>
                <a:effectLst/>
                <a:ea typeface="Arial" panose="020B0604020202020204" pitchFamily="34" charset="0"/>
              </a:rPr>
              <a:t>Toddlers</a:t>
            </a:r>
            <a:r>
              <a:rPr lang="fr-FR" sz="1000" dirty="0">
                <a:solidFill>
                  <a:schemeClr val="bg1"/>
                </a:solidFill>
                <a:effectLst/>
                <a:ea typeface="Arial" panose="020B0604020202020204" pitchFamily="34" charset="0"/>
              </a:rPr>
              <a:t>’. Infant Behavior and Development, vol. 58, </a:t>
            </a:r>
            <a:r>
              <a:rPr lang="fr-FR" sz="1000" dirty="0" err="1">
                <a:solidFill>
                  <a:schemeClr val="bg1"/>
                </a:solidFill>
                <a:effectLst/>
                <a:ea typeface="Arial" panose="020B0604020202020204" pitchFamily="34" charset="0"/>
              </a:rPr>
              <a:t>Feb</a:t>
            </a:r>
            <a:r>
              <a:rPr lang="fr-FR" sz="1000" dirty="0">
                <a:solidFill>
                  <a:schemeClr val="bg1"/>
                </a:solidFill>
                <a:effectLst/>
                <a:ea typeface="Arial" panose="020B0604020202020204" pitchFamily="34" charset="0"/>
              </a:rPr>
              <a:t>. 2020, p. 101424. ScienceDirect, </a:t>
            </a:r>
            <a:r>
              <a:rPr lang="fr-FR" sz="1000" b="1" dirty="0">
                <a:solidFill>
                  <a:schemeClr val="bg1"/>
                </a:solidFill>
                <a:effectLst/>
                <a:ea typeface="Arial" panose="020B0604020202020204" pitchFamily="34" charset="0"/>
                <a:hlinkClick r:id="rId10">
                  <a:extLst>
                    <a:ext uri="{A12FA001-AC4F-418D-AE19-62706E023703}">
                      <ahyp:hlinkClr xmlns:ahyp="http://schemas.microsoft.com/office/drawing/2018/hyperlinkcolor" val="tx"/>
                    </a:ext>
                  </a:extLst>
                </a:hlinkClick>
              </a:rPr>
              <a:t>https://doi.org/10.1016/j.infbeh.2020.101424</a:t>
            </a:r>
            <a:r>
              <a:rPr lang="fr-FR" sz="1000" b="1"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marL="171450" indent="-171450" algn="l">
              <a:lnSpc>
                <a:spcPts val="1060"/>
              </a:lnSpc>
              <a:buFont typeface="Arial" panose="020B0604020202020204" pitchFamily="34" charset="0"/>
              <a:buChar char="•"/>
            </a:pPr>
            <a:r>
              <a:rPr lang="fr-FR" sz="1000" dirty="0" err="1">
                <a:solidFill>
                  <a:schemeClr val="bg1"/>
                </a:solidFill>
                <a:effectLst/>
                <a:ea typeface="Arial" panose="020B0604020202020204" pitchFamily="34" charset="0"/>
              </a:rPr>
              <a:t>Tamana</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Sukhpreet</a:t>
            </a:r>
            <a:r>
              <a:rPr lang="fr-FR" sz="1000" dirty="0">
                <a:solidFill>
                  <a:schemeClr val="bg1"/>
                </a:solidFill>
                <a:effectLst/>
                <a:ea typeface="Arial" panose="020B0604020202020204" pitchFamily="34" charset="0"/>
              </a:rPr>
              <a:t> K., et al. ‘Screen-Time Is Associated with Inattention Problems in Preschoolers: </a:t>
            </a:r>
            <a:r>
              <a:rPr lang="fr-FR" sz="1000" dirty="0" err="1">
                <a:solidFill>
                  <a:schemeClr val="bg1"/>
                </a:solidFill>
                <a:effectLst/>
                <a:ea typeface="Arial" panose="020B0604020202020204" pitchFamily="34" charset="0"/>
              </a:rPr>
              <a:t>Results</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from</a:t>
            </a:r>
            <a:r>
              <a:rPr lang="fr-FR" sz="1000" dirty="0">
                <a:solidFill>
                  <a:schemeClr val="bg1"/>
                </a:solidFill>
                <a:effectLst/>
                <a:ea typeface="Arial" panose="020B0604020202020204" pitchFamily="34" charset="0"/>
              </a:rPr>
              <a:t> the CHILD Birth </a:t>
            </a:r>
            <a:r>
              <a:rPr lang="fr-FR" sz="1000" dirty="0" err="1">
                <a:solidFill>
                  <a:schemeClr val="bg1"/>
                </a:solidFill>
                <a:effectLst/>
                <a:ea typeface="Arial" panose="020B0604020202020204" pitchFamily="34" charset="0"/>
              </a:rPr>
              <a:t>Cohort</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Study</a:t>
            </a:r>
            <a:r>
              <a:rPr lang="fr-FR" sz="1000" dirty="0">
                <a:solidFill>
                  <a:schemeClr val="bg1"/>
                </a:solidFill>
                <a:effectLst/>
                <a:ea typeface="Arial" panose="020B0604020202020204" pitchFamily="34" charset="0"/>
              </a:rPr>
              <a:t>’. PLOS ONE, vol. 14, no. 4, Apr. 2019, p. e0213995. </a:t>
            </a:r>
            <a:r>
              <a:rPr lang="fr-FR" sz="1000" dirty="0" err="1">
                <a:solidFill>
                  <a:schemeClr val="bg1"/>
                </a:solidFill>
                <a:effectLst/>
                <a:ea typeface="Arial" panose="020B0604020202020204" pitchFamily="34" charset="0"/>
              </a:rPr>
              <a:t>PLoS</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Journals</a:t>
            </a:r>
            <a:r>
              <a:rPr lang="fr-FR" sz="1000" dirty="0">
                <a:solidFill>
                  <a:schemeClr val="bg1"/>
                </a:solidFill>
                <a:effectLst/>
                <a:ea typeface="Arial" panose="020B0604020202020204" pitchFamily="34" charset="0"/>
              </a:rPr>
              <a:t>, </a:t>
            </a:r>
            <a:r>
              <a:rPr lang="fr-FR" sz="1000" dirty="0">
                <a:solidFill>
                  <a:schemeClr val="bg1"/>
                </a:solidFill>
                <a:effectLst/>
                <a:ea typeface="Arial" panose="020B0604020202020204" pitchFamily="34" charset="0"/>
                <a:hlinkClick r:id="rId11">
                  <a:extLst>
                    <a:ext uri="{A12FA001-AC4F-418D-AE19-62706E023703}">
                      <ahyp:hlinkClr xmlns:ahyp="http://schemas.microsoft.com/office/drawing/2018/hyperlinkcolor" val="tx"/>
                    </a:ext>
                  </a:extLst>
                </a:hlinkClick>
              </a:rPr>
              <a:t>https://doi.org/10.1371/journal.pone</a:t>
            </a:r>
            <a:r>
              <a:rPr lang="fr-FR" sz="1000" dirty="0">
                <a:solidFill>
                  <a:srgbClr val="6B9F25"/>
                </a:solidFill>
                <a:effectLst/>
                <a:ea typeface="Arial" panose="020B0604020202020204" pitchFamily="34" charset="0"/>
                <a:hlinkClick r:id="rId11">
                  <a:extLst>
                    <a:ext uri="{A12FA001-AC4F-418D-AE19-62706E023703}">
                      <ahyp:hlinkClr xmlns:ahyp="http://schemas.microsoft.com/office/drawing/2018/hyperlinkcolor" val="tx"/>
                    </a:ext>
                  </a:extLst>
                </a:hlinkClick>
              </a:rPr>
              <a:t>.</a:t>
            </a:r>
            <a:r>
              <a:rPr lang="fr-FR" sz="1000" dirty="0">
                <a:solidFill>
                  <a:schemeClr val="bg1"/>
                </a:solidFill>
                <a:effectLst/>
                <a:ea typeface="Arial" panose="020B0604020202020204" pitchFamily="34" charset="0"/>
                <a:hlinkClick r:id="rId11">
                  <a:extLst>
                    <a:ext uri="{A12FA001-AC4F-418D-AE19-62706E023703}">
                      <ahyp:hlinkClr xmlns:ahyp="http://schemas.microsoft.com/office/drawing/2018/hyperlinkcolor" val="tx"/>
                    </a:ext>
                  </a:extLst>
                </a:hlinkClick>
              </a:rPr>
              <a:t>0213995</a:t>
            </a:r>
            <a:endParaRPr lang="fr-FR" sz="1000" dirty="0">
              <a:solidFill>
                <a:schemeClr val="bg1"/>
              </a:solidFill>
              <a:effectLst/>
              <a:ea typeface="Arial" panose="020B0604020202020204" pitchFamily="34" charset="0"/>
            </a:endParaRPr>
          </a:p>
          <a:p>
            <a:pPr marL="171450" indent="-171450" algn="l">
              <a:lnSpc>
                <a:spcPts val="1060"/>
              </a:lnSpc>
              <a:buFont typeface="Arial" panose="020B0604020202020204" pitchFamily="34" charset="0"/>
              <a:buChar char="•"/>
            </a:pPr>
            <a:r>
              <a:rPr lang="en-GB" sz="1000" dirty="0" err="1">
                <a:solidFill>
                  <a:schemeClr val="bg1"/>
                </a:solidFill>
                <a:effectLst/>
              </a:rPr>
              <a:t>Zeidan</a:t>
            </a:r>
            <a:r>
              <a:rPr lang="en-GB" sz="1000" dirty="0">
                <a:solidFill>
                  <a:schemeClr val="bg1"/>
                </a:solidFill>
                <a:effectLst/>
              </a:rPr>
              <a:t>, J. </a:t>
            </a:r>
            <a:r>
              <a:rPr lang="en-GB" sz="1000" i="1" dirty="0">
                <a:solidFill>
                  <a:schemeClr val="bg1"/>
                </a:solidFill>
                <a:effectLst/>
              </a:rPr>
              <a:t>et al.</a:t>
            </a:r>
            <a:r>
              <a:rPr lang="en-GB" sz="1000" dirty="0">
                <a:solidFill>
                  <a:schemeClr val="bg1"/>
                </a:solidFill>
                <a:effectLst/>
              </a:rPr>
              <a:t> (2022) ‘Global prevalence of autism: A systematic review update’, </a:t>
            </a:r>
            <a:r>
              <a:rPr lang="en-GB" sz="1000" i="1" dirty="0">
                <a:solidFill>
                  <a:schemeClr val="bg1"/>
                </a:solidFill>
                <a:effectLst/>
              </a:rPr>
              <a:t>Autism Research</a:t>
            </a:r>
            <a:r>
              <a:rPr lang="en-GB" sz="1000" dirty="0">
                <a:solidFill>
                  <a:schemeClr val="bg1"/>
                </a:solidFill>
                <a:effectLst/>
              </a:rPr>
              <a:t>, 15(5), pp. 778–790. doi:10.1002/aur.2696. </a:t>
            </a:r>
            <a:r>
              <a:rPr lang="en-GB" sz="1000" i="1" dirty="0">
                <a:solidFill>
                  <a:schemeClr val="bg1"/>
                </a:solidFill>
                <a:effectLst/>
              </a:rPr>
              <a:t>Read the full articl</a:t>
            </a:r>
            <a:r>
              <a:rPr lang="en-GB" sz="1000" i="1" dirty="0">
                <a:solidFill>
                  <a:schemeClr val="bg1"/>
                </a:solidFill>
              </a:rPr>
              <a:t>e </a:t>
            </a:r>
            <a:r>
              <a:rPr lang="en-GB" sz="1000" i="1" dirty="0">
                <a:solidFill>
                  <a:schemeClr val="bg1"/>
                </a:solidFill>
                <a:hlinkClick r:id="rId12">
                  <a:extLst>
                    <a:ext uri="{A12FA001-AC4F-418D-AE19-62706E023703}">
                      <ahyp:hlinkClr xmlns:ahyp="http://schemas.microsoft.com/office/drawing/2018/hyperlinkcolor" val="tx"/>
                    </a:ext>
                  </a:extLst>
                </a:hlinkClick>
              </a:rPr>
              <a:t>here</a:t>
            </a:r>
            <a:r>
              <a:rPr lang="en-GB" sz="1000" dirty="0">
                <a:solidFill>
                  <a:schemeClr val="bg1"/>
                </a:solidFill>
              </a:rPr>
              <a:t>.</a:t>
            </a:r>
            <a:endParaRPr lang="en-GB" sz="1000" dirty="0">
              <a:solidFill>
                <a:schemeClr val="bg1"/>
              </a:solidFill>
              <a:effectLst/>
            </a:endParaRPr>
          </a:p>
          <a:p>
            <a:pPr marL="171450" indent="-171450" algn="l">
              <a:lnSpc>
                <a:spcPts val="1060"/>
              </a:lnSpc>
              <a:buFont typeface="Arial" panose="020B0604020202020204" pitchFamily="34" charset="0"/>
              <a:buChar char="•"/>
            </a:pPr>
            <a:endParaRPr lang="en-IE" sz="1000" dirty="0">
              <a:solidFill>
                <a:schemeClr val="bg1"/>
              </a:solidFill>
              <a:effectLst/>
              <a:ea typeface="Arial" panose="020B0604020202020204" pitchFamily="34" charset="0"/>
            </a:endParaRPr>
          </a:p>
          <a:p>
            <a:pPr marL="171450" indent="-171450" algn="l">
              <a:lnSpc>
                <a:spcPts val="1060"/>
              </a:lnSpc>
              <a:buClr>
                <a:srgbClr val="009AC1"/>
              </a:buClr>
              <a:buFont typeface="Arial" panose="020B0604020202020204" pitchFamily="34" charset="0"/>
              <a:buChar char="•"/>
            </a:pPr>
            <a:endParaRPr lang="fr-FR" sz="1000" b="1" i="1" dirty="0">
              <a:solidFill>
                <a:schemeClr val="bg1"/>
              </a:solidFill>
              <a:ea typeface="Arial" panose="020B0604020202020204" pitchFamily="34" charset="0"/>
            </a:endParaRPr>
          </a:p>
        </p:txBody>
      </p:sp>
      <p:sp>
        <p:nvSpPr>
          <p:cNvPr id="43" name="Text Placeholder 17">
            <a:extLst>
              <a:ext uri="{FF2B5EF4-FFF2-40B4-BE49-F238E27FC236}">
                <a16:creationId xmlns:a16="http://schemas.microsoft.com/office/drawing/2014/main" id="{C52C40D8-79DB-DBFF-1297-8B991B191E30}"/>
              </a:ext>
            </a:extLst>
          </p:cNvPr>
          <p:cNvSpPr txBox="1">
            <a:spLocks/>
          </p:cNvSpPr>
          <p:nvPr/>
        </p:nvSpPr>
        <p:spPr>
          <a:xfrm>
            <a:off x="4415109" y="6318597"/>
            <a:ext cx="1895742" cy="296770"/>
          </a:xfrm>
          <a:prstGeom prst="rect">
            <a:avLst/>
          </a:prstGeom>
          <a:solidFill>
            <a:srgbClr val="74659A"/>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600" b="1" dirty="0">
                <a:solidFill>
                  <a:schemeClr val="bg1"/>
                </a:solidFill>
              </a:rPr>
              <a:t>Find the full articles</a:t>
            </a:r>
          </a:p>
        </p:txBody>
      </p:sp>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17</a:t>
            </a:fld>
            <a:endParaRPr lang="en-US" dirty="0"/>
          </a:p>
        </p:txBody>
      </p:sp>
      <p:grpSp>
        <p:nvGrpSpPr>
          <p:cNvPr id="12" name="Group 11">
            <a:extLst>
              <a:ext uri="{FF2B5EF4-FFF2-40B4-BE49-F238E27FC236}">
                <a16:creationId xmlns:a16="http://schemas.microsoft.com/office/drawing/2014/main" id="{31DEF71A-5870-89D8-E8C9-AA9570F5FC20}"/>
              </a:ext>
            </a:extLst>
          </p:cNvPr>
          <p:cNvGrpSpPr/>
          <p:nvPr/>
        </p:nvGrpSpPr>
        <p:grpSpPr>
          <a:xfrm>
            <a:off x="6310851" y="313650"/>
            <a:ext cx="823704" cy="734260"/>
            <a:chOff x="4422991" y="1951890"/>
            <a:chExt cx="1086135" cy="968195"/>
          </a:xfrm>
        </p:grpSpPr>
        <p:sp>
          <p:nvSpPr>
            <p:cNvPr id="13" name="Freeform 12">
              <a:extLst>
                <a:ext uri="{FF2B5EF4-FFF2-40B4-BE49-F238E27FC236}">
                  <a16:creationId xmlns:a16="http://schemas.microsoft.com/office/drawing/2014/main" id="{9BEA1CAF-86FF-0E79-AD38-0980A157657E}"/>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14" name="Graphic 3">
              <a:extLst>
                <a:ext uri="{FF2B5EF4-FFF2-40B4-BE49-F238E27FC236}">
                  <a16:creationId xmlns:a16="http://schemas.microsoft.com/office/drawing/2014/main" id="{696CB63D-1A16-07B0-0A10-7F30728417B1}"/>
                </a:ext>
              </a:extLst>
            </p:cNvPr>
            <p:cNvGrpSpPr/>
            <p:nvPr/>
          </p:nvGrpSpPr>
          <p:grpSpPr>
            <a:xfrm>
              <a:off x="4738409" y="2001259"/>
              <a:ext cx="466270" cy="416899"/>
              <a:chOff x="4738409" y="2001259"/>
              <a:chExt cx="466270" cy="416899"/>
            </a:xfrm>
            <a:solidFill>
              <a:srgbClr val="00BADE"/>
            </a:solidFill>
          </p:grpSpPr>
          <p:sp>
            <p:nvSpPr>
              <p:cNvPr id="15" name="Freeform 14">
                <a:extLst>
                  <a:ext uri="{FF2B5EF4-FFF2-40B4-BE49-F238E27FC236}">
                    <a16:creationId xmlns:a16="http://schemas.microsoft.com/office/drawing/2014/main" id="{F8A48249-4A8C-B37D-6B4F-90AFCED00ECA}"/>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00B6E6"/>
              </a:solid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D57FE84-8339-8A47-643E-D64128EBE1BA}"/>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00B6E6"/>
              </a:solid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144EBC8-4510-5526-DDE8-ABCDA404B66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00B6E6"/>
              </a:solidFill>
              <a:ln w="27426"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633465271"/>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33075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049199" y="1277096"/>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Screens have also been shown to affect our bodies, particularly eyesight.  It’s been known for some time that spending a lot of time reading things up close increases the risk of developing myopia. In a review of 27 empirical studies, it was found that the risk of developing myopia for children aged 6-18 years increased by 2% for every additional hour of near work per week (Huang, 2015). Another study focusing specifically on digital screens suggests that the earlier children are exposed, the greater the risk of developing preschool myopia. The most significant correlation is measured for children who were exposed during their first year of life (Yang, 2020).</a:t>
            </a:r>
          </a:p>
          <a:p>
            <a:pPr>
              <a:lnSpc>
                <a:spcPts val="11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0995" y="97554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384" y="71393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04</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200" y="763633"/>
            <a:ext cx="971486"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Myopia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41" name="Rectangle 40">
            <a:extLst>
              <a:ext uri="{FF2B5EF4-FFF2-40B4-BE49-F238E27FC236}">
                <a16:creationId xmlns:a16="http://schemas.microsoft.com/office/drawing/2014/main" id="{3D9F6DA9-6B89-2720-855B-3EB4B0BC7403}"/>
              </a:ext>
            </a:extLst>
          </p:cNvPr>
          <p:cNvSpPr/>
          <p:nvPr/>
        </p:nvSpPr>
        <p:spPr>
          <a:xfrm>
            <a:off x="1093959" y="2941958"/>
            <a:ext cx="6170387" cy="1965151"/>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7">
            <a:extLst>
              <a:ext uri="{FF2B5EF4-FFF2-40B4-BE49-F238E27FC236}">
                <a16:creationId xmlns:a16="http://schemas.microsoft.com/office/drawing/2014/main" id="{0062BC35-4035-13EB-28AA-83BBC2B4DD21}"/>
              </a:ext>
            </a:extLst>
          </p:cNvPr>
          <p:cNvSpPr txBox="1">
            <a:spLocks/>
          </p:cNvSpPr>
          <p:nvPr/>
        </p:nvSpPr>
        <p:spPr>
          <a:xfrm>
            <a:off x="1174637" y="3293377"/>
            <a:ext cx="5993428" cy="143642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Huang, </a:t>
            </a:r>
            <a:r>
              <a:rPr lang="fr-FR" sz="1000" dirty="0" err="1">
                <a:solidFill>
                  <a:schemeClr val="bg1"/>
                </a:solidFill>
                <a:effectLst/>
                <a:ea typeface="Arial" panose="020B0604020202020204" pitchFamily="34" charset="0"/>
              </a:rPr>
              <a:t>Hsiu</a:t>
            </a:r>
            <a:r>
              <a:rPr lang="fr-FR" sz="1000" dirty="0">
                <a:solidFill>
                  <a:schemeClr val="bg1"/>
                </a:solidFill>
                <a:effectLst/>
                <a:ea typeface="Arial" panose="020B0604020202020204" pitchFamily="34" charset="0"/>
              </a:rPr>
              <a:t>-Mei, et al. ‘The Association </a:t>
            </a:r>
            <a:r>
              <a:rPr lang="fr-FR" sz="1000" dirty="0" err="1">
                <a:solidFill>
                  <a:schemeClr val="bg1"/>
                </a:solidFill>
                <a:effectLst/>
                <a:ea typeface="Arial" panose="020B0604020202020204" pitchFamily="34" charset="0"/>
              </a:rPr>
              <a:t>between</a:t>
            </a:r>
            <a:r>
              <a:rPr lang="fr-FR" sz="1000" dirty="0">
                <a:solidFill>
                  <a:schemeClr val="bg1"/>
                </a:solidFill>
                <a:effectLst/>
                <a:ea typeface="Arial" panose="020B0604020202020204" pitchFamily="34" charset="0"/>
              </a:rPr>
              <a:t> Near Work Activities and </a:t>
            </a:r>
            <a:r>
              <a:rPr lang="fr-FR" sz="1000" dirty="0" err="1">
                <a:solidFill>
                  <a:schemeClr val="bg1"/>
                </a:solidFill>
                <a:effectLst/>
                <a:ea typeface="Arial" panose="020B0604020202020204" pitchFamily="34" charset="0"/>
              </a:rPr>
              <a:t>Myopia</a:t>
            </a:r>
            <a:r>
              <a:rPr lang="fr-FR" sz="1000" dirty="0">
                <a:solidFill>
                  <a:schemeClr val="bg1"/>
                </a:solidFill>
                <a:effectLst/>
                <a:ea typeface="Arial" panose="020B0604020202020204" pitchFamily="34" charset="0"/>
              </a:rPr>
              <a:t> in Children-A </a:t>
            </a:r>
            <a:r>
              <a:rPr lang="fr-FR" sz="1000" dirty="0" err="1">
                <a:solidFill>
                  <a:schemeClr val="bg1"/>
                </a:solidFill>
                <a:effectLst/>
                <a:ea typeface="Arial" panose="020B0604020202020204" pitchFamily="34" charset="0"/>
              </a:rPr>
              <a:t>Systematic</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Review</a:t>
            </a:r>
            <a:r>
              <a:rPr lang="fr-FR" sz="1000" dirty="0">
                <a:solidFill>
                  <a:schemeClr val="bg1"/>
                </a:solidFill>
                <a:effectLst/>
                <a:ea typeface="Arial" panose="020B0604020202020204" pitchFamily="34" charset="0"/>
              </a:rPr>
              <a:t> and Meta-</a:t>
            </a:r>
            <a:r>
              <a:rPr lang="fr-FR" sz="1000" dirty="0" err="1">
                <a:solidFill>
                  <a:schemeClr val="bg1"/>
                </a:solidFill>
                <a:effectLst/>
                <a:ea typeface="Arial" panose="020B0604020202020204" pitchFamily="34" charset="0"/>
              </a:rPr>
              <a:t>Analysis</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PloS</a:t>
            </a:r>
            <a:r>
              <a:rPr lang="fr-FR" sz="1000" dirty="0">
                <a:solidFill>
                  <a:schemeClr val="bg1"/>
                </a:solidFill>
                <a:effectLst/>
                <a:ea typeface="Arial" panose="020B0604020202020204" pitchFamily="34" charset="0"/>
              </a:rPr>
              <a:t> One, vol. 10, no. 10, 2015, p. e0140419. PubMed, </a:t>
            </a:r>
            <a:r>
              <a:rPr lang="fr-FR" sz="1000" b="1" dirty="0">
                <a:solidFill>
                  <a:schemeClr val="bg1"/>
                </a:solidFill>
                <a:effectLst/>
                <a:ea typeface="Arial" panose="020B0604020202020204" pitchFamily="34" charset="0"/>
                <a:hlinkClick r:id="rId3">
                  <a:extLst>
                    <a:ext uri="{A12FA001-AC4F-418D-AE19-62706E023703}">
                      <ahyp:hlinkClr xmlns:ahyp="http://schemas.microsoft.com/office/drawing/2018/hyperlinkcolor" val="tx"/>
                    </a:ext>
                  </a:extLst>
                </a:hlinkClick>
              </a:rPr>
              <a:t>https://doi.org/10.1371/journal.pone.0140419</a:t>
            </a:r>
            <a:r>
              <a:rPr lang="en-IE" sz="1000" b="1" dirty="0">
                <a:solidFill>
                  <a:schemeClr val="bg1"/>
                </a:solidFill>
                <a:ea typeface="Arial" panose="020B0604020202020204" pitchFamily="34" charset="0"/>
              </a:rPr>
              <a:t> </a:t>
            </a:r>
            <a:r>
              <a:rPr lang="fr-FR" sz="1000" i="1" dirty="0">
                <a:solidFill>
                  <a:schemeClr val="bg1"/>
                </a:solidFill>
                <a:effectLst/>
                <a:ea typeface="Arial" panose="020B0604020202020204" pitchFamily="34" charset="0"/>
              </a:rPr>
              <a:t>Read the full article </a:t>
            </a:r>
            <a:r>
              <a:rPr lang="fr-FR" sz="1000" b="1" i="1" dirty="0">
                <a:solidFill>
                  <a:schemeClr val="bg1"/>
                </a:solidFill>
                <a:effectLst/>
                <a:ea typeface="Arial" panose="020B0604020202020204" pitchFamily="34" charset="0"/>
                <a:hlinkClick r:id="rId4">
                  <a:extLst>
                    <a:ext uri="{A12FA001-AC4F-418D-AE19-62706E023703}">
                      <ahyp:hlinkClr xmlns:ahyp="http://schemas.microsoft.com/office/drawing/2018/hyperlinkcolor" val="tx"/>
                    </a:ext>
                  </a:extLst>
                </a:hlinkClick>
              </a:rPr>
              <a:t>here</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Yang, Gui-You, et al. ‘Associations </a:t>
            </a:r>
            <a:r>
              <a:rPr lang="fr-FR" sz="1000" dirty="0" err="1">
                <a:solidFill>
                  <a:schemeClr val="bg1"/>
                </a:solidFill>
                <a:effectLst/>
                <a:ea typeface="Arial" panose="020B0604020202020204" pitchFamily="34" charset="0"/>
              </a:rPr>
              <a:t>Between</a:t>
            </a:r>
            <a:r>
              <a:rPr lang="fr-FR" sz="1000" dirty="0">
                <a:solidFill>
                  <a:schemeClr val="bg1"/>
                </a:solidFill>
                <a:effectLst/>
                <a:ea typeface="Arial" panose="020B0604020202020204" pitchFamily="34" charset="0"/>
              </a:rPr>
              <a:t> Screen Exposure in </a:t>
            </a:r>
            <a:r>
              <a:rPr lang="fr-FR" sz="1000" dirty="0" err="1">
                <a:solidFill>
                  <a:schemeClr val="bg1"/>
                </a:solidFill>
                <a:effectLst/>
                <a:ea typeface="Arial" panose="020B0604020202020204" pitchFamily="34" charset="0"/>
              </a:rPr>
              <a:t>Early</a:t>
            </a:r>
            <a:r>
              <a:rPr lang="fr-FR" sz="1000" dirty="0">
                <a:solidFill>
                  <a:schemeClr val="bg1"/>
                </a:solidFill>
                <a:effectLst/>
                <a:ea typeface="Arial" panose="020B0604020202020204" pitchFamily="34" charset="0"/>
              </a:rPr>
              <a:t> Life and </a:t>
            </a:r>
            <a:r>
              <a:rPr lang="fr-FR" sz="1000" dirty="0" err="1">
                <a:solidFill>
                  <a:schemeClr val="bg1"/>
                </a:solidFill>
                <a:effectLst/>
                <a:ea typeface="Arial" panose="020B0604020202020204" pitchFamily="34" charset="0"/>
              </a:rPr>
              <a:t>Myopia</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amongst</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Chinese</a:t>
            </a:r>
            <a:r>
              <a:rPr lang="fr-FR" sz="1000" dirty="0">
                <a:solidFill>
                  <a:schemeClr val="bg1"/>
                </a:solidFill>
                <a:effectLst/>
                <a:ea typeface="Arial" panose="020B0604020202020204" pitchFamily="34" charset="0"/>
              </a:rPr>
              <a:t> Preschoolers’. International Journal of </a:t>
            </a:r>
            <a:r>
              <a:rPr lang="fr-FR" sz="1000" dirty="0" err="1">
                <a:solidFill>
                  <a:schemeClr val="bg1"/>
                </a:solidFill>
                <a:effectLst/>
                <a:ea typeface="Arial" panose="020B0604020202020204" pitchFamily="34" charset="0"/>
              </a:rPr>
              <a:t>Environmental</a:t>
            </a:r>
            <a:r>
              <a:rPr lang="fr-FR" sz="1000" dirty="0">
                <a:solidFill>
                  <a:schemeClr val="bg1"/>
                </a:solidFill>
                <a:effectLst/>
                <a:ea typeface="Arial" panose="020B0604020202020204" pitchFamily="34" charset="0"/>
              </a:rPr>
              <a:t> Research and Public Health, vol. 17, no. 3, Jan. 2020, p. 1056. </a:t>
            </a:r>
            <a:r>
              <a:rPr lang="fr-FR" sz="1000" dirty="0" err="1">
                <a:solidFill>
                  <a:schemeClr val="bg1"/>
                </a:solidFill>
                <a:effectLst/>
                <a:ea typeface="Arial" panose="020B0604020202020204" pitchFamily="34" charset="0"/>
              </a:rPr>
              <a:t>www.mdpi.com</a:t>
            </a:r>
            <a:r>
              <a:rPr lang="fr-FR" sz="1000" dirty="0">
                <a:solidFill>
                  <a:schemeClr val="bg1"/>
                </a:solidFill>
                <a:effectLst/>
                <a:ea typeface="Arial" panose="020B0604020202020204" pitchFamily="34" charset="0"/>
              </a:rPr>
              <a:t>, </a:t>
            </a:r>
            <a:r>
              <a:rPr lang="fr-FR" sz="1000" b="1" dirty="0">
                <a:solidFill>
                  <a:schemeClr val="bg1"/>
                </a:solidFill>
                <a:effectLst/>
                <a:ea typeface="Arial" panose="020B0604020202020204" pitchFamily="34" charset="0"/>
                <a:hlinkClick r:id="rId5">
                  <a:extLst>
                    <a:ext uri="{A12FA001-AC4F-418D-AE19-62706E023703}">
                      <ahyp:hlinkClr xmlns:ahyp="http://schemas.microsoft.com/office/drawing/2018/hyperlinkcolor" val="tx"/>
                    </a:ext>
                  </a:extLst>
                </a:hlinkClick>
              </a:rPr>
              <a:t>https://doi.org/10.3390/ijerph17031056</a:t>
            </a:r>
            <a:r>
              <a:rPr lang="fr-FR" sz="1000" dirty="0">
                <a:solidFill>
                  <a:schemeClr val="bg1"/>
                </a:solidFill>
                <a:effectLst/>
                <a:ea typeface="Arial" panose="020B0604020202020204" pitchFamily="34" charset="0"/>
              </a:rPr>
              <a:t>.</a:t>
            </a:r>
            <a:r>
              <a:rPr lang="en-IE" sz="1000" dirty="0">
                <a:solidFill>
                  <a:schemeClr val="bg1"/>
                </a:solidFill>
                <a:ea typeface="Arial" panose="020B0604020202020204" pitchFamily="34" charset="0"/>
              </a:rPr>
              <a:t> </a:t>
            </a:r>
            <a:r>
              <a:rPr lang="fr-FR" sz="1000" i="1" dirty="0">
                <a:solidFill>
                  <a:schemeClr val="bg1"/>
                </a:solidFill>
                <a:effectLst/>
                <a:ea typeface="Arial" panose="020B0604020202020204" pitchFamily="34" charset="0"/>
              </a:rPr>
              <a:t>Read the full article </a:t>
            </a:r>
            <a:r>
              <a:rPr lang="fr-FR" sz="1000" b="1" i="1" dirty="0">
                <a:solidFill>
                  <a:schemeClr val="bg1"/>
                </a:solidFill>
                <a:effectLst/>
                <a:ea typeface="Arial" panose="020B0604020202020204" pitchFamily="34" charset="0"/>
                <a:hlinkClick r:id="rId6">
                  <a:extLst>
                    <a:ext uri="{A12FA001-AC4F-418D-AE19-62706E023703}">
                      <ahyp:hlinkClr xmlns:ahyp="http://schemas.microsoft.com/office/drawing/2018/hyperlinkcolor" val="tx"/>
                    </a:ext>
                  </a:extLst>
                </a:hlinkClick>
              </a:rPr>
              <a:t>here</a:t>
            </a:r>
            <a:r>
              <a:rPr lang="fr-FR" sz="1000" b="1" i="1" dirty="0">
                <a:solidFill>
                  <a:schemeClr val="bg1"/>
                </a:solidFill>
                <a:effectLst/>
                <a:ea typeface="Arial" panose="020B0604020202020204" pitchFamily="34" charset="0"/>
              </a:rPr>
              <a:t>. </a:t>
            </a:r>
            <a:endParaRPr lang="en-IE" sz="1000" b="1" dirty="0">
              <a:solidFill>
                <a:schemeClr val="bg1"/>
              </a:solidFill>
              <a:effectLst/>
              <a:ea typeface="Arial" panose="020B0604020202020204" pitchFamily="34" charset="0"/>
            </a:endParaRPr>
          </a:p>
          <a:p>
            <a:pPr marL="171450" indent="-171450" algn="l">
              <a:lnSpc>
                <a:spcPts val="1100"/>
              </a:lnSpc>
              <a:buClr>
                <a:srgbClr val="009AC1"/>
              </a:buClr>
              <a:buFont typeface="Arial" panose="020B0604020202020204" pitchFamily="34" charset="0"/>
              <a:buChar char="•"/>
            </a:pPr>
            <a:endParaRPr lang="fr-FR" sz="1000" b="1" i="1" dirty="0">
              <a:solidFill>
                <a:schemeClr val="bg1"/>
              </a:solidFill>
              <a:ea typeface="Arial" panose="020B0604020202020204" pitchFamily="34" charset="0"/>
            </a:endParaRPr>
          </a:p>
          <a:p>
            <a:pPr marL="171450" indent="-171450" algn="l">
              <a:lnSpc>
                <a:spcPts val="1100"/>
              </a:lnSpc>
              <a:buClr>
                <a:srgbClr val="009AC1"/>
              </a:buClr>
              <a:buFont typeface="Arial" panose="020B0604020202020204" pitchFamily="34" charset="0"/>
              <a:buChar char="•"/>
            </a:pPr>
            <a:endParaRPr lang="fr-FR" sz="1000" b="1" i="1" dirty="0">
              <a:solidFill>
                <a:schemeClr val="bg1"/>
              </a:solidFill>
              <a:ea typeface="Arial" panose="020B0604020202020204" pitchFamily="34" charset="0"/>
            </a:endParaRPr>
          </a:p>
          <a:p>
            <a:pPr marL="171450" indent="-171450" algn="l">
              <a:lnSpc>
                <a:spcPts val="1100"/>
              </a:lnSpc>
              <a:buClr>
                <a:srgbClr val="009AC1"/>
              </a:buClr>
              <a:buFont typeface="Arial" panose="020B0604020202020204" pitchFamily="34" charset="0"/>
              <a:buChar char="•"/>
            </a:pPr>
            <a:r>
              <a:rPr lang="fr-FR" sz="1000" b="1" i="1" dirty="0">
                <a:solidFill>
                  <a:schemeClr val="bg1"/>
                </a:solidFill>
                <a:effectLst/>
                <a:ea typeface="Arial" panose="020B0604020202020204" pitchFamily="34" charset="0"/>
              </a:rPr>
              <a:t>You know other studies on screen exposure and attention? Add them here. </a:t>
            </a:r>
            <a:endParaRPr lang="en-IE" sz="1000" b="1" dirty="0">
              <a:solidFill>
                <a:schemeClr val="bg1"/>
              </a:solidFill>
              <a:effectLst/>
              <a:ea typeface="Arial" panose="020B0604020202020204" pitchFamily="34" charset="0"/>
            </a:endParaRPr>
          </a:p>
        </p:txBody>
      </p:sp>
      <p:sp>
        <p:nvSpPr>
          <p:cNvPr id="43" name="Text Placeholder 17">
            <a:extLst>
              <a:ext uri="{FF2B5EF4-FFF2-40B4-BE49-F238E27FC236}">
                <a16:creationId xmlns:a16="http://schemas.microsoft.com/office/drawing/2014/main" id="{C52C40D8-79DB-DBFF-1297-8B991B191E30}"/>
              </a:ext>
            </a:extLst>
          </p:cNvPr>
          <p:cNvSpPr txBox="1">
            <a:spLocks/>
          </p:cNvSpPr>
          <p:nvPr/>
        </p:nvSpPr>
        <p:spPr>
          <a:xfrm>
            <a:off x="5111829" y="2793573"/>
            <a:ext cx="1895742" cy="296770"/>
          </a:xfrm>
          <a:prstGeom prst="rect">
            <a:avLst/>
          </a:prstGeom>
          <a:solidFill>
            <a:srgbClr val="74659A"/>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600" b="1" dirty="0">
                <a:solidFill>
                  <a:schemeClr val="bg1"/>
                </a:solidFill>
              </a:rPr>
              <a:t>Find the full articles</a:t>
            </a:r>
          </a:p>
        </p:txBody>
      </p:sp>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18</a:t>
            </a:fld>
            <a:endParaRPr lang="en-US" dirty="0"/>
          </a:p>
        </p:txBody>
      </p:sp>
      <p:grpSp>
        <p:nvGrpSpPr>
          <p:cNvPr id="32" name="Group 31">
            <a:extLst>
              <a:ext uri="{FF2B5EF4-FFF2-40B4-BE49-F238E27FC236}">
                <a16:creationId xmlns:a16="http://schemas.microsoft.com/office/drawing/2014/main" id="{1B245AC0-BEBA-C74C-DC11-85A320806A28}"/>
              </a:ext>
            </a:extLst>
          </p:cNvPr>
          <p:cNvGrpSpPr/>
          <p:nvPr/>
        </p:nvGrpSpPr>
        <p:grpSpPr>
          <a:xfrm>
            <a:off x="6405636" y="193860"/>
            <a:ext cx="728919" cy="725535"/>
            <a:chOff x="3917171" y="3851610"/>
            <a:chExt cx="870324" cy="866284"/>
          </a:xfrm>
        </p:grpSpPr>
        <p:sp>
          <p:nvSpPr>
            <p:cNvPr id="33" name="Freeform 32">
              <a:extLst>
                <a:ext uri="{FF2B5EF4-FFF2-40B4-BE49-F238E27FC236}">
                  <a16:creationId xmlns:a16="http://schemas.microsoft.com/office/drawing/2014/main" id="{CD4260BC-B6EE-92A5-F9AA-E76049313E78}"/>
                </a:ext>
              </a:extLst>
            </p:cNvPr>
            <p:cNvSpPr/>
            <p:nvPr/>
          </p:nvSpPr>
          <p:spPr>
            <a:xfrm>
              <a:off x="4277058" y="4133446"/>
              <a:ext cx="172115" cy="288159"/>
            </a:xfrm>
            <a:custGeom>
              <a:avLst/>
              <a:gdLst>
                <a:gd name="connsiteX0" fmla="*/ 49263 w 172115"/>
                <a:gd name="connsiteY0" fmla="*/ 165308 h 288159"/>
                <a:gd name="connsiteX1" fmla="*/ 8614 w 172115"/>
                <a:gd name="connsiteY1" fmla="*/ 49683 h 288159"/>
                <a:gd name="connsiteX2" fmla="*/ 86300 w 172115"/>
                <a:gd name="connsiteY2" fmla="*/ 0 h 288159"/>
                <a:gd name="connsiteX3" fmla="*/ 93526 w 172115"/>
                <a:gd name="connsiteY3" fmla="*/ 0 h 288159"/>
                <a:gd name="connsiteX4" fmla="*/ 115206 w 172115"/>
                <a:gd name="connsiteY4" fmla="*/ 78589 h 288159"/>
                <a:gd name="connsiteX5" fmla="*/ 172115 w 172115"/>
                <a:gd name="connsiteY5" fmla="*/ 78589 h 288159"/>
                <a:gd name="connsiteX6" fmla="*/ 172115 w 172115"/>
                <a:gd name="connsiteY6" fmla="*/ 85816 h 288159"/>
                <a:gd name="connsiteX7" fmla="*/ 122432 w 172115"/>
                <a:gd name="connsiteY7" fmla="*/ 164405 h 288159"/>
                <a:gd name="connsiteX8" fmla="*/ 114303 w 172115"/>
                <a:gd name="connsiteY8" fmla="*/ 177051 h 288159"/>
                <a:gd name="connsiteX9" fmla="*/ 114303 w 172115"/>
                <a:gd name="connsiteY9" fmla="*/ 288160 h 288159"/>
                <a:gd name="connsiteX10" fmla="*/ 56490 w 172115"/>
                <a:gd name="connsiteY10" fmla="*/ 288160 h 288159"/>
                <a:gd name="connsiteX11" fmla="*/ 56490 w 172115"/>
                <a:gd name="connsiteY11" fmla="*/ 177051 h 288159"/>
                <a:gd name="connsiteX12" fmla="*/ 49263 w 172115"/>
                <a:gd name="connsiteY12" fmla="*/ 165308 h 2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115" h="288159">
                  <a:moveTo>
                    <a:pt x="49263" y="165308"/>
                  </a:moveTo>
                  <a:cubicBezTo>
                    <a:pt x="5904" y="144531"/>
                    <a:pt x="-12162" y="93043"/>
                    <a:pt x="8614" y="49683"/>
                  </a:cubicBezTo>
                  <a:cubicBezTo>
                    <a:pt x="23067" y="19873"/>
                    <a:pt x="52877" y="0"/>
                    <a:pt x="86300" y="0"/>
                  </a:cubicBezTo>
                  <a:cubicBezTo>
                    <a:pt x="89010" y="0"/>
                    <a:pt x="91720" y="0"/>
                    <a:pt x="93526" y="0"/>
                  </a:cubicBezTo>
                  <a:cubicBezTo>
                    <a:pt x="78170" y="28003"/>
                    <a:pt x="87203" y="63233"/>
                    <a:pt x="115206" y="78589"/>
                  </a:cubicBezTo>
                  <a:cubicBezTo>
                    <a:pt x="133272" y="88526"/>
                    <a:pt x="154952" y="88526"/>
                    <a:pt x="172115" y="78589"/>
                  </a:cubicBezTo>
                  <a:cubicBezTo>
                    <a:pt x="172115" y="81299"/>
                    <a:pt x="172115" y="84009"/>
                    <a:pt x="172115" y="85816"/>
                  </a:cubicBezTo>
                  <a:cubicBezTo>
                    <a:pt x="172115" y="119239"/>
                    <a:pt x="153145" y="149952"/>
                    <a:pt x="122432" y="164405"/>
                  </a:cubicBezTo>
                  <a:cubicBezTo>
                    <a:pt x="117012" y="167114"/>
                    <a:pt x="114303" y="171631"/>
                    <a:pt x="114303" y="177051"/>
                  </a:cubicBezTo>
                  <a:lnTo>
                    <a:pt x="114303" y="288160"/>
                  </a:lnTo>
                  <a:lnTo>
                    <a:pt x="56490" y="288160"/>
                  </a:lnTo>
                  <a:lnTo>
                    <a:pt x="56490" y="177051"/>
                  </a:lnTo>
                  <a:cubicBezTo>
                    <a:pt x="57393" y="172535"/>
                    <a:pt x="54683" y="167114"/>
                    <a:pt x="49263" y="165308"/>
                  </a:cubicBezTo>
                  <a:close/>
                </a:path>
              </a:pathLst>
            </a:custGeom>
            <a:solidFill>
              <a:srgbClr val="00B6E6"/>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35" name="Graphic 2">
              <a:extLst>
                <a:ext uri="{FF2B5EF4-FFF2-40B4-BE49-F238E27FC236}">
                  <a16:creationId xmlns:a16="http://schemas.microsoft.com/office/drawing/2014/main" id="{3DADE631-1BD3-66A1-4D4B-B839BA0B74D4}"/>
                </a:ext>
              </a:extLst>
            </p:cNvPr>
            <p:cNvGrpSpPr/>
            <p:nvPr/>
          </p:nvGrpSpPr>
          <p:grpSpPr>
            <a:xfrm>
              <a:off x="3917171" y="3851610"/>
              <a:ext cx="870324" cy="866284"/>
              <a:chOff x="3917171" y="3851610"/>
              <a:chExt cx="870324" cy="866284"/>
            </a:xfrm>
            <a:solidFill>
              <a:srgbClr val="010101"/>
            </a:solidFill>
          </p:grpSpPr>
          <p:sp>
            <p:nvSpPr>
              <p:cNvPr id="36" name="Freeform 35">
                <a:extLst>
                  <a:ext uri="{FF2B5EF4-FFF2-40B4-BE49-F238E27FC236}">
                    <a16:creationId xmlns:a16="http://schemas.microsoft.com/office/drawing/2014/main" id="{4FC0FC38-C291-C88F-290B-11ED51D4AB72}"/>
                  </a:ext>
                </a:extLst>
              </p:cNvPr>
              <p:cNvSpPr/>
              <p:nvPr/>
            </p:nvSpPr>
            <p:spPr>
              <a:xfrm>
                <a:off x="4425802" y="3860759"/>
                <a:ext cx="46741" cy="84796"/>
              </a:xfrm>
              <a:custGeom>
                <a:avLst/>
                <a:gdLst>
                  <a:gd name="connsiteX0" fmla="*/ 10724 w 46741"/>
                  <a:gd name="connsiteY0" fmla="*/ 83893 h 84796"/>
                  <a:gd name="connsiteX1" fmla="*/ 15241 w 46741"/>
                  <a:gd name="connsiteY1" fmla="*/ 84797 h 84796"/>
                  <a:gd name="connsiteX2" fmla="*/ 28791 w 46741"/>
                  <a:gd name="connsiteY2" fmla="*/ 74860 h 84796"/>
                  <a:gd name="connsiteX3" fmla="*/ 45954 w 46741"/>
                  <a:gd name="connsiteY3" fmla="*/ 18854 h 84796"/>
                  <a:gd name="connsiteX4" fmla="*/ 36017 w 46741"/>
                  <a:gd name="connsiteY4" fmla="*/ 788 h 84796"/>
                  <a:gd name="connsiteX5" fmla="*/ 17951 w 46741"/>
                  <a:gd name="connsiteY5" fmla="*/ 10724 h 84796"/>
                  <a:gd name="connsiteX6" fmla="*/ 17951 w 46741"/>
                  <a:gd name="connsiteY6" fmla="*/ 10724 h 84796"/>
                  <a:gd name="connsiteX7" fmla="*/ 788 w 46741"/>
                  <a:gd name="connsiteY7" fmla="*/ 66730 h 84796"/>
                  <a:gd name="connsiteX8" fmla="*/ 10724 w 46741"/>
                  <a:gd name="connsiteY8" fmla="*/ 83893 h 84796"/>
                  <a:gd name="connsiteX9" fmla="*/ 10724 w 46741"/>
                  <a:gd name="connsiteY9" fmla="*/ 83893 h 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41" h="84796">
                    <a:moveTo>
                      <a:pt x="10724" y="83893"/>
                    </a:moveTo>
                    <a:cubicBezTo>
                      <a:pt x="11628" y="83893"/>
                      <a:pt x="13434" y="84797"/>
                      <a:pt x="15241" y="84797"/>
                    </a:cubicBezTo>
                    <a:cubicBezTo>
                      <a:pt x="21564" y="84797"/>
                      <a:pt x="26984" y="80280"/>
                      <a:pt x="28791" y="74860"/>
                    </a:cubicBezTo>
                    <a:lnTo>
                      <a:pt x="45954" y="18854"/>
                    </a:lnTo>
                    <a:cubicBezTo>
                      <a:pt x="48664" y="11628"/>
                      <a:pt x="44147" y="3498"/>
                      <a:pt x="36017" y="788"/>
                    </a:cubicBezTo>
                    <a:cubicBezTo>
                      <a:pt x="27888" y="-1922"/>
                      <a:pt x="20661" y="2595"/>
                      <a:pt x="17951" y="10724"/>
                    </a:cubicBezTo>
                    <a:lnTo>
                      <a:pt x="17951" y="10724"/>
                    </a:lnTo>
                    <a:lnTo>
                      <a:pt x="788" y="66730"/>
                    </a:lnTo>
                    <a:cubicBezTo>
                      <a:pt x="-1922" y="73957"/>
                      <a:pt x="2594" y="82087"/>
                      <a:pt x="10724" y="83893"/>
                    </a:cubicBezTo>
                    <a:cubicBezTo>
                      <a:pt x="10724" y="83893"/>
                      <a:pt x="10724" y="83893"/>
                      <a:pt x="10724" y="838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02795415-5679-EB88-ECC2-C6B11EC597FB}"/>
                  </a:ext>
                </a:extLst>
              </p:cNvPr>
              <p:cNvSpPr/>
              <p:nvPr/>
            </p:nvSpPr>
            <p:spPr>
              <a:xfrm>
                <a:off x="4523747" y="3889338"/>
                <a:ext cx="57122" cy="80418"/>
              </a:xfrm>
              <a:custGeom>
                <a:avLst/>
                <a:gdLst>
                  <a:gd name="connsiteX0" fmla="*/ 7628 w 57122"/>
                  <a:gd name="connsiteY0" fmla="*/ 78800 h 80418"/>
                  <a:gd name="connsiteX1" fmla="*/ 27501 w 57122"/>
                  <a:gd name="connsiteY1" fmla="*/ 73381 h 80418"/>
                  <a:gd name="connsiteX2" fmla="*/ 55504 w 57122"/>
                  <a:gd name="connsiteY2" fmla="*/ 21891 h 80418"/>
                  <a:gd name="connsiteX3" fmla="*/ 50084 w 57122"/>
                  <a:gd name="connsiteY3" fmla="*/ 2018 h 80418"/>
                  <a:gd name="connsiteX4" fmla="*/ 30211 w 57122"/>
                  <a:gd name="connsiteY4" fmla="*/ 7438 h 80418"/>
                  <a:gd name="connsiteX5" fmla="*/ 2208 w 57122"/>
                  <a:gd name="connsiteY5" fmla="*/ 58927 h 80418"/>
                  <a:gd name="connsiteX6" fmla="*/ 7628 w 57122"/>
                  <a:gd name="connsiteY6" fmla="*/ 78800 h 80418"/>
                  <a:gd name="connsiteX7" fmla="*/ 7628 w 57122"/>
                  <a:gd name="connsiteY7" fmla="*/ 78800 h 8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2" h="80418">
                    <a:moveTo>
                      <a:pt x="7628" y="78800"/>
                    </a:moveTo>
                    <a:cubicBezTo>
                      <a:pt x="14855" y="82414"/>
                      <a:pt x="22985" y="79704"/>
                      <a:pt x="27501" y="73381"/>
                    </a:cubicBezTo>
                    <a:lnTo>
                      <a:pt x="55504" y="21891"/>
                    </a:lnTo>
                    <a:cubicBezTo>
                      <a:pt x="59117" y="14665"/>
                      <a:pt x="56407" y="6535"/>
                      <a:pt x="50084" y="2018"/>
                    </a:cubicBezTo>
                    <a:cubicBezTo>
                      <a:pt x="43761" y="-2499"/>
                      <a:pt x="34728" y="1115"/>
                      <a:pt x="30211" y="7438"/>
                    </a:cubicBezTo>
                    <a:lnTo>
                      <a:pt x="2208" y="58927"/>
                    </a:lnTo>
                    <a:cubicBezTo>
                      <a:pt x="-2308" y="66154"/>
                      <a:pt x="401" y="75187"/>
                      <a:pt x="7628" y="78800"/>
                    </a:cubicBezTo>
                    <a:cubicBezTo>
                      <a:pt x="7628" y="78800"/>
                      <a:pt x="7628" y="78800"/>
                      <a:pt x="7628" y="7880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46FB3ED4-9BF0-D0E2-7320-8D9D0B44AE41}"/>
                  </a:ext>
                </a:extLst>
              </p:cNvPr>
              <p:cNvSpPr/>
              <p:nvPr/>
            </p:nvSpPr>
            <p:spPr>
              <a:xfrm>
                <a:off x="4624471" y="3940190"/>
                <a:ext cx="67640" cy="74921"/>
              </a:xfrm>
              <a:custGeom>
                <a:avLst/>
                <a:gdLst>
                  <a:gd name="connsiteX0" fmla="*/ 15302 w 67640"/>
                  <a:gd name="connsiteY0" fmla="*/ 74921 h 74921"/>
                  <a:gd name="connsiteX1" fmla="*/ 26142 w 67640"/>
                  <a:gd name="connsiteY1" fmla="*/ 69502 h 74921"/>
                  <a:gd name="connsiteX2" fmla="*/ 64081 w 67640"/>
                  <a:gd name="connsiteY2" fmla="*/ 24336 h 74921"/>
                  <a:gd name="connsiteX3" fmla="*/ 62275 w 67640"/>
                  <a:gd name="connsiteY3" fmla="*/ 3559 h 74921"/>
                  <a:gd name="connsiteX4" fmla="*/ 41498 w 67640"/>
                  <a:gd name="connsiteY4" fmla="*/ 5365 h 74921"/>
                  <a:gd name="connsiteX5" fmla="*/ 41498 w 67640"/>
                  <a:gd name="connsiteY5" fmla="*/ 5365 h 74921"/>
                  <a:gd name="connsiteX6" fmla="*/ 3559 w 67640"/>
                  <a:gd name="connsiteY6" fmla="*/ 50532 h 74921"/>
                  <a:gd name="connsiteX7" fmla="*/ 5365 w 67640"/>
                  <a:gd name="connsiteY7" fmla="*/ 71308 h 74921"/>
                  <a:gd name="connsiteX8" fmla="*/ 15302 w 67640"/>
                  <a:gd name="connsiteY8" fmla="*/ 74921 h 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921">
                    <a:moveTo>
                      <a:pt x="15302" y="74921"/>
                    </a:moveTo>
                    <a:cubicBezTo>
                      <a:pt x="19819" y="74921"/>
                      <a:pt x="23432" y="73115"/>
                      <a:pt x="26142" y="69502"/>
                    </a:cubicBezTo>
                    <a:lnTo>
                      <a:pt x="64081" y="24336"/>
                    </a:lnTo>
                    <a:cubicBezTo>
                      <a:pt x="69501" y="18012"/>
                      <a:pt x="68598" y="8979"/>
                      <a:pt x="62275" y="3559"/>
                    </a:cubicBezTo>
                    <a:cubicBezTo>
                      <a:pt x="55952" y="-1861"/>
                      <a:pt x="46918" y="-958"/>
                      <a:pt x="41498" y="5365"/>
                    </a:cubicBezTo>
                    <a:cubicBezTo>
                      <a:pt x="41498" y="5365"/>
                      <a:pt x="41498" y="5365"/>
                      <a:pt x="41498" y="5365"/>
                    </a:cubicBezTo>
                    <a:lnTo>
                      <a:pt x="3559" y="50532"/>
                    </a:lnTo>
                    <a:cubicBezTo>
                      <a:pt x="-1861" y="56855"/>
                      <a:pt x="-958" y="65888"/>
                      <a:pt x="5365" y="71308"/>
                    </a:cubicBezTo>
                    <a:cubicBezTo>
                      <a:pt x="8979" y="74018"/>
                      <a:pt x="11689" y="74921"/>
                      <a:pt x="15302" y="74921"/>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7271FD8B-449E-F470-E37F-D5341975FAFF}"/>
                  </a:ext>
                </a:extLst>
              </p:cNvPr>
              <p:cNvSpPr/>
              <p:nvPr/>
            </p:nvSpPr>
            <p:spPr>
              <a:xfrm>
                <a:off x="4713900" y="4020349"/>
                <a:ext cx="73594" cy="67027"/>
              </a:xfrm>
              <a:custGeom>
                <a:avLst/>
                <a:gdLst>
                  <a:gd name="connsiteX0" fmla="*/ 14399 w 73594"/>
                  <a:gd name="connsiteY0" fmla="*/ 67028 h 67027"/>
                  <a:gd name="connsiteX1" fmla="*/ 23432 w 73594"/>
                  <a:gd name="connsiteY1" fmla="*/ 63414 h 67027"/>
                  <a:gd name="connsiteX2" fmla="*/ 68598 w 73594"/>
                  <a:gd name="connsiteY2" fmla="*/ 25475 h 67027"/>
                  <a:gd name="connsiteX3" fmla="*/ 70405 w 73594"/>
                  <a:gd name="connsiteY3" fmla="*/ 4698 h 67027"/>
                  <a:gd name="connsiteX4" fmla="*/ 50531 w 73594"/>
                  <a:gd name="connsiteY4" fmla="*/ 2892 h 67027"/>
                  <a:gd name="connsiteX5" fmla="*/ 5365 w 73594"/>
                  <a:gd name="connsiteY5" fmla="*/ 40831 h 67027"/>
                  <a:gd name="connsiteX6" fmla="*/ 3559 w 73594"/>
                  <a:gd name="connsiteY6" fmla="*/ 61608 h 67027"/>
                  <a:gd name="connsiteX7" fmla="*/ 14399 w 73594"/>
                  <a:gd name="connsiteY7" fmla="*/ 67028 h 67027"/>
                  <a:gd name="connsiteX8" fmla="*/ 14399 w 73594"/>
                  <a:gd name="connsiteY8" fmla="*/ 67028 h 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94" h="67027">
                    <a:moveTo>
                      <a:pt x="14399" y="67028"/>
                    </a:moveTo>
                    <a:cubicBezTo>
                      <a:pt x="18012" y="67028"/>
                      <a:pt x="20722" y="66124"/>
                      <a:pt x="23432" y="63414"/>
                    </a:cubicBezTo>
                    <a:lnTo>
                      <a:pt x="68598" y="25475"/>
                    </a:lnTo>
                    <a:cubicBezTo>
                      <a:pt x="74921" y="20055"/>
                      <a:pt x="74921" y="11022"/>
                      <a:pt x="70405" y="4698"/>
                    </a:cubicBezTo>
                    <a:cubicBezTo>
                      <a:pt x="64985" y="-722"/>
                      <a:pt x="56855" y="-1625"/>
                      <a:pt x="50531" y="2892"/>
                    </a:cubicBezTo>
                    <a:lnTo>
                      <a:pt x="5365" y="40831"/>
                    </a:lnTo>
                    <a:cubicBezTo>
                      <a:pt x="-958" y="46251"/>
                      <a:pt x="-1861" y="55285"/>
                      <a:pt x="3559" y="61608"/>
                    </a:cubicBezTo>
                    <a:cubicBezTo>
                      <a:pt x="5365" y="65221"/>
                      <a:pt x="9882" y="67028"/>
                      <a:pt x="14399" y="67028"/>
                    </a:cubicBezTo>
                    <a:lnTo>
                      <a:pt x="14399" y="6702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E687C62A-4C9F-28B2-357B-9558B6C08BED}"/>
                  </a:ext>
                </a:extLst>
              </p:cNvPr>
              <p:cNvSpPr/>
              <p:nvPr/>
            </p:nvSpPr>
            <p:spPr>
              <a:xfrm>
                <a:off x="4011485" y="3940558"/>
                <a:ext cx="67271" cy="74498"/>
              </a:xfrm>
              <a:custGeom>
                <a:avLst/>
                <a:gdLst>
                  <a:gd name="connsiteX0" fmla="*/ 41130 w 67271"/>
                  <a:gd name="connsiteY0" fmla="*/ 69133 h 74498"/>
                  <a:gd name="connsiteX1" fmla="*/ 61906 w 67271"/>
                  <a:gd name="connsiteY1" fmla="*/ 70939 h 74498"/>
                  <a:gd name="connsiteX2" fmla="*/ 63713 w 67271"/>
                  <a:gd name="connsiteY2" fmla="*/ 50163 h 74498"/>
                  <a:gd name="connsiteX3" fmla="*/ 63713 w 67271"/>
                  <a:gd name="connsiteY3" fmla="*/ 50163 h 74498"/>
                  <a:gd name="connsiteX4" fmla="*/ 25773 w 67271"/>
                  <a:gd name="connsiteY4" fmla="*/ 4997 h 74498"/>
                  <a:gd name="connsiteX5" fmla="*/ 4997 w 67271"/>
                  <a:gd name="connsiteY5" fmla="*/ 3190 h 74498"/>
                  <a:gd name="connsiteX6" fmla="*/ 3190 w 67271"/>
                  <a:gd name="connsiteY6" fmla="*/ 23063 h 74498"/>
                  <a:gd name="connsiteX7" fmla="*/ 41130 w 67271"/>
                  <a:gd name="connsiteY7" fmla="*/ 69133 h 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71" h="74498">
                    <a:moveTo>
                      <a:pt x="41130" y="69133"/>
                    </a:moveTo>
                    <a:cubicBezTo>
                      <a:pt x="46549" y="75456"/>
                      <a:pt x="55583" y="76359"/>
                      <a:pt x="61906" y="70939"/>
                    </a:cubicBezTo>
                    <a:cubicBezTo>
                      <a:pt x="68229" y="65519"/>
                      <a:pt x="69132" y="56486"/>
                      <a:pt x="63713" y="50163"/>
                    </a:cubicBezTo>
                    <a:cubicBezTo>
                      <a:pt x="63713" y="50163"/>
                      <a:pt x="63713" y="50163"/>
                      <a:pt x="63713" y="50163"/>
                    </a:cubicBezTo>
                    <a:lnTo>
                      <a:pt x="25773" y="4997"/>
                    </a:lnTo>
                    <a:cubicBezTo>
                      <a:pt x="20353" y="-1327"/>
                      <a:pt x="11320" y="-1327"/>
                      <a:pt x="4997" y="3190"/>
                    </a:cubicBezTo>
                    <a:cubicBezTo>
                      <a:pt x="-1327" y="8610"/>
                      <a:pt x="-1327" y="17643"/>
                      <a:pt x="3190" y="23063"/>
                    </a:cubicBezTo>
                    <a:lnTo>
                      <a:pt x="41130" y="69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4E500F52-2E08-A970-B0A6-76DCC047A32A}"/>
                  </a:ext>
                </a:extLst>
              </p:cNvPr>
              <p:cNvSpPr/>
              <p:nvPr/>
            </p:nvSpPr>
            <p:spPr>
              <a:xfrm>
                <a:off x="4121769" y="3889148"/>
                <a:ext cx="57712" cy="81198"/>
              </a:xfrm>
              <a:custGeom>
                <a:avLst/>
                <a:gdLst>
                  <a:gd name="connsiteX0" fmla="*/ 30211 w 57712"/>
                  <a:gd name="connsiteY0" fmla="*/ 73571 h 81198"/>
                  <a:gd name="connsiteX1" fmla="*/ 50084 w 57712"/>
                  <a:gd name="connsiteY1" fmla="*/ 78990 h 81198"/>
                  <a:gd name="connsiteX2" fmla="*/ 55504 w 57712"/>
                  <a:gd name="connsiteY2" fmla="*/ 59117 h 81198"/>
                  <a:gd name="connsiteX3" fmla="*/ 27501 w 57712"/>
                  <a:gd name="connsiteY3" fmla="*/ 7628 h 81198"/>
                  <a:gd name="connsiteX4" fmla="*/ 7628 w 57712"/>
                  <a:gd name="connsiteY4" fmla="*/ 2208 h 81198"/>
                  <a:gd name="connsiteX5" fmla="*/ 2208 w 57712"/>
                  <a:gd name="connsiteY5" fmla="*/ 22081 h 81198"/>
                  <a:gd name="connsiteX6" fmla="*/ 30211 w 57712"/>
                  <a:gd name="connsiteY6" fmla="*/ 73571 h 8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2" h="81198">
                    <a:moveTo>
                      <a:pt x="30211" y="73571"/>
                    </a:moveTo>
                    <a:cubicBezTo>
                      <a:pt x="33824" y="80797"/>
                      <a:pt x="42858" y="83507"/>
                      <a:pt x="50084" y="78990"/>
                    </a:cubicBezTo>
                    <a:cubicBezTo>
                      <a:pt x="57311" y="74474"/>
                      <a:pt x="60021" y="66344"/>
                      <a:pt x="55504" y="59117"/>
                    </a:cubicBezTo>
                    <a:lnTo>
                      <a:pt x="27501" y="7628"/>
                    </a:lnTo>
                    <a:cubicBezTo>
                      <a:pt x="23888" y="401"/>
                      <a:pt x="14855" y="-2308"/>
                      <a:pt x="7628" y="2208"/>
                    </a:cubicBezTo>
                    <a:cubicBezTo>
                      <a:pt x="401" y="6725"/>
                      <a:pt x="-2308" y="14855"/>
                      <a:pt x="2208" y="22081"/>
                    </a:cubicBezTo>
                    <a:lnTo>
                      <a:pt x="30211" y="7357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71C6261D-ADC1-450E-D338-D45BCA13DE27}"/>
                  </a:ext>
                </a:extLst>
              </p:cNvPr>
              <p:cNvSpPr/>
              <p:nvPr/>
            </p:nvSpPr>
            <p:spPr>
              <a:xfrm>
                <a:off x="3917171" y="4023295"/>
                <a:ext cx="73060" cy="64026"/>
              </a:xfrm>
              <a:custGeom>
                <a:avLst/>
                <a:gdLst>
                  <a:gd name="connsiteX0" fmla="*/ 48725 w 73060"/>
                  <a:gd name="connsiteY0" fmla="*/ 60468 h 64026"/>
                  <a:gd name="connsiteX1" fmla="*/ 69501 w 73060"/>
                  <a:gd name="connsiteY1" fmla="*/ 58662 h 64026"/>
                  <a:gd name="connsiteX2" fmla="*/ 67695 w 73060"/>
                  <a:gd name="connsiteY2" fmla="*/ 37885 h 64026"/>
                  <a:gd name="connsiteX3" fmla="*/ 66791 w 73060"/>
                  <a:gd name="connsiteY3" fmla="*/ 36982 h 64026"/>
                  <a:gd name="connsiteX4" fmla="*/ 24335 w 73060"/>
                  <a:gd name="connsiteY4" fmla="*/ 3559 h 64026"/>
                  <a:gd name="connsiteX5" fmla="*/ 3559 w 73060"/>
                  <a:gd name="connsiteY5" fmla="*/ 5365 h 64026"/>
                  <a:gd name="connsiteX6" fmla="*/ 5365 w 73060"/>
                  <a:gd name="connsiteY6" fmla="*/ 26142 h 64026"/>
                  <a:gd name="connsiteX7" fmla="*/ 6269 w 73060"/>
                  <a:gd name="connsiteY7" fmla="*/ 27045 h 64026"/>
                  <a:gd name="connsiteX8" fmla="*/ 48725 w 73060"/>
                  <a:gd name="connsiteY8" fmla="*/ 60468 h 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60" h="64026">
                    <a:moveTo>
                      <a:pt x="48725" y="60468"/>
                    </a:moveTo>
                    <a:cubicBezTo>
                      <a:pt x="55048" y="65888"/>
                      <a:pt x="64081" y="64984"/>
                      <a:pt x="69501" y="58662"/>
                    </a:cubicBezTo>
                    <a:cubicBezTo>
                      <a:pt x="74921" y="52338"/>
                      <a:pt x="74018" y="43305"/>
                      <a:pt x="67695" y="37885"/>
                    </a:cubicBezTo>
                    <a:cubicBezTo>
                      <a:pt x="67695" y="37885"/>
                      <a:pt x="66791" y="37885"/>
                      <a:pt x="66791" y="36982"/>
                    </a:cubicBezTo>
                    <a:lnTo>
                      <a:pt x="24335" y="3559"/>
                    </a:lnTo>
                    <a:cubicBezTo>
                      <a:pt x="18012" y="-1861"/>
                      <a:pt x="8979" y="-958"/>
                      <a:pt x="3559" y="5365"/>
                    </a:cubicBezTo>
                    <a:cubicBezTo>
                      <a:pt x="-1861" y="11689"/>
                      <a:pt x="-958" y="20722"/>
                      <a:pt x="5365" y="26142"/>
                    </a:cubicBezTo>
                    <a:cubicBezTo>
                      <a:pt x="5365" y="26142"/>
                      <a:pt x="6269" y="26142"/>
                      <a:pt x="6269" y="27045"/>
                    </a:cubicBezTo>
                    <a:lnTo>
                      <a:pt x="48725" y="6046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D19A5A8D-C8A6-59A7-F5DD-6DEFD1CDE227}"/>
                  </a:ext>
                </a:extLst>
              </p:cNvPr>
              <p:cNvSpPr/>
              <p:nvPr/>
            </p:nvSpPr>
            <p:spPr>
              <a:xfrm>
                <a:off x="4231016" y="3860245"/>
                <a:ext cx="46020" cy="85310"/>
              </a:xfrm>
              <a:custGeom>
                <a:avLst/>
                <a:gdLst>
                  <a:gd name="connsiteX0" fmla="*/ 17619 w 46020"/>
                  <a:gd name="connsiteY0" fmla="*/ 75374 h 85310"/>
                  <a:gd name="connsiteX1" fmla="*/ 31169 w 46020"/>
                  <a:gd name="connsiteY1" fmla="*/ 85310 h 85310"/>
                  <a:gd name="connsiteX2" fmla="*/ 35686 w 46020"/>
                  <a:gd name="connsiteY2" fmla="*/ 84407 h 85310"/>
                  <a:gd name="connsiteX3" fmla="*/ 45622 w 46020"/>
                  <a:gd name="connsiteY3" fmla="*/ 66341 h 85310"/>
                  <a:gd name="connsiteX4" fmla="*/ 45622 w 46020"/>
                  <a:gd name="connsiteY4" fmla="*/ 66341 h 85310"/>
                  <a:gd name="connsiteX5" fmla="*/ 28459 w 46020"/>
                  <a:gd name="connsiteY5" fmla="*/ 10335 h 85310"/>
                  <a:gd name="connsiteX6" fmla="*/ 10393 w 46020"/>
                  <a:gd name="connsiteY6" fmla="*/ 398 h 85310"/>
                  <a:gd name="connsiteX7" fmla="*/ 456 w 46020"/>
                  <a:gd name="connsiteY7" fmla="*/ 18465 h 85310"/>
                  <a:gd name="connsiteX8" fmla="*/ 17619 w 46020"/>
                  <a:gd name="connsiteY8" fmla="*/ 75374 h 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85310">
                    <a:moveTo>
                      <a:pt x="17619" y="75374"/>
                    </a:moveTo>
                    <a:cubicBezTo>
                      <a:pt x="19426" y="81697"/>
                      <a:pt x="24846" y="85310"/>
                      <a:pt x="31169" y="85310"/>
                    </a:cubicBezTo>
                    <a:cubicBezTo>
                      <a:pt x="32976" y="85310"/>
                      <a:pt x="33879" y="85310"/>
                      <a:pt x="35686" y="84407"/>
                    </a:cubicBezTo>
                    <a:cubicBezTo>
                      <a:pt x="42912" y="81697"/>
                      <a:pt x="47429" y="74470"/>
                      <a:pt x="45622" y="66341"/>
                    </a:cubicBezTo>
                    <a:cubicBezTo>
                      <a:pt x="45622" y="66341"/>
                      <a:pt x="45622" y="66341"/>
                      <a:pt x="45622" y="66341"/>
                    </a:cubicBezTo>
                    <a:lnTo>
                      <a:pt x="28459" y="10335"/>
                    </a:lnTo>
                    <a:cubicBezTo>
                      <a:pt x="25749" y="3108"/>
                      <a:pt x="18522" y="-1408"/>
                      <a:pt x="10393" y="398"/>
                    </a:cubicBezTo>
                    <a:cubicBezTo>
                      <a:pt x="2263" y="2205"/>
                      <a:pt x="-1351" y="10335"/>
                      <a:pt x="456" y="18465"/>
                    </a:cubicBezTo>
                    <a:lnTo>
                      <a:pt x="17619" y="75374"/>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2D865BB1-6822-C821-35B7-CE532048DB28}"/>
                  </a:ext>
                </a:extLst>
              </p:cNvPr>
              <p:cNvSpPr/>
              <p:nvPr/>
            </p:nvSpPr>
            <p:spPr>
              <a:xfrm>
                <a:off x="4337161" y="3851610"/>
                <a:ext cx="28906" cy="86718"/>
              </a:xfrm>
              <a:custGeom>
                <a:avLst/>
                <a:gdLst>
                  <a:gd name="connsiteX0" fmla="*/ 14453 w 28906"/>
                  <a:gd name="connsiteY0" fmla="*/ 86719 h 86718"/>
                  <a:gd name="connsiteX1" fmla="*/ 28906 w 28906"/>
                  <a:gd name="connsiteY1" fmla="*/ 72266 h 86718"/>
                  <a:gd name="connsiteX2" fmla="*/ 28906 w 28906"/>
                  <a:gd name="connsiteY2" fmla="*/ 14453 h 86718"/>
                  <a:gd name="connsiteX3" fmla="*/ 14453 w 28906"/>
                  <a:gd name="connsiteY3" fmla="*/ 0 h 86718"/>
                  <a:gd name="connsiteX4" fmla="*/ 0 w 28906"/>
                  <a:gd name="connsiteY4" fmla="*/ 14453 h 86718"/>
                  <a:gd name="connsiteX5" fmla="*/ 0 w 28906"/>
                  <a:gd name="connsiteY5" fmla="*/ 72266 h 86718"/>
                  <a:gd name="connsiteX6" fmla="*/ 14453 w 28906"/>
                  <a:gd name="connsiteY6" fmla="*/ 86719 h 8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06" h="86718">
                    <a:moveTo>
                      <a:pt x="14453" y="86719"/>
                    </a:moveTo>
                    <a:cubicBezTo>
                      <a:pt x="22583" y="86719"/>
                      <a:pt x="28906" y="80395"/>
                      <a:pt x="28906" y="72266"/>
                    </a:cubicBezTo>
                    <a:lnTo>
                      <a:pt x="28906" y="14453"/>
                    </a:lnTo>
                    <a:cubicBezTo>
                      <a:pt x="28906" y="6323"/>
                      <a:pt x="22583" y="0"/>
                      <a:pt x="14453" y="0"/>
                    </a:cubicBezTo>
                    <a:cubicBezTo>
                      <a:pt x="6323" y="0"/>
                      <a:pt x="0" y="6323"/>
                      <a:pt x="0" y="14453"/>
                    </a:cubicBezTo>
                    <a:lnTo>
                      <a:pt x="0" y="72266"/>
                    </a:lnTo>
                    <a:cubicBezTo>
                      <a:pt x="0" y="80395"/>
                      <a:pt x="6323" y="86719"/>
                      <a:pt x="14453" y="8671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B9476232-F734-52F0-6C64-36526D84531E}"/>
                  </a:ext>
                </a:extLst>
              </p:cNvPr>
              <p:cNvSpPr/>
              <p:nvPr/>
            </p:nvSpPr>
            <p:spPr>
              <a:xfrm>
                <a:off x="3918020" y="4108040"/>
                <a:ext cx="245314" cy="306853"/>
              </a:xfrm>
              <a:custGeom>
                <a:avLst/>
                <a:gdLst>
                  <a:gd name="connsiteX0" fmla="*/ 236670 w 245314"/>
                  <a:gd name="connsiteY0" fmla="*/ 279239 h 306853"/>
                  <a:gd name="connsiteX1" fmla="*/ 32520 w 245314"/>
                  <a:gd name="connsiteY1" fmla="*/ 119351 h 306853"/>
                  <a:gd name="connsiteX2" fmla="*/ 126465 w 245314"/>
                  <a:gd name="connsiteY2" fmla="*/ 25406 h 306853"/>
                  <a:gd name="connsiteX3" fmla="*/ 129175 w 245314"/>
                  <a:gd name="connsiteY3" fmla="*/ 5533 h 306853"/>
                  <a:gd name="connsiteX4" fmla="*/ 109302 w 245314"/>
                  <a:gd name="connsiteY4" fmla="*/ 2823 h 306853"/>
                  <a:gd name="connsiteX5" fmla="*/ 2710 w 245314"/>
                  <a:gd name="connsiteY5" fmla="*/ 110318 h 306853"/>
                  <a:gd name="connsiteX6" fmla="*/ 2710 w 245314"/>
                  <a:gd name="connsiteY6" fmla="*/ 128385 h 306853"/>
                  <a:gd name="connsiteX7" fmla="*/ 224927 w 245314"/>
                  <a:gd name="connsiteY7" fmla="*/ 305435 h 306853"/>
                  <a:gd name="connsiteX8" fmla="*/ 243897 w 245314"/>
                  <a:gd name="connsiteY8" fmla="*/ 298209 h 306853"/>
                  <a:gd name="connsiteX9" fmla="*/ 236670 w 245314"/>
                  <a:gd name="connsiteY9" fmla="*/ 279239 h 306853"/>
                  <a:gd name="connsiteX10" fmla="*/ 236670 w 245314"/>
                  <a:gd name="connsiteY10" fmla="*/ 279239 h 30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14" h="306853">
                    <a:moveTo>
                      <a:pt x="236670" y="279239"/>
                    </a:moveTo>
                    <a:cubicBezTo>
                      <a:pt x="157178" y="243107"/>
                      <a:pt x="86719" y="188004"/>
                      <a:pt x="32520" y="119351"/>
                    </a:cubicBezTo>
                    <a:cubicBezTo>
                      <a:pt x="60522" y="85025"/>
                      <a:pt x="92139" y="53409"/>
                      <a:pt x="126465" y="25406"/>
                    </a:cubicBezTo>
                    <a:cubicBezTo>
                      <a:pt x="132788" y="20889"/>
                      <a:pt x="133692" y="10953"/>
                      <a:pt x="129175" y="5533"/>
                    </a:cubicBezTo>
                    <a:cubicBezTo>
                      <a:pt x="124658" y="-790"/>
                      <a:pt x="114722" y="-1694"/>
                      <a:pt x="109302" y="2823"/>
                    </a:cubicBezTo>
                    <a:cubicBezTo>
                      <a:pt x="69556" y="34439"/>
                      <a:pt x="34326" y="70572"/>
                      <a:pt x="2710" y="110318"/>
                    </a:cubicBezTo>
                    <a:cubicBezTo>
                      <a:pt x="-903" y="115738"/>
                      <a:pt x="-903" y="122965"/>
                      <a:pt x="2710" y="128385"/>
                    </a:cubicBezTo>
                    <a:cubicBezTo>
                      <a:pt x="61426" y="205167"/>
                      <a:pt x="137305" y="265690"/>
                      <a:pt x="224927" y="305435"/>
                    </a:cubicBezTo>
                    <a:cubicBezTo>
                      <a:pt x="232154" y="309049"/>
                      <a:pt x="241187" y="305435"/>
                      <a:pt x="243897" y="298209"/>
                    </a:cubicBezTo>
                    <a:cubicBezTo>
                      <a:pt x="247510" y="290983"/>
                      <a:pt x="243897" y="282852"/>
                      <a:pt x="236670" y="279239"/>
                    </a:cubicBezTo>
                    <a:lnTo>
                      <a:pt x="236670" y="27923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4AE6E1F6-24CD-29BF-0CFA-84AA418F1B55}"/>
                  </a:ext>
                </a:extLst>
              </p:cNvPr>
              <p:cNvSpPr/>
              <p:nvPr/>
            </p:nvSpPr>
            <p:spPr>
              <a:xfrm>
                <a:off x="4064825" y="3996141"/>
                <a:ext cx="719480" cy="721753"/>
              </a:xfrm>
              <a:custGeom>
                <a:avLst/>
                <a:gdLst>
                  <a:gd name="connsiteX0" fmla="*/ 716770 w 719480"/>
                  <a:gd name="connsiteY0" fmla="*/ 240283 h 721753"/>
                  <a:gd name="connsiteX1" fmla="*/ 716770 w 719480"/>
                  <a:gd name="connsiteY1" fmla="*/ 222217 h 721753"/>
                  <a:gd name="connsiteX2" fmla="*/ 285886 w 719480"/>
                  <a:gd name="connsiteY2" fmla="*/ 0 h 721753"/>
                  <a:gd name="connsiteX3" fmla="*/ 6759 w 719480"/>
                  <a:gd name="connsiteY3" fmla="*/ 83105 h 721753"/>
                  <a:gd name="connsiteX4" fmla="*/ 2243 w 719480"/>
                  <a:gd name="connsiteY4" fmla="*/ 102978 h 721753"/>
                  <a:gd name="connsiteX5" fmla="*/ 22116 w 719480"/>
                  <a:gd name="connsiteY5" fmla="*/ 107495 h 721753"/>
                  <a:gd name="connsiteX6" fmla="*/ 22116 w 719480"/>
                  <a:gd name="connsiteY6" fmla="*/ 107495 h 721753"/>
                  <a:gd name="connsiteX7" fmla="*/ 139548 w 719480"/>
                  <a:gd name="connsiteY7" fmla="*/ 52393 h 721753"/>
                  <a:gd name="connsiteX8" fmla="*/ 106125 w 719480"/>
                  <a:gd name="connsiteY8" fmla="*/ 376685 h 721753"/>
                  <a:gd name="connsiteX9" fmla="*/ 141354 w 719480"/>
                  <a:gd name="connsiteY9" fmla="*/ 411011 h 721753"/>
                  <a:gd name="connsiteX10" fmla="*/ 141354 w 719480"/>
                  <a:gd name="connsiteY10" fmla="*/ 432691 h 721753"/>
                  <a:gd name="connsiteX11" fmla="*/ 97995 w 719480"/>
                  <a:gd name="connsiteY11" fmla="*/ 476050 h 721753"/>
                  <a:gd name="connsiteX12" fmla="*/ 141354 w 719480"/>
                  <a:gd name="connsiteY12" fmla="*/ 519410 h 721753"/>
                  <a:gd name="connsiteX13" fmla="*/ 430417 w 719480"/>
                  <a:gd name="connsiteY13" fmla="*/ 519410 h 721753"/>
                  <a:gd name="connsiteX14" fmla="*/ 444870 w 719480"/>
                  <a:gd name="connsiteY14" fmla="*/ 533863 h 721753"/>
                  <a:gd name="connsiteX15" fmla="*/ 430417 w 719480"/>
                  <a:gd name="connsiteY15" fmla="*/ 548316 h 721753"/>
                  <a:gd name="connsiteX16" fmla="*/ 141354 w 719480"/>
                  <a:gd name="connsiteY16" fmla="*/ 548316 h 721753"/>
                  <a:gd name="connsiteX17" fmla="*/ 126901 w 719480"/>
                  <a:gd name="connsiteY17" fmla="*/ 562769 h 721753"/>
                  <a:gd name="connsiteX18" fmla="*/ 141354 w 719480"/>
                  <a:gd name="connsiteY18" fmla="*/ 577222 h 721753"/>
                  <a:gd name="connsiteX19" fmla="*/ 285886 w 719480"/>
                  <a:gd name="connsiteY19" fmla="*/ 721754 h 721753"/>
                  <a:gd name="connsiteX20" fmla="*/ 430417 w 719480"/>
                  <a:gd name="connsiteY20" fmla="*/ 577222 h 721753"/>
                  <a:gd name="connsiteX21" fmla="*/ 473777 w 719480"/>
                  <a:gd name="connsiteY21" fmla="*/ 533863 h 721753"/>
                  <a:gd name="connsiteX22" fmla="*/ 462937 w 719480"/>
                  <a:gd name="connsiteY22" fmla="*/ 504956 h 721753"/>
                  <a:gd name="connsiteX23" fmla="*/ 460227 w 719480"/>
                  <a:gd name="connsiteY23" fmla="*/ 443531 h 721753"/>
                  <a:gd name="connsiteX24" fmla="*/ 431321 w 719480"/>
                  <a:gd name="connsiteY24" fmla="*/ 432691 h 721753"/>
                  <a:gd name="connsiteX25" fmla="*/ 431321 w 719480"/>
                  <a:gd name="connsiteY25" fmla="*/ 411011 h 721753"/>
                  <a:gd name="connsiteX26" fmla="*/ 518039 w 719480"/>
                  <a:gd name="connsiteY26" fmla="*/ 230347 h 721753"/>
                  <a:gd name="connsiteX27" fmla="*/ 512620 w 719480"/>
                  <a:gd name="connsiteY27" fmla="*/ 180664 h 721753"/>
                  <a:gd name="connsiteX28" fmla="*/ 495456 w 719480"/>
                  <a:gd name="connsiteY28" fmla="*/ 169824 h 721753"/>
                  <a:gd name="connsiteX29" fmla="*/ 484617 w 719480"/>
                  <a:gd name="connsiteY29" fmla="*/ 186987 h 721753"/>
                  <a:gd name="connsiteX30" fmla="*/ 484617 w 719480"/>
                  <a:gd name="connsiteY30" fmla="*/ 186987 h 721753"/>
                  <a:gd name="connsiteX31" fmla="*/ 489133 w 719480"/>
                  <a:gd name="connsiteY31" fmla="*/ 230347 h 721753"/>
                  <a:gd name="connsiteX32" fmla="*/ 407834 w 719480"/>
                  <a:gd name="connsiteY32" fmla="*/ 392041 h 721753"/>
                  <a:gd name="connsiteX33" fmla="*/ 402414 w 719480"/>
                  <a:gd name="connsiteY33" fmla="*/ 403784 h 721753"/>
                  <a:gd name="connsiteX34" fmla="*/ 402414 w 719480"/>
                  <a:gd name="connsiteY34" fmla="*/ 432691 h 721753"/>
                  <a:gd name="connsiteX35" fmla="*/ 344602 w 719480"/>
                  <a:gd name="connsiteY35" fmla="*/ 432691 h 721753"/>
                  <a:gd name="connsiteX36" fmla="*/ 344602 w 719480"/>
                  <a:gd name="connsiteY36" fmla="*/ 330615 h 721753"/>
                  <a:gd name="connsiteX37" fmla="*/ 395188 w 719480"/>
                  <a:gd name="connsiteY37" fmla="*/ 190601 h 721753"/>
                  <a:gd name="connsiteX38" fmla="*/ 383444 w 719480"/>
                  <a:gd name="connsiteY38" fmla="*/ 181567 h 721753"/>
                  <a:gd name="connsiteX39" fmla="*/ 369895 w 719480"/>
                  <a:gd name="connsiteY39" fmla="*/ 188794 h 721753"/>
                  <a:gd name="connsiteX40" fmla="*/ 345505 w 719480"/>
                  <a:gd name="connsiteY40" fmla="*/ 202344 h 721753"/>
                  <a:gd name="connsiteX41" fmla="*/ 316599 w 719480"/>
                  <a:gd name="connsiteY41" fmla="*/ 173437 h 721753"/>
                  <a:gd name="connsiteX42" fmla="*/ 330149 w 719480"/>
                  <a:gd name="connsiteY42" fmla="*/ 149048 h 721753"/>
                  <a:gd name="connsiteX43" fmla="*/ 334665 w 719480"/>
                  <a:gd name="connsiteY43" fmla="*/ 129175 h 721753"/>
                  <a:gd name="connsiteX44" fmla="*/ 327439 w 719480"/>
                  <a:gd name="connsiteY44" fmla="*/ 122852 h 721753"/>
                  <a:gd name="connsiteX45" fmla="*/ 179294 w 719480"/>
                  <a:gd name="connsiteY45" fmla="*/ 190601 h 721753"/>
                  <a:gd name="connsiteX46" fmla="*/ 172067 w 719480"/>
                  <a:gd name="connsiteY46" fmla="*/ 231250 h 721753"/>
                  <a:gd name="connsiteX47" fmla="*/ 229880 w 719480"/>
                  <a:gd name="connsiteY47" fmla="*/ 331519 h 721753"/>
                  <a:gd name="connsiteX48" fmla="*/ 229880 w 719480"/>
                  <a:gd name="connsiteY48" fmla="*/ 433594 h 721753"/>
                  <a:gd name="connsiteX49" fmla="*/ 172067 w 719480"/>
                  <a:gd name="connsiteY49" fmla="*/ 433594 h 721753"/>
                  <a:gd name="connsiteX50" fmla="*/ 172067 w 719480"/>
                  <a:gd name="connsiteY50" fmla="*/ 404688 h 721753"/>
                  <a:gd name="connsiteX51" fmla="*/ 166647 w 719480"/>
                  <a:gd name="connsiteY51" fmla="*/ 392945 h 721753"/>
                  <a:gd name="connsiteX52" fmla="*/ 126901 w 719480"/>
                  <a:gd name="connsiteY52" fmla="*/ 110205 h 721753"/>
                  <a:gd name="connsiteX53" fmla="*/ 409641 w 719480"/>
                  <a:gd name="connsiteY53" fmla="*/ 70459 h 721753"/>
                  <a:gd name="connsiteX54" fmla="*/ 467453 w 719480"/>
                  <a:gd name="connsiteY54" fmla="*/ 138208 h 721753"/>
                  <a:gd name="connsiteX55" fmla="*/ 487326 w 719480"/>
                  <a:gd name="connsiteY55" fmla="*/ 144531 h 721753"/>
                  <a:gd name="connsiteX56" fmla="*/ 493650 w 719480"/>
                  <a:gd name="connsiteY56" fmla="*/ 124658 h 721753"/>
                  <a:gd name="connsiteX57" fmla="*/ 434934 w 719480"/>
                  <a:gd name="connsiteY57" fmla="*/ 53296 h 721753"/>
                  <a:gd name="connsiteX58" fmla="*/ 688767 w 719480"/>
                  <a:gd name="connsiteY58" fmla="*/ 232153 h 721753"/>
                  <a:gd name="connsiteX59" fmla="*/ 484617 w 719480"/>
                  <a:gd name="connsiteY59" fmla="*/ 392041 h 721753"/>
                  <a:gd name="connsiteX60" fmla="*/ 477390 w 719480"/>
                  <a:gd name="connsiteY60" fmla="*/ 411011 h 721753"/>
                  <a:gd name="connsiteX61" fmla="*/ 496360 w 719480"/>
                  <a:gd name="connsiteY61" fmla="*/ 418238 h 721753"/>
                  <a:gd name="connsiteX62" fmla="*/ 716770 w 719480"/>
                  <a:gd name="connsiteY62" fmla="*/ 240283 h 721753"/>
                  <a:gd name="connsiteX63" fmla="*/ 286789 w 719480"/>
                  <a:gd name="connsiteY63" fmla="*/ 693751 h 721753"/>
                  <a:gd name="connsiteX64" fmla="*/ 171164 w 719480"/>
                  <a:gd name="connsiteY64" fmla="*/ 578126 h 721753"/>
                  <a:gd name="connsiteX65" fmla="*/ 402414 w 719480"/>
                  <a:gd name="connsiteY65" fmla="*/ 578126 h 721753"/>
                  <a:gd name="connsiteX66" fmla="*/ 286789 w 719480"/>
                  <a:gd name="connsiteY66" fmla="*/ 693751 h 721753"/>
                  <a:gd name="connsiteX67" fmla="*/ 445774 w 719480"/>
                  <a:gd name="connsiteY67" fmla="*/ 476954 h 721753"/>
                  <a:gd name="connsiteX68" fmla="*/ 431321 w 719480"/>
                  <a:gd name="connsiteY68" fmla="*/ 491407 h 721753"/>
                  <a:gd name="connsiteX69" fmla="*/ 142258 w 719480"/>
                  <a:gd name="connsiteY69" fmla="*/ 491407 h 721753"/>
                  <a:gd name="connsiteX70" fmla="*/ 127805 w 719480"/>
                  <a:gd name="connsiteY70" fmla="*/ 476954 h 721753"/>
                  <a:gd name="connsiteX71" fmla="*/ 142258 w 719480"/>
                  <a:gd name="connsiteY71" fmla="*/ 462500 h 721753"/>
                  <a:gd name="connsiteX72" fmla="*/ 431321 w 719480"/>
                  <a:gd name="connsiteY72" fmla="*/ 462500 h 721753"/>
                  <a:gd name="connsiteX73" fmla="*/ 445774 w 719480"/>
                  <a:gd name="connsiteY73" fmla="*/ 476954 h 721753"/>
                  <a:gd name="connsiteX74" fmla="*/ 249753 w 719480"/>
                  <a:gd name="connsiteY74" fmla="*/ 309839 h 721753"/>
                  <a:gd name="connsiteX75" fmla="*/ 209104 w 719480"/>
                  <a:gd name="connsiteY75" fmla="*/ 194214 h 721753"/>
                  <a:gd name="connsiteX76" fmla="*/ 286789 w 719480"/>
                  <a:gd name="connsiteY76" fmla="*/ 144531 h 721753"/>
                  <a:gd name="connsiteX77" fmla="*/ 294016 w 719480"/>
                  <a:gd name="connsiteY77" fmla="*/ 144531 h 721753"/>
                  <a:gd name="connsiteX78" fmla="*/ 315695 w 719480"/>
                  <a:gd name="connsiteY78" fmla="*/ 223120 h 721753"/>
                  <a:gd name="connsiteX79" fmla="*/ 372605 w 719480"/>
                  <a:gd name="connsiteY79" fmla="*/ 223120 h 721753"/>
                  <a:gd name="connsiteX80" fmla="*/ 372605 w 719480"/>
                  <a:gd name="connsiteY80" fmla="*/ 230347 h 721753"/>
                  <a:gd name="connsiteX81" fmla="*/ 322922 w 719480"/>
                  <a:gd name="connsiteY81" fmla="*/ 308936 h 721753"/>
                  <a:gd name="connsiteX82" fmla="*/ 314792 w 719480"/>
                  <a:gd name="connsiteY82" fmla="*/ 321582 h 721753"/>
                  <a:gd name="connsiteX83" fmla="*/ 314792 w 719480"/>
                  <a:gd name="connsiteY83" fmla="*/ 432691 h 721753"/>
                  <a:gd name="connsiteX84" fmla="*/ 257883 w 719480"/>
                  <a:gd name="connsiteY84" fmla="*/ 432691 h 721753"/>
                  <a:gd name="connsiteX85" fmla="*/ 257883 w 719480"/>
                  <a:gd name="connsiteY85" fmla="*/ 321582 h 721753"/>
                  <a:gd name="connsiteX86" fmla="*/ 249753 w 719480"/>
                  <a:gd name="connsiteY86" fmla="*/ 309839 h 72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9480" h="721753">
                    <a:moveTo>
                      <a:pt x="716770" y="240283"/>
                    </a:moveTo>
                    <a:cubicBezTo>
                      <a:pt x="720384" y="234864"/>
                      <a:pt x="720384" y="227637"/>
                      <a:pt x="716770" y="222217"/>
                    </a:cubicBezTo>
                    <a:cubicBezTo>
                      <a:pt x="607468" y="81299"/>
                      <a:pt x="450290" y="0"/>
                      <a:pt x="285886" y="0"/>
                    </a:cubicBezTo>
                    <a:cubicBezTo>
                      <a:pt x="186520" y="0"/>
                      <a:pt x="89865" y="28906"/>
                      <a:pt x="6759" y="83105"/>
                    </a:cubicBezTo>
                    <a:cubicBezTo>
                      <a:pt x="436" y="87622"/>
                      <a:pt x="-2274" y="96655"/>
                      <a:pt x="2243" y="102978"/>
                    </a:cubicBezTo>
                    <a:cubicBezTo>
                      <a:pt x="6759" y="109302"/>
                      <a:pt x="15793" y="112012"/>
                      <a:pt x="22116" y="107495"/>
                    </a:cubicBezTo>
                    <a:lnTo>
                      <a:pt x="22116" y="107495"/>
                    </a:lnTo>
                    <a:cubicBezTo>
                      <a:pt x="59152" y="84009"/>
                      <a:pt x="97995" y="65942"/>
                      <a:pt x="139548" y="52393"/>
                    </a:cubicBezTo>
                    <a:cubicBezTo>
                      <a:pt x="41086" y="132788"/>
                      <a:pt x="25729" y="278223"/>
                      <a:pt x="106125" y="376685"/>
                    </a:cubicBezTo>
                    <a:cubicBezTo>
                      <a:pt x="116965" y="389331"/>
                      <a:pt x="128708" y="401074"/>
                      <a:pt x="141354" y="411011"/>
                    </a:cubicBezTo>
                    <a:lnTo>
                      <a:pt x="141354" y="432691"/>
                    </a:lnTo>
                    <a:cubicBezTo>
                      <a:pt x="116965" y="432691"/>
                      <a:pt x="97995" y="451661"/>
                      <a:pt x="97995" y="476050"/>
                    </a:cubicBezTo>
                    <a:cubicBezTo>
                      <a:pt x="97995" y="500440"/>
                      <a:pt x="116965" y="519410"/>
                      <a:pt x="141354" y="519410"/>
                    </a:cubicBezTo>
                    <a:lnTo>
                      <a:pt x="430417" y="519410"/>
                    </a:lnTo>
                    <a:cubicBezTo>
                      <a:pt x="438547" y="519410"/>
                      <a:pt x="444870" y="525733"/>
                      <a:pt x="444870" y="533863"/>
                    </a:cubicBezTo>
                    <a:cubicBezTo>
                      <a:pt x="444870" y="541993"/>
                      <a:pt x="438547" y="548316"/>
                      <a:pt x="430417" y="548316"/>
                    </a:cubicBezTo>
                    <a:lnTo>
                      <a:pt x="141354" y="548316"/>
                    </a:lnTo>
                    <a:cubicBezTo>
                      <a:pt x="133224" y="548316"/>
                      <a:pt x="126901" y="554639"/>
                      <a:pt x="126901" y="562769"/>
                    </a:cubicBezTo>
                    <a:cubicBezTo>
                      <a:pt x="126901" y="570899"/>
                      <a:pt x="133224" y="577222"/>
                      <a:pt x="141354" y="577222"/>
                    </a:cubicBezTo>
                    <a:cubicBezTo>
                      <a:pt x="141354" y="656714"/>
                      <a:pt x="206394" y="721754"/>
                      <a:pt x="285886" y="721754"/>
                    </a:cubicBezTo>
                    <a:cubicBezTo>
                      <a:pt x="365378" y="721754"/>
                      <a:pt x="430417" y="656714"/>
                      <a:pt x="430417" y="577222"/>
                    </a:cubicBezTo>
                    <a:cubicBezTo>
                      <a:pt x="453904" y="577222"/>
                      <a:pt x="473777" y="558253"/>
                      <a:pt x="473777" y="533863"/>
                    </a:cubicBezTo>
                    <a:cubicBezTo>
                      <a:pt x="473777" y="523023"/>
                      <a:pt x="470163" y="512183"/>
                      <a:pt x="462937" y="504956"/>
                    </a:cubicBezTo>
                    <a:cubicBezTo>
                      <a:pt x="479197" y="486890"/>
                      <a:pt x="477390" y="459790"/>
                      <a:pt x="460227" y="443531"/>
                    </a:cubicBezTo>
                    <a:cubicBezTo>
                      <a:pt x="452097" y="436304"/>
                      <a:pt x="442160" y="431788"/>
                      <a:pt x="431321" y="432691"/>
                    </a:cubicBezTo>
                    <a:lnTo>
                      <a:pt x="431321" y="411011"/>
                    </a:lnTo>
                    <a:cubicBezTo>
                      <a:pt x="486423" y="367651"/>
                      <a:pt x="518039" y="300806"/>
                      <a:pt x="518039" y="230347"/>
                    </a:cubicBezTo>
                    <a:cubicBezTo>
                      <a:pt x="518039" y="214087"/>
                      <a:pt x="516233" y="196924"/>
                      <a:pt x="512620" y="180664"/>
                    </a:cubicBezTo>
                    <a:cubicBezTo>
                      <a:pt x="510813" y="172534"/>
                      <a:pt x="503586" y="168018"/>
                      <a:pt x="495456" y="169824"/>
                    </a:cubicBezTo>
                    <a:cubicBezTo>
                      <a:pt x="487326" y="171631"/>
                      <a:pt x="482810" y="178858"/>
                      <a:pt x="484617" y="186987"/>
                    </a:cubicBezTo>
                    <a:cubicBezTo>
                      <a:pt x="484617" y="186987"/>
                      <a:pt x="484617" y="186987"/>
                      <a:pt x="484617" y="186987"/>
                    </a:cubicBezTo>
                    <a:cubicBezTo>
                      <a:pt x="487326" y="201441"/>
                      <a:pt x="489133" y="215894"/>
                      <a:pt x="489133" y="230347"/>
                    </a:cubicBezTo>
                    <a:cubicBezTo>
                      <a:pt x="489133" y="293579"/>
                      <a:pt x="459324" y="354102"/>
                      <a:pt x="407834" y="392041"/>
                    </a:cubicBezTo>
                    <a:cubicBezTo>
                      <a:pt x="404221" y="394751"/>
                      <a:pt x="402414" y="399268"/>
                      <a:pt x="402414" y="403784"/>
                    </a:cubicBezTo>
                    <a:lnTo>
                      <a:pt x="402414" y="432691"/>
                    </a:lnTo>
                    <a:lnTo>
                      <a:pt x="344602" y="432691"/>
                    </a:lnTo>
                    <a:lnTo>
                      <a:pt x="344602" y="330615"/>
                    </a:lnTo>
                    <a:cubicBezTo>
                      <a:pt x="393381" y="302613"/>
                      <a:pt x="415061" y="242993"/>
                      <a:pt x="395188" y="190601"/>
                    </a:cubicBezTo>
                    <a:cubicBezTo>
                      <a:pt x="393381" y="185181"/>
                      <a:pt x="388864" y="181567"/>
                      <a:pt x="383444" y="181567"/>
                    </a:cubicBezTo>
                    <a:cubicBezTo>
                      <a:pt x="378025" y="180664"/>
                      <a:pt x="372605" y="183374"/>
                      <a:pt x="369895" y="188794"/>
                    </a:cubicBezTo>
                    <a:cubicBezTo>
                      <a:pt x="364475" y="197827"/>
                      <a:pt x="355442" y="202344"/>
                      <a:pt x="345505" y="202344"/>
                    </a:cubicBezTo>
                    <a:cubicBezTo>
                      <a:pt x="329245" y="202344"/>
                      <a:pt x="316599" y="189698"/>
                      <a:pt x="316599" y="173437"/>
                    </a:cubicBezTo>
                    <a:cubicBezTo>
                      <a:pt x="316599" y="163501"/>
                      <a:pt x="322019" y="154468"/>
                      <a:pt x="330149" y="149048"/>
                    </a:cubicBezTo>
                    <a:cubicBezTo>
                      <a:pt x="337375" y="144531"/>
                      <a:pt x="339182" y="136401"/>
                      <a:pt x="334665" y="129175"/>
                    </a:cubicBezTo>
                    <a:cubicBezTo>
                      <a:pt x="332859" y="126465"/>
                      <a:pt x="330149" y="124658"/>
                      <a:pt x="327439" y="122852"/>
                    </a:cubicBezTo>
                    <a:cubicBezTo>
                      <a:pt x="267819" y="100268"/>
                      <a:pt x="200974" y="130982"/>
                      <a:pt x="179294" y="190601"/>
                    </a:cubicBezTo>
                    <a:cubicBezTo>
                      <a:pt x="174777" y="203247"/>
                      <a:pt x="172067" y="217700"/>
                      <a:pt x="172067" y="231250"/>
                    </a:cubicBezTo>
                    <a:cubicBezTo>
                      <a:pt x="172067" y="272803"/>
                      <a:pt x="194650" y="310742"/>
                      <a:pt x="229880" y="331519"/>
                    </a:cubicBezTo>
                    <a:lnTo>
                      <a:pt x="229880" y="433594"/>
                    </a:lnTo>
                    <a:lnTo>
                      <a:pt x="172067" y="433594"/>
                    </a:lnTo>
                    <a:lnTo>
                      <a:pt x="172067" y="404688"/>
                    </a:lnTo>
                    <a:cubicBezTo>
                      <a:pt x="172067" y="400171"/>
                      <a:pt x="170261" y="395655"/>
                      <a:pt x="166647" y="392945"/>
                    </a:cubicBezTo>
                    <a:cubicBezTo>
                      <a:pt x="77219" y="326099"/>
                      <a:pt x="59152" y="198731"/>
                      <a:pt x="126901" y="110205"/>
                    </a:cubicBezTo>
                    <a:cubicBezTo>
                      <a:pt x="193747" y="20776"/>
                      <a:pt x="321115" y="2710"/>
                      <a:pt x="409641" y="70459"/>
                    </a:cubicBezTo>
                    <a:cubicBezTo>
                      <a:pt x="434031" y="88525"/>
                      <a:pt x="453000" y="112012"/>
                      <a:pt x="467453" y="138208"/>
                    </a:cubicBezTo>
                    <a:cubicBezTo>
                      <a:pt x="471067" y="145435"/>
                      <a:pt x="480100" y="148144"/>
                      <a:pt x="487326" y="144531"/>
                    </a:cubicBezTo>
                    <a:cubicBezTo>
                      <a:pt x="494553" y="140918"/>
                      <a:pt x="497263" y="131885"/>
                      <a:pt x="493650" y="124658"/>
                    </a:cubicBezTo>
                    <a:cubicBezTo>
                      <a:pt x="479197" y="97559"/>
                      <a:pt x="459324" y="73169"/>
                      <a:pt x="434934" y="53296"/>
                    </a:cubicBezTo>
                    <a:cubicBezTo>
                      <a:pt x="535203" y="86719"/>
                      <a:pt x="623728" y="149048"/>
                      <a:pt x="688767" y="232153"/>
                    </a:cubicBezTo>
                    <a:cubicBezTo>
                      <a:pt x="634568" y="300806"/>
                      <a:pt x="564109" y="355908"/>
                      <a:pt x="484617" y="392041"/>
                    </a:cubicBezTo>
                    <a:cubicBezTo>
                      <a:pt x="477390" y="395655"/>
                      <a:pt x="473777" y="403784"/>
                      <a:pt x="477390" y="411011"/>
                    </a:cubicBezTo>
                    <a:cubicBezTo>
                      <a:pt x="481003" y="418238"/>
                      <a:pt x="489133" y="421851"/>
                      <a:pt x="496360" y="418238"/>
                    </a:cubicBezTo>
                    <a:cubicBezTo>
                      <a:pt x="582175" y="377588"/>
                      <a:pt x="658958" y="317066"/>
                      <a:pt x="716770" y="240283"/>
                    </a:cubicBezTo>
                    <a:close/>
                    <a:moveTo>
                      <a:pt x="286789" y="693751"/>
                    </a:moveTo>
                    <a:cubicBezTo>
                      <a:pt x="222653" y="693751"/>
                      <a:pt x="171164" y="642261"/>
                      <a:pt x="171164" y="578126"/>
                    </a:cubicBezTo>
                    <a:lnTo>
                      <a:pt x="402414" y="578126"/>
                    </a:lnTo>
                    <a:cubicBezTo>
                      <a:pt x="402414" y="642261"/>
                      <a:pt x="350022" y="693751"/>
                      <a:pt x="286789" y="693751"/>
                    </a:cubicBezTo>
                    <a:close/>
                    <a:moveTo>
                      <a:pt x="445774" y="476954"/>
                    </a:moveTo>
                    <a:cubicBezTo>
                      <a:pt x="445774" y="485083"/>
                      <a:pt x="439451" y="491407"/>
                      <a:pt x="431321" y="491407"/>
                    </a:cubicBezTo>
                    <a:lnTo>
                      <a:pt x="142258" y="491407"/>
                    </a:lnTo>
                    <a:cubicBezTo>
                      <a:pt x="134128" y="491407"/>
                      <a:pt x="127805" y="485083"/>
                      <a:pt x="127805" y="476954"/>
                    </a:cubicBezTo>
                    <a:cubicBezTo>
                      <a:pt x="127805" y="468824"/>
                      <a:pt x="134128" y="462500"/>
                      <a:pt x="142258" y="462500"/>
                    </a:cubicBezTo>
                    <a:lnTo>
                      <a:pt x="431321" y="462500"/>
                    </a:lnTo>
                    <a:cubicBezTo>
                      <a:pt x="439451" y="462500"/>
                      <a:pt x="445774" y="468824"/>
                      <a:pt x="445774" y="476954"/>
                    </a:cubicBezTo>
                    <a:close/>
                    <a:moveTo>
                      <a:pt x="249753" y="309839"/>
                    </a:moveTo>
                    <a:cubicBezTo>
                      <a:pt x="206394" y="289063"/>
                      <a:pt x="188327" y="237573"/>
                      <a:pt x="209104" y="194214"/>
                    </a:cubicBezTo>
                    <a:cubicBezTo>
                      <a:pt x="223557" y="164404"/>
                      <a:pt x="253366" y="144531"/>
                      <a:pt x="286789" y="144531"/>
                    </a:cubicBezTo>
                    <a:cubicBezTo>
                      <a:pt x="289499" y="144531"/>
                      <a:pt x="292209" y="144531"/>
                      <a:pt x="294016" y="144531"/>
                    </a:cubicBezTo>
                    <a:cubicBezTo>
                      <a:pt x="278659" y="172534"/>
                      <a:pt x="287692" y="207764"/>
                      <a:pt x="315695" y="223120"/>
                    </a:cubicBezTo>
                    <a:cubicBezTo>
                      <a:pt x="333762" y="233057"/>
                      <a:pt x="355442" y="233057"/>
                      <a:pt x="372605" y="223120"/>
                    </a:cubicBezTo>
                    <a:cubicBezTo>
                      <a:pt x="372605" y="225830"/>
                      <a:pt x="372605" y="228540"/>
                      <a:pt x="372605" y="230347"/>
                    </a:cubicBezTo>
                    <a:cubicBezTo>
                      <a:pt x="372605" y="263769"/>
                      <a:pt x="353635" y="294483"/>
                      <a:pt x="322922" y="308936"/>
                    </a:cubicBezTo>
                    <a:cubicBezTo>
                      <a:pt x="317502" y="311646"/>
                      <a:pt x="314792" y="316163"/>
                      <a:pt x="314792" y="321582"/>
                    </a:cubicBezTo>
                    <a:lnTo>
                      <a:pt x="314792" y="432691"/>
                    </a:lnTo>
                    <a:lnTo>
                      <a:pt x="257883" y="432691"/>
                    </a:lnTo>
                    <a:lnTo>
                      <a:pt x="257883" y="321582"/>
                    </a:lnTo>
                    <a:cubicBezTo>
                      <a:pt x="257883" y="317066"/>
                      <a:pt x="254270" y="311646"/>
                      <a:pt x="249753" y="30983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8C4C7C17-F5E4-1FF3-3888-0A0B71344DD5}"/>
                  </a:ext>
                </a:extLst>
              </p:cNvPr>
              <p:cNvSpPr/>
              <p:nvPr/>
            </p:nvSpPr>
            <p:spPr>
              <a:xfrm>
                <a:off x="4624471" y="4418950"/>
                <a:ext cx="67640" cy="74866"/>
              </a:xfrm>
              <a:custGeom>
                <a:avLst/>
                <a:gdLst>
                  <a:gd name="connsiteX0" fmla="*/ 26142 w 67640"/>
                  <a:gd name="connsiteY0" fmla="*/ 5365 h 74866"/>
                  <a:gd name="connsiteX1" fmla="*/ 5365 w 67640"/>
                  <a:gd name="connsiteY1" fmla="*/ 3559 h 74866"/>
                  <a:gd name="connsiteX2" fmla="*/ 3559 w 67640"/>
                  <a:gd name="connsiteY2" fmla="*/ 24336 h 74866"/>
                  <a:gd name="connsiteX3" fmla="*/ 41498 w 67640"/>
                  <a:gd name="connsiteY3" fmla="*/ 69502 h 74866"/>
                  <a:gd name="connsiteX4" fmla="*/ 62275 w 67640"/>
                  <a:gd name="connsiteY4" fmla="*/ 71308 h 74866"/>
                  <a:gd name="connsiteX5" fmla="*/ 64081 w 67640"/>
                  <a:gd name="connsiteY5" fmla="*/ 50532 h 74866"/>
                  <a:gd name="connsiteX6" fmla="*/ 26142 w 67640"/>
                  <a:gd name="connsiteY6"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 h="74866">
                    <a:moveTo>
                      <a:pt x="26142" y="5365"/>
                    </a:moveTo>
                    <a:cubicBezTo>
                      <a:pt x="20722" y="-958"/>
                      <a:pt x="11689" y="-1861"/>
                      <a:pt x="5365" y="3559"/>
                    </a:cubicBezTo>
                    <a:cubicBezTo>
                      <a:pt x="-958" y="8979"/>
                      <a:pt x="-1861" y="18012"/>
                      <a:pt x="3559" y="24336"/>
                    </a:cubicBezTo>
                    <a:lnTo>
                      <a:pt x="41498" y="69502"/>
                    </a:lnTo>
                    <a:cubicBezTo>
                      <a:pt x="46918" y="75824"/>
                      <a:pt x="55952" y="76728"/>
                      <a:pt x="62275" y="71308"/>
                    </a:cubicBezTo>
                    <a:cubicBezTo>
                      <a:pt x="68598" y="65888"/>
                      <a:pt x="69501" y="56855"/>
                      <a:pt x="64081" y="50532"/>
                    </a:cubicBezTo>
                    <a:lnTo>
                      <a:pt x="26142"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id="{D05CD8DE-D23F-3EB3-D2A1-79F4C126631E}"/>
                  </a:ext>
                </a:extLst>
              </p:cNvPr>
              <p:cNvSpPr/>
              <p:nvPr/>
            </p:nvSpPr>
            <p:spPr>
              <a:xfrm>
                <a:off x="4712914" y="4346602"/>
                <a:ext cx="73378" cy="67436"/>
              </a:xfrm>
              <a:custGeom>
                <a:avLst/>
                <a:gdLst>
                  <a:gd name="connsiteX0" fmla="*/ 24418 w 73378"/>
                  <a:gd name="connsiteY0" fmla="*/ 3641 h 67436"/>
                  <a:gd name="connsiteX1" fmla="*/ 3641 w 73378"/>
                  <a:gd name="connsiteY1" fmla="*/ 4545 h 67436"/>
                  <a:gd name="connsiteX2" fmla="*/ 4545 w 73378"/>
                  <a:gd name="connsiteY2" fmla="*/ 25321 h 67436"/>
                  <a:gd name="connsiteX3" fmla="*/ 5448 w 73378"/>
                  <a:gd name="connsiteY3" fmla="*/ 26224 h 67436"/>
                  <a:gd name="connsiteX4" fmla="*/ 50614 w 73378"/>
                  <a:gd name="connsiteY4" fmla="*/ 64164 h 67436"/>
                  <a:gd name="connsiteX5" fmla="*/ 70487 w 73378"/>
                  <a:gd name="connsiteY5" fmla="*/ 62357 h 67436"/>
                  <a:gd name="connsiteX6" fmla="*/ 68680 w 73378"/>
                  <a:gd name="connsiteY6" fmla="*/ 42485 h 67436"/>
                  <a:gd name="connsiteX7" fmla="*/ 24418 w 73378"/>
                  <a:gd name="connsiteY7" fmla="*/ 3641 h 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78" h="67436">
                    <a:moveTo>
                      <a:pt x="24418" y="3641"/>
                    </a:moveTo>
                    <a:cubicBezTo>
                      <a:pt x="18095" y="-1778"/>
                      <a:pt x="9061" y="-875"/>
                      <a:pt x="3641" y="4545"/>
                    </a:cubicBezTo>
                    <a:cubicBezTo>
                      <a:pt x="-1779" y="10868"/>
                      <a:pt x="-875" y="19901"/>
                      <a:pt x="4545" y="25321"/>
                    </a:cubicBezTo>
                    <a:cubicBezTo>
                      <a:pt x="4545" y="25321"/>
                      <a:pt x="5448" y="25321"/>
                      <a:pt x="5448" y="26224"/>
                    </a:cubicBezTo>
                    <a:lnTo>
                      <a:pt x="50614" y="64164"/>
                    </a:lnTo>
                    <a:cubicBezTo>
                      <a:pt x="56937" y="69584"/>
                      <a:pt x="65971" y="67777"/>
                      <a:pt x="70487" y="62357"/>
                    </a:cubicBezTo>
                    <a:cubicBezTo>
                      <a:pt x="75004" y="56034"/>
                      <a:pt x="74100" y="47904"/>
                      <a:pt x="68680" y="42485"/>
                    </a:cubicBezTo>
                    <a:lnTo>
                      <a:pt x="24418" y="36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76143A90-5577-19E8-B026-5D4BFFA7301B}"/>
                  </a:ext>
                </a:extLst>
              </p:cNvPr>
              <p:cNvSpPr/>
              <p:nvPr/>
            </p:nvSpPr>
            <p:spPr>
              <a:xfrm>
                <a:off x="4011116" y="4418950"/>
                <a:ext cx="67640" cy="74866"/>
              </a:xfrm>
              <a:custGeom>
                <a:avLst/>
                <a:gdLst>
                  <a:gd name="connsiteX0" fmla="*/ 41498 w 67640"/>
                  <a:gd name="connsiteY0" fmla="*/ 5365 h 74866"/>
                  <a:gd name="connsiteX1" fmla="*/ 3559 w 67640"/>
                  <a:gd name="connsiteY1" fmla="*/ 50532 h 74866"/>
                  <a:gd name="connsiteX2" fmla="*/ 5366 w 67640"/>
                  <a:gd name="connsiteY2" fmla="*/ 71308 h 74866"/>
                  <a:gd name="connsiteX3" fmla="*/ 26142 w 67640"/>
                  <a:gd name="connsiteY3" fmla="*/ 69502 h 74866"/>
                  <a:gd name="connsiteX4" fmla="*/ 64081 w 67640"/>
                  <a:gd name="connsiteY4" fmla="*/ 24336 h 74866"/>
                  <a:gd name="connsiteX5" fmla="*/ 62275 w 67640"/>
                  <a:gd name="connsiteY5" fmla="*/ 3559 h 74866"/>
                  <a:gd name="connsiteX6" fmla="*/ 41498 w 67640"/>
                  <a:gd name="connsiteY6" fmla="*/ 5365 h 74866"/>
                  <a:gd name="connsiteX7" fmla="*/ 41498 w 67640"/>
                  <a:gd name="connsiteY7" fmla="*/ 5365 h 74866"/>
                  <a:gd name="connsiteX8" fmla="*/ 41498 w 67640"/>
                  <a:gd name="connsiteY8"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866">
                    <a:moveTo>
                      <a:pt x="41498" y="5365"/>
                    </a:moveTo>
                    <a:lnTo>
                      <a:pt x="3559" y="50532"/>
                    </a:lnTo>
                    <a:cubicBezTo>
                      <a:pt x="-1861" y="56855"/>
                      <a:pt x="-958" y="65888"/>
                      <a:pt x="5366" y="71308"/>
                    </a:cubicBezTo>
                    <a:cubicBezTo>
                      <a:pt x="11689" y="76728"/>
                      <a:pt x="20722" y="75824"/>
                      <a:pt x="26142" y="69502"/>
                    </a:cubicBezTo>
                    <a:lnTo>
                      <a:pt x="64081" y="24336"/>
                    </a:lnTo>
                    <a:cubicBezTo>
                      <a:pt x="69501" y="18012"/>
                      <a:pt x="68598" y="8979"/>
                      <a:pt x="62275" y="3559"/>
                    </a:cubicBezTo>
                    <a:cubicBezTo>
                      <a:pt x="55951" y="-1861"/>
                      <a:pt x="46918" y="-958"/>
                      <a:pt x="41498" y="5365"/>
                    </a:cubicBezTo>
                    <a:cubicBezTo>
                      <a:pt x="41498" y="5365"/>
                      <a:pt x="41498" y="5365"/>
                      <a:pt x="41498" y="5365"/>
                    </a:cubicBezTo>
                    <a:lnTo>
                      <a:pt x="41498"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460AD0D7-4519-E8D3-F98B-474D7464C22B}"/>
                  </a:ext>
                </a:extLst>
              </p:cNvPr>
              <p:cNvSpPr/>
              <p:nvPr/>
            </p:nvSpPr>
            <p:spPr>
              <a:xfrm>
                <a:off x="3917317" y="4347034"/>
                <a:ext cx="71863" cy="62627"/>
              </a:xfrm>
              <a:custGeom>
                <a:avLst/>
                <a:gdLst>
                  <a:gd name="connsiteX0" fmla="*/ 48578 w 71863"/>
                  <a:gd name="connsiteY0" fmla="*/ 3209 h 62627"/>
                  <a:gd name="connsiteX1" fmla="*/ 6122 w 71863"/>
                  <a:gd name="connsiteY1" fmla="*/ 36632 h 62627"/>
                  <a:gd name="connsiteX2" fmla="*/ 2509 w 71863"/>
                  <a:gd name="connsiteY2" fmla="*/ 56505 h 62627"/>
                  <a:gd name="connsiteX3" fmla="*/ 22382 w 71863"/>
                  <a:gd name="connsiteY3" fmla="*/ 60119 h 62627"/>
                  <a:gd name="connsiteX4" fmla="*/ 23285 w 71863"/>
                  <a:gd name="connsiteY4" fmla="*/ 59215 h 62627"/>
                  <a:gd name="connsiteX5" fmla="*/ 65741 w 71863"/>
                  <a:gd name="connsiteY5" fmla="*/ 25792 h 62627"/>
                  <a:gd name="connsiteX6" fmla="*/ 69355 w 71863"/>
                  <a:gd name="connsiteY6" fmla="*/ 5919 h 62627"/>
                  <a:gd name="connsiteX7" fmla="*/ 48578 w 71863"/>
                  <a:gd name="connsiteY7" fmla="*/ 3209 h 62627"/>
                  <a:gd name="connsiteX8" fmla="*/ 48578 w 71863"/>
                  <a:gd name="connsiteY8" fmla="*/ 3209 h 6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63" h="62627">
                    <a:moveTo>
                      <a:pt x="48578" y="3209"/>
                    </a:moveTo>
                    <a:lnTo>
                      <a:pt x="6122" y="36632"/>
                    </a:lnTo>
                    <a:cubicBezTo>
                      <a:pt x="-201" y="41149"/>
                      <a:pt x="-2008" y="50182"/>
                      <a:pt x="2509" y="56505"/>
                    </a:cubicBezTo>
                    <a:cubicBezTo>
                      <a:pt x="7026" y="62829"/>
                      <a:pt x="16059" y="64635"/>
                      <a:pt x="22382" y="60119"/>
                    </a:cubicBezTo>
                    <a:cubicBezTo>
                      <a:pt x="22382" y="60119"/>
                      <a:pt x="23285" y="60119"/>
                      <a:pt x="23285" y="59215"/>
                    </a:cubicBezTo>
                    <a:lnTo>
                      <a:pt x="65741" y="25792"/>
                    </a:lnTo>
                    <a:cubicBezTo>
                      <a:pt x="72065" y="21275"/>
                      <a:pt x="73871" y="12242"/>
                      <a:pt x="69355" y="5919"/>
                    </a:cubicBezTo>
                    <a:cubicBezTo>
                      <a:pt x="64838" y="-404"/>
                      <a:pt x="55805" y="-2211"/>
                      <a:pt x="48578" y="3209"/>
                    </a:cubicBezTo>
                    <a:cubicBezTo>
                      <a:pt x="49482" y="3209"/>
                      <a:pt x="49482" y="3209"/>
                      <a:pt x="48578" y="320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54" name="Text Placeholder 15">
            <a:extLst>
              <a:ext uri="{FF2B5EF4-FFF2-40B4-BE49-F238E27FC236}">
                <a16:creationId xmlns:a16="http://schemas.microsoft.com/office/drawing/2014/main" id="{DF33D873-FAD2-D553-6678-4A96D87DC39F}"/>
              </a:ext>
            </a:extLst>
          </p:cNvPr>
          <p:cNvSpPr txBox="1">
            <a:spLocks/>
          </p:cNvSpPr>
          <p:nvPr/>
        </p:nvSpPr>
        <p:spPr>
          <a:xfrm>
            <a:off x="1094803" y="6349810"/>
            <a:ext cx="6201256" cy="1584192"/>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One commonly established fact is that the use of light-emitting digital devices before bed-time has adverse effects on sleep quality (for adults and children alike). That is because it suppresses the levels of the sleep-promoting hormone melatonin, which prolongs the time it takes to fall asleep and reduces RER sleep (deep sleep), leaving us less alert in the morning and less performative during the day. </a:t>
            </a:r>
          </a:p>
          <a:p>
            <a:pPr>
              <a:lnSpc>
                <a:spcPts val="1120"/>
              </a:lnSpc>
            </a:pPr>
            <a:r>
              <a:rPr lang="en-US" sz="1150" dirty="0">
                <a:solidFill>
                  <a:srgbClr val="262626"/>
                </a:solidFill>
              </a:rPr>
              <a:t> </a:t>
            </a:r>
          </a:p>
          <a:p>
            <a:pPr>
              <a:lnSpc>
                <a:spcPts val="1120"/>
              </a:lnSpc>
            </a:pPr>
            <a:endParaRPr lang="en-US" sz="1150" dirty="0">
              <a:solidFill>
                <a:srgbClr val="262626"/>
              </a:solidFill>
            </a:endParaRPr>
          </a:p>
          <a:p>
            <a:pPr>
              <a:lnSpc>
                <a:spcPts val="1120"/>
              </a:lnSpc>
            </a:pPr>
            <a:r>
              <a:rPr lang="en-US" sz="1150" dirty="0">
                <a:solidFill>
                  <a:srgbClr val="262626"/>
                </a:solidFill>
              </a:rPr>
              <a:t>One study from 2018 shows that screens tend to disturb the circadian rhythm of the infant, with exposed children sleeping fewer hours during the night and more hours during the day (</a:t>
            </a:r>
            <a:r>
              <a:rPr lang="en-US" sz="1150" dirty="0" err="1">
                <a:solidFill>
                  <a:srgbClr val="262626"/>
                </a:solidFill>
              </a:rPr>
              <a:t>Beyens</a:t>
            </a:r>
            <a:r>
              <a:rPr lang="en-US" sz="1150" dirty="0">
                <a:solidFill>
                  <a:srgbClr val="262626"/>
                </a:solidFill>
              </a:rPr>
              <a:t>, 2019). The significance of these results are best understood in light of other studies suggesting that children who get higher proportions of their sleep at night perform better at executive functions when entering school (Bernie, Annie, et al., 2013). </a:t>
            </a:r>
          </a:p>
          <a:p>
            <a:pPr>
              <a:lnSpc>
                <a:spcPts val="1120"/>
              </a:lnSpc>
            </a:pPr>
            <a:endParaRPr lang="en-US" sz="1150" dirty="0">
              <a:solidFill>
                <a:srgbClr val="262626"/>
              </a:solidFill>
            </a:endParaRPr>
          </a:p>
        </p:txBody>
      </p:sp>
      <p:cxnSp>
        <p:nvCxnSpPr>
          <p:cNvPr id="55" name="Straight Connector 54">
            <a:extLst>
              <a:ext uri="{FF2B5EF4-FFF2-40B4-BE49-F238E27FC236}">
                <a16:creationId xmlns:a16="http://schemas.microsoft.com/office/drawing/2014/main" id="{E4442CED-302F-F51B-6CB8-D66271770139}"/>
              </a:ext>
            </a:extLst>
          </p:cNvPr>
          <p:cNvCxnSpPr>
            <a:cxnSpLocks/>
          </p:cNvCxnSpPr>
          <p:nvPr/>
        </p:nvCxnSpPr>
        <p:spPr>
          <a:xfrm>
            <a:off x="444407" y="6048255"/>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CFA1102-4871-2249-3379-90AF4B76A0FC}"/>
              </a:ext>
            </a:extLst>
          </p:cNvPr>
          <p:cNvSpPr txBox="1"/>
          <p:nvPr/>
        </p:nvSpPr>
        <p:spPr>
          <a:xfrm>
            <a:off x="162796" y="5786645"/>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05</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57" name="Text Placeholder 17">
            <a:extLst>
              <a:ext uri="{FF2B5EF4-FFF2-40B4-BE49-F238E27FC236}">
                <a16:creationId xmlns:a16="http://schemas.microsoft.com/office/drawing/2014/main" id="{302B1270-45E0-DBB4-BE3A-C2611DCA81F5}"/>
              </a:ext>
            </a:extLst>
          </p:cNvPr>
          <p:cNvSpPr txBox="1">
            <a:spLocks/>
          </p:cNvSpPr>
          <p:nvPr/>
        </p:nvSpPr>
        <p:spPr>
          <a:xfrm>
            <a:off x="1082612" y="5836347"/>
            <a:ext cx="735888"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Sleep</a:t>
            </a:r>
          </a:p>
        </p:txBody>
      </p:sp>
      <p:sp>
        <p:nvSpPr>
          <p:cNvPr id="58" name="Rectangle 57">
            <a:extLst>
              <a:ext uri="{FF2B5EF4-FFF2-40B4-BE49-F238E27FC236}">
                <a16:creationId xmlns:a16="http://schemas.microsoft.com/office/drawing/2014/main" id="{ABD173BE-D773-B688-1D5E-77D52EC9ECFD}"/>
              </a:ext>
            </a:extLst>
          </p:cNvPr>
          <p:cNvSpPr/>
          <p:nvPr/>
        </p:nvSpPr>
        <p:spPr>
          <a:xfrm>
            <a:off x="1116406" y="8266039"/>
            <a:ext cx="6170387" cy="1814372"/>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7">
            <a:extLst>
              <a:ext uri="{FF2B5EF4-FFF2-40B4-BE49-F238E27FC236}">
                <a16:creationId xmlns:a16="http://schemas.microsoft.com/office/drawing/2014/main" id="{7F43378C-C673-5DED-A091-8F2E2B099688}"/>
              </a:ext>
            </a:extLst>
          </p:cNvPr>
          <p:cNvSpPr txBox="1">
            <a:spLocks/>
          </p:cNvSpPr>
          <p:nvPr/>
        </p:nvSpPr>
        <p:spPr>
          <a:xfrm>
            <a:off x="1197084" y="8617457"/>
            <a:ext cx="5993428" cy="1279305"/>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Bernier, Annie, et al. ‘</a:t>
            </a:r>
            <a:r>
              <a:rPr lang="fr-FR" sz="1000" dirty="0" err="1">
                <a:solidFill>
                  <a:schemeClr val="bg1"/>
                </a:solidFill>
                <a:effectLst/>
                <a:ea typeface="Arial" panose="020B0604020202020204" pitchFamily="34" charset="0"/>
              </a:rPr>
              <a:t>Sleep</a:t>
            </a:r>
            <a:r>
              <a:rPr lang="fr-FR" sz="1000" dirty="0">
                <a:solidFill>
                  <a:schemeClr val="bg1"/>
                </a:solidFill>
                <a:effectLst/>
                <a:ea typeface="Arial" panose="020B0604020202020204" pitchFamily="34" charset="0"/>
              </a:rPr>
              <a:t> and Cognition in </a:t>
            </a:r>
            <a:r>
              <a:rPr lang="fr-FR" sz="1000" dirty="0" err="1">
                <a:solidFill>
                  <a:schemeClr val="bg1"/>
                </a:solidFill>
                <a:effectLst/>
                <a:ea typeface="Arial" panose="020B0604020202020204" pitchFamily="34" charset="0"/>
              </a:rPr>
              <a:t>Preschool</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Years</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Specific</a:t>
            </a:r>
            <a:r>
              <a:rPr lang="fr-FR" sz="1000" dirty="0">
                <a:solidFill>
                  <a:schemeClr val="bg1"/>
                </a:solidFill>
                <a:effectLst/>
                <a:ea typeface="Arial" panose="020B0604020202020204" pitchFamily="34" charset="0"/>
              </a:rPr>
              <a:t> Links to </a:t>
            </a:r>
            <a:r>
              <a:rPr lang="fr-FR" sz="1000" dirty="0" err="1">
                <a:solidFill>
                  <a:schemeClr val="bg1"/>
                </a:solidFill>
                <a:effectLst/>
                <a:ea typeface="Arial" panose="020B0604020202020204" pitchFamily="34" charset="0"/>
              </a:rPr>
              <a:t>Executive</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Functioning</a:t>
            </a:r>
            <a:r>
              <a:rPr lang="fr-FR" sz="1000" dirty="0">
                <a:solidFill>
                  <a:schemeClr val="bg1"/>
                </a:solidFill>
                <a:effectLst/>
                <a:ea typeface="Arial" panose="020B0604020202020204" pitchFamily="34" charset="0"/>
              </a:rPr>
              <a:t>’. Child Development, vol. 84, no. 5, Sept. 2013, pp. 1542–53. </a:t>
            </a:r>
            <a:r>
              <a:rPr lang="fr-FR" sz="1000" dirty="0" err="1">
                <a:solidFill>
                  <a:schemeClr val="bg1"/>
                </a:solidFill>
                <a:effectLst/>
                <a:ea typeface="Arial" panose="020B0604020202020204" pitchFamily="34" charset="0"/>
              </a:rPr>
              <a:t>DOI.org</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https://</a:t>
            </a:r>
            <a:r>
              <a:rPr lang="fr-FR" sz="1000" dirty="0" err="1">
                <a:solidFill>
                  <a:schemeClr val="bg1"/>
                </a:solidFill>
                <a:effectLst/>
                <a:ea typeface="Arial" panose="020B0604020202020204" pitchFamily="34" charset="0"/>
              </a:rPr>
              <a:t>doi.org</a:t>
            </a:r>
            <a:r>
              <a:rPr lang="fr-FR" sz="1000" dirty="0">
                <a:solidFill>
                  <a:schemeClr val="bg1"/>
                </a:solidFill>
                <a:effectLst/>
                <a:ea typeface="Arial" panose="020B0604020202020204" pitchFamily="34" charset="0"/>
              </a:rPr>
              <a:t>/10.1111/cdev.12063.</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Beyens</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Ine</a:t>
            </a:r>
            <a:r>
              <a:rPr lang="fr-FR" sz="1000" dirty="0">
                <a:solidFill>
                  <a:schemeClr val="bg1"/>
                </a:solidFill>
                <a:effectLst/>
                <a:ea typeface="Arial" panose="020B0604020202020204" pitchFamily="34" charset="0"/>
              </a:rPr>
              <a:t>, and Amy I. </a:t>
            </a:r>
            <a:r>
              <a:rPr lang="fr-FR" sz="1000" dirty="0" err="1">
                <a:solidFill>
                  <a:schemeClr val="bg1"/>
                </a:solidFill>
                <a:effectLst/>
                <a:ea typeface="Arial" panose="020B0604020202020204" pitchFamily="34" charset="0"/>
              </a:rPr>
              <a:t>Nathanson</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Electronic</a:t>
            </a:r>
            <a:r>
              <a:rPr lang="fr-FR" sz="1000" dirty="0">
                <a:solidFill>
                  <a:schemeClr val="bg1"/>
                </a:solidFill>
                <a:effectLst/>
                <a:ea typeface="Arial" panose="020B0604020202020204" pitchFamily="34" charset="0"/>
              </a:rPr>
              <a:t> Media Use and </a:t>
            </a:r>
            <a:r>
              <a:rPr lang="fr-FR" sz="1000" dirty="0" err="1">
                <a:solidFill>
                  <a:schemeClr val="bg1"/>
                </a:solidFill>
                <a:effectLst/>
                <a:ea typeface="Arial" panose="020B0604020202020204" pitchFamily="34" charset="0"/>
              </a:rPr>
              <a:t>Sleep</a:t>
            </a:r>
            <a:r>
              <a:rPr lang="fr-FR" sz="1000" dirty="0">
                <a:solidFill>
                  <a:schemeClr val="bg1"/>
                </a:solidFill>
                <a:effectLst/>
                <a:ea typeface="Arial" panose="020B0604020202020204" pitchFamily="34" charset="0"/>
              </a:rPr>
              <a:t> Among Preschoolers: Evidence for Time-</a:t>
            </a:r>
            <a:r>
              <a:rPr lang="fr-FR" sz="1000" dirty="0" err="1">
                <a:solidFill>
                  <a:schemeClr val="bg1"/>
                </a:solidFill>
                <a:effectLst/>
                <a:ea typeface="Arial" panose="020B0604020202020204" pitchFamily="34" charset="0"/>
              </a:rPr>
              <a:t>Shifted</a:t>
            </a:r>
            <a:r>
              <a:rPr lang="fr-FR" sz="1000" dirty="0">
                <a:solidFill>
                  <a:schemeClr val="bg1"/>
                </a:solidFill>
                <a:effectLst/>
                <a:ea typeface="Arial" panose="020B0604020202020204" pitchFamily="34" charset="0"/>
              </a:rPr>
              <a:t> and </a:t>
            </a:r>
            <a:r>
              <a:rPr lang="fr-FR" sz="1000" dirty="0" err="1">
                <a:solidFill>
                  <a:schemeClr val="bg1"/>
                </a:solidFill>
                <a:effectLst/>
                <a:ea typeface="Arial" panose="020B0604020202020204" pitchFamily="34" charset="0"/>
              </a:rPr>
              <a:t>Less</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Consolidated</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Sleep</a:t>
            </a:r>
            <a:r>
              <a:rPr lang="fr-FR" sz="1000" dirty="0">
                <a:solidFill>
                  <a:schemeClr val="bg1"/>
                </a:solidFill>
                <a:effectLst/>
                <a:ea typeface="Arial" panose="020B0604020202020204" pitchFamily="34" charset="0"/>
              </a:rPr>
              <a:t>’. Health Communication, vol. 34, no. 5, Apr. 2019, pp. 537–44. Taylor and </a:t>
            </a:r>
            <a:r>
              <a:rPr lang="fr-FR" sz="1000" dirty="0" err="1">
                <a:solidFill>
                  <a:schemeClr val="bg1"/>
                </a:solidFill>
                <a:effectLst/>
                <a:ea typeface="Arial" panose="020B0604020202020204" pitchFamily="34" charset="0"/>
              </a:rPr>
              <a:t>Francis+NEJM</a:t>
            </a:r>
            <a:r>
              <a:rPr lang="fr-FR" sz="1000" dirty="0">
                <a:solidFill>
                  <a:schemeClr val="bg1"/>
                </a:solidFill>
                <a:effectLst/>
                <a:ea typeface="Arial" panose="020B0604020202020204" pitchFamily="34" charset="0"/>
              </a:rPr>
              <a:t>, </a:t>
            </a:r>
            <a:r>
              <a:rPr lang="fr-FR" sz="1000" dirty="0">
                <a:solidFill>
                  <a:schemeClr val="bg1"/>
                </a:solidFill>
                <a:effectLst/>
                <a:ea typeface="Arial" panose="020B0604020202020204" pitchFamily="34" charset="0"/>
                <a:hlinkClick r:id="rId7">
                  <a:extLst>
                    <a:ext uri="{A12FA001-AC4F-418D-AE19-62706E023703}">
                      <ahyp:hlinkClr xmlns:ahyp="http://schemas.microsoft.com/office/drawing/2018/hyperlinkcolor" val="tx"/>
                    </a:ext>
                  </a:extLst>
                </a:hlinkClick>
              </a:rPr>
              <a:t>https://doi.org/10.1080/10410236.2017.1422102</a:t>
            </a:r>
            <a:r>
              <a:rPr lang="fr-FR" sz="1000" dirty="0">
                <a:solidFill>
                  <a:schemeClr val="bg1"/>
                </a:solidFill>
                <a:effectLst/>
                <a:ea typeface="Arial" panose="020B0604020202020204" pitchFamily="34" charset="0"/>
              </a:rPr>
              <a:t>.Read the full article </a:t>
            </a:r>
            <a:r>
              <a:rPr lang="fr-FR" sz="1000" dirty="0">
                <a:solidFill>
                  <a:schemeClr val="bg1"/>
                </a:solidFill>
                <a:effectLst/>
                <a:ea typeface="Arial" panose="020B0604020202020204" pitchFamily="34" charset="0"/>
                <a:hlinkClick r:id="rId8">
                  <a:extLst>
                    <a:ext uri="{A12FA001-AC4F-418D-AE19-62706E023703}">
                      <ahyp:hlinkClr xmlns:ahyp="http://schemas.microsoft.com/office/drawing/2018/hyperlinkcolor" val="tx"/>
                    </a:ext>
                  </a:extLst>
                </a:hlinkClick>
              </a:rPr>
              <a:t>here</a:t>
            </a:r>
            <a:r>
              <a:rPr lang="fr-FR" sz="1000"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algn="l">
              <a:lnSpc>
                <a:spcPts val="1100"/>
              </a:lnSpc>
              <a:buClr>
                <a:srgbClr val="009AC1"/>
              </a:buClr>
            </a:pPr>
            <a:endParaRPr lang="fr-FR" sz="1000" b="1" i="1" dirty="0">
              <a:solidFill>
                <a:schemeClr val="bg1"/>
              </a:solidFill>
              <a:ea typeface="Arial" panose="020B0604020202020204" pitchFamily="34" charset="0"/>
            </a:endParaRPr>
          </a:p>
          <a:p>
            <a:pPr algn="l">
              <a:lnSpc>
                <a:spcPts val="1100"/>
              </a:lnSpc>
              <a:buClr>
                <a:srgbClr val="009AC1"/>
              </a:buClr>
            </a:pPr>
            <a:endParaRPr lang="fr-FR" sz="1000" b="1" i="1" dirty="0">
              <a:solidFill>
                <a:schemeClr val="bg1"/>
              </a:solidFill>
              <a:ea typeface="Arial" panose="020B0604020202020204" pitchFamily="34" charset="0"/>
            </a:endParaRPr>
          </a:p>
          <a:p>
            <a:pPr algn="l">
              <a:lnSpc>
                <a:spcPts val="1100"/>
              </a:lnSpc>
              <a:buClr>
                <a:srgbClr val="009AC1"/>
              </a:buClr>
            </a:pPr>
            <a:r>
              <a:rPr lang="fr-FR" sz="1000" b="1" i="1" dirty="0">
                <a:solidFill>
                  <a:schemeClr val="bg1"/>
                </a:solidFill>
                <a:effectLst/>
                <a:ea typeface="Arial" panose="020B0604020202020204" pitchFamily="34" charset="0"/>
              </a:rPr>
              <a:t>You know other studies on screen exposure and attention? Add them here. </a:t>
            </a:r>
            <a:endParaRPr lang="en-IE" sz="1000" b="1" dirty="0">
              <a:solidFill>
                <a:schemeClr val="bg1"/>
              </a:solidFill>
              <a:effectLst/>
              <a:ea typeface="Arial" panose="020B0604020202020204" pitchFamily="34" charset="0"/>
            </a:endParaRPr>
          </a:p>
        </p:txBody>
      </p:sp>
      <p:sp>
        <p:nvSpPr>
          <p:cNvPr id="60" name="Text Placeholder 17">
            <a:extLst>
              <a:ext uri="{FF2B5EF4-FFF2-40B4-BE49-F238E27FC236}">
                <a16:creationId xmlns:a16="http://schemas.microsoft.com/office/drawing/2014/main" id="{013DEAC2-59F1-6F53-D701-85611524F045}"/>
              </a:ext>
            </a:extLst>
          </p:cNvPr>
          <p:cNvSpPr txBox="1">
            <a:spLocks/>
          </p:cNvSpPr>
          <p:nvPr/>
        </p:nvSpPr>
        <p:spPr>
          <a:xfrm>
            <a:off x="5134276" y="8117653"/>
            <a:ext cx="1895742" cy="296770"/>
          </a:xfrm>
          <a:prstGeom prst="rect">
            <a:avLst/>
          </a:prstGeom>
          <a:solidFill>
            <a:srgbClr val="74659A"/>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600" b="1" dirty="0">
                <a:solidFill>
                  <a:schemeClr val="bg1"/>
                </a:solidFill>
              </a:rPr>
              <a:t>Find the full articles</a:t>
            </a:r>
          </a:p>
        </p:txBody>
      </p:sp>
      <p:grpSp>
        <p:nvGrpSpPr>
          <p:cNvPr id="61" name="Group 60">
            <a:extLst>
              <a:ext uri="{FF2B5EF4-FFF2-40B4-BE49-F238E27FC236}">
                <a16:creationId xmlns:a16="http://schemas.microsoft.com/office/drawing/2014/main" id="{88B24DD3-32AF-303E-8397-7E6D803FF20E}"/>
              </a:ext>
            </a:extLst>
          </p:cNvPr>
          <p:cNvGrpSpPr/>
          <p:nvPr/>
        </p:nvGrpSpPr>
        <p:grpSpPr>
          <a:xfrm>
            <a:off x="6467930" y="5214301"/>
            <a:ext cx="622062" cy="778875"/>
            <a:chOff x="1782533" y="7057933"/>
            <a:chExt cx="1342649" cy="1681111"/>
          </a:xfrm>
        </p:grpSpPr>
        <p:sp>
          <p:nvSpPr>
            <p:cNvPr id="62" name="Freeform 61">
              <a:extLst>
                <a:ext uri="{FF2B5EF4-FFF2-40B4-BE49-F238E27FC236}">
                  <a16:creationId xmlns:a16="http://schemas.microsoft.com/office/drawing/2014/main" id="{966D8190-6619-858A-2504-6EE85AFB43CC}"/>
                </a:ext>
              </a:extLst>
            </p:cNvPr>
            <p:cNvSpPr/>
            <p:nvPr/>
          </p:nvSpPr>
          <p:spPr>
            <a:xfrm>
              <a:off x="2333596" y="7768048"/>
              <a:ext cx="555970" cy="907885"/>
            </a:xfrm>
            <a:custGeom>
              <a:avLst/>
              <a:gdLst>
                <a:gd name="connsiteX0" fmla="*/ 555776 w 555970"/>
                <a:gd name="connsiteY0" fmla="*/ 537982 h 907885"/>
                <a:gd name="connsiteX1" fmla="*/ 555776 w 555970"/>
                <a:gd name="connsiteY1" fmla="*/ 516506 h 907885"/>
                <a:gd name="connsiteX2" fmla="*/ 555776 w 555970"/>
                <a:gd name="connsiteY2" fmla="*/ 332869 h 907885"/>
                <a:gd name="connsiteX3" fmla="*/ 379192 w 555970"/>
                <a:gd name="connsiteY3" fmla="*/ 117676 h 907885"/>
                <a:gd name="connsiteX4" fmla="*/ 267896 w 555970"/>
                <a:gd name="connsiteY4" fmla="*/ 113294 h 907885"/>
                <a:gd name="connsiteX5" fmla="*/ 259133 w 555970"/>
                <a:gd name="connsiteY5" fmla="*/ 128633 h 907885"/>
                <a:gd name="connsiteX6" fmla="*/ 259133 w 555970"/>
                <a:gd name="connsiteY6" fmla="*/ 291233 h 907885"/>
                <a:gd name="connsiteX7" fmla="*/ 258695 w 555970"/>
                <a:gd name="connsiteY7" fmla="*/ 306134 h 907885"/>
                <a:gd name="connsiteX8" fmla="*/ 235471 w 555970"/>
                <a:gd name="connsiteY8" fmla="*/ 328925 h 907885"/>
                <a:gd name="connsiteX9" fmla="*/ 210934 w 555970"/>
                <a:gd name="connsiteY9" fmla="*/ 309202 h 907885"/>
                <a:gd name="connsiteX10" fmla="*/ 210057 w 555970"/>
                <a:gd name="connsiteY10" fmla="*/ 292986 h 907885"/>
                <a:gd name="connsiteX11" fmla="*/ 210057 w 555970"/>
                <a:gd name="connsiteY11" fmla="*/ 87874 h 907885"/>
                <a:gd name="connsiteX12" fmla="*/ 93065 w 555970"/>
                <a:gd name="connsiteY12" fmla="*/ 7231 h 907885"/>
                <a:gd name="connsiteX13" fmla="*/ 8498 w 555970"/>
                <a:gd name="connsiteY13" fmla="*/ 38787 h 907885"/>
                <a:gd name="connsiteX14" fmla="*/ 6307 w 555970"/>
                <a:gd name="connsiteY14" fmla="*/ 53250 h 907885"/>
                <a:gd name="connsiteX15" fmla="*/ 22958 w 555970"/>
                <a:gd name="connsiteY15" fmla="*/ 66837 h 907885"/>
                <a:gd name="connsiteX16" fmla="*/ 88245 w 555970"/>
                <a:gd name="connsiteY16" fmla="*/ 205770 h 907885"/>
                <a:gd name="connsiteX17" fmla="*/ 88245 w 555970"/>
                <a:gd name="connsiteY17" fmla="*/ 870194 h 907885"/>
                <a:gd name="connsiteX18" fmla="*/ 125928 w 555970"/>
                <a:gd name="connsiteY18" fmla="*/ 907885 h 907885"/>
                <a:gd name="connsiteX19" fmla="*/ 224517 w 555970"/>
                <a:gd name="connsiteY19" fmla="*/ 907885 h 907885"/>
                <a:gd name="connsiteX20" fmla="*/ 373058 w 555970"/>
                <a:gd name="connsiteY20" fmla="*/ 759310 h 907885"/>
                <a:gd name="connsiteX21" fmla="*/ 373058 w 555970"/>
                <a:gd name="connsiteY21" fmla="*/ 500290 h 907885"/>
                <a:gd name="connsiteX22" fmla="*/ 373496 w 555970"/>
                <a:gd name="connsiteY22" fmla="*/ 485389 h 907885"/>
                <a:gd name="connsiteX23" fmla="*/ 395405 w 555970"/>
                <a:gd name="connsiteY23" fmla="*/ 463037 h 907885"/>
                <a:gd name="connsiteX24" fmla="*/ 420819 w 555970"/>
                <a:gd name="connsiteY24" fmla="*/ 481444 h 907885"/>
                <a:gd name="connsiteX25" fmla="*/ 422133 w 555970"/>
                <a:gd name="connsiteY25" fmla="*/ 497660 h 907885"/>
                <a:gd name="connsiteX26" fmla="*/ 421695 w 555970"/>
                <a:gd name="connsiteY26" fmla="*/ 678230 h 907885"/>
                <a:gd name="connsiteX27" fmla="*/ 438345 w 555970"/>
                <a:gd name="connsiteY27" fmla="*/ 694446 h 907885"/>
                <a:gd name="connsiteX28" fmla="*/ 540878 w 555970"/>
                <a:gd name="connsiteY28" fmla="*/ 644921 h 90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5970" h="907885">
                  <a:moveTo>
                    <a:pt x="555776" y="537982"/>
                  </a:moveTo>
                  <a:cubicBezTo>
                    <a:pt x="555776" y="530969"/>
                    <a:pt x="555776" y="523957"/>
                    <a:pt x="555776" y="516506"/>
                  </a:cubicBezTo>
                  <a:cubicBezTo>
                    <a:pt x="555776" y="455148"/>
                    <a:pt x="556214" y="394228"/>
                    <a:pt x="555776" y="332869"/>
                  </a:cubicBezTo>
                  <a:cubicBezTo>
                    <a:pt x="554461" y="226369"/>
                    <a:pt x="483039" y="139590"/>
                    <a:pt x="379192" y="117676"/>
                  </a:cubicBezTo>
                  <a:cubicBezTo>
                    <a:pt x="342386" y="109788"/>
                    <a:pt x="305141" y="114170"/>
                    <a:pt x="267896" y="113294"/>
                  </a:cubicBezTo>
                  <a:cubicBezTo>
                    <a:pt x="255627" y="112856"/>
                    <a:pt x="259133" y="122059"/>
                    <a:pt x="259133" y="128633"/>
                  </a:cubicBezTo>
                  <a:cubicBezTo>
                    <a:pt x="259133" y="182979"/>
                    <a:pt x="259133" y="236887"/>
                    <a:pt x="259133" y="291233"/>
                  </a:cubicBezTo>
                  <a:cubicBezTo>
                    <a:pt x="259133" y="296054"/>
                    <a:pt x="259133" y="300875"/>
                    <a:pt x="258695" y="306134"/>
                  </a:cubicBezTo>
                  <a:cubicBezTo>
                    <a:pt x="257380" y="320598"/>
                    <a:pt x="249055" y="328486"/>
                    <a:pt x="235471" y="328925"/>
                  </a:cubicBezTo>
                  <a:cubicBezTo>
                    <a:pt x="222326" y="329363"/>
                    <a:pt x="214001" y="321912"/>
                    <a:pt x="210934" y="309202"/>
                  </a:cubicBezTo>
                  <a:cubicBezTo>
                    <a:pt x="209619" y="303943"/>
                    <a:pt x="210057" y="298246"/>
                    <a:pt x="210057" y="292986"/>
                  </a:cubicBezTo>
                  <a:cubicBezTo>
                    <a:pt x="210057" y="224616"/>
                    <a:pt x="210057" y="156245"/>
                    <a:pt x="210057" y="87874"/>
                  </a:cubicBezTo>
                  <a:cubicBezTo>
                    <a:pt x="209619" y="19941"/>
                    <a:pt x="156600" y="-16435"/>
                    <a:pt x="93065" y="7231"/>
                  </a:cubicBezTo>
                  <a:cubicBezTo>
                    <a:pt x="65022" y="17750"/>
                    <a:pt x="36979" y="28707"/>
                    <a:pt x="8498" y="38787"/>
                  </a:cubicBezTo>
                  <a:cubicBezTo>
                    <a:pt x="-2895" y="42732"/>
                    <a:pt x="-2018" y="46676"/>
                    <a:pt x="6307" y="53250"/>
                  </a:cubicBezTo>
                  <a:cubicBezTo>
                    <a:pt x="12003" y="57195"/>
                    <a:pt x="17261" y="62016"/>
                    <a:pt x="22958" y="66837"/>
                  </a:cubicBezTo>
                  <a:cubicBezTo>
                    <a:pt x="66337" y="102775"/>
                    <a:pt x="88245" y="149232"/>
                    <a:pt x="88245" y="205770"/>
                  </a:cubicBezTo>
                  <a:cubicBezTo>
                    <a:pt x="88245" y="427098"/>
                    <a:pt x="88245" y="648427"/>
                    <a:pt x="88245" y="870194"/>
                  </a:cubicBezTo>
                  <a:cubicBezTo>
                    <a:pt x="88245" y="903064"/>
                    <a:pt x="93065" y="907885"/>
                    <a:pt x="125928" y="907885"/>
                  </a:cubicBezTo>
                  <a:cubicBezTo>
                    <a:pt x="158791" y="907885"/>
                    <a:pt x="191654" y="907885"/>
                    <a:pt x="224517" y="907885"/>
                  </a:cubicBezTo>
                  <a:cubicBezTo>
                    <a:pt x="309523" y="907447"/>
                    <a:pt x="372619" y="844774"/>
                    <a:pt x="373058" y="759310"/>
                  </a:cubicBezTo>
                  <a:cubicBezTo>
                    <a:pt x="373496" y="672970"/>
                    <a:pt x="373058" y="586630"/>
                    <a:pt x="373058" y="500290"/>
                  </a:cubicBezTo>
                  <a:cubicBezTo>
                    <a:pt x="373058" y="495469"/>
                    <a:pt x="373058" y="490210"/>
                    <a:pt x="373496" y="485389"/>
                  </a:cubicBezTo>
                  <a:cubicBezTo>
                    <a:pt x="374810" y="471802"/>
                    <a:pt x="382698" y="464352"/>
                    <a:pt x="395405" y="463037"/>
                  </a:cubicBezTo>
                  <a:cubicBezTo>
                    <a:pt x="408550" y="461722"/>
                    <a:pt x="417313" y="468734"/>
                    <a:pt x="420819" y="481444"/>
                  </a:cubicBezTo>
                  <a:cubicBezTo>
                    <a:pt x="422133" y="486704"/>
                    <a:pt x="422133" y="492401"/>
                    <a:pt x="422133" y="497660"/>
                  </a:cubicBezTo>
                  <a:cubicBezTo>
                    <a:pt x="422133" y="557704"/>
                    <a:pt x="422571" y="617748"/>
                    <a:pt x="421695" y="678230"/>
                  </a:cubicBezTo>
                  <a:cubicBezTo>
                    <a:pt x="421695" y="691378"/>
                    <a:pt x="425638" y="694007"/>
                    <a:pt x="438345" y="694446"/>
                  </a:cubicBezTo>
                  <a:cubicBezTo>
                    <a:pt x="481286" y="695322"/>
                    <a:pt x="516340" y="682174"/>
                    <a:pt x="540878" y="644921"/>
                  </a:cubicBezTo>
                </a:path>
              </a:pathLst>
            </a:custGeom>
            <a:solidFill>
              <a:srgbClr val="00B6E6"/>
            </a:solidFill>
            <a:ln w="4378" cap="flat">
              <a:noFill/>
              <a:prstDash val="solid"/>
              <a:miter/>
            </a:ln>
          </p:spPr>
          <p:txBody>
            <a:bodyPr rtlCol="0" anchor="ctr"/>
            <a:lstStyle/>
            <a:p>
              <a:endParaRPr lang="en-US" dirty="0"/>
            </a:p>
          </p:txBody>
        </p:sp>
        <p:grpSp>
          <p:nvGrpSpPr>
            <p:cNvPr id="63" name="Graphic 2">
              <a:extLst>
                <a:ext uri="{FF2B5EF4-FFF2-40B4-BE49-F238E27FC236}">
                  <a16:creationId xmlns:a16="http://schemas.microsoft.com/office/drawing/2014/main" id="{1F5315C1-40DE-D094-E95C-A410C5350627}"/>
                </a:ext>
              </a:extLst>
            </p:cNvPr>
            <p:cNvGrpSpPr/>
            <p:nvPr/>
          </p:nvGrpSpPr>
          <p:grpSpPr>
            <a:xfrm>
              <a:off x="1782533" y="7057933"/>
              <a:ext cx="1342649" cy="1681111"/>
              <a:chOff x="714208" y="508069"/>
              <a:chExt cx="1342649" cy="1681111"/>
            </a:xfrm>
            <a:solidFill>
              <a:srgbClr val="000000"/>
            </a:solidFill>
          </p:grpSpPr>
          <p:sp>
            <p:nvSpPr>
              <p:cNvPr id="64" name="Freeform 63">
                <a:extLst>
                  <a:ext uri="{FF2B5EF4-FFF2-40B4-BE49-F238E27FC236}">
                    <a16:creationId xmlns:a16="http://schemas.microsoft.com/office/drawing/2014/main" id="{52F97144-4277-2D8D-7AA7-05033AA4713D}"/>
                  </a:ext>
                </a:extLst>
              </p:cNvPr>
              <p:cNvSpPr/>
              <p:nvPr/>
            </p:nvSpPr>
            <p:spPr>
              <a:xfrm>
                <a:off x="714208" y="578480"/>
                <a:ext cx="1342649" cy="1610700"/>
              </a:xfrm>
              <a:custGeom>
                <a:avLst/>
                <a:gdLst>
                  <a:gd name="connsiteX0" fmla="*/ 662094 w 1342649"/>
                  <a:gd name="connsiteY0" fmla="*/ 1609385 h 1610700"/>
                  <a:gd name="connsiteX1" fmla="*/ 608198 w 1342649"/>
                  <a:gd name="connsiteY1" fmla="*/ 1551095 h 1610700"/>
                  <a:gd name="connsiteX2" fmla="*/ 606446 w 1342649"/>
                  <a:gd name="connsiteY2" fmla="*/ 1528305 h 1610700"/>
                  <a:gd name="connsiteX3" fmla="*/ 606884 w 1342649"/>
                  <a:gd name="connsiteY3" fmla="*/ 1298649 h 1610700"/>
                  <a:gd name="connsiteX4" fmla="*/ 587166 w 1342649"/>
                  <a:gd name="connsiteY4" fmla="*/ 1275420 h 1610700"/>
                  <a:gd name="connsiteX5" fmla="*/ 109119 w 1342649"/>
                  <a:gd name="connsiteY5" fmla="*/ 967752 h 1610700"/>
                  <a:gd name="connsiteX6" fmla="*/ 6587 w 1342649"/>
                  <a:gd name="connsiteY6" fmla="*/ 697336 h 1610700"/>
                  <a:gd name="connsiteX7" fmla="*/ 5711 w 1342649"/>
                  <a:gd name="connsiteY7" fmla="*/ 690762 h 1610700"/>
                  <a:gd name="connsiteX8" fmla="*/ 26305 w 1342649"/>
                  <a:gd name="connsiteY8" fmla="*/ 660959 h 1610700"/>
                  <a:gd name="connsiteX9" fmla="*/ 54786 w 1342649"/>
                  <a:gd name="connsiteY9" fmla="*/ 685941 h 1610700"/>
                  <a:gd name="connsiteX10" fmla="*/ 91154 w 1342649"/>
                  <a:gd name="connsiteY10" fmla="*/ 824874 h 1610700"/>
                  <a:gd name="connsiteX11" fmla="*/ 593739 w 1342649"/>
                  <a:gd name="connsiteY11" fmla="*/ 1228087 h 1610700"/>
                  <a:gd name="connsiteX12" fmla="*/ 606884 w 1342649"/>
                  <a:gd name="connsiteY12" fmla="*/ 1217130 h 1610700"/>
                  <a:gd name="connsiteX13" fmla="*/ 606446 w 1342649"/>
                  <a:gd name="connsiteY13" fmla="*/ 851171 h 1610700"/>
                  <a:gd name="connsiteX14" fmla="*/ 553427 w 1342649"/>
                  <a:gd name="connsiteY14" fmla="*/ 752121 h 1610700"/>
                  <a:gd name="connsiteX15" fmla="*/ 421537 w 1342649"/>
                  <a:gd name="connsiteY15" fmla="*/ 600916 h 1610700"/>
                  <a:gd name="connsiteX16" fmla="*/ 375967 w 1342649"/>
                  <a:gd name="connsiteY16" fmla="*/ 87696 h 1610700"/>
                  <a:gd name="connsiteX17" fmla="*/ 378158 w 1342649"/>
                  <a:gd name="connsiteY17" fmla="*/ 53073 h 1610700"/>
                  <a:gd name="connsiteX18" fmla="*/ 343542 w 1342649"/>
                  <a:gd name="connsiteY18" fmla="*/ 61838 h 1610700"/>
                  <a:gd name="connsiteX19" fmla="*/ 49528 w 1342649"/>
                  <a:gd name="connsiteY19" fmla="*/ 562348 h 1610700"/>
                  <a:gd name="connsiteX20" fmla="*/ 49090 w 1342649"/>
                  <a:gd name="connsiteY20" fmla="*/ 568922 h 1610700"/>
                  <a:gd name="connsiteX21" fmla="*/ 23238 w 1342649"/>
                  <a:gd name="connsiteY21" fmla="*/ 594342 h 1610700"/>
                  <a:gd name="connsiteX22" fmla="*/ 14 w 1342649"/>
                  <a:gd name="connsiteY22" fmla="*/ 565854 h 1610700"/>
                  <a:gd name="connsiteX23" fmla="*/ 18856 w 1342649"/>
                  <a:gd name="connsiteY23" fmla="*/ 434810 h 1610700"/>
                  <a:gd name="connsiteX24" fmla="*/ 329959 w 1342649"/>
                  <a:gd name="connsiteY24" fmla="*/ 11875 h 1610700"/>
                  <a:gd name="connsiteX25" fmla="*/ 429862 w 1342649"/>
                  <a:gd name="connsiteY25" fmla="*/ 46937 h 1610700"/>
                  <a:gd name="connsiteX26" fmla="*/ 425042 w 1342649"/>
                  <a:gd name="connsiteY26" fmla="*/ 94709 h 1610700"/>
                  <a:gd name="connsiteX27" fmla="*/ 385607 w 1342649"/>
                  <a:gd name="connsiteY27" fmla="*/ 323488 h 1610700"/>
                  <a:gd name="connsiteX28" fmla="*/ 516182 w 1342649"/>
                  <a:gd name="connsiteY28" fmla="*/ 648688 h 1610700"/>
                  <a:gd name="connsiteX29" fmla="*/ 536776 w 1342649"/>
                  <a:gd name="connsiteY29" fmla="*/ 653509 h 1610700"/>
                  <a:gd name="connsiteX30" fmla="*/ 642376 w 1342649"/>
                  <a:gd name="connsiteY30" fmla="*/ 613626 h 1610700"/>
                  <a:gd name="connsiteX31" fmla="*/ 822903 w 1342649"/>
                  <a:gd name="connsiteY31" fmla="*/ 706540 h 1610700"/>
                  <a:gd name="connsiteX32" fmla="*/ 839116 w 1342649"/>
                  <a:gd name="connsiteY32" fmla="*/ 717497 h 1610700"/>
                  <a:gd name="connsiteX33" fmla="*/ 955231 w 1342649"/>
                  <a:gd name="connsiteY33" fmla="*/ 722756 h 1610700"/>
                  <a:gd name="connsiteX34" fmla="*/ 1088436 w 1342649"/>
                  <a:gd name="connsiteY34" fmla="*/ 792004 h 1610700"/>
                  <a:gd name="connsiteX35" fmla="*/ 1112535 w 1342649"/>
                  <a:gd name="connsiteY35" fmla="*/ 796386 h 1610700"/>
                  <a:gd name="connsiteX36" fmla="*/ 1239606 w 1342649"/>
                  <a:gd name="connsiteY36" fmla="*/ 725824 h 1610700"/>
                  <a:gd name="connsiteX37" fmla="*/ 1342138 w 1342649"/>
                  <a:gd name="connsiteY37" fmla="*/ 768775 h 1610700"/>
                  <a:gd name="connsiteX38" fmla="*/ 1337756 w 1342649"/>
                  <a:gd name="connsiteY38" fmla="*/ 802522 h 1610700"/>
                  <a:gd name="connsiteX39" fmla="*/ 1183519 w 1342649"/>
                  <a:gd name="connsiteY39" fmla="*/ 1065925 h 1610700"/>
                  <a:gd name="connsiteX40" fmla="*/ 1172127 w 1342649"/>
                  <a:gd name="connsiteY40" fmla="*/ 1094851 h 1610700"/>
                  <a:gd name="connsiteX41" fmla="*/ 1172127 w 1342649"/>
                  <a:gd name="connsiteY41" fmla="*/ 1189957 h 1610700"/>
                  <a:gd name="connsiteX42" fmla="*/ 1146713 w 1342649"/>
                  <a:gd name="connsiteY42" fmla="*/ 1221513 h 1610700"/>
                  <a:gd name="connsiteX43" fmla="*/ 1122613 w 1342649"/>
                  <a:gd name="connsiteY43" fmla="*/ 1190833 h 1610700"/>
                  <a:gd name="connsiteX44" fmla="*/ 1122613 w 1342649"/>
                  <a:gd name="connsiteY44" fmla="*/ 1169358 h 1610700"/>
                  <a:gd name="connsiteX45" fmla="*/ 1122613 w 1342649"/>
                  <a:gd name="connsiteY45" fmla="*/ 985721 h 1610700"/>
                  <a:gd name="connsiteX46" fmla="*/ 946030 w 1342649"/>
                  <a:gd name="connsiteY46" fmla="*/ 770528 h 1610700"/>
                  <a:gd name="connsiteX47" fmla="*/ 834734 w 1342649"/>
                  <a:gd name="connsiteY47" fmla="*/ 766145 h 1610700"/>
                  <a:gd name="connsiteX48" fmla="*/ 825970 w 1342649"/>
                  <a:gd name="connsiteY48" fmla="*/ 781485 h 1610700"/>
                  <a:gd name="connsiteX49" fmla="*/ 825970 w 1342649"/>
                  <a:gd name="connsiteY49" fmla="*/ 944085 h 1610700"/>
                  <a:gd name="connsiteX50" fmla="*/ 825532 w 1342649"/>
                  <a:gd name="connsiteY50" fmla="*/ 958986 h 1610700"/>
                  <a:gd name="connsiteX51" fmla="*/ 802309 w 1342649"/>
                  <a:gd name="connsiteY51" fmla="*/ 981776 h 1610700"/>
                  <a:gd name="connsiteX52" fmla="*/ 777771 w 1342649"/>
                  <a:gd name="connsiteY52" fmla="*/ 962054 h 1610700"/>
                  <a:gd name="connsiteX53" fmla="*/ 776895 w 1342649"/>
                  <a:gd name="connsiteY53" fmla="*/ 945838 h 1610700"/>
                  <a:gd name="connsiteX54" fmla="*/ 776895 w 1342649"/>
                  <a:gd name="connsiteY54" fmla="*/ 740725 h 1610700"/>
                  <a:gd name="connsiteX55" fmla="*/ 659903 w 1342649"/>
                  <a:gd name="connsiteY55" fmla="*/ 660083 h 1610700"/>
                  <a:gd name="connsiteX56" fmla="*/ 575335 w 1342649"/>
                  <a:gd name="connsiteY56" fmla="*/ 691639 h 1610700"/>
                  <a:gd name="connsiteX57" fmla="*/ 573145 w 1342649"/>
                  <a:gd name="connsiteY57" fmla="*/ 706102 h 1610700"/>
                  <a:gd name="connsiteX58" fmla="*/ 589795 w 1342649"/>
                  <a:gd name="connsiteY58" fmla="*/ 719688 h 1610700"/>
                  <a:gd name="connsiteX59" fmla="*/ 655083 w 1342649"/>
                  <a:gd name="connsiteY59" fmla="*/ 858621 h 1610700"/>
                  <a:gd name="connsiteX60" fmla="*/ 655083 w 1342649"/>
                  <a:gd name="connsiteY60" fmla="*/ 1523045 h 1610700"/>
                  <a:gd name="connsiteX61" fmla="*/ 692766 w 1342649"/>
                  <a:gd name="connsiteY61" fmla="*/ 1560737 h 1610700"/>
                  <a:gd name="connsiteX62" fmla="*/ 791355 w 1342649"/>
                  <a:gd name="connsiteY62" fmla="*/ 1560737 h 1610700"/>
                  <a:gd name="connsiteX63" fmla="*/ 939895 w 1342649"/>
                  <a:gd name="connsiteY63" fmla="*/ 1412162 h 1610700"/>
                  <a:gd name="connsiteX64" fmla="*/ 939895 w 1342649"/>
                  <a:gd name="connsiteY64" fmla="*/ 1153142 h 1610700"/>
                  <a:gd name="connsiteX65" fmla="*/ 940333 w 1342649"/>
                  <a:gd name="connsiteY65" fmla="*/ 1138240 h 1610700"/>
                  <a:gd name="connsiteX66" fmla="*/ 962242 w 1342649"/>
                  <a:gd name="connsiteY66" fmla="*/ 1115888 h 1610700"/>
                  <a:gd name="connsiteX67" fmla="*/ 987656 w 1342649"/>
                  <a:gd name="connsiteY67" fmla="*/ 1134296 h 1610700"/>
                  <a:gd name="connsiteX68" fmla="*/ 988971 w 1342649"/>
                  <a:gd name="connsiteY68" fmla="*/ 1150512 h 1610700"/>
                  <a:gd name="connsiteX69" fmla="*/ 988533 w 1342649"/>
                  <a:gd name="connsiteY69" fmla="*/ 1331081 h 1610700"/>
                  <a:gd name="connsiteX70" fmla="*/ 1005183 w 1342649"/>
                  <a:gd name="connsiteY70" fmla="*/ 1347297 h 1610700"/>
                  <a:gd name="connsiteX71" fmla="*/ 1107716 w 1342649"/>
                  <a:gd name="connsiteY71" fmla="*/ 1297772 h 1610700"/>
                  <a:gd name="connsiteX72" fmla="*/ 1143208 w 1342649"/>
                  <a:gd name="connsiteY72" fmla="*/ 1289445 h 1610700"/>
                  <a:gd name="connsiteX73" fmla="*/ 1148027 w 1342649"/>
                  <a:gd name="connsiteY73" fmla="*/ 1325822 h 1610700"/>
                  <a:gd name="connsiteX74" fmla="*/ 1015261 w 1342649"/>
                  <a:gd name="connsiteY74" fmla="*/ 1396384 h 1610700"/>
                  <a:gd name="connsiteX75" fmla="*/ 988971 w 1342649"/>
                  <a:gd name="connsiteY75" fmla="*/ 1422242 h 1610700"/>
                  <a:gd name="connsiteX76" fmla="*/ 826409 w 1342649"/>
                  <a:gd name="connsiteY76" fmla="*/ 1607632 h 1610700"/>
                  <a:gd name="connsiteX77" fmla="*/ 818960 w 1342649"/>
                  <a:gd name="connsiteY77" fmla="*/ 1610700 h 1610700"/>
                  <a:gd name="connsiteX78" fmla="*/ 662094 w 1342649"/>
                  <a:gd name="connsiteY78" fmla="*/ 1609385 h 1610700"/>
                  <a:gd name="connsiteX79" fmla="*/ 1174756 w 1342649"/>
                  <a:gd name="connsiteY79" fmla="*/ 1003690 h 1610700"/>
                  <a:gd name="connsiteX80" fmla="*/ 1293063 w 1342649"/>
                  <a:gd name="connsiteY80" fmla="*/ 784991 h 1610700"/>
                  <a:gd name="connsiteX81" fmla="*/ 1287805 w 1342649"/>
                  <a:gd name="connsiteY81" fmla="*/ 766145 h 1610700"/>
                  <a:gd name="connsiteX82" fmla="*/ 1266772 w 1342649"/>
                  <a:gd name="connsiteY82" fmla="*/ 767898 h 1610700"/>
                  <a:gd name="connsiteX83" fmla="*/ 1140140 w 1342649"/>
                  <a:gd name="connsiteY83" fmla="*/ 838899 h 1610700"/>
                  <a:gd name="connsiteX84" fmla="*/ 1137073 w 1342649"/>
                  <a:gd name="connsiteY84" fmla="*/ 852924 h 1610700"/>
                  <a:gd name="connsiteX85" fmla="*/ 1169060 w 1342649"/>
                  <a:gd name="connsiteY85" fmla="*/ 943208 h 1610700"/>
                  <a:gd name="connsiteX86" fmla="*/ 1174756 w 1342649"/>
                  <a:gd name="connsiteY86" fmla="*/ 1003690 h 16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42649" h="1610700">
                    <a:moveTo>
                      <a:pt x="662094" y="1609385"/>
                    </a:moveTo>
                    <a:cubicBezTo>
                      <a:pt x="635365" y="1597990"/>
                      <a:pt x="613895" y="1581774"/>
                      <a:pt x="608198" y="1551095"/>
                    </a:cubicBezTo>
                    <a:cubicBezTo>
                      <a:pt x="606884" y="1543644"/>
                      <a:pt x="606446" y="1535755"/>
                      <a:pt x="606446" y="1528305"/>
                    </a:cubicBezTo>
                    <a:cubicBezTo>
                      <a:pt x="606446" y="1451607"/>
                      <a:pt x="606007" y="1375347"/>
                      <a:pt x="606884" y="1298649"/>
                    </a:cubicBezTo>
                    <a:cubicBezTo>
                      <a:pt x="606884" y="1283309"/>
                      <a:pt x="603379" y="1277612"/>
                      <a:pt x="587166" y="1275420"/>
                    </a:cubicBezTo>
                    <a:cubicBezTo>
                      <a:pt x="382539" y="1243426"/>
                      <a:pt x="223483" y="1139117"/>
                      <a:pt x="109119" y="967752"/>
                    </a:cubicBezTo>
                    <a:cubicBezTo>
                      <a:pt x="54348" y="885794"/>
                      <a:pt x="21485" y="794633"/>
                      <a:pt x="6587" y="697336"/>
                    </a:cubicBezTo>
                    <a:cubicBezTo>
                      <a:pt x="6149" y="695145"/>
                      <a:pt x="6149" y="692954"/>
                      <a:pt x="5711" y="690762"/>
                    </a:cubicBezTo>
                    <a:cubicBezTo>
                      <a:pt x="4396" y="673231"/>
                      <a:pt x="11845" y="662713"/>
                      <a:pt x="26305" y="660959"/>
                    </a:cubicBezTo>
                    <a:cubicBezTo>
                      <a:pt x="41641" y="659206"/>
                      <a:pt x="52157" y="667972"/>
                      <a:pt x="54786" y="685941"/>
                    </a:cubicBezTo>
                    <a:cubicBezTo>
                      <a:pt x="61359" y="733713"/>
                      <a:pt x="72313" y="780608"/>
                      <a:pt x="91154" y="824874"/>
                    </a:cubicBezTo>
                    <a:cubicBezTo>
                      <a:pt x="185362" y="1050147"/>
                      <a:pt x="353182" y="1184697"/>
                      <a:pt x="593739" y="1228087"/>
                    </a:cubicBezTo>
                    <a:cubicBezTo>
                      <a:pt x="604255" y="1229840"/>
                      <a:pt x="606884" y="1227210"/>
                      <a:pt x="606884" y="1217130"/>
                    </a:cubicBezTo>
                    <a:cubicBezTo>
                      <a:pt x="606446" y="1095289"/>
                      <a:pt x="606884" y="973449"/>
                      <a:pt x="606446" y="851171"/>
                    </a:cubicBezTo>
                    <a:cubicBezTo>
                      <a:pt x="606446" y="809535"/>
                      <a:pt x="585413" y="777979"/>
                      <a:pt x="553427" y="752121"/>
                    </a:cubicBezTo>
                    <a:cubicBezTo>
                      <a:pt x="500408" y="709608"/>
                      <a:pt x="455714" y="659645"/>
                      <a:pt x="421537" y="600916"/>
                    </a:cubicBezTo>
                    <a:cubicBezTo>
                      <a:pt x="325139" y="437001"/>
                      <a:pt x="310679" y="265636"/>
                      <a:pt x="375967" y="87696"/>
                    </a:cubicBezTo>
                    <a:cubicBezTo>
                      <a:pt x="379910" y="76740"/>
                      <a:pt x="391303" y="64468"/>
                      <a:pt x="378158" y="53073"/>
                    </a:cubicBezTo>
                    <a:cubicBezTo>
                      <a:pt x="364136" y="40801"/>
                      <a:pt x="353620" y="55264"/>
                      <a:pt x="343542" y="61838"/>
                    </a:cubicBezTo>
                    <a:cubicBezTo>
                      <a:pt x="163891" y="180611"/>
                      <a:pt x="66178" y="347593"/>
                      <a:pt x="49528" y="562348"/>
                    </a:cubicBezTo>
                    <a:cubicBezTo>
                      <a:pt x="49528" y="564539"/>
                      <a:pt x="49528" y="566730"/>
                      <a:pt x="49090" y="568922"/>
                    </a:cubicBezTo>
                    <a:cubicBezTo>
                      <a:pt x="47337" y="585576"/>
                      <a:pt x="37259" y="595657"/>
                      <a:pt x="23238" y="594342"/>
                    </a:cubicBezTo>
                    <a:cubicBezTo>
                      <a:pt x="9216" y="593465"/>
                      <a:pt x="-424" y="582070"/>
                      <a:pt x="14" y="565854"/>
                    </a:cubicBezTo>
                    <a:cubicBezTo>
                      <a:pt x="2205" y="521588"/>
                      <a:pt x="7901" y="477761"/>
                      <a:pt x="18856" y="434810"/>
                    </a:cubicBezTo>
                    <a:cubicBezTo>
                      <a:pt x="65740" y="252049"/>
                      <a:pt x="169587" y="110925"/>
                      <a:pt x="329959" y="11875"/>
                    </a:cubicBezTo>
                    <a:cubicBezTo>
                      <a:pt x="371147" y="-13545"/>
                      <a:pt x="417593" y="3548"/>
                      <a:pt x="429862" y="46937"/>
                    </a:cubicBezTo>
                    <a:cubicBezTo>
                      <a:pt x="434682" y="63591"/>
                      <a:pt x="431615" y="79369"/>
                      <a:pt x="425042" y="94709"/>
                    </a:cubicBezTo>
                    <a:cubicBezTo>
                      <a:pt x="394370" y="167901"/>
                      <a:pt x="381663" y="244599"/>
                      <a:pt x="385607" y="323488"/>
                    </a:cubicBezTo>
                    <a:cubicBezTo>
                      <a:pt x="391741" y="447082"/>
                      <a:pt x="435996" y="554897"/>
                      <a:pt x="516182" y="648688"/>
                    </a:cubicBezTo>
                    <a:cubicBezTo>
                      <a:pt x="522755" y="656138"/>
                      <a:pt x="528013" y="657015"/>
                      <a:pt x="536776" y="653509"/>
                    </a:cubicBezTo>
                    <a:cubicBezTo>
                      <a:pt x="571830" y="639922"/>
                      <a:pt x="607322" y="626774"/>
                      <a:pt x="642376" y="613626"/>
                    </a:cubicBezTo>
                    <a:cubicBezTo>
                      <a:pt x="725191" y="582947"/>
                      <a:pt x="800118" y="621515"/>
                      <a:pt x="822903" y="706540"/>
                    </a:cubicBezTo>
                    <a:cubicBezTo>
                      <a:pt x="825532" y="716620"/>
                      <a:pt x="830790" y="717059"/>
                      <a:pt x="839116" y="717497"/>
                    </a:cubicBezTo>
                    <a:cubicBezTo>
                      <a:pt x="877675" y="717935"/>
                      <a:pt x="916672" y="715306"/>
                      <a:pt x="955231" y="722756"/>
                    </a:cubicBezTo>
                    <a:cubicBezTo>
                      <a:pt x="1006498" y="732837"/>
                      <a:pt x="1051191" y="756065"/>
                      <a:pt x="1088436" y="792004"/>
                    </a:cubicBezTo>
                    <a:cubicBezTo>
                      <a:pt x="1096761" y="799892"/>
                      <a:pt x="1102896" y="800331"/>
                      <a:pt x="1112535" y="796386"/>
                    </a:cubicBezTo>
                    <a:cubicBezTo>
                      <a:pt x="1158105" y="778417"/>
                      <a:pt x="1199732" y="753874"/>
                      <a:pt x="1239606" y="725824"/>
                    </a:cubicBezTo>
                    <a:cubicBezTo>
                      <a:pt x="1281232" y="696460"/>
                      <a:pt x="1334689" y="719688"/>
                      <a:pt x="1342138" y="768775"/>
                    </a:cubicBezTo>
                    <a:cubicBezTo>
                      <a:pt x="1343891" y="780608"/>
                      <a:pt x="1340824" y="791565"/>
                      <a:pt x="1337756" y="802522"/>
                    </a:cubicBezTo>
                    <a:cubicBezTo>
                      <a:pt x="1306646" y="902010"/>
                      <a:pt x="1254942" y="990104"/>
                      <a:pt x="1183519" y="1065925"/>
                    </a:cubicBezTo>
                    <a:cubicBezTo>
                      <a:pt x="1175194" y="1074691"/>
                      <a:pt x="1171689" y="1083018"/>
                      <a:pt x="1172127" y="1094851"/>
                    </a:cubicBezTo>
                    <a:cubicBezTo>
                      <a:pt x="1173003" y="1126407"/>
                      <a:pt x="1172565" y="1158401"/>
                      <a:pt x="1172127" y="1189957"/>
                    </a:cubicBezTo>
                    <a:cubicBezTo>
                      <a:pt x="1172127" y="1210117"/>
                      <a:pt x="1162487" y="1221951"/>
                      <a:pt x="1146713" y="1221513"/>
                    </a:cubicBezTo>
                    <a:cubicBezTo>
                      <a:pt x="1131815" y="1221074"/>
                      <a:pt x="1123052" y="1210117"/>
                      <a:pt x="1122613" y="1190833"/>
                    </a:cubicBezTo>
                    <a:cubicBezTo>
                      <a:pt x="1122613" y="1183821"/>
                      <a:pt x="1122613" y="1176809"/>
                      <a:pt x="1122613" y="1169358"/>
                    </a:cubicBezTo>
                    <a:cubicBezTo>
                      <a:pt x="1122613" y="1107999"/>
                      <a:pt x="1123052" y="1047079"/>
                      <a:pt x="1122613" y="985721"/>
                    </a:cubicBezTo>
                    <a:cubicBezTo>
                      <a:pt x="1121299" y="879220"/>
                      <a:pt x="1049877" y="792442"/>
                      <a:pt x="946030" y="770528"/>
                    </a:cubicBezTo>
                    <a:cubicBezTo>
                      <a:pt x="909223" y="762639"/>
                      <a:pt x="871978" y="767022"/>
                      <a:pt x="834734" y="766145"/>
                    </a:cubicBezTo>
                    <a:cubicBezTo>
                      <a:pt x="822465" y="765707"/>
                      <a:pt x="825970" y="774911"/>
                      <a:pt x="825970" y="781485"/>
                    </a:cubicBezTo>
                    <a:cubicBezTo>
                      <a:pt x="825970" y="835831"/>
                      <a:pt x="825970" y="889739"/>
                      <a:pt x="825970" y="944085"/>
                    </a:cubicBezTo>
                    <a:cubicBezTo>
                      <a:pt x="825970" y="948906"/>
                      <a:pt x="825970" y="953727"/>
                      <a:pt x="825532" y="958986"/>
                    </a:cubicBezTo>
                    <a:cubicBezTo>
                      <a:pt x="824218" y="973449"/>
                      <a:pt x="815892" y="981338"/>
                      <a:pt x="802309" y="981776"/>
                    </a:cubicBezTo>
                    <a:cubicBezTo>
                      <a:pt x="789164" y="982215"/>
                      <a:pt x="780839" y="974764"/>
                      <a:pt x="777771" y="962054"/>
                    </a:cubicBezTo>
                    <a:cubicBezTo>
                      <a:pt x="776457" y="956795"/>
                      <a:pt x="776895" y="951097"/>
                      <a:pt x="776895" y="945838"/>
                    </a:cubicBezTo>
                    <a:cubicBezTo>
                      <a:pt x="776895" y="877467"/>
                      <a:pt x="776895" y="809096"/>
                      <a:pt x="776895" y="740725"/>
                    </a:cubicBezTo>
                    <a:cubicBezTo>
                      <a:pt x="776457" y="672793"/>
                      <a:pt x="723438" y="636416"/>
                      <a:pt x="659903" y="660083"/>
                    </a:cubicBezTo>
                    <a:cubicBezTo>
                      <a:pt x="631860" y="670601"/>
                      <a:pt x="603817" y="681558"/>
                      <a:pt x="575335" y="691639"/>
                    </a:cubicBezTo>
                    <a:cubicBezTo>
                      <a:pt x="563943" y="695583"/>
                      <a:pt x="564819" y="699528"/>
                      <a:pt x="573145" y="706102"/>
                    </a:cubicBezTo>
                    <a:cubicBezTo>
                      <a:pt x="578841" y="710046"/>
                      <a:pt x="584099" y="714867"/>
                      <a:pt x="589795" y="719688"/>
                    </a:cubicBezTo>
                    <a:cubicBezTo>
                      <a:pt x="633174" y="755627"/>
                      <a:pt x="655083" y="802084"/>
                      <a:pt x="655083" y="858621"/>
                    </a:cubicBezTo>
                    <a:cubicBezTo>
                      <a:pt x="655083" y="1079950"/>
                      <a:pt x="655083" y="1301278"/>
                      <a:pt x="655083" y="1523045"/>
                    </a:cubicBezTo>
                    <a:cubicBezTo>
                      <a:pt x="655083" y="1555916"/>
                      <a:pt x="659903" y="1560737"/>
                      <a:pt x="692766" y="1560737"/>
                    </a:cubicBezTo>
                    <a:cubicBezTo>
                      <a:pt x="725629" y="1560737"/>
                      <a:pt x="758492" y="1560737"/>
                      <a:pt x="791355" y="1560737"/>
                    </a:cubicBezTo>
                    <a:cubicBezTo>
                      <a:pt x="876360" y="1560299"/>
                      <a:pt x="939457" y="1497625"/>
                      <a:pt x="939895" y="1412162"/>
                    </a:cubicBezTo>
                    <a:cubicBezTo>
                      <a:pt x="940333" y="1325822"/>
                      <a:pt x="939895" y="1239482"/>
                      <a:pt x="939895" y="1153142"/>
                    </a:cubicBezTo>
                    <a:cubicBezTo>
                      <a:pt x="939895" y="1148321"/>
                      <a:pt x="939895" y="1143061"/>
                      <a:pt x="940333" y="1138240"/>
                    </a:cubicBezTo>
                    <a:cubicBezTo>
                      <a:pt x="941648" y="1124654"/>
                      <a:pt x="949535" y="1117203"/>
                      <a:pt x="962242" y="1115888"/>
                    </a:cubicBezTo>
                    <a:cubicBezTo>
                      <a:pt x="975387" y="1114573"/>
                      <a:pt x="984151" y="1121586"/>
                      <a:pt x="987656" y="1134296"/>
                    </a:cubicBezTo>
                    <a:cubicBezTo>
                      <a:pt x="988971" y="1139555"/>
                      <a:pt x="988971" y="1145253"/>
                      <a:pt x="988971" y="1150512"/>
                    </a:cubicBezTo>
                    <a:cubicBezTo>
                      <a:pt x="988971" y="1210556"/>
                      <a:pt x="989409" y="1270599"/>
                      <a:pt x="988533" y="1331081"/>
                    </a:cubicBezTo>
                    <a:cubicBezTo>
                      <a:pt x="988533" y="1344229"/>
                      <a:pt x="992476" y="1346859"/>
                      <a:pt x="1005183" y="1347297"/>
                    </a:cubicBezTo>
                    <a:cubicBezTo>
                      <a:pt x="1048124" y="1348174"/>
                      <a:pt x="1083178" y="1335026"/>
                      <a:pt x="1107716" y="1297772"/>
                    </a:cubicBezTo>
                    <a:cubicBezTo>
                      <a:pt x="1116917" y="1284186"/>
                      <a:pt x="1131377" y="1281118"/>
                      <a:pt x="1143208" y="1289445"/>
                    </a:cubicBezTo>
                    <a:cubicBezTo>
                      <a:pt x="1155038" y="1297772"/>
                      <a:pt x="1157229" y="1311359"/>
                      <a:pt x="1148027" y="1325822"/>
                    </a:cubicBezTo>
                    <a:cubicBezTo>
                      <a:pt x="1116479" y="1373594"/>
                      <a:pt x="1071347" y="1395507"/>
                      <a:pt x="1015261" y="1396384"/>
                    </a:cubicBezTo>
                    <a:cubicBezTo>
                      <a:pt x="989847" y="1396822"/>
                      <a:pt x="989847" y="1396822"/>
                      <a:pt x="988971" y="1422242"/>
                    </a:cubicBezTo>
                    <a:cubicBezTo>
                      <a:pt x="985465" y="1515156"/>
                      <a:pt x="918425" y="1591416"/>
                      <a:pt x="826409" y="1607632"/>
                    </a:cubicBezTo>
                    <a:cubicBezTo>
                      <a:pt x="823779" y="1608071"/>
                      <a:pt x="821589" y="1609385"/>
                      <a:pt x="818960" y="1610700"/>
                    </a:cubicBezTo>
                    <a:cubicBezTo>
                      <a:pt x="767255" y="1609385"/>
                      <a:pt x="714674" y="1609385"/>
                      <a:pt x="662094" y="1609385"/>
                    </a:cubicBezTo>
                    <a:close/>
                    <a:moveTo>
                      <a:pt x="1174756" y="1003690"/>
                    </a:moveTo>
                    <a:cubicBezTo>
                      <a:pt x="1229528" y="936634"/>
                      <a:pt x="1268525" y="864319"/>
                      <a:pt x="1293063" y="784991"/>
                    </a:cubicBezTo>
                    <a:cubicBezTo>
                      <a:pt x="1295692" y="777102"/>
                      <a:pt x="1294377" y="770966"/>
                      <a:pt x="1287805" y="766145"/>
                    </a:cubicBezTo>
                    <a:cubicBezTo>
                      <a:pt x="1280356" y="760886"/>
                      <a:pt x="1273345" y="763077"/>
                      <a:pt x="1266772" y="767898"/>
                    </a:cubicBezTo>
                    <a:cubicBezTo>
                      <a:pt x="1227337" y="796824"/>
                      <a:pt x="1185710" y="820930"/>
                      <a:pt x="1140140" y="838899"/>
                    </a:cubicBezTo>
                    <a:cubicBezTo>
                      <a:pt x="1130501" y="842843"/>
                      <a:pt x="1133130" y="846788"/>
                      <a:pt x="1137073" y="852924"/>
                    </a:cubicBezTo>
                    <a:cubicBezTo>
                      <a:pt x="1153724" y="880973"/>
                      <a:pt x="1164678" y="911214"/>
                      <a:pt x="1169060" y="943208"/>
                    </a:cubicBezTo>
                    <a:cubicBezTo>
                      <a:pt x="1172127" y="962054"/>
                      <a:pt x="1172565" y="980900"/>
                      <a:pt x="1174756" y="1003690"/>
                    </a:cubicBezTo>
                    <a:close/>
                  </a:path>
                </a:pathLst>
              </a:custGeom>
              <a:solidFill>
                <a:srgbClr val="000000"/>
              </a:solidFill>
              <a:ln w="4378"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A49A419-EBC3-F5CB-BBF8-CA19DF643104}"/>
                  </a:ext>
                </a:extLst>
              </p:cNvPr>
              <p:cNvSpPr/>
              <p:nvPr/>
            </p:nvSpPr>
            <p:spPr>
              <a:xfrm>
                <a:off x="1385065" y="508069"/>
                <a:ext cx="157742" cy="223166"/>
              </a:xfrm>
              <a:custGeom>
                <a:avLst/>
                <a:gdLst>
                  <a:gd name="connsiteX0" fmla="*/ 88073 w 157742"/>
                  <a:gd name="connsiteY0" fmla="*/ 49415 h 223166"/>
                  <a:gd name="connsiteX1" fmla="*/ 28919 w 157742"/>
                  <a:gd name="connsiteY1" fmla="*/ 49415 h 223166"/>
                  <a:gd name="connsiteX2" fmla="*/ 0 w 157742"/>
                  <a:gd name="connsiteY2" fmla="*/ 25310 h 223166"/>
                  <a:gd name="connsiteX3" fmla="*/ 28043 w 157742"/>
                  <a:gd name="connsiteY3" fmla="*/ 329 h 223166"/>
                  <a:gd name="connsiteX4" fmla="*/ 114801 w 157742"/>
                  <a:gd name="connsiteY4" fmla="*/ 329 h 223166"/>
                  <a:gd name="connsiteX5" fmla="*/ 144159 w 157742"/>
                  <a:gd name="connsiteY5" fmla="*/ 52922 h 223166"/>
                  <a:gd name="connsiteX6" fmla="*/ 68355 w 157742"/>
                  <a:gd name="connsiteY6" fmla="*/ 173885 h 223166"/>
                  <a:gd name="connsiteX7" fmla="*/ 125756 w 157742"/>
                  <a:gd name="connsiteY7" fmla="*/ 173885 h 223166"/>
                  <a:gd name="connsiteX8" fmla="*/ 157742 w 157742"/>
                  <a:gd name="connsiteY8" fmla="*/ 198429 h 223166"/>
                  <a:gd name="connsiteX9" fmla="*/ 125317 w 157742"/>
                  <a:gd name="connsiteY9" fmla="*/ 222972 h 223166"/>
                  <a:gd name="connsiteX10" fmla="*/ 45132 w 157742"/>
                  <a:gd name="connsiteY10" fmla="*/ 222972 h 223166"/>
                  <a:gd name="connsiteX11" fmla="*/ 14460 w 157742"/>
                  <a:gd name="connsiteY11" fmla="*/ 168188 h 223166"/>
                  <a:gd name="connsiteX12" fmla="*/ 77995 w 157742"/>
                  <a:gd name="connsiteY12" fmla="*/ 66946 h 223166"/>
                  <a:gd name="connsiteX13" fmla="*/ 88073 w 157742"/>
                  <a:gd name="connsiteY13" fmla="*/ 49415 h 22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742" h="223166">
                    <a:moveTo>
                      <a:pt x="88073" y="49415"/>
                    </a:moveTo>
                    <a:cubicBezTo>
                      <a:pt x="66164" y="49415"/>
                      <a:pt x="47761" y="49415"/>
                      <a:pt x="28919" y="49415"/>
                    </a:cubicBezTo>
                    <a:cubicBezTo>
                      <a:pt x="10954" y="49415"/>
                      <a:pt x="438" y="40212"/>
                      <a:pt x="0" y="25310"/>
                    </a:cubicBezTo>
                    <a:cubicBezTo>
                      <a:pt x="0" y="10409"/>
                      <a:pt x="10078" y="767"/>
                      <a:pt x="28043" y="329"/>
                    </a:cubicBezTo>
                    <a:cubicBezTo>
                      <a:pt x="56962" y="-110"/>
                      <a:pt x="85882" y="-110"/>
                      <a:pt x="114801" y="329"/>
                    </a:cubicBezTo>
                    <a:cubicBezTo>
                      <a:pt x="144597" y="767"/>
                      <a:pt x="159495" y="27502"/>
                      <a:pt x="144159" y="52922"/>
                    </a:cubicBezTo>
                    <a:cubicBezTo>
                      <a:pt x="120059" y="92366"/>
                      <a:pt x="95083" y="131373"/>
                      <a:pt x="68355" y="173885"/>
                    </a:cubicBezTo>
                    <a:cubicBezTo>
                      <a:pt x="89387" y="173885"/>
                      <a:pt x="107352" y="173885"/>
                      <a:pt x="125756" y="173885"/>
                    </a:cubicBezTo>
                    <a:cubicBezTo>
                      <a:pt x="146350" y="173885"/>
                      <a:pt x="157742" y="183089"/>
                      <a:pt x="157742" y="198429"/>
                    </a:cubicBezTo>
                    <a:cubicBezTo>
                      <a:pt x="157742" y="213768"/>
                      <a:pt x="145912" y="222972"/>
                      <a:pt x="125317" y="222972"/>
                    </a:cubicBezTo>
                    <a:cubicBezTo>
                      <a:pt x="98589" y="222972"/>
                      <a:pt x="71860" y="223410"/>
                      <a:pt x="45132" y="222972"/>
                    </a:cubicBezTo>
                    <a:cubicBezTo>
                      <a:pt x="11831" y="222534"/>
                      <a:pt x="-3067" y="196237"/>
                      <a:pt x="14460" y="168188"/>
                    </a:cubicBezTo>
                    <a:cubicBezTo>
                      <a:pt x="35492" y="134441"/>
                      <a:pt x="56524" y="100694"/>
                      <a:pt x="77995" y="66946"/>
                    </a:cubicBezTo>
                    <a:cubicBezTo>
                      <a:pt x="80624" y="62125"/>
                      <a:pt x="83691" y="56866"/>
                      <a:pt x="88073" y="49415"/>
                    </a:cubicBezTo>
                    <a:close/>
                  </a:path>
                </a:pathLst>
              </a:custGeom>
              <a:solidFill>
                <a:srgbClr val="000000"/>
              </a:solidFill>
              <a:ln w="4378"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98F873E-AAEF-149C-FB38-C4132AF5A8A8}"/>
                  </a:ext>
                </a:extLst>
              </p:cNvPr>
              <p:cNvSpPr/>
              <p:nvPr/>
            </p:nvSpPr>
            <p:spPr>
              <a:xfrm>
                <a:off x="1524831" y="883123"/>
                <a:ext cx="157315" cy="222972"/>
              </a:xfrm>
              <a:custGeom>
                <a:avLst/>
                <a:gdLst>
                  <a:gd name="connsiteX0" fmla="*/ 69681 w 157315"/>
                  <a:gd name="connsiteY0" fmla="*/ 173557 h 222972"/>
                  <a:gd name="connsiteX1" fmla="*/ 128396 w 157315"/>
                  <a:gd name="connsiteY1" fmla="*/ 173557 h 222972"/>
                  <a:gd name="connsiteX2" fmla="*/ 157316 w 157315"/>
                  <a:gd name="connsiteY2" fmla="*/ 198100 h 222972"/>
                  <a:gd name="connsiteX3" fmla="*/ 129273 w 157315"/>
                  <a:gd name="connsiteY3" fmla="*/ 222643 h 222972"/>
                  <a:gd name="connsiteX4" fmla="*/ 42515 w 157315"/>
                  <a:gd name="connsiteY4" fmla="*/ 222643 h 222972"/>
                  <a:gd name="connsiteX5" fmla="*/ 13157 w 157315"/>
                  <a:gd name="connsiteY5" fmla="*/ 170051 h 222972"/>
                  <a:gd name="connsiteX6" fmla="*/ 78445 w 157315"/>
                  <a:gd name="connsiteY6" fmla="*/ 65741 h 222972"/>
                  <a:gd name="connsiteX7" fmla="*/ 85894 w 157315"/>
                  <a:gd name="connsiteY7" fmla="*/ 49087 h 222972"/>
                  <a:gd name="connsiteX8" fmla="*/ 31122 w 157315"/>
                  <a:gd name="connsiteY8" fmla="*/ 49087 h 222972"/>
                  <a:gd name="connsiteX9" fmla="*/ 12 w 157315"/>
                  <a:gd name="connsiteY9" fmla="*/ 25420 h 222972"/>
                  <a:gd name="connsiteX10" fmla="*/ 31560 w 157315"/>
                  <a:gd name="connsiteY10" fmla="*/ 0 h 222972"/>
                  <a:gd name="connsiteX11" fmla="*/ 110431 w 157315"/>
                  <a:gd name="connsiteY11" fmla="*/ 0 h 222972"/>
                  <a:gd name="connsiteX12" fmla="*/ 146800 w 157315"/>
                  <a:gd name="connsiteY12" fmla="*/ 17093 h 222972"/>
                  <a:gd name="connsiteX13" fmla="*/ 142418 w 157315"/>
                  <a:gd name="connsiteY13" fmla="*/ 56976 h 222972"/>
                  <a:gd name="connsiteX14" fmla="*/ 79759 w 157315"/>
                  <a:gd name="connsiteY14" fmla="*/ 156902 h 222972"/>
                  <a:gd name="connsiteX15" fmla="*/ 69681 w 157315"/>
                  <a:gd name="connsiteY15" fmla="*/ 173557 h 22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315" h="222972">
                    <a:moveTo>
                      <a:pt x="69681" y="173557"/>
                    </a:moveTo>
                    <a:cubicBezTo>
                      <a:pt x="91152" y="173557"/>
                      <a:pt x="109993" y="173118"/>
                      <a:pt x="128396" y="173557"/>
                    </a:cubicBezTo>
                    <a:cubicBezTo>
                      <a:pt x="146361" y="173995"/>
                      <a:pt x="156878" y="182760"/>
                      <a:pt x="157316" y="198100"/>
                    </a:cubicBezTo>
                    <a:cubicBezTo>
                      <a:pt x="157316" y="213440"/>
                      <a:pt x="147238" y="222643"/>
                      <a:pt x="129273" y="222643"/>
                    </a:cubicBezTo>
                    <a:cubicBezTo>
                      <a:pt x="100353" y="223082"/>
                      <a:pt x="71434" y="223082"/>
                      <a:pt x="42515" y="222643"/>
                    </a:cubicBezTo>
                    <a:cubicBezTo>
                      <a:pt x="12281" y="222205"/>
                      <a:pt x="-2179" y="195909"/>
                      <a:pt x="13157" y="170051"/>
                    </a:cubicBezTo>
                    <a:cubicBezTo>
                      <a:pt x="34627" y="134989"/>
                      <a:pt x="56536" y="100803"/>
                      <a:pt x="78445" y="65741"/>
                    </a:cubicBezTo>
                    <a:cubicBezTo>
                      <a:pt x="81074" y="61358"/>
                      <a:pt x="85455" y="57414"/>
                      <a:pt x="85894" y="49087"/>
                    </a:cubicBezTo>
                    <a:cubicBezTo>
                      <a:pt x="67490" y="49087"/>
                      <a:pt x="49087" y="49087"/>
                      <a:pt x="31122" y="49087"/>
                    </a:cubicBezTo>
                    <a:cubicBezTo>
                      <a:pt x="11842" y="49087"/>
                      <a:pt x="450" y="39883"/>
                      <a:pt x="12" y="25420"/>
                    </a:cubicBezTo>
                    <a:cubicBezTo>
                      <a:pt x="-426" y="10080"/>
                      <a:pt x="11404" y="438"/>
                      <a:pt x="31560" y="0"/>
                    </a:cubicBezTo>
                    <a:cubicBezTo>
                      <a:pt x="57851" y="0"/>
                      <a:pt x="84141" y="0"/>
                      <a:pt x="110431" y="0"/>
                    </a:cubicBezTo>
                    <a:cubicBezTo>
                      <a:pt x="125767" y="0"/>
                      <a:pt x="138913" y="3068"/>
                      <a:pt x="146800" y="17093"/>
                    </a:cubicBezTo>
                    <a:cubicBezTo>
                      <a:pt x="154687" y="31118"/>
                      <a:pt x="150743" y="44266"/>
                      <a:pt x="142418" y="56976"/>
                    </a:cubicBezTo>
                    <a:cubicBezTo>
                      <a:pt x="121386" y="90285"/>
                      <a:pt x="100353" y="123593"/>
                      <a:pt x="79759" y="156902"/>
                    </a:cubicBezTo>
                    <a:cubicBezTo>
                      <a:pt x="76692" y="161285"/>
                      <a:pt x="74063" y="166106"/>
                      <a:pt x="69681" y="173557"/>
                    </a:cubicBezTo>
                    <a:close/>
                  </a:path>
                </a:pathLst>
              </a:custGeom>
              <a:solidFill>
                <a:srgbClr val="000000"/>
              </a:solidFill>
              <a:ln w="4378"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B95B0FCC-3AA7-7F7F-75AF-659070C9B80A}"/>
                  </a:ext>
                </a:extLst>
              </p:cNvPr>
              <p:cNvSpPr/>
              <p:nvPr/>
            </p:nvSpPr>
            <p:spPr>
              <a:xfrm>
                <a:off x="1816652" y="674033"/>
                <a:ext cx="157317" cy="223181"/>
              </a:xfrm>
              <a:custGeom>
                <a:avLst/>
                <a:gdLst>
                  <a:gd name="connsiteX0" fmla="*/ 71874 w 157317"/>
                  <a:gd name="connsiteY0" fmla="*/ 32 h 223181"/>
                  <a:gd name="connsiteX1" fmla="*/ 111309 w 157317"/>
                  <a:gd name="connsiteY1" fmla="*/ 32 h 223181"/>
                  <a:gd name="connsiteX2" fmla="*/ 145925 w 157317"/>
                  <a:gd name="connsiteY2" fmla="*/ 17125 h 223181"/>
                  <a:gd name="connsiteX3" fmla="*/ 142419 w 157317"/>
                  <a:gd name="connsiteY3" fmla="*/ 55693 h 223181"/>
                  <a:gd name="connsiteX4" fmla="*/ 77132 w 157317"/>
                  <a:gd name="connsiteY4" fmla="*/ 159564 h 223181"/>
                  <a:gd name="connsiteX5" fmla="*/ 84580 w 157317"/>
                  <a:gd name="connsiteY5" fmla="*/ 173589 h 223181"/>
                  <a:gd name="connsiteX6" fmla="*/ 130589 w 157317"/>
                  <a:gd name="connsiteY6" fmla="*/ 173589 h 223181"/>
                  <a:gd name="connsiteX7" fmla="*/ 157317 w 157317"/>
                  <a:gd name="connsiteY7" fmla="*/ 198571 h 223181"/>
                  <a:gd name="connsiteX8" fmla="*/ 130150 w 157317"/>
                  <a:gd name="connsiteY8" fmla="*/ 222676 h 223181"/>
                  <a:gd name="connsiteX9" fmla="*/ 41640 w 157317"/>
                  <a:gd name="connsiteY9" fmla="*/ 222676 h 223181"/>
                  <a:gd name="connsiteX10" fmla="*/ 13158 w 157317"/>
                  <a:gd name="connsiteY10" fmla="*/ 169644 h 223181"/>
                  <a:gd name="connsiteX11" fmla="*/ 80199 w 157317"/>
                  <a:gd name="connsiteY11" fmla="*/ 63144 h 223181"/>
                  <a:gd name="connsiteX12" fmla="*/ 73188 w 157317"/>
                  <a:gd name="connsiteY12" fmla="*/ 49557 h 223181"/>
                  <a:gd name="connsiteX13" fmla="*/ 27180 w 157317"/>
                  <a:gd name="connsiteY13" fmla="*/ 49557 h 223181"/>
                  <a:gd name="connsiteX14" fmla="*/ 13 w 157317"/>
                  <a:gd name="connsiteY14" fmla="*/ 25452 h 223181"/>
                  <a:gd name="connsiteX15" fmla="*/ 28056 w 157317"/>
                  <a:gd name="connsiteY15" fmla="*/ 909 h 223181"/>
                  <a:gd name="connsiteX16" fmla="*/ 71874 w 157317"/>
                  <a:gd name="connsiteY16" fmla="*/ 32 h 22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317" h="223181">
                    <a:moveTo>
                      <a:pt x="71874" y="32"/>
                    </a:moveTo>
                    <a:cubicBezTo>
                      <a:pt x="85019" y="32"/>
                      <a:pt x="98164" y="470"/>
                      <a:pt x="111309" y="32"/>
                    </a:cubicBezTo>
                    <a:cubicBezTo>
                      <a:pt x="125769" y="-406"/>
                      <a:pt x="138476" y="3538"/>
                      <a:pt x="145925" y="17125"/>
                    </a:cubicBezTo>
                    <a:cubicBezTo>
                      <a:pt x="153374" y="30711"/>
                      <a:pt x="150306" y="42983"/>
                      <a:pt x="142419" y="55693"/>
                    </a:cubicBezTo>
                    <a:cubicBezTo>
                      <a:pt x="120511" y="90317"/>
                      <a:pt x="99040" y="124940"/>
                      <a:pt x="77132" y="159564"/>
                    </a:cubicBezTo>
                    <a:cubicBezTo>
                      <a:pt x="70121" y="170521"/>
                      <a:pt x="70997" y="174465"/>
                      <a:pt x="84580" y="173589"/>
                    </a:cubicBezTo>
                    <a:cubicBezTo>
                      <a:pt x="99917" y="172712"/>
                      <a:pt x="115253" y="173151"/>
                      <a:pt x="130589" y="173589"/>
                    </a:cubicBezTo>
                    <a:cubicBezTo>
                      <a:pt x="147239" y="174465"/>
                      <a:pt x="157317" y="184108"/>
                      <a:pt x="157317" y="198571"/>
                    </a:cubicBezTo>
                    <a:cubicBezTo>
                      <a:pt x="157317" y="213034"/>
                      <a:pt x="147239" y="222237"/>
                      <a:pt x="130150" y="222676"/>
                    </a:cubicBezTo>
                    <a:cubicBezTo>
                      <a:pt x="100793" y="223114"/>
                      <a:pt x="70997" y="223552"/>
                      <a:pt x="41640" y="222676"/>
                    </a:cubicBezTo>
                    <a:cubicBezTo>
                      <a:pt x="11406" y="221799"/>
                      <a:pt x="-2616" y="195941"/>
                      <a:pt x="13158" y="169644"/>
                    </a:cubicBezTo>
                    <a:cubicBezTo>
                      <a:pt x="35067" y="133706"/>
                      <a:pt x="57414" y="98206"/>
                      <a:pt x="80199" y="63144"/>
                    </a:cubicBezTo>
                    <a:cubicBezTo>
                      <a:pt x="86771" y="52625"/>
                      <a:pt x="85895" y="49119"/>
                      <a:pt x="73188" y="49557"/>
                    </a:cubicBezTo>
                    <a:cubicBezTo>
                      <a:pt x="57852" y="49996"/>
                      <a:pt x="42516" y="49996"/>
                      <a:pt x="27180" y="49557"/>
                    </a:cubicBezTo>
                    <a:cubicBezTo>
                      <a:pt x="10091" y="48681"/>
                      <a:pt x="13" y="39477"/>
                      <a:pt x="13" y="25452"/>
                    </a:cubicBezTo>
                    <a:cubicBezTo>
                      <a:pt x="-425" y="10551"/>
                      <a:pt x="10091" y="1347"/>
                      <a:pt x="28056" y="909"/>
                    </a:cubicBezTo>
                    <a:cubicBezTo>
                      <a:pt x="42078" y="32"/>
                      <a:pt x="56976" y="32"/>
                      <a:pt x="71874" y="32"/>
                    </a:cubicBezTo>
                    <a:close/>
                  </a:path>
                </a:pathLst>
              </a:custGeom>
              <a:solidFill>
                <a:srgbClr val="000000"/>
              </a:solidFill>
              <a:ln w="437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4408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31279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046123" y="1466426"/>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lt-LT" sz="1150" dirty="0">
                <a:solidFill>
                  <a:srgbClr val="262626"/>
                </a:solidFill>
              </a:rPr>
              <a:t>An excessive usage of screens is correlated </a:t>
            </a:r>
            <a:r>
              <a:rPr lang="lt-LT" sz="1150" dirty="0" err="1">
                <a:solidFill>
                  <a:srgbClr val="262626"/>
                </a:solidFill>
              </a:rPr>
              <a:t>with</a:t>
            </a:r>
            <a:r>
              <a:rPr lang="lt-LT" sz="1150" dirty="0">
                <a:solidFill>
                  <a:srgbClr val="262626"/>
                </a:solidFill>
              </a:rPr>
              <a:t> a </a:t>
            </a:r>
            <a:r>
              <a:rPr lang="lt-LT" sz="1150" dirty="0" err="1">
                <a:solidFill>
                  <a:srgbClr val="262626"/>
                </a:solidFill>
              </a:rPr>
              <a:t>higher</a:t>
            </a:r>
            <a:r>
              <a:rPr lang="lt-LT" sz="1150" dirty="0">
                <a:solidFill>
                  <a:srgbClr val="262626"/>
                </a:solidFill>
              </a:rPr>
              <a:t> risk of obesity (Robinson, 2017). Unlike the studies concerning myopia, the cause of obesity is not associated with exposure to the screen itself. Instead, it is explained by what scientists sometimes refer to as </a:t>
            </a:r>
            <a:r>
              <a:rPr lang="lt-LT" sz="1150" i="1" dirty="0">
                <a:solidFill>
                  <a:srgbClr val="262626"/>
                </a:solidFill>
              </a:rPr>
              <a:t>The Displacement Theory</a:t>
            </a:r>
            <a:r>
              <a:rPr lang="lt-LT" sz="1150" dirty="0">
                <a:solidFill>
                  <a:srgbClr val="262626"/>
                </a:solidFill>
              </a:rPr>
              <a:t> or the </a:t>
            </a:r>
            <a:r>
              <a:rPr lang="lt-LT" sz="1150" i="1" dirty="0">
                <a:solidFill>
                  <a:srgbClr val="262626"/>
                </a:solidFill>
              </a:rPr>
              <a:t>Stolen Effect Theory</a:t>
            </a:r>
            <a:r>
              <a:rPr lang="lt-LT" sz="1150" dirty="0">
                <a:solidFill>
                  <a:srgbClr val="262626"/>
                </a:solidFill>
              </a:rPr>
              <a:t>, which describes the way digital media ‘steals’ time from other </a:t>
            </a:r>
            <a:r>
              <a:rPr lang="lt-LT" sz="1150" dirty="0" err="1">
                <a:solidFill>
                  <a:srgbClr val="262626"/>
                </a:solidFill>
              </a:rPr>
              <a:t>activities</a:t>
            </a:r>
            <a:r>
              <a:rPr lang="fr-FR" sz="1150" dirty="0">
                <a:solidFill>
                  <a:srgbClr val="262626"/>
                </a:solidFill>
              </a:rPr>
              <a:t> </a:t>
            </a:r>
            <a:r>
              <a:rPr lang="fr-FR" sz="1150" dirty="0">
                <a:solidFill>
                  <a:schemeClr val="tx1"/>
                </a:solidFill>
              </a:rPr>
              <a:t>and interactions</a:t>
            </a:r>
            <a:r>
              <a:rPr lang="lt-LT" sz="1150" dirty="0">
                <a:solidFill>
                  <a:srgbClr val="262626"/>
                </a:solidFill>
              </a:rPr>
              <a:t>. Put </a:t>
            </a:r>
            <a:r>
              <a:rPr lang="lt-LT" sz="1150" dirty="0" err="1">
                <a:solidFill>
                  <a:srgbClr val="262626"/>
                </a:solidFill>
              </a:rPr>
              <a:t>succinctly</a:t>
            </a:r>
            <a:r>
              <a:rPr lang="lt-LT" sz="1150" dirty="0">
                <a:solidFill>
                  <a:srgbClr val="262626"/>
                </a:solidFill>
              </a:rPr>
              <a:t>, </a:t>
            </a:r>
            <a:r>
              <a:rPr lang="lt-LT" sz="1150" dirty="0" err="1">
                <a:solidFill>
                  <a:srgbClr val="262626"/>
                </a:solidFill>
              </a:rPr>
              <a:t>an</a:t>
            </a:r>
            <a:r>
              <a:rPr lang="lt-LT" sz="1150" dirty="0">
                <a:solidFill>
                  <a:srgbClr val="262626"/>
                </a:solidFill>
              </a:rPr>
              <a:t> hour spent inside in front of the television is one hour that is not spent outside doing sports </a:t>
            </a:r>
            <a:r>
              <a:rPr lang="lt-LT" sz="1150" dirty="0" err="1">
                <a:solidFill>
                  <a:srgbClr val="262626"/>
                </a:solidFill>
              </a:rPr>
              <a:t>or</a:t>
            </a:r>
            <a:r>
              <a:rPr lang="lt-LT" sz="1150" dirty="0">
                <a:solidFill>
                  <a:srgbClr val="262626"/>
                </a:solidFill>
              </a:rPr>
              <a:t> </a:t>
            </a:r>
            <a:r>
              <a:rPr lang="lt-LT" sz="1150" dirty="0" err="1">
                <a:solidFill>
                  <a:srgbClr val="262626"/>
                </a:solidFill>
              </a:rPr>
              <a:t>playing</a:t>
            </a:r>
            <a:r>
              <a:rPr lang="lt-LT" sz="1150" dirty="0">
                <a:solidFill>
                  <a:srgbClr val="262626"/>
                </a:solidFill>
              </a:rPr>
              <a:t>. </a:t>
            </a:r>
          </a:p>
          <a:p>
            <a:pPr>
              <a:lnSpc>
                <a:spcPts val="1120"/>
              </a:lnSpc>
            </a:pPr>
            <a:r>
              <a:rPr lang="lt-LT" sz="1150" dirty="0">
                <a:solidFill>
                  <a:srgbClr val="262626"/>
                </a:solidFill>
              </a:rPr>
              <a:t> </a:t>
            </a:r>
          </a:p>
          <a:p>
            <a:pPr>
              <a:lnSpc>
                <a:spcPts val="1120"/>
              </a:lnSpc>
            </a:pPr>
            <a:r>
              <a:rPr lang="lt-LT" sz="1150" dirty="0">
                <a:solidFill>
                  <a:srgbClr val="262626"/>
                </a:solidFill>
              </a:rPr>
              <a:t>Children have also been reported to increase the intake of high-density </a:t>
            </a:r>
            <a:r>
              <a:rPr lang="lt-LT" sz="1150" dirty="0" err="1">
                <a:solidFill>
                  <a:srgbClr val="262626"/>
                </a:solidFill>
              </a:rPr>
              <a:t>foods</a:t>
            </a:r>
            <a:r>
              <a:rPr lang="lt-LT" sz="1150" dirty="0">
                <a:solidFill>
                  <a:srgbClr val="262626"/>
                </a:solidFill>
              </a:rPr>
              <a:t> </a:t>
            </a:r>
            <a:r>
              <a:rPr lang="lt-LT" sz="1150" dirty="0" err="1">
                <a:solidFill>
                  <a:srgbClr val="262626"/>
                </a:solidFill>
              </a:rPr>
              <a:t>when</a:t>
            </a:r>
            <a:r>
              <a:rPr lang="lt-LT" sz="1150" dirty="0">
                <a:solidFill>
                  <a:srgbClr val="262626"/>
                </a:solidFill>
              </a:rPr>
              <a:t> </a:t>
            </a:r>
            <a:r>
              <a:rPr lang="lt-LT" sz="1150" dirty="0" err="1">
                <a:solidFill>
                  <a:srgbClr val="262626"/>
                </a:solidFill>
              </a:rPr>
              <a:t>eating</a:t>
            </a:r>
            <a:r>
              <a:rPr lang="lt-LT" sz="1150" dirty="0">
                <a:solidFill>
                  <a:srgbClr val="262626"/>
                </a:solidFill>
              </a:rPr>
              <a:t> </a:t>
            </a:r>
            <a:r>
              <a:rPr lang="lt-LT" sz="1150" dirty="0" err="1">
                <a:solidFill>
                  <a:srgbClr val="262626"/>
                </a:solidFill>
              </a:rPr>
              <a:t>in</a:t>
            </a:r>
            <a:r>
              <a:rPr lang="lt-LT" sz="1150" dirty="0">
                <a:solidFill>
                  <a:srgbClr val="262626"/>
                </a:solidFill>
              </a:rPr>
              <a:t> front of a screen (Blass, Elliott M., et al., 2006). These findings are concerning when held up to other statistics suggesting that a growing number of children ingest their food while watching some form of media entertainment. One study </a:t>
            </a:r>
            <a:r>
              <a:rPr lang="lt-LT" sz="1150" dirty="0" err="1">
                <a:solidFill>
                  <a:srgbClr val="262626"/>
                </a:solidFill>
              </a:rPr>
              <a:t>from</a:t>
            </a:r>
            <a:r>
              <a:rPr lang="lt-LT" sz="1150" dirty="0">
                <a:solidFill>
                  <a:srgbClr val="262626"/>
                </a:solidFill>
              </a:rPr>
              <a:t> Lithuania </a:t>
            </a:r>
            <a:r>
              <a:rPr lang="lt-LT" sz="1150" dirty="0" err="1">
                <a:solidFill>
                  <a:srgbClr val="262626"/>
                </a:solidFill>
              </a:rPr>
              <a:t>following</a:t>
            </a:r>
            <a:r>
              <a:rPr lang="lt-LT" sz="1150" dirty="0">
                <a:solidFill>
                  <a:srgbClr val="262626"/>
                </a:solidFill>
              </a:rPr>
              <a:t> </a:t>
            </a:r>
            <a:r>
              <a:rPr lang="lt-LT" sz="1150" dirty="0" err="1">
                <a:solidFill>
                  <a:srgbClr val="262626"/>
                </a:solidFill>
              </a:rPr>
              <a:t>children</a:t>
            </a:r>
            <a:r>
              <a:rPr lang="lt-LT" sz="1150" dirty="0">
                <a:solidFill>
                  <a:srgbClr val="262626"/>
                </a:solidFill>
              </a:rPr>
              <a:t> </a:t>
            </a:r>
            <a:r>
              <a:rPr lang="lt-LT" sz="1150" dirty="0" err="1">
                <a:solidFill>
                  <a:srgbClr val="262626"/>
                </a:solidFill>
              </a:rPr>
              <a:t>between</a:t>
            </a:r>
            <a:r>
              <a:rPr lang="lt-LT" sz="1150" dirty="0">
                <a:solidFill>
                  <a:srgbClr val="262626"/>
                </a:solidFill>
              </a:rPr>
              <a:t> 2 </a:t>
            </a:r>
            <a:r>
              <a:rPr lang="lt-LT" sz="1150" dirty="0" err="1">
                <a:solidFill>
                  <a:srgbClr val="262626"/>
                </a:solidFill>
              </a:rPr>
              <a:t>and</a:t>
            </a:r>
            <a:r>
              <a:rPr lang="lt-LT" sz="1150" dirty="0">
                <a:solidFill>
                  <a:srgbClr val="262626"/>
                </a:solidFill>
              </a:rPr>
              <a:t> 5 </a:t>
            </a:r>
            <a:r>
              <a:rPr lang="lt-LT" sz="1150" dirty="0" err="1">
                <a:solidFill>
                  <a:srgbClr val="262626"/>
                </a:solidFill>
              </a:rPr>
              <a:t>years</a:t>
            </a:r>
            <a:r>
              <a:rPr lang="lt-LT" sz="1150" dirty="0">
                <a:solidFill>
                  <a:srgbClr val="262626"/>
                </a:solidFill>
              </a:rPr>
              <a:t> </a:t>
            </a:r>
            <a:r>
              <a:rPr lang="lt-LT" sz="1150" dirty="0" err="1">
                <a:solidFill>
                  <a:srgbClr val="262626"/>
                </a:solidFill>
              </a:rPr>
              <a:t>in</a:t>
            </a:r>
            <a:r>
              <a:rPr lang="lt-LT" sz="1150" dirty="0">
                <a:solidFill>
                  <a:srgbClr val="262626"/>
                </a:solidFill>
              </a:rPr>
              <a:t> </a:t>
            </a:r>
            <a:r>
              <a:rPr lang="lt-LT" sz="1150" dirty="0" err="1">
                <a:solidFill>
                  <a:srgbClr val="262626"/>
                </a:solidFill>
              </a:rPr>
              <a:t>age</a:t>
            </a:r>
            <a:r>
              <a:rPr lang="lt-LT" sz="1150" dirty="0">
                <a:solidFill>
                  <a:srgbClr val="262626"/>
                </a:solidFill>
              </a:rPr>
              <a:t> </a:t>
            </a:r>
            <a:r>
              <a:rPr lang="lt-LT" sz="1150" dirty="0" err="1">
                <a:solidFill>
                  <a:srgbClr val="262626"/>
                </a:solidFill>
              </a:rPr>
              <a:t>reported</a:t>
            </a:r>
            <a:r>
              <a:rPr lang="lt-LT" sz="1150" dirty="0">
                <a:solidFill>
                  <a:srgbClr val="262626"/>
                </a:solidFill>
              </a:rPr>
              <a:t> that more than half </a:t>
            </a:r>
            <a:r>
              <a:rPr lang="lt-LT" sz="1150" dirty="0" err="1">
                <a:solidFill>
                  <a:srgbClr val="262626"/>
                </a:solidFill>
              </a:rPr>
              <a:t>of</a:t>
            </a:r>
            <a:r>
              <a:rPr lang="lt-LT" sz="1150" dirty="0">
                <a:solidFill>
                  <a:srgbClr val="262626"/>
                </a:solidFill>
              </a:rPr>
              <a:t> </a:t>
            </a:r>
            <a:r>
              <a:rPr lang="lt-LT" sz="1150" dirty="0" err="1">
                <a:solidFill>
                  <a:srgbClr val="262626"/>
                </a:solidFill>
              </a:rPr>
              <a:t>the</a:t>
            </a:r>
            <a:r>
              <a:rPr lang="lt-LT" sz="1150" dirty="0">
                <a:solidFill>
                  <a:srgbClr val="262626"/>
                </a:solidFill>
              </a:rPr>
              <a:t> </a:t>
            </a:r>
            <a:r>
              <a:rPr lang="lt-LT" sz="1150" dirty="0" err="1">
                <a:solidFill>
                  <a:srgbClr val="262626"/>
                </a:solidFill>
              </a:rPr>
              <a:t>sample</a:t>
            </a:r>
            <a:r>
              <a:rPr lang="lt-LT" sz="1150" dirty="0">
                <a:solidFill>
                  <a:srgbClr val="262626"/>
                </a:solidFill>
              </a:rPr>
              <a:t> </a:t>
            </a:r>
            <a:r>
              <a:rPr lang="lt-LT" sz="1150" dirty="0" err="1">
                <a:solidFill>
                  <a:srgbClr val="262626"/>
                </a:solidFill>
              </a:rPr>
              <a:t>group</a:t>
            </a:r>
            <a:r>
              <a:rPr lang="lt-LT" sz="1150" dirty="0">
                <a:solidFill>
                  <a:srgbClr val="262626"/>
                </a:solidFill>
              </a:rPr>
              <a:t> </a:t>
            </a:r>
            <a:r>
              <a:rPr lang="lt-LT" sz="1150" dirty="0" err="1">
                <a:solidFill>
                  <a:srgbClr val="262626"/>
                </a:solidFill>
              </a:rPr>
              <a:t>was</a:t>
            </a:r>
            <a:r>
              <a:rPr lang="lt-LT" sz="1150" dirty="0">
                <a:solidFill>
                  <a:srgbClr val="262626"/>
                </a:solidFill>
              </a:rPr>
              <a:t> exposed to screens while eating, with 22% being exposed during meal-time every single day (Jusienė, Roma, et al., 2019). </a:t>
            </a:r>
          </a:p>
          <a:p>
            <a:pPr>
              <a:lnSpc>
                <a:spcPts val="1120"/>
              </a:lnSpc>
            </a:pPr>
            <a:r>
              <a:rPr lang="lt-LT" sz="1150" dirty="0">
                <a:solidFill>
                  <a:srgbClr val="262626"/>
                </a:solidFill>
              </a:rPr>
              <a:t> </a:t>
            </a:r>
          </a:p>
          <a:p>
            <a:pPr>
              <a:lnSpc>
                <a:spcPts val="1120"/>
              </a:lnSpc>
            </a:pPr>
            <a:r>
              <a:rPr lang="lt-LT" sz="1150" dirty="0">
                <a:solidFill>
                  <a:srgbClr val="262626"/>
                </a:solidFill>
              </a:rPr>
              <a:t>In younger children, the lack of movement and exploration of the surrounding environment is not immediately associated with obesity, but rather with delays in motor skills. Studies suggest that there’s a negative relation between the number of screen hours and basic motor skills, like the child’s stability, mobility, strength, coordination, and capacity to manipulate objects (Webster, 2019).</a:t>
            </a:r>
          </a:p>
          <a:p>
            <a:pPr>
              <a:lnSpc>
                <a:spcPts val="11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07919" y="116487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6308" y="90326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06</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6123" y="952963"/>
            <a:ext cx="2526417"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Obesity and motor skills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19</a:t>
            </a:fld>
            <a:endParaRPr lang="en-US" dirty="0"/>
          </a:p>
        </p:txBody>
      </p:sp>
      <p:sp>
        <p:nvSpPr>
          <p:cNvPr id="2" name="Rectangle 1">
            <a:extLst>
              <a:ext uri="{FF2B5EF4-FFF2-40B4-BE49-F238E27FC236}">
                <a16:creationId xmlns:a16="http://schemas.microsoft.com/office/drawing/2014/main" id="{9FEA5703-61F1-6326-39E8-FD792DFEF4AB}"/>
              </a:ext>
            </a:extLst>
          </p:cNvPr>
          <p:cNvSpPr/>
          <p:nvPr/>
        </p:nvSpPr>
        <p:spPr>
          <a:xfrm>
            <a:off x="1071646" y="5052546"/>
            <a:ext cx="6170387" cy="3230217"/>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17">
            <a:extLst>
              <a:ext uri="{FF2B5EF4-FFF2-40B4-BE49-F238E27FC236}">
                <a16:creationId xmlns:a16="http://schemas.microsoft.com/office/drawing/2014/main" id="{057D7CF8-A373-C403-6AE2-B1A025556CDA}"/>
              </a:ext>
            </a:extLst>
          </p:cNvPr>
          <p:cNvSpPr txBox="1">
            <a:spLocks/>
          </p:cNvSpPr>
          <p:nvPr/>
        </p:nvSpPr>
        <p:spPr>
          <a:xfrm>
            <a:off x="1152324" y="5403965"/>
            <a:ext cx="5993428" cy="143642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Blass, Elliott M., et al. ‘On the Road to Obesity: Television Viewing Increases Intake of High-Density Foods’. Physiology &amp; Behavior, vol. 88, no. 4, July 2006, pp. 597–604. ScienceDirect, </a:t>
            </a:r>
            <a:r>
              <a:rPr lang="fr-FR" sz="1000" b="1" dirty="0">
                <a:solidFill>
                  <a:schemeClr val="bg1"/>
                </a:solidFill>
                <a:effectLst/>
                <a:ea typeface="Arial" panose="020B0604020202020204" pitchFamily="34" charset="0"/>
                <a:hlinkClick r:id="rId3">
                  <a:extLst>
                    <a:ext uri="{A12FA001-AC4F-418D-AE19-62706E023703}">
                      <ahyp:hlinkClr xmlns:ahyp="http://schemas.microsoft.com/office/drawing/2018/hyperlinkcolor" val="tx"/>
                    </a:ext>
                  </a:extLst>
                </a:hlinkClick>
              </a:rPr>
              <a:t>https://doi.org/10.1016/j.physbeh.2006.05.035</a:t>
            </a:r>
            <a:r>
              <a:rPr lang="fr-FR" sz="1000"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Jusienė, Roma, et al. ‘Screen Use During Meals Among Young Children: Exploration of Associated Variables’. Medicina, vol. 55, no. 10, Oct. 2019, p. 688. www.mdpi.com, </a:t>
            </a:r>
            <a:r>
              <a:rPr lang="fr-FR" sz="1000" dirty="0">
                <a:solidFill>
                  <a:schemeClr val="bg1"/>
                </a:solidFill>
                <a:effectLst/>
                <a:ea typeface="Arial" panose="020B0604020202020204" pitchFamily="34" charset="0"/>
                <a:hlinkClick r:id="rId4">
                  <a:extLst>
                    <a:ext uri="{A12FA001-AC4F-418D-AE19-62706E023703}">
                      <ahyp:hlinkClr xmlns:ahyp="http://schemas.microsoft.com/office/drawing/2018/hyperlinkcolor" val="tx"/>
                    </a:ext>
                  </a:extLst>
                </a:hlinkClick>
              </a:rPr>
              <a:t>https://doi.org/10.3390/medicina55100688</a:t>
            </a:r>
            <a:r>
              <a:rPr lang="fr-FR" sz="1000" dirty="0">
                <a:solidFill>
                  <a:schemeClr val="bg1"/>
                </a:solidFill>
                <a:effectLst/>
                <a:ea typeface="Arial" panose="020B0604020202020204" pitchFamily="34" charset="0"/>
              </a:rPr>
              <a:t>.</a:t>
            </a:r>
            <a:r>
              <a:rPr lang="en-IE" sz="1000" dirty="0">
                <a:solidFill>
                  <a:schemeClr val="bg1"/>
                </a:solidFill>
                <a:ea typeface="Arial" panose="020B0604020202020204" pitchFamily="34" charset="0"/>
              </a:rPr>
              <a:t> </a:t>
            </a:r>
            <a:r>
              <a:rPr lang="fr-FR" sz="1000" dirty="0">
                <a:solidFill>
                  <a:schemeClr val="bg1"/>
                </a:solidFill>
                <a:effectLst/>
                <a:ea typeface="Arial" panose="020B0604020202020204" pitchFamily="34" charset="0"/>
              </a:rPr>
              <a:t>Read the full article </a:t>
            </a:r>
            <a:r>
              <a:rPr lang="fr-FR" sz="1000" b="1" dirty="0">
                <a:solidFill>
                  <a:schemeClr val="bg1"/>
                </a:solidFill>
                <a:effectLst/>
                <a:ea typeface="Arial" panose="020B0604020202020204" pitchFamily="34" charset="0"/>
                <a:hlinkClick r:id="rId5">
                  <a:extLst>
                    <a:ext uri="{A12FA001-AC4F-418D-AE19-62706E023703}">
                      <ahyp:hlinkClr xmlns:ahyp="http://schemas.microsoft.com/office/drawing/2018/hyperlinkcolor" val="tx"/>
                    </a:ext>
                  </a:extLst>
                </a:hlinkClick>
              </a:rPr>
              <a:t>here</a:t>
            </a:r>
            <a:r>
              <a:rPr lang="fr-FR" sz="1000" b="1" dirty="0">
                <a:solidFill>
                  <a:schemeClr val="bg1"/>
                </a:solidFill>
                <a:effectLst/>
                <a:ea typeface="Arial" panose="020B0604020202020204" pitchFamily="34" charset="0"/>
              </a:rPr>
              <a:t>.</a:t>
            </a:r>
            <a:endParaRPr lang="en-IE" sz="1000" b="1"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Robinson, Thomas N., et al. ‘Screen Media Exposure and Obesity in Children and Adolescents’. Pediatrics, vol. 140, no. Suppl 2, Nov. 2017, pp. S97–101. PubMed Central, </a:t>
            </a:r>
            <a:r>
              <a:rPr lang="fr-FR" sz="1000" b="1" dirty="0">
                <a:solidFill>
                  <a:schemeClr val="bg1"/>
                </a:solidFill>
                <a:effectLst/>
                <a:ea typeface="Arial" panose="020B0604020202020204" pitchFamily="34" charset="0"/>
                <a:hlinkClick r:id="rId6">
                  <a:extLst>
                    <a:ext uri="{A12FA001-AC4F-418D-AE19-62706E023703}">
                      <ahyp:hlinkClr xmlns:ahyp="http://schemas.microsoft.com/office/drawing/2018/hyperlinkcolor" val="tx"/>
                    </a:ext>
                  </a:extLst>
                </a:hlinkClick>
              </a:rPr>
              <a:t>https://doi.org/10.1542/peds.2016-1758K</a:t>
            </a:r>
            <a:r>
              <a:rPr lang="fr-FR" sz="1000" dirty="0">
                <a:solidFill>
                  <a:schemeClr val="bg1"/>
                </a:solidFill>
                <a:effectLst/>
                <a:ea typeface="Arial" panose="020B0604020202020204" pitchFamily="34" charset="0"/>
              </a:rPr>
              <a:t>.</a:t>
            </a:r>
            <a:r>
              <a:rPr lang="en-IE" sz="1000" dirty="0">
                <a:solidFill>
                  <a:schemeClr val="bg1"/>
                </a:solidFill>
                <a:ea typeface="Arial" panose="020B0604020202020204" pitchFamily="34" charset="0"/>
              </a:rPr>
              <a:t> </a:t>
            </a:r>
            <a:r>
              <a:rPr lang="fr-FR" sz="1000" dirty="0">
                <a:solidFill>
                  <a:schemeClr val="bg1"/>
                </a:solidFill>
                <a:effectLst/>
                <a:ea typeface="Arial" panose="020B0604020202020204" pitchFamily="34" charset="0"/>
              </a:rPr>
              <a:t>Read the full article </a:t>
            </a:r>
            <a:r>
              <a:rPr lang="fr-FR" sz="1000" b="1" dirty="0">
                <a:solidFill>
                  <a:schemeClr val="bg1"/>
                </a:solidFill>
                <a:effectLst/>
                <a:ea typeface="Arial" panose="020B0604020202020204" pitchFamily="34" charset="0"/>
                <a:hlinkClick r:id="rId7">
                  <a:extLst>
                    <a:ext uri="{A12FA001-AC4F-418D-AE19-62706E023703}">
                      <ahyp:hlinkClr xmlns:ahyp="http://schemas.microsoft.com/office/drawing/2018/hyperlinkcolor" val="tx"/>
                    </a:ext>
                  </a:extLst>
                </a:hlinkClick>
              </a:rPr>
              <a:t>here</a:t>
            </a:r>
            <a:r>
              <a:rPr lang="fr-FR" sz="1000" b="1" dirty="0">
                <a:solidFill>
                  <a:schemeClr val="bg1"/>
                </a:solidFill>
                <a:effectLst/>
                <a:ea typeface="Arial" panose="020B0604020202020204" pitchFamily="34" charset="0"/>
              </a:rPr>
              <a:t>. </a:t>
            </a:r>
            <a:endParaRPr lang="en-IE" sz="1000" b="1"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Webster, E. Kipling, et al. ‘Fundamental Motor Skills, Screen-Time, and Physical Activity in Preschoolers’. Journal of Sport and Health Science, vol. 8, no. 2, Mar. 2019, pp. 114–21. ScienceDirect, </a:t>
            </a:r>
            <a:r>
              <a:rPr lang="fr-FR" sz="1000" b="1" dirty="0">
                <a:solidFill>
                  <a:schemeClr val="bg1"/>
                </a:solidFill>
                <a:effectLst/>
                <a:ea typeface="Arial" panose="020B0604020202020204" pitchFamily="34" charset="0"/>
                <a:hlinkClick r:id="rId8">
                  <a:extLst>
                    <a:ext uri="{A12FA001-AC4F-418D-AE19-62706E023703}">
                      <ahyp:hlinkClr xmlns:ahyp="http://schemas.microsoft.com/office/drawing/2018/hyperlinkcolor" val="tx"/>
                    </a:ext>
                  </a:extLst>
                </a:hlinkClick>
              </a:rPr>
              <a:t>https://doi.org/10.1016/j.jshs.2018.11.006</a:t>
            </a:r>
            <a:r>
              <a:rPr lang="fr-FR" sz="1000" dirty="0">
                <a:solidFill>
                  <a:schemeClr val="bg1"/>
                </a:solidFill>
                <a:effectLst/>
                <a:ea typeface="Arial" panose="020B0604020202020204" pitchFamily="34" charset="0"/>
              </a:rPr>
              <a:t>.</a:t>
            </a:r>
            <a:r>
              <a:rPr lang="en-IE" sz="1000" dirty="0">
                <a:solidFill>
                  <a:schemeClr val="bg1"/>
                </a:solidFill>
                <a:ea typeface="Arial" panose="020B0604020202020204" pitchFamily="34" charset="0"/>
              </a:rPr>
              <a:t> </a:t>
            </a:r>
            <a:r>
              <a:rPr lang="fr-FR" sz="1000" i="1" dirty="0">
                <a:solidFill>
                  <a:schemeClr val="bg1"/>
                </a:solidFill>
                <a:effectLst/>
                <a:ea typeface="Arial" panose="020B0604020202020204" pitchFamily="34" charset="0"/>
              </a:rPr>
              <a:t>Read the full article </a:t>
            </a:r>
            <a:r>
              <a:rPr lang="fr-FR" sz="1000" b="1" i="1" dirty="0">
                <a:solidFill>
                  <a:schemeClr val="bg1"/>
                </a:solidFill>
                <a:effectLst/>
                <a:ea typeface="Arial" panose="020B0604020202020204" pitchFamily="34" charset="0"/>
                <a:hlinkClick r:id="rId9">
                  <a:extLst>
                    <a:ext uri="{A12FA001-AC4F-418D-AE19-62706E023703}">
                      <ahyp:hlinkClr xmlns:ahyp="http://schemas.microsoft.com/office/drawing/2018/hyperlinkcolor" val="tx"/>
                    </a:ext>
                  </a:extLst>
                </a:hlinkClick>
              </a:rPr>
              <a:t>here</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André, Alexandre, et Odile Cochetel. « Effet du temps d’exposition aux écrans sur le graphisme des enfants de 5 à 6 ans. Une étude transversale conduite au cours de l’année scolaire 2019-2020 chez des enfants âgés de 5 à 6 ans, en grande section de maternelle, dans sept écoles d’Auvergne », La nouvelle revue - Éducation et société inclusives, vol. 95, no. 3, 2022, pp. 191-214.</a:t>
            </a:r>
            <a:r>
              <a:rPr lang="en-IE" sz="1000" dirty="0">
                <a:solidFill>
                  <a:schemeClr val="bg1"/>
                </a:solidFill>
                <a:ea typeface="Arial" panose="020B0604020202020204" pitchFamily="34" charset="0"/>
              </a:rPr>
              <a:t> </a:t>
            </a:r>
            <a:r>
              <a:rPr lang="fr-FR" sz="1000" i="1" dirty="0">
                <a:solidFill>
                  <a:schemeClr val="bg1"/>
                </a:solidFill>
                <a:effectLst/>
                <a:ea typeface="Arial" panose="020B0604020202020204" pitchFamily="34" charset="0"/>
              </a:rPr>
              <a:t>Read the full article </a:t>
            </a:r>
            <a:r>
              <a:rPr lang="fr-FR" sz="1000" b="1" i="1" dirty="0">
                <a:solidFill>
                  <a:schemeClr val="bg1"/>
                </a:solidFill>
                <a:effectLst/>
                <a:ea typeface="Arial" panose="020B0604020202020204" pitchFamily="34" charset="0"/>
                <a:hlinkClick r:id="rId10">
                  <a:extLst>
                    <a:ext uri="{A12FA001-AC4F-418D-AE19-62706E023703}">
                      <ahyp:hlinkClr xmlns:ahyp="http://schemas.microsoft.com/office/drawing/2018/hyperlinkcolor" val="tx"/>
                    </a:ext>
                  </a:extLst>
                </a:hlinkClick>
              </a:rPr>
              <a:t>here</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Clr>
                <a:srgbClr val="009AC1"/>
              </a:buClr>
              <a:buFont typeface="Arial" panose="020B0604020202020204" pitchFamily="34" charset="0"/>
              <a:buChar char="•"/>
            </a:pPr>
            <a:endParaRPr lang="fr-FR" sz="1000" b="1" i="1" dirty="0">
              <a:solidFill>
                <a:schemeClr val="bg1"/>
              </a:solidFill>
              <a:ea typeface="Arial" panose="020B0604020202020204" pitchFamily="34" charset="0"/>
            </a:endParaRPr>
          </a:p>
          <a:p>
            <a:pPr marL="171450" indent="-171450" algn="l">
              <a:lnSpc>
                <a:spcPts val="1100"/>
              </a:lnSpc>
              <a:buClr>
                <a:srgbClr val="009AC1"/>
              </a:buClr>
              <a:buFont typeface="Arial" panose="020B0604020202020204" pitchFamily="34" charset="0"/>
              <a:buChar char="•"/>
            </a:pPr>
            <a:endParaRPr lang="fr-FR" sz="1000" b="1" i="1" dirty="0">
              <a:solidFill>
                <a:schemeClr val="bg1"/>
              </a:solidFill>
              <a:ea typeface="Arial" panose="020B0604020202020204" pitchFamily="34" charset="0"/>
            </a:endParaRPr>
          </a:p>
          <a:p>
            <a:pPr marL="171450" indent="-171450" algn="l">
              <a:lnSpc>
                <a:spcPts val="1100"/>
              </a:lnSpc>
              <a:buClr>
                <a:srgbClr val="009AC1"/>
              </a:buClr>
              <a:buFont typeface="Arial" panose="020B0604020202020204" pitchFamily="34" charset="0"/>
              <a:buChar char="•"/>
            </a:pPr>
            <a:r>
              <a:rPr lang="fr-FR" sz="1000" b="1" i="1" dirty="0">
                <a:solidFill>
                  <a:schemeClr val="bg1"/>
                </a:solidFill>
                <a:effectLst/>
                <a:ea typeface="Arial" panose="020B0604020202020204" pitchFamily="34" charset="0"/>
              </a:rPr>
              <a:t>You know other studies on screen exposure and attention? Add them here. </a:t>
            </a:r>
            <a:endParaRPr lang="en-IE" sz="1000" b="1" dirty="0">
              <a:solidFill>
                <a:schemeClr val="bg1"/>
              </a:solidFill>
              <a:effectLst/>
              <a:ea typeface="Arial" panose="020B0604020202020204" pitchFamily="34" charset="0"/>
            </a:endParaRPr>
          </a:p>
        </p:txBody>
      </p:sp>
      <p:sp>
        <p:nvSpPr>
          <p:cNvPr id="4" name="Text Placeholder 17">
            <a:extLst>
              <a:ext uri="{FF2B5EF4-FFF2-40B4-BE49-F238E27FC236}">
                <a16:creationId xmlns:a16="http://schemas.microsoft.com/office/drawing/2014/main" id="{0585430D-57C1-8D8C-25E3-EC3CE6D7B6F7}"/>
              </a:ext>
            </a:extLst>
          </p:cNvPr>
          <p:cNvSpPr txBox="1">
            <a:spLocks/>
          </p:cNvSpPr>
          <p:nvPr/>
        </p:nvSpPr>
        <p:spPr>
          <a:xfrm>
            <a:off x="5089516" y="4904161"/>
            <a:ext cx="1895742" cy="296770"/>
          </a:xfrm>
          <a:prstGeom prst="rect">
            <a:avLst/>
          </a:prstGeom>
          <a:solidFill>
            <a:srgbClr val="74659A"/>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600" b="1" dirty="0">
                <a:solidFill>
                  <a:schemeClr val="bg1"/>
                </a:solidFill>
              </a:rPr>
              <a:t>Find the full articles</a:t>
            </a:r>
          </a:p>
        </p:txBody>
      </p:sp>
      <p:grpSp>
        <p:nvGrpSpPr>
          <p:cNvPr id="68" name="Graphic 3">
            <a:extLst>
              <a:ext uri="{FF2B5EF4-FFF2-40B4-BE49-F238E27FC236}">
                <a16:creationId xmlns:a16="http://schemas.microsoft.com/office/drawing/2014/main" id="{BCE69299-1CC1-6B49-7528-FF7D2653D5E5}"/>
              </a:ext>
            </a:extLst>
          </p:cNvPr>
          <p:cNvGrpSpPr/>
          <p:nvPr/>
        </p:nvGrpSpPr>
        <p:grpSpPr>
          <a:xfrm>
            <a:off x="6513552" y="312790"/>
            <a:ext cx="616739" cy="695953"/>
            <a:chOff x="4643578" y="432838"/>
            <a:chExt cx="1028134" cy="1160188"/>
          </a:xfrm>
        </p:grpSpPr>
        <p:sp>
          <p:nvSpPr>
            <p:cNvPr id="69" name="Freeform 68">
              <a:extLst>
                <a:ext uri="{FF2B5EF4-FFF2-40B4-BE49-F238E27FC236}">
                  <a16:creationId xmlns:a16="http://schemas.microsoft.com/office/drawing/2014/main" id="{6855A61B-4947-1AEB-8ABA-3CC6F906F5B0}"/>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00B6E6"/>
            </a:solidFill>
            <a:ln w="27426" cap="flat">
              <a:noFill/>
              <a:prstDash val="solid"/>
              <a:miter/>
            </a:ln>
          </p:spPr>
          <p:txBody>
            <a:bodyPr rtlCol="0" anchor="ctr"/>
            <a:lstStyle/>
            <a:p>
              <a:endParaRPr lang="en-US" dirty="0"/>
            </a:p>
          </p:txBody>
        </p:sp>
        <p:grpSp>
          <p:nvGrpSpPr>
            <p:cNvPr id="70" name="Graphic 3">
              <a:extLst>
                <a:ext uri="{FF2B5EF4-FFF2-40B4-BE49-F238E27FC236}">
                  <a16:creationId xmlns:a16="http://schemas.microsoft.com/office/drawing/2014/main" id="{BC9FD0D4-2DE8-A69D-3E00-4F1FA98A65A8}"/>
                </a:ext>
              </a:extLst>
            </p:cNvPr>
            <p:cNvGrpSpPr/>
            <p:nvPr/>
          </p:nvGrpSpPr>
          <p:grpSpPr>
            <a:xfrm>
              <a:off x="4643578" y="432838"/>
              <a:ext cx="1028134" cy="1160188"/>
              <a:chOff x="4643578" y="432838"/>
              <a:chExt cx="1028134" cy="1160188"/>
            </a:xfrm>
            <a:solidFill>
              <a:srgbClr val="000000"/>
            </a:solidFill>
          </p:grpSpPr>
          <p:sp>
            <p:nvSpPr>
              <p:cNvPr id="71" name="Freeform 70">
                <a:extLst>
                  <a:ext uri="{FF2B5EF4-FFF2-40B4-BE49-F238E27FC236}">
                    <a16:creationId xmlns:a16="http://schemas.microsoft.com/office/drawing/2014/main" id="{BAABB149-438A-5C48-DC9A-80506983DFCA}"/>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dirty="0"/>
              </a:p>
            </p:txBody>
          </p:sp>
          <p:grpSp>
            <p:nvGrpSpPr>
              <p:cNvPr id="72" name="Graphic 3">
                <a:extLst>
                  <a:ext uri="{FF2B5EF4-FFF2-40B4-BE49-F238E27FC236}">
                    <a16:creationId xmlns:a16="http://schemas.microsoft.com/office/drawing/2014/main" id="{62E62931-10E4-DC08-4487-D916216C2035}"/>
                  </a:ext>
                </a:extLst>
              </p:cNvPr>
              <p:cNvGrpSpPr/>
              <p:nvPr/>
            </p:nvGrpSpPr>
            <p:grpSpPr>
              <a:xfrm>
                <a:off x="4643578" y="432838"/>
                <a:ext cx="1028134" cy="1160188"/>
                <a:chOff x="4643578" y="432838"/>
                <a:chExt cx="1028134" cy="1160188"/>
              </a:xfrm>
              <a:solidFill>
                <a:srgbClr val="000000"/>
              </a:solidFill>
            </p:grpSpPr>
            <p:sp>
              <p:nvSpPr>
                <p:cNvPr id="73" name="Freeform 72">
                  <a:extLst>
                    <a:ext uri="{FF2B5EF4-FFF2-40B4-BE49-F238E27FC236}">
                      <a16:creationId xmlns:a16="http://schemas.microsoft.com/office/drawing/2014/main" id="{672BA3B6-7813-47FF-1007-8BDF326B21D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D4433915-9F11-25A4-A898-E5309251957F}"/>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dirty="0"/>
                </a:p>
              </p:txBody>
            </p:sp>
          </p:grpSp>
        </p:grpSp>
      </p:grpSp>
    </p:spTree>
    <p:extLst>
      <p:ext uri="{BB962C8B-B14F-4D97-AF65-F5344CB8AC3E}">
        <p14:creationId xmlns:p14="http://schemas.microsoft.com/office/powerpoint/2010/main" val="2498158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5050754-A385-B34A-A0CA-0D3B984F05A5}"/>
              </a:ext>
            </a:extLst>
          </p:cNvPr>
          <p:cNvSpPr>
            <a:spLocks noGrp="1"/>
          </p:cNvSpPr>
          <p:nvPr>
            <p:ph type="body" sz="quarter" idx="11"/>
          </p:nvPr>
        </p:nvSpPr>
        <p:spPr>
          <a:xfrm>
            <a:off x="1102769" y="1967727"/>
            <a:ext cx="648000" cy="348400"/>
          </a:xfrm>
        </p:spPr>
        <p:txBody>
          <a:bodyPr/>
          <a:lstStyle/>
          <a:p>
            <a:r>
              <a:rPr lang="en-US" sz="2500" dirty="0"/>
              <a:t>01</a:t>
            </a:r>
          </a:p>
        </p:txBody>
      </p:sp>
      <p:sp>
        <p:nvSpPr>
          <p:cNvPr id="27" name="Text Placeholder 26">
            <a:extLst>
              <a:ext uri="{FF2B5EF4-FFF2-40B4-BE49-F238E27FC236}">
                <a16:creationId xmlns:a16="http://schemas.microsoft.com/office/drawing/2014/main" id="{8AFD43CD-900B-364C-9180-A56DC4255D91}"/>
              </a:ext>
            </a:extLst>
          </p:cNvPr>
          <p:cNvSpPr>
            <a:spLocks noGrp="1"/>
          </p:cNvSpPr>
          <p:nvPr>
            <p:ph type="body" sz="quarter" idx="49"/>
          </p:nvPr>
        </p:nvSpPr>
        <p:spPr>
          <a:xfrm>
            <a:off x="1728418" y="1967727"/>
            <a:ext cx="5040529" cy="348400"/>
          </a:xfrm>
        </p:spPr>
        <p:txBody>
          <a:bodyPr/>
          <a:lstStyle/>
          <a:p>
            <a:pPr>
              <a:tabLst>
                <a:tab pos="4127500" algn="l"/>
              </a:tabLst>
            </a:pPr>
            <a:r>
              <a:rPr lang="en-US" sz="1500" b="1" dirty="0">
                <a:solidFill>
                  <a:srgbClr val="009AC1"/>
                </a:solidFill>
              </a:rPr>
              <a:t>Introduction	</a:t>
            </a:r>
            <a:endParaRPr lang="en-US" sz="1300" dirty="0"/>
          </a:p>
        </p:txBody>
      </p:sp>
      <p:sp>
        <p:nvSpPr>
          <p:cNvPr id="19" name="Text Placeholder 18">
            <a:extLst>
              <a:ext uri="{FF2B5EF4-FFF2-40B4-BE49-F238E27FC236}">
                <a16:creationId xmlns:a16="http://schemas.microsoft.com/office/drawing/2014/main" id="{6FF67CFC-32FD-BE49-BCF4-8410339E3C05}"/>
              </a:ext>
            </a:extLst>
          </p:cNvPr>
          <p:cNvSpPr>
            <a:spLocks noGrp="1"/>
          </p:cNvSpPr>
          <p:nvPr>
            <p:ph type="body" sz="quarter" idx="14"/>
          </p:nvPr>
        </p:nvSpPr>
        <p:spPr>
          <a:xfrm>
            <a:off x="1728418" y="2334815"/>
            <a:ext cx="4446240" cy="1252800"/>
          </a:xfrm>
        </p:spPr>
        <p:txBody>
          <a:bodyPr anchor="t"/>
          <a:lstStyle/>
          <a:p>
            <a:pPr marL="182563" indent="-182563">
              <a:spcBef>
                <a:spcPts val="0"/>
              </a:spcBef>
              <a:buClr>
                <a:srgbClr val="009AC1"/>
              </a:buClr>
              <a:buFont typeface="Arial" panose="020B0604020202020204" pitchFamily="34" charset="0"/>
              <a:buChar char="•"/>
              <a:tabLst>
                <a:tab pos="4132263" algn="l"/>
              </a:tabLst>
            </a:pPr>
            <a:r>
              <a:rPr lang="en-US" sz="1200" dirty="0"/>
              <a:t>What is this Guide for? 	</a:t>
            </a:r>
            <a:r>
              <a:rPr lang="en-US" sz="1200" dirty="0">
                <a:hlinkClick r:id="rId2" action="ppaction://hlinksldjump">
                  <a:extLst>
                    <a:ext uri="{A12FA001-AC4F-418D-AE19-62706E023703}">
                      <ahyp:hlinkClr xmlns:ahyp="http://schemas.microsoft.com/office/drawing/2018/hyperlinkcolor" val="tx"/>
                    </a:ext>
                  </a:extLst>
                </a:hlinkClick>
              </a:rPr>
              <a:t>4</a:t>
            </a:r>
            <a:endParaRPr lang="en-US" sz="1200" dirty="0"/>
          </a:p>
          <a:p>
            <a:pPr marL="182563" indent="-182563">
              <a:spcBef>
                <a:spcPts val="0"/>
              </a:spcBef>
              <a:buClr>
                <a:srgbClr val="009AC1"/>
              </a:buClr>
              <a:buFont typeface="Arial" panose="020B0604020202020204" pitchFamily="34" charset="0"/>
              <a:buChar char="•"/>
              <a:tabLst>
                <a:tab pos="4132263" algn="l"/>
              </a:tabLst>
            </a:pPr>
            <a:r>
              <a:rPr lang="en-US" sz="1200" dirty="0"/>
              <a:t>Who is this Guide for?	</a:t>
            </a:r>
            <a:r>
              <a:rPr lang="en-US" sz="1200" dirty="0">
                <a:hlinkClick r:id="rId3" action="ppaction://hlinksldjump">
                  <a:extLst>
                    <a:ext uri="{A12FA001-AC4F-418D-AE19-62706E023703}">
                      <ahyp:hlinkClr xmlns:ahyp="http://schemas.microsoft.com/office/drawing/2018/hyperlinkcolor" val="tx"/>
                    </a:ext>
                  </a:extLst>
                </a:hlinkClick>
              </a:rPr>
              <a:t>5</a:t>
            </a:r>
            <a:endParaRPr lang="en-US" sz="1200" dirty="0"/>
          </a:p>
          <a:p>
            <a:pPr marL="182563" indent="-182563">
              <a:spcBef>
                <a:spcPts val="0"/>
              </a:spcBef>
              <a:buClr>
                <a:srgbClr val="009AC1"/>
              </a:buClr>
              <a:buFont typeface="Arial" panose="020B0604020202020204" pitchFamily="34" charset="0"/>
              <a:buChar char="•"/>
              <a:tabLst>
                <a:tab pos="4132263" algn="l"/>
              </a:tabLst>
            </a:pPr>
            <a:r>
              <a:rPr lang="en-US" sz="1200" dirty="0"/>
              <a:t>How to Read this Guide?	</a:t>
            </a:r>
            <a:r>
              <a:rPr lang="en-US" sz="1200" dirty="0">
                <a:hlinkClick r:id="rId4" action="ppaction://hlinksldjump">
                  <a:extLst>
                    <a:ext uri="{A12FA001-AC4F-418D-AE19-62706E023703}">
                      <ahyp:hlinkClr xmlns:ahyp="http://schemas.microsoft.com/office/drawing/2018/hyperlinkcolor" val="tx"/>
                    </a:ext>
                  </a:extLst>
                </a:hlinkClick>
              </a:rPr>
              <a:t>7</a:t>
            </a:r>
            <a:endParaRPr lang="en-US" sz="1200" dirty="0"/>
          </a:p>
          <a:p>
            <a:pPr marL="182563" indent="-182563">
              <a:spcBef>
                <a:spcPts val="0"/>
              </a:spcBef>
              <a:buClr>
                <a:srgbClr val="009AC1"/>
              </a:buClr>
              <a:buFont typeface="Arial" panose="020B0604020202020204" pitchFamily="34" charset="0"/>
              <a:buChar char="•"/>
              <a:tabLst>
                <a:tab pos="4132263" algn="l"/>
              </a:tabLst>
            </a:pPr>
            <a:r>
              <a:rPr lang="en-US" sz="1200" dirty="0"/>
              <a:t>Two Definitions before we get Started 	</a:t>
            </a:r>
            <a:r>
              <a:rPr lang="en-US" sz="1200" dirty="0">
                <a:hlinkClick r:id="rId5" action="ppaction://hlinksldjump">
                  <a:extLst>
                    <a:ext uri="{A12FA001-AC4F-418D-AE19-62706E023703}">
                      <ahyp:hlinkClr xmlns:ahyp="http://schemas.microsoft.com/office/drawing/2018/hyperlinkcolor" val="tx"/>
                    </a:ext>
                  </a:extLst>
                </a:hlinkClick>
              </a:rPr>
              <a:t>8</a:t>
            </a:r>
            <a:endParaRPr lang="en-US" sz="1200" dirty="0"/>
          </a:p>
        </p:txBody>
      </p:sp>
      <p:sp>
        <p:nvSpPr>
          <p:cNvPr id="24" name="Text Placeholder 23">
            <a:extLst>
              <a:ext uri="{FF2B5EF4-FFF2-40B4-BE49-F238E27FC236}">
                <a16:creationId xmlns:a16="http://schemas.microsoft.com/office/drawing/2014/main" id="{8630F413-1112-9143-8D1B-ED534D26F4ED}"/>
              </a:ext>
            </a:extLst>
          </p:cNvPr>
          <p:cNvSpPr>
            <a:spLocks noGrp="1"/>
          </p:cNvSpPr>
          <p:nvPr>
            <p:ph type="body" sz="quarter" idx="21"/>
          </p:nvPr>
        </p:nvSpPr>
        <p:spPr>
          <a:xfrm>
            <a:off x="1102769" y="3602717"/>
            <a:ext cx="648000" cy="348400"/>
          </a:xfrm>
        </p:spPr>
        <p:txBody>
          <a:bodyPr/>
          <a:lstStyle/>
          <a:p>
            <a:r>
              <a:rPr lang="en-US" sz="2500" dirty="0"/>
              <a:t>02</a:t>
            </a:r>
          </a:p>
        </p:txBody>
      </p:sp>
      <p:sp>
        <p:nvSpPr>
          <p:cNvPr id="25" name="Text Placeholder 24">
            <a:extLst>
              <a:ext uri="{FF2B5EF4-FFF2-40B4-BE49-F238E27FC236}">
                <a16:creationId xmlns:a16="http://schemas.microsoft.com/office/drawing/2014/main" id="{BB782CB8-0C49-BB4B-B107-6874500A87E2}"/>
              </a:ext>
            </a:extLst>
          </p:cNvPr>
          <p:cNvSpPr>
            <a:spLocks noGrp="1"/>
          </p:cNvSpPr>
          <p:nvPr>
            <p:ph type="body" sz="quarter" idx="22"/>
          </p:nvPr>
        </p:nvSpPr>
        <p:spPr>
          <a:xfrm>
            <a:off x="1728418" y="3602717"/>
            <a:ext cx="3544003" cy="348400"/>
          </a:xfrm>
        </p:spPr>
        <p:txBody>
          <a:bodyPr/>
          <a:lstStyle/>
          <a:p>
            <a:r>
              <a:rPr lang="en-US" sz="1500" b="1" dirty="0">
                <a:solidFill>
                  <a:srgbClr val="009AC1"/>
                </a:solidFill>
              </a:rPr>
              <a:t>What’s the Problem?</a:t>
            </a:r>
          </a:p>
        </p:txBody>
      </p:sp>
      <p:sp>
        <p:nvSpPr>
          <p:cNvPr id="26" name="Text Placeholder 25">
            <a:extLst>
              <a:ext uri="{FF2B5EF4-FFF2-40B4-BE49-F238E27FC236}">
                <a16:creationId xmlns:a16="http://schemas.microsoft.com/office/drawing/2014/main" id="{19E80E33-87D8-354A-826D-3D8145490D2E}"/>
              </a:ext>
            </a:extLst>
          </p:cNvPr>
          <p:cNvSpPr>
            <a:spLocks noGrp="1"/>
          </p:cNvSpPr>
          <p:nvPr>
            <p:ph type="body" sz="quarter" idx="47"/>
          </p:nvPr>
        </p:nvSpPr>
        <p:spPr>
          <a:xfrm>
            <a:off x="1102769" y="108021"/>
            <a:ext cx="4667603" cy="1328099"/>
          </a:xfrm>
          <a:prstGeom prst="rect">
            <a:avLst/>
          </a:prstGeom>
        </p:spPr>
        <p:txBody>
          <a:bodyPr/>
          <a:lstStyle/>
          <a:p>
            <a:r>
              <a:rPr lang="en-US" dirty="0"/>
              <a:t>contents</a:t>
            </a:r>
          </a:p>
        </p:txBody>
      </p:sp>
      <p:cxnSp>
        <p:nvCxnSpPr>
          <p:cNvPr id="36" name="Straight Connector 35">
            <a:extLst>
              <a:ext uri="{FF2B5EF4-FFF2-40B4-BE49-F238E27FC236}">
                <a16:creationId xmlns:a16="http://schemas.microsoft.com/office/drawing/2014/main" id="{496415B1-C688-EE72-08D5-71F6B58BC728}"/>
              </a:ext>
            </a:extLst>
          </p:cNvPr>
          <p:cNvCxnSpPr>
            <a:cxnSpLocks/>
          </p:cNvCxnSpPr>
          <p:nvPr/>
        </p:nvCxnSpPr>
        <p:spPr>
          <a:xfrm flipH="1">
            <a:off x="1026668" y="2318754"/>
            <a:ext cx="5580000" cy="0"/>
          </a:xfrm>
          <a:prstGeom prst="line">
            <a:avLst/>
          </a:prstGeom>
          <a:ln w="12700">
            <a:solidFill>
              <a:srgbClr val="74659A"/>
            </a:solidFill>
            <a:prstDash val="sysDot"/>
          </a:ln>
        </p:spPr>
        <p:style>
          <a:lnRef idx="1">
            <a:schemeClr val="accent1"/>
          </a:lnRef>
          <a:fillRef idx="0">
            <a:schemeClr val="accent1"/>
          </a:fillRef>
          <a:effectRef idx="0">
            <a:schemeClr val="accent1"/>
          </a:effectRef>
          <a:fontRef idx="minor">
            <a:schemeClr val="tx1"/>
          </a:fontRef>
        </p:style>
      </p:cxnSp>
      <p:sp>
        <p:nvSpPr>
          <p:cNvPr id="46" name="Text Placeholder 18">
            <a:extLst>
              <a:ext uri="{FF2B5EF4-FFF2-40B4-BE49-F238E27FC236}">
                <a16:creationId xmlns:a16="http://schemas.microsoft.com/office/drawing/2014/main" id="{DD4D698A-D10B-58F9-7B79-2BAF1721DD1D}"/>
              </a:ext>
            </a:extLst>
          </p:cNvPr>
          <p:cNvSpPr txBox="1">
            <a:spLocks/>
          </p:cNvSpPr>
          <p:nvPr/>
        </p:nvSpPr>
        <p:spPr>
          <a:xfrm>
            <a:off x="1728417" y="3967179"/>
            <a:ext cx="4728171" cy="1084988"/>
          </a:xfrm>
          <a:prstGeom prst="rect">
            <a:avLst/>
          </a:prstGeom>
        </p:spPr>
        <p:txBody>
          <a:bodyPr anchor="t">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82563" lvl="0" indent="-182563">
              <a:spcBef>
                <a:spcPts val="0"/>
              </a:spcBef>
              <a:buClr>
                <a:srgbClr val="009AC1"/>
              </a:buClr>
              <a:buFont typeface="Arial" panose="020B0604020202020204" pitchFamily="34" charset="0"/>
              <a:buChar char="•"/>
              <a:tabLst>
                <a:tab pos="4132263" algn="l"/>
              </a:tabLst>
            </a:pPr>
            <a:r>
              <a:rPr lang="en-US" sz="1200" dirty="0"/>
              <a:t>Introduction	</a:t>
            </a:r>
            <a:r>
              <a:rPr lang="en-US" sz="1200" dirty="0">
                <a:hlinkClick r:id="rId6" action="ppaction://hlinksldjump">
                  <a:extLst>
                    <a:ext uri="{A12FA001-AC4F-418D-AE19-62706E023703}">
                      <ahyp:hlinkClr xmlns:ahyp="http://schemas.microsoft.com/office/drawing/2018/hyperlinkcolor" val="tx"/>
                    </a:ext>
                  </a:extLst>
                </a:hlinkClick>
              </a:rPr>
              <a:t>10</a:t>
            </a:r>
            <a:endParaRPr lang="en-US" sz="1200" dirty="0"/>
          </a:p>
          <a:p>
            <a:pPr marL="182563" lvl="0" indent="-182563">
              <a:spcBef>
                <a:spcPts val="0"/>
              </a:spcBef>
              <a:buClr>
                <a:srgbClr val="009AC1"/>
              </a:buClr>
              <a:buFont typeface="Arial" panose="020B0604020202020204" pitchFamily="34" charset="0"/>
              <a:buChar char="•"/>
              <a:tabLst>
                <a:tab pos="4132263" algn="l"/>
              </a:tabLst>
            </a:pPr>
            <a:r>
              <a:rPr lang="en-US" sz="1200" dirty="0"/>
              <a:t>The Science behind Overexposure	</a:t>
            </a:r>
            <a:r>
              <a:rPr lang="en-US" sz="1200" dirty="0">
                <a:hlinkClick r:id="rId7" action="ppaction://hlinksldjump">
                  <a:extLst>
                    <a:ext uri="{A12FA001-AC4F-418D-AE19-62706E023703}">
                      <ahyp:hlinkClr xmlns:ahyp="http://schemas.microsoft.com/office/drawing/2018/hyperlinkcolor" val="tx"/>
                    </a:ext>
                  </a:extLst>
                </a:hlinkClick>
              </a:rPr>
              <a:t>12</a:t>
            </a:r>
            <a:endParaRPr lang="en-US" sz="1200" dirty="0"/>
          </a:p>
          <a:p>
            <a:pPr marL="182563" lvl="0" indent="-182563">
              <a:spcBef>
                <a:spcPts val="0"/>
              </a:spcBef>
              <a:buClr>
                <a:srgbClr val="009AC1"/>
              </a:buClr>
              <a:buFont typeface="Arial" panose="020B0604020202020204" pitchFamily="34" charset="0"/>
              <a:buChar char="•"/>
              <a:tabLst>
                <a:tab pos="4132263" algn="l"/>
              </a:tabLst>
            </a:pPr>
            <a:r>
              <a:rPr lang="en-US" sz="1200" dirty="0"/>
              <a:t>Contentions within the Sciences 	</a:t>
            </a:r>
            <a:r>
              <a:rPr lang="en-US" sz="1200" dirty="0">
                <a:hlinkClick r:id="rId8" action="ppaction://hlinksldjump">
                  <a:extLst>
                    <a:ext uri="{A12FA001-AC4F-418D-AE19-62706E023703}">
                      <ahyp:hlinkClr xmlns:ahyp="http://schemas.microsoft.com/office/drawing/2018/hyperlinkcolor" val="tx"/>
                    </a:ext>
                  </a:extLst>
                </a:hlinkClick>
              </a:rPr>
              <a:t>21</a:t>
            </a:r>
            <a:endParaRPr lang="en-US" sz="1200" dirty="0"/>
          </a:p>
          <a:p>
            <a:pPr marL="182563" lvl="0" indent="-182563">
              <a:spcBef>
                <a:spcPts val="0"/>
              </a:spcBef>
              <a:buClr>
                <a:srgbClr val="009AC1"/>
              </a:buClr>
              <a:buFont typeface="Arial" panose="020B0604020202020204" pitchFamily="34" charset="0"/>
              <a:buChar char="•"/>
              <a:tabLst>
                <a:tab pos="4132263" algn="l"/>
              </a:tabLst>
            </a:pPr>
            <a:r>
              <a:rPr lang="en-US" sz="1200" dirty="0"/>
              <a:t>The Development of the Child </a:t>
            </a:r>
            <a:r>
              <a:rPr lang="en-US" sz="1200" i="1" dirty="0"/>
              <a:t>Disrupted </a:t>
            </a:r>
            <a:r>
              <a:rPr lang="en-US" sz="1200" dirty="0"/>
              <a:t>	</a:t>
            </a:r>
            <a:r>
              <a:rPr lang="en-US" sz="1200" dirty="0">
                <a:hlinkClick r:id="rId9" action="ppaction://hlinksldjump">
                  <a:extLst>
                    <a:ext uri="{A12FA001-AC4F-418D-AE19-62706E023703}">
                      <ahyp:hlinkClr xmlns:ahyp="http://schemas.microsoft.com/office/drawing/2018/hyperlinkcolor" val="tx"/>
                    </a:ext>
                  </a:extLst>
                </a:hlinkClick>
              </a:rPr>
              <a:t>28</a:t>
            </a:r>
            <a:endParaRPr lang="en-US" sz="1200" dirty="0"/>
          </a:p>
          <a:p>
            <a:pPr marL="182563" lvl="0" indent="-182563">
              <a:spcBef>
                <a:spcPts val="0"/>
              </a:spcBef>
              <a:buClr>
                <a:srgbClr val="009AC1"/>
              </a:buClr>
              <a:buFont typeface="Arial" panose="020B0604020202020204" pitchFamily="34" charset="0"/>
              <a:buChar char="•"/>
              <a:tabLst>
                <a:tab pos="4132263" algn="l"/>
              </a:tabLst>
            </a:pPr>
            <a:endParaRPr lang="en-US" sz="1200" dirty="0"/>
          </a:p>
        </p:txBody>
      </p:sp>
      <p:cxnSp>
        <p:nvCxnSpPr>
          <p:cNvPr id="47" name="Straight Connector 46">
            <a:extLst>
              <a:ext uri="{FF2B5EF4-FFF2-40B4-BE49-F238E27FC236}">
                <a16:creationId xmlns:a16="http://schemas.microsoft.com/office/drawing/2014/main" id="{2ADEDF8A-3537-52BE-FF68-5C276687E7FD}"/>
              </a:ext>
            </a:extLst>
          </p:cNvPr>
          <p:cNvCxnSpPr>
            <a:cxnSpLocks/>
          </p:cNvCxnSpPr>
          <p:nvPr/>
        </p:nvCxnSpPr>
        <p:spPr>
          <a:xfrm flipH="1">
            <a:off x="1026668" y="3951117"/>
            <a:ext cx="5580000" cy="0"/>
          </a:xfrm>
          <a:prstGeom prst="line">
            <a:avLst/>
          </a:prstGeom>
          <a:ln w="12700">
            <a:solidFill>
              <a:srgbClr val="74659A"/>
            </a:solidFill>
            <a:prstDash val="sysDot"/>
          </a:ln>
        </p:spPr>
        <p:style>
          <a:lnRef idx="1">
            <a:schemeClr val="accent1"/>
          </a:lnRef>
          <a:fillRef idx="0">
            <a:schemeClr val="accent1"/>
          </a:fillRef>
          <a:effectRef idx="0">
            <a:schemeClr val="accent1"/>
          </a:effectRef>
          <a:fontRef idx="minor">
            <a:schemeClr val="tx1"/>
          </a:fontRef>
        </p:style>
      </p:cxnSp>
      <p:sp>
        <p:nvSpPr>
          <p:cNvPr id="48" name="Text Placeholder 16">
            <a:extLst>
              <a:ext uri="{FF2B5EF4-FFF2-40B4-BE49-F238E27FC236}">
                <a16:creationId xmlns:a16="http://schemas.microsoft.com/office/drawing/2014/main" id="{B31DCA08-0FDB-3551-734A-E245637285CF}"/>
              </a:ext>
            </a:extLst>
          </p:cNvPr>
          <p:cNvSpPr txBox="1">
            <a:spLocks/>
          </p:cNvSpPr>
          <p:nvPr/>
        </p:nvSpPr>
        <p:spPr>
          <a:xfrm>
            <a:off x="1102769" y="5003838"/>
            <a:ext cx="648000" cy="348400"/>
          </a:xfrm>
          <a:prstGeom prst="rect">
            <a:avLst/>
          </a:prstGeom>
        </p:spPr>
        <p:txBody>
          <a:bodyPr anchor="ctr">
            <a:noAutofit/>
          </a:bodyPr>
          <a:lstStyle>
            <a:lvl1pPr marL="0" indent="0" algn="ctr" defTabSz="2073036" rtl="0" eaLnBrk="1" latinLnBrk="0" hangingPunct="1">
              <a:lnSpc>
                <a:spcPct val="100000"/>
              </a:lnSpc>
              <a:spcBef>
                <a:spcPts val="2267"/>
              </a:spcBef>
              <a:buFont typeface="Arial" panose="020B0604020202020204" pitchFamily="34" charset="0"/>
              <a:buNone/>
              <a:defRPr sz="2000" b="1" i="0" kern="120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500" dirty="0"/>
              <a:t>03</a:t>
            </a:r>
          </a:p>
        </p:txBody>
      </p:sp>
      <p:sp>
        <p:nvSpPr>
          <p:cNvPr id="49" name="Text Placeholder 26">
            <a:extLst>
              <a:ext uri="{FF2B5EF4-FFF2-40B4-BE49-F238E27FC236}">
                <a16:creationId xmlns:a16="http://schemas.microsoft.com/office/drawing/2014/main" id="{423E4E28-8A1B-968C-DBD7-658018D183AE}"/>
              </a:ext>
            </a:extLst>
          </p:cNvPr>
          <p:cNvSpPr txBox="1">
            <a:spLocks/>
          </p:cNvSpPr>
          <p:nvPr/>
        </p:nvSpPr>
        <p:spPr>
          <a:xfrm>
            <a:off x="1728418" y="5033335"/>
            <a:ext cx="3544003" cy="348400"/>
          </a:xfrm>
          <a:prstGeom prst="rect">
            <a:avLst/>
          </a:prstGeom>
        </p:spPr>
        <p:txBody>
          <a:bodyPr anchor="ctr">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500" b="1" dirty="0">
                <a:solidFill>
                  <a:srgbClr val="009AC1"/>
                </a:solidFill>
              </a:rPr>
              <a:t>What is Contributory Research?</a:t>
            </a:r>
          </a:p>
        </p:txBody>
      </p:sp>
      <p:sp>
        <p:nvSpPr>
          <p:cNvPr id="50" name="Text Placeholder 18">
            <a:extLst>
              <a:ext uri="{FF2B5EF4-FFF2-40B4-BE49-F238E27FC236}">
                <a16:creationId xmlns:a16="http://schemas.microsoft.com/office/drawing/2014/main" id="{09C942BC-6D72-DF75-0222-4EC07DEDFD1D}"/>
              </a:ext>
            </a:extLst>
          </p:cNvPr>
          <p:cNvSpPr txBox="1">
            <a:spLocks/>
          </p:cNvSpPr>
          <p:nvPr/>
        </p:nvSpPr>
        <p:spPr>
          <a:xfrm>
            <a:off x="1728418" y="5400423"/>
            <a:ext cx="5108668" cy="1522710"/>
          </a:xfrm>
          <a:prstGeom prst="rect">
            <a:avLst/>
          </a:prstGeom>
        </p:spPr>
        <p:txBody>
          <a:bodyPr anchor="t">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82563" lvl="0" indent="-182563">
              <a:spcBef>
                <a:spcPts val="0"/>
              </a:spcBef>
              <a:buClr>
                <a:srgbClr val="009AC1"/>
              </a:buClr>
              <a:buFont typeface="Arial" panose="020B0604020202020204" pitchFamily="34" charset="0"/>
              <a:buChar char="•"/>
              <a:tabLst>
                <a:tab pos="4132263" algn="l"/>
              </a:tabLst>
            </a:pPr>
            <a:r>
              <a:rPr lang="en-US" sz="1200" dirty="0"/>
              <a:t>Introduction	</a:t>
            </a:r>
            <a:r>
              <a:rPr lang="en-US" sz="1200" dirty="0">
                <a:hlinkClick r:id="rId10" action="ppaction://hlinksldjump">
                  <a:extLst>
                    <a:ext uri="{A12FA001-AC4F-418D-AE19-62706E023703}">
                      <ahyp:hlinkClr xmlns:ahyp="http://schemas.microsoft.com/office/drawing/2018/hyperlinkcolor" val="tx"/>
                    </a:ext>
                  </a:extLst>
                </a:hlinkClick>
              </a:rPr>
              <a:t>39</a:t>
            </a:r>
            <a:endParaRPr lang="en-US" sz="1200" dirty="0"/>
          </a:p>
          <a:p>
            <a:pPr marL="182563" lvl="0" indent="-182563">
              <a:spcBef>
                <a:spcPts val="0"/>
              </a:spcBef>
              <a:buClr>
                <a:srgbClr val="009AC1"/>
              </a:buClr>
              <a:buFont typeface="Arial" panose="020B0604020202020204" pitchFamily="34" charset="0"/>
              <a:buChar char="•"/>
              <a:tabLst>
                <a:tab pos="4132263" algn="l"/>
              </a:tabLst>
            </a:pPr>
            <a:r>
              <a:rPr lang="en-US" sz="1200" dirty="0"/>
              <a:t>A Method that Comes out of Philosophy	</a:t>
            </a:r>
            <a:r>
              <a:rPr lang="en-US" sz="1200" dirty="0">
                <a:hlinkClick r:id="rId11" action="ppaction://hlinksldjump">
                  <a:extLst>
                    <a:ext uri="{A12FA001-AC4F-418D-AE19-62706E023703}">
                      <ahyp:hlinkClr xmlns:ahyp="http://schemas.microsoft.com/office/drawing/2018/hyperlinkcolor" val="tx"/>
                    </a:ext>
                  </a:extLst>
                </a:hlinkClick>
              </a:rPr>
              <a:t>41</a:t>
            </a:r>
            <a:endParaRPr lang="en-US" sz="1200" dirty="0"/>
          </a:p>
          <a:p>
            <a:pPr marL="182563" lvl="0" indent="-182563">
              <a:spcBef>
                <a:spcPts val="0"/>
              </a:spcBef>
              <a:buClr>
                <a:srgbClr val="009AC1"/>
              </a:buClr>
              <a:buFont typeface="Arial" panose="020B0604020202020204" pitchFamily="34" charset="0"/>
              <a:buChar char="•"/>
              <a:tabLst>
                <a:tab pos="4132263" algn="l"/>
              </a:tabLst>
            </a:pPr>
            <a:r>
              <a:rPr lang="en-US" sz="1200" dirty="0"/>
              <a:t>Main Orientations  	</a:t>
            </a:r>
            <a:r>
              <a:rPr lang="en-US" sz="1200" dirty="0">
                <a:hlinkClick r:id="rId12" action="ppaction://hlinksldjump">
                  <a:extLst>
                    <a:ext uri="{A12FA001-AC4F-418D-AE19-62706E023703}">
                      <ahyp:hlinkClr xmlns:ahyp="http://schemas.microsoft.com/office/drawing/2018/hyperlinkcolor" val="tx"/>
                    </a:ext>
                  </a:extLst>
                </a:hlinkClick>
              </a:rPr>
              <a:t>46</a:t>
            </a:r>
            <a:endParaRPr lang="en-US" sz="1200" dirty="0"/>
          </a:p>
          <a:p>
            <a:pPr marL="182563" lvl="0" indent="-182563">
              <a:spcBef>
                <a:spcPts val="0"/>
              </a:spcBef>
              <a:buClr>
                <a:srgbClr val="009AC1"/>
              </a:buClr>
              <a:buFont typeface="Arial" panose="020B0604020202020204" pitchFamily="34" charset="0"/>
              <a:buChar char="•"/>
              <a:tabLst>
                <a:tab pos="4132263" algn="l"/>
              </a:tabLst>
            </a:pPr>
            <a:r>
              <a:rPr lang="en-US" sz="1200" dirty="0"/>
              <a:t>The terms and Why We Use Them  	</a:t>
            </a:r>
            <a:r>
              <a:rPr lang="en-US" sz="1200" dirty="0">
                <a:hlinkClick r:id="rId13" action="ppaction://hlinksldjump">
                  <a:extLst>
                    <a:ext uri="{A12FA001-AC4F-418D-AE19-62706E023703}">
                      <ahyp:hlinkClr xmlns:ahyp="http://schemas.microsoft.com/office/drawing/2018/hyperlinkcolor" val="tx"/>
                    </a:ext>
                  </a:extLst>
                </a:hlinkClick>
              </a:rPr>
              <a:t>49</a:t>
            </a:r>
            <a:endParaRPr lang="en-US" sz="1200" dirty="0"/>
          </a:p>
          <a:p>
            <a:pPr marL="182563" lvl="0" indent="-182563">
              <a:spcBef>
                <a:spcPts val="0"/>
              </a:spcBef>
              <a:buClr>
                <a:srgbClr val="009AC1"/>
              </a:buClr>
              <a:buFont typeface="Arial" panose="020B0604020202020204" pitchFamily="34" charset="0"/>
              <a:buChar char="•"/>
              <a:tabLst>
                <a:tab pos="4132263" algn="l"/>
              </a:tabLst>
            </a:pPr>
            <a:r>
              <a:rPr lang="en-US" sz="1200" dirty="0"/>
              <a:t>The Difficulties of Fighting Against Overexposure                                               and How Contributory Research Responds to Them	</a:t>
            </a:r>
            <a:r>
              <a:rPr lang="en-US" sz="1200" dirty="0">
                <a:hlinkClick r:id="rId14" action="ppaction://hlinksldjump">
                  <a:extLst>
                    <a:ext uri="{A12FA001-AC4F-418D-AE19-62706E023703}">
                      <ahyp:hlinkClr xmlns:ahyp="http://schemas.microsoft.com/office/drawing/2018/hyperlinkcolor" val="tx"/>
                    </a:ext>
                  </a:extLst>
                </a:hlinkClick>
              </a:rPr>
              <a:t>54</a:t>
            </a:r>
            <a:endParaRPr lang="en-US" sz="1200" dirty="0"/>
          </a:p>
          <a:p>
            <a:pPr marL="182563" lvl="0" indent="-182563">
              <a:spcBef>
                <a:spcPts val="0"/>
              </a:spcBef>
              <a:buClr>
                <a:srgbClr val="009AC1"/>
              </a:buClr>
              <a:buFont typeface="Arial" panose="020B0604020202020204" pitchFamily="34" charset="0"/>
              <a:buChar char="•"/>
              <a:tabLst>
                <a:tab pos="4132263" algn="l"/>
              </a:tabLst>
            </a:pPr>
            <a:endParaRPr lang="en-US" sz="1200" dirty="0"/>
          </a:p>
        </p:txBody>
      </p:sp>
      <p:sp>
        <p:nvSpPr>
          <p:cNvPr id="51" name="Text Placeholder 23">
            <a:extLst>
              <a:ext uri="{FF2B5EF4-FFF2-40B4-BE49-F238E27FC236}">
                <a16:creationId xmlns:a16="http://schemas.microsoft.com/office/drawing/2014/main" id="{34F2B984-B31F-BA1E-9E14-D954EA4716D0}"/>
              </a:ext>
            </a:extLst>
          </p:cNvPr>
          <p:cNvSpPr txBox="1">
            <a:spLocks/>
          </p:cNvSpPr>
          <p:nvPr/>
        </p:nvSpPr>
        <p:spPr>
          <a:xfrm>
            <a:off x="1102769" y="6884637"/>
            <a:ext cx="648000" cy="348400"/>
          </a:xfrm>
          <a:prstGeom prst="rect">
            <a:avLst/>
          </a:prstGeom>
        </p:spPr>
        <p:txBody>
          <a:bodyPr anchor="ctr">
            <a:noAutofit/>
          </a:bodyPr>
          <a:lstStyle>
            <a:lvl1pPr marL="0" indent="0" algn="ctr" defTabSz="2073036" rtl="0" eaLnBrk="1" latinLnBrk="0" hangingPunct="1">
              <a:lnSpc>
                <a:spcPct val="100000"/>
              </a:lnSpc>
              <a:spcBef>
                <a:spcPts val="2267"/>
              </a:spcBef>
              <a:buFont typeface="Arial" panose="020B0604020202020204" pitchFamily="34" charset="0"/>
              <a:buNone/>
              <a:defRPr sz="2000" b="1" i="0" kern="120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500" dirty="0"/>
              <a:t>04</a:t>
            </a:r>
          </a:p>
        </p:txBody>
      </p:sp>
      <p:sp>
        <p:nvSpPr>
          <p:cNvPr id="52" name="Text Placeholder 24">
            <a:extLst>
              <a:ext uri="{FF2B5EF4-FFF2-40B4-BE49-F238E27FC236}">
                <a16:creationId xmlns:a16="http://schemas.microsoft.com/office/drawing/2014/main" id="{E654797D-5461-10D7-4956-004B58FCCCD3}"/>
              </a:ext>
            </a:extLst>
          </p:cNvPr>
          <p:cNvSpPr txBox="1">
            <a:spLocks/>
          </p:cNvSpPr>
          <p:nvPr/>
        </p:nvSpPr>
        <p:spPr>
          <a:xfrm>
            <a:off x="1728418" y="6884637"/>
            <a:ext cx="5040529" cy="345763"/>
          </a:xfrm>
          <a:prstGeom prst="rect">
            <a:avLst/>
          </a:prstGeom>
        </p:spPr>
        <p:txBody>
          <a:bodyPr anchor="ctr">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500" b="1" dirty="0">
                <a:solidFill>
                  <a:srgbClr val="009AC1"/>
                </a:solidFill>
              </a:rPr>
              <a:t>How to Launch a Process of Contributory Research?</a:t>
            </a:r>
          </a:p>
        </p:txBody>
      </p:sp>
      <p:cxnSp>
        <p:nvCxnSpPr>
          <p:cNvPr id="53" name="Straight Connector 52">
            <a:extLst>
              <a:ext uri="{FF2B5EF4-FFF2-40B4-BE49-F238E27FC236}">
                <a16:creationId xmlns:a16="http://schemas.microsoft.com/office/drawing/2014/main" id="{B5C9656E-D7E9-4A7D-3378-2A35905CD855}"/>
              </a:ext>
            </a:extLst>
          </p:cNvPr>
          <p:cNvCxnSpPr>
            <a:cxnSpLocks/>
          </p:cNvCxnSpPr>
          <p:nvPr/>
        </p:nvCxnSpPr>
        <p:spPr>
          <a:xfrm flipH="1">
            <a:off x="1026668" y="5384362"/>
            <a:ext cx="5580000" cy="0"/>
          </a:xfrm>
          <a:prstGeom prst="line">
            <a:avLst/>
          </a:prstGeom>
          <a:ln w="12700">
            <a:solidFill>
              <a:srgbClr val="74659A"/>
            </a:solidFill>
            <a:prstDash val="sysDot"/>
          </a:ln>
        </p:spPr>
        <p:style>
          <a:lnRef idx="1">
            <a:schemeClr val="accent1"/>
          </a:lnRef>
          <a:fillRef idx="0">
            <a:schemeClr val="accent1"/>
          </a:fillRef>
          <a:effectRef idx="0">
            <a:schemeClr val="accent1"/>
          </a:effectRef>
          <a:fontRef idx="minor">
            <a:schemeClr val="tx1"/>
          </a:fontRef>
        </p:style>
      </p:cxnSp>
      <p:sp>
        <p:nvSpPr>
          <p:cNvPr id="54" name="Text Placeholder 18">
            <a:extLst>
              <a:ext uri="{FF2B5EF4-FFF2-40B4-BE49-F238E27FC236}">
                <a16:creationId xmlns:a16="http://schemas.microsoft.com/office/drawing/2014/main" id="{152F64CD-2A77-28EB-7F6E-8214F3402676}"/>
              </a:ext>
            </a:extLst>
          </p:cNvPr>
          <p:cNvSpPr txBox="1">
            <a:spLocks/>
          </p:cNvSpPr>
          <p:nvPr/>
        </p:nvSpPr>
        <p:spPr>
          <a:xfrm>
            <a:off x="1728417" y="7249099"/>
            <a:ext cx="4552123" cy="772996"/>
          </a:xfrm>
          <a:prstGeom prst="rect">
            <a:avLst/>
          </a:prstGeom>
        </p:spPr>
        <p:txBody>
          <a:bodyPr anchor="t">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82563" indent="-182563">
              <a:spcBef>
                <a:spcPts val="0"/>
              </a:spcBef>
              <a:buClr>
                <a:srgbClr val="009AC1"/>
              </a:buClr>
              <a:buFont typeface="Arial" panose="020B0604020202020204" pitchFamily="34" charset="0"/>
              <a:buChar char="•"/>
              <a:tabLst>
                <a:tab pos="4132263" algn="l"/>
              </a:tabLst>
            </a:pPr>
            <a:r>
              <a:rPr lang="en-US" sz="1200" dirty="0"/>
              <a:t>Introduction	</a:t>
            </a:r>
            <a:r>
              <a:rPr lang="en-US" sz="1200" dirty="0">
                <a:hlinkClick r:id="rId15" action="ppaction://hlinksldjump">
                  <a:extLst>
                    <a:ext uri="{A12FA001-AC4F-418D-AE19-62706E023703}">
                      <ahyp:hlinkClr xmlns:ahyp="http://schemas.microsoft.com/office/drawing/2018/hyperlinkcolor" val="tx"/>
                    </a:ext>
                  </a:extLst>
                </a:hlinkClick>
              </a:rPr>
              <a:t>60</a:t>
            </a:r>
            <a:endParaRPr lang="en-US" sz="1200" dirty="0"/>
          </a:p>
          <a:p>
            <a:pPr marL="182563" indent="-182563">
              <a:spcBef>
                <a:spcPts val="0"/>
              </a:spcBef>
              <a:buClr>
                <a:srgbClr val="009AC1"/>
              </a:buClr>
              <a:buFont typeface="Arial" panose="020B0604020202020204" pitchFamily="34" charset="0"/>
              <a:buChar char="•"/>
              <a:tabLst>
                <a:tab pos="4132263" algn="l"/>
              </a:tabLst>
            </a:pPr>
            <a:r>
              <a:rPr lang="en-US" sz="1200" dirty="0"/>
              <a:t>Creating a Core Group	</a:t>
            </a:r>
            <a:r>
              <a:rPr lang="en-US" sz="1200" dirty="0">
                <a:hlinkClick r:id="rId16" action="ppaction://hlinksldjump">
                  <a:extLst>
                    <a:ext uri="{A12FA001-AC4F-418D-AE19-62706E023703}">
                      <ahyp:hlinkClr xmlns:ahyp="http://schemas.microsoft.com/office/drawing/2018/hyperlinkcolor" val="tx"/>
                    </a:ext>
                  </a:extLst>
                </a:hlinkClick>
              </a:rPr>
              <a:t>62</a:t>
            </a:r>
            <a:endParaRPr lang="en-US" sz="1200" dirty="0"/>
          </a:p>
          <a:p>
            <a:pPr marL="182563" indent="-182563">
              <a:spcBef>
                <a:spcPts val="0"/>
              </a:spcBef>
              <a:buClr>
                <a:srgbClr val="009AC1"/>
              </a:buClr>
              <a:buFont typeface="Arial" panose="020B0604020202020204" pitchFamily="34" charset="0"/>
              <a:buChar char="•"/>
              <a:tabLst>
                <a:tab pos="4132263" algn="l"/>
              </a:tabLst>
            </a:pPr>
            <a:r>
              <a:rPr lang="en-US" sz="1200" dirty="0"/>
              <a:t>Opening the Group to the Public	</a:t>
            </a:r>
            <a:r>
              <a:rPr lang="en-US" sz="1200" dirty="0">
                <a:hlinkClick r:id="rId17" action="ppaction://hlinksldjump">
                  <a:extLst>
                    <a:ext uri="{A12FA001-AC4F-418D-AE19-62706E023703}">
                      <ahyp:hlinkClr xmlns:ahyp="http://schemas.microsoft.com/office/drawing/2018/hyperlinkcolor" val="tx"/>
                    </a:ext>
                  </a:extLst>
                </a:hlinkClick>
              </a:rPr>
              <a:t>70</a:t>
            </a:r>
            <a:endParaRPr lang="en-US" sz="1200" dirty="0"/>
          </a:p>
          <a:p>
            <a:pPr marL="182563" indent="-182563">
              <a:spcBef>
                <a:spcPts val="0"/>
              </a:spcBef>
              <a:buClr>
                <a:srgbClr val="009AC1"/>
              </a:buClr>
              <a:buFont typeface="Arial" panose="020B0604020202020204" pitchFamily="34" charset="0"/>
              <a:buChar char="•"/>
              <a:tabLst>
                <a:tab pos="4132263" algn="l"/>
              </a:tabLst>
            </a:pPr>
            <a:endParaRPr lang="en-US" sz="1200" dirty="0"/>
          </a:p>
          <a:p>
            <a:pPr marL="182563" lvl="0" indent="-182563">
              <a:spcBef>
                <a:spcPts val="0"/>
              </a:spcBef>
              <a:buClr>
                <a:srgbClr val="009AC1"/>
              </a:buClr>
              <a:buFont typeface="Arial" panose="020B0604020202020204" pitchFamily="34" charset="0"/>
              <a:buChar char="•"/>
              <a:tabLst>
                <a:tab pos="4132263" algn="l"/>
              </a:tabLst>
            </a:pPr>
            <a:endParaRPr lang="en-US" sz="1200" dirty="0"/>
          </a:p>
        </p:txBody>
      </p:sp>
      <p:cxnSp>
        <p:nvCxnSpPr>
          <p:cNvPr id="55" name="Straight Connector 54">
            <a:extLst>
              <a:ext uri="{FF2B5EF4-FFF2-40B4-BE49-F238E27FC236}">
                <a16:creationId xmlns:a16="http://schemas.microsoft.com/office/drawing/2014/main" id="{C01F9BE3-C609-0B5D-4636-B17220E1EA8F}"/>
              </a:ext>
            </a:extLst>
          </p:cNvPr>
          <p:cNvCxnSpPr>
            <a:cxnSpLocks/>
          </p:cNvCxnSpPr>
          <p:nvPr/>
        </p:nvCxnSpPr>
        <p:spPr>
          <a:xfrm flipH="1">
            <a:off x="1026668" y="7233037"/>
            <a:ext cx="5580000" cy="0"/>
          </a:xfrm>
          <a:prstGeom prst="line">
            <a:avLst/>
          </a:prstGeom>
          <a:ln w="12700">
            <a:solidFill>
              <a:srgbClr val="74659A"/>
            </a:solidFill>
            <a:prstDash val="sysDot"/>
          </a:ln>
        </p:spPr>
        <p:style>
          <a:lnRef idx="1">
            <a:schemeClr val="accent1"/>
          </a:lnRef>
          <a:fillRef idx="0">
            <a:schemeClr val="accent1"/>
          </a:fillRef>
          <a:effectRef idx="0">
            <a:schemeClr val="accent1"/>
          </a:effectRef>
          <a:fontRef idx="minor">
            <a:schemeClr val="tx1"/>
          </a:fontRef>
        </p:style>
      </p:cxnSp>
      <p:sp>
        <p:nvSpPr>
          <p:cNvPr id="56" name="Text Placeholder 23">
            <a:extLst>
              <a:ext uri="{FF2B5EF4-FFF2-40B4-BE49-F238E27FC236}">
                <a16:creationId xmlns:a16="http://schemas.microsoft.com/office/drawing/2014/main" id="{A1E44585-85C5-0FF8-F983-B3C2B7D7EF7B}"/>
              </a:ext>
            </a:extLst>
          </p:cNvPr>
          <p:cNvSpPr txBox="1">
            <a:spLocks/>
          </p:cNvSpPr>
          <p:nvPr/>
        </p:nvSpPr>
        <p:spPr>
          <a:xfrm>
            <a:off x="1102769" y="8124024"/>
            <a:ext cx="648000" cy="348400"/>
          </a:xfrm>
          <a:prstGeom prst="rect">
            <a:avLst/>
          </a:prstGeom>
        </p:spPr>
        <p:txBody>
          <a:bodyPr anchor="ctr">
            <a:noAutofit/>
          </a:bodyPr>
          <a:lstStyle>
            <a:lvl1pPr marL="0" indent="0" algn="ctr" defTabSz="2073036" rtl="0" eaLnBrk="1" latinLnBrk="0" hangingPunct="1">
              <a:lnSpc>
                <a:spcPct val="100000"/>
              </a:lnSpc>
              <a:spcBef>
                <a:spcPts val="2267"/>
              </a:spcBef>
              <a:buFont typeface="Arial" panose="020B0604020202020204" pitchFamily="34" charset="0"/>
              <a:buNone/>
              <a:defRPr sz="2000" b="1" i="0" kern="120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500" dirty="0"/>
              <a:t>05</a:t>
            </a:r>
          </a:p>
        </p:txBody>
      </p:sp>
      <p:sp>
        <p:nvSpPr>
          <p:cNvPr id="57" name="Text Placeholder 24">
            <a:extLst>
              <a:ext uri="{FF2B5EF4-FFF2-40B4-BE49-F238E27FC236}">
                <a16:creationId xmlns:a16="http://schemas.microsoft.com/office/drawing/2014/main" id="{81B95E05-C70A-278C-4BB8-9B35EE1F33BA}"/>
              </a:ext>
            </a:extLst>
          </p:cNvPr>
          <p:cNvSpPr txBox="1">
            <a:spLocks/>
          </p:cNvSpPr>
          <p:nvPr/>
        </p:nvSpPr>
        <p:spPr>
          <a:xfrm>
            <a:off x="1728418" y="8124024"/>
            <a:ext cx="5040529" cy="345763"/>
          </a:xfrm>
          <a:prstGeom prst="rect">
            <a:avLst/>
          </a:prstGeom>
        </p:spPr>
        <p:txBody>
          <a:bodyPr anchor="ctr">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500" b="1" dirty="0">
                <a:solidFill>
                  <a:srgbClr val="009AC1"/>
                </a:solidFill>
              </a:rPr>
              <a:t>One Example of a Capacitation Process: Reason our screens</a:t>
            </a:r>
          </a:p>
        </p:txBody>
      </p:sp>
      <p:sp>
        <p:nvSpPr>
          <p:cNvPr id="58" name="Text Placeholder 18">
            <a:extLst>
              <a:ext uri="{FF2B5EF4-FFF2-40B4-BE49-F238E27FC236}">
                <a16:creationId xmlns:a16="http://schemas.microsoft.com/office/drawing/2014/main" id="{2C4F61D6-2B56-1799-98BA-FAF4D3BA00D3}"/>
              </a:ext>
            </a:extLst>
          </p:cNvPr>
          <p:cNvSpPr txBox="1">
            <a:spLocks/>
          </p:cNvSpPr>
          <p:nvPr/>
        </p:nvSpPr>
        <p:spPr>
          <a:xfrm>
            <a:off x="1728418" y="8488486"/>
            <a:ext cx="4728170" cy="590586"/>
          </a:xfrm>
          <a:prstGeom prst="rect">
            <a:avLst/>
          </a:prstGeom>
        </p:spPr>
        <p:txBody>
          <a:bodyPr anchor="t">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82563" indent="-182563">
              <a:spcBef>
                <a:spcPts val="0"/>
              </a:spcBef>
              <a:buClr>
                <a:srgbClr val="009AC1"/>
              </a:buClr>
              <a:buFont typeface="Arial" panose="020B0604020202020204" pitchFamily="34" charset="0"/>
              <a:buChar char="•"/>
              <a:tabLst>
                <a:tab pos="4132263" algn="l"/>
              </a:tabLst>
            </a:pPr>
            <a:r>
              <a:rPr lang="en-US" sz="1200" dirty="0"/>
              <a:t>Introduction	</a:t>
            </a:r>
            <a:r>
              <a:rPr lang="en-US" sz="1200" dirty="0">
                <a:hlinkClick r:id="rId18" action="ppaction://hlinksldjump">
                  <a:extLst>
                    <a:ext uri="{A12FA001-AC4F-418D-AE19-62706E023703}">
                      <ahyp:hlinkClr xmlns:ahyp="http://schemas.microsoft.com/office/drawing/2018/hyperlinkcolor" val="tx"/>
                    </a:ext>
                  </a:extLst>
                </a:hlinkClick>
              </a:rPr>
              <a:t>75</a:t>
            </a:r>
            <a:endParaRPr lang="en-US" sz="1200" dirty="0"/>
          </a:p>
          <a:p>
            <a:pPr marL="182563" indent="-182563">
              <a:spcBef>
                <a:spcPts val="0"/>
              </a:spcBef>
              <a:buClr>
                <a:srgbClr val="009AC1"/>
              </a:buClr>
              <a:buFont typeface="Arial" panose="020B0604020202020204" pitchFamily="34" charset="0"/>
              <a:buChar char="•"/>
              <a:tabLst>
                <a:tab pos="4132263" algn="l"/>
              </a:tabLst>
            </a:pPr>
            <a:r>
              <a:rPr lang="en-US" sz="1200" dirty="0"/>
              <a:t>The Nine Capacitation Sessions	</a:t>
            </a:r>
            <a:r>
              <a:rPr lang="en-US" sz="1200" dirty="0">
                <a:hlinkClick r:id="rId19" action="ppaction://hlinksldjump">
                  <a:extLst>
                    <a:ext uri="{A12FA001-AC4F-418D-AE19-62706E023703}">
                      <ahyp:hlinkClr xmlns:ahyp="http://schemas.microsoft.com/office/drawing/2018/hyperlinkcolor" val="tx"/>
                    </a:ext>
                  </a:extLst>
                </a:hlinkClick>
              </a:rPr>
              <a:t>77</a:t>
            </a:r>
            <a:endParaRPr lang="en-US" sz="1200" dirty="0"/>
          </a:p>
          <a:p>
            <a:pPr marL="182563" indent="-182563">
              <a:spcBef>
                <a:spcPts val="0"/>
              </a:spcBef>
              <a:buClr>
                <a:srgbClr val="009AC1"/>
              </a:buClr>
              <a:buFont typeface="Arial" panose="020B0604020202020204" pitchFamily="34" charset="0"/>
              <a:buChar char="•"/>
              <a:tabLst>
                <a:tab pos="4132263" algn="l"/>
              </a:tabLst>
            </a:pPr>
            <a:endParaRPr lang="en-US" sz="1200" dirty="0"/>
          </a:p>
          <a:p>
            <a:pPr marL="182563" indent="-182563">
              <a:spcBef>
                <a:spcPts val="0"/>
              </a:spcBef>
              <a:buClr>
                <a:srgbClr val="009AC1"/>
              </a:buClr>
              <a:buFont typeface="Arial" panose="020B0604020202020204" pitchFamily="34" charset="0"/>
              <a:buChar char="•"/>
              <a:tabLst>
                <a:tab pos="4132263" algn="l"/>
              </a:tabLst>
            </a:pPr>
            <a:endParaRPr lang="en-US" sz="1200" dirty="0"/>
          </a:p>
          <a:p>
            <a:pPr marL="182563" lvl="0" indent="-182563">
              <a:spcBef>
                <a:spcPts val="0"/>
              </a:spcBef>
              <a:buClr>
                <a:srgbClr val="009AC1"/>
              </a:buClr>
              <a:buFont typeface="Arial" panose="020B0604020202020204" pitchFamily="34" charset="0"/>
              <a:buChar char="•"/>
              <a:tabLst>
                <a:tab pos="4132263" algn="l"/>
              </a:tabLst>
            </a:pPr>
            <a:endParaRPr lang="en-US" sz="1200" dirty="0"/>
          </a:p>
        </p:txBody>
      </p:sp>
      <p:cxnSp>
        <p:nvCxnSpPr>
          <p:cNvPr id="59" name="Straight Connector 58">
            <a:extLst>
              <a:ext uri="{FF2B5EF4-FFF2-40B4-BE49-F238E27FC236}">
                <a16:creationId xmlns:a16="http://schemas.microsoft.com/office/drawing/2014/main" id="{03745D14-93CB-62B2-D409-DC6CE40E7508}"/>
              </a:ext>
            </a:extLst>
          </p:cNvPr>
          <p:cNvCxnSpPr>
            <a:cxnSpLocks/>
          </p:cNvCxnSpPr>
          <p:nvPr/>
        </p:nvCxnSpPr>
        <p:spPr>
          <a:xfrm flipH="1">
            <a:off x="1026668" y="8472424"/>
            <a:ext cx="5580000" cy="0"/>
          </a:xfrm>
          <a:prstGeom prst="line">
            <a:avLst/>
          </a:prstGeom>
          <a:ln w="12700">
            <a:solidFill>
              <a:srgbClr val="74659A"/>
            </a:solidFill>
            <a:prstDash val="sysDot"/>
          </a:ln>
        </p:spPr>
        <p:style>
          <a:lnRef idx="1">
            <a:schemeClr val="accent1"/>
          </a:lnRef>
          <a:fillRef idx="0">
            <a:schemeClr val="accent1"/>
          </a:fillRef>
          <a:effectRef idx="0">
            <a:schemeClr val="accent1"/>
          </a:effectRef>
          <a:fontRef idx="minor">
            <a:schemeClr val="tx1"/>
          </a:fontRef>
        </p:style>
      </p:cxnSp>
      <p:grpSp>
        <p:nvGrpSpPr>
          <p:cNvPr id="70" name="Graphic 4">
            <a:extLst>
              <a:ext uri="{FF2B5EF4-FFF2-40B4-BE49-F238E27FC236}">
                <a16:creationId xmlns:a16="http://schemas.microsoft.com/office/drawing/2014/main" id="{1EDE6705-2C3C-4AE3-FA62-BF79E9E9E058}"/>
              </a:ext>
            </a:extLst>
          </p:cNvPr>
          <p:cNvGrpSpPr/>
          <p:nvPr/>
        </p:nvGrpSpPr>
        <p:grpSpPr>
          <a:xfrm rot="19285323" flipH="1">
            <a:off x="6373941" y="9223816"/>
            <a:ext cx="403667" cy="780438"/>
            <a:chOff x="9129274" y="2719113"/>
            <a:chExt cx="717139" cy="1386497"/>
          </a:xfrm>
          <a:solidFill>
            <a:srgbClr val="000000"/>
          </a:solidFill>
        </p:grpSpPr>
        <p:grpSp>
          <p:nvGrpSpPr>
            <p:cNvPr id="71" name="Graphic 4">
              <a:extLst>
                <a:ext uri="{FF2B5EF4-FFF2-40B4-BE49-F238E27FC236}">
                  <a16:creationId xmlns:a16="http://schemas.microsoft.com/office/drawing/2014/main" id="{20DB2B8A-6DCF-19D1-663D-352F3341247F}"/>
                </a:ext>
              </a:extLst>
            </p:cNvPr>
            <p:cNvGrpSpPr/>
            <p:nvPr/>
          </p:nvGrpSpPr>
          <p:grpSpPr>
            <a:xfrm>
              <a:off x="9159507" y="2719113"/>
              <a:ext cx="446280" cy="440141"/>
              <a:chOff x="9159507" y="2719113"/>
              <a:chExt cx="446280" cy="440141"/>
            </a:xfrm>
            <a:grpFill/>
          </p:grpSpPr>
          <p:sp>
            <p:nvSpPr>
              <p:cNvPr id="80" name="Freeform 79">
                <a:extLst>
                  <a:ext uri="{FF2B5EF4-FFF2-40B4-BE49-F238E27FC236}">
                    <a16:creationId xmlns:a16="http://schemas.microsoft.com/office/drawing/2014/main" id="{438B1259-410F-9530-7B67-8D1DAAF669C7}"/>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11803751-202C-B266-322D-C941677AC73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dirty="0"/>
              </a:p>
            </p:txBody>
          </p:sp>
        </p:grpSp>
        <p:grpSp>
          <p:nvGrpSpPr>
            <p:cNvPr id="72" name="Graphic 4">
              <a:extLst>
                <a:ext uri="{FF2B5EF4-FFF2-40B4-BE49-F238E27FC236}">
                  <a16:creationId xmlns:a16="http://schemas.microsoft.com/office/drawing/2014/main" id="{7D7ACCDF-E534-CBA1-E98D-198B0F2A3C65}"/>
                </a:ext>
              </a:extLst>
            </p:cNvPr>
            <p:cNvGrpSpPr/>
            <p:nvPr/>
          </p:nvGrpSpPr>
          <p:grpSpPr>
            <a:xfrm>
              <a:off x="9129274" y="2893887"/>
              <a:ext cx="717139" cy="1211724"/>
              <a:chOff x="9129274" y="2893887"/>
              <a:chExt cx="717139" cy="1211724"/>
            </a:xfrm>
            <a:grpFill/>
          </p:grpSpPr>
          <p:sp>
            <p:nvSpPr>
              <p:cNvPr id="73" name="Freeform 72">
                <a:extLst>
                  <a:ext uri="{FF2B5EF4-FFF2-40B4-BE49-F238E27FC236}">
                    <a16:creationId xmlns:a16="http://schemas.microsoft.com/office/drawing/2014/main" id="{5C5232F4-E17C-8035-745C-F59372208044}"/>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1EFB7830-FDB6-2874-4558-2A2CDCFD6237}"/>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55C6BCFC-93A1-28F6-AF70-3CF2C99F7CD0}"/>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4001E81F-A98B-2A13-2CCD-301F3CB18F6F}"/>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154CA2CE-7837-B059-BE60-4726202CF3E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E49D9585-42AB-8FAA-C125-A909E0311799}"/>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F9BCE27B-B2B9-43D5-7A35-45A2DD0EF33E}"/>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dirty="0"/>
              </a:p>
            </p:txBody>
          </p:sp>
        </p:grpSp>
      </p:grpSp>
      <p:sp>
        <p:nvSpPr>
          <p:cNvPr id="2" name="Slide Number Placeholder 5">
            <a:extLst>
              <a:ext uri="{FF2B5EF4-FFF2-40B4-BE49-F238E27FC236}">
                <a16:creationId xmlns:a16="http://schemas.microsoft.com/office/drawing/2014/main" id="{8B177B16-D613-F000-F842-3248A422AA91}"/>
              </a:ext>
            </a:extLst>
          </p:cNvPr>
          <p:cNvSpPr txBox="1">
            <a:spLocks/>
          </p:cNvSpPr>
          <p:nvPr/>
        </p:nvSpPr>
        <p:spPr>
          <a:xfrm>
            <a:off x="7134555" y="10316301"/>
            <a:ext cx="357598" cy="266594"/>
          </a:xfrm>
          <a:prstGeom prst="rect">
            <a:avLst/>
          </a:prstGeom>
        </p:spPr>
        <p:txBody>
          <a:bodyPr vert="horz" lIns="91440" tIns="45720" rIns="91440" bIns="45720" rtlCol="0" anchor="ctr"/>
          <a:lstStyle>
            <a:defPPr>
              <a:defRPr lang="en-US"/>
            </a:defPPr>
            <a:lvl1pPr marL="0" algn="ctr" defTabSz="325892" rtl="0" eaLnBrk="1" latinLnBrk="0" hangingPunct="1">
              <a:defRPr sz="800" b="0" i="0" kern="1200">
                <a:solidFill>
                  <a:srgbClr val="000000"/>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pPr/>
              <a:t>2</a:t>
            </a:fld>
            <a:endParaRPr lang="en-US" dirty="0"/>
          </a:p>
        </p:txBody>
      </p:sp>
    </p:spTree>
    <p:extLst>
      <p:ext uri="{BB962C8B-B14F-4D97-AF65-F5344CB8AC3E}">
        <p14:creationId xmlns:p14="http://schemas.microsoft.com/office/powerpoint/2010/main" val="2353118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046123" y="1466426"/>
            <a:ext cx="6201256" cy="2655671"/>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GB" sz="1150" dirty="0">
                <a:solidFill>
                  <a:srgbClr val="262626"/>
                </a:solidFill>
              </a:rPr>
              <a:t>Delays in language, lack of attention, anger, depression, and anxiety, less time to move around, less time for play: given the correlations associated with, it isn’t difficult to speculate as to how an overexposed child might have trouble entering into meaningful relationships with others. </a:t>
            </a:r>
          </a:p>
          <a:p>
            <a:pPr>
              <a:lnSpc>
                <a:spcPts val="1120"/>
              </a:lnSpc>
            </a:pPr>
            <a:endParaRPr lang="en-GB" sz="1150" dirty="0">
              <a:solidFill>
                <a:srgbClr val="262626"/>
              </a:solidFill>
            </a:endParaRPr>
          </a:p>
          <a:p>
            <a:pPr>
              <a:lnSpc>
                <a:spcPts val="1120"/>
              </a:lnSpc>
            </a:pPr>
            <a:r>
              <a:rPr lang="en-GB" sz="1150" dirty="0">
                <a:solidFill>
                  <a:srgbClr val="262626"/>
                </a:solidFill>
              </a:rPr>
              <a:t>What is more, it isn‘t only children that will be affected by screens. Screens affect parents too. Just like one hour spent in front of the television is not an hour spent outside playing, one hour scrolling through social media is one hour which is not spent looking at, speaking to, or playing with the child. Even if the child is not overexposed directly, it might suffer from parents being entirely or partially unavailable, even when physically present. </a:t>
            </a:r>
          </a:p>
          <a:p>
            <a:pPr>
              <a:lnSpc>
                <a:spcPts val="1120"/>
              </a:lnSpc>
            </a:pPr>
            <a:endParaRPr lang="en-GB" sz="1150" dirty="0">
              <a:solidFill>
                <a:srgbClr val="262626"/>
              </a:solidFill>
            </a:endParaRPr>
          </a:p>
          <a:p>
            <a:pPr>
              <a:lnSpc>
                <a:spcPts val="1120"/>
              </a:lnSpc>
            </a:pPr>
            <a:r>
              <a:rPr lang="en-GB" sz="1150" dirty="0">
                <a:solidFill>
                  <a:srgbClr val="262626"/>
                </a:solidFill>
              </a:rPr>
              <a:t>Through studies, it has been shown that even when our attention is not directed at the screen, it interferes with social interactions. In the early 2010s, a number of results from experiments on the effects of background television were published. One study found that play is interrupted when the TV is on in the background, leading to less playtime overall (Schmidt, Marie Evans, et al., 2008). Another study looking at parent-child interactions reported that both the frequency and quality of interactions decreased whenever the TV is playing in the room (Christakis, Dimitri A., et al, 2009). </a:t>
            </a: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07919" y="116487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6308" y="90326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07</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6123" y="952963"/>
            <a:ext cx="2611477"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Intersubjective Relations</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20</a:t>
            </a:fld>
            <a:endParaRPr lang="en-US" dirty="0"/>
          </a:p>
        </p:txBody>
      </p:sp>
      <p:sp>
        <p:nvSpPr>
          <p:cNvPr id="2" name="Rectangle 1">
            <a:extLst>
              <a:ext uri="{FF2B5EF4-FFF2-40B4-BE49-F238E27FC236}">
                <a16:creationId xmlns:a16="http://schemas.microsoft.com/office/drawing/2014/main" id="{9FEA5703-61F1-6326-39E8-FD792DFEF4AB}"/>
              </a:ext>
            </a:extLst>
          </p:cNvPr>
          <p:cNvSpPr/>
          <p:nvPr/>
        </p:nvSpPr>
        <p:spPr>
          <a:xfrm>
            <a:off x="1071646" y="5052546"/>
            <a:ext cx="6170387" cy="3230217"/>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17">
            <a:extLst>
              <a:ext uri="{FF2B5EF4-FFF2-40B4-BE49-F238E27FC236}">
                <a16:creationId xmlns:a16="http://schemas.microsoft.com/office/drawing/2014/main" id="{057D7CF8-A373-C403-6AE2-B1A025556CDA}"/>
              </a:ext>
            </a:extLst>
          </p:cNvPr>
          <p:cNvSpPr txBox="1">
            <a:spLocks/>
          </p:cNvSpPr>
          <p:nvPr/>
        </p:nvSpPr>
        <p:spPr>
          <a:xfrm>
            <a:off x="1152324" y="5403965"/>
            <a:ext cx="5993428" cy="143642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Schmidt, Marie Evans, et al. ‘The Effects of Background Television on the Toy Play Behavior of Very Young Children’. Child Development, vol. 79, no. 4, July 2008, pp. 1137–51. </a:t>
            </a:r>
            <a:r>
              <a:rPr lang="fr-FR" sz="1000" dirty="0" err="1">
                <a:solidFill>
                  <a:schemeClr val="bg1"/>
                </a:solidFill>
                <a:effectLst/>
                <a:ea typeface="Arial" panose="020B0604020202020204" pitchFamily="34" charset="0"/>
              </a:rPr>
              <a:t>DOI.org</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a:t>
            </a:r>
            <a:r>
              <a:rPr lang="fr-FR" sz="1000" dirty="0">
                <a:solidFill>
                  <a:schemeClr val="bg1"/>
                </a:solidFill>
                <a:effectLst/>
                <a:ea typeface="Arial" panose="020B0604020202020204" pitchFamily="34" charset="0"/>
                <a:hlinkClick r:id="rId3">
                  <a:extLst>
                    <a:ext uri="{A12FA001-AC4F-418D-AE19-62706E023703}">
                      <ahyp:hlinkClr xmlns:ahyp="http://schemas.microsoft.com/office/drawing/2018/hyperlinkcolor" val="tx"/>
                    </a:ext>
                  </a:extLst>
                </a:hlinkClick>
              </a:rPr>
              <a:t>https://doi.org/10.1111/j.1467-8624.2008.01180.x</a:t>
            </a:r>
            <a:r>
              <a:rPr lang="fr-FR" sz="1000"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Christakis</a:t>
            </a:r>
            <a:r>
              <a:rPr lang="fr-FR" sz="1000" dirty="0">
                <a:solidFill>
                  <a:schemeClr val="bg1"/>
                </a:solidFill>
                <a:effectLst/>
                <a:ea typeface="Arial" panose="020B0604020202020204" pitchFamily="34" charset="0"/>
              </a:rPr>
              <a:t>, Dimitri A., et al. ‘Audible Television and </a:t>
            </a:r>
            <a:r>
              <a:rPr lang="fr-FR" sz="1000" dirty="0" err="1">
                <a:solidFill>
                  <a:schemeClr val="bg1"/>
                </a:solidFill>
                <a:effectLst/>
                <a:ea typeface="Arial" panose="020B0604020202020204" pitchFamily="34" charset="0"/>
              </a:rPr>
              <a:t>Decreased</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Adult</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Words</a:t>
            </a:r>
            <a:r>
              <a:rPr lang="fr-FR" sz="1000" dirty="0">
                <a:solidFill>
                  <a:schemeClr val="bg1"/>
                </a:solidFill>
                <a:effectLst/>
                <a:ea typeface="Arial" panose="020B0604020202020204" pitchFamily="34" charset="0"/>
              </a:rPr>
              <a:t>, Infant </a:t>
            </a:r>
            <a:r>
              <a:rPr lang="fr-FR" sz="1000" dirty="0" err="1">
                <a:solidFill>
                  <a:schemeClr val="bg1"/>
                </a:solidFill>
                <a:effectLst/>
                <a:ea typeface="Arial" panose="020B0604020202020204" pitchFamily="34" charset="0"/>
              </a:rPr>
              <a:t>Vocalizations</a:t>
            </a:r>
            <a:r>
              <a:rPr lang="fr-FR" sz="1000" dirty="0">
                <a:solidFill>
                  <a:schemeClr val="bg1"/>
                </a:solidFill>
                <a:effectLst/>
                <a:ea typeface="Arial" panose="020B0604020202020204" pitchFamily="34" charset="0"/>
              </a:rPr>
              <a:t>, and </a:t>
            </a:r>
            <a:r>
              <a:rPr lang="fr-FR" sz="1000" dirty="0" err="1">
                <a:solidFill>
                  <a:schemeClr val="bg1"/>
                </a:solidFill>
                <a:effectLst/>
                <a:ea typeface="Arial" panose="020B0604020202020204" pitchFamily="34" charset="0"/>
              </a:rPr>
              <a:t>Conversational</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Turns</a:t>
            </a:r>
            <a:r>
              <a:rPr lang="fr-FR" sz="1000" dirty="0">
                <a:solidFill>
                  <a:schemeClr val="bg1"/>
                </a:solidFill>
                <a:effectLst/>
                <a:ea typeface="Arial" panose="020B0604020202020204" pitchFamily="34" charset="0"/>
              </a:rPr>
              <a:t>: A Population-</a:t>
            </a:r>
            <a:r>
              <a:rPr lang="fr-FR" sz="1000" dirty="0" err="1">
                <a:solidFill>
                  <a:schemeClr val="bg1"/>
                </a:solidFill>
                <a:effectLst/>
                <a:ea typeface="Arial" panose="020B0604020202020204" pitchFamily="34" charset="0"/>
              </a:rPr>
              <a:t>Based</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Study</a:t>
            </a:r>
            <a:r>
              <a:rPr lang="fr-FR" sz="1000" dirty="0">
                <a:solidFill>
                  <a:schemeClr val="bg1"/>
                </a:solidFill>
                <a:effectLst/>
                <a:ea typeface="Arial" panose="020B0604020202020204" pitchFamily="34" charset="0"/>
              </a:rPr>
              <a:t>’. Archives of Pediatrics &amp; Adolescent </a:t>
            </a:r>
            <a:r>
              <a:rPr lang="fr-FR" sz="1000" dirty="0" err="1">
                <a:solidFill>
                  <a:schemeClr val="bg1"/>
                </a:solidFill>
                <a:effectLst/>
                <a:ea typeface="Arial" panose="020B0604020202020204" pitchFamily="34" charset="0"/>
              </a:rPr>
              <a:t>Medicine</a:t>
            </a:r>
            <a:r>
              <a:rPr lang="fr-FR" sz="1000" dirty="0">
                <a:solidFill>
                  <a:schemeClr val="bg1"/>
                </a:solidFill>
                <a:effectLst/>
                <a:ea typeface="Arial" panose="020B0604020202020204" pitchFamily="34" charset="0"/>
              </a:rPr>
              <a:t>, vol. 163, no. 6, June 2009, pp. 554–58. </a:t>
            </a:r>
            <a:r>
              <a:rPr lang="fr-FR" sz="1000" dirty="0" err="1">
                <a:solidFill>
                  <a:schemeClr val="bg1"/>
                </a:solidFill>
                <a:effectLst/>
                <a:ea typeface="Arial" panose="020B0604020202020204" pitchFamily="34" charset="0"/>
              </a:rPr>
              <a:t>Silverchair</a:t>
            </a:r>
            <a:r>
              <a:rPr lang="fr-FR" sz="1000" dirty="0">
                <a:solidFill>
                  <a:schemeClr val="bg1"/>
                </a:solidFill>
                <a:effectLst/>
                <a:ea typeface="Arial" panose="020B0604020202020204" pitchFamily="34" charset="0"/>
              </a:rPr>
              <a:t>, </a:t>
            </a:r>
            <a:r>
              <a:rPr lang="fr-FR" sz="1000" b="1" dirty="0">
                <a:solidFill>
                  <a:schemeClr val="bg1"/>
                </a:solidFill>
                <a:effectLst/>
                <a:ea typeface="Arial" panose="020B0604020202020204" pitchFamily="34" charset="0"/>
                <a:hlinkClick r:id="rId4">
                  <a:extLst>
                    <a:ext uri="{A12FA001-AC4F-418D-AE19-62706E023703}">
                      <ahyp:hlinkClr xmlns:ahyp="http://schemas.microsoft.com/office/drawing/2018/hyperlinkcolor" val="tx"/>
                    </a:ext>
                  </a:extLst>
                </a:hlinkClick>
              </a:rPr>
              <a:t>https://doi.org/10.1001/archpediatrics.2009.61</a:t>
            </a:r>
            <a:r>
              <a:rPr lang="fr-FR" sz="1000" dirty="0">
                <a:solidFill>
                  <a:schemeClr val="bg1"/>
                </a:solidFill>
                <a:effectLst/>
                <a:ea typeface="Arial" panose="020B0604020202020204" pitchFamily="34" charset="0"/>
              </a:rPr>
              <a:t>.</a:t>
            </a:r>
            <a:r>
              <a:rPr lang="en-IE" sz="1000" dirty="0">
                <a:solidFill>
                  <a:schemeClr val="bg1"/>
                </a:solidFill>
                <a:ea typeface="Arial" panose="020B0604020202020204" pitchFamily="34" charset="0"/>
              </a:rPr>
              <a:t> </a:t>
            </a:r>
            <a:r>
              <a:rPr lang="fr-FR" sz="1000" i="1" dirty="0">
                <a:solidFill>
                  <a:schemeClr val="bg1"/>
                </a:solidFill>
                <a:effectLst/>
                <a:ea typeface="Arial" panose="020B0604020202020204" pitchFamily="34" charset="0"/>
              </a:rPr>
              <a:t>Read the full article </a:t>
            </a:r>
            <a:r>
              <a:rPr lang="fr-FR" sz="1000" b="1" i="1" dirty="0">
                <a:solidFill>
                  <a:schemeClr val="bg1"/>
                </a:solidFill>
                <a:effectLst/>
                <a:ea typeface="Arial" panose="020B0604020202020204" pitchFamily="34" charset="0"/>
                <a:hlinkClick r:id="rId5">
                  <a:extLst>
                    <a:ext uri="{A12FA001-AC4F-418D-AE19-62706E023703}">
                      <ahyp:hlinkClr xmlns:ahyp="http://schemas.microsoft.com/office/drawing/2018/hyperlinkcolor" val="tx"/>
                    </a:ext>
                  </a:extLst>
                </a:hlinkClick>
              </a:rPr>
              <a:t>here</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Christakis</a:t>
            </a:r>
            <a:r>
              <a:rPr lang="fr-FR" sz="1000" dirty="0">
                <a:solidFill>
                  <a:schemeClr val="bg1"/>
                </a:solidFill>
                <a:effectLst/>
                <a:ea typeface="Arial" panose="020B0604020202020204" pitchFamily="34" charset="0"/>
              </a:rPr>
              <a:t>, Dimitri A., and Michelle M. Garrison. ‘</a:t>
            </a:r>
            <a:r>
              <a:rPr lang="fr-FR" sz="1000" dirty="0" err="1">
                <a:solidFill>
                  <a:schemeClr val="bg1"/>
                </a:solidFill>
                <a:effectLst/>
                <a:ea typeface="Arial" panose="020B0604020202020204" pitchFamily="34" charset="0"/>
              </a:rPr>
              <a:t>Preschool-Aged</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Children’s</a:t>
            </a:r>
            <a:r>
              <a:rPr lang="fr-FR" sz="1000" dirty="0">
                <a:solidFill>
                  <a:schemeClr val="bg1"/>
                </a:solidFill>
                <a:effectLst/>
                <a:ea typeface="Arial" panose="020B0604020202020204" pitchFamily="34" charset="0"/>
              </a:rPr>
              <a:t> Television Viewing in Child Care Settings’. Pediatrics, vol. 124, no. 6, </a:t>
            </a:r>
            <a:r>
              <a:rPr lang="fr-FR" sz="1000" dirty="0" err="1">
                <a:solidFill>
                  <a:schemeClr val="bg1"/>
                </a:solidFill>
                <a:effectLst/>
                <a:ea typeface="Arial" panose="020B0604020202020204" pitchFamily="34" charset="0"/>
              </a:rPr>
              <a:t>Dec</a:t>
            </a:r>
            <a:r>
              <a:rPr lang="fr-FR" sz="1000" dirty="0">
                <a:solidFill>
                  <a:schemeClr val="bg1"/>
                </a:solidFill>
                <a:effectLst/>
                <a:ea typeface="Arial" panose="020B0604020202020204" pitchFamily="34" charset="0"/>
              </a:rPr>
              <a:t>. 2009, pp. 1627–32. </a:t>
            </a:r>
            <a:r>
              <a:rPr lang="fr-FR" sz="1000" dirty="0" err="1">
                <a:solidFill>
                  <a:schemeClr val="bg1"/>
                </a:solidFill>
                <a:effectLst/>
                <a:ea typeface="Arial" panose="020B0604020202020204" pitchFamily="34" charset="0"/>
              </a:rPr>
              <a:t>DOI.org</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https://</a:t>
            </a:r>
            <a:r>
              <a:rPr lang="fr-FR" sz="1000" dirty="0" err="1">
                <a:solidFill>
                  <a:schemeClr val="bg1"/>
                </a:solidFill>
                <a:effectLst/>
                <a:ea typeface="Arial" panose="020B0604020202020204" pitchFamily="34" charset="0"/>
              </a:rPr>
              <a:t>doi.org</a:t>
            </a:r>
            <a:r>
              <a:rPr lang="fr-FR" sz="1000" dirty="0">
                <a:solidFill>
                  <a:schemeClr val="bg1"/>
                </a:solidFill>
                <a:effectLst/>
                <a:ea typeface="Arial" panose="020B0604020202020204" pitchFamily="34" charset="0"/>
              </a:rPr>
              <a:t>/10.1542/peds.2009-0862.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Harlé</a:t>
            </a:r>
            <a:r>
              <a:rPr lang="fr-FR" sz="1000" dirty="0">
                <a:solidFill>
                  <a:schemeClr val="bg1"/>
                </a:solidFill>
                <a:effectLst/>
                <a:ea typeface="Arial" panose="020B0604020202020204" pitchFamily="34" charset="0"/>
              </a:rPr>
              <a:t>, Bruno. ‘Intensive </a:t>
            </a:r>
            <a:r>
              <a:rPr lang="fr-FR" sz="1000" dirty="0" err="1">
                <a:solidFill>
                  <a:schemeClr val="bg1"/>
                </a:solidFill>
                <a:effectLst/>
                <a:ea typeface="Arial" panose="020B0604020202020204" pitchFamily="34" charset="0"/>
              </a:rPr>
              <a:t>Early</a:t>
            </a:r>
            <a:r>
              <a:rPr lang="fr-FR" sz="1000" dirty="0">
                <a:solidFill>
                  <a:schemeClr val="bg1"/>
                </a:solidFill>
                <a:effectLst/>
                <a:ea typeface="Arial" panose="020B0604020202020204" pitchFamily="34" charset="0"/>
              </a:rPr>
              <a:t> Screen Exposure as a Causal Factor for </a:t>
            </a:r>
            <a:r>
              <a:rPr lang="fr-FR" sz="1000" dirty="0" err="1">
                <a:solidFill>
                  <a:schemeClr val="bg1"/>
                </a:solidFill>
                <a:effectLst/>
                <a:ea typeface="Arial" panose="020B0604020202020204" pitchFamily="34" charset="0"/>
              </a:rPr>
              <a:t>Symptoms</a:t>
            </a:r>
            <a:r>
              <a:rPr lang="fr-FR" sz="1000" dirty="0">
                <a:solidFill>
                  <a:schemeClr val="bg1"/>
                </a:solidFill>
                <a:effectLst/>
                <a:ea typeface="Arial" panose="020B0604020202020204" pitchFamily="34" charset="0"/>
              </a:rPr>
              <a:t> of </a:t>
            </a:r>
            <a:r>
              <a:rPr lang="fr-FR" sz="1000" dirty="0" err="1">
                <a:solidFill>
                  <a:schemeClr val="bg1"/>
                </a:solidFill>
                <a:effectLst/>
                <a:ea typeface="Arial" panose="020B0604020202020204" pitchFamily="34" charset="0"/>
              </a:rPr>
              <a:t>Autistic</a:t>
            </a:r>
            <a:r>
              <a:rPr lang="fr-FR" sz="1000" dirty="0">
                <a:solidFill>
                  <a:schemeClr val="bg1"/>
                </a:solidFill>
                <a:effectLst/>
                <a:ea typeface="Arial" panose="020B0604020202020204" pitchFamily="34" charset="0"/>
              </a:rPr>
              <a:t> Spectrum </a:t>
            </a:r>
            <a:r>
              <a:rPr lang="fr-FR" sz="1000" dirty="0" err="1">
                <a:solidFill>
                  <a:schemeClr val="bg1"/>
                </a:solidFill>
                <a:effectLst/>
                <a:ea typeface="Arial" panose="020B0604020202020204" pitchFamily="34" charset="0"/>
              </a:rPr>
              <a:t>Disorder</a:t>
            </a:r>
            <a:r>
              <a:rPr lang="fr-FR" sz="1000" dirty="0">
                <a:solidFill>
                  <a:schemeClr val="bg1"/>
                </a:solidFill>
                <a:effectLst/>
                <a:ea typeface="Arial" panose="020B0604020202020204" pitchFamily="34" charset="0"/>
              </a:rPr>
              <a:t>: The Case for «Virtual </a:t>
            </a:r>
            <a:r>
              <a:rPr lang="fr-FR" sz="1000" dirty="0" err="1">
                <a:solidFill>
                  <a:schemeClr val="bg1"/>
                </a:solidFill>
                <a:effectLst/>
                <a:ea typeface="Arial" panose="020B0604020202020204" pitchFamily="34" charset="0"/>
              </a:rPr>
              <a:t>Autism</a:t>
            </a:r>
            <a:r>
              <a:rPr lang="fr-FR" sz="1000" dirty="0">
                <a:solidFill>
                  <a:schemeClr val="bg1"/>
                </a:solidFill>
                <a:effectLst/>
                <a:ea typeface="Arial" panose="020B0604020202020204" pitchFamily="34" charset="0"/>
              </a:rPr>
              <a:t>»’. Trends in Neuroscience and Education, vol. 17, </a:t>
            </a:r>
            <a:r>
              <a:rPr lang="fr-FR" sz="1000" dirty="0" err="1">
                <a:solidFill>
                  <a:schemeClr val="bg1"/>
                </a:solidFill>
                <a:effectLst/>
                <a:ea typeface="Arial" panose="020B0604020202020204" pitchFamily="34" charset="0"/>
              </a:rPr>
              <a:t>Dec</a:t>
            </a:r>
            <a:r>
              <a:rPr lang="fr-FR" sz="1000" dirty="0">
                <a:solidFill>
                  <a:schemeClr val="bg1"/>
                </a:solidFill>
                <a:effectLst/>
                <a:ea typeface="Arial" panose="020B0604020202020204" pitchFamily="34" charset="0"/>
              </a:rPr>
              <a:t>. 2019, p. 100119. ScienceDirect, </a:t>
            </a:r>
            <a:r>
              <a:rPr lang="fr-FR" sz="1000" b="1" dirty="0">
                <a:solidFill>
                  <a:schemeClr val="bg1"/>
                </a:solidFill>
                <a:effectLst/>
                <a:ea typeface="Arial" panose="020B0604020202020204" pitchFamily="34" charset="0"/>
                <a:hlinkClick r:id="rId6">
                  <a:extLst>
                    <a:ext uri="{A12FA001-AC4F-418D-AE19-62706E023703}">
                      <ahyp:hlinkClr xmlns:ahyp="http://schemas.microsoft.com/office/drawing/2018/hyperlinkcolor" val="tx"/>
                    </a:ext>
                  </a:extLst>
                </a:hlinkClick>
              </a:rPr>
              <a:t>https://doi.org/10.1016/j.tine.2019.100119</a:t>
            </a:r>
            <a:r>
              <a:rPr lang="fr-FR" sz="1000" b="1" dirty="0">
                <a:solidFill>
                  <a:schemeClr val="bg1"/>
                </a:solidFill>
                <a:effectLst/>
                <a:ea typeface="Arial" panose="020B0604020202020204" pitchFamily="34" charset="0"/>
              </a:rPr>
              <a:t>.</a:t>
            </a:r>
            <a:endParaRPr lang="en-IE" sz="1000" b="1"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Rhodes, </a:t>
            </a:r>
            <a:r>
              <a:rPr lang="fr-FR" sz="1000" dirty="0" err="1">
                <a:solidFill>
                  <a:schemeClr val="bg1"/>
                </a:solidFill>
                <a:effectLst/>
                <a:ea typeface="Arial" panose="020B0604020202020204" pitchFamily="34" charset="0"/>
              </a:rPr>
              <a:t>Anthea</a:t>
            </a:r>
            <a:r>
              <a:rPr lang="fr-FR" sz="1000" dirty="0">
                <a:solidFill>
                  <a:schemeClr val="bg1"/>
                </a:solidFill>
                <a:effectLst/>
                <a:ea typeface="Arial" panose="020B0604020202020204" pitchFamily="34" charset="0"/>
              </a:rPr>
              <a:t>. ‘Screen time and kids: </a:t>
            </a:r>
            <a:r>
              <a:rPr lang="fr-FR" sz="1000" dirty="0" err="1">
                <a:solidFill>
                  <a:schemeClr val="bg1"/>
                </a:solidFill>
                <a:effectLst/>
                <a:ea typeface="Arial" panose="020B0604020202020204" pitchFamily="34" charset="0"/>
              </a:rPr>
              <a:t>What’s</a:t>
            </a:r>
            <a:r>
              <a:rPr lang="fr-FR" sz="1000" dirty="0">
                <a:solidFill>
                  <a:schemeClr val="bg1"/>
                </a:solidFill>
                <a:effectLst/>
                <a:ea typeface="Arial" panose="020B0604020202020204" pitchFamily="34" charset="0"/>
              </a:rPr>
              <a:t> happening in our homes?’. </a:t>
            </a:r>
            <a:r>
              <a:rPr lang="fr-FR" sz="1000" dirty="0" err="1">
                <a:solidFill>
                  <a:schemeClr val="bg1"/>
                </a:solidFill>
                <a:effectLst/>
                <a:ea typeface="Arial" panose="020B0604020202020204" pitchFamily="34" charset="0"/>
              </a:rPr>
              <a:t>Australian</a:t>
            </a:r>
            <a:r>
              <a:rPr lang="fr-FR" sz="1000" dirty="0">
                <a:solidFill>
                  <a:schemeClr val="bg1"/>
                </a:solidFill>
                <a:effectLst/>
                <a:ea typeface="Arial" panose="020B0604020202020204" pitchFamily="34" charset="0"/>
              </a:rPr>
              <a:t> Child Health </a:t>
            </a:r>
            <a:r>
              <a:rPr lang="fr-FR" sz="1000" dirty="0" err="1">
                <a:solidFill>
                  <a:schemeClr val="bg1"/>
                </a:solidFill>
                <a:effectLst/>
                <a:ea typeface="Arial" panose="020B0604020202020204" pitchFamily="34" charset="0"/>
              </a:rPr>
              <a:t>Poll</a:t>
            </a:r>
            <a:r>
              <a:rPr lang="fr-FR" sz="1000" dirty="0">
                <a:solidFill>
                  <a:schemeClr val="bg1"/>
                </a:solidFill>
                <a:effectLst/>
                <a:ea typeface="Arial" panose="020B0604020202020204" pitchFamily="34" charset="0"/>
              </a:rPr>
              <a:t>. 2017.</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2022, pp. 191-214.</a:t>
            </a:r>
            <a:r>
              <a:rPr lang="en-IE" sz="1000" dirty="0">
                <a:solidFill>
                  <a:schemeClr val="bg1"/>
                </a:solidFill>
                <a:ea typeface="Arial" panose="020B0604020202020204" pitchFamily="34" charset="0"/>
              </a:rPr>
              <a:t> </a:t>
            </a:r>
            <a:r>
              <a:rPr lang="fr-FR" sz="1000" i="1" dirty="0">
                <a:solidFill>
                  <a:schemeClr val="bg1"/>
                </a:solidFill>
                <a:effectLst/>
                <a:ea typeface="Arial" panose="020B0604020202020204" pitchFamily="34" charset="0"/>
              </a:rPr>
              <a:t>Read the full article </a:t>
            </a:r>
            <a:r>
              <a:rPr lang="fr-FR" sz="1000" b="1" i="1" dirty="0">
                <a:solidFill>
                  <a:schemeClr val="bg1"/>
                </a:solidFill>
                <a:effectLst/>
                <a:ea typeface="Arial" panose="020B0604020202020204" pitchFamily="34" charset="0"/>
                <a:hlinkClick r:id="rId7">
                  <a:extLst>
                    <a:ext uri="{A12FA001-AC4F-418D-AE19-62706E023703}">
                      <ahyp:hlinkClr xmlns:ahyp="http://schemas.microsoft.com/office/drawing/2018/hyperlinkcolor" val="tx"/>
                    </a:ext>
                  </a:extLst>
                </a:hlinkClick>
              </a:rPr>
              <a:t>here</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Clr>
                <a:srgbClr val="009AC1"/>
              </a:buClr>
              <a:buFont typeface="Arial" panose="020B0604020202020204" pitchFamily="34" charset="0"/>
              <a:buChar char="•"/>
            </a:pPr>
            <a:endParaRPr lang="fr-FR" sz="1000" b="1" i="1" dirty="0">
              <a:solidFill>
                <a:schemeClr val="bg1"/>
              </a:solidFill>
              <a:ea typeface="Arial" panose="020B0604020202020204" pitchFamily="34" charset="0"/>
            </a:endParaRPr>
          </a:p>
          <a:p>
            <a:pPr marL="171450" indent="-171450" algn="l">
              <a:lnSpc>
                <a:spcPts val="1100"/>
              </a:lnSpc>
              <a:buClr>
                <a:srgbClr val="009AC1"/>
              </a:buClr>
              <a:buFont typeface="Arial" panose="020B0604020202020204" pitchFamily="34" charset="0"/>
              <a:buChar char="•"/>
            </a:pPr>
            <a:endParaRPr lang="fr-FR" sz="1000" b="1" i="1" dirty="0">
              <a:solidFill>
                <a:schemeClr val="bg1"/>
              </a:solidFill>
              <a:ea typeface="Arial" panose="020B0604020202020204" pitchFamily="34" charset="0"/>
            </a:endParaRPr>
          </a:p>
          <a:p>
            <a:pPr marL="171450" indent="-171450" algn="l">
              <a:lnSpc>
                <a:spcPts val="1100"/>
              </a:lnSpc>
              <a:buClr>
                <a:srgbClr val="009AC1"/>
              </a:buClr>
              <a:buFont typeface="Arial" panose="020B0604020202020204" pitchFamily="34" charset="0"/>
              <a:buChar char="•"/>
            </a:pPr>
            <a:r>
              <a:rPr lang="fr-FR" sz="1000" b="1" i="1" dirty="0">
                <a:solidFill>
                  <a:schemeClr val="bg1"/>
                </a:solidFill>
                <a:effectLst/>
                <a:ea typeface="Arial" panose="020B0604020202020204" pitchFamily="34" charset="0"/>
              </a:rPr>
              <a:t>You know other studies on screen exposure and attention? Add them here. </a:t>
            </a:r>
            <a:endParaRPr lang="en-IE" sz="1000" b="1" dirty="0">
              <a:solidFill>
                <a:schemeClr val="bg1"/>
              </a:solidFill>
              <a:effectLst/>
              <a:ea typeface="Arial" panose="020B0604020202020204" pitchFamily="34" charset="0"/>
            </a:endParaRPr>
          </a:p>
        </p:txBody>
      </p:sp>
      <p:sp>
        <p:nvSpPr>
          <p:cNvPr id="4" name="Text Placeholder 17">
            <a:extLst>
              <a:ext uri="{FF2B5EF4-FFF2-40B4-BE49-F238E27FC236}">
                <a16:creationId xmlns:a16="http://schemas.microsoft.com/office/drawing/2014/main" id="{0585430D-57C1-8D8C-25E3-EC3CE6D7B6F7}"/>
              </a:ext>
            </a:extLst>
          </p:cNvPr>
          <p:cNvSpPr txBox="1">
            <a:spLocks/>
          </p:cNvSpPr>
          <p:nvPr/>
        </p:nvSpPr>
        <p:spPr>
          <a:xfrm>
            <a:off x="5089516" y="4904161"/>
            <a:ext cx="1895742" cy="296770"/>
          </a:xfrm>
          <a:prstGeom prst="rect">
            <a:avLst/>
          </a:prstGeom>
          <a:solidFill>
            <a:srgbClr val="74659A"/>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600" b="1" dirty="0">
                <a:solidFill>
                  <a:schemeClr val="bg1"/>
                </a:solidFill>
              </a:rPr>
              <a:t>Find the full articles</a:t>
            </a:r>
          </a:p>
        </p:txBody>
      </p:sp>
      <p:grpSp>
        <p:nvGrpSpPr>
          <p:cNvPr id="8" name="Group 7">
            <a:extLst>
              <a:ext uri="{FF2B5EF4-FFF2-40B4-BE49-F238E27FC236}">
                <a16:creationId xmlns:a16="http://schemas.microsoft.com/office/drawing/2014/main" id="{2626B887-58E0-4884-ABC7-2A4D37638F33}"/>
              </a:ext>
            </a:extLst>
          </p:cNvPr>
          <p:cNvGrpSpPr/>
          <p:nvPr/>
        </p:nvGrpSpPr>
        <p:grpSpPr>
          <a:xfrm>
            <a:off x="6545250" y="345928"/>
            <a:ext cx="589305" cy="596222"/>
            <a:chOff x="7190753" y="5365577"/>
            <a:chExt cx="745522" cy="754273"/>
          </a:xfrm>
        </p:grpSpPr>
        <p:grpSp>
          <p:nvGrpSpPr>
            <p:cNvPr id="10" name="Graphic 2">
              <a:extLst>
                <a:ext uri="{FF2B5EF4-FFF2-40B4-BE49-F238E27FC236}">
                  <a16:creationId xmlns:a16="http://schemas.microsoft.com/office/drawing/2014/main" id="{52F91BF7-BE87-9678-3004-956B20C7F526}"/>
                </a:ext>
              </a:extLst>
            </p:cNvPr>
            <p:cNvGrpSpPr/>
            <p:nvPr/>
          </p:nvGrpSpPr>
          <p:grpSpPr>
            <a:xfrm>
              <a:off x="7353351" y="5647412"/>
              <a:ext cx="420044" cy="75879"/>
              <a:chOff x="7353351" y="5647412"/>
              <a:chExt cx="420044" cy="75879"/>
            </a:xfrm>
            <a:solidFill>
              <a:srgbClr val="00BADE"/>
            </a:solidFill>
          </p:grpSpPr>
          <p:sp>
            <p:nvSpPr>
              <p:cNvPr id="23" name="Freeform 22">
                <a:extLst>
                  <a:ext uri="{FF2B5EF4-FFF2-40B4-BE49-F238E27FC236}">
                    <a16:creationId xmlns:a16="http://schemas.microsoft.com/office/drawing/2014/main" id="{DFF2F624-41F2-8CE3-2627-68DF7F46980F}"/>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CBFC5A62-EB7D-E1DD-A683-F7E73F4C9109}"/>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25854253-6F2A-24D6-2BC0-B74E2004ABF2}"/>
                </a:ext>
              </a:extLst>
            </p:cNvPr>
            <p:cNvGrpSpPr/>
            <p:nvPr/>
          </p:nvGrpSpPr>
          <p:grpSpPr>
            <a:xfrm>
              <a:off x="7190753" y="5365577"/>
              <a:ext cx="745522" cy="754273"/>
              <a:chOff x="7190753" y="5365577"/>
              <a:chExt cx="745522" cy="754273"/>
            </a:xfrm>
            <a:solidFill>
              <a:srgbClr val="000000"/>
            </a:solidFill>
          </p:grpSpPr>
          <p:sp>
            <p:nvSpPr>
              <p:cNvPr id="12" name="Freeform 11">
                <a:extLst>
                  <a:ext uri="{FF2B5EF4-FFF2-40B4-BE49-F238E27FC236}">
                    <a16:creationId xmlns:a16="http://schemas.microsoft.com/office/drawing/2014/main" id="{B31EAD1A-F46E-5E03-BC8A-9A16939F177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4A5A6A1-1939-E0D0-6173-D10FF60039F6}"/>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BFDA2DE7-A941-BE91-B38C-157766548551}"/>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74EC09B0-7B00-64E5-D06B-7BE899DE0C94}"/>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E6E44968-4606-F913-7212-69ED12F9178E}"/>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7DF0404B-541A-F4AB-3A1D-D886C7EBB755}"/>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6C450012-A8F3-00A0-B7EA-EEDF3A3F7D98}"/>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D31F4CA6-5AA7-67C2-7EE2-E4BABFD522BC}"/>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660023A8-80BC-BA45-87CC-61E7BC67529D}"/>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522358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412402" y="5523125"/>
            <a:ext cx="6845045" cy="3591999"/>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80"/>
              </a:lnSpc>
            </a:pPr>
            <a:r>
              <a:rPr lang="en-US" sz="1150" dirty="0"/>
              <a:t>If this is true, you might wonder why some people take more lenient approaches when it comes to screens. People who –  just like you now – can back their arguments by referencing scientific studies, if they aren’t scientists themselves. To make sense of these disagreements, it is important to know that there within the scientific community still are debates on the precise effects that overexposure to screens have on children. </a:t>
            </a:r>
          </a:p>
          <a:p>
            <a:pPr>
              <a:lnSpc>
                <a:spcPts val="1180"/>
              </a:lnSpc>
            </a:pPr>
            <a:r>
              <a:rPr lang="en-US" sz="1150" dirty="0"/>
              <a:t> </a:t>
            </a:r>
          </a:p>
          <a:p>
            <a:pPr>
              <a:lnSpc>
                <a:spcPts val="1180"/>
              </a:lnSpc>
            </a:pPr>
            <a:r>
              <a:rPr lang="en-US" sz="1150" dirty="0"/>
              <a:t>Above, we have chosen the studies that most clearly show where screens might come to interfere with the development of children. You can find other studies where the correlation between exposure and development delays is less marked. This difference in results means that reviews of the empirical studies sometimes conclude that we need </a:t>
            </a:r>
            <a:r>
              <a:rPr lang="en-US" sz="1150" i="1" dirty="0"/>
              <a:t>more</a:t>
            </a:r>
            <a:r>
              <a:rPr lang="en-US" sz="1150" dirty="0"/>
              <a:t> studies before we can say with certainty that there is a relationship between overexposure and the problems outlined above.</a:t>
            </a:r>
          </a:p>
          <a:p>
            <a:pPr>
              <a:lnSpc>
                <a:spcPts val="1180"/>
              </a:lnSpc>
            </a:pPr>
            <a:endParaRPr lang="en-US" sz="1150" dirty="0"/>
          </a:p>
          <a:p>
            <a:pPr>
              <a:lnSpc>
                <a:spcPts val="1180"/>
              </a:lnSpc>
            </a:pPr>
            <a:r>
              <a:rPr lang="en-US" sz="1150" dirty="0"/>
              <a:t>Calling for more studies is absolutely normal within the empirical sciences, which advance slowly and cautiously. Still, it can sometimes create confusion for parents and healthcare professionals, who do not know how to position themselves on the topic. In our work on the ground, we are often confronted with questions like, </a:t>
            </a:r>
            <a:r>
              <a:rPr lang="en-US" sz="1150" i="1" dirty="0"/>
              <a:t>Can we be certain that screens are the real cause behind the troubles observed amongst children? Are the problem caused by how we use the screen or by the screen itself? Can we use studies conducted a decade ago to make conclusions about the technologies children are exposed to today?</a:t>
            </a:r>
          </a:p>
          <a:p>
            <a:pPr>
              <a:lnSpc>
                <a:spcPts val="1180"/>
              </a:lnSpc>
            </a:pPr>
            <a:r>
              <a:rPr lang="en-US" sz="1150" dirty="0"/>
              <a:t> </a:t>
            </a:r>
            <a:endParaRPr lang="en-US" sz="1150" dirty="0">
              <a:solidFill>
                <a:schemeClr val="bg1"/>
              </a:solidFill>
            </a:endParaRPr>
          </a:p>
          <a:p>
            <a:pPr algn="ctr">
              <a:lnSpc>
                <a:spcPts val="1180"/>
              </a:lnSpc>
            </a:pPr>
            <a:r>
              <a:rPr lang="en-US" sz="1400" b="1" dirty="0">
                <a:solidFill>
                  <a:schemeClr val="bg1"/>
                </a:solidFill>
                <a:highlight>
                  <a:srgbClr val="74659A"/>
                </a:highlight>
              </a:rPr>
              <a:t>Below, we’ll look closer </a:t>
            </a:r>
          </a:p>
          <a:p>
            <a:pPr algn="ctr">
              <a:lnSpc>
                <a:spcPts val="1180"/>
              </a:lnSpc>
            </a:pPr>
            <a:r>
              <a:rPr lang="en-US" sz="1400" b="1" dirty="0">
                <a:solidFill>
                  <a:schemeClr val="bg1"/>
                </a:solidFill>
                <a:highlight>
                  <a:srgbClr val="74659A"/>
                </a:highlight>
              </a:rPr>
              <a:t>at these questions.</a:t>
            </a:r>
          </a:p>
          <a:p>
            <a:pPr>
              <a:lnSpc>
                <a:spcPts val="1180"/>
              </a:lnSpc>
            </a:pPr>
            <a:r>
              <a:rPr lang="en-US" sz="1150" dirty="0"/>
              <a:t> </a:t>
            </a:r>
          </a:p>
          <a:p>
            <a:pPr>
              <a:lnSpc>
                <a:spcPts val="1180"/>
              </a:lnSpc>
            </a:pPr>
            <a:r>
              <a:rPr lang="en-US" sz="1150" dirty="0"/>
              <a:t>Just like the scientific community, we will not be able to provide you with definite answers. Instead, we will give you insights into why it can be so complicated to settle these questions within the empirical sciences. We will also talk about why these points of dissensus do not seriously undermine the reasons for why we should be concerned about the effects of screens on children. Lastly, we will discuss the importance of advancing regulatory standards against overexposure even in the absence of perfect scientific consensus. </a:t>
            </a:r>
          </a:p>
          <a:p>
            <a:pPr>
              <a:lnSpc>
                <a:spcPts val="1180"/>
              </a:lnSpc>
            </a:pPr>
            <a:endParaRPr lang="en-US" sz="1150" dirty="0"/>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21</a:t>
            </a:fld>
            <a:endParaRPr lang="en-US" dirty="0"/>
          </a:p>
        </p:txBody>
      </p:sp>
      <p:sp>
        <p:nvSpPr>
          <p:cNvPr id="7" name="Text Placeholder 17">
            <a:extLst>
              <a:ext uri="{FF2B5EF4-FFF2-40B4-BE49-F238E27FC236}">
                <a16:creationId xmlns:a16="http://schemas.microsoft.com/office/drawing/2014/main" id="{29D2D37A-368E-453D-5505-CD12738E36A4}"/>
              </a:ext>
            </a:extLst>
          </p:cNvPr>
          <p:cNvSpPr txBox="1">
            <a:spLocks/>
          </p:cNvSpPr>
          <p:nvPr/>
        </p:nvSpPr>
        <p:spPr>
          <a:xfrm>
            <a:off x="285897" y="1843583"/>
            <a:ext cx="3362078" cy="283139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840"/>
              </a:lnSpc>
            </a:pPr>
            <a:r>
              <a:rPr lang="en-US" sz="1700" dirty="0">
                <a:solidFill>
                  <a:srgbClr val="009AC1"/>
                </a:solidFill>
              </a:rPr>
              <a:t>When reading the above studies, not much doubt seems to prevail: </a:t>
            </a:r>
            <a:r>
              <a:rPr lang="en-US" sz="1700" b="1" dirty="0">
                <a:solidFill>
                  <a:srgbClr val="74659A"/>
                </a:solidFill>
              </a:rPr>
              <a:t>for infants and young children screens should be limited, if not banned entirely</a:t>
            </a:r>
            <a:r>
              <a:rPr lang="en-US" sz="1700" dirty="0">
                <a:solidFill>
                  <a:srgbClr val="009AC1"/>
                </a:solidFill>
              </a:rPr>
              <a:t>. With correlations shown between screen time  and delays of language and cognition, behavioral disorders, myopia, obesity, anxiety, and social isolation the risks seem to greatly outweigh hypothetical gains, none of which have been proven so far </a:t>
            </a:r>
            <a:r>
              <a:rPr lang="en-US" sz="1700" i="1" dirty="0">
                <a:solidFill>
                  <a:srgbClr val="009AC1"/>
                </a:solidFill>
              </a:rPr>
              <a:t>(Christakis, Dimitri A., 2009).</a:t>
            </a:r>
          </a:p>
          <a:p>
            <a:pPr algn="l">
              <a:lnSpc>
                <a:spcPts val="1840"/>
              </a:lnSpc>
            </a:pPr>
            <a:endParaRPr lang="en-US" sz="1700" dirty="0">
              <a:solidFill>
                <a:srgbClr val="009AC1"/>
              </a:solidFill>
            </a:endParaRPr>
          </a:p>
        </p:txBody>
      </p:sp>
      <p:pic>
        <p:nvPicPr>
          <p:cNvPr id="21" name="Picture 20">
            <a:extLst>
              <a:ext uri="{FF2B5EF4-FFF2-40B4-BE49-F238E27FC236}">
                <a16:creationId xmlns:a16="http://schemas.microsoft.com/office/drawing/2014/main" id="{644350AA-8689-3277-AB99-33AE61DE7D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852" t="13388" r="11706" b="12959"/>
          <a:stretch/>
        </p:blipFill>
        <p:spPr>
          <a:xfrm>
            <a:off x="3982885" y="1"/>
            <a:ext cx="3602037" cy="5345906"/>
          </a:xfrm>
          <a:prstGeom prst="rect">
            <a:avLst/>
          </a:prstGeom>
        </p:spPr>
      </p:pic>
      <p:pic>
        <p:nvPicPr>
          <p:cNvPr id="22" name="Picture 21">
            <a:extLst>
              <a:ext uri="{FF2B5EF4-FFF2-40B4-BE49-F238E27FC236}">
                <a16:creationId xmlns:a16="http://schemas.microsoft.com/office/drawing/2014/main" id="{D5F95F22-A1E9-8F22-7E14-03775DBC015E}"/>
              </a:ext>
            </a:extLst>
          </p:cNvPr>
          <p:cNvPicPr>
            <a:picLocks noChangeAspect="1"/>
          </p:cNvPicPr>
          <p:nvPr/>
        </p:nvPicPr>
        <p:blipFill rotWithShape="1">
          <a:blip r:embed="rId5">
            <a:alphaModFix amt="52000"/>
          </a:blip>
          <a:srcRect l="67635" t="984" r="2330" b="31175"/>
          <a:stretch/>
        </p:blipFill>
        <p:spPr>
          <a:xfrm rot="10800000" flipH="1">
            <a:off x="6563782" y="-49817"/>
            <a:ext cx="2737789" cy="3309098"/>
          </a:xfrm>
          <a:prstGeom prst="rect">
            <a:avLst/>
          </a:prstGeom>
        </p:spPr>
      </p:pic>
      <p:sp>
        <p:nvSpPr>
          <p:cNvPr id="23" name="Rectangle 22">
            <a:extLst>
              <a:ext uri="{FF2B5EF4-FFF2-40B4-BE49-F238E27FC236}">
                <a16:creationId xmlns:a16="http://schemas.microsoft.com/office/drawing/2014/main" id="{1A10619A-C07B-1B53-150F-85EEB697572B}"/>
              </a:ext>
            </a:extLst>
          </p:cNvPr>
          <p:cNvSpPr/>
          <p:nvPr/>
        </p:nvSpPr>
        <p:spPr>
          <a:xfrm>
            <a:off x="-11708" y="707662"/>
            <a:ext cx="4272299" cy="109302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4" name="Graphic 4">
            <a:extLst>
              <a:ext uri="{FF2B5EF4-FFF2-40B4-BE49-F238E27FC236}">
                <a16:creationId xmlns:a16="http://schemas.microsoft.com/office/drawing/2014/main" id="{A3BE0BE8-D287-9685-8B49-21AD2BA62825}"/>
              </a:ext>
            </a:extLst>
          </p:cNvPr>
          <p:cNvSpPr/>
          <p:nvPr/>
        </p:nvSpPr>
        <p:spPr>
          <a:xfrm rot="16200000">
            <a:off x="1723940" y="-779396"/>
            <a:ext cx="187457" cy="2916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25" name="Text Placeholder 16">
            <a:extLst>
              <a:ext uri="{FF2B5EF4-FFF2-40B4-BE49-F238E27FC236}">
                <a16:creationId xmlns:a16="http://schemas.microsoft.com/office/drawing/2014/main" id="{18CDCF50-900F-1B5D-A586-273F72D9B7C6}"/>
              </a:ext>
            </a:extLst>
          </p:cNvPr>
          <p:cNvSpPr txBox="1">
            <a:spLocks/>
          </p:cNvSpPr>
          <p:nvPr/>
        </p:nvSpPr>
        <p:spPr>
          <a:xfrm>
            <a:off x="359669" y="901731"/>
            <a:ext cx="3095154"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Contentions </a:t>
            </a:r>
            <a:r>
              <a:rPr lang="fr-FR" sz="2700" b="1" dirty="0" err="1">
                <a:solidFill>
                  <a:schemeClr val="bg1"/>
                </a:solidFill>
                <a:latin typeface="Calibri" panose="020F0502020204030204" pitchFamily="34" charset="0"/>
                <a:ea typeface="Arial" panose="020B0604020202020204" pitchFamily="34" charset="0"/>
                <a:cs typeface="Calibri" panose="020F0502020204030204" pitchFamily="34" charset="0"/>
              </a:rPr>
              <a:t>within</a:t>
            </a: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 the Sciences </a:t>
            </a:r>
          </a:p>
          <a:p>
            <a:pPr marL="0" indent="0">
              <a:lnSpc>
                <a:spcPts val="2600"/>
              </a:lnSpc>
              <a:spcBef>
                <a:spcPts val="0"/>
              </a:spcBef>
              <a:buNone/>
            </a:pPr>
            <a:endParaRPr lang="en-IE" sz="27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8FF0A747-4294-A0F0-D01C-20E646A11124}"/>
              </a:ext>
            </a:extLst>
          </p:cNvPr>
          <p:cNvSpPr/>
          <p:nvPr/>
        </p:nvSpPr>
        <p:spPr>
          <a:xfrm>
            <a:off x="519342" y="9294377"/>
            <a:ext cx="3128633" cy="1021924"/>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17">
            <a:extLst>
              <a:ext uri="{FF2B5EF4-FFF2-40B4-BE49-F238E27FC236}">
                <a16:creationId xmlns:a16="http://schemas.microsoft.com/office/drawing/2014/main" id="{93423971-AAC4-C1B9-7C10-87555F8A4A61}"/>
              </a:ext>
            </a:extLst>
          </p:cNvPr>
          <p:cNvSpPr txBox="1">
            <a:spLocks/>
          </p:cNvSpPr>
          <p:nvPr/>
        </p:nvSpPr>
        <p:spPr>
          <a:xfrm>
            <a:off x="620730" y="9294376"/>
            <a:ext cx="2925856" cy="102192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ct val="115000"/>
              </a:lnSpc>
            </a:pPr>
            <a:r>
              <a:rPr lang="fr-FR" sz="1000" dirty="0" err="1">
                <a:solidFill>
                  <a:schemeClr val="bg1"/>
                </a:solidFill>
                <a:effectLst/>
                <a:ea typeface="Arial" panose="020B0604020202020204" pitchFamily="34" charset="0"/>
              </a:rPr>
              <a:t>Christakis</a:t>
            </a:r>
            <a:r>
              <a:rPr lang="fr-FR" sz="1000" dirty="0">
                <a:solidFill>
                  <a:schemeClr val="bg1"/>
                </a:solidFill>
                <a:effectLst/>
                <a:ea typeface="Arial" panose="020B0604020202020204" pitchFamily="34" charset="0"/>
              </a:rPr>
              <a:t>, Dimitri A. ‘The Effects of Infant Media Usage: What Do We Know and What </a:t>
            </a:r>
            <a:r>
              <a:rPr lang="fr-FR" sz="1000" dirty="0" err="1">
                <a:solidFill>
                  <a:schemeClr val="bg1"/>
                </a:solidFill>
                <a:effectLst/>
                <a:ea typeface="Arial" panose="020B0604020202020204" pitchFamily="34" charset="0"/>
              </a:rPr>
              <a:t>Should</a:t>
            </a:r>
            <a:r>
              <a:rPr lang="fr-FR" sz="1000" dirty="0">
                <a:solidFill>
                  <a:schemeClr val="bg1"/>
                </a:solidFill>
                <a:effectLst/>
                <a:ea typeface="Arial" panose="020B0604020202020204" pitchFamily="34" charset="0"/>
              </a:rPr>
              <a:t> We </a:t>
            </a:r>
            <a:r>
              <a:rPr lang="fr-FR" sz="1000" dirty="0" err="1">
                <a:solidFill>
                  <a:schemeClr val="bg1"/>
                </a:solidFill>
                <a:effectLst/>
                <a:ea typeface="Arial" panose="020B0604020202020204" pitchFamily="34" charset="0"/>
              </a:rPr>
              <a:t>Learn</a:t>
            </a:r>
            <a:r>
              <a:rPr lang="fr-FR" sz="1000" dirty="0">
                <a:solidFill>
                  <a:schemeClr val="bg1"/>
                </a:solidFill>
                <a:effectLst/>
                <a:ea typeface="Arial" panose="020B0604020202020204" pitchFamily="34" charset="0"/>
              </a:rPr>
              <a:t>?’ Acta </a:t>
            </a:r>
            <a:r>
              <a:rPr lang="fr-FR" sz="1000" dirty="0" err="1">
                <a:solidFill>
                  <a:schemeClr val="bg1"/>
                </a:solidFill>
                <a:effectLst/>
                <a:ea typeface="Arial" panose="020B0604020202020204" pitchFamily="34" charset="0"/>
              </a:rPr>
              <a:t>Paediatrica</a:t>
            </a:r>
            <a:r>
              <a:rPr lang="fr-FR" sz="1000" dirty="0">
                <a:solidFill>
                  <a:schemeClr val="bg1"/>
                </a:solidFill>
                <a:effectLst/>
                <a:ea typeface="Arial" panose="020B0604020202020204" pitchFamily="34" charset="0"/>
              </a:rPr>
              <a:t>, vol. 98, no. 1, Jan. 2009, pp. 8–16. </a:t>
            </a:r>
            <a:r>
              <a:rPr lang="fr-FR" sz="1000" dirty="0" err="1">
                <a:solidFill>
                  <a:schemeClr val="bg1"/>
                </a:solidFill>
                <a:effectLst/>
                <a:ea typeface="Arial" panose="020B0604020202020204" pitchFamily="34" charset="0"/>
              </a:rPr>
              <a:t>DOI.org</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Crossref</a:t>
            </a:r>
            <a:r>
              <a:rPr lang="fr-FR" sz="1000" dirty="0">
                <a:solidFill>
                  <a:schemeClr val="bg1"/>
                </a:solidFill>
                <a:ea typeface="Arial" panose="020B0604020202020204" pitchFamily="34" charset="0"/>
              </a:rPr>
              <a:t> </a:t>
            </a:r>
            <a:r>
              <a:rPr lang="fr-FR" sz="1000" b="1" dirty="0">
                <a:solidFill>
                  <a:schemeClr val="bg1"/>
                </a:solidFill>
                <a:effectLst/>
                <a:ea typeface="Arial" panose="020B0604020202020204" pitchFamily="34" charset="0"/>
                <a:hlinkClick r:id="rId6">
                  <a:extLst>
                    <a:ext uri="{A12FA001-AC4F-418D-AE19-62706E023703}">
                      <ahyp:hlinkClr xmlns:ahyp="http://schemas.microsoft.com/office/drawing/2018/hyperlinkcolor" val="tx"/>
                    </a:ext>
                  </a:extLst>
                </a:hlinkClick>
              </a:rPr>
              <a:t>https://doi.org/10.1111/j.1651-2227.2008.01027.x</a:t>
            </a:r>
            <a:r>
              <a:rPr lang="fr-FR" sz="1000"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p:txBody>
      </p:sp>
    </p:spTree>
    <p:extLst>
      <p:ext uri="{BB962C8B-B14F-4D97-AF65-F5344CB8AC3E}">
        <p14:creationId xmlns:p14="http://schemas.microsoft.com/office/powerpoint/2010/main" val="1842116939"/>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9502DB-5E66-5579-EDD7-0974B40A04B7}"/>
              </a:ext>
            </a:extLst>
          </p:cNvPr>
          <p:cNvSpPr/>
          <p:nvPr/>
        </p:nvSpPr>
        <p:spPr>
          <a:xfrm>
            <a:off x="0" y="7975"/>
            <a:ext cx="7571383" cy="185574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215900" y="2765778"/>
            <a:ext cx="7137400" cy="5772845"/>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t>Today, there are multiple studies that show the correlation between high levels of exposure during the first years of life and delays in development. Still, to establish a causal relationship between the two phenomena, you have to rule out all other factors that might come to influence the development of the child. And that is really complicated to do. For ethical and practical reasons, scientists cannot control all the factors that might affect an infant, which would require taking the baby away from their family or monitoring the family at all times. Ideally, you would want to conduct tests on cohorts of identical babies, which is impossible to do. </a:t>
            </a:r>
          </a:p>
          <a:p>
            <a:pPr>
              <a:lnSpc>
                <a:spcPts val="1120"/>
              </a:lnSpc>
            </a:pPr>
            <a:r>
              <a:rPr lang="en-US" sz="1150" dirty="0"/>
              <a:t> </a:t>
            </a:r>
          </a:p>
          <a:p>
            <a:pPr>
              <a:lnSpc>
                <a:spcPts val="1120"/>
              </a:lnSpc>
            </a:pPr>
            <a:r>
              <a:rPr lang="en-US" sz="1150" dirty="0"/>
              <a:t>Because of the impossibility of controlling all variables of a study on screens, it can be difficult to say with certainty that the symptoms observed are caused by screen exposure and not by other environmental or hereditary factors. For all we know, parents who overexpose their babies to screens might happen to share a genetic trait that puts their children at risk of developing the symptoms described above. Maybe they are all bilingual, which is known to slow down the language acquisition of children. Maybe they interact less with their child, screen or no screen. As the authors of one paper on television and cognition write: </a:t>
            </a:r>
          </a:p>
          <a:p>
            <a:pPr>
              <a:lnSpc>
                <a:spcPts val="1120"/>
              </a:lnSpc>
            </a:pPr>
            <a:r>
              <a:rPr lang="en-US" sz="1150" dirty="0"/>
              <a:t> </a:t>
            </a:r>
          </a:p>
          <a:p>
            <a:pPr>
              <a:lnSpc>
                <a:spcPts val="1120"/>
              </a:lnSpc>
            </a:pPr>
            <a:r>
              <a:rPr lang="en-US" sz="1150" i="1" dirty="0">
                <a:solidFill>
                  <a:srgbClr val="009AC1"/>
                </a:solidFill>
              </a:rPr>
              <a:t>“It is possible that parents who allow their children to watch large amounts of television, especially at early ages, are systematically different than parents who do not and that these differences may also be associated with cognitive outcomes” </a:t>
            </a:r>
            <a:r>
              <a:rPr lang="en-US" sz="1150" dirty="0"/>
              <a:t>(</a:t>
            </a:r>
            <a:r>
              <a:rPr lang="en-US" sz="1150" dirty="0" err="1"/>
              <a:t>Zimmarman</a:t>
            </a:r>
            <a:r>
              <a:rPr lang="en-US" sz="1150" dirty="0"/>
              <a:t>, 2005). </a:t>
            </a:r>
          </a:p>
          <a:p>
            <a:pPr>
              <a:lnSpc>
                <a:spcPts val="1120"/>
              </a:lnSpc>
            </a:pPr>
            <a:endParaRPr lang="en-US" sz="1150" dirty="0"/>
          </a:p>
          <a:p>
            <a:pPr>
              <a:lnSpc>
                <a:spcPts val="1120"/>
              </a:lnSpc>
            </a:pPr>
            <a:r>
              <a:rPr lang="en-US" sz="1150" dirty="0"/>
              <a:t>Fortunately, there are strategies for minimizing the number of factors that might influence the results of a study, even when conducting it outside of the laboratory. </a:t>
            </a:r>
          </a:p>
          <a:p>
            <a:pPr>
              <a:lnSpc>
                <a:spcPts val="1120"/>
              </a:lnSpc>
            </a:pPr>
            <a:endParaRPr lang="en-US" sz="1150" dirty="0"/>
          </a:p>
          <a:p>
            <a:r>
              <a:rPr lang="en-US" sz="1150" dirty="0"/>
              <a:t>One way of doing this is to work from large data sets. If following 10,000 children, it is statistically improbable that half of them will grow up to be bilingual, or that a large proportion of their parents will share a deviant genetic trait. In fact, the bigger a fraction of a population you follow, the more likely the average of your sample group is to resemble the average of the entire population. Some of the empirical studies we’ve mentioned above, like the ELFE study conducted in France, follow 18300 children – or every 50th child born in France in 2011.</a:t>
            </a:r>
          </a:p>
          <a:p>
            <a:endParaRPr lang="en-US" sz="1150" dirty="0"/>
          </a:p>
          <a:p>
            <a:r>
              <a:rPr lang="en-US" sz="1150" dirty="0"/>
              <a:t>Another way to increase the statistical significance of a study is to cross-</a:t>
            </a:r>
            <a:r>
              <a:rPr lang="en-US" sz="1150" dirty="0" err="1"/>
              <a:t>analyse</a:t>
            </a:r>
            <a:r>
              <a:rPr lang="en-US" sz="1150" dirty="0"/>
              <a:t> the results with other variables. While you cannot control the environment of the child by interfering with it directly, you can measure other factors that tend to influence how the child develops. Some factors are accounted for routinely when conducting studies on families, like ethnicity, the parents’ level of education, the constitution of the family, or household income. Many of the studies we’ve looked at above do take these variables into consideration before making any conclusions about screens.  Alternatively, some scientists have chosen to focus on a specific type of community to reduce the number of variances that can affect the results. This is the case in the article ‘Effects on TV in the bedroom on Young Hispanic Children’ (Feng, Du, et al., 2011) and ‘Television and young Hispanic children’s health behaviors (Kennedy, 2000), which by looking at families that are likely to share cultural or social traits are ruling out a number of extraneous variables that could otherwise influence the results. </a:t>
            </a:r>
          </a:p>
          <a:p>
            <a:r>
              <a:rPr lang="en-US" sz="1150" dirty="0"/>
              <a:t> </a:t>
            </a: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22</a:t>
            </a:fld>
            <a:endParaRPr lang="en-US" dirty="0"/>
          </a:p>
        </p:txBody>
      </p:sp>
      <p:pic>
        <p:nvPicPr>
          <p:cNvPr id="22" name="Picture 21">
            <a:extLst>
              <a:ext uri="{FF2B5EF4-FFF2-40B4-BE49-F238E27FC236}">
                <a16:creationId xmlns:a16="http://schemas.microsoft.com/office/drawing/2014/main" id="{D5F95F22-A1E9-8F22-7E14-03775DBC015E}"/>
              </a:ext>
            </a:extLst>
          </p:cNvPr>
          <p:cNvPicPr>
            <a:picLocks noChangeAspect="1"/>
          </p:cNvPicPr>
          <p:nvPr/>
        </p:nvPicPr>
        <p:blipFill rotWithShape="1">
          <a:blip r:embed="rId2">
            <a:alphaModFix amt="52000"/>
          </a:blip>
          <a:srcRect l="66648" t="19941" r="3317" b="41850"/>
          <a:stretch/>
        </p:blipFill>
        <p:spPr>
          <a:xfrm rot="10800000" flipH="1">
            <a:off x="0" y="0"/>
            <a:ext cx="2737789" cy="1863718"/>
          </a:xfrm>
          <a:prstGeom prst="rect">
            <a:avLst/>
          </a:prstGeom>
        </p:spPr>
      </p:pic>
      <p:sp>
        <p:nvSpPr>
          <p:cNvPr id="25" name="Text Placeholder 16">
            <a:extLst>
              <a:ext uri="{FF2B5EF4-FFF2-40B4-BE49-F238E27FC236}">
                <a16:creationId xmlns:a16="http://schemas.microsoft.com/office/drawing/2014/main" id="{18CDCF50-900F-1B5D-A586-273F72D9B7C6}"/>
              </a:ext>
            </a:extLst>
          </p:cNvPr>
          <p:cNvSpPr txBox="1">
            <a:spLocks/>
          </p:cNvSpPr>
          <p:nvPr/>
        </p:nvSpPr>
        <p:spPr>
          <a:xfrm>
            <a:off x="380454" y="572767"/>
            <a:ext cx="2415616" cy="391816"/>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First </a:t>
            </a:r>
          </a:p>
          <a:p>
            <a:pPr marL="0" indent="0">
              <a:lnSpc>
                <a:spcPts val="2600"/>
              </a:lnSpc>
              <a:spcBef>
                <a:spcPts val="0"/>
              </a:spcBef>
              <a:buNone/>
            </a:pP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Discussion Point </a:t>
            </a:r>
            <a:endParaRPr lang="en-IE" sz="27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EDE1ACE8-B4F6-FABE-1E8E-004A46BE3D52}"/>
              </a:ext>
            </a:extLst>
          </p:cNvPr>
          <p:cNvSpPr/>
          <p:nvPr/>
        </p:nvSpPr>
        <p:spPr>
          <a:xfrm>
            <a:off x="3277590" y="332307"/>
            <a:ext cx="3758465" cy="2433471"/>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11" name="Text Placeholder 17">
            <a:extLst>
              <a:ext uri="{FF2B5EF4-FFF2-40B4-BE49-F238E27FC236}">
                <a16:creationId xmlns:a16="http://schemas.microsoft.com/office/drawing/2014/main" id="{B000C610-75F6-2FA8-641E-10E1D4BF9E7B}"/>
              </a:ext>
            </a:extLst>
          </p:cNvPr>
          <p:cNvSpPr txBox="1">
            <a:spLocks/>
          </p:cNvSpPr>
          <p:nvPr/>
        </p:nvSpPr>
        <p:spPr>
          <a:xfrm>
            <a:off x="3557417" y="748680"/>
            <a:ext cx="3362078" cy="161263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840"/>
              </a:lnSpc>
            </a:pPr>
            <a:r>
              <a:rPr lang="en-US" sz="1800" i="1" dirty="0">
                <a:solidFill>
                  <a:schemeClr val="bg1"/>
                </a:solidFill>
              </a:rPr>
              <a:t>“While there is a correlation between overexposure and  development delays, we cannot say with certainty that overexposure is the cause.” </a:t>
            </a:r>
          </a:p>
        </p:txBody>
      </p:sp>
      <p:grpSp>
        <p:nvGrpSpPr>
          <p:cNvPr id="13" name="Group 12">
            <a:extLst>
              <a:ext uri="{FF2B5EF4-FFF2-40B4-BE49-F238E27FC236}">
                <a16:creationId xmlns:a16="http://schemas.microsoft.com/office/drawing/2014/main" id="{5BA5BEAB-B756-2DDD-599A-FD427B447FBC}"/>
              </a:ext>
            </a:extLst>
          </p:cNvPr>
          <p:cNvGrpSpPr/>
          <p:nvPr/>
        </p:nvGrpSpPr>
        <p:grpSpPr>
          <a:xfrm rot="10800000">
            <a:off x="2451141" y="1380956"/>
            <a:ext cx="1108623" cy="807096"/>
            <a:chOff x="3400450" y="986392"/>
            <a:chExt cx="1487826" cy="1083162"/>
          </a:xfrm>
        </p:grpSpPr>
        <p:sp>
          <p:nvSpPr>
            <p:cNvPr id="14" name="Freeform 13">
              <a:extLst>
                <a:ext uri="{FF2B5EF4-FFF2-40B4-BE49-F238E27FC236}">
                  <a16:creationId xmlns:a16="http://schemas.microsoft.com/office/drawing/2014/main" id="{1C9569A9-770D-5420-8EF9-EC306D5E79E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9FCA80ED-CAA8-BC55-1A8D-1F2E256F01B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
        <p:nvSpPr>
          <p:cNvPr id="16" name="Rectangle 15">
            <a:extLst>
              <a:ext uri="{FF2B5EF4-FFF2-40B4-BE49-F238E27FC236}">
                <a16:creationId xmlns:a16="http://schemas.microsoft.com/office/drawing/2014/main" id="{1723602E-1619-4EDE-C277-2EAFD95ACED6}"/>
              </a:ext>
            </a:extLst>
          </p:cNvPr>
          <p:cNvSpPr/>
          <p:nvPr/>
        </p:nvSpPr>
        <p:spPr>
          <a:xfrm>
            <a:off x="-25332" y="8781729"/>
            <a:ext cx="7559675" cy="1361067"/>
          </a:xfrm>
          <a:prstGeom prst="rect">
            <a:avLst/>
          </a:prstGeom>
          <a:solidFill>
            <a:srgbClr val="7465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7">
            <a:extLst>
              <a:ext uri="{FF2B5EF4-FFF2-40B4-BE49-F238E27FC236}">
                <a16:creationId xmlns:a16="http://schemas.microsoft.com/office/drawing/2014/main" id="{ED49BFA4-48A4-A5B5-03FF-A24321C35D6C}"/>
              </a:ext>
            </a:extLst>
          </p:cNvPr>
          <p:cNvSpPr txBox="1">
            <a:spLocks/>
          </p:cNvSpPr>
          <p:nvPr/>
        </p:nvSpPr>
        <p:spPr>
          <a:xfrm>
            <a:off x="380799" y="8915928"/>
            <a:ext cx="6526988" cy="1050956"/>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85750" indent="-2857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Feng, Du, et al. ‘Effects of TV in the </a:t>
            </a:r>
            <a:r>
              <a:rPr lang="fr-FR" sz="1000" dirty="0" err="1">
                <a:solidFill>
                  <a:schemeClr val="bg1"/>
                </a:solidFill>
                <a:effectLst/>
                <a:ea typeface="Arial" panose="020B0604020202020204" pitchFamily="34" charset="0"/>
              </a:rPr>
              <a:t>Bedroom</a:t>
            </a:r>
            <a:r>
              <a:rPr lang="fr-FR" sz="1000" dirty="0">
                <a:solidFill>
                  <a:schemeClr val="bg1"/>
                </a:solidFill>
                <a:effectLst/>
                <a:ea typeface="Arial" panose="020B0604020202020204" pitchFamily="34" charset="0"/>
              </a:rPr>
              <a:t> on Young </a:t>
            </a:r>
            <a:r>
              <a:rPr lang="fr-FR" sz="1000" dirty="0" err="1">
                <a:solidFill>
                  <a:schemeClr val="bg1"/>
                </a:solidFill>
                <a:effectLst/>
                <a:ea typeface="Arial" panose="020B0604020202020204" pitchFamily="34" charset="0"/>
              </a:rPr>
              <a:t>Hispanic</a:t>
            </a:r>
            <a:r>
              <a:rPr lang="fr-FR" sz="1000" dirty="0">
                <a:solidFill>
                  <a:schemeClr val="bg1"/>
                </a:solidFill>
                <a:effectLst/>
                <a:ea typeface="Arial" panose="020B0604020202020204" pitchFamily="34" charset="0"/>
              </a:rPr>
              <a:t> Children’. American Journal of Health Promotion, vol. 25, no. 5, May 2011, pp. 310–18. </a:t>
            </a:r>
            <a:r>
              <a:rPr lang="fr-FR" sz="1000" dirty="0" err="1">
                <a:solidFill>
                  <a:schemeClr val="bg1"/>
                </a:solidFill>
                <a:effectLst/>
                <a:ea typeface="Arial" panose="020B0604020202020204" pitchFamily="34" charset="0"/>
              </a:rPr>
              <a:t>DOI.org</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a:t>
            </a:r>
            <a:r>
              <a:rPr lang="fr-FR" sz="1000" b="1" dirty="0">
                <a:solidFill>
                  <a:schemeClr val="bg1"/>
                </a:solidFill>
                <a:effectLst/>
                <a:ea typeface="Arial" panose="020B0604020202020204" pitchFamily="34" charset="0"/>
                <a:hlinkClick r:id="rId3">
                  <a:extLst>
                    <a:ext uri="{A12FA001-AC4F-418D-AE19-62706E023703}">
                      <ahyp:hlinkClr xmlns:ahyp="http://schemas.microsoft.com/office/drawing/2018/hyperlinkcolor" val="tx"/>
                    </a:ext>
                  </a:extLst>
                </a:hlinkClick>
              </a:rPr>
              <a:t>https://doi.org/10.4278/ajhp.080930-QUAN-228</a:t>
            </a:r>
            <a:r>
              <a:rPr lang="fr-FR" sz="1000" b="1" dirty="0">
                <a:solidFill>
                  <a:schemeClr val="bg1"/>
                </a:solidFill>
                <a:effectLst/>
                <a:ea typeface="Arial" panose="020B0604020202020204" pitchFamily="34" charset="0"/>
              </a:rPr>
              <a:t>.</a:t>
            </a:r>
            <a:endParaRPr lang="en-IE" sz="1000" b="1" dirty="0">
              <a:solidFill>
                <a:schemeClr val="bg1"/>
              </a:solidFill>
              <a:effectLst/>
              <a:ea typeface="Arial" panose="020B0604020202020204" pitchFamily="34" charset="0"/>
            </a:endParaRPr>
          </a:p>
          <a:p>
            <a:pPr marL="285750" indent="-2857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Kennedy, C. M. ‘Television and Young </a:t>
            </a:r>
            <a:r>
              <a:rPr lang="fr-FR" sz="1000" dirty="0" err="1">
                <a:solidFill>
                  <a:schemeClr val="bg1"/>
                </a:solidFill>
                <a:effectLst/>
                <a:ea typeface="Arial" panose="020B0604020202020204" pitchFamily="34" charset="0"/>
              </a:rPr>
              <a:t>Hispanic</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Children’s</a:t>
            </a:r>
            <a:r>
              <a:rPr lang="fr-FR" sz="1000" dirty="0">
                <a:solidFill>
                  <a:schemeClr val="bg1"/>
                </a:solidFill>
                <a:effectLst/>
                <a:ea typeface="Arial" panose="020B0604020202020204" pitchFamily="34" charset="0"/>
              </a:rPr>
              <a:t> Health </a:t>
            </a:r>
            <a:r>
              <a:rPr lang="fr-FR" sz="1000" dirty="0" err="1">
                <a:solidFill>
                  <a:schemeClr val="bg1"/>
                </a:solidFill>
                <a:effectLst/>
                <a:ea typeface="Arial" panose="020B0604020202020204" pitchFamily="34" charset="0"/>
              </a:rPr>
              <a:t>Behaviors</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Pediatric</a:t>
            </a:r>
            <a:r>
              <a:rPr lang="fr-FR" sz="1000" dirty="0">
                <a:solidFill>
                  <a:schemeClr val="bg1"/>
                </a:solidFill>
                <a:effectLst/>
                <a:ea typeface="Arial" panose="020B0604020202020204" pitchFamily="34" charset="0"/>
              </a:rPr>
              <a:t> Nursing, vol. 26, no. 3, 2000, pp. 283–88, 292–94. </a:t>
            </a:r>
            <a:endParaRPr lang="en-IE" sz="1000" dirty="0">
              <a:solidFill>
                <a:schemeClr val="bg1"/>
              </a:solidFill>
              <a:effectLst/>
              <a:ea typeface="Arial" panose="020B0604020202020204" pitchFamily="34" charset="0"/>
            </a:endParaRPr>
          </a:p>
          <a:p>
            <a:pPr marL="285750" indent="-2857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Zimmerman, Frederick J., and Dimitri A. </a:t>
            </a:r>
            <a:r>
              <a:rPr lang="fr-FR" sz="1000" dirty="0" err="1">
                <a:solidFill>
                  <a:schemeClr val="bg1"/>
                </a:solidFill>
                <a:effectLst/>
                <a:ea typeface="Arial" panose="020B0604020202020204" pitchFamily="34" charset="0"/>
              </a:rPr>
              <a:t>Christakis</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Children’s</a:t>
            </a:r>
            <a:r>
              <a:rPr lang="fr-FR" sz="1000" dirty="0">
                <a:solidFill>
                  <a:schemeClr val="bg1"/>
                </a:solidFill>
                <a:effectLst/>
                <a:ea typeface="Arial" panose="020B0604020202020204" pitchFamily="34" charset="0"/>
              </a:rPr>
              <a:t> Television Viewing and Cognitive </a:t>
            </a:r>
            <a:r>
              <a:rPr lang="fr-FR" sz="1000" dirty="0" err="1">
                <a:solidFill>
                  <a:schemeClr val="bg1"/>
                </a:solidFill>
                <a:effectLst/>
                <a:ea typeface="Arial" panose="020B0604020202020204" pitchFamily="34" charset="0"/>
              </a:rPr>
              <a:t>Outcomes</a:t>
            </a:r>
            <a:r>
              <a:rPr lang="fr-FR" sz="1000" dirty="0">
                <a:solidFill>
                  <a:schemeClr val="bg1"/>
                </a:solidFill>
                <a:effectLst/>
                <a:ea typeface="Arial" panose="020B0604020202020204" pitchFamily="34" charset="0"/>
              </a:rPr>
              <a:t>: A Longitudinal </a:t>
            </a:r>
            <a:r>
              <a:rPr lang="fr-FR" sz="1000" dirty="0" err="1">
                <a:solidFill>
                  <a:schemeClr val="bg1"/>
                </a:solidFill>
                <a:effectLst/>
                <a:ea typeface="Arial" panose="020B0604020202020204" pitchFamily="34" charset="0"/>
              </a:rPr>
              <a:t>Analysis</a:t>
            </a:r>
            <a:r>
              <a:rPr lang="fr-FR" sz="1000" dirty="0">
                <a:solidFill>
                  <a:schemeClr val="bg1"/>
                </a:solidFill>
                <a:effectLst/>
                <a:ea typeface="Arial" panose="020B0604020202020204" pitchFamily="34" charset="0"/>
              </a:rPr>
              <a:t> of National Data’. Archives of Pediatrics &amp; Adolescent </a:t>
            </a:r>
            <a:r>
              <a:rPr lang="fr-FR" sz="1000" dirty="0" err="1">
                <a:solidFill>
                  <a:schemeClr val="bg1"/>
                </a:solidFill>
                <a:effectLst/>
                <a:ea typeface="Arial" panose="020B0604020202020204" pitchFamily="34" charset="0"/>
              </a:rPr>
              <a:t>Medicine</a:t>
            </a:r>
            <a:r>
              <a:rPr lang="fr-FR" sz="1000" dirty="0">
                <a:solidFill>
                  <a:schemeClr val="bg1"/>
                </a:solidFill>
                <a:effectLst/>
                <a:ea typeface="Arial" panose="020B0604020202020204" pitchFamily="34" charset="0"/>
              </a:rPr>
              <a:t>, vol. 159, no. 7, July 2005, pp. 619–25. </a:t>
            </a:r>
            <a:r>
              <a:rPr lang="fr-FR" sz="1000" dirty="0" err="1">
                <a:solidFill>
                  <a:schemeClr val="bg1"/>
                </a:solidFill>
                <a:effectLst/>
                <a:ea typeface="Arial" panose="020B0604020202020204" pitchFamily="34" charset="0"/>
              </a:rPr>
              <a:t>Silverchair</a:t>
            </a:r>
            <a:r>
              <a:rPr lang="fr-FR" sz="1000" dirty="0">
                <a:solidFill>
                  <a:schemeClr val="bg1"/>
                </a:solidFill>
                <a:effectLst/>
                <a:ea typeface="Arial" panose="020B0604020202020204" pitchFamily="34" charset="0"/>
              </a:rPr>
              <a:t>, </a:t>
            </a:r>
            <a:r>
              <a:rPr lang="fr-FR" sz="1000" b="1" dirty="0">
                <a:solidFill>
                  <a:schemeClr val="bg1"/>
                </a:solidFill>
                <a:effectLst/>
                <a:ea typeface="Arial" panose="020B0604020202020204" pitchFamily="34" charset="0"/>
                <a:hlinkClick r:id="rId4">
                  <a:extLst>
                    <a:ext uri="{A12FA001-AC4F-418D-AE19-62706E023703}">
                      <ahyp:hlinkClr xmlns:ahyp="http://schemas.microsoft.com/office/drawing/2018/hyperlinkcolor" val="tx"/>
                    </a:ext>
                  </a:extLst>
                </a:hlinkClick>
              </a:rPr>
              <a:t>https://doi.org/10.1001/archpedi.159.7.619</a:t>
            </a:r>
            <a:endParaRPr lang="fr-FR" sz="1000" b="1" dirty="0">
              <a:solidFill>
                <a:schemeClr val="bg1"/>
              </a:solidFill>
              <a:effectLst/>
              <a:ea typeface="Arial" panose="020B0604020202020204" pitchFamily="34" charset="0"/>
            </a:endParaRPr>
          </a:p>
        </p:txBody>
      </p:sp>
    </p:spTree>
    <p:extLst>
      <p:ext uri="{BB962C8B-B14F-4D97-AF65-F5344CB8AC3E}">
        <p14:creationId xmlns:p14="http://schemas.microsoft.com/office/powerpoint/2010/main" val="2723028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9502DB-5E66-5579-EDD7-0974B40A04B7}"/>
              </a:ext>
            </a:extLst>
          </p:cNvPr>
          <p:cNvSpPr/>
          <p:nvPr/>
        </p:nvSpPr>
        <p:spPr>
          <a:xfrm>
            <a:off x="0" y="7975"/>
            <a:ext cx="7571383" cy="185574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392506" y="2993595"/>
            <a:ext cx="6643549" cy="3738520"/>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t>Two different statements, which express the same type of conundrum: how do we know that it is really the screen that’s the problem and not the passive, sedentary, solitary, and repetitive behavior it incites over other, more active and interactive activities.</a:t>
            </a:r>
          </a:p>
          <a:p>
            <a:pPr>
              <a:lnSpc>
                <a:spcPts val="1120"/>
              </a:lnSpc>
            </a:pPr>
            <a:r>
              <a:rPr lang="en-US" sz="1150" dirty="0"/>
              <a:t> </a:t>
            </a:r>
          </a:p>
          <a:p>
            <a:pPr>
              <a:lnSpc>
                <a:spcPts val="1120"/>
              </a:lnSpc>
            </a:pPr>
            <a:r>
              <a:rPr lang="en-US" sz="1150" dirty="0"/>
              <a:t>This idea is partially captured by </a:t>
            </a:r>
            <a:r>
              <a:rPr lang="en-US" sz="1150" i="1" dirty="0"/>
              <a:t>The Displacement Theory</a:t>
            </a:r>
            <a:r>
              <a:rPr lang="en-US" sz="1150" dirty="0"/>
              <a:t>, which posits that the problem of screens is the time it steals from other activities, noticeably those that involve the interactions that we know are crucial for the development of the child. </a:t>
            </a:r>
          </a:p>
          <a:p>
            <a:pPr>
              <a:lnSpc>
                <a:spcPts val="1120"/>
              </a:lnSpc>
            </a:pPr>
            <a:r>
              <a:rPr lang="en-US" sz="1150" dirty="0"/>
              <a:t> </a:t>
            </a:r>
          </a:p>
          <a:p>
            <a:pPr>
              <a:lnSpc>
                <a:spcPts val="1120"/>
              </a:lnSpc>
            </a:pPr>
            <a:r>
              <a:rPr lang="en-US" sz="1150" dirty="0"/>
              <a:t>To gain certainty about this hypothesi</a:t>
            </a:r>
            <a:r>
              <a:rPr lang="en-US" sz="1150" dirty="0">
                <a:solidFill>
                  <a:schemeClr val="tx1"/>
                </a:solidFill>
              </a:rPr>
              <a:t>s, </a:t>
            </a:r>
            <a:r>
              <a:rPr lang="en-US" sz="1150" dirty="0"/>
              <a:t>you would have to find a cohort of children who are overexposed to screens without being deprived of any of the activities their non-exposed peers participate in. And that is almost impossible to do. There is a limited number of hours in the day, and so usually the excessive usage of digital technologies will come at the cost of other activities. In fact, studies have shown that more screen-time is consistently associated with a reduction of the time children spend with their relatives, or otherwise engage in social interactions (</a:t>
            </a:r>
            <a:r>
              <a:rPr lang="en-US" sz="1150" dirty="0" err="1"/>
              <a:t>Vandewater</a:t>
            </a:r>
            <a:r>
              <a:rPr lang="en-US" sz="1150" dirty="0"/>
              <a:t>, 2006).</a:t>
            </a:r>
          </a:p>
          <a:p>
            <a:pPr>
              <a:lnSpc>
                <a:spcPts val="1120"/>
              </a:lnSpc>
            </a:pPr>
            <a:r>
              <a:rPr lang="en-US" sz="1150" dirty="0"/>
              <a:t> </a:t>
            </a:r>
          </a:p>
          <a:p>
            <a:pPr>
              <a:lnSpc>
                <a:spcPts val="1120"/>
              </a:lnSpc>
            </a:pPr>
            <a:r>
              <a:rPr lang="en-US" sz="1150" dirty="0"/>
              <a:t>However, there are other ways of getting an idea of whether or not screens are ‘inherently bad’.  </a:t>
            </a:r>
          </a:p>
          <a:p>
            <a:pPr>
              <a:lnSpc>
                <a:spcPts val="1120"/>
              </a:lnSpc>
            </a:pPr>
            <a:endParaRPr lang="en-US" sz="1150" dirty="0"/>
          </a:p>
          <a:p>
            <a:pPr>
              <a:lnSpc>
                <a:spcPts val="1120"/>
              </a:lnSpc>
            </a:pPr>
            <a:r>
              <a:rPr lang="en-US" sz="1150" dirty="0"/>
              <a:t>Recently, the ELFE study conducted in France showed that watching screens during mealtimes seemingly had greater consequences on the development of the child than if the child’s screen time was augmented with one hour daily (</a:t>
            </a:r>
            <a:r>
              <a:rPr lang="en-US" sz="1150" i="1" dirty="0"/>
              <a:t>source?)</a:t>
            </a:r>
            <a:r>
              <a:rPr lang="en-US" sz="1150" dirty="0"/>
              <a:t>. Results like these support the displacement theory, in suggesting that the reduction of otherwise valuable interactions is at the cause of the problem, rather than the very act of being exposed to screens.</a:t>
            </a:r>
            <a:endParaRPr lang="en-US" sz="1150" i="1" dirty="0"/>
          </a:p>
          <a:p>
            <a:pPr>
              <a:lnSpc>
                <a:spcPts val="1120"/>
              </a:lnSpc>
            </a:pPr>
            <a:endParaRPr lang="en-US" sz="1150" dirty="0"/>
          </a:p>
          <a:p>
            <a:pPr>
              <a:lnSpc>
                <a:spcPts val="1120"/>
              </a:lnSpc>
            </a:pPr>
            <a:r>
              <a:rPr lang="en-US" sz="1150" dirty="0"/>
              <a:t>Another way is to see if different kinds of screen usage will have different effects on the child. With the introduction of touchscreens and interactive programs, scientists sometimes make the argument that we ought to distinguish between ‘active viewing’ and the more passive viewing associated with traditional TV (Sweetser, 2012). </a:t>
            </a:r>
          </a:p>
          <a:p>
            <a:pPr>
              <a:lnSpc>
                <a:spcPts val="1120"/>
              </a:lnSpc>
            </a:pPr>
            <a:r>
              <a:rPr lang="en-US" sz="1150" dirty="0"/>
              <a:t> </a:t>
            </a:r>
          </a:p>
          <a:p>
            <a:pPr>
              <a:lnSpc>
                <a:spcPts val="1120"/>
              </a:lnSpc>
            </a:pPr>
            <a:r>
              <a:rPr lang="en-US" sz="1150" dirty="0"/>
              <a:t>While it is true that active screen usage has been proven less harmful by some studies (Sanders, 2019), no studies we’ve found show any consistent benefits of interactive content, such as video games. For the interest of this guide, we might add that we’ve found no studies on active vs. passive viewing conducted on children aged 0-3 years old, most likely because children at this age are still incapable of properly ‘interacting’ with digital media when left unguided.</a:t>
            </a:r>
          </a:p>
          <a:p>
            <a:pPr>
              <a:lnSpc>
                <a:spcPts val="1120"/>
              </a:lnSpc>
            </a:pPr>
            <a:r>
              <a:rPr lang="en-US" sz="1150" dirty="0"/>
              <a:t> </a:t>
            </a:r>
          </a:p>
          <a:p>
            <a:pPr>
              <a:lnSpc>
                <a:spcPts val="1120"/>
              </a:lnSpc>
            </a:pPr>
            <a:r>
              <a:rPr lang="en-US" sz="1150" dirty="0"/>
              <a:t>What is more relevant if wanting to gain insights about different types of usage and very young children is to look at the effects of co-viewing, where the child is accompanied by an adult when engaging with the screen. Some studies suggest that co-viewing aids the child’s chances of picking up on cues from videos, which means they’re more likely to remember words that they’ve heard than when watching content by themselves (Strouse, 2018), while other studies conclude that the presence of the parent does not aid the child’s comprehension significantly (</a:t>
            </a:r>
            <a:r>
              <a:rPr lang="en-US" sz="1150" dirty="0" err="1"/>
              <a:t>Skouteris</a:t>
            </a:r>
            <a:r>
              <a:rPr lang="en-US" sz="1150" dirty="0"/>
              <a:t>, 2006; </a:t>
            </a:r>
          </a:p>
          <a:p>
            <a:pPr>
              <a:lnSpc>
                <a:spcPts val="1120"/>
              </a:lnSpc>
            </a:pPr>
            <a:r>
              <a:rPr lang="en-US" sz="1150" dirty="0"/>
              <a:t>Dorr 1989). Some of this disagreement comes from studies using different definitions of co-viewing, from an active mediation of content to simply being next to the child during screen-hours. </a:t>
            </a:r>
          </a:p>
          <a:p>
            <a:pPr>
              <a:lnSpc>
                <a:spcPts val="1120"/>
              </a:lnSpc>
            </a:pPr>
            <a:r>
              <a:rPr lang="en-US" sz="1150" dirty="0"/>
              <a:t> </a:t>
            </a:r>
          </a:p>
          <a:p>
            <a:pPr>
              <a:lnSpc>
                <a:spcPts val="1120"/>
              </a:lnSpc>
            </a:pPr>
            <a:r>
              <a:rPr lang="en-US" sz="1150" dirty="0"/>
              <a:t>Even if some form of co-viewing proves to be an effective strategy for canceling out some of the harmful effects of screens described above, it would imply radically altering how we use screens today to mitigate the risks associated with overexposure. Studies teach us that parents often rely on screens as a low-cost babysitter (Chen, 2020; </a:t>
            </a:r>
            <a:r>
              <a:rPr lang="en-US" sz="1150" dirty="0" err="1"/>
              <a:t>Hesketh</a:t>
            </a:r>
            <a:r>
              <a:rPr lang="en-US" sz="1150" dirty="0"/>
              <a:t>, 2020), and not as a means of instigating activities with the child. Indeed, you might ask: if screens require an active mediation to have any positive effects on the baby’s development, why not use any of the other – and often cheaper – toys available for children? </a:t>
            </a: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23</a:t>
            </a:fld>
            <a:endParaRPr lang="en-US" dirty="0"/>
          </a:p>
        </p:txBody>
      </p:sp>
      <p:pic>
        <p:nvPicPr>
          <p:cNvPr id="22" name="Picture 21">
            <a:extLst>
              <a:ext uri="{FF2B5EF4-FFF2-40B4-BE49-F238E27FC236}">
                <a16:creationId xmlns:a16="http://schemas.microsoft.com/office/drawing/2014/main" id="{D5F95F22-A1E9-8F22-7E14-03775DBC015E}"/>
              </a:ext>
            </a:extLst>
          </p:cNvPr>
          <p:cNvPicPr>
            <a:picLocks noChangeAspect="1"/>
          </p:cNvPicPr>
          <p:nvPr/>
        </p:nvPicPr>
        <p:blipFill rotWithShape="1">
          <a:blip r:embed="rId2">
            <a:alphaModFix amt="52000"/>
          </a:blip>
          <a:srcRect l="66648" t="19941" r="3317" b="41850"/>
          <a:stretch/>
        </p:blipFill>
        <p:spPr>
          <a:xfrm rot="10800000" flipH="1">
            <a:off x="0" y="0"/>
            <a:ext cx="2737789" cy="1863718"/>
          </a:xfrm>
          <a:prstGeom prst="rect">
            <a:avLst/>
          </a:prstGeom>
        </p:spPr>
      </p:pic>
      <p:sp>
        <p:nvSpPr>
          <p:cNvPr id="25" name="Text Placeholder 16">
            <a:extLst>
              <a:ext uri="{FF2B5EF4-FFF2-40B4-BE49-F238E27FC236}">
                <a16:creationId xmlns:a16="http://schemas.microsoft.com/office/drawing/2014/main" id="{18CDCF50-900F-1B5D-A586-273F72D9B7C6}"/>
              </a:ext>
            </a:extLst>
          </p:cNvPr>
          <p:cNvSpPr txBox="1">
            <a:spLocks/>
          </p:cNvSpPr>
          <p:nvPr/>
        </p:nvSpPr>
        <p:spPr>
          <a:xfrm>
            <a:off x="380454" y="572767"/>
            <a:ext cx="2415616" cy="391816"/>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Second Discussion Point</a:t>
            </a:r>
            <a:endParaRPr lang="en-IE" sz="27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EDE1ACE8-B4F6-FABE-1E8E-004A46BE3D52}"/>
              </a:ext>
            </a:extLst>
          </p:cNvPr>
          <p:cNvSpPr/>
          <p:nvPr/>
        </p:nvSpPr>
        <p:spPr>
          <a:xfrm>
            <a:off x="3277590" y="332307"/>
            <a:ext cx="3758465" cy="2433471"/>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11" name="Text Placeholder 17">
            <a:extLst>
              <a:ext uri="{FF2B5EF4-FFF2-40B4-BE49-F238E27FC236}">
                <a16:creationId xmlns:a16="http://schemas.microsoft.com/office/drawing/2014/main" id="{B000C610-75F6-2FA8-641E-10E1D4BF9E7B}"/>
              </a:ext>
            </a:extLst>
          </p:cNvPr>
          <p:cNvSpPr txBox="1">
            <a:spLocks/>
          </p:cNvSpPr>
          <p:nvPr/>
        </p:nvSpPr>
        <p:spPr>
          <a:xfrm>
            <a:off x="3557417" y="748680"/>
            <a:ext cx="3362078" cy="161263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840"/>
              </a:lnSpc>
            </a:pPr>
            <a:r>
              <a:rPr lang="en-US" sz="1800" i="1" dirty="0">
                <a:solidFill>
                  <a:schemeClr val="bg1"/>
                </a:solidFill>
              </a:rPr>
              <a:t>“Babies are not overexposed to screens, they are underexposed to other stimuli” or “The screen is not the problem – the problem is how we use the screen.” </a:t>
            </a:r>
          </a:p>
        </p:txBody>
      </p:sp>
      <p:grpSp>
        <p:nvGrpSpPr>
          <p:cNvPr id="13" name="Group 12">
            <a:extLst>
              <a:ext uri="{FF2B5EF4-FFF2-40B4-BE49-F238E27FC236}">
                <a16:creationId xmlns:a16="http://schemas.microsoft.com/office/drawing/2014/main" id="{5BA5BEAB-B756-2DDD-599A-FD427B447FBC}"/>
              </a:ext>
            </a:extLst>
          </p:cNvPr>
          <p:cNvGrpSpPr/>
          <p:nvPr/>
        </p:nvGrpSpPr>
        <p:grpSpPr>
          <a:xfrm rot="10800000">
            <a:off x="2451141" y="1380956"/>
            <a:ext cx="1108623" cy="807096"/>
            <a:chOff x="3400450" y="986392"/>
            <a:chExt cx="1487826" cy="1083162"/>
          </a:xfrm>
        </p:grpSpPr>
        <p:sp>
          <p:nvSpPr>
            <p:cNvPr id="14" name="Freeform 13">
              <a:extLst>
                <a:ext uri="{FF2B5EF4-FFF2-40B4-BE49-F238E27FC236}">
                  <a16:creationId xmlns:a16="http://schemas.microsoft.com/office/drawing/2014/main" id="{1C9569A9-770D-5420-8EF9-EC306D5E79E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9FCA80ED-CAA8-BC55-1A8D-1F2E256F01B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53736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491007" y="634257"/>
            <a:ext cx="3102796" cy="312603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t>Furthermore, one might note that a number of experimental studies suggest that there is in fact something inherent to the screen that can affect the brain of the growing baby. </a:t>
            </a:r>
            <a:r>
              <a:rPr lang="en-US" sz="1150" dirty="0">
                <a:solidFill>
                  <a:schemeClr val="tx1"/>
                </a:solidFill>
              </a:rPr>
              <a:t>The authors of one paper hypotheses that screens can change the neurocircuit in this early period of life where the brain is incredibly plastic, causing irreversible change in the way the child – and later adult – respond to the surrounding world (</a:t>
            </a:r>
            <a:r>
              <a:rPr lang="en-US" sz="1150" dirty="0" err="1">
                <a:solidFill>
                  <a:schemeClr val="tx1"/>
                </a:solidFill>
              </a:rPr>
              <a:t>Heffler</a:t>
            </a:r>
            <a:r>
              <a:rPr lang="en-US" sz="1150" dirty="0">
                <a:solidFill>
                  <a:schemeClr val="tx1"/>
                </a:solidFill>
              </a:rPr>
              <a:t>, 2016), although these results are still  subject to much controversy.</a:t>
            </a:r>
          </a:p>
          <a:p>
            <a:pPr>
              <a:lnSpc>
                <a:spcPts val="1120"/>
              </a:lnSpc>
            </a:pPr>
            <a:r>
              <a:rPr lang="en-US" sz="1150" dirty="0">
                <a:solidFill>
                  <a:schemeClr val="tx1"/>
                </a:solidFill>
              </a:rPr>
              <a:t> </a:t>
            </a:r>
          </a:p>
          <a:p>
            <a:pPr>
              <a:lnSpc>
                <a:spcPts val="1120"/>
              </a:lnSpc>
            </a:pPr>
            <a:r>
              <a:rPr lang="en-US" sz="1150" dirty="0"/>
              <a:t>Lastly, it has been scientifically proven that the blue LED light of smart devices disturb the sleep of both adults and children. When knowing the importance of uninterrupted sleep during the child’s early development, this particular negative effect is, as pediatrician Eric </a:t>
            </a:r>
            <a:r>
              <a:rPr lang="en-US" sz="1150" dirty="0" err="1"/>
              <a:t>Osika</a:t>
            </a:r>
            <a:r>
              <a:rPr lang="en-US" sz="1150" dirty="0"/>
              <a:t> argues, ‘in itself sufficient to warrant a warning against screen usage for young children‘ (intervention at the ‘Reason our screens’ education (01/12/22). </a:t>
            </a:r>
          </a:p>
          <a:p>
            <a:pPr>
              <a:lnSpc>
                <a:spcPts val="1120"/>
              </a:lnSpc>
            </a:pPr>
            <a:endParaRPr lang="en-US" sz="1150" dirty="0"/>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24</a:t>
            </a:fld>
            <a:endParaRPr lang="en-US" dirty="0"/>
          </a:p>
        </p:txBody>
      </p:sp>
      <p:sp>
        <p:nvSpPr>
          <p:cNvPr id="16" name="Rectangle 15">
            <a:extLst>
              <a:ext uri="{FF2B5EF4-FFF2-40B4-BE49-F238E27FC236}">
                <a16:creationId xmlns:a16="http://schemas.microsoft.com/office/drawing/2014/main" id="{1723602E-1619-4EDE-C277-2EAFD95ACED6}"/>
              </a:ext>
            </a:extLst>
          </p:cNvPr>
          <p:cNvSpPr/>
          <p:nvPr/>
        </p:nvSpPr>
        <p:spPr>
          <a:xfrm>
            <a:off x="-25203" y="5072877"/>
            <a:ext cx="7559675" cy="5103262"/>
          </a:xfrm>
          <a:prstGeom prst="rect">
            <a:avLst/>
          </a:prstGeom>
          <a:solidFill>
            <a:srgbClr val="7465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7">
            <a:extLst>
              <a:ext uri="{FF2B5EF4-FFF2-40B4-BE49-F238E27FC236}">
                <a16:creationId xmlns:a16="http://schemas.microsoft.com/office/drawing/2014/main" id="{ED49BFA4-48A4-A5B5-03FF-A24321C35D6C}"/>
              </a:ext>
            </a:extLst>
          </p:cNvPr>
          <p:cNvSpPr txBox="1">
            <a:spLocks/>
          </p:cNvSpPr>
          <p:nvPr/>
        </p:nvSpPr>
        <p:spPr>
          <a:xfrm>
            <a:off x="380928" y="5573754"/>
            <a:ext cx="6526988" cy="4301130"/>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Chen, Chen, et al. ‘Are Screen </a:t>
            </a:r>
            <a:r>
              <a:rPr lang="fr-FR" sz="1000" dirty="0" err="1">
                <a:solidFill>
                  <a:schemeClr val="bg1"/>
                </a:solidFill>
                <a:effectLst/>
                <a:ea typeface="Arial" panose="020B0604020202020204" pitchFamily="34" charset="0"/>
              </a:rPr>
              <a:t>Devices</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Soothing</a:t>
            </a:r>
            <a:r>
              <a:rPr lang="fr-FR" sz="1000" dirty="0">
                <a:solidFill>
                  <a:schemeClr val="bg1"/>
                </a:solidFill>
                <a:effectLst/>
                <a:ea typeface="Arial" panose="020B0604020202020204" pitchFamily="34" charset="0"/>
              </a:rPr>
              <a:t> Children or </a:t>
            </a:r>
            <a:r>
              <a:rPr lang="fr-FR" sz="1000" dirty="0" err="1">
                <a:solidFill>
                  <a:schemeClr val="bg1"/>
                </a:solidFill>
                <a:effectLst/>
                <a:ea typeface="Arial" panose="020B0604020202020204" pitchFamily="34" charset="0"/>
              </a:rPr>
              <a:t>Soothing</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Parents?Investigating</a:t>
            </a:r>
            <a:r>
              <a:rPr lang="fr-FR" sz="1000" dirty="0">
                <a:solidFill>
                  <a:schemeClr val="bg1"/>
                </a:solidFill>
                <a:effectLst/>
                <a:ea typeface="Arial" panose="020B0604020202020204" pitchFamily="34" charset="0"/>
              </a:rPr>
              <a:t> the </a:t>
            </a:r>
            <a:r>
              <a:rPr lang="fr-FR" sz="1000" dirty="0" err="1">
                <a:solidFill>
                  <a:schemeClr val="bg1"/>
                </a:solidFill>
                <a:effectLst/>
                <a:ea typeface="Arial" panose="020B0604020202020204" pitchFamily="34" charset="0"/>
              </a:rPr>
              <a:t>Relationships</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among</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Children’s</a:t>
            </a:r>
            <a:r>
              <a:rPr lang="fr-FR" sz="1000" dirty="0">
                <a:solidFill>
                  <a:schemeClr val="bg1"/>
                </a:solidFill>
                <a:effectLst/>
                <a:ea typeface="Arial" panose="020B0604020202020204" pitchFamily="34" charset="0"/>
              </a:rPr>
              <a:t> Exposure to </a:t>
            </a:r>
            <a:r>
              <a:rPr lang="fr-FR" sz="1000" dirty="0" err="1">
                <a:solidFill>
                  <a:schemeClr val="bg1"/>
                </a:solidFill>
                <a:effectLst/>
                <a:ea typeface="Arial" panose="020B0604020202020204" pitchFamily="34" charset="0"/>
              </a:rPr>
              <a:t>Different</a:t>
            </a:r>
            <a:r>
              <a:rPr lang="fr-FR" sz="1000" dirty="0">
                <a:solidFill>
                  <a:schemeClr val="bg1"/>
                </a:solidFill>
                <a:effectLst/>
                <a:ea typeface="Arial" panose="020B0604020202020204" pitchFamily="34" charset="0"/>
              </a:rPr>
              <a:t> Types of Screen Media, Parental </a:t>
            </a:r>
            <a:r>
              <a:rPr lang="fr-FR" sz="1000" dirty="0" err="1">
                <a:solidFill>
                  <a:schemeClr val="bg1"/>
                </a:solidFill>
                <a:effectLst/>
                <a:ea typeface="Arial" panose="020B0604020202020204" pitchFamily="34" charset="0"/>
              </a:rPr>
              <a:t>Efficacy</a:t>
            </a:r>
            <a:r>
              <a:rPr lang="fr-FR" sz="1000" dirty="0">
                <a:solidFill>
                  <a:schemeClr val="bg1"/>
                </a:solidFill>
                <a:effectLst/>
                <a:ea typeface="Arial" panose="020B0604020202020204" pitchFamily="34" charset="0"/>
              </a:rPr>
              <a:t> and Home </a:t>
            </a:r>
            <a:r>
              <a:rPr lang="fr-FR" sz="1000" dirty="0" err="1">
                <a:solidFill>
                  <a:schemeClr val="bg1"/>
                </a:solidFill>
                <a:effectLst/>
                <a:ea typeface="Arial" panose="020B0604020202020204" pitchFamily="34" charset="0"/>
              </a:rPr>
              <a:t>Literacy</a:t>
            </a:r>
            <a:r>
              <a:rPr lang="fr-FR" sz="1000" dirty="0">
                <a:solidFill>
                  <a:schemeClr val="bg1"/>
                </a:solidFill>
                <a:effectLst/>
                <a:ea typeface="Arial" panose="020B0604020202020204" pitchFamily="34" charset="0"/>
              </a:rPr>
              <a:t> Practices’. Computers in Human Behavior, vol. 112, Nov. 2020, p. 106462. ScienceDirect, </a:t>
            </a:r>
            <a:r>
              <a:rPr lang="fr-FR" sz="1000" b="1" dirty="0">
                <a:solidFill>
                  <a:schemeClr val="bg1"/>
                </a:solidFill>
                <a:effectLst/>
                <a:ea typeface="Arial" panose="020B0604020202020204" pitchFamily="34" charset="0"/>
                <a:hlinkClick r:id="rId2">
                  <a:extLst>
                    <a:ext uri="{A12FA001-AC4F-418D-AE19-62706E023703}">
                      <ahyp:hlinkClr xmlns:ahyp="http://schemas.microsoft.com/office/drawing/2018/hyperlinkcolor" val="tx"/>
                    </a:ext>
                  </a:extLst>
                </a:hlinkClick>
              </a:rPr>
              <a:t>https://doi.org/10.1016/j.chb.2020.106462</a:t>
            </a:r>
            <a:r>
              <a:rPr lang="fr-FR" sz="1000" b="1" dirty="0">
                <a:solidFill>
                  <a:schemeClr val="bg1"/>
                </a:solidFill>
                <a:effectLst/>
                <a:ea typeface="Arial" panose="020B0604020202020204" pitchFamily="34" charset="0"/>
              </a:rPr>
              <a:t>.</a:t>
            </a:r>
            <a:r>
              <a:rPr lang="en-IE" sz="1000" b="1" dirty="0">
                <a:solidFill>
                  <a:schemeClr val="bg1"/>
                </a:solidFill>
                <a:ea typeface="Arial" panose="020B0604020202020204" pitchFamily="34" charset="0"/>
              </a:rPr>
              <a:t> </a:t>
            </a:r>
            <a:r>
              <a:rPr lang="fr-FR" sz="1000" dirty="0">
                <a:solidFill>
                  <a:schemeClr val="bg1"/>
                </a:solidFill>
                <a:effectLst/>
                <a:ea typeface="Arial" panose="020B0604020202020204" pitchFamily="34" charset="0"/>
              </a:rPr>
              <a:t>Read the full article </a:t>
            </a:r>
            <a:r>
              <a:rPr lang="fr-FR" sz="1000" b="1" dirty="0">
                <a:solidFill>
                  <a:schemeClr val="bg1"/>
                </a:solidFill>
                <a:effectLst/>
                <a:ea typeface="Arial" panose="020B0604020202020204" pitchFamily="34" charset="0"/>
                <a:hlinkClick r:id="rId3">
                  <a:extLst>
                    <a:ext uri="{A12FA001-AC4F-418D-AE19-62706E023703}">
                      <ahyp:hlinkClr xmlns:ahyp="http://schemas.microsoft.com/office/drawing/2018/hyperlinkcolor" val="tx"/>
                    </a:ext>
                  </a:extLst>
                </a:hlinkClick>
              </a:rPr>
              <a:t>here</a:t>
            </a:r>
            <a:r>
              <a:rPr lang="fr-FR" sz="1000"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Dorr</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Aimee</a:t>
            </a:r>
            <a:r>
              <a:rPr lang="fr-FR" sz="1000" dirty="0">
                <a:solidFill>
                  <a:schemeClr val="bg1"/>
                </a:solidFill>
                <a:effectLst/>
                <a:ea typeface="Arial" panose="020B0604020202020204" pitchFamily="34" charset="0"/>
              </a:rPr>
              <a:t>, et al. ‘Parent‐child </a:t>
            </a:r>
            <a:r>
              <a:rPr lang="fr-FR" sz="1000" dirty="0" err="1">
                <a:solidFill>
                  <a:schemeClr val="bg1"/>
                </a:solidFill>
                <a:effectLst/>
                <a:ea typeface="Arial" panose="020B0604020202020204" pitchFamily="34" charset="0"/>
              </a:rPr>
              <a:t>Coviewing</a:t>
            </a:r>
            <a:r>
              <a:rPr lang="fr-FR" sz="1000" dirty="0">
                <a:solidFill>
                  <a:schemeClr val="bg1"/>
                </a:solidFill>
                <a:effectLst/>
                <a:ea typeface="Arial" panose="020B0604020202020204" pitchFamily="34" charset="0"/>
              </a:rPr>
              <a:t> of Television’. Journal of Broadcasting &amp; </a:t>
            </a:r>
            <a:r>
              <a:rPr lang="fr-FR" sz="1000" dirty="0" err="1">
                <a:solidFill>
                  <a:schemeClr val="bg1"/>
                </a:solidFill>
                <a:effectLst/>
                <a:ea typeface="Arial" panose="020B0604020202020204" pitchFamily="34" charset="0"/>
              </a:rPr>
              <a:t>Electronic</a:t>
            </a:r>
            <a:r>
              <a:rPr lang="fr-FR" sz="1000" dirty="0">
                <a:solidFill>
                  <a:schemeClr val="bg1"/>
                </a:solidFill>
                <a:effectLst/>
                <a:ea typeface="Arial" panose="020B0604020202020204" pitchFamily="34" charset="0"/>
              </a:rPr>
              <a:t> Media, vol. 33, no. 1, Jan. 1989, pp. 35–51. Taylor and </a:t>
            </a:r>
            <a:r>
              <a:rPr lang="fr-FR" sz="1000" dirty="0" err="1">
                <a:solidFill>
                  <a:schemeClr val="bg1"/>
                </a:solidFill>
                <a:effectLst/>
                <a:ea typeface="Arial" panose="020B0604020202020204" pitchFamily="34" charset="0"/>
              </a:rPr>
              <a:t>Francis+NEJM</a:t>
            </a:r>
            <a:r>
              <a:rPr lang="fr-FR" sz="1000" dirty="0">
                <a:solidFill>
                  <a:schemeClr val="bg1"/>
                </a:solidFill>
                <a:effectLst/>
                <a:ea typeface="Arial" panose="020B0604020202020204" pitchFamily="34" charset="0"/>
              </a:rPr>
              <a:t>, </a:t>
            </a:r>
            <a:r>
              <a:rPr lang="fr-FR" sz="1000" b="1" dirty="0">
                <a:solidFill>
                  <a:schemeClr val="bg1"/>
                </a:solidFill>
                <a:effectLst/>
                <a:ea typeface="Arial" panose="020B0604020202020204" pitchFamily="34" charset="0"/>
                <a:hlinkClick r:id="rId4">
                  <a:extLst>
                    <a:ext uri="{A12FA001-AC4F-418D-AE19-62706E023703}">
                      <ahyp:hlinkClr xmlns:ahyp="http://schemas.microsoft.com/office/drawing/2018/hyperlinkcolor" val="tx"/>
                    </a:ext>
                  </a:extLst>
                </a:hlinkClick>
              </a:rPr>
              <a:t>https://doi.org/10.1080/08838158909364060</a:t>
            </a:r>
            <a:r>
              <a:rPr lang="fr-FR" sz="1000"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Heffler</a:t>
            </a:r>
            <a:r>
              <a:rPr lang="fr-FR" sz="1000" dirty="0">
                <a:solidFill>
                  <a:schemeClr val="bg1"/>
                </a:solidFill>
                <a:effectLst/>
                <a:ea typeface="Arial" panose="020B0604020202020204" pitchFamily="34" charset="0"/>
              </a:rPr>
              <a:t>, Karen </a:t>
            </a:r>
            <a:r>
              <a:rPr lang="fr-FR" sz="1000" dirty="0" err="1">
                <a:solidFill>
                  <a:schemeClr val="bg1"/>
                </a:solidFill>
                <a:effectLst/>
                <a:ea typeface="Arial" panose="020B0604020202020204" pitchFamily="34" charset="0"/>
              </a:rPr>
              <a:t>Frankel</a:t>
            </a:r>
            <a:r>
              <a:rPr lang="fr-FR" sz="1000" dirty="0">
                <a:solidFill>
                  <a:schemeClr val="bg1"/>
                </a:solidFill>
                <a:effectLst/>
                <a:ea typeface="Arial" panose="020B0604020202020204" pitchFamily="34" charset="0"/>
              </a:rPr>
              <a:t>, and Leonard M. </a:t>
            </a:r>
            <a:r>
              <a:rPr lang="fr-FR" sz="1000" dirty="0" err="1">
                <a:solidFill>
                  <a:schemeClr val="bg1"/>
                </a:solidFill>
                <a:effectLst/>
                <a:ea typeface="Arial" panose="020B0604020202020204" pitchFamily="34" charset="0"/>
              </a:rPr>
              <a:t>Oestreicher</a:t>
            </a:r>
            <a:r>
              <a:rPr lang="fr-FR" sz="1000" dirty="0">
                <a:solidFill>
                  <a:schemeClr val="bg1"/>
                </a:solidFill>
                <a:effectLst/>
                <a:ea typeface="Arial" panose="020B0604020202020204" pitchFamily="34" charset="0"/>
              </a:rPr>
              <a:t>. ‘Causation Model of </a:t>
            </a:r>
            <a:r>
              <a:rPr lang="fr-FR" sz="1000" dirty="0" err="1">
                <a:solidFill>
                  <a:schemeClr val="bg1"/>
                </a:solidFill>
                <a:effectLst/>
                <a:ea typeface="Arial" panose="020B0604020202020204" pitchFamily="34" charset="0"/>
              </a:rPr>
              <a:t>Autism</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Audiovisual</a:t>
            </a:r>
            <a:r>
              <a:rPr lang="fr-FR" sz="1000" dirty="0">
                <a:solidFill>
                  <a:schemeClr val="bg1"/>
                </a:solidFill>
                <a:effectLst/>
                <a:ea typeface="Arial" panose="020B0604020202020204" pitchFamily="34" charset="0"/>
              </a:rPr>
              <a:t> Brain </a:t>
            </a:r>
            <a:r>
              <a:rPr lang="fr-FR" sz="1000" dirty="0" err="1">
                <a:solidFill>
                  <a:schemeClr val="bg1"/>
                </a:solidFill>
                <a:effectLst/>
                <a:ea typeface="Arial" panose="020B0604020202020204" pitchFamily="34" charset="0"/>
              </a:rPr>
              <a:t>Specialization</a:t>
            </a:r>
            <a:r>
              <a:rPr lang="fr-FR" sz="1000" dirty="0">
                <a:solidFill>
                  <a:schemeClr val="bg1"/>
                </a:solidFill>
                <a:effectLst/>
                <a:ea typeface="Arial" panose="020B0604020202020204" pitchFamily="34" charset="0"/>
              </a:rPr>
              <a:t> in </a:t>
            </a:r>
            <a:r>
              <a:rPr lang="fr-FR" sz="1000" dirty="0" err="1">
                <a:solidFill>
                  <a:schemeClr val="bg1"/>
                </a:solidFill>
                <a:effectLst/>
                <a:ea typeface="Arial" panose="020B0604020202020204" pitchFamily="34" charset="0"/>
              </a:rPr>
              <a:t>Infancy</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Competes</a:t>
            </a:r>
            <a:r>
              <a:rPr lang="fr-FR" sz="1000" dirty="0">
                <a:solidFill>
                  <a:schemeClr val="bg1"/>
                </a:solidFill>
                <a:effectLst/>
                <a:ea typeface="Arial" panose="020B0604020202020204" pitchFamily="34" charset="0"/>
              </a:rPr>
              <a:t> with Social Brain Networks’. </a:t>
            </a:r>
            <a:r>
              <a:rPr lang="fr-FR" sz="1000" dirty="0" err="1">
                <a:solidFill>
                  <a:schemeClr val="bg1"/>
                </a:solidFill>
                <a:effectLst/>
                <a:ea typeface="Arial" panose="020B0604020202020204" pitchFamily="34" charset="0"/>
              </a:rPr>
              <a:t>Medical</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Hypotheses</a:t>
            </a:r>
            <a:r>
              <a:rPr lang="fr-FR" sz="1000" dirty="0">
                <a:solidFill>
                  <a:schemeClr val="bg1"/>
                </a:solidFill>
                <a:effectLst/>
                <a:ea typeface="Arial" panose="020B0604020202020204" pitchFamily="34" charset="0"/>
              </a:rPr>
              <a:t>, vol. 91, June 2016, pp. 114–22. ScienceDirect, </a:t>
            </a:r>
            <a:r>
              <a:rPr lang="fr-FR" sz="1000" b="1" dirty="0">
                <a:solidFill>
                  <a:schemeClr val="bg1"/>
                </a:solidFill>
                <a:effectLst/>
                <a:ea typeface="Arial" panose="020B0604020202020204" pitchFamily="34" charset="0"/>
                <a:hlinkClick r:id="rId5">
                  <a:extLst>
                    <a:ext uri="{A12FA001-AC4F-418D-AE19-62706E023703}">
                      <ahyp:hlinkClr xmlns:ahyp="http://schemas.microsoft.com/office/drawing/2018/hyperlinkcolor" val="tx"/>
                    </a:ext>
                  </a:extLst>
                </a:hlinkClick>
              </a:rPr>
              <a:t>https://doi.org/10.1016/j.mehy.2015.06.019</a:t>
            </a:r>
            <a:r>
              <a:rPr lang="fr-FR" sz="1000" b="1" dirty="0">
                <a:solidFill>
                  <a:schemeClr val="bg1"/>
                </a:solidFill>
                <a:effectLst/>
                <a:ea typeface="Arial" panose="020B0604020202020204" pitchFamily="34" charset="0"/>
              </a:rPr>
              <a:t>.</a:t>
            </a:r>
            <a:r>
              <a:rPr lang="fr-FR" sz="1000" i="1" dirty="0">
                <a:solidFill>
                  <a:schemeClr val="bg1"/>
                </a:solidFill>
                <a:effectLst/>
                <a:ea typeface="Arial" panose="020B0604020202020204" pitchFamily="34" charset="0"/>
              </a:rPr>
              <a:t>Read the full article </a:t>
            </a:r>
            <a:r>
              <a:rPr lang="fr-FR" sz="1000" b="1" i="1" dirty="0">
                <a:solidFill>
                  <a:schemeClr val="bg1"/>
                </a:solidFill>
                <a:effectLst/>
                <a:ea typeface="Arial" panose="020B0604020202020204" pitchFamily="34" charset="0"/>
                <a:hlinkClick r:id="rId6">
                  <a:extLst>
                    <a:ext uri="{A12FA001-AC4F-418D-AE19-62706E023703}">
                      <ahyp:hlinkClr xmlns:ahyp="http://schemas.microsoft.com/office/drawing/2018/hyperlinkcolor" val="tx"/>
                    </a:ext>
                  </a:extLst>
                </a:hlinkClick>
              </a:rPr>
              <a:t>here</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Hesketh</a:t>
            </a:r>
            <a:r>
              <a:rPr lang="fr-FR" sz="1000" dirty="0">
                <a:solidFill>
                  <a:schemeClr val="bg1"/>
                </a:solidFill>
                <a:effectLst/>
                <a:ea typeface="Arial" panose="020B0604020202020204" pitchFamily="34" charset="0"/>
              </a:rPr>
              <a:t>, Kylie D., et al. ‘</a:t>
            </a:r>
            <a:r>
              <a:rPr lang="fr-FR" sz="1000" dirty="0" err="1">
                <a:solidFill>
                  <a:schemeClr val="bg1"/>
                </a:solidFill>
                <a:effectLst/>
                <a:ea typeface="Arial" panose="020B0604020202020204" pitchFamily="34" charset="0"/>
              </a:rPr>
              <a:t>Children′s</a:t>
            </a:r>
            <a:r>
              <a:rPr lang="fr-FR" sz="1000" dirty="0">
                <a:solidFill>
                  <a:schemeClr val="bg1"/>
                </a:solidFill>
                <a:effectLst/>
                <a:ea typeface="Arial" panose="020B0604020202020204" pitchFamily="34" charset="0"/>
              </a:rPr>
              <a:t> Physical Activity and Screen Time: Qualitative </a:t>
            </a:r>
            <a:r>
              <a:rPr lang="fr-FR" sz="1000" dirty="0" err="1">
                <a:solidFill>
                  <a:schemeClr val="bg1"/>
                </a:solidFill>
                <a:effectLst/>
                <a:ea typeface="Arial" panose="020B0604020202020204" pitchFamily="34" charset="0"/>
              </a:rPr>
              <a:t>Comparison</a:t>
            </a:r>
            <a:r>
              <a:rPr lang="fr-FR" sz="1000" dirty="0">
                <a:solidFill>
                  <a:schemeClr val="bg1"/>
                </a:solidFill>
                <a:effectLst/>
                <a:ea typeface="Arial" panose="020B0604020202020204" pitchFamily="34" charset="0"/>
              </a:rPr>
              <a:t> of </a:t>
            </a:r>
            <a:r>
              <a:rPr lang="fr-FR" sz="1000" dirty="0" err="1">
                <a:solidFill>
                  <a:schemeClr val="bg1"/>
                </a:solidFill>
                <a:effectLst/>
                <a:ea typeface="Arial" panose="020B0604020202020204" pitchFamily="34" charset="0"/>
              </a:rPr>
              <a:t>Views</a:t>
            </a:r>
            <a:r>
              <a:rPr lang="fr-FR" sz="1000" dirty="0">
                <a:solidFill>
                  <a:schemeClr val="bg1"/>
                </a:solidFill>
                <a:effectLst/>
                <a:ea typeface="Arial" panose="020B0604020202020204" pitchFamily="34" charset="0"/>
              </a:rPr>
              <a:t> of Parents of Infants and </a:t>
            </a:r>
            <a:r>
              <a:rPr lang="fr-FR" sz="1000" dirty="0" err="1">
                <a:solidFill>
                  <a:schemeClr val="bg1"/>
                </a:solidFill>
                <a:effectLst/>
                <a:ea typeface="Arial" panose="020B0604020202020204" pitchFamily="34" charset="0"/>
              </a:rPr>
              <a:t>Preschool</a:t>
            </a:r>
            <a:r>
              <a:rPr lang="fr-FR" sz="1000" dirty="0">
                <a:solidFill>
                  <a:schemeClr val="bg1"/>
                </a:solidFill>
                <a:effectLst/>
                <a:ea typeface="Arial" panose="020B0604020202020204" pitchFamily="34" charset="0"/>
              </a:rPr>
              <a:t> Children’. International Journal of </a:t>
            </a:r>
            <a:r>
              <a:rPr lang="fr-FR" sz="1000" dirty="0" err="1">
                <a:solidFill>
                  <a:schemeClr val="bg1"/>
                </a:solidFill>
                <a:effectLst/>
                <a:ea typeface="Arial" panose="020B0604020202020204" pitchFamily="34" charset="0"/>
              </a:rPr>
              <a:t>Behavioral</a:t>
            </a:r>
            <a:r>
              <a:rPr lang="fr-FR" sz="1000" dirty="0">
                <a:solidFill>
                  <a:schemeClr val="bg1"/>
                </a:solidFill>
                <a:effectLst/>
                <a:ea typeface="Arial" panose="020B0604020202020204" pitchFamily="34" charset="0"/>
              </a:rPr>
              <a:t> Nutrition and Physical Activity, vol. 9, no. 1, </a:t>
            </a:r>
            <a:r>
              <a:rPr lang="fr-FR" sz="1000" dirty="0" err="1">
                <a:solidFill>
                  <a:schemeClr val="bg1"/>
                </a:solidFill>
                <a:effectLst/>
                <a:ea typeface="Arial" panose="020B0604020202020204" pitchFamily="34" charset="0"/>
              </a:rPr>
              <a:t>Dec</a:t>
            </a:r>
            <a:r>
              <a:rPr lang="fr-FR" sz="1000" dirty="0">
                <a:solidFill>
                  <a:schemeClr val="bg1"/>
                </a:solidFill>
                <a:effectLst/>
                <a:ea typeface="Arial" panose="020B0604020202020204" pitchFamily="34" charset="0"/>
              </a:rPr>
              <a:t>. 2012, p. 152. </a:t>
            </a:r>
            <a:r>
              <a:rPr lang="fr-FR" sz="1000" dirty="0" err="1">
                <a:solidFill>
                  <a:schemeClr val="bg1"/>
                </a:solidFill>
                <a:effectLst/>
                <a:ea typeface="Arial" panose="020B0604020202020204" pitchFamily="34" charset="0"/>
              </a:rPr>
              <a:t>BioMed</a:t>
            </a:r>
            <a:r>
              <a:rPr lang="fr-FR" sz="1000" dirty="0">
                <a:solidFill>
                  <a:schemeClr val="bg1"/>
                </a:solidFill>
                <a:effectLst/>
                <a:ea typeface="Arial" panose="020B0604020202020204" pitchFamily="34" charset="0"/>
              </a:rPr>
              <a:t> Central, </a:t>
            </a:r>
            <a:r>
              <a:rPr lang="fr-FR" sz="1000" b="1" dirty="0">
                <a:solidFill>
                  <a:schemeClr val="bg1"/>
                </a:solidFill>
                <a:effectLst/>
                <a:ea typeface="Arial" panose="020B0604020202020204" pitchFamily="34" charset="0"/>
                <a:hlinkClick r:id="rId7">
                  <a:extLst>
                    <a:ext uri="{A12FA001-AC4F-418D-AE19-62706E023703}">
                      <ahyp:hlinkClr xmlns:ahyp="http://schemas.microsoft.com/office/drawing/2018/hyperlinkcolor" val="tx"/>
                    </a:ext>
                  </a:extLst>
                </a:hlinkClick>
              </a:rPr>
              <a:t>https://doi.org/10.1186/1479-5868-9-152</a:t>
            </a:r>
            <a:r>
              <a:rPr lang="fr-FR" sz="1000" b="1" dirty="0">
                <a:solidFill>
                  <a:schemeClr val="bg1"/>
                </a:solidFill>
                <a:effectLst/>
                <a:ea typeface="Arial" panose="020B0604020202020204" pitchFamily="34" charset="0"/>
              </a:rPr>
              <a:t>. </a:t>
            </a:r>
            <a:r>
              <a:rPr lang="fr-FR" sz="1000" i="1" dirty="0">
                <a:solidFill>
                  <a:schemeClr val="bg1"/>
                </a:solidFill>
                <a:effectLst/>
                <a:ea typeface="Arial" panose="020B0604020202020204" pitchFamily="34" charset="0"/>
              </a:rPr>
              <a:t>Read the full article </a:t>
            </a:r>
            <a:r>
              <a:rPr lang="fr-FR" sz="1000" b="1" i="1" dirty="0">
                <a:solidFill>
                  <a:schemeClr val="bg1"/>
                </a:solidFill>
                <a:effectLst/>
                <a:ea typeface="Arial" panose="020B0604020202020204" pitchFamily="34" charset="0"/>
                <a:hlinkClick r:id="rId8">
                  <a:extLst>
                    <a:ext uri="{A12FA001-AC4F-418D-AE19-62706E023703}">
                      <ahyp:hlinkClr xmlns:ahyp="http://schemas.microsoft.com/office/drawing/2018/hyperlinkcolor" val="tx"/>
                    </a:ext>
                  </a:extLst>
                </a:hlinkClick>
              </a:rPr>
              <a:t>here</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Sanders, </a:t>
            </a:r>
            <a:r>
              <a:rPr lang="fr-FR" sz="1000" dirty="0" err="1">
                <a:solidFill>
                  <a:schemeClr val="bg1"/>
                </a:solidFill>
                <a:effectLst/>
                <a:ea typeface="Arial" panose="020B0604020202020204" pitchFamily="34" charset="0"/>
              </a:rPr>
              <a:t>Taren</a:t>
            </a:r>
            <a:r>
              <a:rPr lang="fr-FR" sz="1000" dirty="0">
                <a:solidFill>
                  <a:schemeClr val="bg1"/>
                </a:solidFill>
                <a:effectLst/>
                <a:ea typeface="Arial" panose="020B0604020202020204" pitchFamily="34" charset="0"/>
              </a:rPr>
              <a:t>, et al. ‘Type of Screen Time </a:t>
            </a:r>
            <a:r>
              <a:rPr lang="fr-FR" sz="1000" dirty="0" err="1">
                <a:solidFill>
                  <a:schemeClr val="bg1"/>
                </a:solidFill>
                <a:effectLst/>
                <a:ea typeface="Arial" panose="020B0604020202020204" pitchFamily="34" charset="0"/>
              </a:rPr>
              <a:t>Moderates</a:t>
            </a:r>
            <a:r>
              <a:rPr lang="fr-FR" sz="1000" dirty="0">
                <a:solidFill>
                  <a:schemeClr val="bg1"/>
                </a:solidFill>
                <a:effectLst/>
                <a:ea typeface="Arial" panose="020B0604020202020204" pitchFamily="34" charset="0"/>
              </a:rPr>
              <a:t> Effects on </a:t>
            </a:r>
            <a:r>
              <a:rPr lang="fr-FR" sz="1000" dirty="0" err="1">
                <a:solidFill>
                  <a:schemeClr val="bg1"/>
                </a:solidFill>
                <a:effectLst/>
                <a:ea typeface="Arial" panose="020B0604020202020204" pitchFamily="34" charset="0"/>
              </a:rPr>
              <a:t>Outcomes</a:t>
            </a:r>
            <a:r>
              <a:rPr lang="fr-FR" sz="1000" dirty="0">
                <a:solidFill>
                  <a:schemeClr val="bg1"/>
                </a:solidFill>
                <a:effectLst/>
                <a:ea typeface="Arial" panose="020B0604020202020204" pitchFamily="34" charset="0"/>
              </a:rPr>
              <a:t> in 4013 Children: Evidence </a:t>
            </a:r>
            <a:r>
              <a:rPr lang="fr-FR" sz="1000" dirty="0" err="1">
                <a:solidFill>
                  <a:schemeClr val="bg1"/>
                </a:solidFill>
                <a:effectLst/>
                <a:ea typeface="Arial" panose="020B0604020202020204" pitchFamily="34" charset="0"/>
              </a:rPr>
              <a:t>from</a:t>
            </a:r>
            <a:r>
              <a:rPr lang="fr-FR" sz="1000" dirty="0">
                <a:solidFill>
                  <a:schemeClr val="bg1"/>
                </a:solidFill>
                <a:effectLst/>
                <a:ea typeface="Arial" panose="020B0604020202020204" pitchFamily="34" charset="0"/>
              </a:rPr>
              <a:t> the Longitudinal </a:t>
            </a:r>
            <a:r>
              <a:rPr lang="fr-FR" sz="1000" dirty="0" err="1">
                <a:solidFill>
                  <a:schemeClr val="bg1"/>
                </a:solidFill>
                <a:effectLst/>
                <a:ea typeface="Arial" panose="020B0604020202020204" pitchFamily="34" charset="0"/>
              </a:rPr>
              <a:t>Study</a:t>
            </a:r>
            <a:r>
              <a:rPr lang="fr-FR" sz="1000" dirty="0">
                <a:solidFill>
                  <a:schemeClr val="bg1"/>
                </a:solidFill>
                <a:effectLst/>
                <a:ea typeface="Arial" panose="020B0604020202020204" pitchFamily="34" charset="0"/>
              </a:rPr>
              <a:t> of </a:t>
            </a:r>
            <a:r>
              <a:rPr lang="fr-FR" sz="1000" dirty="0" err="1">
                <a:solidFill>
                  <a:schemeClr val="bg1"/>
                </a:solidFill>
                <a:effectLst/>
                <a:ea typeface="Arial" panose="020B0604020202020204" pitchFamily="34" charset="0"/>
              </a:rPr>
              <a:t>Australian</a:t>
            </a:r>
            <a:r>
              <a:rPr lang="fr-FR" sz="1000" dirty="0">
                <a:solidFill>
                  <a:schemeClr val="bg1"/>
                </a:solidFill>
                <a:effectLst/>
                <a:ea typeface="Arial" panose="020B0604020202020204" pitchFamily="34" charset="0"/>
              </a:rPr>
              <a:t> Children’. International Journal of </a:t>
            </a:r>
            <a:r>
              <a:rPr lang="fr-FR" sz="1000" dirty="0" err="1">
                <a:solidFill>
                  <a:schemeClr val="bg1"/>
                </a:solidFill>
                <a:effectLst/>
                <a:ea typeface="Arial" panose="020B0604020202020204" pitchFamily="34" charset="0"/>
              </a:rPr>
              <a:t>Behavioral</a:t>
            </a:r>
            <a:r>
              <a:rPr lang="fr-FR" sz="1000" dirty="0">
                <a:solidFill>
                  <a:schemeClr val="bg1"/>
                </a:solidFill>
                <a:effectLst/>
                <a:ea typeface="Arial" panose="020B0604020202020204" pitchFamily="34" charset="0"/>
              </a:rPr>
              <a:t> Nutrition and Physical Activity, vol. 16, no. 1, Nov. 2019, p. 117. Springer Link, https://</a:t>
            </a:r>
            <a:r>
              <a:rPr lang="fr-FR" sz="1000" dirty="0" err="1">
                <a:solidFill>
                  <a:schemeClr val="bg1"/>
                </a:solidFill>
                <a:effectLst/>
                <a:ea typeface="Arial" panose="020B0604020202020204" pitchFamily="34" charset="0"/>
              </a:rPr>
              <a:t>doi.org</a:t>
            </a:r>
            <a:r>
              <a:rPr lang="fr-FR" sz="1000" dirty="0">
                <a:solidFill>
                  <a:schemeClr val="bg1"/>
                </a:solidFill>
                <a:effectLst/>
                <a:ea typeface="Arial" panose="020B0604020202020204" pitchFamily="34" charset="0"/>
              </a:rPr>
              <a:t>/10.1186/s12966-019-0881-7.</a:t>
            </a:r>
            <a:r>
              <a:rPr lang="fr-FR" sz="1000" i="1" dirty="0">
                <a:solidFill>
                  <a:schemeClr val="bg1"/>
                </a:solidFill>
                <a:effectLst/>
                <a:ea typeface="Arial" panose="020B0604020202020204" pitchFamily="34" charset="0"/>
              </a:rPr>
              <a:t>Read the full article </a:t>
            </a:r>
            <a:r>
              <a:rPr lang="fr-FR" sz="1000" b="1" i="1" dirty="0">
                <a:solidFill>
                  <a:schemeClr val="bg1"/>
                </a:solidFill>
                <a:effectLst/>
                <a:ea typeface="Arial" panose="020B0604020202020204" pitchFamily="34" charset="0"/>
                <a:hlinkClick r:id="rId9">
                  <a:extLst>
                    <a:ext uri="{A12FA001-AC4F-418D-AE19-62706E023703}">
                      <ahyp:hlinkClr xmlns:ahyp="http://schemas.microsoft.com/office/drawing/2018/hyperlinkcolor" val="tx"/>
                    </a:ext>
                  </a:extLst>
                </a:hlinkClick>
              </a:rPr>
              <a:t>here</a:t>
            </a:r>
            <a:r>
              <a:rPr lang="fr-FR" sz="1000" i="1"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Skouteris</a:t>
            </a:r>
            <a:r>
              <a:rPr lang="fr-FR" sz="1000" dirty="0">
                <a:solidFill>
                  <a:schemeClr val="bg1"/>
                </a:solidFill>
                <a:effectLst/>
                <a:ea typeface="Arial" panose="020B0604020202020204" pitchFamily="34" charset="0"/>
              </a:rPr>
              <a:t>, Helen, and </a:t>
            </a:r>
            <a:r>
              <a:rPr lang="fr-FR" sz="1000" dirty="0" err="1">
                <a:solidFill>
                  <a:schemeClr val="bg1"/>
                </a:solidFill>
                <a:effectLst/>
                <a:ea typeface="Arial" panose="020B0604020202020204" pitchFamily="34" charset="0"/>
              </a:rPr>
              <a:t>Leanne</a:t>
            </a:r>
            <a:r>
              <a:rPr lang="fr-FR" sz="1000" dirty="0">
                <a:solidFill>
                  <a:schemeClr val="bg1"/>
                </a:solidFill>
                <a:effectLst/>
                <a:ea typeface="Arial" panose="020B0604020202020204" pitchFamily="34" charset="0"/>
              </a:rPr>
              <a:t> Kelly. ‘</a:t>
            </a:r>
            <a:r>
              <a:rPr lang="fr-FR" sz="1000" dirty="0" err="1">
                <a:solidFill>
                  <a:schemeClr val="bg1"/>
                </a:solidFill>
                <a:effectLst/>
                <a:ea typeface="Arial" panose="020B0604020202020204" pitchFamily="34" charset="0"/>
              </a:rPr>
              <a:t>Repeated</a:t>
            </a:r>
            <a:r>
              <a:rPr lang="fr-FR" sz="1000" dirty="0">
                <a:solidFill>
                  <a:schemeClr val="bg1"/>
                </a:solidFill>
                <a:effectLst/>
                <a:ea typeface="Arial" panose="020B0604020202020204" pitchFamily="34" charset="0"/>
              </a:rPr>
              <a:t>-Viewing and Co-Viewing of an </a:t>
            </a:r>
            <a:r>
              <a:rPr lang="fr-FR" sz="1000" dirty="0" err="1">
                <a:solidFill>
                  <a:schemeClr val="bg1"/>
                </a:solidFill>
                <a:effectLst/>
                <a:ea typeface="Arial" panose="020B0604020202020204" pitchFamily="34" charset="0"/>
              </a:rPr>
              <a:t>Animated</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Video</a:t>
            </a:r>
            <a:r>
              <a:rPr lang="fr-FR" sz="1000" dirty="0">
                <a:solidFill>
                  <a:schemeClr val="bg1"/>
                </a:solidFill>
                <a:effectLst/>
                <a:ea typeface="Arial" panose="020B0604020202020204" pitchFamily="34" charset="0"/>
              </a:rPr>
              <a:t>: An </a:t>
            </a:r>
            <a:r>
              <a:rPr lang="fr-FR" sz="1000" dirty="0" err="1">
                <a:solidFill>
                  <a:schemeClr val="bg1"/>
                </a:solidFill>
                <a:effectLst/>
                <a:ea typeface="Arial" panose="020B0604020202020204" pitchFamily="34" charset="0"/>
              </a:rPr>
              <a:t>Examination</a:t>
            </a:r>
            <a:r>
              <a:rPr lang="fr-FR" sz="1000" dirty="0">
                <a:solidFill>
                  <a:schemeClr val="bg1"/>
                </a:solidFill>
                <a:effectLst/>
                <a:ea typeface="Arial" panose="020B0604020202020204" pitchFamily="34" charset="0"/>
              </a:rPr>
              <a:t> of </a:t>
            </a:r>
            <a:r>
              <a:rPr lang="fr-FR" sz="1000" dirty="0" err="1">
                <a:solidFill>
                  <a:schemeClr val="bg1"/>
                </a:solidFill>
                <a:effectLst/>
                <a:ea typeface="Arial" panose="020B0604020202020204" pitchFamily="34" charset="0"/>
              </a:rPr>
              <a:t>Factors</a:t>
            </a:r>
            <a:r>
              <a:rPr lang="fr-FR" sz="1000" dirty="0">
                <a:solidFill>
                  <a:schemeClr val="bg1"/>
                </a:solidFill>
                <a:effectLst/>
                <a:ea typeface="Arial" panose="020B0604020202020204" pitchFamily="34" charset="0"/>
              </a:rPr>
              <a:t> That Impact on Young </a:t>
            </a:r>
            <a:r>
              <a:rPr lang="fr-FR" sz="1000" dirty="0" err="1">
                <a:solidFill>
                  <a:schemeClr val="bg1"/>
                </a:solidFill>
                <a:effectLst/>
                <a:ea typeface="Arial" panose="020B0604020202020204" pitchFamily="34" charset="0"/>
              </a:rPr>
              <a:t>Children’s</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Comprehension</a:t>
            </a:r>
            <a:r>
              <a:rPr lang="fr-FR" sz="1000" dirty="0">
                <a:solidFill>
                  <a:schemeClr val="bg1"/>
                </a:solidFill>
                <a:effectLst/>
                <a:ea typeface="Arial" panose="020B0604020202020204" pitchFamily="34" charset="0"/>
              </a:rPr>
              <a:t> of </a:t>
            </a:r>
            <a:r>
              <a:rPr lang="fr-FR" sz="1000" dirty="0" err="1">
                <a:solidFill>
                  <a:schemeClr val="bg1"/>
                </a:solidFill>
                <a:effectLst/>
                <a:ea typeface="Arial" panose="020B0604020202020204" pitchFamily="34" charset="0"/>
              </a:rPr>
              <a:t>Video</a:t>
            </a:r>
            <a:r>
              <a:rPr lang="fr-FR" sz="1000" dirty="0">
                <a:solidFill>
                  <a:schemeClr val="bg1"/>
                </a:solidFill>
                <a:effectLst/>
                <a:ea typeface="Arial" panose="020B0604020202020204" pitchFamily="34" charset="0"/>
              </a:rPr>
              <a:t> Content’. </a:t>
            </a:r>
            <a:r>
              <a:rPr lang="fr-FR" sz="1000" dirty="0" err="1">
                <a:solidFill>
                  <a:schemeClr val="bg1"/>
                </a:solidFill>
                <a:effectLst/>
                <a:ea typeface="Arial" panose="020B0604020202020204" pitchFamily="34" charset="0"/>
              </a:rPr>
              <a:t>Australasian</a:t>
            </a:r>
            <a:r>
              <a:rPr lang="fr-FR" sz="1000" dirty="0">
                <a:solidFill>
                  <a:schemeClr val="bg1"/>
                </a:solidFill>
                <a:effectLst/>
                <a:ea typeface="Arial" panose="020B0604020202020204" pitchFamily="34" charset="0"/>
              </a:rPr>
              <a:t> Journal of </a:t>
            </a:r>
            <a:r>
              <a:rPr lang="fr-FR" sz="1000" dirty="0" err="1">
                <a:solidFill>
                  <a:schemeClr val="bg1"/>
                </a:solidFill>
                <a:effectLst/>
                <a:ea typeface="Arial" panose="020B0604020202020204" pitchFamily="34" charset="0"/>
              </a:rPr>
              <a:t>Early</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Childhood</a:t>
            </a:r>
            <a:r>
              <a:rPr lang="fr-FR" sz="1000" dirty="0">
                <a:solidFill>
                  <a:schemeClr val="bg1"/>
                </a:solidFill>
                <a:effectLst/>
                <a:ea typeface="Arial" panose="020B0604020202020204" pitchFamily="34" charset="0"/>
              </a:rPr>
              <a:t>, vol. 31, no. 3, Sept. 2006, pp. 22–30. </a:t>
            </a:r>
            <a:r>
              <a:rPr lang="fr-FR" sz="1000" dirty="0" err="1">
                <a:solidFill>
                  <a:schemeClr val="bg1"/>
                </a:solidFill>
                <a:effectLst/>
                <a:ea typeface="Arial" panose="020B0604020202020204" pitchFamily="34" charset="0"/>
              </a:rPr>
              <a:t>DOI.org</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a:t>
            </a:r>
            <a:r>
              <a:rPr lang="fr-FR" sz="1000" b="1" dirty="0">
                <a:solidFill>
                  <a:schemeClr val="bg1"/>
                </a:solidFill>
                <a:effectLst/>
                <a:ea typeface="Arial" panose="020B0604020202020204" pitchFamily="34" charset="0"/>
              </a:rPr>
              <a:t>https://</a:t>
            </a:r>
            <a:r>
              <a:rPr lang="fr-FR" sz="1000" b="1" dirty="0" err="1">
                <a:solidFill>
                  <a:schemeClr val="bg1"/>
                </a:solidFill>
                <a:effectLst/>
                <a:ea typeface="Arial" panose="020B0604020202020204" pitchFamily="34" charset="0"/>
              </a:rPr>
              <a:t>doi.org</a:t>
            </a:r>
            <a:r>
              <a:rPr lang="fr-FR" sz="1000" b="1" dirty="0">
                <a:solidFill>
                  <a:schemeClr val="bg1"/>
                </a:solidFill>
                <a:effectLst/>
                <a:ea typeface="Arial" panose="020B0604020202020204" pitchFamily="34" charset="0"/>
              </a:rPr>
              <a:t>/10.1177/183693910603100305. </a:t>
            </a:r>
            <a:endParaRPr lang="en-IE" sz="1000" b="1"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Strouse</a:t>
            </a:r>
            <a:r>
              <a:rPr lang="fr-FR" sz="1000" dirty="0">
                <a:solidFill>
                  <a:schemeClr val="bg1"/>
                </a:solidFill>
                <a:effectLst/>
                <a:ea typeface="Arial" panose="020B0604020202020204" pitchFamily="34" charset="0"/>
              </a:rPr>
              <a:t>, Gabrielle A., et al. ‘Co-Viewing Supports </a:t>
            </a:r>
            <a:r>
              <a:rPr lang="fr-FR" sz="1000" dirty="0" err="1">
                <a:solidFill>
                  <a:schemeClr val="bg1"/>
                </a:solidFill>
                <a:effectLst/>
                <a:ea typeface="Arial" panose="020B0604020202020204" pitchFamily="34" charset="0"/>
              </a:rPr>
              <a:t>Toddlers</a:t>
            </a:r>
            <a:r>
              <a:rPr lang="fr-FR" sz="1000" dirty="0">
                <a:solidFill>
                  <a:schemeClr val="bg1"/>
                </a:solidFill>
                <a:effectLst/>
                <a:ea typeface="Arial" panose="020B0604020202020204" pitchFamily="34" charset="0"/>
              </a:rPr>
              <a:t>’ Word Learning </a:t>
            </a:r>
            <a:r>
              <a:rPr lang="fr-FR" sz="1000" dirty="0" err="1">
                <a:solidFill>
                  <a:schemeClr val="bg1"/>
                </a:solidFill>
                <a:effectLst/>
                <a:ea typeface="Arial" panose="020B0604020202020204" pitchFamily="34" charset="0"/>
              </a:rPr>
              <a:t>from</a:t>
            </a:r>
            <a:r>
              <a:rPr lang="fr-FR" sz="1000" dirty="0">
                <a:solidFill>
                  <a:schemeClr val="bg1"/>
                </a:solidFill>
                <a:effectLst/>
                <a:ea typeface="Arial" panose="020B0604020202020204" pitchFamily="34" charset="0"/>
              </a:rPr>
              <a:t> Contingent and </a:t>
            </a:r>
            <a:r>
              <a:rPr lang="fr-FR" sz="1000" dirty="0" err="1">
                <a:solidFill>
                  <a:schemeClr val="bg1"/>
                </a:solidFill>
                <a:effectLst/>
                <a:ea typeface="Arial" panose="020B0604020202020204" pitchFamily="34" charset="0"/>
              </a:rPr>
              <a:t>Noncontingent</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Video</a:t>
            </a:r>
            <a:r>
              <a:rPr lang="fr-FR" sz="1000" dirty="0">
                <a:solidFill>
                  <a:schemeClr val="bg1"/>
                </a:solidFill>
                <a:effectLst/>
                <a:ea typeface="Arial" panose="020B0604020202020204" pitchFamily="34" charset="0"/>
              </a:rPr>
              <a:t>’. Journal of </a:t>
            </a:r>
            <a:r>
              <a:rPr lang="fr-FR" sz="1000" dirty="0" err="1">
                <a:solidFill>
                  <a:schemeClr val="bg1"/>
                </a:solidFill>
                <a:effectLst/>
                <a:ea typeface="Arial" panose="020B0604020202020204" pitchFamily="34" charset="0"/>
              </a:rPr>
              <a:t>Experimental</a:t>
            </a:r>
            <a:r>
              <a:rPr lang="fr-FR" sz="1000" dirty="0">
                <a:solidFill>
                  <a:schemeClr val="bg1"/>
                </a:solidFill>
                <a:effectLst/>
                <a:ea typeface="Arial" panose="020B0604020202020204" pitchFamily="34" charset="0"/>
              </a:rPr>
              <a:t> Child Psychology, vol. 166, </a:t>
            </a:r>
            <a:r>
              <a:rPr lang="fr-FR" sz="1000" dirty="0" err="1">
                <a:solidFill>
                  <a:schemeClr val="bg1"/>
                </a:solidFill>
                <a:effectLst/>
                <a:ea typeface="Arial" panose="020B0604020202020204" pitchFamily="34" charset="0"/>
              </a:rPr>
              <a:t>Feb</a:t>
            </a:r>
            <a:r>
              <a:rPr lang="fr-FR" sz="1000" dirty="0">
                <a:solidFill>
                  <a:schemeClr val="bg1"/>
                </a:solidFill>
                <a:effectLst/>
                <a:ea typeface="Arial" panose="020B0604020202020204" pitchFamily="34" charset="0"/>
              </a:rPr>
              <a:t>. 2018, pp. 310–26. ScienceDirect, </a:t>
            </a:r>
            <a:r>
              <a:rPr lang="fr-FR" sz="1000" b="1" dirty="0">
                <a:solidFill>
                  <a:schemeClr val="bg1"/>
                </a:solidFill>
                <a:effectLst/>
                <a:ea typeface="Arial" panose="020B0604020202020204" pitchFamily="34" charset="0"/>
                <a:hlinkClick r:id="rId10">
                  <a:extLst>
                    <a:ext uri="{A12FA001-AC4F-418D-AE19-62706E023703}">
                      <ahyp:hlinkClr xmlns:ahyp="http://schemas.microsoft.com/office/drawing/2018/hyperlinkcolor" val="tx"/>
                    </a:ext>
                  </a:extLst>
                </a:hlinkClick>
              </a:rPr>
              <a:t>https://doi.org/10.1016/j.jecp.2017.09.005</a:t>
            </a:r>
            <a:r>
              <a:rPr lang="fr-FR" sz="1000" dirty="0">
                <a:solidFill>
                  <a:schemeClr val="bg1"/>
                </a:solidFill>
                <a:effectLst/>
                <a:ea typeface="Arial" panose="020B0604020202020204" pitchFamily="34" charset="0"/>
              </a:rPr>
              <a:t>.</a:t>
            </a:r>
            <a:r>
              <a:rPr lang="fr-FR" sz="1000" i="1" dirty="0">
                <a:solidFill>
                  <a:schemeClr val="bg1"/>
                </a:solidFill>
                <a:effectLst/>
                <a:ea typeface="Arial" panose="020B0604020202020204" pitchFamily="34" charset="0"/>
              </a:rPr>
              <a:t>Read the full article </a:t>
            </a:r>
            <a:r>
              <a:rPr lang="fr-FR" sz="1000" i="1" dirty="0">
                <a:solidFill>
                  <a:schemeClr val="bg1"/>
                </a:solidFill>
                <a:effectLst/>
                <a:ea typeface="Arial" panose="020B0604020202020204" pitchFamily="34" charset="0"/>
                <a:hlinkClick r:id="rId11">
                  <a:extLst>
                    <a:ext uri="{A12FA001-AC4F-418D-AE19-62706E023703}">
                      <ahyp:hlinkClr xmlns:ahyp="http://schemas.microsoft.com/office/drawing/2018/hyperlinkcolor" val="tx"/>
                    </a:ext>
                  </a:extLst>
                </a:hlinkClick>
              </a:rPr>
              <a:t>here</a:t>
            </a:r>
            <a:r>
              <a:rPr lang="fr-FR" sz="1000" i="1"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Sweetser</a:t>
            </a:r>
            <a:r>
              <a:rPr lang="fr-FR" sz="1000" dirty="0">
                <a:solidFill>
                  <a:schemeClr val="bg1"/>
                </a:solidFill>
                <a:effectLst/>
                <a:ea typeface="Arial" panose="020B0604020202020204" pitchFamily="34" charset="0"/>
              </a:rPr>
              <a:t>, Penelope, et al. ‘Active versus Passive Screen Time for Young Children’. </a:t>
            </a:r>
            <a:r>
              <a:rPr lang="fr-FR" sz="1000" dirty="0" err="1">
                <a:solidFill>
                  <a:schemeClr val="bg1"/>
                </a:solidFill>
                <a:effectLst/>
                <a:ea typeface="Arial" panose="020B0604020202020204" pitchFamily="34" charset="0"/>
              </a:rPr>
              <a:t>Australasian</a:t>
            </a:r>
            <a:r>
              <a:rPr lang="fr-FR" sz="1000" dirty="0">
                <a:solidFill>
                  <a:schemeClr val="bg1"/>
                </a:solidFill>
                <a:effectLst/>
                <a:ea typeface="Arial" panose="020B0604020202020204" pitchFamily="34" charset="0"/>
              </a:rPr>
              <a:t> Journal of </a:t>
            </a:r>
            <a:r>
              <a:rPr lang="fr-FR" sz="1000" dirty="0" err="1">
                <a:solidFill>
                  <a:schemeClr val="bg1"/>
                </a:solidFill>
                <a:effectLst/>
                <a:ea typeface="Arial" panose="020B0604020202020204" pitchFamily="34" charset="0"/>
              </a:rPr>
              <a:t>Early</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Childhood</a:t>
            </a:r>
            <a:r>
              <a:rPr lang="fr-FR" sz="1000" dirty="0">
                <a:solidFill>
                  <a:schemeClr val="bg1"/>
                </a:solidFill>
                <a:effectLst/>
                <a:ea typeface="Arial" panose="020B0604020202020204" pitchFamily="34" charset="0"/>
              </a:rPr>
              <a:t>, vol. 37, no. 4, </a:t>
            </a:r>
            <a:r>
              <a:rPr lang="fr-FR" sz="1000" dirty="0" err="1">
                <a:solidFill>
                  <a:schemeClr val="bg1"/>
                </a:solidFill>
                <a:effectLst/>
                <a:ea typeface="Arial" panose="020B0604020202020204" pitchFamily="34" charset="0"/>
              </a:rPr>
              <a:t>Dec</a:t>
            </a:r>
            <a:r>
              <a:rPr lang="fr-FR" sz="1000" dirty="0">
                <a:solidFill>
                  <a:schemeClr val="bg1"/>
                </a:solidFill>
                <a:effectLst/>
                <a:ea typeface="Arial" panose="020B0604020202020204" pitchFamily="34" charset="0"/>
              </a:rPr>
              <a:t>. 2012, pp. 94–98. </a:t>
            </a:r>
            <a:r>
              <a:rPr lang="fr-FR" sz="1000" dirty="0" err="1">
                <a:solidFill>
                  <a:schemeClr val="bg1"/>
                </a:solidFill>
                <a:effectLst/>
                <a:ea typeface="Arial" panose="020B0604020202020204" pitchFamily="34" charset="0"/>
              </a:rPr>
              <a:t>DOI.org</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a:t>
            </a:r>
            <a:r>
              <a:rPr lang="fr-FR" sz="1000" b="1" dirty="0">
                <a:solidFill>
                  <a:schemeClr val="bg1"/>
                </a:solidFill>
                <a:effectLst/>
                <a:ea typeface="Arial" panose="020B0604020202020204" pitchFamily="34" charset="0"/>
                <a:hlinkClick r:id="rId12">
                  <a:extLst>
                    <a:ext uri="{A12FA001-AC4F-418D-AE19-62706E023703}">
                      <ahyp:hlinkClr xmlns:ahyp="http://schemas.microsoft.com/office/drawing/2018/hyperlinkcolor" val="tx"/>
                    </a:ext>
                  </a:extLst>
                </a:hlinkClick>
              </a:rPr>
              <a:t>https://doi.org/10.1177/183693911203700413</a:t>
            </a:r>
            <a:r>
              <a:rPr lang="fr-FR" sz="1000"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Vandewater</a:t>
            </a:r>
            <a:r>
              <a:rPr lang="fr-FR" sz="1000" dirty="0">
                <a:solidFill>
                  <a:schemeClr val="bg1"/>
                </a:solidFill>
                <a:effectLst/>
                <a:ea typeface="Arial" panose="020B0604020202020204" pitchFamily="34" charset="0"/>
              </a:rPr>
              <a:t>, Elizabeth A., et al. ‘Time </a:t>
            </a:r>
            <a:r>
              <a:rPr lang="fr-FR" sz="1000" dirty="0" err="1">
                <a:solidFill>
                  <a:schemeClr val="bg1"/>
                </a:solidFill>
                <a:effectLst/>
                <a:ea typeface="Arial" panose="020B0604020202020204" pitchFamily="34" charset="0"/>
              </a:rPr>
              <a:t>Well</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Spent</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Relating</a:t>
            </a:r>
            <a:r>
              <a:rPr lang="fr-FR" sz="1000" dirty="0">
                <a:solidFill>
                  <a:schemeClr val="bg1"/>
                </a:solidFill>
                <a:effectLst/>
                <a:ea typeface="Arial" panose="020B0604020202020204" pitchFamily="34" charset="0"/>
              </a:rPr>
              <a:t> Television Use to </a:t>
            </a:r>
            <a:r>
              <a:rPr lang="fr-FR" sz="1000" dirty="0" err="1">
                <a:solidFill>
                  <a:schemeClr val="bg1"/>
                </a:solidFill>
                <a:effectLst/>
                <a:ea typeface="Arial" panose="020B0604020202020204" pitchFamily="34" charset="0"/>
              </a:rPr>
              <a:t>Children’s</a:t>
            </a:r>
            <a:r>
              <a:rPr lang="fr-FR" sz="1000" dirty="0">
                <a:solidFill>
                  <a:schemeClr val="bg1"/>
                </a:solidFill>
                <a:effectLst/>
                <a:ea typeface="Arial" panose="020B0604020202020204" pitchFamily="34" charset="0"/>
              </a:rPr>
              <a:t> Free-Time Activities’. Pediatrics, vol. 117, no. 2, </a:t>
            </a:r>
            <a:r>
              <a:rPr lang="fr-FR" sz="1000" dirty="0" err="1">
                <a:solidFill>
                  <a:schemeClr val="bg1"/>
                </a:solidFill>
                <a:effectLst/>
                <a:ea typeface="Arial" panose="020B0604020202020204" pitchFamily="34" charset="0"/>
              </a:rPr>
              <a:t>Feb</a:t>
            </a:r>
            <a:r>
              <a:rPr lang="fr-FR" sz="1000" dirty="0">
                <a:solidFill>
                  <a:schemeClr val="bg1"/>
                </a:solidFill>
                <a:effectLst/>
                <a:ea typeface="Arial" panose="020B0604020202020204" pitchFamily="34" charset="0"/>
              </a:rPr>
              <a:t>. 2006, pp. e181–91. PubMed Central, </a:t>
            </a:r>
            <a:r>
              <a:rPr lang="fr-FR" sz="1000" b="1" dirty="0">
                <a:solidFill>
                  <a:schemeClr val="bg1"/>
                </a:solidFill>
                <a:effectLst/>
                <a:ea typeface="Arial" panose="020B0604020202020204" pitchFamily="34" charset="0"/>
                <a:hlinkClick r:id="rId13">
                  <a:extLst>
                    <a:ext uri="{A12FA001-AC4F-418D-AE19-62706E023703}">
                      <ahyp:hlinkClr xmlns:ahyp="http://schemas.microsoft.com/office/drawing/2018/hyperlinkcolor" val="tx"/>
                    </a:ext>
                  </a:extLst>
                </a:hlinkClick>
              </a:rPr>
              <a:t>https://doi.org/10.1542/peds.2005-0812</a:t>
            </a:r>
            <a:r>
              <a:rPr lang="fr-FR" sz="1000" b="1" dirty="0">
                <a:solidFill>
                  <a:schemeClr val="bg1"/>
                </a:solidFill>
                <a:effectLst/>
                <a:ea typeface="Arial" panose="020B0604020202020204" pitchFamily="34" charset="0"/>
              </a:rPr>
              <a:t>.</a:t>
            </a:r>
            <a:r>
              <a:rPr lang="en-IE" sz="1000" b="1" dirty="0">
                <a:solidFill>
                  <a:schemeClr val="bg1"/>
                </a:solidFill>
                <a:ea typeface="Arial" panose="020B0604020202020204" pitchFamily="34" charset="0"/>
              </a:rPr>
              <a:t> </a:t>
            </a:r>
            <a:r>
              <a:rPr lang="fr-FR" sz="1000" i="1" dirty="0">
                <a:solidFill>
                  <a:schemeClr val="bg1"/>
                </a:solidFill>
                <a:effectLst/>
                <a:ea typeface="Arial" panose="020B0604020202020204" pitchFamily="34" charset="0"/>
              </a:rPr>
              <a:t>Read the full article </a:t>
            </a:r>
            <a:r>
              <a:rPr lang="fr-FR" sz="1000" b="1" i="1" dirty="0">
                <a:solidFill>
                  <a:schemeClr val="bg1"/>
                </a:solidFill>
                <a:effectLst/>
                <a:ea typeface="Arial" panose="020B0604020202020204" pitchFamily="34" charset="0"/>
                <a:hlinkClick r:id="rId14">
                  <a:extLst>
                    <a:ext uri="{A12FA001-AC4F-418D-AE19-62706E023703}">
                      <ahyp:hlinkClr xmlns:ahyp="http://schemas.microsoft.com/office/drawing/2018/hyperlinkcolor" val="tx"/>
                    </a:ext>
                  </a:extLst>
                </a:hlinkClick>
              </a:rPr>
              <a:t>here</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p:txBody>
      </p:sp>
      <p:pic>
        <p:nvPicPr>
          <p:cNvPr id="4" name="Picture 3">
            <a:extLst>
              <a:ext uri="{FF2B5EF4-FFF2-40B4-BE49-F238E27FC236}">
                <a16:creationId xmlns:a16="http://schemas.microsoft.com/office/drawing/2014/main" id="{9ABF779A-3DF7-6877-C57D-B344A2E3D488}"/>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6197" t="9772" b="9772"/>
          <a:stretch/>
        </p:blipFill>
        <p:spPr>
          <a:xfrm>
            <a:off x="3965872" y="771746"/>
            <a:ext cx="3347481" cy="4301131"/>
          </a:xfrm>
          <a:prstGeom prst="rect">
            <a:avLst/>
          </a:prstGeom>
        </p:spPr>
      </p:pic>
    </p:spTree>
    <p:extLst>
      <p:ext uri="{BB962C8B-B14F-4D97-AF65-F5344CB8AC3E}">
        <p14:creationId xmlns:p14="http://schemas.microsoft.com/office/powerpoint/2010/main" val="826968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50877B-DED9-E53B-61A5-85DFC13EEBD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41" t="65015" r="141" b="7689"/>
          <a:stretch/>
        </p:blipFill>
        <p:spPr>
          <a:xfrm>
            <a:off x="-33169" y="0"/>
            <a:ext cx="7604552" cy="3109110"/>
          </a:xfrm>
          <a:prstGeom prst="rect">
            <a:avLst/>
          </a:prstGeom>
        </p:spPr>
      </p:pic>
      <p:sp>
        <p:nvSpPr>
          <p:cNvPr id="12" name="Rectangle 11">
            <a:extLst>
              <a:ext uri="{FF2B5EF4-FFF2-40B4-BE49-F238E27FC236}">
                <a16:creationId xmlns:a16="http://schemas.microsoft.com/office/drawing/2014/main" id="{B49502DB-5E66-5579-EDD7-0974B40A04B7}"/>
              </a:ext>
            </a:extLst>
          </p:cNvPr>
          <p:cNvSpPr/>
          <p:nvPr/>
        </p:nvSpPr>
        <p:spPr>
          <a:xfrm>
            <a:off x="0" y="3109110"/>
            <a:ext cx="7571383" cy="185574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380454" y="5993645"/>
            <a:ext cx="6643549" cy="3738520"/>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t>Science is slow. This feels especially true when looking at the effects of screens on children. To get a real sense of how screens come to influence the development of a child, you will often want to produce what is called ‘longitudinal studies’, where you follow a group of children over a number of years. </a:t>
            </a:r>
          </a:p>
          <a:p>
            <a:pPr>
              <a:lnSpc>
                <a:spcPts val="1120"/>
              </a:lnSpc>
            </a:pPr>
            <a:endParaRPr lang="en-US" sz="1150" dirty="0"/>
          </a:p>
          <a:p>
            <a:pPr>
              <a:lnSpc>
                <a:spcPts val="1120"/>
              </a:lnSpc>
            </a:pPr>
            <a:r>
              <a:rPr lang="en-US" sz="1150" dirty="0"/>
              <a:t>After the experiment is over, the scientist needs time to </a:t>
            </a:r>
            <a:r>
              <a:rPr lang="en-US" sz="1150" dirty="0" err="1"/>
              <a:t>analyse</a:t>
            </a:r>
            <a:r>
              <a:rPr lang="en-US" sz="1150" dirty="0"/>
              <a:t> the results. Before publishing the results, this analysis has to be submitted to a process of peer review. It means that between the design of a study and the publication of results, five to six years can easily pass. </a:t>
            </a:r>
          </a:p>
          <a:p>
            <a:pPr>
              <a:lnSpc>
                <a:spcPts val="1120"/>
              </a:lnSpc>
            </a:pPr>
            <a:r>
              <a:rPr lang="en-US" sz="1150" dirty="0"/>
              <a:t> </a:t>
            </a:r>
          </a:p>
          <a:p>
            <a:pPr>
              <a:lnSpc>
                <a:spcPts val="1120"/>
              </a:lnSpc>
            </a:pPr>
            <a:r>
              <a:rPr lang="en-US" sz="1150" dirty="0"/>
              <a:t>Five to six years appears long when contrasting it to the media landscape that seems to be changing by the minute. Many of the studies we rely on today to make conclusions about screens date from before 2010, before the smart revolution would alter our relationship to our digital devices. Few studies have accounted for the children growing up during the COVID pandemic, which increased screen hours of adults and children alike. </a:t>
            </a:r>
          </a:p>
          <a:p>
            <a:pPr>
              <a:lnSpc>
                <a:spcPts val="1120"/>
              </a:lnSpc>
            </a:pPr>
            <a:endParaRPr lang="en-US" sz="1150" dirty="0"/>
          </a:p>
          <a:p>
            <a:pPr>
              <a:lnSpc>
                <a:spcPts val="1120"/>
              </a:lnSpc>
            </a:pPr>
            <a:r>
              <a:rPr lang="en-US" sz="1150" dirty="0"/>
              <a:t>In this sense, science is rarely describing the reality we’re currently facing.  However, this does not mean that none of the studies that have been conducted so far are of use to us. While the television, tablet, and smartphones offer different modes of engagement, they also share many characteristics. They all lack the reactiveness of other human beings, who will adapt their responses according to the infant. They keep the young child in a passive state, with little to no physical movement or experimentation with objects. For babies, who cannot properly manipulate touch screens, they are often used to show the same type of content. </a:t>
            </a:r>
          </a:p>
          <a:p>
            <a:pPr>
              <a:lnSpc>
                <a:spcPts val="1120"/>
              </a:lnSpc>
            </a:pPr>
            <a:r>
              <a:rPr lang="en-US" sz="1150" dirty="0"/>
              <a:t> </a:t>
            </a:r>
          </a:p>
          <a:p>
            <a:pPr>
              <a:lnSpc>
                <a:spcPts val="1120"/>
              </a:lnSpc>
            </a:pPr>
            <a:r>
              <a:rPr lang="en-US" sz="1150" dirty="0"/>
              <a:t>If televisions, tablets, and smartphones have been correlated with adverse effects on the development of the child, it seems more than likely that other screen-based media will affect them negatively too, at least for the age group 0-3 years, which is unlikely to gain much from new technological features. </a:t>
            </a:r>
          </a:p>
          <a:p>
            <a:pPr>
              <a:lnSpc>
                <a:spcPts val="1120"/>
              </a:lnSpc>
            </a:pPr>
            <a:r>
              <a:rPr lang="en-US" sz="1150" dirty="0"/>
              <a:t> </a:t>
            </a: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25</a:t>
            </a:fld>
            <a:endParaRPr lang="en-US" dirty="0"/>
          </a:p>
        </p:txBody>
      </p:sp>
      <p:pic>
        <p:nvPicPr>
          <p:cNvPr id="22" name="Picture 21">
            <a:extLst>
              <a:ext uri="{FF2B5EF4-FFF2-40B4-BE49-F238E27FC236}">
                <a16:creationId xmlns:a16="http://schemas.microsoft.com/office/drawing/2014/main" id="{D5F95F22-A1E9-8F22-7E14-03775DBC015E}"/>
              </a:ext>
            </a:extLst>
          </p:cNvPr>
          <p:cNvPicPr>
            <a:picLocks noChangeAspect="1"/>
          </p:cNvPicPr>
          <p:nvPr/>
        </p:nvPicPr>
        <p:blipFill rotWithShape="1">
          <a:blip r:embed="rId3">
            <a:alphaModFix amt="52000"/>
          </a:blip>
          <a:srcRect l="66648" t="19941" r="3317" b="41850"/>
          <a:stretch/>
        </p:blipFill>
        <p:spPr>
          <a:xfrm rot="10800000" flipH="1">
            <a:off x="0" y="3101135"/>
            <a:ext cx="2737789" cy="1863718"/>
          </a:xfrm>
          <a:prstGeom prst="rect">
            <a:avLst/>
          </a:prstGeom>
        </p:spPr>
      </p:pic>
      <p:sp>
        <p:nvSpPr>
          <p:cNvPr id="25" name="Text Placeholder 16">
            <a:extLst>
              <a:ext uri="{FF2B5EF4-FFF2-40B4-BE49-F238E27FC236}">
                <a16:creationId xmlns:a16="http://schemas.microsoft.com/office/drawing/2014/main" id="{18CDCF50-900F-1B5D-A586-273F72D9B7C6}"/>
              </a:ext>
            </a:extLst>
          </p:cNvPr>
          <p:cNvSpPr txBox="1">
            <a:spLocks/>
          </p:cNvSpPr>
          <p:nvPr/>
        </p:nvSpPr>
        <p:spPr>
          <a:xfrm>
            <a:off x="380454" y="3673902"/>
            <a:ext cx="2415616" cy="391816"/>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err="1">
                <a:solidFill>
                  <a:schemeClr val="bg1"/>
                </a:solidFill>
                <a:latin typeface="Calibri" panose="020F0502020204030204" pitchFamily="34" charset="0"/>
                <a:ea typeface="Arial" panose="020B0604020202020204" pitchFamily="34" charset="0"/>
                <a:cs typeface="Calibri" panose="020F0502020204030204" pitchFamily="34" charset="0"/>
              </a:rPr>
              <a:t>Third</a:t>
            </a: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  Discussion Point</a:t>
            </a:r>
            <a:endParaRPr lang="en-IE" sz="27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EDE1ACE8-B4F6-FABE-1E8E-004A46BE3D52}"/>
              </a:ext>
            </a:extLst>
          </p:cNvPr>
          <p:cNvSpPr/>
          <p:nvPr/>
        </p:nvSpPr>
        <p:spPr>
          <a:xfrm>
            <a:off x="3277590" y="3433442"/>
            <a:ext cx="3758465" cy="2433471"/>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11" name="Text Placeholder 17">
            <a:extLst>
              <a:ext uri="{FF2B5EF4-FFF2-40B4-BE49-F238E27FC236}">
                <a16:creationId xmlns:a16="http://schemas.microsoft.com/office/drawing/2014/main" id="{B000C610-75F6-2FA8-641E-10E1D4BF9E7B}"/>
              </a:ext>
            </a:extLst>
          </p:cNvPr>
          <p:cNvSpPr txBox="1">
            <a:spLocks/>
          </p:cNvSpPr>
          <p:nvPr/>
        </p:nvSpPr>
        <p:spPr>
          <a:xfrm>
            <a:off x="3864398" y="3934343"/>
            <a:ext cx="2649061" cy="185574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840"/>
              </a:lnSpc>
            </a:pPr>
            <a:endParaRPr lang="en-US" sz="2200" i="1" dirty="0">
              <a:solidFill>
                <a:schemeClr val="bg1"/>
              </a:solidFill>
            </a:endParaRPr>
          </a:p>
          <a:p>
            <a:pPr algn="ctr">
              <a:lnSpc>
                <a:spcPts val="1840"/>
              </a:lnSpc>
            </a:pPr>
            <a:r>
              <a:rPr lang="en-US" sz="2200" i="1" dirty="0">
                <a:solidFill>
                  <a:schemeClr val="bg1"/>
                </a:solidFill>
              </a:rPr>
              <a:t>“The studies we use today are too old to be relevant‘ </a:t>
            </a:r>
          </a:p>
        </p:txBody>
      </p:sp>
      <p:grpSp>
        <p:nvGrpSpPr>
          <p:cNvPr id="13" name="Group 12">
            <a:extLst>
              <a:ext uri="{FF2B5EF4-FFF2-40B4-BE49-F238E27FC236}">
                <a16:creationId xmlns:a16="http://schemas.microsoft.com/office/drawing/2014/main" id="{5BA5BEAB-B756-2DDD-599A-FD427B447FBC}"/>
              </a:ext>
            </a:extLst>
          </p:cNvPr>
          <p:cNvGrpSpPr/>
          <p:nvPr/>
        </p:nvGrpSpPr>
        <p:grpSpPr>
          <a:xfrm rot="10800000">
            <a:off x="2451141" y="4482091"/>
            <a:ext cx="1108623" cy="807096"/>
            <a:chOff x="3400450" y="986392"/>
            <a:chExt cx="1487826" cy="1083162"/>
          </a:xfrm>
        </p:grpSpPr>
        <p:sp>
          <p:nvSpPr>
            <p:cNvPr id="14" name="Freeform 13">
              <a:extLst>
                <a:ext uri="{FF2B5EF4-FFF2-40B4-BE49-F238E27FC236}">
                  <a16:creationId xmlns:a16="http://schemas.microsoft.com/office/drawing/2014/main" id="{1C9569A9-770D-5420-8EF9-EC306D5E79E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9FCA80ED-CAA8-BC55-1A8D-1F2E256F01B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991835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3779837" y="5036949"/>
            <a:ext cx="3263492" cy="507422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t>As we already stated: dissensus within the scientific world is normal. In fact, it is a really good thing. It is what propels us towards new scientific experiments and a better understanding of the phenomena that preoccupy us. There are still plenty of questions to explore around screen usage, which might help us determine the gravity of excessive screen usage, the direct effects of screens on children’s brain neurons, and potential ameliorative conditions for screen exposure (at least for children old enough to distinguish between different types of content and engage with screens in a meaningful way). </a:t>
            </a:r>
          </a:p>
          <a:p>
            <a:pPr>
              <a:lnSpc>
                <a:spcPts val="1220"/>
              </a:lnSpc>
            </a:pPr>
            <a:r>
              <a:rPr lang="en-US" sz="1150" dirty="0"/>
              <a:t> </a:t>
            </a:r>
          </a:p>
          <a:p>
            <a:pPr>
              <a:lnSpc>
                <a:spcPts val="1220"/>
              </a:lnSpc>
            </a:pPr>
            <a:r>
              <a:rPr lang="en-US" sz="1150" dirty="0"/>
              <a:t>It is equally important that dissensus, which is a natural feature of the sciences, does not get misused to unnecessarily halt political action. As the documentary </a:t>
            </a:r>
            <a:r>
              <a:rPr lang="en-US" sz="1150" i="1" dirty="0">
                <a:hlinkClick r:id="rId2">
                  <a:extLst>
                    <a:ext uri="{A12FA001-AC4F-418D-AE19-62706E023703}">
                      <ahyp:hlinkClr xmlns:ahyp="http://schemas.microsoft.com/office/drawing/2018/hyperlinkcolor" val="tx"/>
                    </a:ext>
                  </a:extLst>
                </a:hlinkClick>
              </a:rPr>
              <a:t>The Fabrication of Ignorance </a:t>
            </a:r>
            <a:r>
              <a:rPr lang="en-US" sz="1150" dirty="0"/>
              <a:t>(original title: La </a:t>
            </a:r>
            <a:r>
              <a:rPr lang="en-US" sz="1150" dirty="0" err="1"/>
              <a:t>Fabrique</a:t>
            </a:r>
            <a:r>
              <a:rPr lang="en-US" sz="1150" dirty="0"/>
              <a:t> de </a:t>
            </a:r>
            <a:r>
              <a:rPr lang="en-US" sz="1150" dirty="0" err="1"/>
              <a:t>l’ignorance</a:t>
            </a:r>
            <a:r>
              <a:rPr lang="en-US" sz="1150" dirty="0"/>
              <a:t>) shows, scientists have historically been hired to conduct scientific experiments that would sow doubt about hypotheses otherwise proven by the scientific community, like the correlation between tobacco and lung cancer or human-caused CO2 outlets and climate warning. Here, industry relies on the natural mechanisms of science – identifying </a:t>
            </a:r>
            <a:r>
              <a:rPr lang="en-US" sz="1150" dirty="0" err="1"/>
              <a:t>blindspots</a:t>
            </a:r>
            <a:r>
              <a:rPr lang="en-US" sz="1150" dirty="0"/>
              <a:t> in previous research – to provoke unnecessary confusion in a political sphere. </a:t>
            </a:r>
          </a:p>
          <a:p>
            <a:pPr>
              <a:lnSpc>
                <a:spcPts val="1220"/>
              </a:lnSpc>
            </a:pPr>
            <a:endParaRPr lang="en-US" sz="1150" dirty="0"/>
          </a:p>
          <a:p>
            <a:pPr>
              <a:lnSpc>
                <a:spcPts val="1220"/>
              </a:lnSpc>
            </a:pPr>
            <a:r>
              <a:rPr lang="en-US" sz="1150" dirty="0"/>
              <a:t>That is not to say that everyone who contests the negative effects of screens are paid by big tech companies –  far from it.</a:t>
            </a: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26</a:t>
            </a:fld>
            <a:endParaRPr lang="en-US" dirty="0"/>
          </a:p>
        </p:txBody>
      </p:sp>
      <p:pic>
        <p:nvPicPr>
          <p:cNvPr id="5" name="Picture 4">
            <a:extLst>
              <a:ext uri="{FF2B5EF4-FFF2-40B4-BE49-F238E27FC236}">
                <a16:creationId xmlns:a16="http://schemas.microsoft.com/office/drawing/2014/main" id="{73EF9C97-DE5D-73D6-34AC-7D579B9711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726" r="25726"/>
          <a:stretch/>
        </p:blipFill>
        <p:spPr>
          <a:xfrm>
            <a:off x="-25247" y="-51141"/>
            <a:ext cx="3481369" cy="10742954"/>
          </a:xfrm>
          <a:prstGeom prst="rect">
            <a:avLst/>
          </a:prstGeom>
        </p:spPr>
      </p:pic>
      <p:sp>
        <p:nvSpPr>
          <p:cNvPr id="7" name="Text Placeholder 17">
            <a:extLst>
              <a:ext uri="{FF2B5EF4-FFF2-40B4-BE49-F238E27FC236}">
                <a16:creationId xmlns:a16="http://schemas.microsoft.com/office/drawing/2014/main" id="{B44CACBD-DD78-1DB3-E268-A4D283BEE800}"/>
              </a:ext>
            </a:extLst>
          </p:cNvPr>
          <p:cNvSpPr txBox="1">
            <a:spLocks/>
          </p:cNvSpPr>
          <p:nvPr/>
        </p:nvSpPr>
        <p:spPr>
          <a:xfrm>
            <a:off x="3779837" y="2652234"/>
            <a:ext cx="3263492" cy="244520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840"/>
              </a:lnSpc>
            </a:pPr>
            <a:r>
              <a:rPr lang="en-US" sz="1700" dirty="0">
                <a:solidFill>
                  <a:srgbClr val="009AC1"/>
                </a:solidFill>
              </a:rPr>
              <a:t>Above, we’ve discussed some of the </a:t>
            </a:r>
            <a:r>
              <a:rPr lang="en-US" sz="1700" b="1" dirty="0">
                <a:solidFill>
                  <a:srgbClr val="74659A"/>
                </a:solidFill>
              </a:rPr>
              <a:t>questions that animate the emerging scientific field on screens </a:t>
            </a:r>
            <a:r>
              <a:rPr lang="en-US" sz="1700" dirty="0">
                <a:solidFill>
                  <a:srgbClr val="009AC1"/>
                </a:solidFill>
              </a:rPr>
              <a:t>in the hope that it will help you make sense of the sometimes conflicting messages you might hear from people considered experts on screens and overexposure.  </a:t>
            </a:r>
          </a:p>
          <a:p>
            <a:pPr algn="l">
              <a:lnSpc>
                <a:spcPts val="1840"/>
              </a:lnSpc>
            </a:pPr>
            <a:endParaRPr lang="en-US" sz="1700" dirty="0">
              <a:solidFill>
                <a:srgbClr val="009AC1"/>
              </a:solidFill>
            </a:endParaRPr>
          </a:p>
        </p:txBody>
      </p:sp>
      <p:sp>
        <p:nvSpPr>
          <p:cNvPr id="8" name="Rectangle 7">
            <a:extLst>
              <a:ext uri="{FF2B5EF4-FFF2-40B4-BE49-F238E27FC236}">
                <a16:creationId xmlns:a16="http://schemas.microsoft.com/office/drawing/2014/main" id="{8BB48914-B89E-3A2F-BCB2-29B18AA18011}"/>
              </a:ext>
            </a:extLst>
          </p:cNvPr>
          <p:cNvSpPr/>
          <p:nvPr/>
        </p:nvSpPr>
        <p:spPr>
          <a:xfrm>
            <a:off x="-25247" y="695413"/>
            <a:ext cx="7584922" cy="1355234"/>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2" name="Text Placeholder 16">
            <a:extLst>
              <a:ext uri="{FF2B5EF4-FFF2-40B4-BE49-F238E27FC236}">
                <a16:creationId xmlns:a16="http://schemas.microsoft.com/office/drawing/2014/main" id="{21F32C1D-B1E7-A5EC-DA3B-D2000E0A9AE6}"/>
              </a:ext>
            </a:extLst>
          </p:cNvPr>
          <p:cNvSpPr txBox="1">
            <a:spLocks/>
          </p:cNvSpPr>
          <p:nvPr/>
        </p:nvSpPr>
        <p:spPr>
          <a:xfrm>
            <a:off x="371376" y="1070761"/>
            <a:ext cx="4633667"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How to </a:t>
            </a:r>
            <a:r>
              <a:rPr lang="fr-FR" sz="2700" b="1" dirty="0" err="1">
                <a:solidFill>
                  <a:schemeClr val="bg1"/>
                </a:solidFill>
                <a:latin typeface="Calibri" panose="020F0502020204030204" pitchFamily="34" charset="0"/>
                <a:ea typeface="Arial" panose="020B0604020202020204" pitchFamily="34" charset="0"/>
                <a:cs typeface="Calibri" panose="020F0502020204030204" pitchFamily="34" charset="0"/>
              </a:rPr>
              <a:t>Pass</a:t>
            </a: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 </a:t>
            </a:r>
            <a:r>
              <a:rPr lang="fr-FR" sz="2700" b="1" dirty="0" err="1">
                <a:solidFill>
                  <a:schemeClr val="bg1"/>
                </a:solidFill>
                <a:latin typeface="Calibri" panose="020F0502020204030204" pitchFamily="34" charset="0"/>
                <a:ea typeface="Arial" panose="020B0604020202020204" pitchFamily="34" charset="0"/>
                <a:cs typeface="Calibri" panose="020F0502020204030204" pitchFamily="34" charset="0"/>
              </a:rPr>
              <a:t>from</a:t>
            </a: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 </a:t>
            </a:r>
            <a:r>
              <a:rPr lang="fr-FR" sz="2700" b="1" dirty="0" err="1">
                <a:solidFill>
                  <a:schemeClr val="bg1"/>
                </a:solidFill>
                <a:latin typeface="Calibri" panose="020F0502020204030204" pitchFamily="34" charset="0"/>
                <a:ea typeface="Arial" panose="020B0604020202020204" pitchFamily="34" charset="0"/>
                <a:cs typeface="Calibri" panose="020F0502020204030204" pitchFamily="34" charset="0"/>
              </a:rPr>
              <a:t>Imperfect</a:t>
            </a: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 Science to </a:t>
            </a:r>
            <a:r>
              <a:rPr lang="fr-FR" sz="2700" b="1" dirty="0" err="1">
                <a:solidFill>
                  <a:schemeClr val="bg1"/>
                </a:solidFill>
                <a:latin typeface="Calibri" panose="020F0502020204030204" pitchFamily="34" charset="0"/>
                <a:ea typeface="Arial" panose="020B0604020202020204" pitchFamily="34" charset="0"/>
                <a:cs typeface="Calibri" panose="020F0502020204030204" pitchFamily="34" charset="0"/>
              </a:rPr>
              <a:t>Regulation</a:t>
            </a: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a:t>
            </a:r>
          </a:p>
        </p:txBody>
      </p:sp>
      <p:pic>
        <p:nvPicPr>
          <p:cNvPr id="15" name="Picture 14">
            <a:extLst>
              <a:ext uri="{FF2B5EF4-FFF2-40B4-BE49-F238E27FC236}">
                <a16:creationId xmlns:a16="http://schemas.microsoft.com/office/drawing/2014/main" id="{55458727-7924-B19D-3F12-ED757F65157E}"/>
              </a:ext>
            </a:extLst>
          </p:cNvPr>
          <p:cNvPicPr>
            <a:picLocks noChangeAspect="1"/>
          </p:cNvPicPr>
          <p:nvPr/>
        </p:nvPicPr>
        <p:blipFill rotWithShape="1">
          <a:blip r:embed="rId4">
            <a:alphaModFix amt="52000"/>
          </a:blip>
          <a:srcRect l="67635" t="984" r="2330" b="31175"/>
          <a:stretch/>
        </p:blipFill>
        <p:spPr>
          <a:xfrm flipH="1">
            <a:off x="123899" y="7382715"/>
            <a:ext cx="2737789" cy="3309098"/>
          </a:xfrm>
          <a:prstGeom prst="rect">
            <a:avLst/>
          </a:prstGeom>
        </p:spPr>
      </p:pic>
      <p:sp>
        <p:nvSpPr>
          <p:cNvPr id="16" name="Graphic 4">
            <a:extLst>
              <a:ext uri="{FF2B5EF4-FFF2-40B4-BE49-F238E27FC236}">
                <a16:creationId xmlns:a16="http://schemas.microsoft.com/office/drawing/2014/main" id="{27CC02F4-73C5-AE9A-E785-F2A0E1DC731F}"/>
              </a:ext>
            </a:extLst>
          </p:cNvPr>
          <p:cNvSpPr/>
          <p:nvPr/>
        </p:nvSpPr>
        <p:spPr>
          <a:xfrm rot="16200000">
            <a:off x="2147466" y="-1296876"/>
            <a:ext cx="187457" cy="3960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Tree>
    <p:extLst>
      <p:ext uri="{BB962C8B-B14F-4D97-AF65-F5344CB8AC3E}">
        <p14:creationId xmlns:p14="http://schemas.microsoft.com/office/powerpoint/2010/main" val="2897858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458062" y="529017"/>
            <a:ext cx="6643549" cy="3738520"/>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t>Instead, we hope to highlight that the logic of science and the logic of politics should not be confused. Whereas scientists seek to highlight gaps in our knowledge, elected officials are often asked to make decisions based on imperfect evidence. If politicians had to wait for a scientific community to agree on a topic, they would frequently run the risk of responding much too late to imminent threats. </a:t>
            </a:r>
          </a:p>
          <a:p>
            <a:pPr>
              <a:lnSpc>
                <a:spcPts val="1120"/>
              </a:lnSpc>
            </a:pPr>
            <a:r>
              <a:rPr lang="en-US" sz="1150" dirty="0"/>
              <a:t> </a:t>
            </a:r>
          </a:p>
          <a:p>
            <a:pPr>
              <a:lnSpc>
                <a:spcPts val="1120"/>
              </a:lnSpc>
            </a:pPr>
            <a:r>
              <a:rPr lang="en-US" sz="1150" dirty="0"/>
              <a:t>Most of us saw what an extreme version of political risk assessment looks like during the COVID-19 pandemic, where state leaders would make decisions by evaluating the imperfect knowledge available about the virus, the probable human and economic loss associated with different types of interventions, and their respective political agendas. While some countries did better than others in managing the virus, it was not because they were adhering to a scientifically proven agenda. Retrospectively, the strategies that proved the most successful combined a prudent attitude and fast decision making (see countries like New Zealand or Iceland). </a:t>
            </a:r>
          </a:p>
          <a:p>
            <a:pPr>
              <a:lnSpc>
                <a:spcPts val="1120"/>
              </a:lnSpc>
            </a:pPr>
            <a:r>
              <a:rPr lang="en-US" sz="1150" dirty="0"/>
              <a:t> </a:t>
            </a:r>
          </a:p>
          <a:p>
            <a:pPr>
              <a:lnSpc>
                <a:spcPts val="1120"/>
              </a:lnSpc>
            </a:pPr>
            <a:r>
              <a:rPr lang="en-US" sz="1150" dirty="0"/>
              <a:t>The massive presence of screens is of course very different from the disruptive and lethal force of a global pandemic. However, some parallels can be made: both are global phenomena; both are almost impossible to regulate if relying solely on individual actions. While the effects of COVID-19 are immediate and dramatic, screens are insidious in different ways. As opposed to COVID-19, no vaccine can make our dependence on screens  go away.</a:t>
            </a:r>
          </a:p>
          <a:p>
            <a:pPr>
              <a:lnSpc>
                <a:spcPts val="1120"/>
              </a:lnSpc>
            </a:pPr>
            <a:r>
              <a:rPr lang="en-US" sz="1150" dirty="0"/>
              <a:t> </a:t>
            </a:r>
          </a:p>
          <a:p>
            <a:pPr>
              <a:lnSpc>
                <a:spcPts val="1120"/>
              </a:lnSpc>
            </a:pPr>
            <a:r>
              <a:rPr lang="en-US" sz="1150" dirty="0"/>
              <a:t>It means that when regulating the access to screens, we will have to come up with regulations that can be endured over time. Luckily, limiting the access to screens is nowhere near as extreme as keeping people in their homes for many months at a time. Indeed, as we’ve seen above, spending the first years of life without screens does not seem to set the child back in any way. Economically, the consequences of making screens less attractive would also be much less detrimental than the wide-spread closure of workplaces that took place during the pandemic. It is true that regulating screens would imply targeting certain companies within the tech-industry, but it would never seriously affect the wider global or national economy. </a:t>
            </a:r>
          </a:p>
          <a:p>
            <a:pPr>
              <a:lnSpc>
                <a:spcPts val="1120"/>
              </a:lnSpc>
            </a:pPr>
            <a:r>
              <a:rPr lang="en-US" sz="1150" dirty="0"/>
              <a:t> </a:t>
            </a:r>
          </a:p>
          <a:p>
            <a:pPr>
              <a:lnSpc>
                <a:spcPts val="1120"/>
              </a:lnSpc>
            </a:pPr>
            <a:r>
              <a:rPr lang="en-US" sz="1150" dirty="0"/>
              <a:t>Despite the seemingly few risks associated with screen-regulation, only one country has to this day put in place an ambitious set of policies aiming to reduce the time children spend in front of screens. In 2021, the Chinese government introduced a ‘video game ban’, which preempts children younger than 18 years old from playing video games during the week, and limits gaming to one hour per day during the weekend. This kind of intervention relies on a sophisticated surveillance system that sets aside individual rights, and so this ‘Chinese model’ isn’t actually suited for a European context. While this is true, European countries might learn from a policy that acknowledges official bodies responsibility in minimizing what by Chinese officials has been named ‘spiritual opium’. The Chinese government has shown that when weighing the potential risks of acting and not acting on children’s access to screens, there is enough ground for action. </a:t>
            </a:r>
          </a:p>
          <a:p>
            <a:pPr>
              <a:lnSpc>
                <a:spcPts val="1120"/>
              </a:lnSpc>
            </a:pPr>
            <a:r>
              <a:rPr lang="en-US" sz="1150" dirty="0"/>
              <a:t> </a:t>
            </a:r>
          </a:p>
          <a:p>
            <a:pPr>
              <a:lnSpc>
                <a:spcPts val="1120"/>
              </a:lnSpc>
            </a:pPr>
            <a:r>
              <a:rPr lang="en-US" sz="1150" dirty="0"/>
              <a:t>While state regulation is yet to be seen on the European continent, influential institutions have since the late 1990s used the scientific studies available to disseminate advice on how to use screens around children. In 1999 already, The American Academy of Pediatrics came out with their first set of official advice on screen usage, which promoted a no screen policy for children younger than two years old. In 2019, The World Health </a:t>
            </a:r>
            <a:r>
              <a:rPr lang="en-US" sz="1150" dirty="0" err="1"/>
              <a:t>Organisation</a:t>
            </a:r>
            <a:r>
              <a:rPr lang="en-US" sz="1150" dirty="0"/>
              <a:t> published a rapport advising parents to limit screen time for children younger than five years old. This guide also included advice stressing the importance of regular physical activity, play, and uninterrupted sleep (https://apps.who.int/iris/bitstream/handle/10665/325147/WHO-NMH-PND-2019.4-eng.pdf). Le Haut Conseil de la Santé </a:t>
            </a:r>
            <a:r>
              <a:rPr lang="en-US" sz="1150" dirty="0" err="1"/>
              <a:t>Publique</a:t>
            </a:r>
            <a:r>
              <a:rPr lang="en-US" sz="1150" dirty="0"/>
              <a:t> from France advice that screens are to be avoided unless they are appropriately accompanied by parents. </a:t>
            </a:r>
          </a:p>
          <a:p>
            <a:pPr>
              <a:lnSpc>
                <a:spcPts val="1120"/>
              </a:lnSpc>
            </a:pPr>
            <a:endParaRPr lang="en-US" sz="1150" dirty="0"/>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27</a:t>
            </a:fld>
            <a:endParaRPr lang="en-US" dirty="0"/>
          </a:p>
        </p:txBody>
      </p:sp>
      <p:sp>
        <p:nvSpPr>
          <p:cNvPr id="3" name="Rectangle 2">
            <a:extLst>
              <a:ext uri="{FF2B5EF4-FFF2-40B4-BE49-F238E27FC236}">
                <a16:creationId xmlns:a16="http://schemas.microsoft.com/office/drawing/2014/main" id="{E726CAF0-DB19-31E4-EF33-85ED02B09FCF}"/>
              </a:ext>
            </a:extLst>
          </p:cNvPr>
          <p:cNvSpPr/>
          <p:nvPr/>
        </p:nvSpPr>
        <p:spPr>
          <a:xfrm>
            <a:off x="0" y="7913816"/>
            <a:ext cx="7571383" cy="2037086"/>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88825C3-2400-4C40-5380-A43DFEBC2129}"/>
              </a:ext>
            </a:extLst>
          </p:cNvPr>
          <p:cNvPicPr>
            <a:picLocks noChangeAspect="1"/>
          </p:cNvPicPr>
          <p:nvPr/>
        </p:nvPicPr>
        <p:blipFill rotWithShape="1">
          <a:blip r:embed="rId2">
            <a:alphaModFix amt="52000"/>
          </a:blip>
          <a:srcRect l="66648" t="19941" r="3317" b="41850"/>
          <a:stretch/>
        </p:blipFill>
        <p:spPr>
          <a:xfrm rot="10800000" flipH="1">
            <a:off x="4833594" y="7905841"/>
            <a:ext cx="2737789" cy="1863718"/>
          </a:xfrm>
          <a:prstGeom prst="rect">
            <a:avLst/>
          </a:prstGeom>
        </p:spPr>
      </p:pic>
      <p:sp>
        <p:nvSpPr>
          <p:cNvPr id="6" name="Text Placeholder 17">
            <a:extLst>
              <a:ext uri="{FF2B5EF4-FFF2-40B4-BE49-F238E27FC236}">
                <a16:creationId xmlns:a16="http://schemas.microsoft.com/office/drawing/2014/main" id="{98587042-D619-4D0C-3FF6-D230D921D48C}"/>
              </a:ext>
            </a:extLst>
          </p:cNvPr>
          <p:cNvSpPr txBox="1">
            <a:spLocks/>
          </p:cNvSpPr>
          <p:nvPr/>
        </p:nvSpPr>
        <p:spPr>
          <a:xfrm>
            <a:off x="458062" y="8514478"/>
            <a:ext cx="6768939" cy="14364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00B6E6"/>
              </a:buClr>
              <a:buFont typeface="+mj-lt"/>
              <a:buAutoNum type="arabicPeriod"/>
            </a:pPr>
            <a:r>
              <a:rPr lang="en-US" sz="1800" dirty="0">
                <a:solidFill>
                  <a:schemeClr val="bg1"/>
                </a:solidFill>
              </a:rPr>
              <a:t>No screens in the morning.</a:t>
            </a:r>
          </a:p>
          <a:p>
            <a:pPr marL="228600" indent="-228600" algn="l">
              <a:buClr>
                <a:srgbClr val="00B6E6"/>
              </a:buClr>
              <a:buFont typeface="+mj-lt"/>
              <a:buAutoNum type="arabicPeriod"/>
            </a:pPr>
            <a:r>
              <a:rPr lang="en-US" sz="1800" dirty="0">
                <a:solidFill>
                  <a:schemeClr val="bg1"/>
                </a:solidFill>
              </a:rPr>
              <a:t>No screens during dinner.</a:t>
            </a:r>
          </a:p>
          <a:p>
            <a:pPr marL="228600" indent="-228600" algn="l">
              <a:buClr>
                <a:srgbClr val="00B6E6"/>
              </a:buClr>
              <a:buFont typeface="+mj-lt"/>
              <a:buAutoNum type="arabicPeriod"/>
            </a:pPr>
            <a:r>
              <a:rPr lang="en-US" sz="1800" dirty="0">
                <a:solidFill>
                  <a:schemeClr val="bg1"/>
                </a:solidFill>
              </a:rPr>
              <a:t>No screens before sleeping.</a:t>
            </a:r>
          </a:p>
          <a:p>
            <a:pPr marL="228600" indent="-228600" algn="l">
              <a:buClr>
                <a:srgbClr val="00B6E6"/>
              </a:buClr>
              <a:buFont typeface="+mj-lt"/>
              <a:buAutoNum type="arabicPeriod"/>
            </a:pPr>
            <a:r>
              <a:rPr lang="en-US" sz="1800" dirty="0">
                <a:solidFill>
                  <a:schemeClr val="bg1"/>
                </a:solidFill>
              </a:rPr>
              <a:t>No screens in the bedroom of the child.</a:t>
            </a:r>
          </a:p>
          <a:p>
            <a:pPr marL="228600" indent="-228600" algn="l">
              <a:buClr>
                <a:srgbClr val="00B6E6"/>
              </a:buClr>
              <a:buFont typeface="+mj-lt"/>
              <a:buAutoNum type="arabicPeriod"/>
            </a:pPr>
            <a:endParaRPr lang="en-US" sz="1800" dirty="0">
              <a:solidFill>
                <a:schemeClr val="bg1"/>
              </a:solidFill>
            </a:endParaRPr>
          </a:p>
        </p:txBody>
      </p:sp>
      <p:sp>
        <p:nvSpPr>
          <p:cNvPr id="7" name="Text Placeholder 17">
            <a:extLst>
              <a:ext uri="{FF2B5EF4-FFF2-40B4-BE49-F238E27FC236}">
                <a16:creationId xmlns:a16="http://schemas.microsoft.com/office/drawing/2014/main" id="{C23A8451-8A04-7325-F3A4-CDE6153053B6}"/>
              </a:ext>
            </a:extLst>
          </p:cNvPr>
          <p:cNvSpPr txBox="1">
            <a:spLocks/>
          </p:cNvSpPr>
          <p:nvPr/>
        </p:nvSpPr>
        <p:spPr>
          <a:xfrm>
            <a:off x="458062" y="7724498"/>
            <a:ext cx="6347983" cy="608637"/>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chemeClr val="bg1"/>
                </a:solidFill>
              </a:rPr>
              <a:t>The </a:t>
            </a:r>
            <a:r>
              <a:rPr lang="en-US" sz="1800" b="1" dirty="0" err="1">
                <a:solidFill>
                  <a:schemeClr val="bg1"/>
                </a:solidFill>
              </a:rPr>
              <a:t>french</a:t>
            </a:r>
            <a:r>
              <a:rPr lang="en-US" sz="1800" b="1" dirty="0">
                <a:solidFill>
                  <a:schemeClr val="bg1"/>
                </a:solidFill>
              </a:rPr>
              <a:t> Collective COSE (Collective Overexposure to Screen) has become known for advocating what they call the ‘4 NO’s’:</a:t>
            </a:r>
          </a:p>
        </p:txBody>
      </p:sp>
    </p:spTree>
    <p:extLst>
      <p:ext uri="{BB962C8B-B14F-4D97-AF65-F5344CB8AC3E}">
        <p14:creationId xmlns:p14="http://schemas.microsoft.com/office/powerpoint/2010/main" val="2549570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DB0F20-112C-2930-E407-F41A42DC90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247" y="1317106"/>
            <a:ext cx="7584922" cy="5039783"/>
          </a:xfrm>
          <a:prstGeom prst="rect">
            <a:avLst/>
          </a:prstGeom>
        </p:spPr>
      </p:pic>
      <p:sp>
        <p:nvSpPr>
          <p:cNvPr id="18" name="Rectangle 17">
            <a:extLst>
              <a:ext uri="{FF2B5EF4-FFF2-40B4-BE49-F238E27FC236}">
                <a16:creationId xmlns:a16="http://schemas.microsoft.com/office/drawing/2014/main" id="{2766BD59-2B14-F4C6-ACD4-CFAF823AD95D}"/>
              </a:ext>
            </a:extLst>
          </p:cNvPr>
          <p:cNvSpPr/>
          <p:nvPr/>
        </p:nvSpPr>
        <p:spPr>
          <a:xfrm>
            <a:off x="-25247" y="-22463"/>
            <a:ext cx="7584922" cy="133956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516342" y="7278624"/>
            <a:ext cx="6526988" cy="2832545"/>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dirty="0"/>
              <a:t>While some try to answer this question by looking at our inborn qualities, most agree that the environment is instrumental in shaping the child. With recent discoveries in epigenetics, we know that our surroundings can literally influence how our genes function. From observing children who grow up with no parents, many have stressed the importance of early relations for the child’s ability to acquire the faculties it relies on for its social well-being, stressing especially the relation to the parent or parent figure. Many aspects of this relation are unconsciously attended to by the parent. It entails looking at the child, smiling at the child, speaking to the child, pointing to objects, creating the conditions for play, setting boundaries, and slowly allowing the child to create its own world independent of the parent, to be by itself. Just as unconsciously, we often let the screen come in between ourselves and the child during these precious everyday interactions. An otherwise well-functioning child can recover from momentary neglect, but if this behavior is repeated, she might start to compensate in ways that are harmful to herself and those around her. To avoid such harm, you don’t have to be a ‘perfect’ parent. Rather, it is important to secure what we might refer to as acts of ordinary attention. In the words of </a:t>
            </a:r>
            <a:r>
              <a:rPr lang="en-US" dirty="0" err="1"/>
              <a:t>Hakima</a:t>
            </a:r>
            <a:r>
              <a:rPr lang="en-US" dirty="0"/>
              <a:t> </a:t>
            </a:r>
            <a:r>
              <a:rPr lang="en-US" dirty="0" err="1"/>
              <a:t>Yakuben</a:t>
            </a:r>
            <a:r>
              <a:rPr lang="en-US" dirty="0"/>
              <a:t>, a parent ambassador of reasoned screen usage, responding to a scientist enquiring about the care practices she had put in place to combat overexposure: ‘What you call care, I just call that looking after my child’. </a:t>
            </a:r>
          </a:p>
          <a:p>
            <a:pPr>
              <a:lnSpc>
                <a:spcPts val="1220"/>
              </a:lnSpc>
            </a:pPr>
            <a:endParaRPr lang="en-US" dirty="0"/>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28</a:t>
            </a:fld>
            <a:endParaRPr lang="en-US" dirty="0"/>
          </a:p>
        </p:txBody>
      </p:sp>
      <p:sp>
        <p:nvSpPr>
          <p:cNvPr id="4" name="Text Placeholder 16">
            <a:extLst>
              <a:ext uri="{FF2B5EF4-FFF2-40B4-BE49-F238E27FC236}">
                <a16:creationId xmlns:a16="http://schemas.microsoft.com/office/drawing/2014/main" id="{8FC30BE8-26A3-72E7-B6E6-BD13A42BCEC4}"/>
              </a:ext>
            </a:extLst>
          </p:cNvPr>
          <p:cNvSpPr txBox="1">
            <a:spLocks/>
          </p:cNvSpPr>
          <p:nvPr/>
        </p:nvSpPr>
        <p:spPr>
          <a:xfrm>
            <a:off x="371377" y="352885"/>
            <a:ext cx="3948832"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The Development of the Child </a:t>
            </a:r>
            <a:r>
              <a:rPr lang="fr-FR" sz="2700" b="1" dirty="0" err="1">
                <a:solidFill>
                  <a:schemeClr val="bg1"/>
                </a:solidFill>
                <a:latin typeface="Calibri" panose="020F0502020204030204" pitchFamily="34" charset="0"/>
                <a:ea typeface="Arial" panose="020B0604020202020204" pitchFamily="34" charset="0"/>
                <a:cs typeface="Calibri" panose="020F0502020204030204" pitchFamily="34" charset="0"/>
              </a:rPr>
              <a:t>Disrupted</a:t>
            </a: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 </a:t>
            </a:r>
            <a:endParaRPr lang="en-IE" sz="27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61255BCE-F47C-6F67-D07D-97BF8A3C7F62}"/>
              </a:ext>
            </a:extLst>
          </p:cNvPr>
          <p:cNvPicPr>
            <a:picLocks noChangeAspect="1"/>
          </p:cNvPicPr>
          <p:nvPr/>
        </p:nvPicPr>
        <p:blipFill rotWithShape="1">
          <a:blip r:embed="rId3">
            <a:alphaModFix amt="52000"/>
          </a:blip>
          <a:srcRect l="67635" t="984" r="2330" b="31175"/>
          <a:stretch/>
        </p:blipFill>
        <p:spPr>
          <a:xfrm rot="10800000" flipH="1">
            <a:off x="5005044" y="-22463"/>
            <a:ext cx="2737789" cy="3309098"/>
          </a:xfrm>
          <a:prstGeom prst="rect">
            <a:avLst/>
          </a:prstGeom>
        </p:spPr>
      </p:pic>
      <p:sp>
        <p:nvSpPr>
          <p:cNvPr id="13" name="Graphic 4">
            <a:extLst>
              <a:ext uri="{FF2B5EF4-FFF2-40B4-BE49-F238E27FC236}">
                <a16:creationId xmlns:a16="http://schemas.microsoft.com/office/drawing/2014/main" id="{F45A8D7C-7B52-A678-B43A-2354EC9956F6}"/>
              </a:ext>
            </a:extLst>
          </p:cNvPr>
          <p:cNvSpPr/>
          <p:nvPr/>
        </p:nvSpPr>
        <p:spPr>
          <a:xfrm rot="16200000">
            <a:off x="2356594" y="-662894"/>
            <a:ext cx="187457" cy="3960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14" name="Rectangle 13">
            <a:extLst>
              <a:ext uri="{FF2B5EF4-FFF2-40B4-BE49-F238E27FC236}">
                <a16:creationId xmlns:a16="http://schemas.microsoft.com/office/drawing/2014/main" id="{8BF0784E-CB22-7EA9-AE2D-E6925A284893}"/>
              </a:ext>
            </a:extLst>
          </p:cNvPr>
          <p:cNvSpPr/>
          <p:nvPr/>
        </p:nvSpPr>
        <p:spPr>
          <a:xfrm>
            <a:off x="470322" y="4815341"/>
            <a:ext cx="6121449" cy="1975603"/>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7" name="Text Placeholder 17">
            <a:extLst>
              <a:ext uri="{FF2B5EF4-FFF2-40B4-BE49-F238E27FC236}">
                <a16:creationId xmlns:a16="http://schemas.microsoft.com/office/drawing/2014/main" id="{81F1DBA5-671C-5CE5-8F3C-147245DBA1EF}"/>
              </a:ext>
            </a:extLst>
          </p:cNvPr>
          <p:cNvSpPr txBox="1">
            <a:spLocks/>
          </p:cNvSpPr>
          <p:nvPr/>
        </p:nvSpPr>
        <p:spPr>
          <a:xfrm>
            <a:off x="661428" y="5035334"/>
            <a:ext cx="5692861" cy="126425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840"/>
              </a:lnSpc>
            </a:pPr>
            <a:r>
              <a:rPr lang="en-US" sz="1700" dirty="0">
                <a:solidFill>
                  <a:schemeClr val="bg1"/>
                </a:solidFill>
              </a:rPr>
              <a:t>How does the baby within its first year of life evolve into a being that communicates with sophisticated grammar, understands symbols, metaphors and concepts, regulates its emotions, and empathizes with others? It is a question that has preoccupied pediatricians, psychologists, neuroscientists, and psychoanalysts throughout the past century. </a:t>
            </a:r>
          </a:p>
          <a:p>
            <a:pPr algn="l">
              <a:lnSpc>
                <a:spcPts val="1840"/>
              </a:lnSpc>
            </a:pPr>
            <a:endParaRPr lang="en-US" sz="1700" dirty="0">
              <a:solidFill>
                <a:schemeClr val="bg1"/>
              </a:solidFill>
            </a:endParaRPr>
          </a:p>
        </p:txBody>
      </p:sp>
    </p:spTree>
    <p:extLst>
      <p:ext uri="{BB962C8B-B14F-4D97-AF65-F5344CB8AC3E}">
        <p14:creationId xmlns:p14="http://schemas.microsoft.com/office/powerpoint/2010/main" val="934786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59D88B-8DCE-DD6D-2936-60036FC17F65}"/>
              </a:ext>
            </a:extLst>
          </p:cNvPr>
          <p:cNvSpPr/>
          <p:nvPr/>
        </p:nvSpPr>
        <p:spPr>
          <a:xfrm>
            <a:off x="67522" y="292953"/>
            <a:ext cx="7584922" cy="9764875"/>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516342" y="633985"/>
            <a:ext cx="6526988" cy="8405843"/>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dirty="0">
                <a:solidFill>
                  <a:schemeClr val="bg1"/>
                </a:solidFill>
              </a:rPr>
              <a:t>Of all the babies in the animal kingdom, the human baby is by far the most dependent. Whereas big primates gain independence after a couple of years, the human child relies on its parents, family, or community for up to two decades to develop the faculties and knowledge it relies on to become fully integrated in the adult world. </a:t>
            </a:r>
          </a:p>
          <a:p>
            <a:pPr>
              <a:lnSpc>
                <a:spcPts val="1220"/>
              </a:lnSpc>
            </a:pPr>
            <a:endParaRPr lang="en-US" dirty="0">
              <a:solidFill>
                <a:schemeClr val="bg1"/>
              </a:solidFill>
            </a:endParaRPr>
          </a:p>
          <a:p>
            <a:pPr>
              <a:lnSpc>
                <a:spcPts val="1220"/>
              </a:lnSpc>
            </a:pPr>
            <a:r>
              <a:rPr lang="en-US" dirty="0">
                <a:solidFill>
                  <a:schemeClr val="bg1"/>
                </a:solidFill>
              </a:rPr>
              <a:t>This dependence is all the more acute the first months after birth. Some actually consider the human baby to be born prematurely! When coming into the world, the child’s brain is a quarter of the size of the adult brain, the approximate size of a chimpanzee’s brain. While she has all of her neurons (brain cells), it is only after birth these neurons will only begin to connect into what are called synapses. Synapses are what allows us to sense, move, communicate, store memories, and perform just about any cognitive function you can think of. During childhood, more synapses are created than at any other moment in life. For the infant, one thousand new neural connections are created every second. As we grow older, the production of synapses will slow down significantly. In fact, the brain will begin to eliminate unneeded synapses in a process called pruning to make for more efficient brain functioning. It means that childhood is the most opportune moment for setting in place the brain structures required for different types of learning.</a:t>
            </a:r>
          </a:p>
          <a:p>
            <a:pPr>
              <a:lnSpc>
                <a:spcPts val="1220"/>
              </a:lnSpc>
            </a:pPr>
            <a:r>
              <a:rPr lang="en-US" dirty="0">
                <a:solidFill>
                  <a:schemeClr val="bg1"/>
                </a:solidFill>
              </a:rPr>
              <a:t> </a:t>
            </a:r>
          </a:p>
          <a:p>
            <a:pPr>
              <a:lnSpc>
                <a:spcPts val="1220"/>
              </a:lnSpc>
            </a:pPr>
            <a:r>
              <a:rPr lang="en-US" dirty="0">
                <a:solidFill>
                  <a:schemeClr val="bg1"/>
                </a:solidFill>
              </a:rPr>
              <a:t>The creation of synapses depends on exterior stimuli. In fact, studies have shown that the brains of neglected children develop differently, with the worst cases of neglect leading to long-term cognitive impairment. These studies confirm that children do not only require sufficient nutrients to develop properly: they also depend on what we might refer to as emotional and cognitive nourishment. In this part of the guide, we will try to describe what this kind of affective and cognitive nourishment looks like. </a:t>
            </a:r>
          </a:p>
          <a:p>
            <a:pPr>
              <a:lnSpc>
                <a:spcPts val="1220"/>
              </a:lnSpc>
            </a:pPr>
            <a:r>
              <a:rPr lang="en-US" dirty="0">
                <a:solidFill>
                  <a:schemeClr val="bg1"/>
                </a:solidFill>
              </a:rPr>
              <a:t> </a:t>
            </a:r>
          </a:p>
          <a:p>
            <a:pPr>
              <a:lnSpc>
                <a:spcPts val="1220"/>
              </a:lnSpc>
            </a:pPr>
            <a:r>
              <a:rPr lang="en-US" dirty="0">
                <a:solidFill>
                  <a:schemeClr val="bg1"/>
                </a:solidFill>
              </a:rPr>
              <a:t>We will do this by referring to different developmental theories conceived by practitioners and scientists who have worked closely with children and their families. As opposed to the empirical studies we looked at in the previous chapter, they offer broad theories of what happens in the relationship between the parent and child, by drawing on a range of knowledge practices, like first-hand observations, scientific studies, philosophy, common sense, intuition, and empathy. We will, for example, reference theories from psychoanalysis, which is one of the first schools to systematically argue that what happens in childhood and infancy will affect us all the way into our adult lives, a hypothesis that has since been confirmed by neuroscientific studies. Because of its varied methodologies, psychoanalysis also comes in handy where scientific observations fall short, in providing tentative answers to questions like, How does the baby become conscious of itself? What gives rise to thought and thinking? </a:t>
            </a:r>
            <a:r>
              <a:rPr lang="en-US" i="1" dirty="0">
                <a:solidFill>
                  <a:schemeClr val="bg1"/>
                </a:solidFill>
              </a:rPr>
              <a:t>What makes (the baby’s) life worth living?</a:t>
            </a:r>
            <a:r>
              <a:rPr lang="en-US" dirty="0">
                <a:solidFill>
                  <a:schemeClr val="bg1"/>
                </a:solidFill>
              </a:rPr>
              <a:t> Finally, psychoanalysis is interesting in this context, because it has been developed in clinical settings, in direct contact with patients. Unlike descriptive scientific studies, and unlike most of philosophy, they were conceived of as acting-tools, used to set in motion new ways of doing, and being. </a:t>
            </a:r>
          </a:p>
          <a:p>
            <a:pPr>
              <a:lnSpc>
                <a:spcPts val="1220"/>
              </a:lnSpc>
            </a:pPr>
            <a:r>
              <a:rPr lang="en-US" dirty="0">
                <a:solidFill>
                  <a:schemeClr val="bg1"/>
                </a:solidFill>
              </a:rPr>
              <a:t> </a:t>
            </a:r>
          </a:p>
          <a:p>
            <a:pPr>
              <a:lnSpc>
                <a:spcPts val="1220"/>
              </a:lnSpc>
            </a:pPr>
            <a:r>
              <a:rPr lang="en-US" dirty="0">
                <a:solidFill>
                  <a:schemeClr val="bg1"/>
                </a:solidFill>
              </a:rPr>
              <a:t>That does not mean that you should expect very specific advice. ,like ‘doing baby algorithmics’ or ‘playing Mozart to the fetus’. In fact, many of the (inter)actions we’ll mention can seem almost banal. They are so ingrained in our ways of caring for children that they often go unseen. That’s perhaps why we don’t always acknowledge their importance. While there’s a plethora of ways to recognise professional or academic skills, you will find that we are much worse at describing the practices required as a parent, whether it’s to pay attention, to put yourself in the place of, to respond, to be incredibly(!) patient, overbearing, firm, inventive, to know when to let go, and when to put your foot down. And that is a real problem. Without the right words to describe something, we cannot </a:t>
            </a:r>
            <a:r>
              <a:rPr lang="en-US" dirty="0" err="1">
                <a:solidFill>
                  <a:schemeClr val="bg1"/>
                </a:solidFill>
              </a:rPr>
              <a:t>valorise</a:t>
            </a:r>
            <a:r>
              <a:rPr lang="en-US" dirty="0">
                <a:solidFill>
                  <a:schemeClr val="bg1"/>
                </a:solidFill>
              </a:rPr>
              <a:t> and defend it. </a:t>
            </a: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29</a:t>
            </a:fld>
            <a:endParaRPr lang="en-US" dirty="0"/>
          </a:p>
        </p:txBody>
      </p:sp>
      <p:pic>
        <p:nvPicPr>
          <p:cNvPr id="5" name="Picture 4">
            <a:extLst>
              <a:ext uri="{FF2B5EF4-FFF2-40B4-BE49-F238E27FC236}">
                <a16:creationId xmlns:a16="http://schemas.microsoft.com/office/drawing/2014/main" id="{1D759C87-5227-DBF1-9CD9-FBD01D75D8F7}"/>
              </a:ext>
            </a:extLst>
          </p:cNvPr>
          <p:cNvPicPr>
            <a:picLocks noChangeAspect="1"/>
          </p:cNvPicPr>
          <p:nvPr/>
        </p:nvPicPr>
        <p:blipFill rotWithShape="1">
          <a:blip r:embed="rId2">
            <a:alphaModFix amt="52000"/>
          </a:blip>
          <a:srcRect l="67635" t="984" r="2330" b="31175"/>
          <a:stretch/>
        </p:blipFill>
        <p:spPr>
          <a:xfrm flipH="1">
            <a:off x="4754364" y="6455777"/>
            <a:ext cx="2737789" cy="3309098"/>
          </a:xfrm>
          <a:prstGeom prst="rect">
            <a:avLst/>
          </a:prstGeom>
        </p:spPr>
      </p:pic>
    </p:spTree>
    <p:extLst>
      <p:ext uri="{BB962C8B-B14F-4D97-AF65-F5344CB8AC3E}">
        <p14:creationId xmlns:p14="http://schemas.microsoft.com/office/powerpoint/2010/main" val="1442615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F08A1FA4-61E9-B44C-83C4-A6CE732733C1}"/>
              </a:ext>
            </a:extLst>
          </p:cNvPr>
          <p:cNvSpPr>
            <a:spLocks noGrp="1"/>
          </p:cNvSpPr>
          <p:nvPr>
            <p:ph type="body" sz="quarter" idx="13"/>
          </p:nvPr>
        </p:nvSpPr>
        <p:spPr/>
        <p:txBody>
          <a:bodyPr/>
          <a:lstStyle/>
          <a:p>
            <a:r>
              <a:rPr lang="en-US" dirty="0"/>
              <a:t>01</a:t>
            </a:r>
          </a:p>
        </p:txBody>
      </p:sp>
      <p:sp>
        <p:nvSpPr>
          <p:cNvPr id="18" name="Text Placeholder 17">
            <a:extLst>
              <a:ext uri="{FF2B5EF4-FFF2-40B4-BE49-F238E27FC236}">
                <a16:creationId xmlns:a16="http://schemas.microsoft.com/office/drawing/2014/main" id="{3D13EB9D-DE55-5D4D-BEA7-6A984DDA5380}"/>
              </a:ext>
            </a:extLst>
          </p:cNvPr>
          <p:cNvSpPr>
            <a:spLocks noGrp="1"/>
          </p:cNvSpPr>
          <p:nvPr>
            <p:ph type="body" sz="quarter" idx="14"/>
          </p:nvPr>
        </p:nvSpPr>
        <p:spPr/>
        <p:txBody>
          <a:bodyPr/>
          <a:lstStyle/>
          <a:p>
            <a:r>
              <a:rPr lang="en-US" dirty="0"/>
              <a:t>Introduction</a:t>
            </a:r>
          </a:p>
        </p:txBody>
      </p:sp>
      <p:sp>
        <p:nvSpPr>
          <p:cNvPr id="2" name="Slide Number Placeholder 5">
            <a:extLst>
              <a:ext uri="{FF2B5EF4-FFF2-40B4-BE49-F238E27FC236}">
                <a16:creationId xmlns:a16="http://schemas.microsoft.com/office/drawing/2014/main" id="{529E7939-2A78-CBE7-5504-D82B49C0C37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3</a:t>
            </a:fld>
            <a:endParaRPr lang="en-US" dirty="0"/>
          </a:p>
        </p:txBody>
      </p:sp>
    </p:spTree>
    <p:extLst>
      <p:ext uri="{BB962C8B-B14F-4D97-AF65-F5344CB8AC3E}">
        <p14:creationId xmlns:p14="http://schemas.microsoft.com/office/powerpoint/2010/main" val="1229646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30</a:t>
            </a:fld>
            <a:endParaRPr lang="en-US" dirty="0"/>
          </a:p>
        </p:txBody>
      </p:sp>
      <p:sp>
        <p:nvSpPr>
          <p:cNvPr id="3" name="Rectangle 2">
            <a:extLst>
              <a:ext uri="{FF2B5EF4-FFF2-40B4-BE49-F238E27FC236}">
                <a16:creationId xmlns:a16="http://schemas.microsoft.com/office/drawing/2014/main" id="{EC59D88B-8DCE-DD6D-2936-60036FC17F65}"/>
              </a:ext>
            </a:extLst>
          </p:cNvPr>
          <p:cNvSpPr/>
          <p:nvPr/>
        </p:nvSpPr>
        <p:spPr>
          <a:xfrm>
            <a:off x="0" y="993058"/>
            <a:ext cx="7584922" cy="8527460"/>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D759C87-5227-DBF1-9CD9-FBD01D75D8F7}"/>
              </a:ext>
            </a:extLst>
          </p:cNvPr>
          <p:cNvPicPr>
            <a:picLocks noChangeAspect="1"/>
          </p:cNvPicPr>
          <p:nvPr/>
        </p:nvPicPr>
        <p:blipFill rotWithShape="1">
          <a:blip r:embed="rId2">
            <a:alphaModFix amt="52000"/>
          </a:blip>
          <a:srcRect l="67635" t="984" r="2330" b="31175"/>
          <a:stretch/>
        </p:blipFill>
        <p:spPr>
          <a:xfrm flipH="1">
            <a:off x="202981" y="6212959"/>
            <a:ext cx="2737789" cy="3309098"/>
          </a:xfrm>
          <a:prstGeom prst="rect">
            <a:avLst/>
          </a:prstGeom>
        </p:spPr>
      </p:pic>
      <p:sp>
        <p:nvSpPr>
          <p:cNvPr id="4" name="Rectangle 3">
            <a:extLst>
              <a:ext uri="{FF2B5EF4-FFF2-40B4-BE49-F238E27FC236}">
                <a16:creationId xmlns:a16="http://schemas.microsoft.com/office/drawing/2014/main" id="{68DF41CA-0EF6-8582-C5E9-02B9133606B6}"/>
              </a:ext>
            </a:extLst>
          </p:cNvPr>
          <p:cNvSpPr/>
          <p:nvPr/>
        </p:nvSpPr>
        <p:spPr>
          <a:xfrm>
            <a:off x="490686" y="4206235"/>
            <a:ext cx="6643869" cy="3759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XS</a:t>
            </a:r>
          </a:p>
        </p:txBody>
      </p:sp>
      <p:grpSp>
        <p:nvGrpSpPr>
          <p:cNvPr id="99" name="Graphic 4">
            <a:extLst>
              <a:ext uri="{FF2B5EF4-FFF2-40B4-BE49-F238E27FC236}">
                <a16:creationId xmlns:a16="http://schemas.microsoft.com/office/drawing/2014/main" id="{209D6B40-F178-C948-DEC9-3C4BFDFDB2C4}"/>
              </a:ext>
            </a:extLst>
          </p:cNvPr>
          <p:cNvGrpSpPr/>
          <p:nvPr/>
        </p:nvGrpSpPr>
        <p:grpSpPr>
          <a:xfrm rot="2314677">
            <a:off x="1191949" y="6664717"/>
            <a:ext cx="403667" cy="780438"/>
            <a:chOff x="9129274" y="2719113"/>
            <a:chExt cx="717139" cy="1386497"/>
          </a:xfrm>
          <a:solidFill>
            <a:srgbClr val="000000"/>
          </a:solidFill>
        </p:grpSpPr>
        <p:grpSp>
          <p:nvGrpSpPr>
            <p:cNvPr id="100" name="Graphic 4">
              <a:extLst>
                <a:ext uri="{FF2B5EF4-FFF2-40B4-BE49-F238E27FC236}">
                  <a16:creationId xmlns:a16="http://schemas.microsoft.com/office/drawing/2014/main" id="{095E5F2B-69C5-E9A7-CC95-DBAF61E41B2A}"/>
                </a:ext>
              </a:extLst>
            </p:cNvPr>
            <p:cNvGrpSpPr/>
            <p:nvPr/>
          </p:nvGrpSpPr>
          <p:grpSpPr>
            <a:xfrm>
              <a:off x="9159507" y="2719113"/>
              <a:ext cx="446280" cy="440141"/>
              <a:chOff x="9159507" y="2719113"/>
              <a:chExt cx="446280" cy="440141"/>
            </a:xfrm>
            <a:grpFill/>
          </p:grpSpPr>
          <p:sp>
            <p:nvSpPr>
              <p:cNvPr id="109" name="Freeform 108">
                <a:extLst>
                  <a:ext uri="{FF2B5EF4-FFF2-40B4-BE49-F238E27FC236}">
                    <a16:creationId xmlns:a16="http://schemas.microsoft.com/office/drawing/2014/main" id="{5665C638-1F0C-79C8-6F81-57FBFFE3C0B8}"/>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C3117E1F-B644-5E1E-FB21-1F20BE35EE6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01" name="Graphic 4">
              <a:extLst>
                <a:ext uri="{FF2B5EF4-FFF2-40B4-BE49-F238E27FC236}">
                  <a16:creationId xmlns:a16="http://schemas.microsoft.com/office/drawing/2014/main" id="{463E5F32-6007-BCDA-3811-64BB4395899C}"/>
                </a:ext>
              </a:extLst>
            </p:cNvPr>
            <p:cNvGrpSpPr/>
            <p:nvPr/>
          </p:nvGrpSpPr>
          <p:grpSpPr>
            <a:xfrm>
              <a:off x="9129274" y="2893887"/>
              <a:ext cx="717139" cy="1211724"/>
              <a:chOff x="9129274" y="2893887"/>
              <a:chExt cx="717139" cy="1211724"/>
            </a:xfrm>
            <a:grpFill/>
          </p:grpSpPr>
          <p:sp>
            <p:nvSpPr>
              <p:cNvPr id="102" name="Freeform 101">
                <a:extLst>
                  <a:ext uri="{FF2B5EF4-FFF2-40B4-BE49-F238E27FC236}">
                    <a16:creationId xmlns:a16="http://schemas.microsoft.com/office/drawing/2014/main" id="{6AB56CE2-3882-31FD-EA61-06D3112BBB8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891C1D7E-23E1-212B-65AE-E0D69BE28568}"/>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C1F1A796-BBCB-08E4-D90A-5F1B5273F33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1596F02-BC09-DA07-0752-2B00C5B8B46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6FB50FE-7A15-F5DA-656B-D706DD27F089}"/>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3412C3EA-F574-18F0-470F-06792BD18037}"/>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63C934FE-E2A8-F1CA-C355-A4C6AD126368}"/>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
        <p:nvSpPr>
          <p:cNvPr id="215" name="Text Placeholder 17">
            <a:extLst>
              <a:ext uri="{FF2B5EF4-FFF2-40B4-BE49-F238E27FC236}">
                <a16:creationId xmlns:a16="http://schemas.microsoft.com/office/drawing/2014/main" id="{0A55BD13-6EAA-C975-1A3D-0D9A2026261D}"/>
              </a:ext>
            </a:extLst>
          </p:cNvPr>
          <p:cNvSpPr txBox="1">
            <a:spLocks/>
          </p:cNvSpPr>
          <p:nvPr/>
        </p:nvSpPr>
        <p:spPr>
          <a:xfrm>
            <a:off x="490685" y="1773300"/>
            <a:ext cx="2892377" cy="139220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300" dirty="0">
                <a:solidFill>
                  <a:schemeClr val="bg1"/>
                </a:solidFill>
              </a:rPr>
              <a:t>It isn’t just that these dynamics are incredibly important for the child’s psychological development. As we will try to show, no smartphone or tablet today can feasibly ensure either one of them despite what we are sometimes made to believe. Here as elsewhere, human relations are irreplaceable. </a:t>
            </a:r>
          </a:p>
        </p:txBody>
      </p:sp>
      <p:sp>
        <p:nvSpPr>
          <p:cNvPr id="216" name="Text Placeholder 17">
            <a:extLst>
              <a:ext uri="{FF2B5EF4-FFF2-40B4-BE49-F238E27FC236}">
                <a16:creationId xmlns:a16="http://schemas.microsoft.com/office/drawing/2014/main" id="{47B6C9E4-5EFA-BF84-CA41-8096B40CFF08}"/>
              </a:ext>
            </a:extLst>
          </p:cNvPr>
          <p:cNvSpPr txBox="1">
            <a:spLocks/>
          </p:cNvSpPr>
          <p:nvPr/>
        </p:nvSpPr>
        <p:spPr>
          <a:xfrm>
            <a:off x="0" y="705809"/>
            <a:ext cx="6780671" cy="608637"/>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496888" algn="l">
              <a:lnSpc>
                <a:spcPts val="1720"/>
              </a:lnSpc>
            </a:pPr>
            <a:r>
              <a:rPr lang="en-US" sz="1800" dirty="0">
                <a:solidFill>
                  <a:schemeClr val="bg1"/>
                </a:solidFill>
              </a:rPr>
              <a:t>For the purpose of this guide, we will offer you three words to think through: </a:t>
            </a:r>
            <a:r>
              <a:rPr lang="en-US" sz="1800" b="1" dirty="0">
                <a:solidFill>
                  <a:schemeClr val="bg1"/>
                </a:solidFill>
              </a:rPr>
              <a:t>Synchrony, Frustration, and Play</a:t>
            </a:r>
          </a:p>
        </p:txBody>
      </p:sp>
      <p:cxnSp>
        <p:nvCxnSpPr>
          <p:cNvPr id="249" name="Straight Connector 248">
            <a:extLst>
              <a:ext uri="{FF2B5EF4-FFF2-40B4-BE49-F238E27FC236}">
                <a16:creationId xmlns:a16="http://schemas.microsoft.com/office/drawing/2014/main" id="{C655DE50-1ED4-3E20-FA37-3088536B876E}"/>
              </a:ext>
            </a:extLst>
          </p:cNvPr>
          <p:cNvCxnSpPr/>
          <p:nvPr/>
        </p:nvCxnSpPr>
        <p:spPr>
          <a:xfrm>
            <a:off x="926753" y="4232651"/>
            <a:ext cx="0" cy="988392"/>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CCDA440D-3C0E-D00A-0209-02C67D9BC365}"/>
              </a:ext>
            </a:extLst>
          </p:cNvPr>
          <p:cNvCxnSpPr>
            <a:cxnSpLocks/>
          </p:cNvCxnSpPr>
          <p:nvPr/>
        </p:nvCxnSpPr>
        <p:spPr>
          <a:xfrm>
            <a:off x="3549497" y="5226671"/>
            <a:ext cx="0" cy="1849756"/>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A0007F7-6525-63EC-D9DC-F188E7292B2A}"/>
              </a:ext>
            </a:extLst>
          </p:cNvPr>
          <p:cNvCxnSpPr>
            <a:cxnSpLocks/>
          </p:cNvCxnSpPr>
          <p:nvPr/>
        </p:nvCxnSpPr>
        <p:spPr>
          <a:xfrm>
            <a:off x="910477" y="5226671"/>
            <a:ext cx="2639020"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BCF3043A-8162-238B-9AF5-7D9482013404}"/>
              </a:ext>
            </a:extLst>
          </p:cNvPr>
          <p:cNvCxnSpPr>
            <a:cxnSpLocks/>
          </p:cNvCxnSpPr>
          <p:nvPr/>
        </p:nvCxnSpPr>
        <p:spPr>
          <a:xfrm>
            <a:off x="3541461" y="7075728"/>
            <a:ext cx="3576514"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254" name="Text Placeholder 3">
            <a:extLst>
              <a:ext uri="{FF2B5EF4-FFF2-40B4-BE49-F238E27FC236}">
                <a16:creationId xmlns:a16="http://schemas.microsoft.com/office/drawing/2014/main" id="{BD1A82BB-9036-7BF6-04C3-B4C7D844850F}"/>
              </a:ext>
            </a:extLst>
          </p:cNvPr>
          <p:cNvSpPr txBox="1">
            <a:spLocks/>
          </p:cNvSpPr>
          <p:nvPr/>
        </p:nvSpPr>
        <p:spPr>
          <a:xfrm>
            <a:off x="994644" y="498578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01</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255" name="TextBox 254">
            <a:extLst>
              <a:ext uri="{FF2B5EF4-FFF2-40B4-BE49-F238E27FC236}">
                <a16:creationId xmlns:a16="http://schemas.microsoft.com/office/drawing/2014/main" id="{426D8304-2D4D-E4F0-0475-3A9A22D991DA}"/>
              </a:ext>
            </a:extLst>
          </p:cNvPr>
          <p:cNvSpPr txBox="1"/>
          <p:nvPr/>
        </p:nvSpPr>
        <p:spPr>
          <a:xfrm>
            <a:off x="1158566" y="5455796"/>
            <a:ext cx="1366425" cy="310341"/>
          </a:xfrm>
          <a:prstGeom prst="rect">
            <a:avLst/>
          </a:prstGeom>
          <a:noFill/>
          <a:ln>
            <a:noFill/>
          </a:ln>
        </p:spPr>
        <p:txBody>
          <a:bodyPr wrap="square">
            <a:spAutoFit/>
          </a:bodyPr>
          <a:lstStyle/>
          <a:p>
            <a:pPr lvl="0">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Synchrony</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256" name="Text Placeholder 3">
            <a:extLst>
              <a:ext uri="{FF2B5EF4-FFF2-40B4-BE49-F238E27FC236}">
                <a16:creationId xmlns:a16="http://schemas.microsoft.com/office/drawing/2014/main" id="{1D7FED31-3FEB-7C27-24DA-283C85A4CFB3}"/>
              </a:ext>
            </a:extLst>
          </p:cNvPr>
          <p:cNvSpPr txBox="1">
            <a:spLocks/>
          </p:cNvSpPr>
          <p:nvPr/>
        </p:nvSpPr>
        <p:spPr>
          <a:xfrm>
            <a:off x="3148066" y="549010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02</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257" name="TextBox 256">
            <a:extLst>
              <a:ext uri="{FF2B5EF4-FFF2-40B4-BE49-F238E27FC236}">
                <a16:creationId xmlns:a16="http://schemas.microsoft.com/office/drawing/2014/main" id="{47C1A4DD-99FD-D255-952D-708DA63FA991}"/>
              </a:ext>
            </a:extLst>
          </p:cNvPr>
          <p:cNvSpPr txBox="1"/>
          <p:nvPr/>
        </p:nvSpPr>
        <p:spPr>
          <a:xfrm>
            <a:off x="3865677" y="5593535"/>
            <a:ext cx="1366425" cy="310341"/>
          </a:xfrm>
          <a:prstGeom prst="rect">
            <a:avLst/>
          </a:prstGeom>
          <a:noFill/>
          <a:ln>
            <a:noFill/>
          </a:ln>
        </p:spPr>
        <p:txBody>
          <a:bodyPr wrap="square">
            <a:spAutoFit/>
          </a:bodyPr>
          <a:lstStyle/>
          <a:p>
            <a:pPr lvl="0">
              <a:lnSpc>
                <a:spcPts val="1680"/>
              </a:lnSpc>
            </a:pPr>
            <a:r>
              <a:rPr lang="fr-FR" sz="1600" b="1" dirty="0">
                <a:solidFill>
                  <a:srgbClr val="262626"/>
                </a:solidFill>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Frustration</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258" name="Text Placeholder 3">
            <a:extLst>
              <a:ext uri="{FF2B5EF4-FFF2-40B4-BE49-F238E27FC236}">
                <a16:creationId xmlns:a16="http://schemas.microsoft.com/office/drawing/2014/main" id="{10398E35-FD34-4D94-098D-F580FEC42555}"/>
              </a:ext>
            </a:extLst>
          </p:cNvPr>
          <p:cNvSpPr txBox="1">
            <a:spLocks/>
          </p:cNvSpPr>
          <p:nvPr/>
        </p:nvSpPr>
        <p:spPr>
          <a:xfrm>
            <a:off x="4349452" y="689420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03</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259" name="TextBox 258">
            <a:extLst>
              <a:ext uri="{FF2B5EF4-FFF2-40B4-BE49-F238E27FC236}">
                <a16:creationId xmlns:a16="http://schemas.microsoft.com/office/drawing/2014/main" id="{90B62CD0-D56A-36E4-FB3B-52044F15515F}"/>
              </a:ext>
            </a:extLst>
          </p:cNvPr>
          <p:cNvSpPr txBox="1"/>
          <p:nvPr/>
        </p:nvSpPr>
        <p:spPr>
          <a:xfrm>
            <a:off x="4513374" y="7364216"/>
            <a:ext cx="1366425" cy="310341"/>
          </a:xfrm>
          <a:prstGeom prst="rect">
            <a:avLst/>
          </a:prstGeom>
          <a:noFill/>
          <a:ln>
            <a:noFill/>
          </a:ln>
        </p:spPr>
        <p:txBody>
          <a:bodyPr wrap="square">
            <a:spAutoFit/>
          </a:bodyPr>
          <a:lstStyle/>
          <a:p>
            <a:pPr lvl="0">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Play</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260" name="Rectangle 259">
            <a:extLst>
              <a:ext uri="{FF2B5EF4-FFF2-40B4-BE49-F238E27FC236}">
                <a16:creationId xmlns:a16="http://schemas.microsoft.com/office/drawing/2014/main" id="{294443A4-A0B9-D1DE-6D06-4FCC7A2E3E00}"/>
              </a:ext>
            </a:extLst>
          </p:cNvPr>
          <p:cNvSpPr/>
          <p:nvPr/>
        </p:nvSpPr>
        <p:spPr>
          <a:xfrm>
            <a:off x="2225150" y="5179278"/>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7151E26D-C872-B542-D5BC-154C2B4DEDBB}"/>
              </a:ext>
            </a:extLst>
          </p:cNvPr>
          <p:cNvSpPr/>
          <p:nvPr/>
        </p:nvSpPr>
        <p:spPr>
          <a:xfrm>
            <a:off x="5452556" y="6996423"/>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5" name="Graphic 11">
            <a:extLst>
              <a:ext uri="{FF2B5EF4-FFF2-40B4-BE49-F238E27FC236}">
                <a16:creationId xmlns:a16="http://schemas.microsoft.com/office/drawing/2014/main" id="{F1EED00B-7FC2-E425-16AF-51ADEC947B6D}"/>
              </a:ext>
            </a:extLst>
          </p:cNvPr>
          <p:cNvGrpSpPr/>
          <p:nvPr/>
        </p:nvGrpSpPr>
        <p:grpSpPr>
          <a:xfrm>
            <a:off x="2505488" y="5000159"/>
            <a:ext cx="674778" cy="632537"/>
            <a:chOff x="4476334" y="-623359"/>
            <a:chExt cx="1190835" cy="1116289"/>
          </a:xfrm>
        </p:grpSpPr>
        <p:sp>
          <p:nvSpPr>
            <p:cNvPr id="266" name="Freeform 265">
              <a:extLst>
                <a:ext uri="{FF2B5EF4-FFF2-40B4-BE49-F238E27FC236}">
                  <a16:creationId xmlns:a16="http://schemas.microsoft.com/office/drawing/2014/main" id="{37FBB06D-06E5-1529-4C5C-D8C437AD811E}"/>
                </a:ext>
              </a:extLst>
            </p:cNvPr>
            <p:cNvSpPr/>
            <p:nvPr/>
          </p:nvSpPr>
          <p:spPr>
            <a:xfrm>
              <a:off x="5141514" y="3468"/>
              <a:ext cx="490299" cy="452567"/>
            </a:xfrm>
            <a:custGeom>
              <a:avLst/>
              <a:gdLst>
                <a:gd name="connsiteX0" fmla="*/ 402257 w 490299"/>
                <a:gd name="connsiteY0" fmla="*/ 82682 h 452567"/>
                <a:gd name="connsiteX1" fmla="*/ 345061 w 490299"/>
                <a:gd name="connsiteY1" fmla="*/ 108394 h 452567"/>
                <a:gd name="connsiteX2" fmla="*/ 325782 w 490299"/>
                <a:gd name="connsiteY2" fmla="*/ 106466 h 452567"/>
                <a:gd name="connsiteX3" fmla="*/ 241595 w 490299"/>
                <a:gd name="connsiteY3" fmla="*/ 71755 h 452567"/>
                <a:gd name="connsiteX4" fmla="*/ 72579 w 490299"/>
                <a:gd name="connsiteY4" fmla="*/ 194529 h 452567"/>
                <a:gd name="connsiteX5" fmla="*/ 199180 w 490299"/>
                <a:gd name="connsiteY5" fmla="*/ 380940 h 452567"/>
                <a:gd name="connsiteX6" fmla="*/ 323854 w 490299"/>
                <a:gd name="connsiteY6" fmla="*/ 348800 h 452567"/>
                <a:gd name="connsiteX7" fmla="*/ 349560 w 490299"/>
                <a:gd name="connsiteY7" fmla="*/ 323088 h 452567"/>
                <a:gd name="connsiteX8" fmla="*/ 343133 w 490299"/>
                <a:gd name="connsiteY8" fmla="*/ 292877 h 452567"/>
                <a:gd name="connsiteX9" fmla="*/ 285938 w 490299"/>
                <a:gd name="connsiteY9" fmla="*/ 267165 h 452567"/>
                <a:gd name="connsiteX10" fmla="*/ 272442 w 490299"/>
                <a:gd name="connsiteY10" fmla="*/ 245310 h 452567"/>
                <a:gd name="connsiteX11" fmla="*/ 291721 w 490299"/>
                <a:gd name="connsiteY11" fmla="*/ 232454 h 452567"/>
                <a:gd name="connsiteX12" fmla="*/ 470377 w 490299"/>
                <a:gd name="connsiteY12" fmla="*/ 232454 h 452567"/>
                <a:gd name="connsiteX13" fmla="*/ 490300 w 490299"/>
                <a:gd name="connsiteY13" fmla="*/ 253666 h 452567"/>
                <a:gd name="connsiteX14" fmla="*/ 490300 w 490299"/>
                <a:gd name="connsiteY14" fmla="*/ 426578 h 452567"/>
                <a:gd name="connsiteX15" fmla="*/ 484516 w 490299"/>
                <a:gd name="connsiteY15" fmla="*/ 445219 h 452567"/>
                <a:gd name="connsiteX16" fmla="*/ 456882 w 490299"/>
                <a:gd name="connsiteY16" fmla="*/ 438791 h 452567"/>
                <a:gd name="connsiteX17" fmla="*/ 431176 w 490299"/>
                <a:gd name="connsiteY17" fmla="*/ 382225 h 452567"/>
                <a:gd name="connsiteX18" fmla="*/ 395188 w 490299"/>
                <a:gd name="connsiteY18" fmla="*/ 377083 h 452567"/>
                <a:gd name="connsiteX19" fmla="*/ 287866 w 490299"/>
                <a:gd name="connsiteY19" fmla="*/ 443291 h 452567"/>
                <a:gd name="connsiteX20" fmla="*/ 212676 w 490299"/>
                <a:gd name="connsiteY20" fmla="*/ 452290 h 452567"/>
                <a:gd name="connsiteX21" fmla="*/ 102141 w 490299"/>
                <a:gd name="connsiteY21" fmla="*/ 415008 h 452567"/>
                <a:gd name="connsiteX22" fmla="*/ 3816 w 490299"/>
                <a:gd name="connsiteY22" fmla="*/ 265879 h 452567"/>
                <a:gd name="connsiteX23" fmla="*/ 47516 w 490299"/>
                <a:gd name="connsiteY23" fmla="*/ 89110 h 452567"/>
                <a:gd name="connsiteX24" fmla="*/ 192754 w 490299"/>
                <a:gd name="connsiteY24" fmla="*/ 2333 h 452567"/>
                <a:gd name="connsiteX25" fmla="*/ 371410 w 490299"/>
                <a:gd name="connsiteY25" fmla="*/ 52471 h 452567"/>
                <a:gd name="connsiteX26" fmla="*/ 402257 w 490299"/>
                <a:gd name="connsiteY26" fmla="*/ 82682 h 45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0299" h="452567">
                  <a:moveTo>
                    <a:pt x="402257" y="82682"/>
                  </a:moveTo>
                  <a:cubicBezTo>
                    <a:pt x="381050" y="92324"/>
                    <a:pt x="362413" y="100038"/>
                    <a:pt x="345061" y="108394"/>
                  </a:cubicBezTo>
                  <a:cubicBezTo>
                    <a:pt x="337349" y="112251"/>
                    <a:pt x="332208" y="111608"/>
                    <a:pt x="325782" y="106466"/>
                  </a:cubicBezTo>
                  <a:cubicBezTo>
                    <a:pt x="301361" y="85896"/>
                    <a:pt x="273085" y="76254"/>
                    <a:pt x="241595" y="71755"/>
                  </a:cubicBezTo>
                  <a:cubicBezTo>
                    <a:pt x="159336" y="60184"/>
                    <a:pt x="86717" y="121893"/>
                    <a:pt x="72579" y="194529"/>
                  </a:cubicBezTo>
                  <a:cubicBezTo>
                    <a:pt x="54585" y="283877"/>
                    <a:pt x="114994" y="367441"/>
                    <a:pt x="199180" y="380940"/>
                  </a:cubicBezTo>
                  <a:cubicBezTo>
                    <a:pt x="245451" y="388653"/>
                    <a:pt x="286580" y="377083"/>
                    <a:pt x="323854" y="348800"/>
                  </a:cubicBezTo>
                  <a:cubicBezTo>
                    <a:pt x="333494" y="341086"/>
                    <a:pt x="341848" y="332087"/>
                    <a:pt x="349560" y="323088"/>
                  </a:cubicBezTo>
                  <a:cubicBezTo>
                    <a:pt x="359842" y="311518"/>
                    <a:pt x="357914" y="299947"/>
                    <a:pt x="343133" y="292877"/>
                  </a:cubicBezTo>
                  <a:cubicBezTo>
                    <a:pt x="323854" y="283877"/>
                    <a:pt x="305217" y="274878"/>
                    <a:pt x="285938" y="267165"/>
                  </a:cubicBezTo>
                  <a:cubicBezTo>
                    <a:pt x="275655" y="262665"/>
                    <a:pt x="270514" y="256237"/>
                    <a:pt x="272442" y="245310"/>
                  </a:cubicBezTo>
                  <a:cubicBezTo>
                    <a:pt x="274370" y="235668"/>
                    <a:pt x="282724" y="232454"/>
                    <a:pt x="291721" y="232454"/>
                  </a:cubicBezTo>
                  <a:cubicBezTo>
                    <a:pt x="351488" y="232454"/>
                    <a:pt x="410611" y="232454"/>
                    <a:pt x="470377" y="232454"/>
                  </a:cubicBezTo>
                  <a:cubicBezTo>
                    <a:pt x="482588" y="232454"/>
                    <a:pt x="490300" y="240810"/>
                    <a:pt x="490300" y="253666"/>
                  </a:cubicBezTo>
                  <a:cubicBezTo>
                    <a:pt x="490300" y="311518"/>
                    <a:pt x="490300" y="368726"/>
                    <a:pt x="490300" y="426578"/>
                  </a:cubicBezTo>
                  <a:cubicBezTo>
                    <a:pt x="490300" y="433006"/>
                    <a:pt x="488371" y="441362"/>
                    <a:pt x="484516" y="445219"/>
                  </a:cubicBezTo>
                  <a:cubicBezTo>
                    <a:pt x="474876" y="454861"/>
                    <a:pt x="463308" y="451647"/>
                    <a:pt x="456882" y="438791"/>
                  </a:cubicBezTo>
                  <a:cubicBezTo>
                    <a:pt x="447885" y="420150"/>
                    <a:pt x="439530" y="400866"/>
                    <a:pt x="431176" y="382225"/>
                  </a:cubicBezTo>
                  <a:cubicBezTo>
                    <a:pt x="422179" y="362941"/>
                    <a:pt x="409326" y="361656"/>
                    <a:pt x="395188" y="377083"/>
                  </a:cubicBezTo>
                  <a:cubicBezTo>
                    <a:pt x="365626" y="409223"/>
                    <a:pt x="330280" y="431720"/>
                    <a:pt x="287866" y="443291"/>
                  </a:cubicBezTo>
                  <a:cubicBezTo>
                    <a:pt x="262802" y="450362"/>
                    <a:pt x="237739" y="453576"/>
                    <a:pt x="212676" y="452290"/>
                  </a:cubicBezTo>
                  <a:cubicBezTo>
                    <a:pt x="172189" y="450362"/>
                    <a:pt x="135558" y="437506"/>
                    <a:pt x="102141" y="415008"/>
                  </a:cubicBezTo>
                  <a:cubicBezTo>
                    <a:pt x="49444" y="379011"/>
                    <a:pt x="14741" y="328873"/>
                    <a:pt x="3816" y="265879"/>
                  </a:cubicBezTo>
                  <a:cubicBezTo>
                    <a:pt x="-7752" y="201600"/>
                    <a:pt x="7029" y="141820"/>
                    <a:pt x="47516" y="89110"/>
                  </a:cubicBezTo>
                  <a:cubicBezTo>
                    <a:pt x="84147" y="40901"/>
                    <a:pt x="132988" y="10046"/>
                    <a:pt x="192754" y="2333"/>
                  </a:cubicBezTo>
                  <a:cubicBezTo>
                    <a:pt x="258304" y="-6023"/>
                    <a:pt x="319998" y="7475"/>
                    <a:pt x="371410" y="52471"/>
                  </a:cubicBezTo>
                  <a:cubicBezTo>
                    <a:pt x="381050" y="62756"/>
                    <a:pt x="390689" y="72398"/>
                    <a:pt x="402257" y="82682"/>
                  </a:cubicBezTo>
                  <a:close/>
                </a:path>
              </a:pathLst>
            </a:custGeom>
            <a:solidFill>
              <a:srgbClr val="009AC1"/>
            </a:solidFill>
            <a:ln w="6425" cap="flat">
              <a:noFill/>
              <a:prstDash val="solid"/>
              <a:miter/>
            </a:ln>
          </p:spPr>
          <p:txBody>
            <a:bodyPr rtlCol="0" anchor="ctr"/>
            <a:lstStyle/>
            <a:p>
              <a:endParaRPr lang="en-US" dirty="0"/>
            </a:p>
          </p:txBody>
        </p:sp>
        <p:sp>
          <p:nvSpPr>
            <p:cNvPr id="267" name="Freeform 266">
              <a:extLst>
                <a:ext uri="{FF2B5EF4-FFF2-40B4-BE49-F238E27FC236}">
                  <a16:creationId xmlns:a16="http://schemas.microsoft.com/office/drawing/2014/main" id="{E42BBC46-592B-A0B4-2447-7B5F6DB3C0BC}"/>
                </a:ext>
              </a:extLst>
            </p:cNvPr>
            <p:cNvSpPr/>
            <p:nvPr/>
          </p:nvSpPr>
          <p:spPr>
            <a:xfrm>
              <a:off x="4513446" y="-603286"/>
              <a:ext cx="485026" cy="479885"/>
            </a:xfrm>
            <a:custGeom>
              <a:avLst/>
              <a:gdLst>
                <a:gd name="connsiteX0" fmla="*/ 66997 w 485026"/>
                <a:gd name="connsiteY0" fmla="*/ 374467 h 479885"/>
                <a:gd name="connsiteX1" fmla="*/ 126763 w 485026"/>
                <a:gd name="connsiteY1" fmla="*/ 355826 h 479885"/>
                <a:gd name="connsiteX2" fmla="*/ 145400 w 485026"/>
                <a:gd name="connsiteY2" fmla="*/ 359683 h 479885"/>
                <a:gd name="connsiteX3" fmla="*/ 224446 w 485026"/>
                <a:gd name="connsiteY3" fmla="*/ 404036 h 479885"/>
                <a:gd name="connsiteX4" fmla="*/ 407600 w 485026"/>
                <a:gd name="connsiteY4" fmla="*/ 303117 h 479885"/>
                <a:gd name="connsiteX5" fmla="*/ 304776 w 485026"/>
                <a:gd name="connsiteY5" fmla="*/ 101922 h 479885"/>
                <a:gd name="connsiteX6" fmla="*/ 177532 w 485026"/>
                <a:gd name="connsiteY6" fmla="*/ 118634 h 479885"/>
                <a:gd name="connsiteX7" fmla="*/ 148613 w 485026"/>
                <a:gd name="connsiteY7" fmla="*/ 141132 h 479885"/>
                <a:gd name="connsiteX8" fmla="*/ 151184 w 485026"/>
                <a:gd name="connsiteY8" fmla="*/ 171987 h 479885"/>
                <a:gd name="connsiteX9" fmla="*/ 205166 w 485026"/>
                <a:gd name="connsiteY9" fmla="*/ 204769 h 479885"/>
                <a:gd name="connsiteX10" fmla="*/ 215449 w 485026"/>
                <a:gd name="connsiteY10" fmla="*/ 228553 h 479885"/>
                <a:gd name="connsiteX11" fmla="*/ 194884 w 485026"/>
                <a:gd name="connsiteY11" fmla="*/ 238837 h 479885"/>
                <a:gd name="connsiteX12" fmla="*/ 17513 w 485026"/>
                <a:gd name="connsiteY12" fmla="*/ 216982 h 479885"/>
                <a:gd name="connsiteX13" fmla="*/ 162 w 485026"/>
                <a:gd name="connsiteY13" fmla="*/ 193199 h 479885"/>
                <a:gd name="connsiteX14" fmla="*/ 22012 w 485026"/>
                <a:gd name="connsiteY14" fmla="*/ 21572 h 479885"/>
                <a:gd name="connsiteX15" fmla="*/ 30366 w 485026"/>
                <a:gd name="connsiteY15" fmla="*/ 4217 h 479885"/>
                <a:gd name="connsiteX16" fmla="*/ 56715 w 485026"/>
                <a:gd name="connsiteY16" fmla="*/ 13859 h 479885"/>
                <a:gd name="connsiteX17" fmla="*/ 75351 w 485026"/>
                <a:gd name="connsiteY17" fmla="*/ 72996 h 479885"/>
                <a:gd name="connsiteX18" fmla="*/ 110054 w 485026"/>
                <a:gd name="connsiteY18" fmla="*/ 82638 h 479885"/>
                <a:gd name="connsiteX19" fmla="*/ 225088 w 485026"/>
                <a:gd name="connsiteY19" fmla="*/ 29929 h 479885"/>
                <a:gd name="connsiteX20" fmla="*/ 300921 w 485026"/>
                <a:gd name="connsiteY20" fmla="*/ 30571 h 479885"/>
                <a:gd name="connsiteX21" fmla="*/ 405672 w 485026"/>
                <a:gd name="connsiteY21" fmla="*/ 81352 h 479885"/>
                <a:gd name="connsiteX22" fmla="*/ 484718 w 485026"/>
                <a:gd name="connsiteY22" fmla="*/ 241409 h 479885"/>
                <a:gd name="connsiteX23" fmla="*/ 419810 w 485026"/>
                <a:gd name="connsiteY23" fmla="*/ 411749 h 479885"/>
                <a:gd name="connsiteX24" fmla="*/ 264932 w 485026"/>
                <a:gd name="connsiteY24" fmla="*/ 479886 h 479885"/>
                <a:gd name="connsiteX25" fmla="*/ 93988 w 485026"/>
                <a:gd name="connsiteY25" fmla="*/ 407893 h 479885"/>
                <a:gd name="connsiteX26" fmla="*/ 66997 w 485026"/>
                <a:gd name="connsiteY26" fmla="*/ 374467 h 47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026" h="479885">
                  <a:moveTo>
                    <a:pt x="66997" y="374467"/>
                  </a:moveTo>
                  <a:cubicBezTo>
                    <a:pt x="89490" y="367396"/>
                    <a:pt x="108126" y="362254"/>
                    <a:pt x="126763" y="355826"/>
                  </a:cubicBezTo>
                  <a:cubicBezTo>
                    <a:pt x="134475" y="353255"/>
                    <a:pt x="140259" y="354541"/>
                    <a:pt x="145400" y="359683"/>
                  </a:cubicBezTo>
                  <a:cubicBezTo>
                    <a:pt x="167250" y="382824"/>
                    <a:pt x="193598" y="396322"/>
                    <a:pt x="224446" y="404036"/>
                  </a:cubicBezTo>
                  <a:cubicBezTo>
                    <a:pt x="304776" y="425891"/>
                    <a:pt x="383822" y="373182"/>
                    <a:pt x="407600" y="303117"/>
                  </a:cubicBezTo>
                  <a:cubicBezTo>
                    <a:pt x="436519" y="216339"/>
                    <a:pt x="386393" y="126348"/>
                    <a:pt x="304776" y="101922"/>
                  </a:cubicBezTo>
                  <a:cubicBezTo>
                    <a:pt x="259791" y="88423"/>
                    <a:pt x="217376" y="94851"/>
                    <a:pt x="177532" y="118634"/>
                  </a:cubicBezTo>
                  <a:cubicBezTo>
                    <a:pt x="167250" y="125062"/>
                    <a:pt x="157610" y="132776"/>
                    <a:pt x="148613" y="141132"/>
                  </a:cubicBezTo>
                  <a:cubicBezTo>
                    <a:pt x="136403" y="151417"/>
                    <a:pt x="137688" y="162987"/>
                    <a:pt x="151184" y="171987"/>
                  </a:cubicBezTo>
                  <a:cubicBezTo>
                    <a:pt x="169178" y="182914"/>
                    <a:pt x="186529" y="194484"/>
                    <a:pt x="205166" y="204769"/>
                  </a:cubicBezTo>
                  <a:cubicBezTo>
                    <a:pt x="214806" y="210554"/>
                    <a:pt x="219304" y="217625"/>
                    <a:pt x="215449" y="228553"/>
                  </a:cubicBezTo>
                  <a:cubicBezTo>
                    <a:pt x="212235" y="238195"/>
                    <a:pt x="203238" y="240123"/>
                    <a:pt x="194884" y="238837"/>
                  </a:cubicBezTo>
                  <a:cubicBezTo>
                    <a:pt x="135760" y="231767"/>
                    <a:pt x="76637" y="224053"/>
                    <a:pt x="17513" y="216982"/>
                  </a:cubicBezTo>
                  <a:cubicBezTo>
                    <a:pt x="5303" y="215697"/>
                    <a:pt x="-1124" y="206055"/>
                    <a:pt x="162" y="193199"/>
                  </a:cubicBezTo>
                  <a:cubicBezTo>
                    <a:pt x="7231" y="135990"/>
                    <a:pt x="14300" y="78781"/>
                    <a:pt x="22012" y="21572"/>
                  </a:cubicBezTo>
                  <a:cubicBezTo>
                    <a:pt x="22654" y="15144"/>
                    <a:pt x="25868" y="7431"/>
                    <a:pt x="30366" y="4217"/>
                  </a:cubicBezTo>
                  <a:cubicBezTo>
                    <a:pt x="41291" y="-4139"/>
                    <a:pt x="52216" y="360"/>
                    <a:pt x="56715" y="13859"/>
                  </a:cubicBezTo>
                  <a:cubicBezTo>
                    <a:pt x="63141" y="33785"/>
                    <a:pt x="68925" y="53712"/>
                    <a:pt x="75351" y="72996"/>
                  </a:cubicBezTo>
                  <a:cubicBezTo>
                    <a:pt x="81778" y="93565"/>
                    <a:pt x="93988" y="96137"/>
                    <a:pt x="110054" y="82638"/>
                  </a:cubicBezTo>
                  <a:cubicBezTo>
                    <a:pt x="143472" y="54355"/>
                    <a:pt x="181388" y="36999"/>
                    <a:pt x="225088" y="29929"/>
                  </a:cubicBezTo>
                  <a:cubicBezTo>
                    <a:pt x="250794" y="26072"/>
                    <a:pt x="275857" y="26072"/>
                    <a:pt x="300921" y="30571"/>
                  </a:cubicBezTo>
                  <a:cubicBezTo>
                    <a:pt x="340765" y="37642"/>
                    <a:pt x="375468" y="54998"/>
                    <a:pt x="405672" y="81352"/>
                  </a:cubicBezTo>
                  <a:cubicBezTo>
                    <a:pt x="453870" y="123777"/>
                    <a:pt x="481504" y="177772"/>
                    <a:pt x="484718" y="241409"/>
                  </a:cubicBezTo>
                  <a:cubicBezTo>
                    <a:pt x="487931" y="306974"/>
                    <a:pt x="466081" y="364182"/>
                    <a:pt x="419810" y="411749"/>
                  </a:cubicBezTo>
                  <a:cubicBezTo>
                    <a:pt x="377396" y="454817"/>
                    <a:pt x="325341" y="479886"/>
                    <a:pt x="264932" y="479886"/>
                  </a:cubicBezTo>
                  <a:cubicBezTo>
                    <a:pt x="198740" y="479886"/>
                    <a:pt x="139616" y="458674"/>
                    <a:pt x="93988" y="407893"/>
                  </a:cubicBezTo>
                  <a:cubicBezTo>
                    <a:pt x="85634" y="396322"/>
                    <a:pt x="77279" y="386038"/>
                    <a:pt x="66997" y="374467"/>
                  </a:cubicBezTo>
                  <a:close/>
                </a:path>
              </a:pathLst>
            </a:custGeom>
            <a:solidFill>
              <a:srgbClr val="009AC1"/>
            </a:solidFill>
            <a:ln w="6425"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B77A8DDB-286F-6C93-C755-F5CEE5787584}"/>
                </a:ext>
              </a:extLst>
            </p:cNvPr>
            <p:cNvSpPr/>
            <p:nvPr/>
          </p:nvSpPr>
          <p:spPr>
            <a:xfrm>
              <a:off x="4476334" y="-621915"/>
              <a:ext cx="561112" cy="523601"/>
            </a:xfrm>
            <a:custGeom>
              <a:avLst/>
              <a:gdLst>
                <a:gd name="connsiteX0" fmla="*/ 1928 w 561112"/>
                <a:gd name="connsiteY0" fmla="*/ 38273 h 523601"/>
                <a:gd name="connsiteX1" fmla="*/ 53982 w 561112"/>
                <a:gd name="connsiteY1" fmla="*/ 1634 h 523601"/>
                <a:gd name="connsiteX2" fmla="*/ 99610 w 561112"/>
                <a:gd name="connsiteY2" fmla="*/ 29917 h 523601"/>
                <a:gd name="connsiteX3" fmla="*/ 117605 w 561112"/>
                <a:gd name="connsiteY3" fmla="*/ 68485 h 523601"/>
                <a:gd name="connsiteX4" fmla="*/ 182512 w 561112"/>
                <a:gd name="connsiteY4" fmla="*/ 26703 h 523601"/>
                <a:gd name="connsiteX5" fmla="*/ 267984 w 561112"/>
                <a:gd name="connsiteY5" fmla="*/ 1634 h 523601"/>
                <a:gd name="connsiteX6" fmla="*/ 444069 w 561112"/>
                <a:gd name="connsiteY6" fmla="*/ 44058 h 523601"/>
                <a:gd name="connsiteX7" fmla="*/ 553962 w 561112"/>
                <a:gd name="connsiteY7" fmla="*/ 204115 h 523601"/>
                <a:gd name="connsiteX8" fmla="*/ 561031 w 561112"/>
                <a:gd name="connsiteY8" fmla="*/ 267108 h 523601"/>
                <a:gd name="connsiteX9" fmla="*/ 505121 w 561112"/>
                <a:gd name="connsiteY9" fmla="*/ 422022 h 523601"/>
                <a:gd name="connsiteX10" fmla="*/ 355384 w 561112"/>
                <a:gd name="connsiteY10" fmla="*/ 517156 h 523601"/>
                <a:gd name="connsiteX11" fmla="*/ 196650 w 561112"/>
                <a:gd name="connsiteY11" fmla="*/ 501729 h 523601"/>
                <a:gd name="connsiteX12" fmla="*/ 106037 w 561112"/>
                <a:gd name="connsiteY12" fmla="*/ 437449 h 523601"/>
                <a:gd name="connsiteX13" fmla="*/ 84829 w 561112"/>
                <a:gd name="connsiteY13" fmla="*/ 409166 h 523601"/>
                <a:gd name="connsiteX14" fmla="*/ 92541 w 561112"/>
                <a:gd name="connsiteY14" fmla="*/ 380883 h 523601"/>
                <a:gd name="connsiteX15" fmla="*/ 186368 w 561112"/>
                <a:gd name="connsiteY15" fmla="*/ 339102 h 523601"/>
                <a:gd name="connsiteX16" fmla="*/ 208860 w 561112"/>
                <a:gd name="connsiteY16" fmla="*/ 343601 h 523601"/>
                <a:gd name="connsiteX17" fmla="*/ 278266 w 561112"/>
                <a:gd name="connsiteY17" fmla="*/ 381526 h 523601"/>
                <a:gd name="connsiteX18" fmla="*/ 368237 w 561112"/>
                <a:gd name="connsiteY18" fmla="*/ 361600 h 523601"/>
                <a:gd name="connsiteX19" fmla="*/ 402940 w 561112"/>
                <a:gd name="connsiteY19" fmla="*/ 327531 h 523601"/>
                <a:gd name="connsiteX20" fmla="*/ 426075 w 561112"/>
                <a:gd name="connsiteY20" fmla="*/ 324317 h 523601"/>
                <a:gd name="connsiteX21" fmla="*/ 429931 w 561112"/>
                <a:gd name="connsiteY21" fmla="*/ 349386 h 523601"/>
                <a:gd name="connsiteX22" fmla="*/ 323252 w 561112"/>
                <a:gd name="connsiteY22" fmla="*/ 416880 h 523601"/>
                <a:gd name="connsiteX23" fmla="*/ 197293 w 561112"/>
                <a:gd name="connsiteY23" fmla="*/ 380883 h 523601"/>
                <a:gd name="connsiteX24" fmla="*/ 187010 w 561112"/>
                <a:gd name="connsiteY24" fmla="*/ 378955 h 523601"/>
                <a:gd name="connsiteX25" fmla="*/ 125316 w 561112"/>
                <a:gd name="connsiteY25" fmla="*/ 404667 h 523601"/>
                <a:gd name="connsiteX26" fmla="*/ 251918 w 561112"/>
                <a:gd name="connsiteY26" fmla="*/ 483088 h 523601"/>
                <a:gd name="connsiteX27" fmla="*/ 444712 w 561112"/>
                <a:gd name="connsiteY27" fmla="*/ 434235 h 523601"/>
                <a:gd name="connsiteX28" fmla="*/ 521187 w 561112"/>
                <a:gd name="connsiteY28" fmla="*/ 306319 h 523601"/>
                <a:gd name="connsiteX29" fmla="*/ 487127 w 561112"/>
                <a:gd name="connsiteY29" fmla="*/ 135335 h 523601"/>
                <a:gd name="connsiteX30" fmla="*/ 345744 w 561112"/>
                <a:gd name="connsiteY30" fmla="*/ 40202 h 523601"/>
                <a:gd name="connsiteX31" fmla="*/ 197935 w 561112"/>
                <a:gd name="connsiteY31" fmla="*/ 58843 h 523601"/>
                <a:gd name="connsiteX32" fmla="*/ 131743 w 561112"/>
                <a:gd name="connsiteY32" fmla="*/ 110266 h 523601"/>
                <a:gd name="connsiteX33" fmla="*/ 116962 w 561112"/>
                <a:gd name="connsiteY33" fmla="*/ 120551 h 523601"/>
                <a:gd name="connsiteX34" fmla="*/ 96397 w 561112"/>
                <a:gd name="connsiteY34" fmla="*/ 110266 h 523601"/>
                <a:gd name="connsiteX35" fmla="*/ 70048 w 561112"/>
                <a:gd name="connsiteY35" fmla="*/ 51129 h 523601"/>
                <a:gd name="connsiteX36" fmla="*/ 46271 w 561112"/>
                <a:gd name="connsiteY36" fmla="*/ 39559 h 523601"/>
                <a:gd name="connsiteX37" fmla="*/ 35346 w 561112"/>
                <a:gd name="connsiteY37" fmla="*/ 58200 h 523601"/>
                <a:gd name="connsiteX38" fmla="*/ 35346 w 561112"/>
                <a:gd name="connsiteY38" fmla="*/ 231112 h 523601"/>
                <a:gd name="connsiteX39" fmla="*/ 59124 w 561112"/>
                <a:gd name="connsiteY39" fmla="*/ 254895 h 523601"/>
                <a:gd name="connsiteX40" fmla="*/ 230710 w 561112"/>
                <a:gd name="connsiteY40" fmla="*/ 254895 h 523601"/>
                <a:gd name="connsiteX41" fmla="*/ 251275 w 561112"/>
                <a:gd name="connsiteY41" fmla="*/ 229184 h 523601"/>
                <a:gd name="connsiteX42" fmla="*/ 240993 w 561112"/>
                <a:gd name="connsiteY42" fmla="*/ 220827 h 523601"/>
                <a:gd name="connsiteX43" fmla="*/ 183797 w 561112"/>
                <a:gd name="connsiteY43" fmla="*/ 195758 h 523601"/>
                <a:gd name="connsiteX44" fmla="*/ 176728 w 561112"/>
                <a:gd name="connsiteY44" fmla="*/ 161690 h 523601"/>
                <a:gd name="connsiteX45" fmla="*/ 275696 w 561112"/>
                <a:gd name="connsiteY45" fmla="*/ 105767 h 523601"/>
                <a:gd name="connsiteX46" fmla="*/ 411294 w 561112"/>
                <a:gd name="connsiteY46" fmla="*/ 151405 h 523601"/>
                <a:gd name="connsiteX47" fmla="*/ 453709 w 561112"/>
                <a:gd name="connsiteY47" fmla="*/ 245253 h 523601"/>
                <a:gd name="connsiteX48" fmla="*/ 455637 w 561112"/>
                <a:gd name="connsiteY48" fmla="*/ 260038 h 523601"/>
                <a:gd name="connsiteX49" fmla="*/ 438285 w 561112"/>
                <a:gd name="connsiteY49" fmla="*/ 278679 h 523601"/>
                <a:gd name="connsiteX50" fmla="*/ 420934 w 561112"/>
                <a:gd name="connsiteY50" fmla="*/ 262609 h 523601"/>
                <a:gd name="connsiteX51" fmla="*/ 396513 w 561112"/>
                <a:gd name="connsiteY51" fmla="*/ 189973 h 523601"/>
                <a:gd name="connsiteX52" fmla="*/ 309756 w 561112"/>
                <a:gd name="connsiteY52" fmla="*/ 141121 h 523601"/>
                <a:gd name="connsiteX53" fmla="*/ 230710 w 561112"/>
                <a:gd name="connsiteY53" fmla="*/ 159762 h 523601"/>
                <a:gd name="connsiteX54" fmla="*/ 214644 w 561112"/>
                <a:gd name="connsiteY54" fmla="*/ 170689 h 523601"/>
                <a:gd name="connsiteX55" fmla="*/ 249990 w 561112"/>
                <a:gd name="connsiteY55" fmla="*/ 187402 h 523601"/>
                <a:gd name="connsiteX56" fmla="*/ 287906 w 561112"/>
                <a:gd name="connsiteY56" fmla="*/ 232398 h 523601"/>
                <a:gd name="connsiteX57" fmla="*/ 257059 w 561112"/>
                <a:gd name="connsiteY57" fmla="*/ 285107 h 523601"/>
                <a:gd name="connsiteX58" fmla="*/ 229425 w 561112"/>
                <a:gd name="connsiteY58" fmla="*/ 289606 h 523601"/>
                <a:gd name="connsiteX59" fmla="*/ 64265 w 561112"/>
                <a:gd name="connsiteY59" fmla="*/ 290249 h 523601"/>
                <a:gd name="connsiteX60" fmla="*/ 0 w 561112"/>
                <a:gd name="connsiteY60" fmla="*/ 250396 h 523601"/>
                <a:gd name="connsiteX61" fmla="*/ 1928 w 561112"/>
                <a:gd name="connsiteY61" fmla="*/ 38273 h 52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61112" h="523601">
                  <a:moveTo>
                    <a:pt x="1928" y="38273"/>
                  </a:moveTo>
                  <a:cubicBezTo>
                    <a:pt x="11568" y="15133"/>
                    <a:pt x="28276" y="991"/>
                    <a:pt x="53982" y="1634"/>
                  </a:cubicBezTo>
                  <a:cubicBezTo>
                    <a:pt x="73904" y="2277"/>
                    <a:pt x="90613" y="10633"/>
                    <a:pt x="99610" y="29917"/>
                  </a:cubicBezTo>
                  <a:cubicBezTo>
                    <a:pt x="106037" y="42773"/>
                    <a:pt x="112463" y="56272"/>
                    <a:pt x="117605" y="68485"/>
                  </a:cubicBezTo>
                  <a:cubicBezTo>
                    <a:pt x="140097" y="53700"/>
                    <a:pt x="160662" y="38916"/>
                    <a:pt x="182512" y="26703"/>
                  </a:cubicBezTo>
                  <a:cubicBezTo>
                    <a:pt x="208860" y="11919"/>
                    <a:pt x="237779" y="4848"/>
                    <a:pt x="267984" y="1634"/>
                  </a:cubicBezTo>
                  <a:cubicBezTo>
                    <a:pt x="331606" y="-4794"/>
                    <a:pt x="390730" y="7419"/>
                    <a:pt x="444069" y="44058"/>
                  </a:cubicBezTo>
                  <a:cubicBezTo>
                    <a:pt x="501265" y="82626"/>
                    <a:pt x="539181" y="135335"/>
                    <a:pt x="553962" y="204115"/>
                  </a:cubicBezTo>
                  <a:cubicBezTo>
                    <a:pt x="558460" y="224684"/>
                    <a:pt x="561673" y="246539"/>
                    <a:pt x="561031" y="267108"/>
                  </a:cubicBezTo>
                  <a:cubicBezTo>
                    <a:pt x="558460" y="324317"/>
                    <a:pt x="541752" y="376384"/>
                    <a:pt x="505121" y="422022"/>
                  </a:cubicBezTo>
                  <a:cubicBezTo>
                    <a:pt x="465919" y="470875"/>
                    <a:pt x="415793" y="503015"/>
                    <a:pt x="355384" y="517156"/>
                  </a:cubicBezTo>
                  <a:cubicBezTo>
                    <a:pt x="301401" y="529369"/>
                    <a:pt x="248062" y="524227"/>
                    <a:pt x="196650" y="501729"/>
                  </a:cubicBezTo>
                  <a:cubicBezTo>
                    <a:pt x="161947" y="486302"/>
                    <a:pt x="131743" y="465090"/>
                    <a:pt x="106037" y="437449"/>
                  </a:cubicBezTo>
                  <a:cubicBezTo>
                    <a:pt x="98325" y="429093"/>
                    <a:pt x="91256" y="418808"/>
                    <a:pt x="84829" y="409166"/>
                  </a:cubicBezTo>
                  <a:cubicBezTo>
                    <a:pt x="76475" y="397596"/>
                    <a:pt x="79688" y="386669"/>
                    <a:pt x="92541" y="380883"/>
                  </a:cubicBezTo>
                  <a:cubicBezTo>
                    <a:pt x="124031" y="366742"/>
                    <a:pt x="155521" y="353243"/>
                    <a:pt x="186368" y="339102"/>
                  </a:cubicBezTo>
                  <a:cubicBezTo>
                    <a:pt x="195365" y="335245"/>
                    <a:pt x="202434" y="337173"/>
                    <a:pt x="208860" y="343601"/>
                  </a:cubicBezTo>
                  <a:cubicBezTo>
                    <a:pt x="228140" y="363528"/>
                    <a:pt x="250632" y="376384"/>
                    <a:pt x="278266" y="381526"/>
                  </a:cubicBezTo>
                  <a:cubicBezTo>
                    <a:pt x="311684" y="387954"/>
                    <a:pt x="341246" y="380241"/>
                    <a:pt x="368237" y="361600"/>
                  </a:cubicBezTo>
                  <a:cubicBezTo>
                    <a:pt x="381090" y="351958"/>
                    <a:pt x="391372" y="339102"/>
                    <a:pt x="402940" y="327531"/>
                  </a:cubicBezTo>
                  <a:cubicBezTo>
                    <a:pt x="410009" y="320461"/>
                    <a:pt x="419649" y="319175"/>
                    <a:pt x="426075" y="324317"/>
                  </a:cubicBezTo>
                  <a:cubicBezTo>
                    <a:pt x="435072" y="332031"/>
                    <a:pt x="436357" y="339744"/>
                    <a:pt x="429931" y="349386"/>
                  </a:cubicBezTo>
                  <a:cubicBezTo>
                    <a:pt x="404225" y="386669"/>
                    <a:pt x="368879" y="409166"/>
                    <a:pt x="323252" y="416880"/>
                  </a:cubicBezTo>
                  <a:cubicBezTo>
                    <a:pt x="275696" y="424593"/>
                    <a:pt x="233923" y="411738"/>
                    <a:pt x="197293" y="380883"/>
                  </a:cubicBezTo>
                  <a:cubicBezTo>
                    <a:pt x="194722" y="378955"/>
                    <a:pt x="189581" y="378312"/>
                    <a:pt x="187010" y="378955"/>
                  </a:cubicBezTo>
                  <a:cubicBezTo>
                    <a:pt x="166446" y="387311"/>
                    <a:pt x="146524" y="396310"/>
                    <a:pt x="125316" y="404667"/>
                  </a:cubicBezTo>
                  <a:cubicBezTo>
                    <a:pt x="158734" y="445806"/>
                    <a:pt x="201149" y="472803"/>
                    <a:pt x="251918" y="483088"/>
                  </a:cubicBezTo>
                  <a:cubicBezTo>
                    <a:pt x="323894" y="497872"/>
                    <a:pt x="388159" y="480517"/>
                    <a:pt x="444712" y="434235"/>
                  </a:cubicBezTo>
                  <a:cubicBezTo>
                    <a:pt x="485841" y="400810"/>
                    <a:pt x="511547" y="357743"/>
                    <a:pt x="521187" y="306319"/>
                  </a:cubicBezTo>
                  <a:cubicBezTo>
                    <a:pt x="532754" y="245253"/>
                    <a:pt x="522472" y="187402"/>
                    <a:pt x="487127" y="135335"/>
                  </a:cubicBezTo>
                  <a:cubicBezTo>
                    <a:pt x="453066" y="84555"/>
                    <a:pt x="404868" y="53058"/>
                    <a:pt x="345744" y="40202"/>
                  </a:cubicBezTo>
                  <a:cubicBezTo>
                    <a:pt x="294975" y="29274"/>
                    <a:pt x="244849" y="35059"/>
                    <a:pt x="197935" y="58843"/>
                  </a:cubicBezTo>
                  <a:cubicBezTo>
                    <a:pt x="172872" y="71699"/>
                    <a:pt x="150379" y="89054"/>
                    <a:pt x="131743" y="110266"/>
                  </a:cubicBezTo>
                  <a:cubicBezTo>
                    <a:pt x="127887" y="114766"/>
                    <a:pt x="122746" y="119265"/>
                    <a:pt x="116962" y="120551"/>
                  </a:cubicBezTo>
                  <a:cubicBezTo>
                    <a:pt x="107965" y="123122"/>
                    <a:pt x="100896" y="119265"/>
                    <a:pt x="96397" y="110266"/>
                  </a:cubicBezTo>
                  <a:cubicBezTo>
                    <a:pt x="88043" y="90340"/>
                    <a:pt x="78403" y="71056"/>
                    <a:pt x="70048" y="51129"/>
                  </a:cubicBezTo>
                  <a:cubicBezTo>
                    <a:pt x="65550" y="39559"/>
                    <a:pt x="56553" y="37630"/>
                    <a:pt x="46271" y="39559"/>
                  </a:cubicBezTo>
                  <a:cubicBezTo>
                    <a:pt x="36631" y="41487"/>
                    <a:pt x="35346" y="49201"/>
                    <a:pt x="35346" y="58200"/>
                  </a:cubicBezTo>
                  <a:cubicBezTo>
                    <a:pt x="35346" y="116051"/>
                    <a:pt x="35346" y="173260"/>
                    <a:pt x="35346" y="231112"/>
                  </a:cubicBezTo>
                  <a:cubicBezTo>
                    <a:pt x="35346" y="249753"/>
                    <a:pt x="40487" y="254895"/>
                    <a:pt x="59124" y="254895"/>
                  </a:cubicBezTo>
                  <a:cubicBezTo>
                    <a:pt x="116319" y="254895"/>
                    <a:pt x="173515" y="254895"/>
                    <a:pt x="230710" y="254895"/>
                  </a:cubicBezTo>
                  <a:cubicBezTo>
                    <a:pt x="248704" y="254895"/>
                    <a:pt x="258344" y="242682"/>
                    <a:pt x="251275" y="229184"/>
                  </a:cubicBezTo>
                  <a:cubicBezTo>
                    <a:pt x="249347" y="225327"/>
                    <a:pt x="244849" y="222756"/>
                    <a:pt x="240993" y="220827"/>
                  </a:cubicBezTo>
                  <a:cubicBezTo>
                    <a:pt x="221713" y="211828"/>
                    <a:pt x="203077" y="202829"/>
                    <a:pt x="183797" y="195758"/>
                  </a:cubicBezTo>
                  <a:cubicBezTo>
                    <a:pt x="168374" y="189973"/>
                    <a:pt x="165803" y="173903"/>
                    <a:pt x="176728" y="161690"/>
                  </a:cubicBezTo>
                  <a:cubicBezTo>
                    <a:pt x="203077" y="131479"/>
                    <a:pt x="234566" y="110909"/>
                    <a:pt x="275696" y="105767"/>
                  </a:cubicBezTo>
                  <a:cubicBezTo>
                    <a:pt x="328393" y="99339"/>
                    <a:pt x="374021" y="114123"/>
                    <a:pt x="411294" y="151405"/>
                  </a:cubicBezTo>
                  <a:cubicBezTo>
                    <a:pt x="436357" y="176474"/>
                    <a:pt x="452423" y="207971"/>
                    <a:pt x="453709" y="245253"/>
                  </a:cubicBezTo>
                  <a:cubicBezTo>
                    <a:pt x="453709" y="250396"/>
                    <a:pt x="455637" y="254895"/>
                    <a:pt x="455637" y="260038"/>
                  </a:cubicBezTo>
                  <a:cubicBezTo>
                    <a:pt x="455637" y="271608"/>
                    <a:pt x="449210" y="278679"/>
                    <a:pt x="438285" y="278679"/>
                  </a:cubicBezTo>
                  <a:cubicBezTo>
                    <a:pt x="427360" y="278679"/>
                    <a:pt x="422219" y="272894"/>
                    <a:pt x="420934" y="262609"/>
                  </a:cubicBezTo>
                  <a:cubicBezTo>
                    <a:pt x="417721" y="236897"/>
                    <a:pt x="413222" y="211828"/>
                    <a:pt x="396513" y="189973"/>
                  </a:cubicBezTo>
                  <a:cubicBezTo>
                    <a:pt x="374663" y="161047"/>
                    <a:pt x="346387" y="144977"/>
                    <a:pt x="309756" y="141121"/>
                  </a:cubicBezTo>
                  <a:cubicBezTo>
                    <a:pt x="280837" y="137907"/>
                    <a:pt x="254488" y="144335"/>
                    <a:pt x="230710" y="159762"/>
                  </a:cubicBezTo>
                  <a:cubicBezTo>
                    <a:pt x="225569" y="162976"/>
                    <a:pt x="221071" y="166832"/>
                    <a:pt x="214644" y="170689"/>
                  </a:cubicBezTo>
                  <a:cubicBezTo>
                    <a:pt x="227497" y="176474"/>
                    <a:pt x="238422" y="182902"/>
                    <a:pt x="249990" y="187402"/>
                  </a:cubicBezTo>
                  <a:cubicBezTo>
                    <a:pt x="271840" y="195115"/>
                    <a:pt x="284050" y="209900"/>
                    <a:pt x="287906" y="232398"/>
                  </a:cubicBezTo>
                  <a:cubicBezTo>
                    <a:pt x="291119" y="251039"/>
                    <a:pt x="275053" y="279322"/>
                    <a:pt x="257059" y="285107"/>
                  </a:cubicBezTo>
                  <a:cubicBezTo>
                    <a:pt x="248062" y="287678"/>
                    <a:pt x="238422" y="289606"/>
                    <a:pt x="229425" y="289606"/>
                  </a:cubicBezTo>
                  <a:cubicBezTo>
                    <a:pt x="174157" y="290249"/>
                    <a:pt x="119532" y="288964"/>
                    <a:pt x="64265" y="290249"/>
                  </a:cubicBezTo>
                  <a:cubicBezTo>
                    <a:pt x="32775" y="290892"/>
                    <a:pt x="10925" y="280607"/>
                    <a:pt x="0" y="250396"/>
                  </a:cubicBezTo>
                  <a:cubicBezTo>
                    <a:pt x="1928" y="179688"/>
                    <a:pt x="1928" y="108981"/>
                    <a:pt x="1928" y="38273"/>
                  </a:cubicBezTo>
                  <a:close/>
                </a:path>
              </a:pathLst>
            </a:custGeom>
            <a:solidFill>
              <a:srgbClr val="040303"/>
            </a:solidFill>
            <a:ln w="6425" cap="flat">
              <a:noFill/>
              <a:prstDash val="solid"/>
              <a:miter/>
            </a:ln>
          </p:spPr>
          <p:txBody>
            <a:bodyPr rtlCol="0" anchor="ctr"/>
            <a:lstStyle/>
            <a:p>
              <a:endParaRPr lang="en-US"/>
            </a:p>
          </p:txBody>
        </p:sp>
        <p:sp>
          <p:nvSpPr>
            <p:cNvPr id="269" name="Freeform 268">
              <a:extLst>
                <a:ext uri="{FF2B5EF4-FFF2-40B4-BE49-F238E27FC236}">
                  <a16:creationId xmlns:a16="http://schemas.microsoft.com/office/drawing/2014/main" id="{EF5A010E-8A7A-FB02-D212-AF839293FF01}"/>
                </a:ext>
              </a:extLst>
            </p:cNvPr>
            <p:cNvSpPr/>
            <p:nvPr/>
          </p:nvSpPr>
          <p:spPr>
            <a:xfrm>
              <a:off x="5106709" y="-30715"/>
              <a:ext cx="560461" cy="523645"/>
            </a:xfrm>
            <a:custGeom>
              <a:avLst/>
              <a:gdLst>
                <a:gd name="connsiteX0" fmla="*/ 342593 w 560461"/>
                <a:gd name="connsiteY0" fmla="*/ 350843 h 523645"/>
                <a:gd name="connsiteX1" fmla="*/ 306605 w 560461"/>
                <a:gd name="connsiteY1" fmla="*/ 334131 h 523645"/>
                <a:gd name="connsiteX2" fmla="*/ 273187 w 560461"/>
                <a:gd name="connsiteY2" fmla="*/ 271780 h 523645"/>
                <a:gd name="connsiteX3" fmla="*/ 324599 w 560461"/>
                <a:gd name="connsiteY3" fmla="*/ 231926 h 523645"/>
                <a:gd name="connsiteX4" fmla="*/ 504540 w 560461"/>
                <a:gd name="connsiteY4" fmla="*/ 231926 h 523645"/>
                <a:gd name="connsiteX5" fmla="*/ 560451 w 560461"/>
                <a:gd name="connsiteY5" fmla="*/ 288492 h 523645"/>
                <a:gd name="connsiteX6" fmla="*/ 560451 w 560461"/>
                <a:gd name="connsiteY6" fmla="*/ 461404 h 523645"/>
                <a:gd name="connsiteX7" fmla="*/ 500684 w 560461"/>
                <a:gd name="connsiteY7" fmla="*/ 519899 h 523645"/>
                <a:gd name="connsiteX8" fmla="*/ 460840 w 560461"/>
                <a:gd name="connsiteY8" fmla="*/ 490973 h 523645"/>
                <a:gd name="connsiteX9" fmla="*/ 446059 w 560461"/>
                <a:gd name="connsiteY9" fmla="*/ 458190 h 523645"/>
                <a:gd name="connsiteX10" fmla="*/ 435134 w 560461"/>
                <a:gd name="connsiteY10" fmla="*/ 456262 h 523645"/>
                <a:gd name="connsiteX11" fmla="*/ 316887 w 560461"/>
                <a:gd name="connsiteY11" fmla="*/ 517327 h 523645"/>
                <a:gd name="connsiteX12" fmla="*/ 158154 w 560461"/>
                <a:gd name="connsiteY12" fmla="*/ 501900 h 523645"/>
                <a:gd name="connsiteX13" fmla="*/ 67540 w 560461"/>
                <a:gd name="connsiteY13" fmla="*/ 436978 h 523645"/>
                <a:gd name="connsiteX14" fmla="*/ 5203 w 560461"/>
                <a:gd name="connsiteY14" fmla="*/ 312276 h 523645"/>
                <a:gd name="connsiteX15" fmla="*/ 55330 w 560461"/>
                <a:gd name="connsiteY15" fmla="*/ 100153 h 523645"/>
                <a:gd name="connsiteX16" fmla="*/ 219848 w 560461"/>
                <a:gd name="connsiteY16" fmla="*/ 3091 h 523645"/>
                <a:gd name="connsiteX17" fmla="*/ 422282 w 560461"/>
                <a:gd name="connsiteY17" fmla="*/ 56443 h 523645"/>
                <a:gd name="connsiteX18" fmla="*/ 476264 w 560461"/>
                <a:gd name="connsiteY18" fmla="*/ 112366 h 523645"/>
                <a:gd name="connsiteX19" fmla="*/ 469195 w 560461"/>
                <a:gd name="connsiteY19" fmla="*/ 140649 h 523645"/>
                <a:gd name="connsiteX20" fmla="*/ 372798 w 560461"/>
                <a:gd name="connsiteY20" fmla="*/ 183716 h 523645"/>
                <a:gd name="connsiteX21" fmla="*/ 349020 w 560461"/>
                <a:gd name="connsiteY21" fmla="*/ 177288 h 523645"/>
                <a:gd name="connsiteX22" fmla="*/ 287968 w 560461"/>
                <a:gd name="connsiteY22" fmla="*/ 143220 h 523645"/>
                <a:gd name="connsiteX23" fmla="*/ 144658 w 560461"/>
                <a:gd name="connsiteY23" fmla="*/ 224855 h 523645"/>
                <a:gd name="connsiteX24" fmla="*/ 240412 w 560461"/>
                <a:gd name="connsiteY24" fmla="*/ 380412 h 523645"/>
                <a:gd name="connsiteX25" fmla="*/ 338737 w 560461"/>
                <a:gd name="connsiteY25" fmla="*/ 354057 h 523645"/>
                <a:gd name="connsiteX26" fmla="*/ 342593 w 560461"/>
                <a:gd name="connsiteY26" fmla="*/ 350843 h 523645"/>
                <a:gd name="connsiteX27" fmla="*/ 437062 w 560461"/>
                <a:gd name="connsiteY27" fmla="*/ 116866 h 523645"/>
                <a:gd name="connsiteX28" fmla="*/ 405573 w 560461"/>
                <a:gd name="connsiteY28" fmla="*/ 88583 h 523645"/>
                <a:gd name="connsiteX29" fmla="*/ 226917 w 560461"/>
                <a:gd name="connsiteY29" fmla="*/ 38445 h 523645"/>
                <a:gd name="connsiteX30" fmla="*/ 81679 w 560461"/>
                <a:gd name="connsiteY30" fmla="*/ 125222 h 523645"/>
                <a:gd name="connsiteX31" fmla="*/ 37978 w 560461"/>
                <a:gd name="connsiteY31" fmla="*/ 301991 h 523645"/>
                <a:gd name="connsiteX32" fmla="*/ 136304 w 560461"/>
                <a:gd name="connsiteY32" fmla="*/ 451120 h 523645"/>
                <a:gd name="connsiteX33" fmla="*/ 246839 w 560461"/>
                <a:gd name="connsiteY33" fmla="*/ 488402 h 523645"/>
                <a:gd name="connsiteX34" fmla="*/ 322029 w 560461"/>
                <a:gd name="connsiteY34" fmla="*/ 479403 h 523645"/>
                <a:gd name="connsiteX35" fmla="*/ 429350 w 560461"/>
                <a:gd name="connsiteY35" fmla="*/ 413195 h 523645"/>
                <a:gd name="connsiteX36" fmla="*/ 465339 w 560461"/>
                <a:gd name="connsiteY36" fmla="*/ 418337 h 523645"/>
                <a:gd name="connsiteX37" fmla="*/ 491045 w 560461"/>
                <a:gd name="connsiteY37" fmla="*/ 474903 h 523645"/>
                <a:gd name="connsiteX38" fmla="*/ 518679 w 560461"/>
                <a:gd name="connsiteY38" fmla="*/ 481331 h 523645"/>
                <a:gd name="connsiteX39" fmla="*/ 524462 w 560461"/>
                <a:gd name="connsiteY39" fmla="*/ 462690 h 523645"/>
                <a:gd name="connsiteX40" fmla="*/ 524462 w 560461"/>
                <a:gd name="connsiteY40" fmla="*/ 289778 h 523645"/>
                <a:gd name="connsiteX41" fmla="*/ 504540 w 560461"/>
                <a:gd name="connsiteY41" fmla="*/ 268566 h 523645"/>
                <a:gd name="connsiteX42" fmla="*/ 325884 w 560461"/>
                <a:gd name="connsiteY42" fmla="*/ 268566 h 523645"/>
                <a:gd name="connsiteX43" fmla="*/ 306605 w 560461"/>
                <a:gd name="connsiteY43" fmla="*/ 281421 h 523645"/>
                <a:gd name="connsiteX44" fmla="*/ 320100 w 560461"/>
                <a:gd name="connsiteY44" fmla="*/ 303277 h 523645"/>
                <a:gd name="connsiteX45" fmla="*/ 377296 w 560461"/>
                <a:gd name="connsiteY45" fmla="*/ 328988 h 523645"/>
                <a:gd name="connsiteX46" fmla="*/ 383723 w 560461"/>
                <a:gd name="connsiteY46" fmla="*/ 359200 h 523645"/>
                <a:gd name="connsiteX47" fmla="*/ 358017 w 560461"/>
                <a:gd name="connsiteY47" fmla="*/ 384912 h 523645"/>
                <a:gd name="connsiteX48" fmla="*/ 233343 w 560461"/>
                <a:gd name="connsiteY48" fmla="*/ 417051 h 523645"/>
                <a:gd name="connsiteX49" fmla="*/ 106742 w 560461"/>
                <a:gd name="connsiteY49" fmla="*/ 230641 h 523645"/>
                <a:gd name="connsiteX50" fmla="*/ 275758 w 560461"/>
                <a:gd name="connsiteY50" fmla="*/ 107867 h 523645"/>
                <a:gd name="connsiteX51" fmla="*/ 359945 w 560461"/>
                <a:gd name="connsiteY51" fmla="*/ 142578 h 523645"/>
                <a:gd name="connsiteX52" fmla="*/ 379224 w 560461"/>
                <a:gd name="connsiteY52" fmla="*/ 144506 h 523645"/>
                <a:gd name="connsiteX53" fmla="*/ 437062 w 560461"/>
                <a:gd name="connsiteY53" fmla="*/ 116866 h 52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0461" h="523645">
                  <a:moveTo>
                    <a:pt x="342593" y="350843"/>
                  </a:moveTo>
                  <a:cubicBezTo>
                    <a:pt x="330383" y="345058"/>
                    <a:pt x="318173" y="339273"/>
                    <a:pt x="306605" y="334131"/>
                  </a:cubicBezTo>
                  <a:cubicBezTo>
                    <a:pt x="275115" y="320632"/>
                    <a:pt x="268689" y="299420"/>
                    <a:pt x="273187" y="271780"/>
                  </a:cubicBezTo>
                  <a:cubicBezTo>
                    <a:pt x="277043" y="249282"/>
                    <a:pt x="293109" y="232569"/>
                    <a:pt x="324599" y="231926"/>
                  </a:cubicBezTo>
                  <a:cubicBezTo>
                    <a:pt x="384365" y="231283"/>
                    <a:pt x="444774" y="231926"/>
                    <a:pt x="504540" y="231926"/>
                  </a:cubicBezTo>
                  <a:cubicBezTo>
                    <a:pt x="537958" y="231926"/>
                    <a:pt x="560451" y="255067"/>
                    <a:pt x="560451" y="288492"/>
                  </a:cubicBezTo>
                  <a:cubicBezTo>
                    <a:pt x="560451" y="346344"/>
                    <a:pt x="559808" y="403553"/>
                    <a:pt x="560451" y="461404"/>
                  </a:cubicBezTo>
                  <a:cubicBezTo>
                    <a:pt x="561093" y="499329"/>
                    <a:pt x="532817" y="523113"/>
                    <a:pt x="500684" y="519899"/>
                  </a:cubicBezTo>
                  <a:cubicBezTo>
                    <a:pt x="482048" y="517970"/>
                    <a:pt x="468552" y="507685"/>
                    <a:pt x="460840" y="490973"/>
                  </a:cubicBezTo>
                  <a:cubicBezTo>
                    <a:pt x="455699" y="480045"/>
                    <a:pt x="450558" y="469118"/>
                    <a:pt x="446059" y="458190"/>
                  </a:cubicBezTo>
                  <a:cubicBezTo>
                    <a:pt x="443489" y="451762"/>
                    <a:pt x="440276" y="451120"/>
                    <a:pt x="435134" y="456262"/>
                  </a:cubicBezTo>
                  <a:cubicBezTo>
                    <a:pt x="401717" y="487759"/>
                    <a:pt x="361230" y="507685"/>
                    <a:pt x="316887" y="517327"/>
                  </a:cubicBezTo>
                  <a:cubicBezTo>
                    <a:pt x="262905" y="528898"/>
                    <a:pt x="209565" y="525041"/>
                    <a:pt x="158154" y="501900"/>
                  </a:cubicBezTo>
                  <a:cubicBezTo>
                    <a:pt x="123451" y="486473"/>
                    <a:pt x="92603" y="465261"/>
                    <a:pt x="67540" y="436978"/>
                  </a:cubicBezTo>
                  <a:cubicBezTo>
                    <a:pt x="35408" y="400982"/>
                    <a:pt x="14201" y="359842"/>
                    <a:pt x="5203" y="312276"/>
                  </a:cubicBezTo>
                  <a:cubicBezTo>
                    <a:pt x="-9577" y="233855"/>
                    <a:pt x="7131" y="163147"/>
                    <a:pt x="55330" y="100153"/>
                  </a:cubicBezTo>
                  <a:cubicBezTo>
                    <a:pt x="96459" y="46158"/>
                    <a:pt x="152370" y="12733"/>
                    <a:pt x="219848" y="3091"/>
                  </a:cubicBezTo>
                  <a:cubicBezTo>
                    <a:pt x="293752" y="-7194"/>
                    <a:pt x="363801" y="7590"/>
                    <a:pt x="422282" y="56443"/>
                  </a:cubicBezTo>
                  <a:cubicBezTo>
                    <a:pt x="442203" y="73156"/>
                    <a:pt x="459555" y="93082"/>
                    <a:pt x="476264" y="112366"/>
                  </a:cubicBezTo>
                  <a:cubicBezTo>
                    <a:pt x="485261" y="123294"/>
                    <a:pt x="483333" y="134221"/>
                    <a:pt x="469195" y="140649"/>
                  </a:cubicBezTo>
                  <a:cubicBezTo>
                    <a:pt x="437062" y="155433"/>
                    <a:pt x="404930" y="169575"/>
                    <a:pt x="372798" y="183716"/>
                  </a:cubicBezTo>
                  <a:cubicBezTo>
                    <a:pt x="363158" y="188216"/>
                    <a:pt x="356089" y="184359"/>
                    <a:pt x="349020" y="177288"/>
                  </a:cubicBezTo>
                  <a:cubicBezTo>
                    <a:pt x="332311" y="159290"/>
                    <a:pt x="312389" y="148363"/>
                    <a:pt x="287968" y="143220"/>
                  </a:cubicBezTo>
                  <a:cubicBezTo>
                    <a:pt x="224346" y="128436"/>
                    <a:pt x="163937" y="163147"/>
                    <a:pt x="144658" y="224855"/>
                  </a:cubicBezTo>
                  <a:cubicBezTo>
                    <a:pt x="123451" y="294277"/>
                    <a:pt x="167151" y="368842"/>
                    <a:pt x="240412" y="380412"/>
                  </a:cubicBezTo>
                  <a:cubicBezTo>
                    <a:pt x="277686" y="386197"/>
                    <a:pt x="309176" y="375912"/>
                    <a:pt x="338737" y="354057"/>
                  </a:cubicBezTo>
                  <a:cubicBezTo>
                    <a:pt x="340023" y="354057"/>
                    <a:pt x="340665" y="352772"/>
                    <a:pt x="342593" y="350843"/>
                  </a:cubicBezTo>
                  <a:close/>
                  <a:moveTo>
                    <a:pt x="437062" y="116866"/>
                  </a:moveTo>
                  <a:cubicBezTo>
                    <a:pt x="425495" y="106581"/>
                    <a:pt x="415855" y="96939"/>
                    <a:pt x="405573" y="88583"/>
                  </a:cubicBezTo>
                  <a:cubicBezTo>
                    <a:pt x="354161" y="43587"/>
                    <a:pt x="292467" y="30088"/>
                    <a:pt x="226917" y="38445"/>
                  </a:cubicBezTo>
                  <a:cubicBezTo>
                    <a:pt x="167151" y="46158"/>
                    <a:pt x="118952" y="77012"/>
                    <a:pt x="81679" y="125222"/>
                  </a:cubicBezTo>
                  <a:cubicBezTo>
                    <a:pt x="41192" y="177931"/>
                    <a:pt x="27054" y="237711"/>
                    <a:pt x="37978" y="301991"/>
                  </a:cubicBezTo>
                  <a:cubicBezTo>
                    <a:pt x="48904" y="364985"/>
                    <a:pt x="83606" y="415123"/>
                    <a:pt x="136304" y="451120"/>
                  </a:cubicBezTo>
                  <a:cubicBezTo>
                    <a:pt x="169721" y="473617"/>
                    <a:pt x="206352" y="486473"/>
                    <a:pt x="246839" y="488402"/>
                  </a:cubicBezTo>
                  <a:cubicBezTo>
                    <a:pt x="272545" y="489687"/>
                    <a:pt x="297608" y="486473"/>
                    <a:pt x="322029" y="479403"/>
                  </a:cubicBezTo>
                  <a:cubicBezTo>
                    <a:pt x="364443" y="467189"/>
                    <a:pt x="399789" y="444692"/>
                    <a:pt x="429350" y="413195"/>
                  </a:cubicBezTo>
                  <a:cubicBezTo>
                    <a:pt x="443489" y="397768"/>
                    <a:pt x="456342" y="399053"/>
                    <a:pt x="465339" y="418337"/>
                  </a:cubicBezTo>
                  <a:cubicBezTo>
                    <a:pt x="474336" y="436978"/>
                    <a:pt x="482048" y="456262"/>
                    <a:pt x="491045" y="474903"/>
                  </a:cubicBezTo>
                  <a:cubicBezTo>
                    <a:pt x="497471" y="487759"/>
                    <a:pt x="509039" y="490973"/>
                    <a:pt x="518679" y="481331"/>
                  </a:cubicBezTo>
                  <a:cubicBezTo>
                    <a:pt x="522534" y="477474"/>
                    <a:pt x="524462" y="469118"/>
                    <a:pt x="524462" y="462690"/>
                  </a:cubicBezTo>
                  <a:cubicBezTo>
                    <a:pt x="525105" y="404838"/>
                    <a:pt x="525105" y="347629"/>
                    <a:pt x="524462" y="289778"/>
                  </a:cubicBezTo>
                  <a:cubicBezTo>
                    <a:pt x="524462" y="276922"/>
                    <a:pt x="516751" y="268566"/>
                    <a:pt x="504540" y="268566"/>
                  </a:cubicBezTo>
                  <a:cubicBezTo>
                    <a:pt x="444774" y="268566"/>
                    <a:pt x="385651" y="268566"/>
                    <a:pt x="325884" y="268566"/>
                  </a:cubicBezTo>
                  <a:cubicBezTo>
                    <a:pt x="317530" y="268566"/>
                    <a:pt x="308533" y="271780"/>
                    <a:pt x="306605" y="281421"/>
                  </a:cubicBezTo>
                  <a:cubicBezTo>
                    <a:pt x="304677" y="292349"/>
                    <a:pt x="309818" y="298777"/>
                    <a:pt x="320100" y="303277"/>
                  </a:cubicBezTo>
                  <a:cubicBezTo>
                    <a:pt x="339380" y="311633"/>
                    <a:pt x="358659" y="319989"/>
                    <a:pt x="377296" y="328988"/>
                  </a:cubicBezTo>
                  <a:cubicBezTo>
                    <a:pt x="392077" y="336059"/>
                    <a:pt x="394005" y="347629"/>
                    <a:pt x="383723" y="359200"/>
                  </a:cubicBezTo>
                  <a:cubicBezTo>
                    <a:pt x="375368" y="368199"/>
                    <a:pt x="367657" y="377198"/>
                    <a:pt x="358017" y="384912"/>
                  </a:cubicBezTo>
                  <a:cubicBezTo>
                    <a:pt x="321386" y="413195"/>
                    <a:pt x="280256" y="424765"/>
                    <a:pt x="233343" y="417051"/>
                  </a:cubicBezTo>
                  <a:cubicBezTo>
                    <a:pt x="149157" y="403553"/>
                    <a:pt x="88748" y="319989"/>
                    <a:pt x="106742" y="230641"/>
                  </a:cubicBezTo>
                  <a:cubicBezTo>
                    <a:pt x="121523" y="158005"/>
                    <a:pt x="193499" y="96296"/>
                    <a:pt x="275758" y="107867"/>
                  </a:cubicBezTo>
                  <a:cubicBezTo>
                    <a:pt x="307248" y="112366"/>
                    <a:pt x="335524" y="122008"/>
                    <a:pt x="359945" y="142578"/>
                  </a:cubicBezTo>
                  <a:cubicBezTo>
                    <a:pt x="365728" y="147720"/>
                    <a:pt x="371512" y="147720"/>
                    <a:pt x="379224" y="144506"/>
                  </a:cubicBezTo>
                  <a:cubicBezTo>
                    <a:pt x="397218" y="133578"/>
                    <a:pt x="415855" y="126508"/>
                    <a:pt x="437062" y="116866"/>
                  </a:cubicBezTo>
                  <a:close/>
                </a:path>
              </a:pathLst>
            </a:custGeom>
            <a:solidFill>
              <a:srgbClr val="040403"/>
            </a:solidFill>
            <a:ln w="6425"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75D11320-5D26-D532-ECC9-98827219F47A}"/>
                </a:ext>
              </a:extLst>
            </p:cNvPr>
            <p:cNvSpPr/>
            <p:nvPr/>
          </p:nvSpPr>
          <p:spPr>
            <a:xfrm>
              <a:off x="5071425" y="-623359"/>
              <a:ext cx="560935" cy="523041"/>
            </a:xfrm>
            <a:custGeom>
              <a:avLst/>
              <a:gdLst>
                <a:gd name="connsiteX0" fmla="*/ 122746 w 560935"/>
                <a:gd name="connsiteY0" fmla="*/ 118138 h 523041"/>
                <a:gd name="connsiteX1" fmla="*/ 185725 w 560935"/>
                <a:gd name="connsiteY1" fmla="*/ 145778 h 523041"/>
                <a:gd name="connsiteX2" fmla="*/ 194722 w 560935"/>
                <a:gd name="connsiteY2" fmla="*/ 142564 h 523041"/>
                <a:gd name="connsiteX3" fmla="*/ 307185 w 560935"/>
                <a:gd name="connsiteY3" fmla="*/ 104639 h 523041"/>
                <a:gd name="connsiteX4" fmla="*/ 413865 w 560935"/>
                <a:gd name="connsiteY4" fmla="*/ 155420 h 523041"/>
                <a:gd name="connsiteX5" fmla="*/ 452423 w 560935"/>
                <a:gd name="connsiteY5" fmla="*/ 239626 h 523041"/>
                <a:gd name="connsiteX6" fmla="*/ 426718 w 560935"/>
                <a:gd name="connsiteY6" fmla="*/ 349544 h 523041"/>
                <a:gd name="connsiteX7" fmla="*/ 319396 w 560935"/>
                <a:gd name="connsiteY7" fmla="*/ 415752 h 523041"/>
                <a:gd name="connsiteX8" fmla="*/ 179298 w 560935"/>
                <a:gd name="connsiteY8" fmla="*/ 363686 h 523041"/>
                <a:gd name="connsiteX9" fmla="*/ 169659 w 560935"/>
                <a:gd name="connsiteY9" fmla="*/ 345045 h 523041"/>
                <a:gd name="connsiteX10" fmla="*/ 179941 w 560935"/>
                <a:gd name="connsiteY10" fmla="*/ 327046 h 523041"/>
                <a:gd name="connsiteX11" fmla="*/ 239707 w 560935"/>
                <a:gd name="connsiteY11" fmla="*/ 301334 h 523041"/>
                <a:gd name="connsiteX12" fmla="*/ 249347 w 560935"/>
                <a:gd name="connsiteY12" fmla="*/ 274337 h 523041"/>
                <a:gd name="connsiteX13" fmla="*/ 230068 w 560935"/>
                <a:gd name="connsiteY13" fmla="*/ 267266 h 523041"/>
                <a:gd name="connsiteX14" fmla="*/ 52697 w 560935"/>
                <a:gd name="connsiteY14" fmla="*/ 267266 h 523041"/>
                <a:gd name="connsiteX15" fmla="*/ 35346 w 560935"/>
                <a:gd name="connsiteY15" fmla="*/ 287836 h 523041"/>
                <a:gd name="connsiteX16" fmla="*/ 35346 w 560935"/>
                <a:gd name="connsiteY16" fmla="*/ 417038 h 523041"/>
                <a:gd name="connsiteX17" fmla="*/ 35346 w 560935"/>
                <a:gd name="connsiteY17" fmla="*/ 464605 h 523041"/>
                <a:gd name="connsiteX18" fmla="*/ 48841 w 560935"/>
                <a:gd name="connsiteY18" fmla="*/ 485174 h 523041"/>
                <a:gd name="connsiteX19" fmla="*/ 69406 w 560935"/>
                <a:gd name="connsiteY19" fmla="*/ 471675 h 523041"/>
                <a:gd name="connsiteX20" fmla="*/ 91898 w 560935"/>
                <a:gd name="connsiteY20" fmla="*/ 419609 h 523041"/>
                <a:gd name="connsiteX21" fmla="*/ 131100 w 560935"/>
                <a:gd name="connsiteY21" fmla="*/ 413181 h 523041"/>
                <a:gd name="connsiteX22" fmla="*/ 235209 w 560935"/>
                <a:gd name="connsiteY22" fmla="*/ 478746 h 523041"/>
                <a:gd name="connsiteX23" fmla="*/ 380447 w 560935"/>
                <a:gd name="connsiteY23" fmla="*/ 471032 h 523041"/>
                <a:gd name="connsiteX24" fmla="*/ 466562 w 560935"/>
                <a:gd name="connsiteY24" fmla="*/ 411895 h 523041"/>
                <a:gd name="connsiteX25" fmla="*/ 494838 w 560935"/>
                <a:gd name="connsiteY25" fmla="*/ 408039 h 523041"/>
                <a:gd name="connsiteX26" fmla="*/ 491625 w 560935"/>
                <a:gd name="connsiteY26" fmla="*/ 435679 h 523041"/>
                <a:gd name="connsiteX27" fmla="*/ 372093 w 560935"/>
                <a:gd name="connsiteY27" fmla="*/ 511529 h 523041"/>
                <a:gd name="connsiteX28" fmla="*/ 163875 w 560935"/>
                <a:gd name="connsiteY28" fmla="*/ 485174 h 523041"/>
                <a:gd name="connsiteX29" fmla="*/ 116319 w 560935"/>
                <a:gd name="connsiteY29" fmla="*/ 452391 h 523041"/>
                <a:gd name="connsiteX30" fmla="*/ 102181 w 560935"/>
                <a:gd name="connsiteY30" fmla="*/ 485174 h 523041"/>
                <a:gd name="connsiteX31" fmla="*/ 16066 w 560935"/>
                <a:gd name="connsiteY31" fmla="*/ 507029 h 523041"/>
                <a:gd name="connsiteX32" fmla="*/ 0 w 560935"/>
                <a:gd name="connsiteY32" fmla="*/ 471675 h 523041"/>
                <a:gd name="connsiteX33" fmla="*/ 0 w 560935"/>
                <a:gd name="connsiteY33" fmla="*/ 283336 h 523041"/>
                <a:gd name="connsiteX34" fmla="*/ 49484 w 560935"/>
                <a:gd name="connsiteY34" fmla="*/ 231912 h 523041"/>
                <a:gd name="connsiteX35" fmla="*/ 237779 w 560935"/>
                <a:gd name="connsiteY35" fmla="*/ 231912 h 523041"/>
                <a:gd name="connsiteX36" fmla="*/ 287906 w 560935"/>
                <a:gd name="connsiteY36" fmla="*/ 276908 h 523041"/>
                <a:gd name="connsiteX37" fmla="*/ 253203 w 560935"/>
                <a:gd name="connsiteY37" fmla="*/ 334117 h 523041"/>
                <a:gd name="connsiteX38" fmla="*/ 215929 w 560935"/>
                <a:gd name="connsiteY38" fmla="*/ 350187 h 523041"/>
                <a:gd name="connsiteX39" fmla="*/ 215287 w 560935"/>
                <a:gd name="connsiteY39" fmla="*/ 354686 h 523041"/>
                <a:gd name="connsiteX40" fmla="*/ 273125 w 560935"/>
                <a:gd name="connsiteY40" fmla="*/ 380398 h 523041"/>
                <a:gd name="connsiteX41" fmla="*/ 365666 w 560935"/>
                <a:gd name="connsiteY41" fmla="*/ 362400 h 523041"/>
                <a:gd name="connsiteX42" fmla="*/ 420291 w 560935"/>
                <a:gd name="connsiteY42" fmla="*/ 256982 h 523041"/>
                <a:gd name="connsiteX43" fmla="*/ 323251 w 560935"/>
                <a:gd name="connsiteY43" fmla="*/ 142564 h 523041"/>
                <a:gd name="connsiteX44" fmla="*/ 210788 w 560935"/>
                <a:gd name="connsiteY44" fmla="*/ 176632 h 523041"/>
                <a:gd name="connsiteX45" fmla="*/ 180584 w 560935"/>
                <a:gd name="connsiteY45" fmla="*/ 181774 h 523041"/>
                <a:gd name="connsiteX46" fmla="*/ 93827 w 560935"/>
                <a:gd name="connsiteY46" fmla="*/ 143207 h 523041"/>
                <a:gd name="connsiteX47" fmla="*/ 84829 w 560935"/>
                <a:gd name="connsiteY47" fmla="*/ 110424 h 523041"/>
                <a:gd name="connsiteX48" fmla="*/ 244206 w 560935"/>
                <a:gd name="connsiteY48" fmla="*/ 5648 h 523041"/>
                <a:gd name="connsiteX49" fmla="*/ 458207 w 560935"/>
                <a:gd name="connsiteY49" fmla="*/ 55144 h 523041"/>
                <a:gd name="connsiteX50" fmla="*/ 555247 w 560935"/>
                <a:gd name="connsiteY50" fmla="*/ 209415 h 523041"/>
                <a:gd name="connsiteX51" fmla="*/ 539181 w 560935"/>
                <a:gd name="connsiteY51" fmla="*/ 366257 h 523041"/>
                <a:gd name="connsiteX52" fmla="*/ 518616 w 560935"/>
                <a:gd name="connsiteY52" fmla="*/ 381041 h 523041"/>
                <a:gd name="connsiteX53" fmla="*/ 504478 w 560935"/>
                <a:gd name="connsiteY53" fmla="*/ 369471 h 523041"/>
                <a:gd name="connsiteX54" fmla="*/ 507691 w 560935"/>
                <a:gd name="connsiteY54" fmla="*/ 348259 h 523041"/>
                <a:gd name="connsiteX55" fmla="*/ 523757 w 560935"/>
                <a:gd name="connsiteY55" fmla="*/ 282693 h 523041"/>
                <a:gd name="connsiteX56" fmla="*/ 480700 w 560935"/>
                <a:gd name="connsiteY56" fmla="*/ 127137 h 523041"/>
                <a:gd name="connsiteX57" fmla="*/ 339960 w 560935"/>
                <a:gd name="connsiteY57" fmla="*/ 39717 h 523041"/>
                <a:gd name="connsiteX58" fmla="*/ 201791 w 560935"/>
                <a:gd name="connsiteY58" fmla="*/ 57072 h 523041"/>
                <a:gd name="connsiteX59" fmla="*/ 122746 w 560935"/>
                <a:gd name="connsiteY59" fmla="*/ 118138 h 52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0935" h="523041">
                  <a:moveTo>
                    <a:pt x="122746" y="118138"/>
                  </a:moveTo>
                  <a:cubicBezTo>
                    <a:pt x="144596" y="127780"/>
                    <a:pt x="164518" y="137421"/>
                    <a:pt x="185725" y="145778"/>
                  </a:cubicBezTo>
                  <a:cubicBezTo>
                    <a:pt x="187653" y="146421"/>
                    <a:pt x="192151" y="144492"/>
                    <a:pt x="194722" y="142564"/>
                  </a:cubicBezTo>
                  <a:cubicBezTo>
                    <a:pt x="226854" y="113638"/>
                    <a:pt x="264771" y="102068"/>
                    <a:pt x="307185" y="104639"/>
                  </a:cubicBezTo>
                  <a:cubicBezTo>
                    <a:pt x="348957" y="107853"/>
                    <a:pt x="385588" y="123923"/>
                    <a:pt x="413865" y="155420"/>
                  </a:cubicBezTo>
                  <a:cubicBezTo>
                    <a:pt x="435072" y="179203"/>
                    <a:pt x="447925" y="206843"/>
                    <a:pt x="452423" y="239626"/>
                  </a:cubicBezTo>
                  <a:cubicBezTo>
                    <a:pt x="457565" y="280122"/>
                    <a:pt x="449210" y="316119"/>
                    <a:pt x="426718" y="349544"/>
                  </a:cubicBezTo>
                  <a:cubicBezTo>
                    <a:pt x="401012" y="387469"/>
                    <a:pt x="365023" y="408681"/>
                    <a:pt x="319396" y="415752"/>
                  </a:cubicBezTo>
                  <a:cubicBezTo>
                    <a:pt x="262843" y="424108"/>
                    <a:pt x="217215" y="404182"/>
                    <a:pt x="179298" y="363686"/>
                  </a:cubicBezTo>
                  <a:cubicBezTo>
                    <a:pt x="174800" y="358543"/>
                    <a:pt x="170944" y="352115"/>
                    <a:pt x="169659" y="345045"/>
                  </a:cubicBezTo>
                  <a:cubicBezTo>
                    <a:pt x="167731" y="336688"/>
                    <a:pt x="171587" y="330903"/>
                    <a:pt x="179941" y="327046"/>
                  </a:cubicBezTo>
                  <a:cubicBezTo>
                    <a:pt x="199863" y="318690"/>
                    <a:pt x="219785" y="309691"/>
                    <a:pt x="239707" y="301334"/>
                  </a:cubicBezTo>
                  <a:cubicBezTo>
                    <a:pt x="252560" y="296192"/>
                    <a:pt x="257702" y="283336"/>
                    <a:pt x="249347" y="274337"/>
                  </a:cubicBezTo>
                  <a:cubicBezTo>
                    <a:pt x="244849" y="269837"/>
                    <a:pt x="236494" y="267266"/>
                    <a:pt x="230068" y="267266"/>
                  </a:cubicBezTo>
                  <a:cubicBezTo>
                    <a:pt x="170944" y="266623"/>
                    <a:pt x="111821" y="266623"/>
                    <a:pt x="52697" y="267266"/>
                  </a:cubicBezTo>
                  <a:cubicBezTo>
                    <a:pt x="41129" y="267266"/>
                    <a:pt x="35346" y="274337"/>
                    <a:pt x="35346" y="287836"/>
                  </a:cubicBezTo>
                  <a:cubicBezTo>
                    <a:pt x="35346" y="330903"/>
                    <a:pt x="35346" y="373970"/>
                    <a:pt x="35346" y="417038"/>
                  </a:cubicBezTo>
                  <a:cubicBezTo>
                    <a:pt x="35346" y="433108"/>
                    <a:pt x="35988" y="448535"/>
                    <a:pt x="35346" y="464605"/>
                  </a:cubicBezTo>
                  <a:cubicBezTo>
                    <a:pt x="34703" y="475532"/>
                    <a:pt x="39202" y="483246"/>
                    <a:pt x="48841" y="485174"/>
                  </a:cubicBezTo>
                  <a:cubicBezTo>
                    <a:pt x="58481" y="487102"/>
                    <a:pt x="65550" y="480032"/>
                    <a:pt x="69406" y="471675"/>
                  </a:cubicBezTo>
                  <a:cubicBezTo>
                    <a:pt x="77118" y="454320"/>
                    <a:pt x="86115" y="437607"/>
                    <a:pt x="91898" y="419609"/>
                  </a:cubicBezTo>
                  <a:cubicBezTo>
                    <a:pt x="98968" y="397754"/>
                    <a:pt x="116319" y="396468"/>
                    <a:pt x="131100" y="413181"/>
                  </a:cubicBezTo>
                  <a:cubicBezTo>
                    <a:pt x="159376" y="445321"/>
                    <a:pt x="194722" y="466533"/>
                    <a:pt x="235209" y="478746"/>
                  </a:cubicBezTo>
                  <a:cubicBezTo>
                    <a:pt x="284693" y="493530"/>
                    <a:pt x="332891" y="489031"/>
                    <a:pt x="380447" y="471032"/>
                  </a:cubicBezTo>
                  <a:cubicBezTo>
                    <a:pt x="413865" y="458177"/>
                    <a:pt x="442141" y="437607"/>
                    <a:pt x="466562" y="411895"/>
                  </a:cubicBezTo>
                  <a:cubicBezTo>
                    <a:pt x="474916" y="402896"/>
                    <a:pt x="487769" y="400968"/>
                    <a:pt x="494838" y="408039"/>
                  </a:cubicBezTo>
                  <a:cubicBezTo>
                    <a:pt x="501265" y="415109"/>
                    <a:pt x="499979" y="426680"/>
                    <a:pt x="491625" y="435679"/>
                  </a:cubicBezTo>
                  <a:cubicBezTo>
                    <a:pt x="458850" y="472318"/>
                    <a:pt x="419006" y="497387"/>
                    <a:pt x="372093" y="511529"/>
                  </a:cubicBezTo>
                  <a:cubicBezTo>
                    <a:pt x="298831" y="532741"/>
                    <a:pt x="229425" y="525027"/>
                    <a:pt x="163875" y="485174"/>
                  </a:cubicBezTo>
                  <a:cubicBezTo>
                    <a:pt x="147809" y="475532"/>
                    <a:pt x="133028" y="463962"/>
                    <a:pt x="116319" y="452391"/>
                  </a:cubicBezTo>
                  <a:cubicBezTo>
                    <a:pt x="111821" y="463319"/>
                    <a:pt x="106679" y="474246"/>
                    <a:pt x="102181" y="485174"/>
                  </a:cubicBezTo>
                  <a:cubicBezTo>
                    <a:pt x="87400" y="517957"/>
                    <a:pt x="49484" y="534026"/>
                    <a:pt x="16066" y="507029"/>
                  </a:cubicBezTo>
                  <a:cubicBezTo>
                    <a:pt x="5784" y="498673"/>
                    <a:pt x="0" y="485817"/>
                    <a:pt x="0" y="471675"/>
                  </a:cubicBezTo>
                  <a:cubicBezTo>
                    <a:pt x="0" y="408681"/>
                    <a:pt x="0" y="346330"/>
                    <a:pt x="0" y="283336"/>
                  </a:cubicBezTo>
                  <a:cubicBezTo>
                    <a:pt x="0" y="255053"/>
                    <a:pt x="21207" y="232555"/>
                    <a:pt x="49484" y="231912"/>
                  </a:cubicBezTo>
                  <a:cubicBezTo>
                    <a:pt x="112463" y="231270"/>
                    <a:pt x="174800" y="231270"/>
                    <a:pt x="237779" y="231912"/>
                  </a:cubicBezTo>
                  <a:cubicBezTo>
                    <a:pt x="263485" y="232555"/>
                    <a:pt x="282765" y="248625"/>
                    <a:pt x="287906" y="276908"/>
                  </a:cubicBezTo>
                  <a:cubicBezTo>
                    <a:pt x="291762" y="300049"/>
                    <a:pt x="276338" y="324475"/>
                    <a:pt x="253203" y="334117"/>
                  </a:cubicBezTo>
                  <a:cubicBezTo>
                    <a:pt x="240993" y="339259"/>
                    <a:pt x="228782" y="344402"/>
                    <a:pt x="215929" y="350187"/>
                  </a:cubicBezTo>
                  <a:cubicBezTo>
                    <a:pt x="215929" y="351473"/>
                    <a:pt x="215287" y="353401"/>
                    <a:pt x="215287" y="354686"/>
                  </a:cubicBezTo>
                  <a:cubicBezTo>
                    <a:pt x="234566" y="363686"/>
                    <a:pt x="253203" y="374613"/>
                    <a:pt x="273125" y="380398"/>
                  </a:cubicBezTo>
                  <a:cubicBezTo>
                    <a:pt x="305900" y="390040"/>
                    <a:pt x="337390" y="380398"/>
                    <a:pt x="365666" y="362400"/>
                  </a:cubicBezTo>
                  <a:cubicBezTo>
                    <a:pt x="402940" y="337974"/>
                    <a:pt x="422219" y="301977"/>
                    <a:pt x="420291" y="256982"/>
                  </a:cubicBezTo>
                  <a:cubicBezTo>
                    <a:pt x="417721" y="199773"/>
                    <a:pt x="379804" y="154134"/>
                    <a:pt x="323251" y="142564"/>
                  </a:cubicBezTo>
                  <a:cubicBezTo>
                    <a:pt x="280837" y="133565"/>
                    <a:pt x="242278" y="145135"/>
                    <a:pt x="210788" y="176632"/>
                  </a:cubicBezTo>
                  <a:cubicBezTo>
                    <a:pt x="199221" y="188202"/>
                    <a:pt x="196007" y="188845"/>
                    <a:pt x="180584" y="181774"/>
                  </a:cubicBezTo>
                  <a:cubicBezTo>
                    <a:pt x="151665" y="168918"/>
                    <a:pt x="122746" y="156705"/>
                    <a:pt x="93827" y="143207"/>
                  </a:cubicBezTo>
                  <a:cubicBezTo>
                    <a:pt x="80331" y="137421"/>
                    <a:pt x="72619" y="126494"/>
                    <a:pt x="84829" y="110424"/>
                  </a:cubicBezTo>
                  <a:cubicBezTo>
                    <a:pt x="124673" y="55144"/>
                    <a:pt x="178013" y="18504"/>
                    <a:pt x="244206" y="5648"/>
                  </a:cubicBezTo>
                  <a:cubicBezTo>
                    <a:pt x="321966" y="-9779"/>
                    <a:pt x="393943" y="6291"/>
                    <a:pt x="458207" y="55144"/>
                  </a:cubicBezTo>
                  <a:cubicBezTo>
                    <a:pt x="509619" y="94354"/>
                    <a:pt x="541751" y="146421"/>
                    <a:pt x="555247" y="209415"/>
                  </a:cubicBezTo>
                  <a:cubicBezTo>
                    <a:pt x="566815" y="262767"/>
                    <a:pt x="560388" y="316119"/>
                    <a:pt x="539181" y="366257"/>
                  </a:cubicBezTo>
                  <a:cubicBezTo>
                    <a:pt x="535325" y="375256"/>
                    <a:pt x="528898" y="382969"/>
                    <a:pt x="518616" y="381041"/>
                  </a:cubicBezTo>
                  <a:cubicBezTo>
                    <a:pt x="512832" y="379755"/>
                    <a:pt x="505763" y="374613"/>
                    <a:pt x="504478" y="369471"/>
                  </a:cubicBezTo>
                  <a:cubicBezTo>
                    <a:pt x="502550" y="363043"/>
                    <a:pt x="505121" y="354686"/>
                    <a:pt x="507691" y="348259"/>
                  </a:cubicBezTo>
                  <a:cubicBezTo>
                    <a:pt x="517331" y="327046"/>
                    <a:pt x="521187" y="305191"/>
                    <a:pt x="523757" y="282693"/>
                  </a:cubicBezTo>
                  <a:cubicBezTo>
                    <a:pt x="530184" y="224842"/>
                    <a:pt x="514760" y="172775"/>
                    <a:pt x="480700" y="127137"/>
                  </a:cubicBezTo>
                  <a:cubicBezTo>
                    <a:pt x="445997" y="80213"/>
                    <a:pt x="398441" y="50644"/>
                    <a:pt x="339960" y="39717"/>
                  </a:cubicBezTo>
                  <a:cubicBezTo>
                    <a:pt x="291762" y="30717"/>
                    <a:pt x="245491" y="36503"/>
                    <a:pt x="201791" y="57072"/>
                  </a:cubicBezTo>
                  <a:cubicBezTo>
                    <a:pt x="169659" y="70571"/>
                    <a:pt x="144596" y="91140"/>
                    <a:pt x="122746" y="118138"/>
                  </a:cubicBezTo>
                  <a:close/>
                </a:path>
              </a:pathLst>
            </a:custGeom>
            <a:solidFill>
              <a:srgbClr val="030303"/>
            </a:solidFill>
            <a:ln w="6425" cap="flat">
              <a:noFill/>
              <a:prstDash val="solid"/>
              <a:miter/>
            </a:ln>
          </p:spPr>
          <p:txBody>
            <a:bodyPr rtlCol="0" anchor="ctr"/>
            <a:lstStyle/>
            <a:p>
              <a:endParaRPr lang="en-US"/>
            </a:p>
          </p:txBody>
        </p:sp>
        <p:sp>
          <p:nvSpPr>
            <p:cNvPr id="271" name="Freeform 270">
              <a:extLst>
                <a:ext uri="{FF2B5EF4-FFF2-40B4-BE49-F238E27FC236}">
                  <a16:creationId xmlns:a16="http://schemas.microsoft.com/office/drawing/2014/main" id="{11636FA0-DBD4-7175-42C9-05B1B0F226EC}"/>
                </a:ext>
              </a:extLst>
            </p:cNvPr>
            <p:cNvSpPr/>
            <p:nvPr/>
          </p:nvSpPr>
          <p:spPr>
            <a:xfrm>
              <a:off x="4514345" y="-30878"/>
              <a:ext cx="559937" cy="523253"/>
            </a:xfrm>
            <a:custGeom>
              <a:avLst/>
              <a:gdLst>
                <a:gd name="connsiteX0" fmla="*/ 442047 w 559937"/>
                <a:gd name="connsiteY0" fmla="*/ 71391 h 523253"/>
                <a:gd name="connsiteX1" fmla="*/ 465182 w 559937"/>
                <a:gd name="connsiteY1" fmla="*/ 23181 h 523253"/>
                <a:gd name="connsiteX2" fmla="*/ 512096 w 559937"/>
                <a:gd name="connsiteY2" fmla="*/ 3254 h 523253"/>
                <a:gd name="connsiteX3" fmla="*/ 557724 w 559937"/>
                <a:gd name="connsiteY3" fmla="*/ 45036 h 523253"/>
                <a:gd name="connsiteX4" fmla="*/ 559651 w 559937"/>
                <a:gd name="connsiteY4" fmla="*/ 74605 h 523253"/>
                <a:gd name="connsiteX5" fmla="*/ 559651 w 559937"/>
                <a:gd name="connsiteY5" fmla="*/ 234661 h 523253"/>
                <a:gd name="connsiteX6" fmla="*/ 518522 w 559937"/>
                <a:gd name="connsiteY6" fmla="*/ 289298 h 523253"/>
                <a:gd name="connsiteX7" fmla="*/ 506954 w 559937"/>
                <a:gd name="connsiteY7" fmla="*/ 290584 h 523253"/>
                <a:gd name="connsiteX8" fmla="*/ 323800 w 559937"/>
                <a:gd name="connsiteY8" fmla="*/ 290584 h 523253"/>
                <a:gd name="connsiteX9" fmla="*/ 270460 w 559937"/>
                <a:gd name="connsiteY9" fmla="*/ 239160 h 523253"/>
                <a:gd name="connsiteX10" fmla="*/ 305806 w 559937"/>
                <a:gd name="connsiteY10" fmla="*/ 188380 h 523253"/>
                <a:gd name="connsiteX11" fmla="*/ 343722 w 559937"/>
                <a:gd name="connsiteY11" fmla="*/ 171667 h 523253"/>
                <a:gd name="connsiteX12" fmla="*/ 273031 w 559937"/>
                <a:gd name="connsiteY12" fmla="*/ 141455 h 523253"/>
                <a:gd name="connsiteX13" fmla="*/ 187559 w 559937"/>
                <a:gd name="connsiteY13" fmla="*/ 165239 h 523253"/>
                <a:gd name="connsiteX14" fmla="*/ 161210 w 559937"/>
                <a:gd name="connsiteY14" fmla="*/ 192879 h 523253"/>
                <a:gd name="connsiteX15" fmla="*/ 152213 w 559937"/>
                <a:gd name="connsiteY15" fmla="*/ 203164 h 523253"/>
                <a:gd name="connsiteX16" fmla="*/ 130363 w 559937"/>
                <a:gd name="connsiteY16" fmla="*/ 201878 h 523253"/>
                <a:gd name="connsiteX17" fmla="*/ 127150 w 559937"/>
                <a:gd name="connsiteY17" fmla="*/ 180023 h 523253"/>
                <a:gd name="connsiteX18" fmla="*/ 235115 w 559937"/>
                <a:gd name="connsiteY18" fmla="*/ 106744 h 523253"/>
                <a:gd name="connsiteX19" fmla="*/ 365572 w 559937"/>
                <a:gd name="connsiteY19" fmla="*/ 144669 h 523253"/>
                <a:gd name="connsiteX20" fmla="*/ 388707 w 559937"/>
                <a:gd name="connsiteY20" fmla="*/ 171667 h 523253"/>
                <a:gd name="connsiteX21" fmla="*/ 379710 w 559937"/>
                <a:gd name="connsiteY21" fmla="*/ 194808 h 523253"/>
                <a:gd name="connsiteX22" fmla="*/ 319944 w 559937"/>
                <a:gd name="connsiteY22" fmla="*/ 220519 h 523253"/>
                <a:gd name="connsiteX23" fmla="*/ 308376 w 559937"/>
                <a:gd name="connsiteY23" fmla="*/ 242374 h 523253"/>
                <a:gd name="connsiteX24" fmla="*/ 326371 w 559937"/>
                <a:gd name="connsiteY24" fmla="*/ 255230 h 523253"/>
                <a:gd name="connsiteX25" fmla="*/ 503099 w 559937"/>
                <a:gd name="connsiteY25" fmla="*/ 255230 h 523253"/>
                <a:gd name="connsiteX26" fmla="*/ 526234 w 559937"/>
                <a:gd name="connsiteY26" fmla="*/ 232090 h 523253"/>
                <a:gd name="connsiteX27" fmla="*/ 526234 w 559937"/>
                <a:gd name="connsiteY27" fmla="*/ 61106 h 523253"/>
                <a:gd name="connsiteX28" fmla="*/ 505026 w 559937"/>
                <a:gd name="connsiteY28" fmla="*/ 39251 h 523253"/>
                <a:gd name="connsiteX29" fmla="*/ 492173 w 559937"/>
                <a:gd name="connsiteY29" fmla="*/ 49536 h 523253"/>
                <a:gd name="connsiteX30" fmla="*/ 465825 w 559937"/>
                <a:gd name="connsiteY30" fmla="*/ 106102 h 523253"/>
                <a:gd name="connsiteX31" fmla="*/ 429837 w 559937"/>
                <a:gd name="connsiteY31" fmla="*/ 109958 h 523253"/>
                <a:gd name="connsiteX32" fmla="*/ 363001 w 559937"/>
                <a:gd name="connsiteY32" fmla="*/ 59820 h 523253"/>
                <a:gd name="connsiteX33" fmla="*/ 271103 w 559937"/>
                <a:gd name="connsiteY33" fmla="*/ 36037 h 523253"/>
                <a:gd name="connsiteX34" fmla="*/ 167637 w 559937"/>
                <a:gd name="connsiteY34" fmla="*/ 54678 h 523253"/>
                <a:gd name="connsiteX35" fmla="*/ 97588 w 559937"/>
                <a:gd name="connsiteY35" fmla="*/ 104816 h 523253"/>
                <a:gd name="connsiteX36" fmla="*/ 39750 w 559937"/>
                <a:gd name="connsiteY36" fmla="*/ 214734 h 523253"/>
                <a:gd name="connsiteX37" fmla="*/ 41035 w 559937"/>
                <a:gd name="connsiteY37" fmla="*/ 313082 h 523253"/>
                <a:gd name="connsiteX38" fmla="*/ 102729 w 559937"/>
                <a:gd name="connsiteY38" fmla="*/ 422357 h 523253"/>
                <a:gd name="connsiteX39" fmla="*/ 226760 w 559937"/>
                <a:gd name="connsiteY39" fmla="*/ 484708 h 523253"/>
                <a:gd name="connsiteX40" fmla="*/ 400275 w 559937"/>
                <a:gd name="connsiteY40" fmla="*/ 439070 h 523253"/>
                <a:gd name="connsiteX41" fmla="*/ 436906 w 559937"/>
                <a:gd name="connsiteY41" fmla="*/ 405002 h 523253"/>
                <a:gd name="connsiteX42" fmla="*/ 377140 w 559937"/>
                <a:gd name="connsiteY42" fmla="*/ 378647 h 523253"/>
                <a:gd name="connsiteX43" fmla="*/ 361716 w 559937"/>
                <a:gd name="connsiteY43" fmla="*/ 380575 h 523253"/>
                <a:gd name="connsiteX44" fmla="*/ 295523 w 559937"/>
                <a:gd name="connsiteY44" fmla="*/ 413358 h 523253"/>
                <a:gd name="connsiteX45" fmla="*/ 159925 w 559937"/>
                <a:gd name="connsiteY45" fmla="*/ 379933 h 523253"/>
                <a:gd name="connsiteX46" fmla="*/ 105943 w 559937"/>
                <a:gd name="connsiteY46" fmla="*/ 285442 h 523253"/>
                <a:gd name="connsiteX47" fmla="*/ 105943 w 559937"/>
                <a:gd name="connsiteY47" fmla="*/ 253302 h 523253"/>
                <a:gd name="connsiteX48" fmla="*/ 121366 w 559937"/>
                <a:gd name="connsiteY48" fmla="*/ 243660 h 523253"/>
                <a:gd name="connsiteX49" fmla="*/ 138075 w 559937"/>
                <a:gd name="connsiteY49" fmla="*/ 255873 h 523253"/>
                <a:gd name="connsiteX50" fmla="*/ 150285 w 559937"/>
                <a:gd name="connsiteY50" fmla="*/ 309868 h 523253"/>
                <a:gd name="connsiteX51" fmla="*/ 301950 w 559937"/>
                <a:gd name="connsiteY51" fmla="*/ 374790 h 523253"/>
                <a:gd name="connsiteX52" fmla="*/ 347578 w 559937"/>
                <a:gd name="connsiteY52" fmla="*/ 345222 h 523253"/>
                <a:gd name="connsiteX53" fmla="*/ 376497 w 559937"/>
                <a:gd name="connsiteY53" fmla="*/ 340079 h 523253"/>
                <a:gd name="connsiteX54" fmla="*/ 467753 w 559937"/>
                <a:gd name="connsiteY54" fmla="*/ 381218 h 523253"/>
                <a:gd name="connsiteX55" fmla="*/ 476107 w 559937"/>
                <a:gd name="connsiteY55" fmla="*/ 410144 h 523253"/>
                <a:gd name="connsiteX56" fmla="*/ 315446 w 559937"/>
                <a:gd name="connsiteY56" fmla="*/ 517491 h 523253"/>
                <a:gd name="connsiteX57" fmla="*/ 233187 w 559937"/>
                <a:gd name="connsiteY57" fmla="*/ 521991 h 523253"/>
                <a:gd name="connsiteX58" fmla="*/ 97588 w 559937"/>
                <a:gd name="connsiteY58" fmla="*/ 465425 h 523253"/>
                <a:gd name="connsiteX59" fmla="*/ 12116 w 559937"/>
                <a:gd name="connsiteY59" fmla="*/ 340079 h 523253"/>
                <a:gd name="connsiteX60" fmla="*/ 1191 w 559937"/>
                <a:gd name="connsiteY60" fmla="*/ 279014 h 523253"/>
                <a:gd name="connsiteX61" fmla="*/ 52603 w 559937"/>
                <a:gd name="connsiteY61" fmla="*/ 103530 h 523253"/>
                <a:gd name="connsiteX62" fmla="*/ 163138 w 559937"/>
                <a:gd name="connsiteY62" fmla="*/ 18681 h 523253"/>
                <a:gd name="connsiteX63" fmla="*/ 259535 w 559937"/>
                <a:gd name="connsiteY63" fmla="*/ 40 h 523253"/>
                <a:gd name="connsiteX64" fmla="*/ 425981 w 559937"/>
                <a:gd name="connsiteY64" fmla="*/ 58535 h 523253"/>
                <a:gd name="connsiteX65" fmla="*/ 442047 w 559937"/>
                <a:gd name="connsiteY65" fmla="*/ 71391 h 52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59937" h="523253">
                  <a:moveTo>
                    <a:pt x="442047" y="71391"/>
                  </a:moveTo>
                  <a:cubicBezTo>
                    <a:pt x="450401" y="54035"/>
                    <a:pt x="456828" y="37965"/>
                    <a:pt x="465182" y="23181"/>
                  </a:cubicBezTo>
                  <a:cubicBezTo>
                    <a:pt x="472894" y="9682"/>
                    <a:pt x="497315" y="40"/>
                    <a:pt x="512096" y="3254"/>
                  </a:cubicBezTo>
                  <a:cubicBezTo>
                    <a:pt x="540372" y="9682"/>
                    <a:pt x="555153" y="23181"/>
                    <a:pt x="557724" y="45036"/>
                  </a:cubicBezTo>
                  <a:cubicBezTo>
                    <a:pt x="559009" y="54678"/>
                    <a:pt x="559651" y="64963"/>
                    <a:pt x="559651" y="74605"/>
                  </a:cubicBezTo>
                  <a:cubicBezTo>
                    <a:pt x="559651" y="127957"/>
                    <a:pt x="560294" y="181309"/>
                    <a:pt x="559651" y="234661"/>
                  </a:cubicBezTo>
                  <a:cubicBezTo>
                    <a:pt x="559009" y="262944"/>
                    <a:pt x="546799" y="280942"/>
                    <a:pt x="518522" y="289298"/>
                  </a:cubicBezTo>
                  <a:cubicBezTo>
                    <a:pt x="514666" y="290584"/>
                    <a:pt x="510810" y="290584"/>
                    <a:pt x="506954" y="290584"/>
                  </a:cubicBezTo>
                  <a:cubicBezTo>
                    <a:pt x="445903" y="290584"/>
                    <a:pt x="384852" y="289941"/>
                    <a:pt x="323800" y="290584"/>
                  </a:cubicBezTo>
                  <a:cubicBezTo>
                    <a:pt x="291668" y="290584"/>
                    <a:pt x="273673" y="267443"/>
                    <a:pt x="270460" y="239160"/>
                  </a:cubicBezTo>
                  <a:cubicBezTo>
                    <a:pt x="268532" y="219234"/>
                    <a:pt x="285241" y="196736"/>
                    <a:pt x="305806" y="188380"/>
                  </a:cubicBezTo>
                  <a:cubicBezTo>
                    <a:pt x="318016" y="183237"/>
                    <a:pt x="330227" y="177452"/>
                    <a:pt x="343722" y="171667"/>
                  </a:cubicBezTo>
                  <a:cubicBezTo>
                    <a:pt x="321872" y="154311"/>
                    <a:pt x="299379" y="144027"/>
                    <a:pt x="273031" y="141455"/>
                  </a:cubicBezTo>
                  <a:cubicBezTo>
                    <a:pt x="240898" y="138241"/>
                    <a:pt x="212622" y="145955"/>
                    <a:pt x="187559" y="165239"/>
                  </a:cubicBezTo>
                  <a:cubicBezTo>
                    <a:pt x="177276" y="172953"/>
                    <a:pt x="169565" y="183880"/>
                    <a:pt x="161210" y="192879"/>
                  </a:cubicBezTo>
                  <a:cubicBezTo>
                    <a:pt x="157997" y="196093"/>
                    <a:pt x="155426" y="200593"/>
                    <a:pt x="152213" y="203164"/>
                  </a:cubicBezTo>
                  <a:cubicBezTo>
                    <a:pt x="145144" y="208306"/>
                    <a:pt x="136790" y="208949"/>
                    <a:pt x="130363" y="201878"/>
                  </a:cubicBezTo>
                  <a:cubicBezTo>
                    <a:pt x="124579" y="196093"/>
                    <a:pt x="121366" y="188380"/>
                    <a:pt x="127150" y="180023"/>
                  </a:cubicBezTo>
                  <a:cubicBezTo>
                    <a:pt x="152856" y="140813"/>
                    <a:pt x="187559" y="113172"/>
                    <a:pt x="235115" y="106744"/>
                  </a:cubicBezTo>
                  <a:cubicBezTo>
                    <a:pt x="283956" y="99674"/>
                    <a:pt x="328298" y="110601"/>
                    <a:pt x="365572" y="144669"/>
                  </a:cubicBezTo>
                  <a:cubicBezTo>
                    <a:pt x="374569" y="152383"/>
                    <a:pt x="382923" y="162025"/>
                    <a:pt x="388707" y="171667"/>
                  </a:cubicBezTo>
                  <a:cubicBezTo>
                    <a:pt x="394491" y="180666"/>
                    <a:pt x="389350" y="190951"/>
                    <a:pt x="379710" y="194808"/>
                  </a:cubicBezTo>
                  <a:cubicBezTo>
                    <a:pt x="359788" y="203164"/>
                    <a:pt x="339866" y="212163"/>
                    <a:pt x="319944" y="220519"/>
                  </a:cubicBezTo>
                  <a:cubicBezTo>
                    <a:pt x="310304" y="224376"/>
                    <a:pt x="305163" y="232090"/>
                    <a:pt x="308376" y="242374"/>
                  </a:cubicBezTo>
                  <a:cubicBezTo>
                    <a:pt x="310947" y="250731"/>
                    <a:pt x="316731" y="255230"/>
                    <a:pt x="326371" y="255230"/>
                  </a:cubicBezTo>
                  <a:cubicBezTo>
                    <a:pt x="385494" y="255230"/>
                    <a:pt x="443975" y="255230"/>
                    <a:pt x="503099" y="255230"/>
                  </a:cubicBezTo>
                  <a:cubicBezTo>
                    <a:pt x="518522" y="255230"/>
                    <a:pt x="526234" y="248159"/>
                    <a:pt x="526234" y="232090"/>
                  </a:cubicBezTo>
                  <a:cubicBezTo>
                    <a:pt x="526234" y="174881"/>
                    <a:pt x="526234" y="118315"/>
                    <a:pt x="526234" y="61106"/>
                  </a:cubicBezTo>
                  <a:cubicBezTo>
                    <a:pt x="526234" y="44393"/>
                    <a:pt x="519165" y="36037"/>
                    <a:pt x="505026" y="39251"/>
                  </a:cubicBezTo>
                  <a:cubicBezTo>
                    <a:pt x="499885" y="40537"/>
                    <a:pt x="494744" y="45036"/>
                    <a:pt x="492173" y="49536"/>
                  </a:cubicBezTo>
                  <a:cubicBezTo>
                    <a:pt x="483176" y="68177"/>
                    <a:pt x="474822" y="87461"/>
                    <a:pt x="465825" y="106102"/>
                  </a:cubicBezTo>
                  <a:cubicBezTo>
                    <a:pt x="457471" y="124100"/>
                    <a:pt x="442690" y="124743"/>
                    <a:pt x="429837" y="109958"/>
                  </a:cubicBezTo>
                  <a:cubicBezTo>
                    <a:pt x="411843" y="88103"/>
                    <a:pt x="388707" y="72676"/>
                    <a:pt x="363001" y="59820"/>
                  </a:cubicBezTo>
                  <a:cubicBezTo>
                    <a:pt x="334082" y="45679"/>
                    <a:pt x="303878" y="37965"/>
                    <a:pt x="271103" y="36037"/>
                  </a:cubicBezTo>
                  <a:cubicBezTo>
                    <a:pt x="234472" y="34109"/>
                    <a:pt x="201054" y="40537"/>
                    <a:pt x="167637" y="54678"/>
                  </a:cubicBezTo>
                  <a:cubicBezTo>
                    <a:pt x="140646" y="66248"/>
                    <a:pt x="118153" y="84247"/>
                    <a:pt x="97588" y="104816"/>
                  </a:cubicBezTo>
                  <a:cubicBezTo>
                    <a:pt x="67384" y="135670"/>
                    <a:pt x="48747" y="172310"/>
                    <a:pt x="39750" y="214734"/>
                  </a:cubicBezTo>
                  <a:cubicBezTo>
                    <a:pt x="32681" y="247517"/>
                    <a:pt x="32681" y="280942"/>
                    <a:pt x="41035" y="313082"/>
                  </a:cubicBezTo>
                  <a:cubicBezTo>
                    <a:pt x="51318" y="354864"/>
                    <a:pt x="71882" y="392146"/>
                    <a:pt x="102729" y="422357"/>
                  </a:cubicBezTo>
                  <a:cubicBezTo>
                    <a:pt x="137432" y="455783"/>
                    <a:pt x="178562" y="477638"/>
                    <a:pt x="226760" y="484708"/>
                  </a:cubicBezTo>
                  <a:cubicBezTo>
                    <a:pt x="291025" y="494350"/>
                    <a:pt x="348863" y="477638"/>
                    <a:pt x="400275" y="439070"/>
                  </a:cubicBezTo>
                  <a:cubicBezTo>
                    <a:pt x="413128" y="429428"/>
                    <a:pt x="424053" y="417215"/>
                    <a:pt x="436906" y="405002"/>
                  </a:cubicBezTo>
                  <a:cubicBezTo>
                    <a:pt x="415056" y="395360"/>
                    <a:pt x="395776" y="388289"/>
                    <a:pt x="377140" y="378647"/>
                  </a:cubicBezTo>
                  <a:cubicBezTo>
                    <a:pt x="370071" y="374790"/>
                    <a:pt x="365572" y="377361"/>
                    <a:pt x="361716" y="380575"/>
                  </a:cubicBezTo>
                  <a:cubicBezTo>
                    <a:pt x="342437" y="396645"/>
                    <a:pt x="320587" y="408216"/>
                    <a:pt x="295523" y="413358"/>
                  </a:cubicBezTo>
                  <a:cubicBezTo>
                    <a:pt x="244754" y="424286"/>
                    <a:pt x="199769" y="413358"/>
                    <a:pt x="159925" y="379933"/>
                  </a:cubicBezTo>
                  <a:cubicBezTo>
                    <a:pt x="130363" y="354864"/>
                    <a:pt x="113654" y="322724"/>
                    <a:pt x="105943" y="285442"/>
                  </a:cubicBezTo>
                  <a:cubicBezTo>
                    <a:pt x="104015" y="275157"/>
                    <a:pt x="105300" y="264229"/>
                    <a:pt x="105943" y="253302"/>
                  </a:cubicBezTo>
                  <a:cubicBezTo>
                    <a:pt x="106585" y="244946"/>
                    <a:pt x="114940" y="242374"/>
                    <a:pt x="121366" y="243660"/>
                  </a:cubicBezTo>
                  <a:cubicBezTo>
                    <a:pt x="127793" y="244946"/>
                    <a:pt x="136147" y="244946"/>
                    <a:pt x="138075" y="255873"/>
                  </a:cubicBezTo>
                  <a:cubicBezTo>
                    <a:pt x="140646" y="273871"/>
                    <a:pt x="143216" y="292512"/>
                    <a:pt x="150285" y="309868"/>
                  </a:cubicBezTo>
                  <a:cubicBezTo>
                    <a:pt x="172778" y="365148"/>
                    <a:pt x="239613" y="399859"/>
                    <a:pt x="301950" y="374790"/>
                  </a:cubicBezTo>
                  <a:cubicBezTo>
                    <a:pt x="318659" y="367720"/>
                    <a:pt x="334082" y="356792"/>
                    <a:pt x="347578" y="345222"/>
                  </a:cubicBezTo>
                  <a:cubicBezTo>
                    <a:pt x="357218" y="337508"/>
                    <a:pt x="365572" y="334937"/>
                    <a:pt x="376497" y="340079"/>
                  </a:cubicBezTo>
                  <a:cubicBezTo>
                    <a:pt x="406702" y="353578"/>
                    <a:pt x="437548" y="367077"/>
                    <a:pt x="467753" y="381218"/>
                  </a:cubicBezTo>
                  <a:cubicBezTo>
                    <a:pt x="479963" y="387003"/>
                    <a:pt x="483819" y="399217"/>
                    <a:pt x="476107" y="410144"/>
                  </a:cubicBezTo>
                  <a:cubicBezTo>
                    <a:pt x="436263" y="466067"/>
                    <a:pt x="382281" y="502707"/>
                    <a:pt x="315446" y="517491"/>
                  </a:cubicBezTo>
                  <a:cubicBezTo>
                    <a:pt x="289097" y="523276"/>
                    <a:pt x="260178" y="524562"/>
                    <a:pt x="233187" y="521991"/>
                  </a:cubicBezTo>
                  <a:cubicBezTo>
                    <a:pt x="183060" y="517491"/>
                    <a:pt x="136790" y="498207"/>
                    <a:pt x="97588" y="465425"/>
                  </a:cubicBezTo>
                  <a:cubicBezTo>
                    <a:pt x="56459" y="431999"/>
                    <a:pt x="26897" y="390860"/>
                    <a:pt x="12116" y="340079"/>
                  </a:cubicBezTo>
                  <a:cubicBezTo>
                    <a:pt x="6332" y="320153"/>
                    <a:pt x="3119" y="299583"/>
                    <a:pt x="1191" y="279014"/>
                  </a:cubicBezTo>
                  <a:cubicBezTo>
                    <a:pt x="-5235" y="213449"/>
                    <a:pt x="14687" y="155597"/>
                    <a:pt x="52603" y="103530"/>
                  </a:cubicBezTo>
                  <a:cubicBezTo>
                    <a:pt x="80879" y="64963"/>
                    <a:pt x="118153" y="36680"/>
                    <a:pt x="163138" y="18681"/>
                  </a:cubicBezTo>
                  <a:cubicBezTo>
                    <a:pt x="193985" y="6468"/>
                    <a:pt x="226118" y="-602"/>
                    <a:pt x="259535" y="40"/>
                  </a:cubicBezTo>
                  <a:cubicBezTo>
                    <a:pt x="321229" y="1326"/>
                    <a:pt x="377782" y="18039"/>
                    <a:pt x="425981" y="58535"/>
                  </a:cubicBezTo>
                  <a:cubicBezTo>
                    <a:pt x="430479" y="63034"/>
                    <a:pt x="436263" y="66891"/>
                    <a:pt x="442047" y="71391"/>
                  </a:cubicBezTo>
                  <a:close/>
                </a:path>
              </a:pathLst>
            </a:custGeom>
            <a:solidFill>
              <a:srgbClr val="040403"/>
            </a:solidFill>
            <a:ln w="6425" cap="flat">
              <a:noFill/>
              <a:prstDash val="solid"/>
              <a:miter/>
            </a:ln>
          </p:spPr>
          <p:txBody>
            <a:bodyPr rtlCol="0" anchor="ctr"/>
            <a:lstStyle/>
            <a:p>
              <a:endParaRPr lang="en-US"/>
            </a:p>
          </p:txBody>
        </p:sp>
      </p:grpSp>
      <p:sp>
        <p:nvSpPr>
          <p:cNvPr id="272" name="Rectangle 271">
            <a:extLst>
              <a:ext uri="{FF2B5EF4-FFF2-40B4-BE49-F238E27FC236}">
                <a16:creationId xmlns:a16="http://schemas.microsoft.com/office/drawing/2014/main" id="{40261D15-E49A-45CD-22BA-1B08186003AE}"/>
              </a:ext>
            </a:extLst>
          </p:cNvPr>
          <p:cNvSpPr/>
          <p:nvPr/>
        </p:nvSpPr>
        <p:spPr>
          <a:xfrm rot="5400000">
            <a:off x="3061030" y="635005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4" name="Graphic 11">
            <a:extLst>
              <a:ext uri="{FF2B5EF4-FFF2-40B4-BE49-F238E27FC236}">
                <a16:creationId xmlns:a16="http://schemas.microsoft.com/office/drawing/2014/main" id="{1E024A2A-017E-C7D1-8D97-827C6A3E20B4}"/>
              </a:ext>
            </a:extLst>
          </p:cNvPr>
          <p:cNvGrpSpPr/>
          <p:nvPr/>
        </p:nvGrpSpPr>
        <p:grpSpPr>
          <a:xfrm>
            <a:off x="5732554" y="6666941"/>
            <a:ext cx="635544" cy="636034"/>
            <a:chOff x="6119583" y="759800"/>
            <a:chExt cx="1188897" cy="1189815"/>
          </a:xfrm>
        </p:grpSpPr>
        <p:sp>
          <p:nvSpPr>
            <p:cNvPr id="275" name="Freeform 274">
              <a:extLst>
                <a:ext uri="{FF2B5EF4-FFF2-40B4-BE49-F238E27FC236}">
                  <a16:creationId xmlns:a16="http://schemas.microsoft.com/office/drawing/2014/main" id="{D96CDAC1-D0AA-4024-B7A9-1A076115C40C}"/>
                </a:ext>
              </a:extLst>
            </p:cNvPr>
            <p:cNvSpPr/>
            <p:nvPr/>
          </p:nvSpPr>
          <p:spPr>
            <a:xfrm>
              <a:off x="6625989" y="979636"/>
              <a:ext cx="190223" cy="167126"/>
            </a:xfrm>
            <a:custGeom>
              <a:avLst/>
              <a:gdLst>
                <a:gd name="connsiteX0" fmla="*/ 190223 w 190223"/>
                <a:gd name="connsiteY0" fmla="*/ 167127 h 167126"/>
                <a:gd name="connsiteX1" fmla="*/ 0 w 190223"/>
                <a:gd name="connsiteY1" fmla="*/ 167127 h 167126"/>
                <a:gd name="connsiteX2" fmla="*/ 0 w 190223"/>
                <a:gd name="connsiteY2" fmla="*/ 162627 h 167126"/>
                <a:gd name="connsiteX3" fmla="*/ 37916 w 190223"/>
                <a:gd name="connsiteY3" fmla="*/ 93848 h 167126"/>
                <a:gd name="connsiteX4" fmla="*/ 88042 w 190223"/>
                <a:gd name="connsiteY4" fmla="*/ 7071 h 167126"/>
                <a:gd name="connsiteX5" fmla="*/ 94469 w 190223"/>
                <a:gd name="connsiteY5" fmla="*/ 0 h 167126"/>
                <a:gd name="connsiteX6" fmla="*/ 100253 w 190223"/>
                <a:gd name="connsiteY6" fmla="*/ 6428 h 167126"/>
                <a:gd name="connsiteX7" fmla="*/ 190223 w 190223"/>
                <a:gd name="connsiteY7" fmla="*/ 162627 h 167126"/>
                <a:gd name="connsiteX8" fmla="*/ 190223 w 190223"/>
                <a:gd name="connsiteY8" fmla="*/ 167127 h 16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223" h="167126">
                  <a:moveTo>
                    <a:pt x="190223" y="167127"/>
                  </a:moveTo>
                  <a:cubicBezTo>
                    <a:pt x="126601" y="167127"/>
                    <a:pt x="63622" y="167127"/>
                    <a:pt x="0" y="167127"/>
                  </a:cubicBezTo>
                  <a:cubicBezTo>
                    <a:pt x="0" y="165841"/>
                    <a:pt x="0" y="163913"/>
                    <a:pt x="0" y="162627"/>
                  </a:cubicBezTo>
                  <a:cubicBezTo>
                    <a:pt x="12853" y="139487"/>
                    <a:pt x="25063" y="116346"/>
                    <a:pt x="37916" y="93848"/>
                  </a:cubicBezTo>
                  <a:cubicBezTo>
                    <a:pt x="54625" y="64922"/>
                    <a:pt x="71334" y="35997"/>
                    <a:pt x="88042" y="7071"/>
                  </a:cubicBezTo>
                  <a:cubicBezTo>
                    <a:pt x="89328" y="4500"/>
                    <a:pt x="92541" y="2571"/>
                    <a:pt x="94469" y="0"/>
                  </a:cubicBezTo>
                  <a:cubicBezTo>
                    <a:pt x="96397" y="1928"/>
                    <a:pt x="98967" y="3857"/>
                    <a:pt x="100253" y="6428"/>
                  </a:cubicBezTo>
                  <a:cubicBezTo>
                    <a:pt x="130457" y="58494"/>
                    <a:pt x="160662" y="110561"/>
                    <a:pt x="190223" y="162627"/>
                  </a:cubicBezTo>
                  <a:cubicBezTo>
                    <a:pt x="190223" y="164556"/>
                    <a:pt x="190223" y="165841"/>
                    <a:pt x="190223" y="167127"/>
                  </a:cubicBezTo>
                  <a:close/>
                </a:path>
              </a:pathLst>
            </a:custGeom>
            <a:solidFill>
              <a:srgbClr val="009AC1"/>
            </a:solidFill>
            <a:ln w="6425"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9372761D-B7AE-F279-A36B-815D3B037338}"/>
                </a:ext>
              </a:extLst>
            </p:cNvPr>
            <p:cNvSpPr/>
            <p:nvPr/>
          </p:nvSpPr>
          <p:spPr>
            <a:xfrm>
              <a:off x="6336798" y="1551403"/>
              <a:ext cx="194721" cy="181589"/>
            </a:xfrm>
            <a:custGeom>
              <a:avLst/>
              <a:gdLst>
                <a:gd name="connsiteX0" fmla="*/ 194722 w 194721"/>
                <a:gd name="connsiteY0" fmla="*/ 67815 h 181589"/>
                <a:gd name="connsiteX1" fmla="*/ 164517 w 194721"/>
                <a:gd name="connsiteY1" fmla="*/ 103811 h 181589"/>
                <a:gd name="connsiteX2" fmla="*/ 154878 w 194721"/>
                <a:gd name="connsiteY2" fmla="*/ 139165 h 181589"/>
                <a:gd name="connsiteX3" fmla="*/ 156163 w 194721"/>
                <a:gd name="connsiteY3" fmla="*/ 159735 h 181589"/>
                <a:gd name="connsiteX4" fmla="*/ 157449 w 194721"/>
                <a:gd name="connsiteY4" fmla="*/ 180947 h 181589"/>
                <a:gd name="connsiteX5" fmla="*/ 116961 w 194721"/>
                <a:gd name="connsiteY5" fmla="*/ 165520 h 181589"/>
                <a:gd name="connsiteX6" fmla="*/ 75832 w 194721"/>
                <a:gd name="connsiteY6" fmla="*/ 166163 h 181589"/>
                <a:gd name="connsiteX7" fmla="*/ 36631 w 194721"/>
                <a:gd name="connsiteY7" fmla="*/ 181590 h 181589"/>
                <a:gd name="connsiteX8" fmla="*/ 39844 w 194721"/>
                <a:gd name="connsiteY8" fmla="*/ 134023 h 181589"/>
                <a:gd name="connsiteX9" fmla="*/ 28276 w 194721"/>
                <a:gd name="connsiteY9" fmla="*/ 101240 h 181589"/>
                <a:gd name="connsiteX10" fmla="*/ 0 w 194721"/>
                <a:gd name="connsiteY10" fmla="*/ 67815 h 181589"/>
                <a:gd name="connsiteX11" fmla="*/ 45628 w 194721"/>
                <a:gd name="connsiteY11" fmla="*/ 55602 h 181589"/>
                <a:gd name="connsiteX12" fmla="*/ 73904 w 194721"/>
                <a:gd name="connsiteY12" fmla="*/ 34389 h 181589"/>
                <a:gd name="connsiteX13" fmla="*/ 91898 w 194721"/>
                <a:gd name="connsiteY13" fmla="*/ 4821 h 181589"/>
                <a:gd name="connsiteX14" fmla="*/ 102824 w 194721"/>
                <a:gd name="connsiteY14" fmla="*/ 4821 h 181589"/>
                <a:gd name="connsiteX15" fmla="*/ 123388 w 194721"/>
                <a:gd name="connsiteY15" fmla="*/ 37603 h 181589"/>
                <a:gd name="connsiteX16" fmla="*/ 149094 w 194721"/>
                <a:gd name="connsiteY16" fmla="*/ 55602 h 181589"/>
                <a:gd name="connsiteX17" fmla="*/ 194722 w 194721"/>
                <a:gd name="connsiteY17" fmla="*/ 67815 h 18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721" h="181589">
                  <a:moveTo>
                    <a:pt x="194722" y="67815"/>
                  </a:moveTo>
                  <a:cubicBezTo>
                    <a:pt x="183797" y="80671"/>
                    <a:pt x="174800" y="92884"/>
                    <a:pt x="164517" y="103811"/>
                  </a:cubicBezTo>
                  <a:cubicBezTo>
                    <a:pt x="154878" y="114096"/>
                    <a:pt x="152307" y="125667"/>
                    <a:pt x="154878" y="139165"/>
                  </a:cubicBezTo>
                  <a:cubicBezTo>
                    <a:pt x="156163" y="145593"/>
                    <a:pt x="155520" y="152664"/>
                    <a:pt x="156163" y="159735"/>
                  </a:cubicBezTo>
                  <a:cubicBezTo>
                    <a:pt x="156806" y="166163"/>
                    <a:pt x="156806" y="173233"/>
                    <a:pt x="157449" y="180947"/>
                  </a:cubicBezTo>
                  <a:cubicBezTo>
                    <a:pt x="143953" y="175805"/>
                    <a:pt x="129814" y="171948"/>
                    <a:pt x="116961" y="165520"/>
                  </a:cubicBezTo>
                  <a:cubicBezTo>
                    <a:pt x="102824" y="158449"/>
                    <a:pt x="89971" y="159092"/>
                    <a:pt x="75832" y="166163"/>
                  </a:cubicBezTo>
                  <a:cubicBezTo>
                    <a:pt x="63622" y="171948"/>
                    <a:pt x="50769" y="175805"/>
                    <a:pt x="36631" y="181590"/>
                  </a:cubicBezTo>
                  <a:cubicBezTo>
                    <a:pt x="37916" y="164877"/>
                    <a:pt x="37916" y="149450"/>
                    <a:pt x="39844" y="134023"/>
                  </a:cubicBezTo>
                  <a:cubicBezTo>
                    <a:pt x="41772" y="120524"/>
                    <a:pt x="35988" y="110239"/>
                    <a:pt x="28276" y="101240"/>
                  </a:cubicBezTo>
                  <a:cubicBezTo>
                    <a:pt x="19279" y="90313"/>
                    <a:pt x="10282" y="80028"/>
                    <a:pt x="0" y="67815"/>
                  </a:cubicBezTo>
                  <a:cubicBezTo>
                    <a:pt x="16066" y="63315"/>
                    <a:pt x="30847" y="59459"/>
                    <a:pt x="45628" y="55602"/>
                  </a:cubicBezTo>
                  <a:cubicBezTo>
                    <a:pt x="58481" y="53031"/>
                    <a:pt x="66835" y="44674"/>
                    <a:pt x="73904" y="34389"/>
                  </a:cubicBezTo>
                  <a:cubicBezTo>
                    <a:pt x="80331" y="24747"/>
                    <a:pt x="86114" y="14463"/>
                    <a:pt x="91898" y="4821"/>
                  </a:cubicBezTo>
                  <a:cubicBezTo>
                    <a:pt x="95754" y="-1607"/>
                    <a:pt x="98967" y="-1607"/>
                    <a:pt x="102824" y="4821"/>
                  </a:cubicBezTo>
                  <a:cubicBezTo>
                    <a:pt x="109250" y="15748"/>
                    <a:pt x="116961" y="26033"/>
                    <a:pt x="123388" y="37603"/>
                  </a:cubicBezTo>
                  <a:cubicBezTo>
                    <a:pt x="129172" y="48531"/>
                    <a:pt x="137526" y="53031"/>
                    <a:pt x="149094" y="55602"/>
                  </a:cubicBezTo>
                  <a:cubicBezTo>
                    <a:pt x="163875" y="59459"/>
                    <a:pt x="178013" y="63315"/>
                    <a:pt x="194722" y="67815"/>
                  </a:cubicBezTo>
                  <a:close/>
                </a:path>
              </a:pathLst>
            </a:custGeom>
            <a:solidFill>
              <a:srgbClr val="009AC1"/>
            </a:solidFill>
            <a:ln w="6425" cap="flat">
              <a:noFill/>
              <a:prstDash val="solid"/>
              <a:miter/>
            </a:ln>
          </p:spPr>
          <p:txBody>
            <a:bodyPr rtlCol="0" anchor="ctr"/>
            <a:lstStyle/>
            <a:p>
              <a:endParaRPr lang="en-US"/>
            </a:p>
          </p:txBody>
        </p:sp>
        <p:sp>
          <p:nvSpPr>
            <p:cNvPr id="277" name="Freeform 276">
              <a:extLst>
                <a:ext uri="{FF2B5EF4-FFF2-40B4-BE49-F238E27FC236}">
                  <a16:creationId xmlns:a16="http://schemas.microsoft.com/office/drawing/2014/main" id="{9CFCE884-317A-71BA-6323-99196B27C0CA}"/>
                </a:ext>
              </a:extLst>
            </p:cNvPr>
            <p:cNvSpPr/>
            <p:nvPr/>
          </p:nvSpPr>
          <p:spPr>
            <a:xfrm>
              <a:off x="6890378" y="1531149"/>
              <a:ext cx="231740" cy="231418"/>
            </a:xfrm>
            <a:custGeom>
              <a:avLst/>
              <a:gdLst>
                <a:gd name="connsiteX0" fmla="*/ 114130 w 231740"/>
                <a:gd name="connsiteY0" fmla="*/ 231413 h 231418"/>
                <a:gd name="connsiteX1" fmla="*/ 381 w 231740"/>
                <a:gd name="connsiteY1" fmla="*/ 126637 h 231418"/>
                <a:gd name="connsiteX2" fmla="*/ 113487 w 231740"/>
                <a:gd name="connsiteY2" fmla="*/ 6 h 231418"/>
                <a:gd name="connsiteX3" fmla="*/ 231734 w 231740"/>
                <a:gd name="connsiteY3" fmla="*/ 115067 h 231418"/>
                <a:gd name="connsiteX4" fmla="*/ 114130 w 231740"/>
                <a:gd name="connsiteY4" fmla="*/ 231413 h 231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740" h="231418">
                  <a:moveTo>
                    <a:pt x="114130" y="231413"/>
                  </a:moveTo>
                  <a:cubicBezTo>
                    <a:pt x="52436" y="232055"/>
                    <a:pt x="4237" y="178061"/>
                    <a:pt x="381" y="126637"/>
                  </a:cubicBezTo>
                  <a:cubicBezTo>
                    <a:pt x="-5402" y="50144"/>
                    <a:pt x="55649" y="-637"/>
                    <a:pt x="113487" y="6"/>
                  </a:cubicBezTo>
                  <a:cubicBezTo>
                    <a:pt x="182893" y="1292"/>
                    <a:pt x="230449" y="46930"/>
                    <a:pt x="231734" y="115067"/>
                  </a:cubicBezTo>
                  <a:cubicBezTo>
                    <a:pt x="232377" y="177418"/>
                    <a:pt x="184821" y="230770"/>
                    <a:pt x="114130" y="231413"/>
                  </a:cubicBezTo>
                  <a:close/>
                </a:path>
              </a:pathLst>
            </a:custGeom>
            <a:solidFill>
              <a:srgbClr val="009AC1"/>
            </a:solidFill>
            <a:ln w="6425"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E2909BB7-43CE-6FD3-5461-E6E7E4F2D3C3}"/>
                </a:ext>
              </a:extLst>
            </p:cNvPr>
            <p:cNvSpPr/>
            <p:nvPr/>
          </p:nvSpPr>
          <p:spPr>
            <a:xfrm>
              <a:off x="6119583" y="759800"/>
              <a:ext cx="1188897" cy="1189815"/>
            </a:xfrm>
            <a:custGeom>
              <a:avLst/>
              <a:gdLst>
                <a:gd name="connsiteX0" fmla="*/ 690203 w 1188897"/>
                <a:gd name="connsiteY0" fmla="*/ 0 h 1189815"/>
                <a:gd name="connsiteX1" fmla="*/ 887496 w 1188897"/>
                <a:gd name="connsiteY1" fmla="*/ 0 h 1189815"/>
                <a:gd name="connsiteX2" fmla="*/ 904204 w 1188897"/>
                <a:gd name="connsiteY2" fmla="*/ 33425 h 1189815"/>
                <a:gd name="connsiteX3" fmla="*/ 903562 w 1188897"/>
                <a:gd name="connsiteY3" fmla="*/ 558590 h 1189815"/>
                <a:gd name="connsiteX4" fmla="*/ 903562 w 1188897"/>
                <a:gd name="connsiteY4" fmla="*/ 571446 h 1189815"/>
                <a:gd name="connsiteX5" fmla="*/ 915772 w 1188897"/>
                <a:gd name="connsiteY5" fmla="*/ 571446 h 1189815"/>
                <a:gd name="connsiteX6" fmla="*/ 1159335 w 1188897"/>
                <a:gd name="connsiteY6" fmla="*/ 571446 h 1189815"/>
                <a:gd name="connsiteX7" fmla="*/ 1188897 w 1188897"/>
                <a:gd name="connsiteY7" fmla="*/ 601014 h 1189815"/>
                <a:gd name="connsiteX8" fmla="*/ 1188897 w 1188897"/>
                <a:gd name="connsiteY8" fmla="*/ 1160890 h 1189815"/>
                <a:gd name="connsiteX9" fmla="*/ 1159978 w 1188897"/>
                <a:gd name="connsiteY9" fmla="*/ 1189815 h 1189815"/>
                <a:gd name="connsiteX10" fmla="*/ 28277 w 1188897"/>
                <a:gd name="connsiteY10" fmla="*/ 1189815 h 1189815"/>
                <a:gd name="connsiteX11" fmla="*/ 0 w 1188897"/>
                <a:gd name="connsiteY11" fmla="*/ 1175674 h 1189815"/>
                <a:gd name="connsiteX12" fmla="*/ 0 w 1188897"/>
                <a:gd name="connsiteY12" fmla="*/ 585587 h 1189815"/>
                <a:gd name="connsiteX13" fmla="*/ 29562 w 1188897"/>
                <a:gd name="connsiteY13" fmla="*/ 571446 h 1189815"/>
                <a:gd name="connsiteX14" fmla="*/ 273125 w 1188897"/>
                <a:gd name="connsiteY14" fmla="*/ 571446 h 1189815"/>
                <a:gd name="connsiteX15" fmla="*/ 285335 w 1188897"/>
                <a:gd name="connsiteY15" fmla="*/ 571446 h 1189815"/>
                <a:gd name="connsiteX16" fmla="*/ 285335 w 1188897"/>
                <a:gd name="connsiteY16" fmla="*/ 557304 h 1189815"/>
                <a:gd name="connsiteX17" fmla="*/ 285335 w 1188897"/>
                <a:gd name="connsiteY17" fmla="*/ 28926 h 1189815"/>
                <a:gd name="connsiteX18" fmla="*/ 299474 w 1188897"/>
                <a:gd name="connsiteY18" fmla="*/ 643 h 1189815"/>
                <a:gd name="connsiteX19" fmla="*/ 496766 w 1188897"/>
                <a:gd name="connsiteY19" fmla="*/ 643 h 1189815"/>
                <a:gd name="connsiteX20" fmla="*/ 512190 w 1188897"/>
                <a:gd name="connsiteY20" fmla="*/ 30211 h 1189815"/>
                <a:gd name="connsiteX21" fmla="*/ 481343 w 1188897"/>
                <a:gd name="connsiteY21" fmla="*/ 46924 h 1189815"/>
                <a:gd name="connsiteX22" fmla="*/ 341888 w 1188897"/>
                <a:gd name="connsiteY22" fmla="*/ 46924 h 1189815"/>
                <a:gd name="connsiteX23" fmla="*/ 332249 w 1188897"/>
                <a:gd name="connsiteY23" fmla="*/ 47567 h 1189815"/>
                <a:gd name="connsiteX24" fmla="*/ 332249 w 1188897"/>
                <a:gd name="connsiteY24" fmla="*/ 571446 h 1189815"/>
                <a:gd name="connsiteX25" fmla="*/ 855363 w 1188897"/>
                <a:gd name="connsiteY25" fmla="*/ 571446 h 1189815"/>
                <a:gd name="connsiteX26" fmla="*/ 855363 w 1188897"/>
                <a:gd name="connsiteY26" fmla="*/ 46924 h 1189815"/>
                <a:gd name="connsiteX27" fmla="*/ 841868 w 1188897"/>
                <a:gd name="connsiteY27" fmla="*/ 46924 h 1189815"/>
                <a:gd name="connsiteX28" fmla="*/ 697915 w 1188897"/>
                <a:gd name="connsiteY28" fmla="*/ 46924 h 1189815"/>
                <a:gd name="connsiteX29" fmla="*/ 674779 w 1188897"/>
                <a:gd name="connsiteY29" fmla="*/ 23141 h 1189815"/>
                <a:gd name="connsiteX30" fmla="*/ 690203 w 1188897"/>
                <a:gd name="connsiteY30" fmla="*/ 0 h 1189815"/>
                <a:gd name="connsiteX31" fmla="*/ 47556 w 1188897"/>
                <a:gd name="connsiteY31" fmla="*/ 618370 h 1189815"/>
                <a:gd name="connsiteX32" fmla="*/ 47556 w 1188897"/>
                <a:gd name="connsiteY32" fmla="*/ 1142248 h 1189815"/>
                <a:gd name="connsiteX33" fmla="*/ 571313 w 1188897"/>
                <a:gd name="connsiteY33" fmla="*/ 1142248 h 1189815"/>
                <a:gd name="connsiteX34" fmla="*/ 571313 w 1188897"/>
                <a:gd name="connsiteY34" fmla="*/ 618370 h 1189815"/>
                <a:gd name="connsiteX35" fmla="*/ 47556 w 1188897"/>
                <a:gd name="connsiteY35" fmla="*/ 618370 h 1189815"/>
                <a:gd name="connsiteX36" fmla="*/ 1142627 w 1188897"/>
                <a:gd name="connsiteY36" fmla="*/ 619013 h 1189815"/>
                <a:gd name="connsiteX37" fmla="*/ 618869 w 1188897"/>
                <a:gd name="connsiteY37" fmla="*/ 619013 h 1189815"/>
                <a:gd name="connsiteX38" fmla="*/ 618869 w 1188897"/>
                <a:gd name="connsiteY38" fmla="*/ 1142891 h 1189815"/>
                <a:gd name="connsiteX39" fmla="*/ 1142627 w 1188897"/>
                <a:gd name="connsiteY39" fmla="*/ 1142891 h 1189815"/>
                <a:gd name="connsiteX40" fmla="*/ 1142627 w 1188897"/>
                <a:gd name="connsiteY40" fmla="*/ 619013 h 118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88897" h="1189815">
                  <a:moveTo>
                    <a:pt x="690203" y="0"/>
                  </a:moveTo>
                  <a:cubicBezTo>
                    <a:pt x="755753" y="0"/>
                    <a:pt x="821946" y="0"/>
                    <a:pt x="887496" y="0"/>
                  </a:cubicBezTo>
                  <a:cubicBezTo>
                    <a:pt x="899063" y="8356"/>
                    <a:pt x="904204" y="17998"/>
                    <a:pt x="904204" y="33425"/>
                  </a:cubicBezTo>
                  <a:cubicBezTo>
                    <a:pt x="903562" y="208266"/>
                    <a:pt x="903562" y="383106"/>
                    <a:pt x="903562" y="558590"/>
                  </a:cubicBezTo>
                  <a:cubicBezTo>
                    <a:pt x="903562" y="562446"/>
                    <a:pt x="903562" y="566946"/>
                    <a:pt x="903562" y="571446"/>
                  </a:cubicBezTo>
                  <a:cubicBezTo>
                    <a:pt x="908703" y="571446"/>
                    <a:pt x="911916" y="571446"/>
                    <a:pt x="915772" y="571446"/>
                  </a:cubicBezTo>
                  <a:cubicBezTo>
                    <a:pt x="996746" y="571446"/>
                    <a:pt x="1078362" y="571446"/>
                    <a:pt x="1159335" y="571446"/>
                  </a:cubicBezTo>
                  <a:cubicBezTo>
                    <a:pt x="1179900" y="571446"/>
                    <a:pt x="1188897" y="580445"/>
                    <a:pt x="1188897" y="601014"/>
                  </a:cubicBezTo>
                  <a:cubicBezTo>
                    <a:pt x="1188897" y="787425"/>
                    <a:pt x="1188897" y="974479"/>
                    <a:pt x="1188897" y="1160890"/>
                  </a:cubicBezTo>
                  <a:cubicBezTo>
                    <a:pt x="1188897" y="1180816"/>
                    <a:pt x="1179900" y="1189815"/>
                    <a:pt x="1159978" y="1189815"/>
                  </a:cubicBezTo>
                  <a:cubicBezTo>
                    <a:pt x="782744" y="1189815"/>
                    <a:pt x="405511" y="1189815"/>
                    <a:pt x="28277" y="1189815"/>
                  </a:cubicBezTo>
                  <a:cubicBezTo>
                    <a:pt x="15424" y="1189815"/>
                    <a:pt x="6426" y="1185958"/>
                    <a:pt x="0" y="1175674"/>
                  </a:cubicBezTo>
                  <a:cubicBezTo>
                    <a:pt x="0" y="978978"/>
                    <a:pt x="0" y="782283"/>
                    <a:pt x="0" y="585587"/>
                  </a:cubicBezTo>
                  <a:cubicBezTo>
                    <a:pt x="7069" y="574660"/>
                    <a:pt x="16709" y="571446"/>
                    <a:pt x="29562" y="571446"/>
                  </a:cubicBezTo>
                  <a:cubicBezTo>
                    <a:pt x="110535" y="572088"/>
                    <a:pt x="192152" y="571446"/>
                    <a:pt x="273125" y="571446"/>
                  </a:cubicBezTo>
                  <a:cubicBezTo>
                    <a:pt x="276981" y="571446"/>
                    <a:pt x="281480" y="571446"/>
                    <a:pt x="285335" y="571446"/>
                  </a:cubicBezTo>
                  <a:cubicBezTo>
                    <a:pt x="285335" y="565660"/>
                    <a:pt x="285335" y="561161"/>
                    <a:pt x="285335" y="557304"/>
                  </a:cubicBezTo>
                  <a:cubicBezTo>
                    <a:pt x="285335" y="381178"/>
                    <a:pt x="285335" y="205052"/>
                    <a:pt x="285335" y="28926"/>
                  </a:cubicBezTo>
                  <a:cubicBezTo>
                    <a:pt x="285335" y="16070"/>
                    <a:pt x="289191" y="7071"/>
                    <a:pt x="299474" y="643"/>
                  </a:cubicBezTo>
                  <a:cubicBezTo>
                    <a:pt x="365024" y="643"/>
                    <a:pt x="431216" y="643"/>
                    <a:pt x="496766" y="643"/>
                  </a:cubicBezTo>
                  <a:cubicBezTo>
                    <a:pt x="510904" y="11570"/>
                    <a:pt x="515403" y="20570"/>
                    <a:pt x="512190" y="30211"/>
                  </a:cubicBezTo>
                  <a:cubicBezTo>
                    <a:pt x="508334" y="41782"/>
                    <a:pt x="498051" y="46924"/>
                    <a:pt x="481343" y="46924"/>
                  </a:cubicBezTo>
                  <a:cubicBezTo>
                    <a:pt x="435072" y="46924"/>
                    <a:pt x="388159" y="46924"/>
                    <a:pt x="341888" y="46924"/>
                  </a:cubicBezTo>
                  <a:cubicBezTo>
                    <a:pt x="338675" y="46924"/>
                    <a:pt x="335462" y="47567"/>
                    <a:pt x="332249" y="47567"/>
                  </a:cubicBezTo>
                  <a:cubicBezTo>
                    <a:pt x="332249" y="223050"/>
                    <a:pt x="332249" y="397248"/>
                    <a:pt x="332249" y="571446"/>
                  </a:cubicBezTo>
                  <a:cubicBezTo>
                    <a:pt x="507049" y="571446"/>
                    <a:pt x="681849" y="571446"/>
                    <a:pt x="855363" y="571446"/>
                  </a:cubicBezTo>
                  <a:cubicBezTo>
                    <a:pt x="855363" y="396605"/>
                    <a:pt x="855363" y="221765"/>
                    <a:pt x="855363" y="46924"/>
                  </a:cubicBezTo>
                  <a:cubicBezTo>
                    <a:pt x="850222" y="46924"/>
                    <a:pt x="846366" y="46924"/>
                    <a:pt x="841868" y="46924"/>
                  </a:cubicBezTo>
                  <a:cubicBezTo>
                    <a:pt x="793669" y="46924"/>
                    <a:pt x="746113" y="46924"/>
                    <a:pt x="697915" y="46924"/>
                  </a:cubicBezTo>
                  <a:cubicBezTo>
                    <a:pt x="683134" y="46924"/>
                    <a:pt x="675422" y="37925"/>
                    <a:pt x="674779" y="23141"/>
                  </a:cubicBezTo>
                  <a:cubicBezTo>
                    <a:pt x="676065" y="12213"/>
                    <a:pt x="682491" y="6428"/>
                    <a:pt x="690203" y="0"/>
                  </a:cubicBezTo>
                  <a:close/>
                  <a:moveTo>
                    <a:pt x="47556" y="618370"/>
                  </a:moveTo>
                  <a:cubicBezTo>
                    <a:pt x="47556" y="793853"/>
                    <a:pt x="47556" y="968051"/>
                    <a:pt x="47556" y="1142248"/>
                  </a:cubicBezTo>
                  <a:cubicBezTo>
                    <a:pt x="222356" y="1142248"/>
                    <a:pt x="397156" y="1142248"/>
                    <a:pt x="571313" y="1142248"/>
                  </a:cubicBezTo>
                  <a:cubicBezTo>
                    <a:pt x="571313" y="967408"/>
                    <a:pt x="571313" y="792567"/>
                    <a:pt x="571313" y="618370"/>
                  </a:cubicBezTo>
                  <a:cubicBezTo>
                    <a:pt x="396513" y="618370"/>
                    <a:pt x="222356" y="618370"/>
                    <a:pt x="47556" y="618370"/>
                  </a:cubicBezTo>
                  <a:close/>
                  <a:moveTo>
                    <a:pt x="1142627" y="619013"/>
                  </a:moveTo>
                  <a:cubicBezTo>
                    <a:pt x="967184" y="619013"/>
                    <a:pt x="793027" y="619013"/>
                    <a:pt x="618869" y="619013"/>
                  </a:cubicBezTo>
                  <a:cubicBezTo>
                    <a:pt x="618869" y="793853"/>
                    <a:pt x="618869" y="968693"/>
                    <a:pt x="618869" y="1142891"/>
                  </a:cubicBezTo>
                  <a:cubicBezTo>
                    <a:pt x="793669" y="1142891"/>
                    <a:pt x="968469" y="1142891"/>
                    <a:pt x="1142627" y="1142891"/>
                  </a:cubicBezTo>
                  <a:cubicBezTo>
                    <a:pt x="1142627" y="967408"/>
                    <a:pt x="1142627" y="793853"/>
                    <a:pt x="1142627" y="619013"/>
                  </a:cubicBezTo>
                  <a:close/>
                </a:path>
              </a:pathLst>
            </a:custGeom>
            <a:solidFill>
              <a:srgbClr val="000000"/>
            </a:solidFill>
            <a:ln w="6425" cap="flat">
              <a:noFill/>
              <a:prstDash val="solid"/>
              <a:miter/>
            </a:ln>
          </p:spPr>
          <p:txBody>
            <a:bodyPr rtlCol="0" anchor="ctr"/>
            <a:lstStyle/>
            <a:p>
              <a:endParaRPr lang="en-US"/>
            </a:p>
          </p:txBody>
        </p:sp>
        <p:sp>
          <p:nvSpPr>
            <p:cNvPr id="279" name="Freeform 278">
              <a:extLst>
                <a:ext uri="{FF2B5EF4-FFF2-40B4-BE49-F238E27FC236}">
                  <a16:creationId xmlns:a16="http://schemas.microsoft.com/office/drawing/2014/main" id="{F63321C1-0B50-7AFD-D9FD-EC5021ECB202}"/>
                </a:ext>
              </a:extLst>
            </p:cNvPr>
            <p:cNvSpPr/>
            <p:nvPr/>
          </p:nvSpPr>
          <p:spPr>
            <a:xfrm>
              <a:off x="6691312" y="759800"/>
              <a:ext cx="46817" cy="46524"/>
            </a:xfrm>
            <a:custGeom>
              <a:avLst/>
              <a:gdLst>
                <a:gd name="connsiteX0" fmla="*/ 30431 w 46817"/>
                <a:gd name="connsiteY0" fmla="*/ 0 h 46524"/>
                <a:gd name="connsiteX1" fmla="*/ 36215 w 46817"/>
                <a:gd name="connsiteY1" fmla="*/ 4500 h 46524"/>
                <a:gd name="connsiteX2" fmla="*/ 39428 w 46817"/>
                <a:gd name="connsiteY2" fmla="*/ 38568 h 46524"/>
                <a:gd name="connsiteX3" fmla="*/ 5368 w 46817"/>
                <a:gd name="connsiteY3" fmla="*/ 38568 h 46524"/>
                <a:gd name="connsiteX4" fmla="*/ 11151 w 46817"/>
                <a:gd name="connsiteY4" fmla="*/ 2571 h 46524"/>
                <a:gd name="connsiteX5" fmla="*/ 14364 w 46817"/>
                <a:gd name="connsiteY5" fmla="*/ 0 h 46524"/>
                <a:gd name="connsiteX6" fmla="*/ 30431 w 46817"/>
                <a:gd name="connsiteY6" fmla="*/ 0 h 4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7" h="46524">
                  <a:moveTo>
                    <a:pt x="30431" y="0"/>
                  </a:moveTo>
                  <a:cubicBezTo>
                    <a:pt x="32359" y="1286"/>
                    <a:pt x="34287" y="3214"/>
                    <a:pt x="36215" y="4500"/>
                  </a:cubicBezTo>
                  <a:cubicBezTo>
                    <a:pt x="49068" y="16070"/>
                    <a:pt x="50353" y="27640"/>
                    <a:pt x="39428" y="38568"/>
                  </a:cubicBezTo>
                  <a:cubicBezTo>
                    <a:pt x="28503" y="49495"/>
                    <a:pt x="14364" y="48853"/>
                    <a:pt x="5368" y="38568"/>
                  </a:cubicBezTo>
                  <a:cubicBezTo>
                    <a:pt x="-3630" y="28283"/>
                    <a:pt x="-1059" y="10928"/>
                    <a:pt x="11151" y="2571"/>
                  </a:cubicBezTo>
                  <a:cubicBezTo>
                    <a:pt x="12437" y="1929"/>
                    <a:pt x="13079" y="643"/>
                    <a:pt x="14364" y="0"/>
                  </a:cubicBezTo>
                  <a:cubicBezTo>
                    <a:pt x="19506" y="0"/>
                    <a:pt x="24647" y="0"/>
                    <a:pt x="30431" y="0"/>
                  </a:cubicBezTo>
                  <a:close/>
                </a:path>
              </a:pathLst>
            </a:custGeom>
            <a:solidFill>
              <a:srgbClr val="090808"/>
            </a:solidFill>
            <a:ln w="6425"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ABEB34A7-0CAA-B5CC-8B28-83F9BD97AA67}"/>
                </a:ext>
              </a:extLst>
            </p:cNvPr>
            <p:cNvSpPr/>
            <p:nvPr/>
          </p:nvSpPr>
          <p:spPr>
            <a:xfrm>
              <a:off x="6552123" y="899502"/>
              <a:ext cx="324558" cy="288414"/>
            </a:xfrm>
            <a:custGeom>
              <a:avLst/>
              <a:gdLst>
                <a:gd name="connsiteX0" fmla="*/ 161265 w 324558"/>
                <a:gd name="connsiteY0" fmla="*/ 287757 h 288414"/>
                <a:gd name="connsiteX1" fmla="*/ 25667 w 324558"/>
                <a:gd name="connsiteY1" fmla="*/ 288400 h 288414"/>
                <a:gd name="connsiteX2" fmla="*/ 3817 w 324558"/>
                <a:gd name="connsiteY2" fmla="*/ 251118 h 288414"/>
                <a:gd name="connsiteX3" fmla="*/ 86718 w 324558"/>
                <a:gd name="connsiteY3" fmla="*/ 107774 h 288414"/>
                <a:gd name="connsiteX4" fmla="*/ 140058 w 324558"/>
                <a:gd name="connsiteY4" fmla="*/ 15212 h 288414"/>
                <a:gd name="connsiteX5" fmla="*/ 183758 w 324558"/>
                <a:gd name="connsiteY5" fmla="*/ 13283 h 288414"/>
                <a:gd name="connsiteX6" fmla="*/ 215890 w 324558"/>
                <a:gd name="connsiteY6" fmla="*/ 68564 h 288414"/>
                <a:gd name="connsiteX7" fmla="*/ 307146 w 324558"/>
                <a:gd name="connsiteY7" fmla="*/ 226691 h 288414"/>
                <a:gd name="connsiteX8" fmla="*/ 321284 w 324558"/>
                <a:gd name="connsiteY8" fmla="*/ 252403 h 288414"/>
                <a:gd name="connsiteX9" fmla="*/ 299434 w 324558"/>
                <a:gd name="connsiteY9" fmla="*/ 287757 h 288414"/>
                <a:gd name="connsiteX10" fmla="*/ 161265 w 324558"/>
                <a:gd name="connsiteY10" fmla="*/ 287757 h 288414"/>
                <a:gd name="connsiteX11" fmla="*/ 66796 w 324558"/>
                <a:gd name="connsiteY11" fmla="*/ 236333 h 288414"/>
                <a:gd name="connsiteX12" fmla="*/ 66796 w 324558"/>
                <a:gd name="connsiteY12" fmla="*/ 240833 h 288414"/>
                <a:gd name="connsiteX13" fmla="*/ 257020 w 324558"/>
                <a:gd name="connsiteY13" fmla="*/ 240833 h 288414"/>
                <a:gd name="connsiteX14" fmla="*/ 257020 w 324558"/>
                <a:gd name="connsiteY14" fmla="*/ 236333 h 288414"/>
                <a:gd name="connsiteX15" fmla="*/ 167049 w 324558"/>
                <a:gd name="connsiteY15" fmla="*/ 80134 h 288414"/>
                <a:gd name="connsiteX16" fmla="*/ 161265 w 324558"/>
                <a:gd name="connsiteY16" fmla="*/ 73706 h 288414"/>
                <a:gd name="connsiteX17" fmla="*/ 154839 w 324558"/>
                <a:gd name="connsiteY17" fmla="*/ 80777 h 288414"/>
                <a:gd name="connsiteX18" fmla="*/ 104712 w 324558"/>
                <a:gd name="connsiteY18" fmla="*/ 167554 h 288414"/>
                <a:gd name="connsiteX19" fmla="*/ 66796 w 324558"/>
                <a:gd name="connsiteY19" fmla="*/ 236333 h 28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558" h="288414">
                  <a:moveTo>
                    <a:pt x="161265" y="287757"/>
                  </a:moveTo>
                  <a:cubicBezTo>
                    <a:pt x="116280" y="287757"/>
                    <a:pt x="70652" y="287114"/>
                    <a:pt x="25667" y="288400"/>
                  </a:cubicBezTo>
                  <a:cubicBezTo>
                    <a:pt x="5102" y="289043"/>
                    <a:pt x="-6466" y="269116"/>
                    <a:pt x="3817" y="251118"/>
                  </a:cubicBezTo>
                  <a:cubicBezTo>
                    <a:pt x="30808" y="202908"/>
                    <a:pt x="59084" y="155341"/>
                    <a:pt x="86718" y="107774"/>
                  </a:cubicBezTo>
                  <a:cubicBezTo>
                    <a:pt x="104712" y="76920"/>
                    <a:pt x="122706" y="46066"/>
                    <a:pt x="140058" y="15212"/>
                  </a:cubicBezTo>
                  <a:cubicBezTo>
                    <a:pt x="150983" y="-4072"/>
                    <a:pt x="171547" y="-5358"/>
                    <a:pt x="183758" y="13283"/>
                  </a:cubicBezTo>
                  <a:cubicBezTo>
                    <a:pt x="195325" y="31281"/>
                    <a:pt x="205608" y="50565"/>
                    <a:pt x="215890" y="68564"/>
                  </a:cubicBezTo>
                  <a:cubicBezTo>
                    <a:pt x="246095" y="121273"/>
                    <a:pt x="276942" y="173982"/>
                    <a:pt x="307146" y="226691"/>
                  </a:cubicBezTo>
                  <a:cubicBezTo>
                    <a:pt x="312287" y="235048"/>
                    <a:pt x="316786" y="244047"/>
                    <a:pt x="321284" y="252403"/>
                  </a:cubicBezTo>
                  <a:cubicBezTo>
                    <a:pt x="330281" y="270402"/>
                    <a:pt x="319999" y="287757"/>
                    <a:pt x="299434" y="287757"/>
                  </a:cubicBezTo>
                  <a:cubicBezTo>
                    <a:pt x="253164" y="287757"/>
                    <a:pt x="206893" y="287757"/>
                    <a:pt x="161265" y="287757"/>
                  </a:cubicBezTo>
                  <a:close/>
                  <a:moveTo>
                    <a:pt x="66796" y="236333"/>
                  </a:moveTo>
                  <a:cubicBezTo>
                    <a:pt x="66796" y="237619"/>
                    <a:pt x="66796" y="239547"/>
                    <a:pt x="66796" y="240833"/>
                  </a:cubicBezTo>
                  <a:cubicBezTo>
                    <a:pt x="130418" y="240833"/>
                    <a:pt x="193398" y="240833"/>
                    <a:pt x="257020" y="240833"/>
                  </a:cubicBezTo>
                  <a:cubicBezTo>
                    <a:pt x="257020" y="239547"/>
                    <a:pt x="257020" y="237619"/>
                    <a:pt x="257020" y="236333"/>
                  </a:cubicBezTo>
                  <a:cubicBezTo>
                    <a:pt x="226815" y="184267"/>
                    <a:pt x="197253" y="132200"/>
                    <a:pt x="167049" y="80134"/>
                  </a:cubicBezTo>
                  <a:cubicBezTo>
                    <a:pt x="165764" y="77563"/>
                    <a:pt x="163193" y="75634"/>
                    <a:pt x="161265" y="73706"/>
                  </a:cubicBezTo>
                  <a:cubicBezTo>
                    <a:pt x="159337" y="75634"/>
                    <a:pt x="156124" y="78206"/>
                    <a:pt x="154839" y="80777"/>
                  </a:cubicBezTo>
                  <a:cubicBezTo>
                    <a:pt x="138130" y="109703"/>
                    <a:pt x="120779" y="138628"/>
                    <a:pt x="104712" y="167554"/>
                  </a:cubicBezTo>
                  <a:cubicBezTo>
                    <a:pt x="92502" y="190695"/>
                    <a:pt x="79649" y="213835"/>
                    <a:pt x="66796" y="236333"/>
                  </a:cubicBezTo>
                  <a:close/>
                </a:path>
              </a:pathLst>
            </a:custGeom>
            <a:solidFill>
              <a:srgbClr val="030303"/>
            </a:solidFill>
            <a:ln w="6425" cap="flat">
              <a:noFill/>
              <a:prstDash val="solid"/>
              <a:miter/>
            </a:ln>
          </p:spPr>
          <p:txBody>
            <a:bodyPr rtlCol="0" anchor="ctr"/>
            <a:lstStyle/>
            <a:p>
              <a:endParaRPr lang="en-US"/>
            </a:p>
          </p:txBody>
        </p:sp>
        <p:sp>
          <p:nvSpPr>
            <p:cNvPr id="281" name="Freeform 280">
              <a:extLst>
                <a:ext uri="{FF2B5EF4-FFF2-40B4-BE49-F238E27FC236}">
                  <a16:creationId xmlns:a16="http://schemas.microsoft.com/office/drawing/2014/main" id="{66F56CD7-E122-F615-1E0F-B4DFDED9198D}"/>
                </a:ext>
              </a:extLst>
            </p:cNvPr>
            <p:cNvSpPr/>
            <p:nvPr/>
          </p:nvSpPr>
          <p:spPr>
            <a:xfrm>
              <a:off x="6265455" y="1475247"/>
              <a:ext cx="324736" cy="310856"/>
            </a:xfrm>
            <a:custGeom>
              <a:avLst/>
              <a:gdLst>
                <a:gd name="connsiteX0" fmla="*/ 53348 w 324736"/>
                <a:gd name="connsiteY0" fmla="*/ 272530 h 310856"/>
                <a:gd name="connsiteX1" fmla="*/ 58490 w 324736"/>
                <a:gd name="connsiteY1" fmla="*/ 210179 h 310856"/>
                <a:gd name="connsiteX2" fmla="*/ 50778 w 324736"/>
                <a:gd name="connsiteY2" fmla="*/ 193466 h 310856"/>
                <a:gd name="connsiteX3" fmla="*/ 5792 w 324736"/>
                <a:gd name="connsiteY3" fmla="*/ 138829 h 310856"/>
                <a:gd name="connsiteX4" fmla="*/ 16075 w 324736"/>
                <a:gd name="connsiteY4" fmla="*/ 102189 h 310856"/>
                <a:gd name="connsiteX5" fmla="*/ 89337 w 324736"/>
                <a:gd name="connsiteY5" fmla="*/ 82263 h 310856"/>
                <a:gd name="connsiteX6" fmla="*/ 104760 w 324736"/>
                <a:gd name="connsiteY6" fmla="*/ 69407 h 310856"/>
                <a:gd name="connsiteX7" fmla="*/ 142034 w 324736"/>
                <a:gd name="connsiteY7" fmla="*/ 10270 h 310856"/>
                <a:gd name="connsiteX8" fmla="*/ 183806 w 324736"/>
                <a:gd name="connsiteY8" fmla="*/ 11555 h 310856"/>
                <a:gd name="connsiteX9" fmla="*/ 222365 w 324736"/>
                <a:gd name="connsiteY9" fmla="*/ 72621 h 310856"/>
                <a:gd name="connsiteX10" fmla="*/ 236503 w 324736"/>
                <a:gd name="connsiteY10" fmla="*/ 83548 h 310856"/>
                <a:gd name="connsiteX11" fmla="*/ 303980 w 324736"/>
                <a:gd name="connsiteY11" fmla="*/ 100261 h 310856"/>
                <a:gd name="connsiteX12" fmla="*/ 317476 w 324736"/>
                <a:gd name="connsiteY12" fmla="*/ 141400 h 310856"/>
                <a:gd name="connsiteX13" fmla="*/ 269920 w 324736"/>
                <a:gd name="connsiteY13" fmla="*/ 198609 h 310856"/>
                <a:gd name="connsiteX14" fmla="*/ 266707 w 324736"/>
                <a:gd name="connsiteY14" fmla="*/ 207608 h 310856"/>
                <a:gd name="connsiteX15" fmla="*/ 271206 w 324736"/>
                <a:gd name="connsiteY15" fmla="*/ 278315 h 310856"/>
                <a:gd name="connsiteX16" fmla="*/ 262208 w 324736"/>
                <a:gd name="connsiteY16" fmla="*/ 305313 h 310856"/>
                <a:gd name="connsiteX17" fmla="*/ 232647 w 324736"/>
                <a:gd name="connsiteY17" fmla="*/ 307241 h 310856"/>
                <a:gd name="connsiteX18" fmla="*/ 168382 w 324736"/>
                <a:gd name="connsiteY18" fmla="*/ 281529 h 310856"/>
                <a:gd name="connsiteX19" fmla="*/ 149745 w 324736"/>
                <a:gd name="connsiteY19" fmla="*/ 283458 h 310856"/>
                <a:gd name="connsiteX20" fmla="*/ 82910 w 324736"/>
                <a:gd name="connsiteY20" fmla="*/ 309170 h 310856"/>
                <a:gd name="connsiteX21" fmla="*/ 53348 w 324736"/>
                <a:gd name="connsiteY21" fmla="*/ 288600 h 310856"/>
                <a:gd name="connsiteX22" fmla="*/ 53348 w 324736"/>
                <a:gd name="connsiteY22" fmla="*/ 272530 h 310856"/>
                <a:gd name="connsiteX23" fmla="*/ 53348 w 324736"/>
                <a:gd name="connsiteY23" fmla="*/ 272530 h 310856"/>
                <a:gd name="connsiteX24" fmla="*/ 259638 w 324736"/>
                <a:gd name="connsiteY24" fmla="*/ 137543 h 310856"/>
                <a:gd name="connsiteX25" fmla="*/ 214010 w 324736"/>
                <a:gd name="connsiteY25" fmla="*/ 125330 h 310856"/>
                <a:gd name="connsiteX26" fmla="*/ 188304 w 324736"/>
                <a:gd name="connsiteY26" fmla="*/ 107332 h 310856"/>
                <a:gd name="connsiteX27" fmla="*/ 167740 w 324736"/>
                <a:gd name="connsiteY27" fmla="*/ 74549 h 310856"/>
                <a:gd name="connsiteX28" fmla="*/ 156815 w 324736"/>
                <a:gd name="connsiteY28" fmla="*/ 74549 h 310856"/>
                <a:gd name="connsiteX29" fmla="*/ 138820 w 324736"/>
                <a:gd name="connsiteY29" fmla="*/ 104118 h 310856"/>
                <a:gd name="connsiteX30" fmla="*/ 110544 w 324736"/>
                <a:gd name="connsiteY30" fmla="*/ 125330 h 310856"/>
                <a:gd name="connsiteX31" fmla="*/ 64916 w 324736"/>
                <a:gd name="connsiteY31" fmla="*/ 137543 h 310856"/>
                <a:gd name="connsiteX32" fmla="*/ 93192 w 324736"/>
                <a:gd name="connsiteY32" fmla="*/ 170969 h 310856"/>
                <a:gd name="connsiteX33" fmla="*/ 104760 w 324736"/>
                <a:gd name="connsiteY33" fmla="*/ 203751 h 310856"/>
                <a:gd name="connsiteX34" fmla="*/ 101547 w 324736"/>
                <a:gd name="connsiteY34" fmla="*/ 251318 h 310856"/>
                <a:gd name="connsiteX35" fmla="*/ 140748 w 324736"/>
                <a:gd name="connsiteY35" fmla="*/ 235891 h 310856"/>
                <a:gd name="connsiteX36" fmla="*/ 181878 w 324736"/>
                <a:gd name="connsiteY36" fmla="*/ 235248 h 310856"/>
                <a:gd name="connsiteX37" fmla="*/ 222365 w 324736"/>
                <a:gd name="connsiteY37" fmla="*/ 250675 h 310856"/>
                <a:gd name="connsiteX38" fmla="*/ 221079 w 324736"/>
                <a:gd name="connsiteY38" fmla="*/ 229463 h 310856"/>
                <a:gd name="connsiteX39" fmla="*/ 219794 w 324736"/>
                <a:gd name="connsiteY39" fmla="*/ 208894 h 310856"/>
                <a:gd name="connsiteX40" fmla="*/ 229434 w 324736"/>
                <a:gd name="connsiteY40" fmla="*/ 173540 h 310856"/>
                <a:gd name="connsiteX41" fmla="*/ 259638 w 324736"/>
                <a:gd name="connsiteY41" fmla="*/ 137543 h 31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4736" h="310856">
                  <a:moveTo>
                    <a:pt x="53348" y="272530"/>
                  </a:moveTo>
                  <a:cubicBezTo>
                    <a:pt x="55276" y="251961"/>
                    <a:pt x="57847" y="230749"/>
                    <a:pt x="58490" y="210179"/>
                  </a:cubicBezTo>
                  <a:cubicBezTo>
                    <a:pt x="58490" y="204394"/>
                    <a:pt x="54633" y="197966"/>
                    <a:pt x="50778" y="193466"/>
                  </a:cubicBezTo>
                  <a:cubicBezTo>
                    <a:pt x="35997" y="174825"/>
                    <a:pt x="20573" y="156827"/>
                    <a:pt x="5792" y="138829"/>
                  </a:cubicBezTo>
                  <a:cubicBezTo>
                    <a:pt x="-5133" y="125330"/>
                    <a:pt x="8" y="107332"/>
                    <a:pt x="16075" y="102189"/>
                  </a:cubicBezTo>
                  <a:cubicBezTo>
                    <a:pt x="40495" y="95119"/>
                    <a:pt x="64916" y="88691"/>
                    <a:pt x="89337" y="82263"/>
                  </a:cubicBezTo>
                  <a:cubicBezTo>
                    <a:pt x="97048" y="80334"/>
                    <a:pt x="100904" y="75835"/>
                    <a:pt x="104760" y="69407"/>
                  </a:cubicBezTo>
                  <a:cubicBezTo>
                    <a:pt x="116970" y="49480"/>
                    <a:pt x="130466" y="30196"/>
                    <a:pt x="142034" y="10270"/>
                  </a:cubicBezTo>
                  <a:cubicBezTo>
                    <a:pt x="150388" y="-5158"/>
                    <a:pt x="176094" y="-1944"/>
                    <a:pt x="183806" y="11555"/>
                  </a:cubicBezTo>
                  <a:cubicBezTo>
                    <a:pt x="195373" y="32768"/>
                    <a:pt x="208869" y="52694"/>
                    <a:pt x="222365" y="72621"/>
                  </a:cubicBezTo>
                  <a:cubicBezTo>
                    <a:pt x="225578" y="77120"/>
                    <a:pt x="231361" y="82263"/>
                    <a:pt x="236503" y="83548"/>
                  </a:cubicBezTo>
                  <a:cubicBezTo>
                    <a:pt x="258995" y="89976"/>
                    <a:pt x="281488" y="94476"/>
                    <a:pt x="303980" y="100261"/>
                  </a:cubicBezTo>
                  <a:cubicBezTo>
                    <a:pt x="325188" y="105403"/>
                    <a:pt x="330972" y="124687"/>
                    <a:pt x="317476" y="141400"/>
                  </a:cubicBezTo>
                  <a:cubicBezTo>
                    <a:pt x="301410" y="160684"/>
                    <a:pt x="285986" y="179325"/>
                    <a:pt x="269920" y="198609"/>
                  </a:cubicBezTo>
                  <a:cubicBezTo>
                    <a:pt x="267992" y="201180"/>
                    <a:pt x="266707" y="204394"/>
                    <a:pt x="266707" y="207608"/>
                  </a:cubicBezTo>
                  <a:cubicBezTo>
                    <a:pt x="267992" y="231391"/>
                    <a:pt x="269278" y="255175"/>
                    <a:pt x="271206" y="278315"/>
                  </a:cubicBezTo>
                  <a:cubicBezTo>
                    <a:pt x="271848" y="288600"/>
                    <a:pt x="271206" y="298885"/>
                    <a:pt x="262208" y="305313"/>
                  </a:cubicBezTo>
                  <a:cubicBezTo>
                    <a:pt x="253212" y="311741"/>
                    <a:pt x="244214" y="312384"/>
                    <a:pt x="232647" y="307241"/>
                  </a:cubicBezTo>
                  <a:cubicBezTo>
                    <a:pt x="212082" y="297599"/>
                    <a:pt x="190232" y="289243"/>
                    <a:pt x="168382" y="281529"/>
                  </a:cubicBezTo>
                  <a:cubicBezTo>
                    <a:pt x="163241" y="279601"/>
                    <a:pt x="155529" y="280887"/>
                    <a:pt x="149745" y="283458"/>
                  </a:cubicBezTo>
                  <a:cubicBezTo>
                    <a:pt x="127253" y="291814"/>
                    <a:pt x="105403" y="300813"/>
                    <a:pt x="82910" y="309170"/>
                  </a:cubicBezTo>
                  <a:cubicBezTo>
                    <a:pt x="66844" y="314955"/>
                    <a:pt x="53991" y="305313"/>
                    <a:pt x="53348" y="288600"/>
                  </a:cubicBezTo>
                  <a:cubicBezTo>
                    <a:pt x="53348" y="283458"/>
                    <a:pt x="53348" y="277673"/>
                    <a:pt x="53348" y="272530"/>
                  </a:cubicBezTo>
                  <a:cubicBezTo>
                    <a:pt x="53991" y="272530"/>
                    <a:pt x="53991" y="272530"/>
                    <a:pt x="53348" y="272530"/>
                  </a:cubicBezTo>
                  <a:close/>
                  <a:moveTo>
                    <a:pt x="259638" y="137543"/>
                  </a:moveTo>
                  <a:cubicBezTo>
                    <a:pt x="242929" y="133043"/>
                    <a:pt x="228791" y="128544"/>
                    <a:pt x="214010" y="125330"/>
                  </a:cubicBezTo>
                  <a:cubicBezTo>
                    <a:pt x="202442" y="122759"/>
                    <a:pt x="194088" y="117616"/>
                    <a:pt x="188304" y="107332"/>
                  </a:cubicBezTo>
                  <a:cubicBezTo>
                    <a:pt x="182520" y="95761"/>
                    <a:pt x="174166" y="86119"/>
                    <a:pt x="167740" y="74549"/>
                  </a:cubicBezTo>
                  <a:cubicBezTo>
                    <a:pt x="163883" y="67478"/>
                    <a:pt x="160670" y="67478"/>
                    <a:pt x="156815" y="74549"/>
                  </a:cubicBezTo>
                  <a:cubicBezTo>
                    <a:pt x="151031" y="84834"/>
                    <a:pt x="144604" y="94476"/>
                    <a:pt x="138820" y="104118"/>
                  </a:cubicBezTo>
                  <a:cubicBezTo>
                    <a:pt x="132394" y="114402"/>
                    <a:pt x="123397" y="122759"/>
                    <a:pt x="110544" y="125330"/>
                  </a:cubicBezTo>
                  <a:cubicBezTo>
                    <a:pt x="95763" y="128544"/>
                    <a:pt x="80982" y="133043"/>
                    <a:pt x="64916" y="137543"/>
                  </a:cubicBezTo>
                  <a:cubicBezTo>
                    <a:pt x="74556" y="149113"/>
                    <a:pt x="84195" y="160041"/>
                    <a:pt x="93192" y="170969"/>
                  </a:cubicBezTo>
                  <a:cubicBezTo>
                    <a:pt x="101547" y="180611"/>
                    <a:pt x="106688" y="190252"/>
                    <a:pt x="104760" y="203751"/>
                  </a:cubicBezTo>
                  <a:cubicBezTo>
                    <a:pt x="102832" y="219178"/>
                    <a:pt x="102832" y="234605"/>
                    <a:pt x="101547" y="251318"/>
                  </a:cubicBezTo>
                  <a:cubicBezTo>
                    <a:pt x="115685" y="246176"/>
                    <a:pt x="128538" y="241676"/>
                    <a:pt x="140748" y="235891"/>
                  </a:cubicBezTo>
                  <a:cubicBezTo>
                    <a:pt x="154887" y="229463"/>
                    <a:pt x="167097" y="228177"/>
                    <a:pt x="181878" y="235248"/>
                  </a:cubicBezTo>
                  <a:cubicBezTo>
                    <a:pt x="194730" y="241676"/>
                    <a:pt x="208869" y="245533"/>
                    <a:pt x="222365" y="250675"/>
                  </a:cubicBezTo>
                  <a:cubicBezTo>
                    <a:pt x="221722" y="242962"/>
                    <a:pt x="221722" y="235891"/>
                    <a:pt x="221079" y="229463"/>
                  </a:cubicBezTo>
                  <a:cubicBezTo>
                    <a:pt x="220436" y="222392"/>
                    <a:pt x="221079" y="215321"/>
                    <a:pt x="219794" y="208894"/>
                  </a:cubicBezTo>
                  <a:cubicBezTo>
                    <a:pt x="216581" y="195395"/>
                    <a:pt x="219151" y="183825"/>
                    <a:pt x="229434" y="173540"/>
                  </a:cubicBezTo>
                  <a:cubicBezTo>
                    <a:pt x="240359" y="163255"/>
                    <a:pt x="249355" y="151042"/>
                    <a:pt x="259638" y="137543"/>
                  </a:cubicBezTo>
                  <a:close/>
                </a:path>
              </a:pathLst>
            </a:custGeom>
            <a:solidFill>
              <a:srgbClr val="030302"/>
            </a:solidFill>
            <a:ln w="6425"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A0C2AFC9-6BDA-21F6-AA03-595D9707261F}"/>
                </a:ext>
              </a:extLst>
            </p:cNvPr>
            <p:cNvSpPr/>
            <p:nvPr/>
          </p:nvSpPr>
          <p:spPr>
            <a:xfrm>
              <a:off x="6837324" y="1477787"/>
              <a:ext cx="324636" cy="325305"/>
            </a:xfrm>
            <a:custGeom>
              <a:avLst/>
              <a:gdLst>
                <a:gd name="connsiteX0" fmla="*/ 95 w 324636"/>
                <a:gd name="connsiteY0" fmla="*/ 162643 h 325305"/>
                <a:gd name="connsiteX1" fmla="*/ 162043 w 324636"/>
                <a:gd name="connsiteY1" fmla="*/ 16 h 325305"/>
                <a:gd name="connsiteX2" fmla="*/ 324632 w 324636"/>
                <a:gd name="connsiteY2" fmla="*/ 162001 h 325305"/>
                <a:gd name="connsiteX3" fmla="*/ 162043 w 324636"/>
                <a:gd name="connsiteY3" fmla="*/ 325271 h 325305"/>
                <a:gd name="connsiteX4" fmla="*/ 95 w 324636"/>
                <a:gd name="connsiteY4" fmla="*/ 162643 h 325305"/>
                <a:gd name="connsiteX5" fmla="*/ 160757 w 324636"/>
                <a:gd name="connsiteY5" fmla="*/ 278346 h 325305"/>
                <a:gd name="connsiteX6" fmla="*/ 278362 w 324636"/>
                <a:gd name="connsiteY6" fmla="*/ 162001 h 325305"/>
                <a:gd name="connsiteX7" fmla="*/ 160115 w 324636"/>
                <a:gd name="connsiteY7" fmla="*/ 46940 h 325305"/>
                <a:gd name="connsiteX8" fmla="*/ 47009 w 324636"/>
                <a:gd name="connsiteY8" fmla="*/ 173571 h 325305"/>
                <a:gd name="connsiteX9" fmla="*/ 160757 w 324636"/>
                <a:gd name="connsiteY9" fmla="*/ 278346 h 32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636" h="325305">
                  <a:moveTo>
                    <a:pt x="95" y="162643"/>
                  </a:moveTo>
                  <a:cubicBezTo>
                    <a:pt x="-2475" y="75223"/>
                    <a:pt x="72072" y="-1270"/>
                    <a:pt x="162043" y="16"/>
                  </a:cubicBezTo>
                  <a:cubicBezTo>
                    <a:pt x="253941" y="1944"/>
                    <a:pt x="323990" y="70724"/>
                    <a:pt x="324632" y="162001"/>
                  </a:cubicBezTo>
                  <a:cubicBezTo>
                    <a:pt x="325275" y="253277"/>
                    <a:pt x="251371" y="323985"/>
                    <a:pt x="162043" y="325271"/>
                  </a:cubicBezTo>
                  <a:cubicBezTo>
                    <a:pt x="75285" y="327199"/>
                    <a:pt x="-3118" y="250064"/>
                    <a:pt x="95" y="162643"/>
                  </a:cubicBezTo>
                  <a:close/>
                  <a:moveTo>
                    <a:pt x="160757" y="278346"/>
                  </a:moveTo>
                  <a:cubicBezTo>
                    <a:pt x="231448" y="277061"/>
                    <a:pt x="279647" y="223709"/>
                    <a:pt x="278362" y="162001"/>
                  </a:cubicBezTo>
                  <a:cubicBezTo>
                    <a:pt x="277077" y="93864"/>
                    <a:pt x="228878" y="48226"/>
                    <a:pt x="160115" y="46940"/>
                  </a:cubicBezTo>
                  <a:cubicBezTo>
                    <a:pt x="102919" y="45655"/>
                    <a:pt x="41225" y="97078"/>
                    <a:pt x="47009" y="173571"/>
                  </a:cubicBezTo>
                  <a:cubicBezTo>
                    <a:pt x="50865" y="224995"/>
                    <a:pt x="99063" y="279632"/>
                    <a:pt x="160757" y="278346"/>
                  </a:cubicBezTo>
                  <a:close/>
                </a:path>
              </a:pathLst>
            </a:custGeom>
            <a:solidFill>
              <a:srgbClr val="020202"/>
            </a:solidFill>
            <a:ln w="6425" cap="flat">
              <a:noFill/>
              <a:prstDash val="solid"/>
              <a:miter/>
            </a:ln>
          </p:spPr>
          <p:txBody>
            <a:bodyPr rtlCol="0" anchor="ctr"/>
            <a:lstStyle/>
            <a:p>
              <a:endParaRPr lang="en-US"/>
            </a:p>
          </p:txBody>
        </p:sp>
        <p:sp>
          <p:nvSpPr>
            <p:cNvPr id="283" name="Freeform 282">
              <a:extLst>
                <a:ext uri="{FF2B5EF4-FFF2-40B4-BE49-F238E27FC236}">
                  <a16:creationId xmlns:a16="http://schemas.microsoft.com/office/drawing/2014/main" id="{30434DD7-0F28-03B8-AEE9-2F4EF8304137}"/>
                </a:ext>
              </a:extLst>
            </p:cNvPr>
            <p:cNvSpPr/>
            <p:nvPr/>
          </p:nvSpPr>
          <p:spPr>
            <a:xfrm>
              <a:off x="6618919" y="1135836"/>
              <a:ext cx="482" cy="4499"/>
            </a:xfrm>
            <a:custGeom>
              <a:avLst/>
              <a:gdLst>
                <a:gd name="connsiteX0" fmla="*/ 0 w 482"/>
                <a:gd name="connsiteY0" fmla="*/ 0 h 4499"/>
                <a:gd name="connsiteX1" fmla="*/ 0 w 482"/>
                <a:gd name="connsiteY1" fmla="*/ 4500 h 4499"/>
                <a:gd name="connsiteX2" fmla="*/ 0 w 482"/>
                <a:gd name="connsiteY2" fmla="*/ 0 h 4499"/>
              </a:gdLst>
              <a:ahLst/>
              <a:cxnLst>
                <a:cxn ang="0">
                  <a:pos x="connsiteX0" y="connsiteY0"/>
                </a:cxn>
                <a:cxn ang="0">
                  <a:pos x="connsiteX1" y="connsiteY1"/>
                </a:cxn>
                <a:cxn ang="0">
                  <a:pos x="connsiteX2" y="connsiteY2"/>
                </a:cxn>
              </a:cxnLst>
              <a:rect l="l" t="t" r="r" b="b"/>
              <a:pathLst>
                <a:path w="482" h="4499">
                  <a:moveTo>
                    <a:pt x="0" y="0"/>
                  </a:moveTo>
                  <a:cubicBezTo>
                    <a:pt x="0" y="1286"/>
                    <a:pt x="0" y="3214"/>
                    <a:pt x="0" y="4500"/>
                  </a:cubicBezTo>
                  <a:cubicBezTo>
                    <a:pt x="643" y="3214"/>
                    <a:pt x="643" y="1929"/>
                    <a:pt x="0" y="0"/>
                  </a:cubicBezTo>
                  <a:close/>
                </a:path>
              </a:pathLst>
            </a:custGeom>
            <a:solidFill>
              <a:srgbClr val="DFDEDE"/>
            </a:solidFill>
            <a:ln w="6425"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CDBEDFF5-FD77-4D13-C4F9-C47C2CF69D61}"/>
                </a:ext>
              </a:extLst>
            </p:cNvPr>
            <p:cNvSpPr/>
            <p:nvPr/>
          </p:nvSpPr>
          <p:spPr>
            <a:xfrm>
              <a:off x="6809786" y="1135836"/>
              <a:ext cx="6426" cy="4499"/>
            </a:xfrm>
            <a:custGeom>
              <a:avLst/>
              <a:gdLst>
                <a:gd name="connsiteX0" fmla="*/ 0 w 6426"/>
                <a:gd name="connsiteY0" fmla="*/ 4500 h 4499"/>
                <a:gd name="connsiteX1" fmla="*/ 0 w 6426"/>
                <a:gd name="connsiteY1" fmla="*/ 0 h 4499"/>
                <a:gd name="connsiteX2" fmla="*/ 0 w 6426"/>
                <a:gd name="connsiteY2" fmla="*/ 4500 h 4499"/>
              </a:gdLst>
              <a:ahLst/>
              <a:cxnLst>
                <a:cxn ang="0">
                  <a:pos x="connsiteX0" y="connsiteY0"/>
                </a:cxn>
                <a:cxn ang="0">
                  <a:pos x="connsiteX1" y="connsiteY1"/>
                </a:cxn>
                <a:cxn ang="0">
                  <a:pos x="connsiteX2" y="connsiteY2"/>
                </a:cxn>
              </a:cxnLst>
              <a:rect l="l" t="t" r="r" b="b"/>
              <a:pathLst>
                <a:path w="6426" h="4499">
                  <a:moveTo>
                    <a:pt x="0" y="4500"/>
                  </a:moveTo>
                  <a:cubicBezTo>
                    <a:pt x="0" y="3214"/>
                    <a:pt x="0" y="1286"/>
                    <a:pt x="0" y="0"/>
                  </a:cubicBezTo>
                  <a:cubicBezTo>
                    <a:pt x="0" y="1929"/>
                    <a:pt x="0" y="3214"/>
                    <a:pt x="0" y="4500"/>
                  </a:cubicBezTo>
                  <a:close/>
                </a:path>
              </a:pathLst>
            </a:custGeom>
            <a:solidFill>
              <a:srgbClr val="DFDEDE"/>
            </a:solidFill>
            <a:ln w="6425" cap="flat">
              <a:noFill/>
              <a:prstDash val="solid"/>
              <a:miter/>
            </a:ln>
          </p:spPr>
          <p:txBody>
            <a:bodyPr rtlCol="0" anchor="ctr"/>
            <a:lstStyle/>
            <a:p>
              <a:endParaRPr lang="en-US"/>
            </a:p>
          </p:txBody>
        </p:sp>
      </p:grpSp>
      <p:grpSp>
        <p:nvGrpSpPr>
          <p:cNvPr id="285" name="Graphic 11">
            <a:extLst>
              <a:ext uri="{FF2B5EF4-FFF2-40B4-BE49-F238E27FC236}">
                <a16:creationId xmlns:a16="http://schemas.microsoft.com/office/drawing/2014/main" id="{892B3D72-1CB7-B05D-7738-5C462EF1DAEE}"/>
              </a:ext>
            </a:extLst>
          </p:cNvPr>
          <p:cNvGrpSpPr/>
          <p:nvPr/>
        </p:nvGrpSpPr>
        <p:grpSpPr>
          <a:xfrm>
            <a:off x="3321435" y="6272979"/>
            <a:ext cx="647691" cy="648556"/>
            <a:chOff x="3124848" y="789369"/>
            <a:chExt cx="1150995" cy="1152532"/>
          </a:xfrm>
        </p:grpSpPr>
        <p:sp>
          <p:nvSpPr>
            <p:cNvPr id="286" name="Freeform 285">
              <a:extLst>
                <a:ext uri="{FF2B5EF4-FFF2-40B4-BE49-F238E27FC236}">
                  <a16:creationId xmlns:a16="http://schemas.microsoft.com/office/drawing/2014/main" id="{EC362F69-FC69-D26F-3BC7-D9CE35AC5029}"/>
                </a:ext>
              </a:extLst>
            </p:cNvPr>
            <p:cNvSpPr/>
            <p:nvPr/>
          </p:nvSpPr>
          <p:spPr>
            <a:xfrm>
              <a:off x="3169190" y="1572294"/>
              <a:ext cx="335461" cy="260332"/>
            </a:xfrm>
            <a:custGeom>
              <a:avLst/>
              <a:gdLst>
                <a:gd name="connsiteX0" fmla="*/ 169016 w 335461"/>
                <a:gd name="connsiteY0" fmla="*/ 0 h 260332"/>
                <a:gd name="connsiteX1" fmla="*/ 10925 w 335461"/>
                <a:gd name="connsiteY1" fmla="*/ 0 h 260332"/>
                <a:gd name="connsiteX2" fmla="*/ 0 w 335461"/>
                <a:gd name="connsiteY2" fmla="*/ 10927 h 260332"/>
                <a:gd name="connsiteX3" fmla="*/ 0 w 335461"/>
                <a:gd name="connsiteY3" fmla="*/ 250047 h 260332"/>
                <a:gd name="connsiteX4" fmla="*/ 10282 w 335461"/>
                <a:gd name="connsiteY4" fmla="*/ 260332 h 260332"/>
                <a:gd name="connsiteX5" fmla="*/ 325179 w 335461"/>
                <a:gd name="connsiteY5" fmla="*/ 260332 h 260332"/>
                <a:gd name="connsiteX6" fmla="*/ 335462 w 335461"/>
                <a:gd name="connsiteY6" fmla="*/ 250047 h 260332"/>
                <a:gd name="connsiteX7" fmla="*/ 335462 w 335461"/>
                <a:gd name="connsiteY7" fmla="*/ 10927 h 260332"/>
                <a:gd name="connsiteX8" fmla="*/ 323251 w 335461"/>
                <a:gd name="connsiteY8" fmla="*/ 0 h 260332"/>
                <a:gd name="connsiteX9" fmla="*/ 169016 w 335461"/>
                <a:gd name="connsiteY9" fmla="*/ 0 h 26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5461" h="260332">
                  <a:moveTo>
                    <a:pt x="169016" y="0"/>
                  </a:moveTo>
                  <a:cubicBezTo>
                    <a:pt x="116319" y="0"/>
                    <a:pt x="63622" y="0"/>
                    <a:pt x="10925" y="0"/>
                  </a:cubicBezTo>
                  <a:cubicBezTo>
                    <a:pt x="1928" y="0"/>
                    <a:pt x="0" y="2571"/>
                    <a:pt x="0" y="10927"/>
                  </a:cubicBezTo>
                  <a:cubicBezTo>
                    <a:pt x="643" y="90634"/>
                    <a:pt x="0" y="170341"/>
                    <a:pt x="0" y="250047"/>
                  </a:cubicBezTo>
                  <a:cubicBezTo>
                    <a:pt x="0" y="257761"/>
                    <a:pt x="1928" y="260332"/>
                    <a:pt x="10282" y="260332"/>
                  </a:cubicBezTo>
                  <a:cubicBezTo>
                    <a:pt x="115034" y="260332"/>
                    <a:pt x="219785" y="260332"/>
                    <a:pt x="325179" y="260332"/>
                  </a:cubicBezTo>
                  <a:cubicBezTo>
                    <a:pt x="333534" y="260332"/>
                    <a:pt x="335462" y="257761"/>
                    <a:pt x="335462" y="250047"/>
                  </a:cubicBezTo>
                  <a:cubicBezTo>
                    <a:pt x="335462" y="170341"/>
                    <a:pt x="334819" y="90634"/>
                    <a:pt x="335462" y="10927"/>
                  </a:cubicBezTo>
                  <a:cubicBezTo>
                    <a:pt x="335462" y="1285"/>
                    <a:pt x="331606" y="0"/>
                    <a:pt x="323251" y="0"/>
                  </a:cubicBezTo>
                  <a:cubicBezTo>
                    <a:pt x="271840" y="0"/>
                    <a:pt x="220428" y="0"/>
                    <a:pt x="169016" y="0"/>
                  </a:cubicBezTo>
                  <a:close/>
                </a:path>
              </a:pathLst>
            </a:custGeom>
            <a:solidFill>
              <a:srgbClr val="009AC1"/>
            </a:solidFill>
            <a:ln w="6425" cap="flat">
              <a:noFill/>
              <a:prstDash val="solid"/>
              <a:miter/>
            </a:ln>
          </p:spPr>
          <p:txBody>
            <a:bodyPr rtlCol="0" anchor="ctr"/>
            <a:lstStyle/>
            <a:p>
              <a:endParaRPr lang="en-US" dirty="0"/>
            </a:p>
          </p:txBody>
        </p:sp>
        <p:sp>
          <p:nvSpPr>
            <p:cNvPr id="287" name="Freeform 286">
              <a:extLst>
                <a:ext uri="{FF2B5EF4-FFF2-40B4-BE49-F238E27FC236}">
                  <a16:creationId xmlns:a16="http://schemas.microsoft.com/office/drawing/2014/main" id="{7184D453-F32B-F2E6-61F6-D003DD59EB0A}"/>
                </a:ext>
              </a:extLst>
            </p:cNvPr>
            <p:cNvSpPr/>
            <p:nvPr/>
          </p:nvSpPr>
          <p:spPr>
            <a:xfrm>
              <a:off x="3168965" y="1869266"/>
              <a:ext cx="300983" cy="37282"/>
            </a:xfrm>
            <a:custGeom>
              <a:avLst/>
              <a:gdLst>
                <a:gd name="connsiteX0" fmla="*/ 300984 w 300983"/>
                <a:gd name="connsiteY0" fmla="*/ 37282 h 37282"/>
                <a:gd name="connsiteX1" fmla="*/ 298413 w 300983"/>
                <a:gd name="connsiteY1" fmla="*/ 13499 h 37282"/>
                <a:gd name="connsiteX2" fmla="*/ 285560 w 300983"/>
                <a:gd name="connsiteY2" fmla="*/ 0 h 37282"/>
                <a:gd name="connsiteX3" fmla="*/ 13078 w 300983"/>
                <a:gd name="connsiteY3" fmla="*/ 0 h 37282"/>
                <a:gd name="connsiteX4" fmla="*/ 6009 w 300983"/>
                <a:gd name="connsiteY4" fmla="*/ 0 h 37282"/>
                <a:gd name="connsiteX5" fmla="*/ 868 w 300983"/>
                <a:gd name="connsiteY5" fmla="*/ 4499 h 37282"/>
                <a:gd name="connsiteX6" fmla="*/ 27859 w 300983"/>
                <a:gd name="connsiteY6" fmla="*/ 37282 h 37282"/>
                <a:gd name="connsiteX7" fmla="*/ 288773 w 300983"/>
                <a:gd name="connsiteY7" fmla="*/ 37282 h 37282"/>
                <a:gd name="connsiteX8" fmla="*/ 300984 w 300983"/>
                <a:gd name="connsiteY8" fmla="*/ 37282 h 3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983" h="37282">
                  <a:moveTo>
                    <a:pt x="300984" y="37282"/>
                  </a:moveTo>
                  <a:cubicBezTo>
                    <a:pt x="298413" y="28926"/>
                    <a:pt x="297771" y="21212"/>
                    <a:pt x="298413" y="13499"/>
                  </a:cubicBezTo>
                  <a:cubicBezTo>
                    <a:pt x="299698" y="3214"/>
                    <a:pt x="296485" y="0"/>
                    <a:pt x="285560" y="0"/>
                  </a:cubicBezTo>
                  <a:cubicBezTo>
                    <a:pt x="194947" y="643"/>
                    <a:pt x="103691" y="0"/>
                    <a:pt x="13078" y="0"/>
                  </a:cubicBezTo>
                  <a:cubicBezTo>
                    <a:pt x="10507" y="0"/>
                    <a:pt x="8579" y="0"/>
                    <a:pt x="6009" y="0"/>
                  </a:cubicBezTo>
                  <a:cubicBezTo>
                    <a:pt x="2796" y="0"/>
                    <a:pt x="1510" y="1285"/>
                    <a:pt x="868" y="4499"/>
                  </a:cubicBezTo>
                  <a:cubicBezTo>
                    <a:pt x="-2988" y="25712"/>
                    <a:pt x="6009" y="37282"/>
                    <a:pt x="27859" y="37282"/>
                  </a:cubicBezTo>
                  <a:cubicBezTo>
                    <a:pt x="114616" y="37282"/>
                    <a:pt x="202016" y="37282"/>
                    <a:pt x="288773" y="37282"/>
                  </a:cubicBezTo>
                  <a:cubicBezTo>
                    <a:pt x="292629" y="37282"/>
                    <a:pt x="296485" y="37282"/>
                    <a:pt x="300984" y="37282"/>
                  </a:cubicBezTo>
                  <a:close/>
                </a:path>
              </a:pathLst>
            </a:custGeom>
            <a:solidFill>
              <a:srgbClr val="009AC1"/>
            </a:solidFill>
            <a:ln w="6425"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EAADC31D-0868-34DB-900B-5E735F5FC61F}"/>
                </a:ext>
              </a:extLst>
            </p:cNvPr>
            <p:cNvSpPr/>
            <p:nvPr/>
          </p:nvSpPr>
          <p:spPr>
            <a:xfrm>
              <a:off x="3502858" y="1868696"/>
              <a:ext cx="261887" cy="37851"/>
            </a:xfrm>
            <a:custGeom>
              <a:avLst/>
              <a:gdLst>
                <a:gd name="connsiteX0" fmla="*/ 131608 w 261887"/>
                <a:gd name="connsiteY0" fmla="*/ 37852 h 37851"/>
                <a:gd name="connsiteX1" fmla="*/ 239573 w 261887"/>
                <a:gd name="connsiteY1" fmla="*/ 37852 h 37851"/>
                <a:gd name="connsiteX2" fmla="*/ 260780 w 261887"/>
                <a:gd name="connsiteY2" fmla="*/ 13425 h 37851"/>
                <a:gd name="connsiteX3" fmla="*/ 239573 w 261887"/>
                <a:gd name="connsiteY3" fmla="*/ 569 h 37851"/>
                <a:gd name="connsiteX4" fmla="*/ 143176 w 261887"/>
                <a:gd name="connsiteY4" fmla="*/ 569 h 37851"/>
                <a:gd name="connsiteX5" fmla="*/ 12076 w 261887"/>
                <a:gd name="connsiteY5" fmla="*/ 569 h 37851"/>
                <a:gd name="connsiteX6" fmla="*/ 1794 w 261887"/>
                <a:gd name="connsiteY6" fmla="*/ 3783 h 37851"/>
                <a:gd name="connsiteX7" fmla="*/ 24929 w 261887"/>
                <a:gd name="connsiteY7" fmla="*/ 37852 h 37851"/>
                <a:gd name="connsiteX8" fmla="*/ 131608 w 261887"/>
                <a:gd name="connsiteY8" fmla="*/ 37852 h 3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887" h="37851">
                  <a:moveTo>
                    <a:pt x="131608" y="37852"/>
                  </a:moveTo>
                  <a:cubicBezTo>
                    <a:pt x="167597" y="37852"/>
                    <a:pt x="203585" y="37852"/>
                    <a:pt x="239573" y="37852"/>
                  </a:cubicBezTo>
                  <a:cubicBezTo>
                    <a:pt x="255639" y="37852"/>
                    <a:pt x="265279" y="26281"/>
                    <a:pt x="260780" y="13425"/>
                  </a:cubicBezTo>
                  <a:cubicBezTo>
                    <a:pt x="256925" y="3783"/>
                    <a:pt x="249213" y="569"/>
                    <a:pt x="239573" y="569"/>
                  </a:cubicBezTo>
                  <a:cubicBezTo>
                    <a:pt x="207441" y="569"/>
                    <a:pt x="175308" y="569"/>
                    <a:pt x="143176" y="569"/>
                  </a:cubicBezTo>
                  <a:cubicBezTo>
                    <a:pt x="99476" y="569"/>
                    <a:pt x="55776" y="569"/>
                    <a:pt x="12076" y="569"/>
                  </a:cubicBezTo>
                  <a:cubicBezTo>
                    <a:pt x="8863" y="569"/>
                    <a:pt x="4364" y="-2002"/>
                    <a:pt x="1794" y="3783"/>
                  </a:cubicBezTo>
                  <a:cubicBezTo>
                    <a:pt x="-4633" y="20496"/>
                    <a:pt x="6935" y="37852"/>
                    <a:pt x="24929" y="37852"/>
                  </a:cubicBezTo>
                  <a:cubicBezTo>
                    <a:pt x="60275" y="37852"/>
                    <a:pt x="95620" y="37852"/>
                    <a:pt x="131608" y="37852"/>
                  </a:cubicBezTo>
                  <a:close/>
                </a:path>
              </a:pathLst>
            </a:custGeom>
            <a:solidFill>
              <a:srgbClr val="009AC1"/>
            </a:solidFill>
            <a:ln w="6425" cap="flat">
              <a:noFill/>
              <a:prstDash val="solid"/>
              <a:miter/>
            </a:ln>
          </p:spPr>
          <p:txBody>
            <a:bodyPr rtlCol="0" anchor="ctr"/>
            <a:lstStyle/>
            <a:p>
              <a:endParaRPr lang="en-US"/>
            </a:p>
          </p:txBody>
        </p:sp>
        <p:grpSp>
          <p:nvGrpSpPr>
            <p:cNvPr id="289" name="Graphic 11">
              <a:extLst>
                <a:ext uri="{FF2B5EF4-FFF2-40B4-BE49-F238E27FC236}">
                  <a16:creationId xmlns:a16="http://schemas.microsoft.com/office/drawing/2014/main" id="{EAB0155E-BF32-50B5-E511-5D2BC6541856}"/>
                </a:ext>
              </a:extLst>
            </p:cNvPr>
            <p:cNvGrpSpPr/>
            <p:nvPr/>
          </p:nvGrpSpPr>
          <p:grpSpPr>
            <a:xfrm>
              <a:off x="3124848" y="789369"/>
              <a:ext cx="1150995" cy="1152532"/>
              <a:chOff x="3124848" y="789369"/>
              <a:chExt cx="1150995" cy="1152532"/>
            </a:xfrm>
            <a:solidFill>
              <a:srgbClr val="000000"/>
            </a:solidFill>
          </p:grpSpPr>
          <p:sp>
            <p:nvSpPr>
              <p:cNvPr id="290" name="Freeform 289">
                <a:extLst>
                  <a:ext uri="{FF2B5EF4-FFF2-40B4-BE49-F238E27FC236}">
                    <a16:creationId xmlns:a16="http://schemas.microsoft.com/office/drawing/2014/main" id="{17077C32-D2B2-A378-7094-482E60779D61}"/>
                  </a:ext>
                </a:extLst>
              </p:cNvPr>
              <p:cNvSpPr/>
              <p:nvPr/>
            </p:nvSpPr>
            <p:spPr>
              <a:xfrm>
                <a:off x="3124848" y="789369"/>
                <a:ext cx="1150995" cy="1152532"/>
              </a:xfrm>
              <a:custGeom>
                <a:avLst/>
                <a:gdLst>
                  <a:gd name="connsiteX0" fmla="*/ 854721 w 1150995"/>
                  <a:gd name="connsiteY0" fmla="*/ 914056 h 1152532"/>
                  <a:gd name="connsiteX1" fmla="*/ 854721 w 1150995"/>
                  <a:gd name="connsiteY1" fmla="*/ 928840 h 1152532"/>
                  <a:gd name="connsiteX2" fmla="*/ 854721 w 1150995"/>
                  <a:gd name="connsiteY2" fmla="*/ 1140320 h 1152532"/>
                  <a:gd name="connsiteX3" fmla="*/ 842510 w 1150995"/>
                  <a:gd name="connsiteY3" fmla="*/ 1152533 h 1152532"/>
                  <a:gd name="connsiteX4" fmla="*/ 59124 w 1150995"/>
                  <a:gd name="connsiteY4" fmla="*/ 1152533 h 1152532"/>
                  <a:gd name="connsiteX5" fmla="*/ 0 w 1150995"/>
                  <a:gd name="connsiteY5" fmla="*/ 1094038 h 1152532"/>
                  <a:gd name="connsiteX6" fmla="*/ 0 w 1150995"/>
                  <a:gd name="connsiteY6" fmla="*/ 784854 h 1152532"/>
                  <a:gd name="connsiteX7" fmla="*/ 41772 w 1150995"/>
                  <a:gd name="connsiteY7" fmla="*/ 743715 h 1152532"/>
                  <a:gd name="connsiteX8" fmla="*/ 171587 w 1150995"/>
                  <a:gd name="connsiteY8" fmla="*/ 743715 h 1152532"/>
                  <a:gd name="connsiteX9" fmla="*/ 185725 w 1150995"/>
                  <a:gd name="connsiteY9" fmla="*/ 734073 h 1152532"/>
                  <a:gd name="connsiteX10" fmla="*/ 250632 w 1150995"/>
                  <a:gd name="connsiteY10" fmla="*/ 560518 h 1152532"/>
                  <a:gd name="connsiteX11" fmla="*/ 245491 w 1150995"/>
                  <a:gd name="connsiteY11" fmla="*/ 543805 h 1152532"/>
                  <a:gd name="connsiteX12" fmla="*/ 242921 w 1150995"/>
                  <a:gd name="connsiteY12" fmla="*/ 458314 h 1152532"/>
                  <a:gd name="connsiteX13" fmla="*/ 311684 w 1150995"/>
                  <a:gd name="connsiteY13" fmla="*/ 403033 h 1152532"/>
                  <a:gd name="connsiteX14" fmla="*/ 324537 w 1150995"/>
                  <a:gd name="connsiteY14" fmla="*/ 388249 h 1152532"/>
                  <a:gd name="connsiteX15" fmla="*/ 393943 w 1150995"/>
                  <a:gd name="connsiteY15" fmla="*/ 263546 h 1152532"/>
                  <a:gd name="connsiteX16" fmla="*/ 412579 w 1150995"/>
                  <a:gd name="connsiteY16" fmla="*/ 237192 h 1152532"/>
                  <a:gd name="connsiteX17" fmla="*/ 413222 w 1150995"/>
                  <a:gd name="connsiteY17" fmla="*/ 223693 h 1152532"/>
                  <a:gd name="connsiteX18" fmla="*/ 510904 w 1150995"/>
                  <a:gd name="connsiteY18" fmla="*/ 17998 h 1152532"/>
                  <a:gd name="connsiteX19" fmla="*/ 586737 w 1150995"/>
                  <a:gd name="connsiteY19" fmla="*/ 0 h 1152532"/>
                  <a:gd name="connsiteX20" fmla="*/ 712053 w 1150995"/>
                  <a:gd name="connsiteY20" fmla="*/ 0 h 1152532"/>
                  <a:gd name="connsiteX21" fmla="*/ 886853 w 1150995"/>
                  <a:gd name="connsiteY21" fmla="*/ 220479 h 1152532"/>
                  <a:gd name="connsiteX22" fmla="*/ 892637 w 1150995"/>
                  <a:gd name="connsiteY22" fmla="*/ 242334 h 1152532"/>
                  <a:gd name="connsiteX23" fmla="*/ 903562 w 1150995"/>
                  <a:gd name="connsiteY23" fmla="*/ 258404 h 1152532"/>
                  <a:gd name="connsiteX24" fmla="*/ 974896 w 1150995"/>
                  <a:gd name="connsiteY24" fmla="*/ 386963 h 1152532"/>
                  <a:gd name="connsiteX25" fmla="*/ 987106 w 1150995"/>
                  <a:gd name="connsiteY25" fmla="*/ 401747 h 1152532"/>
                  <a:gd name="connsiteX26" fmla="*/ 1053299 w 1150995"/>
                  <a:gd name="connsiteY26" fmla="*/ 454457 h 1152532"/>
                  <a:gd name="connsiteX27" fmla="*/ 1051371 w 1150995"/>
                  <a:gd name="connsiteY27" fmla="*/ 544448 h 1152532"/>
                  <a:gd name="connsiteX28" fmla="*/ 1048800 w 1150995"/>
                  <a:gd name="connsiteY28" fmla="*/ 559232 h 1152532"/>
                  <a:gd name="connsiteX29" fmla="*/ 1138128 w 1150995"/>
                  <a:gd name="connsiteY29" fmla="*/ 797710 h 1152532"/>
                  <a:gd name="connsiteX30" fmla="*/ 1132987 w 1150995"/>
                  <a:gd name="connsiteY30" fmla="*/ 930768 h 1152532"/>
                  <a:gd name="connsiteX31" fmla="*/ 918343 w 1150995"/>
                  <a:gd name="connsiteY31" fmla="*/ 968693 h 1152532"/>
                  <a:gd name="connsiteX32" fmla="*/ 854721 w 1150995"/>
                  <a:gd name="connsiteY32" fmla="*/ 914056 h 1152532"/>
                  <a:gd name="connsiteX33" fmla="*/ 696629 w 1150995"/>
                  <a:gd name="connsiteY33" fmla="*/ 1112037 h 1152532"/>
                  <a:gd name="connsiteX34" fmla="*/ 706269 w 1150995"/>
                  <a:gd name="connsiteY34" fmla="*/ 1114608 h 1152532"/>
                  <a:gd name="connsiteX35" fmla="*/ 807165 w 1150995"/>
                  <a:gd name="connsiteY35" fmla="*/ 1114608 h 1152532"/>
                  <a:gd name="connsiteX36" fmla="*/ 818090 w 1150995"/>
                  <a:gd name="connsiteY36" fmla="*/ 1103680 h 1152532"/>
                  <a:gd name="connsiteX37" fmla="*/ 818090 w 1150995"/>
                  <a:gd name="connsiteY37" fmla="*/ 820208 h 1152532"/>
                  <a:gd name="connsiteX38" fmla="*/ 812949 w 1150995"/>
                  <a:gd name="connsiteY38" fmla="*/ 793210 h 1152532"/>
                  <a:gd name="connsiteX39" fmla="*/ 804594 w 1150995"/>
                  <a:gd name="connsiteY39" fmla="*/ 768784 h 1152532"/>
                  <a:gd name="connsiteX40" fmla="*/ 828372 w 1150995"/>
                  <a:gd name="connsiteY40" fmla="*/ 755928 h 1152532"/>
                  <a:gd name="connsiteX41" fmla="*/ 830300 w 1150995"/>
                  <a:gd name="connsiteY41" fmla="*/ 754642 h 1152532"/>
                  <a:gd name="connsiteX42" fmla="*/ 836726 w 1150995"/>
                  <a:gd name="connsiteY42" fmla="*/ 757214 h 1152532"/>
                  <a:gd name="connsiteX43" fmla="*/ 854721 w 1150995"/>
                  <a:gd name="connsiteY43" fmla="*/ 811851 h 1152532"/>
                  <a:gd name="connsiteX44" fmla="*/ 854721 w 1150995"/>
                  <a:gd name="connsiteY44" fmla="*/ 856204 h 1152532"/>
                  <a:gd name="connsiteX45" fmla="*/ 860504 w 1150995"/>
                  <a:gd name="connsiteY45" fmla="*/ 869060 h 1152532"/>
                  <a:gd name="connsiteX46" fmla="*/ 945976 w 1150995"/>
                  <a:gd name="connsiteY46" fmla="*/ 942339 h 1152532"/>
                  <a:gd name="connsiteX47" fmla="*/ 1062938 w 1150995"/>
                  <a:gd name="connsiteY47" fmla="*/ 951981 h 1152532"/>
                  <a:gd name="connsiteX48" fmla="*/ 1106638 w 1150995"/>
                  <a:gd name="connsiteY48" fmla="*/ 818922 h 1152532"/>
                  <a:gd name="connsiteX49" fmla="*/ 1016668 w 1150995"/>
                  <a:gd name="connsiteY49" fmla="*/ 577231 h 1152532"/>
                  <a:gd name="connsiteX50" fmla="*/ 1003815 w 1150995"/>
                  <a:gd name="connsiteY50" fmla="*/ 573374 h 1152532"/>
                  <a:gd name="connsiteX51" fmla="*/ 923484 w 1150995"/>
                  <a:gd name="connsiteY51" fmla="*/ 617727 h 1152532"/>
                  <a:gd name="connsiteX52" fmla="*/ 916415 w 1150995"/>
                  <a:gd name="connsiteY52" fmla="*/ 633797 h 1152532"/>
                  <a:gd name="connsiteX53" fmla="*/ 952403 w 1150995"/>
                  <a:gd name="connsiteY53" fmla="*/ 778426 h 1152532"/>
                  <a:gd name="connsiteX54" fmla="*/ 1005100 w 1150995"/>
                  <a:gd name="connsiteY54" fmla="*/ 843991 h 1152532"/>
                  <a:gd name="connsiteX55" fmla="*/ 1016668 w 1150995"/>
                  <a:gd name="connsiteY55" fmla="*/ 884487 h 1152532"/>
                  <a:gd name="connsiteX56" fmla="*/ 1007671 w 1150995"/>
                  <a:gd name="connsiteY56" fmla="*/ 887058 h 1152532"/>
                  <a:gd name="connsiteX57" fmla="*/ 981965 w 1150995"/>
                  <a:gd name="connsiteY57" fmla="*/ 874202 h 1152532"/>
                  <a:gd name="connsiteX58" fmla="*/ 917700 w 1150995"/>
                  <a:gd name="connsiteY58" fmla="*/ 792567 h 1152532"/>
                  <a:gd name="connsiteX59" fmla="*/ 896493 w 1150995"/>
                  <a:gd name="connsiteY59" fmla="*/ 707075 h 1152532"/>
                  <a:gd name="connsiteX60" fmla="*/ 884925 w 1150995"/>
                  <a:gd name="connsiteY60" fmla="*/ 694219 h 1152532"/>
                  <a:gd name="connsiteX61" fmla="*/ 794954 w 1150995"/>
                  <a:gd name="connsiteY61" fmla="*/ 659509 h 1152532"/>
                  <a:gd name="connsiteX62" fmla="*/ 782101 w 1150995"/>
                  <a:gd name="connsiteY62" fmla="*/ 664008 h 1152532"/>
                  <a:gd name="connsiteX63" fmla="*/ 743543 w 1150995"/>
                  <a:gd name="connsiteY63" fmla="*/ 728930 h 1152532"/>
                  <a:gd name="connsiteX64" fmla="*/ 730047 w 1150995"/>
                  <a:gd name="connsiteY64" fmla="*/ 748857 h 1152532"/>
                  <a:gd name="connsiteX65" fmla="*/ 709482 w 1150995"/>
                  <a:gd name="connsiteY65" fmla="*/ 736644 h 1152532"/>
                  <a:gd name="connsiteX66" fmla="*/ 700485 w 1150995"/>
                  <a:gd name="connsiteY66" fmla="*/ 737930 h 1152532"/>
                  <a:gd name="connsiteX67" fmla="*/ 691488 w 1150995"/>
                  <a:gd name="connsiteY67" fmla="*/ 788068 h 1152532"/>
                  <a:gd name="connsiteX68" fmla="*/ 742257 w 1150995"/>
                  <a:gd name="connsiteY68" fmla="*/ 1054185 h 1152532"/>
                  <a:gd name="connsiteX69" fmla="*/ 736474 w 1150995"/>
                  <a:gd name="connsiteY69" fmla="*/ 1072184 h 1152532"/>
                  <a:gd name="connsiteX70" fmla="*/ 696629 w 1150995"/>
                  <a:gd name="connsiteY70" fmla="*/ 1112037 h 1152532"/>
                  <a:gd name="connsiteX71" fmla="*/ 205647 w 1150995"/>
                  <a:gd name="connsiteY71" fmla="*/ 780354 h 1152532"/>
                  <a:gd name="connsiteX72" fmla="*/ 47556 w 1150995"/>
                  <a:gd name="connsiteY72" fmla="*/ 780354 h 1152532"/>
                  <a:gd name="connsiteX73" fmla="*/ 36631 w 1150995"/>
                  <a:gd name="connsiteY73" fmla="*/ 791282 h 1152532"/>
                  <a:gd name="connsiteX74" fmla="*/ 36631 w 1150995"/>
                  <a:gd name="connsiteY74" fmla="*/ 1030402 h 1152532"/>
                  <a:gd name="connsiteX75" fmla="*/ 46913 w 1150995"/>
                  <a:gd name="connsiteY75" fmla="*/ 1040686 h 1152532"/>
                  <a:gd name="connsiteX76" fmla="*/ 361810 w 1150995"/>
                  <a:gd name="connsiteY76" fmla="*/ 1040686 h 1152532"/>
                  <a:gd name="connsiteX77" fmla="*/ 372093 w 1150995"/>
                  <a:gd name="connsiteY77" fmla="*/ 1030402 h 1152532"/>
                  <a:gd name="connsiteX78" fmla="*/ 372093 w 1150995"/>
                  <a:gd name="connsiteY78" fmla="*/ 791282 h 1152532"/>
                  <a:gd name="connsiteX79" fmla="*/ 359882 w 1150995"/>
                  <a:gd name="connsiteY79" fmla="*/ 780354 h 1152532"/>
                  <a:gd name="connsiteX80" fmla="*/ 205647 w 1150995"/>
                  <a:gd name="connsiteY80" fmla="*/ 780354 h 1152532"/>
                  <a:gd name="connsiteX81" fmla="*/ 854721 w 1150995"/>
                  <a:gd name="connsiteY81" fmla="*/ 184482 h 1152532"/>
                  <a:gd name="connsiteX82" fmla="*/ 730690 w 1150995"/>
                  <a:gd name="connsiteY82" fmla="*/ 39211 h 1152532"/>
                  <a:gd name="connsiteX83" fmla="*/ 568743 w 1150995"/>
                  <a:gd name="connsiteY83" fmla="*/ 39211 h 1152532"/>
                  <a:gd name="connsiteX84" fmla="*/ 450496 w 1150995"/>
                  <a:gd name="connsiteY84" fmla="*/ 215337 h 1152532"/>
                  <a:gd name="connsiteX85" fmla="*/ 459493 w 1150995"/>
                  <a:gd name="connsiteY85" fmla="*/ 223050 h 1152532"/>
                  <a:gd name="connsiteX86" fmla="*/ 481343 w 1150995"/>
                  <a:gd name="connsiteY86" fmla="*/ 225621 h 1152532"/>
                  <a:gd name="connsiteX87" fmla="*/ 492268 w 1150995"/>
                  <a:gd name="connsiteY87" fmla="*/ 221122 h 1152532"/>
                  <a:gd name="connsiteX88" fmla="*/ 506406 w 1150995"/>
                  <a:gd name="connsiteY88" fmla="*/ 196053 h 1152532"/>
                  <a:gd name="connsiteX89" fmla="*/ 582238 w 1150995"/>
                  <a:gd name="connsiteY89" fmla="*/ 153628 h 1152532"/>
                  <a:gd name="connsiteX90" fmla="*/ 601518 w 1150995"/>
                  <a:gd name="connsiteY90" fmla="*/ 140772 h 1152532"/>
                  <a:gd name="connsiteX91" fmla="*/ 638149 w 1150995"/>
                  <a:gd name="connsiteY91" fmla="*/ 112489 h 1152532"/>
                  <a:gd name="connsiteX92" fmla="*/ 668996 w 1150995"/>
                  <a:gd name="connsiteY92" fmla="*/ 135630 h 1152532"/>
                  <a:gd name="connsiteX93" fmla="*/ 655500 w 1150995"/>
                  <a:gd name="connsiteY93" fmla="*/ 148486 h 1152532"/>
                  <a:gd name="connsiteX94" fmla="*/ 631722 w 1150995"/>
                  <a:gd name="connsiteY94" fmla="*/ 166484 h 1152532"/>
                  <a:gd name="connsiteX95" fmla="*/ 655500 w 1150995"/>
                  <a:gd name="connsiteY95" fmla="*/ 185768 h 1152532"/>
                  <a:gd name="connsiteX96" fmla="*/ 736474 w 1150995"/>
                  <a:gd name="connsiteY96" fmla="*/ 185768 h 1152532"/>
                  <a:gd name="connsiteX97" fmla="*/ 806522 w 1150995"/>
                  <a:gd name="connsiteY97" fmla="*/ 222407 h 1152532"/>
                  <a:gd name="connsiteX98" fmla="*/ 815519 w 1150995"/>
                  <a:gd name="connsiteY98" fmla="*/ 226264 h 1152532"/>
                  <a:gd name="connsiteX99" fmla="*/ 840582 w 1150995"/>
                  <a:gd name="connsiteY99" fmla="*/ 222407 h 1152532"/>
                  <a:gd name="connsiteX100" fmla="*/ 849579 w 1150995"/>
                  <a:gd name="connsiteY100" fmla="*/ 214694 h 1152532"/>
                  <a:gd name="connsiteX101" fmla="*/ 854721 w 1150995"/>
                  <a:gd name="connsiteY101" fmla="*/ 184482 h 1152532"/>
                  <a:gd name="connsiteX102" fmla="*/ 780816 w 1150995"/>
                  <a:gd name="connsiteY102" fmla="*/ 352252 h 1152532"/>
                  <a:gd name="connsiteX103" fmla="*/ 780816 w 1150995"/>
                  <a:gd name="connsiteY103" fmla="*/ 263546 h 1152532"/>
                  <a:gd name="connsiteX104" fmla="*/ 739687 w 1150995"/>
                  <a:gd name="connsiteY104" fmla="*/ 222407 h 1152532"/>
                  <a:gd name="connsiteX105" fmla="*/ 653572 w 1150995"/>
                  <a:gd name="connsiteY105" fmla="*/ 222407 h 1152532"/>
                  <a:gd name="connsiteX106" fmla="*/ 602160 w 1150995"/>
                  <a:gd name="connsiteY106" fmla="*/ 194124 h 1152532"/>
                  <a:gd name="connsiteX107" fmla="*/ 593163 w 1150995"/>
                  <a:gd name="connsiteY107" fmla="*/ 188982 h 1152532"/>
                  <a:gd name="connsiteX108" fmla="*/ 520544 w 1150995"/>
                  <a:gd name="connsiteY108" fmla="*/ 262261 h 1152532"/>
                  <a:gd name="connsiteX109" fmla="*/ 520544 w 1150995"/>
                  <a:gd name="connsiteY109" fmla="*/ 429388 h 1152532"/>
                  <a:gd name="connsiteX110" fmla="*/ 598947 w 1150995"/>
                  <a:gd name="connsiteY110" fmla="*/ 518093 h 1152532"/>
                  <a:gd name="connsiteX111" fmla="*/ 692774 w 1150995"/>
                  <a:gd name="connsiteY111" fmla="*/ 519379 h 1152532"/>
                  <a:gd name="connsiteX112" fmla="*/ 778888 w 1150995"/>
                  <a:gd name="connsiteY112" fmla="*/ 440958 h 1152532"/>
                  <a:gd name="connsiteX113" fmla="*/ 780816 w 1150995"/>
                  <a:gd name="connsiteY113" fmla="*/ 352252 h 1152532"/>
                  <a:gd name="connsiteX114" fmla="*/ 408724 w 1150995"/>
                  <a:gd name="connsiteY114" fmla="*/ 896700 h 1152532"/>
                  <a:gd name="connsiteX115" fmla="*/ 424790 w 1150995"/>
                  <a:gd name="connsiteY115" fmla="*/ 883201 h 1152532"/>
                  <a:gd name="connsiteX116" fmla="*/ 445997 w 1150995"/>
                  <a:gd name="connsiteY116" fmla="*/ 838206 h 1152532"/>
                  <a:gd name="connsiteX117" fmla="*/ 452424 w 1150995"/>
                  <a:gd name="connsiteY117" fmla="*/ 780997 h 1152532"/>
                  <a:gd name="connsiteX118" fmla="*/ 492268 w 1150995"/>
                  <a:gd name="connsiteY118" fmla="*/ 766856 h 1152532"/>
                  <a:gd name="connsiteX119" fmla="*/ 496124 w 1150995"/>
                  <a:gd name="connsiteY119" fmla="*/ 778426 h 1152532"/>
                  <a:gd name="connsiteX120" fmla="*/ 482628 w 1150995"/>
                  <a:gd name="connsiteY120" fmla="*/ 817636 h 1152532"/>
                  <a:gd name="connsiteX121" fmla="*/ 482628 w 1150995"/>
                  <a:gd name="connsiteY121" fmla="*/ 1033616 h 1152532"/>
                  <a:gd name="connsiteX122" fmla="*/ 491625 w 1150995"/>
                  <a:gd name="connsiteY122" fmla="*/ 1041972 h 1152532"/>
                  <a:gd name="connsiteX123" fmla="*/ 550749 w 1150995"/>
                  <a:gd name="connsiteY123" fmla="*/ 1041972 h 1152532"/>
                  <a:gd name="connsiteX124" fmla="*/ 562316 w 1150995"/>
                  <a:gd name="connsiteY124" fmla="*/ 1031687 h 1152532"/>
                  <a:gd name="connsiteX125" fmla="*/ 609229 w 1150995"/>
                  <a:gd name="connsiteY125" fmla="*/ 780354 h 1152532"/>
                  <a:gd name="connsiteX126" fmla="*/ 606016 w 1150995"/>
                  <a:gd name="connsiteY126" fmla="*/ 754000 h 1152532"/>
                  <a:gd name="connsiteX127" fmla="*/ 579025 w 1150995"/>
                  <a:gd name="connsiteY127" fmla="*/ 747572 h 1152532"/>
                  <a:gd name="connsiteX128" fmla="*/ 564887 w 1150995"/>
                  <a:gd name="connsiteY128" fmla="*/ 745000 h 1152532"/>
                  <a:gd name="connsiteX129" fmla="*/ 519259 w 1150995"/>
                  <a:gd name="connsiteY129" fmla="*/ 668508 h 1152532"/>
                  <a:gd name="connsiteX130" fmla="*/ 503193 w 1150995"/>
                  <a:gd name="connsiteY130" fmla="*/ 662723 h 1152532"/>
                  <a:gd name="connsiteX131" fmla="*/ 440213 w 1150995"/>
                  <a:gd name="connsiteY131" fmla="*/ 686506 h 1152532"/>
                  <a:gd name="connsiteX132" fmla="*/ 397156 w 1150995"/>
                  <a:gd name="connsiteY132" fmla="*/ 734716 h 1152532"/>
                  <a:gd name="connsiteX133" fmla="*/ 394585 w 1150995"/>
                  <a:gd name="connsiteY133" fmla="*/ 745643 h 1152532"/>
                  <a:gd name="connsiteX134" fmla="*/ 397156 w 1150995"/>
                  <a:gd name="connsiteY134" fmla="*/ 755928 h 1152532"/>
                  <a:gd name="connsiteX135" fmla="*/ 408081 w 1150995"/>
                  <a:gd name="connsiteY135" fmla="*/ 785497 h 1152532"/>
                  <a:gd name="connsiteX136" fmla="*/ 408724 w 1150995"/>
                  <a:gd name="connsiteY136" fmla="*/ 896700 h 1152532"/>
                  <a:gd name="connsiteX137" fmla="*/ 222999 w 1150995"/>
                  <a:gd name="connsiteY137" fmla="*/ 741786 h 1152532"/>
                  <a:gd name="connsiteX138" fmla="*/ 225569 w 1150995"/>
                  <a:gd name="connsiteY138" fmla="*/ 743072 h 1152532"/>
                  <a:gd name="connsiteX139" fmla="*/ 350885 w 1150995"/>
                  <a:gd name="connsiteY139" fmla="*/ 743715 h 1152532"/>
                  <a:gd name="connsiteX140" fmla="*/ 358597 w 1150995"/>
                  <a:gd name="connsiteY140" fmla="*/ 736001 h 1152532"/>
                  <a:gd name="connsiteX141" fmla="*/ 384946 w 1150995"/>
                  <a:gd name="connsiteY141" fmla="*/ 630583 h 1152532"/>
                  <a:gd name="connsiteX142" fmla="*/ 379804 w 1150995"/>
                  <a:gd name="connsiteY142" fmla="*/ 618370 h 1152532"/>
                  <a:gd name="connsiteX143" fmla="*/ 295618 w 1150995"/>
                  <a:gd name="connsiteY143" fmla="*/ 571445 h 1152532"/>
                  <a:gd name="connsiteX144" fmla="*/ 284050 w 1150995"/>
                  <a:gd name="connsiteY144" fmla="*/ 575945 h 1152532"/>
                  <a:gd name="connsiteX145" fmla="*/ 257059 w 1150995"/>
                  <a:gd name="connsiteY145" fmla="*/ 648581 h 1152532"/>
                  <a:gd name="connsiteX146" fmla="*/ 222999 w 1150995"/>
                  <a:gd name="connsiteY146" fmla="*/ 741786 h 1152532"/>
                  <a:gd name="connsiteX147" fmla="*/ 670281 w 1150995"/>
                  <a:gd name="connsiteY147" fmla="*/ 1088896 h 1152532"/>
                  <a:gd name="connsiteX148" fmla="*/ 700485 w 1150995"/>
                  <a:gd name="connsiteY148" fmla="*/ 1056756 h 1152532"/>
                  <a:gd name="connsiteX149" fmla="*/ 703056 w 1150995"/>
                  <a:gd name="connsiteY149" fmla="*/ 1046472 h 1152532"/>
                  <a:gd name="connsiteX150" fmla="*/ 654215 w 1150995"/>
                  <a:gd name="connsiteY150" fmla="*/ 788068 h 1152532"/>
                  <a:gd name="connsiteX151" fmla="*/ 649716 w 1150995"/>
                  <a:gd name="connsiteY151" fmla="*/ 780997 h 1152532"/>
                  <a:gd name="connsiteX152" fmla="*/ 644575 w 1150995"/>
                  <a:gd name="connsiteY152" fmla="*/ 788711 h 1152532"/>
                  <a:gd name="connsiteX153" fmla="*/ 599590 w 1150995"/>
                  <a:gd name="connsiteY153" fmla="*/ 1028474 h 1152532"/>
                  <a:gd name="connsiteX154" fmla="*/ 609229 w 1150995"/>
                  <a:gd name="connsiteY154" fmla="*/ 1040686 h 1152532"/>
                  <a:gd name="connsiteX155" fmla="*/ 665140 w 1150995"/>
                  <a:gd name="connsiteY155" fmla="*/ 1081826 h 1152532"/>
                  <a:gd name="connsiteX156" fmla="*/ 670281 w 1150995"/>
                  <a:gd name="connsiteY156" fmla="*/ 1088896 h 1152532"/>
                  <a:gd name="connsiteX157" fmla="*/ 483271 w 1150995"/>
                  <a:gd name="connsiteY157" fmla="*/ 352895 h 1152532"/>
                  <a:gd name="connsiteX158" fmla="*/ 483271 w 1150995"/>
                  <a:gd name="connsiteY158" fmla="*/ 284759 h 1152532"/>
                  <a:gd name="connsiteX159" fmla="*/ 469132 w 1150995"/>
                  <a:gd name="connsiteY159" fmla="*/ 260975 h 1152532"/>
                  <a:gd name="connsiteX160" fmla="*/ 432501 w 1150995"/>
                  <a:gd name="connsiteY160" fmla="*/ 271260 h 1152532"/>
                  <a:gd name="connsiteX161" fmla="*/ 363738 w 1150995"/>
                  <a:gd name="connsiteY161" fmla="*/ 394677 h 1152532"/>
                  <a:gd name="connsiteX162" fmla="*/ 366309 w 1150995"/>
                  <a:gd name="connsiteY162" fmla="*/ 404319 h 1152532"/>
                  <a:gd name="connsiteX163" fmla="*/ 447282 w 1150995"/>
                  <a:gd name="connsiteY163" fmla="*/ 444172 h 1152532"/>
                  <a:gd name="connsiteX164" fmla="*/ 483271 w 1150995"/>
                  <a:gd name="connsiteY164" fmla="*/ 421674 h 1152532"/>
                  <a:gd name="connsiteX165" fmla="*/ 483271 w 1150995"/>
                  <a:gd name="connsiteY165" fmla="*/ 352895 h 1152532"/>
                  <a:gd name="connsiteX166" fmla="*/ 817447 w 1150995"/>
                  <a:gd name="connsiteY166" fmla="*/ 352895 h 1152532"/>
                  <a:gd name="connsiteX167" fmla="*/ 817447 w 1150995"/>
                  <a:gd name="connsiteY167" fmla="*/ 419103 h 1152532"/>
                  <a:gd name="connsiteX168" fmla="*/ 856648 w 1150995"/>
                  <a:gd name="connsiteY168" fmla="*/ 442886 h 1152532"/>
                  <a:gd name="connsiteX169" fmla="*/ 931196 w 1150995"/>
                  <a:gd name="connsiteY169" fmla="*/ 405604 h 1152532"/>
                  <a:gd name="connsiteX170" fmla="*/ 935052 w 1150995"/>
                  <a:gd name="connsiteY170" fmla="*/ 390820 h 1152532"/>
                  <a:gd name="connsiteX171" fmla="*/ 905490 w 1150995"/>
                  <a:gd name="connsiteY171" fmla="*/ 338111 h 1152532"/>
                  <a:gd name="connsiteX172" fmla="*/ 868859 w 1150995"/>
                  <a:gd name="connsiteY172" fmla="*/ 272545 h 1152532"/>
                  <a:gd name="connsiteX173" fmla="*/ 832228 w 1150995"/>
                  <a:gd name="connsiteY173" fmla="*/ 260332 h 1152532"/>
                  <a:gd name="connsiteX174" fmla="*/ 816804 w 1150995"/>
                  <a:gd name="connsiteY174" fmla="*/ 285401 h 1152532"/>
                  <a:gd name="connsiteX175" fmla="*/ 817447 w 1150995"/>
                  <a:gd name="connsiteY175" fmla="*/ 352895 h 1152532"/>
                  <a:gd name="connsiteX176" fmla="*/ 418363 w 1150995"/>
                  <a:gd name="connsiteY176" fmla="*/ 653723 h 1152532"/>
                  <a:gd name="connsiteX177" fmla="*/ 554604 w 1150995"/>
                  <a:gd name="connsiteY177" fmla="*/ 601657 h 1152532"/>
                  <a:gd name="connsiteX178" fmla="*/ 561674 w 1150995"/>
                  <a:gd name="connsiteY178" fmla="*/ 593301 h 1152532"/>
                  <a:gd name="connsiteX179" fmla="*/ 570671 w 1150995"/>
                  <a:gd name="connsiteY179" fmla="*/ 557304 h 1152532"/>
                  <a:gd name="connsiteX180" fmla="*/ 566172 w 1150995"/>
                  <a:gd name="connsiteY180" fmla="*/ 548305 h 1152532"/>
                  <a:gd name="connsiteX181" fmla="*/ 494838 w 1150995"/>
                  <a:gd name="connsiteY181" fmla="*/ 480811 h 1152532"/>
                  <a:gd name="connsiteX182" fmla="*/ 488412 w 1150995"/>
                  <a:gd name="connsiteY182" fmla="*/ 476955 h 1152532"/>
                  <a:gd name="connsiteX183" fmla="*/ 461421 w 1150995"/>
                  <a:gd name="connsiteY183" fmla="*/ 484668 h 1152532"/>
                  <a:gd name="connsiteX184" fmla="*/ 453066 w 1150995"/>
                  <a:gd name="connsiteY184" fmla="*/ 512951 h 1152532"/>
                  <a:gd name="connsiteX185" fmla="*/ 449210 w 1150995"/>
                  <a:gd name="connsiteY185" fmla="*/ 527735 h 1152532"/>
                  <a:gd name="connsiteX186" fmla="*/ 418363 w 1150995"/>
                  <a:gd name="connsiteY186" fmla="*/ 653723 h 1152532"/>
                  <a:gd name="connsiteX187" fmla="*/ 882354 w 1150995"/>
                  <a:gd name="connsiteY187" fmla="*/ 653723 h 1152532"/>
                  <a:gd name="connsiteX188" fmla="*/ 880427 w 1150995"/>
                  <a:gd name="connsiteY188" fmla="*/ 642153 h 1152532"/>
                  <a:gd name="connsiteX189" fmla="*/ 845724 w 1150995"/>
                  <a:gd name="connsiteY189" fmla="*/ 503309 h 1152532"/>
                  <a:gd name="connsiteX190" fmla="*/ 825159 w 1150995"/>
                  <a:gd name="connsiteY190" fmla="*/ 482740 h 1152532"/>
                  <a:gd name="connsiteX191" fmla="*/ 816162 w 1150995"/>
                  <a:gd name="connsiteY191" fmla="*/ 480169 h 1152532"/>
                  <a:gd name="connsiteX192" fmla="*/ 805237 w 1150995"/>
                  <a:gd name="connsiteY192" fmla="*/ 484025 h 1152532"/>
                  <a:gd name="connsiteX193" fmla="*/ 737116 w 1150995"/>
                  <a:gd name="connsiteY193" fmla="*/ 548305 h 1152532"/>
                  <a:gd name="connsiteX194" fmla="*/ 730690 w 1150995"/>
                  <a:gd name="connsiteY194" fmla="*/ 559875 h 1152532"/>
                  <a:gd name="connsiteX195" fmla="*/ 738401 w 1150995"/>
                  <a:gd name="connsiteY195" fmla="*/ 591372 h 1152532"/>
                  <a:gd name="connsiteX196" fmla="*/ 748684 w 1150995"/>
                  <a:gd name="connsiteY196" fmla="*/ 602300 h 1152532"/>
                  <a:gd name="connsiteX197" fmla="*/ 840582 w 1150995"/>
                  <a:gd name="connsiteY197" fmla="*/ 637654 h 1152532"/>
                  <a:gd name="connsiteX198" fmla="*/ 882354 w 1150995"/>
                  <a:gd name="connsiteY198" fmla="*/ 653723 h 1152532"/>
                  <a:gd name="connsiteX199" fmla="*/ 396513 w 1150995"/>
                  <a:gd name="connsiteY199" fmla="*/ 584944 h 1152532"/>
                  <a:gd name="connsiteX200" fmla="*/ 422862 w 1150995"/>
                  <a:gd name="connsiteY200" fmla="*/ 480811 h 1152532"/>
                  <a:gd name="connsiteX201" fmla="*/ 416435 w 1150995"/>
                  <a:gd name="connsiteY201" fmla="*/ 470527 h 1152532"/>
                  <a:gd name="connsiteX202" fmla="*/ 343816 w 1150995"/>
                  <a:gd name="connsiteY202" fmla="*/ 433887 h 1152532"/>
                  <a:gd name="connsiteX203" fmla="*/ 330321 w 1150995"/>
                  <a:gd name="connsiteY203" fmla="*/ 435816 h 1152532"/>
                  <a:gd name="connsiteX204" fmla="*/ 268626 w 1150995"/>
                  <a:gd name="connsiteY204" fmla="*/ 485311 h 1152532"/>
                  <a:gd name="connsiteX205" fmla="*/ 270554 w 1150995"/>
                  <a:gd name="connsiteY205" fmla="*/ 514879 h 1152532"/>
                  <a:gd name="connsiteX206" fmla="*/ 309756 w 1150995"/>
                  <a:gd name="connsiteY206" fmla="*/ 536735 h 1152532"/>
                  <a:gd name="connsiteX207" fmla="*/ 396513 w 1150995"/>
                  <a:gd name="connsiteY207" fmla="*/ 584944 h 1152532"/>
                  <a:gd name="connsiteX208" fmla="*/ 1040446 w 1150995"/>
                  <a:gd name="connsiteY208" fmla="*/ 499452 h 1152532"/>
                  <a:gd name="connsiteX209" fmla="*/ 1033376 w 1150995"/>
                  <a:gd name="connsiteY209" fmla="*/ 486597 h 1152532"/>
                  <a:gd name="connsiteX210" fmla="*/ 969112 w 1150995"/>
                  <a:gd name="connsiteY210" fmla="*/ 435173 h 1152532"/>
                  <a:gd name="connsiteX211" fmla="*/ 958829 w 1150995"/>
                  <a:gd name="connsiteY211" fmla="*/ 433887 h 1152532"/>
                  <a:gd name="connsiteX212" fmla="*/ 882354 w 1150995"/>
                  <a:gd name="connsiteY212" fmla="*/ 472455 h 1152532"/>
                  <a:gd name="connsiteX213" fmla="*/ 878499 w 1150995"/>
                  <a:gd name="connsiteY213" fmla="*/ 480811 h 1152532"/>
                  <a:gd name="connsiteX214" fmla="*/ 903562 w 1150995"/>
                  <a:gd name="connsiteY214" fmla="*/ 579802 h 1152532"/>
                  <a:gd name="connsiteX215" fmla="*/ 910631 w 1150995"/>
                  <a:gd name="connsiteY215" fmla="*/ 583016 h 1152532"/>
                  <a:gd name="connsiteX216" fmla="*/ 1032734 w 1150995"/>
                  <a:gd name="connsiteY216" fmla="*/ 514879 h 1152532"/>
                  <a:gd name="connsiteX217" fmla="*/ 1040446 w 1150995"/>
                  <a:gd name="connsiteY217" fmla="*/ 499452 h 1152532"/>
                  <a:gd name="connsiteX218" fmla="*/ 337390 w 1150995"/>
                  <a:gd name="connsiteY218" fmla="*/ 1115251 h 1152532"/>
                  <a:gd name="connsiteX219" fmla="*/ 334819 w 1150995"/>
                  <a:gd name="connsiteY219" fmla="*/ 1091467 h 1152532"/>
                  <a:gd name="connsiteX220" fmla="*/ 321966 w 1150995"/>
                  <a:gd name="connsiteY220" fmla="*/ 1077968 h 1152532"/>
                  <a:gd name="connsiteX221" fmla="*/ 49484 w 1150995"/>
                  <a:gd name="connsiteY221" fmla="*/ 1077968 h 1152532"/>
                  <a:gd name="connsiteX222" fmla="*/ 42415 w 1150995"/>
                  <a:gd name="connsiteY222" fmla="*/ 1077968 h 1152532"/>
                  <a:gd name="connsiteX223" fmla="*/ 37274 w 1150995"/>
                  <a:gd name="connsiteY223" fmla="*/ 1082468 h 1152532"/>
                  <a:gd name="connsiteX224" fmla="*/ 64265 w 1150995"/>
                  <a:gd name="connsiteY224" fmla="*/ 1115251 h 1152532"/>
                  <a:gd name="connsiteX225" fmla="*/ 325179 w 1150995"/>
                  <a:gd name="connsiteY225" fmla="*/ 1115251 h 1152532"/>
                  <a:gd name="connsiteX226" fmla="*/ 337390 w 1150995"/>
                  <a:gd name="connsiteY226" fmla="*/ 1115251 h 1152532"/>
                  <a:gd name="connsiteX227" fmla="*/ 501907 w 1150995"/>
                  <a:gd name="connsiteY227" fmla="*/ 1115251 h 1152532"/>
                  <a:gd name="connsiteX228" fmla="*/ 609872 w 1150995"/>
                  <a:gd name="connsiteY228" fmla="*/ 1115251 h 1152532"/>
                  <a:gd name="connsiteX229" fmla="*/ 631079 w 1150995"/>
                  <a:gd name="connsiteY229" fmla="*/ 1090824 h 1152532"/>
                  <a:gd name="connsiteX230" fmla="*/ 609872 w 1150995"/>
                  <a:gd name="connsiteY230" fmla="*/ 1077968 h 1152532"/>
                  <a:gd name="connsiteX231" fmla="*/ 513475 w 1150995"/>
                  <a:gd name="connsiteY231" fmla="*/ 1077968 h 1152532"/>
                  <a:gd name="connsiteX232" fmla="*/ 382375 w 1150995"/>
                  <a:gd name="connsiteY232" fmla="*/ 1077968 h 1152532"/>
                  <a:gd name="connsiteX233" fmla="*/ 372093 w 1150995"/>
                  <a:gd name="connsiteY233" fmla="*/ 1081182 h 1152532"/>
                  <a:gd name="connsiteX234" fmla="*/ 395228 w 1150995"/>
                  <a:gd name="connsiteY234" fmla="*/ 1115251 h 1152532"/>
                  <a:gd name="connsiteX235" fmla="*/ 501907 w 1150995"/>
                  <a:gd name="connsiteY235" fmla="*/ 1115251 h 1152532"/>
                  <a:gd name="connsiteX236" fmla="*/ 648431 w 1150995"/>
                  <a:gd name="connsiteY236" fmla="*/ 557304 h 1152532"/>
                  <a:gd name="connsiteX237" fmla="*/ 610515 w 1150995"/>
                  <a:gd name="connsiteY237" fmla="*/ 559875 h 1152532"/>
                  <a:gd name="connsiteX238" fmla="*/ 598947 w 1150995"/>
                  <a:gd name="connsiteY238" fmla="*/ 597800 h 1152532"/>
                  <a:gd name="connsiteX239" fmla="*/ 598304 w 1150995"/>
                  <a:gd name="connsiteY239" fmla="*/ 600371 h 1152532"/>
                  <a:gd name="connsiteX240" fmla="*/ 601518 w 1150995"/>
                  <a:gd name="connsiteY240" fmla="*/ 610013 h 1152532"/>
                  <a:gd name="connsiteX241" fmla="*/ 643932 w 1150995"/>
                  <a:gd name="connsiteY241" fmla="*/ 642153 h 1152532"/>
                  <a:gd name="connsiteX242" fmla="*/ 654857 w 1150995"/>
                  <a:gd name="connsiteY242" fmla="*/ 642153 h 1152532"/>
                  <a:gd name="connsiteX243" fmla="*/ 697272 w 1150995"/>
                  <a:gd name="connsiteY243" fmla="*/ 610013 h 1152532"/>
                  <a:gd name="connsiteX244" fmla="*/ 700485 w 1150995"/>
                  <a:gd name="connsiteY244" fmla="*/ 600371 h 1152532"/>
                  <a:gd name="connsiteX245" fmla="*/ 688918 w 1150995"/>
                  <a:gd name="connsiteY245" fmla="*/ 560518 h 1152532"/>
                  <a:gd name="connsiteX246" fmla="*/ 651001 w 1150995"/>
                  <a:gd name="connsiteY246" fmla="*/ 557947 h 1152532"/>
                  <a:gd name="connsiteX247" fmla="*/ 648431 w 1150995"/>
                  <a:gd name="connsiteY247" fmla="*/ 557304 h 1152532"/>
                  <a:gd name="connsiteX248" fmla="*/ 445997 w 1150995"/>
                  <a:gd name="connsiteY248" fmla="*/ 914056 h 1152532"/>
                  <a:gd name="connsiteX249" fmla="*/ 413865 w 1150995"/>
                  <a:gd name="connsiteY249" fmla="*/ 941053 h 1152532"/>
                  <a:gd name="connsiteX250" fmla="*/ 408724 w 1150995"/>
                  <a:gd name="connsiteY250" fmla="*/ 953266 h 1152532"/>
                  <a:gd name="connsiteX251" fmla="*/ 408724 w 1150995"/>
                  <a:gd name="connsiteY251" fmla="*/ 1012404 h 1152532"/>
                  <a:gd name="connsiteX252" fmla="*/ 438928 w 1150995"/>
                  <a:gd name="connsiteY252" fmla="*/ 1040686 h 1152532"/>
                  <a:gd name="connsiteX253" fmla="*/ 440213 w 1150995"/>
                  <a:gd name="connsiteY253" fmla="*/ 1040686 h 1152532"/>
                  <a:gd name="connsiteX254" fmla="*/ 445997 w 1150995"/>
                  <a:gd name="connsiteY254" fmla="*/ 1034901 h 1152532"/>
                  <a:gd name="connsiteX255" fmla="*/ 445997 w 1150995"/>
                  <a:gd name="connsiteY255" fmla="*/ 914056 h 1152532"/>
                  <a:gd name="connsiteX256" fmla="*/ 581596 w 1150995"/>
                  <a:gd name="connsiteY256" fmla="*/ 697433 h 1152532"/>
                  <a:gd name="connsiteX257" fmla="*/ 613728 w 1150995"/>
                  <a:gd name="connsiteY257" fmla="*/ 673650 h 1152532"/>
                  <a:gd name="connsiteX258" fmla="*/ 613728 w 1150995"/>
                  <a:gd name="connsiteY258" fmla="*/ 665294 h 1152532"/>
                  <a:gd name="connsiteX259" fmla="*/ 586094 w 1150995"/>
                  <a:gd name="connsiteY259" fmla="*/ 644081 h 1152532"/>
                  <a:gd name="connsiteX260" fmla="*/ 555247 w 1150995"/>
                  <a:gd name="connsiteY260" fmla="*/ 642153 h 1152532"/>
                  <a:gd name="connsiteX261" fmla="*/ 553319 w 1150995"/>
                  <a:gd name="connsiteY261" fmla="*/ 649867 h 1152532"/>
                  <a:gd name="connsiteX262" fmla="*/ 581596 w 1150995"/>
                  <a:gd name="connsiteY262" fmla="*/ 697433 h 1152532"/>
                  <a:gd name="connsiteX263" fmla="*/ 749969 w 1150995"/>
                  <a:gd name="connsiteY263" fmla="*/ 646010 h 1152532"/>
                  <a:gd name="connsiteX264" fmla="*/ 724263 w 1150995"/>
                  <a:gd name="connsiteY264" fmla="*/ 637654 h 1152532"/>
                  <a:gd name="connsiteX265" fmla="*/ 686990 w 1150995"/>
                  <a:gd name="connsiteY265" fmla="*/ 665294 h 1152532"/>
                  <a:gd name="connsiteX266" fmla="*/ 686990 w 1150995"/>
                  <a:gd name="connsiteY266" fmla="*/ 673007 h 1152532"/>
                  <a:gd name="connsiteX267" fmla="*/ 714624 w 1150995"/>
                  <a:gd name="connsiteY267" fmla="*/ 693577 h 1152532"/>
                  <a:gd name="connsiteX268" fmla="*/ 722335 w 1150995"/>
                  <a:gd name="connsiteY268" fmla="*/ 692291 h 1152532"/>
                  <a:gd name="connsiteX269" fmla="*/ 748684 w 1150995"/>
                  <a:gd name="connsiteY269" fmla="*/ 648581 h 1152532"/>
                  <a:gd name="connsiteX270" fmla="*/ 749969 w 1150995"/>
                  <a:gd name="connsiteY270" fmla="*/ 646010 h 1152532"/>
                  <a:gd name="connsiteX271" fmla="*/ 651001 w 1150995"/>
                  <a:gd name="connsiteY271" fmla="*/ 743072 h 1152532"/>
                  <a:gd name="connsiteX272" fmla="*/ 660641 w 1150995"/>
                  <a:gd name="connsiteY272" fmla="*/ 737287 h 1152532"/>
                  <a:gd name="connsiteX273" fmla="*/ 667068 w 1150995"/>
                  <a:gd name="connsiteY273" fmla="*/ 725074 h 1152532"/>
                  <a:gd name="connsiteX274" fmla="*/ 660641 w 1150995"/>
                  <a:gd name="connsiteY274" fmla="*/ 699362 h 1152532"/>
                  <a:gd name="connsiteX275" fmla="*/ 642004 w 1150995"/>
                  <a:gd name="connsiteY275" fmla="*/ 699362 h 1152532"/>
                  <a:gd name="connsiteX276" fmla="*/ 635578 w 1150995"/>
                  <a:gd name="connsiteY276" fmla="*/ 726359 h 1152532"/>
                  <a:gd name="connsiteX277" fmla="*/ 641362 w 1150995"/>
                  <a:gd name="connsiteY277" fmla="*/ 737930 h 1152532"/>
                  <a:gd name="connsiteX278" fmla="*/ 651001 w 1150995"/>
                  <a:gd name="connsiteY278" fmla="*/ 743072 h 11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50995" h="1152532">
                    <a:moveTo>
                      <a:pt x="854721" y="914056"/>
                    </a:moveTo>
                    <a:cubicBezTo>
                      <a:pt x="854721" y="921127"/>
                      <a:pt x="854721" y="924983"/>
                      <a:pt x="854721" y="928840"/>
                    </a:cubicBezTo>
                    <a:cubicBezTo>
                      <a:pt x="854721" y="999548"/>
                      <a:pt x="854721" y="1069612"/>
                      <a:pt x="854721" y="1140320"/>
                    </a:cubicBezTo>
                    <a:cubicBezTo>
                      <a:pt x="854721" y="1149962"/>
                      <a:pt x="852150" y="1152533"/>
                      <a:pt x="842510" y="1152533"/>
                    </a:cubicBezTo>
                    <a:cubicBezTo>
                      <a:pt x="581596" y="1152533"/>
                      <a:pt x="320038" y="1152533"/>
                      <a:pt x="59124" y="1152533"/>
                    </a:cubicBezTo>
                    <a:cubicBezTo>
                      <a:pt x="23135" y="1152533"/>
                      <a:pt x="0" y="1129392"/>
                      <a:pt x="0" y="1094038"/>
                    </a:cubicBezTo>
                    <a:cubicBezTo>
                      <a:pt x="0" y="991191"/>
                      <a:pt x="0" y="888344"/>
                      <a:pt x="0" y="784854"/>
                    </a:cubicBezTo>
                    <a:cubicBezTo>
                      <a:pt x="0" y="757856"/>
                      <a:pt x="14781" y="743715"/>
                      <a:pt x="41772" y="743715"/>
                    </a:cubicBezTo>
                    <a:cubicBezTo>
                      <a:pt x="84829" y="743715"/>
                      <a:pt x="128529" y="743715"/>
                      <a:pt x="171587" y="743715"/>
                    </a:cubicBezTo>
                    <a:cubicBezTo>
                      <a:pt x="179941" y="743715"/>
                      <a:pt x="183154" y="741144"/>
                      <a:pt x="185725" y="734073"/>
                    </a:cubicBezTo>
                    <a:cubicBezTo>
                      <a:pt x="206932" y="676221"/>
                      <a:pt x="228782" y="618370"/>
                      <a:pt x="250632" y="560518"/>
                    </a:cubicBezTo>
                    <a:cubicBezTo>
                      <a:pt x="253846" y="552804"/>
                      <a:pt x="253203" y="548948"/>
                      <a:pt x="245491" y="543805"/>
                    </a:cubicBezTo>
                    <a:cubicBezTo>
                      <a:pt x="215287" y="522593"/>
                      <a:pt x="214644" y="481454"/>
                      <a:pt x="242921" y="458314"/>
                    </a:cubicBezTo>
                    <a:cubicBezTo>
                      <a:pt x="265413" y="439672"/>
                      <a:pt x="288549" y="421674"/>
                      <a:pt x="311684" y="403033"/>
                    </a:cubicBezTo>
                    <a:cubicBezTo>
                      <a:pt x="316825" y="399176"/>
                      <a:pt x="321324" y="394034"/>
                      <a:pt x="324537" y="388249"/>
                    </a:cubicBezTo>
                    <a:cubicBezTo>
                      <a:pt x="347672" y="346467"/>
                      <a:pt x="370807" y="305328"/>
                      <a:pt x="393943" y="263546"/>
                    </a:cubicBezTo>
                    <a:cubicBezTo>
                      <a:pt x="399084" y="253904"/>
                      <a:pt x="403582" y="244262"/>
                      <a:pt x="412579" y="237192"/>
                    </a:cubicBezTo>
                    <a:cubicBezTo>
                      <a:pt x="418363" y="232692"/>
                      <a:pt x="414507" y="227550"/>
                      <a:pt x="413222" y="223693"/>
                    </a:cubicBezTo>
                    <a:cubicBezTo>
                      <a:pt x="393943" y="139487"/>
                      <a:pt x="433787" y="55923"/>
                      <a:pt x="510904" y="17998"/>
                    </a:cubicBezTo>
                    <a:cubicBezTo>
                      <a:pt x="534682" y="6428"/>
                      <a:pt x="560388" y="0"/>
                      <a:pt x="586737" y="0"/>
                    </a:cubicBezTo>
                    <a:cubicBezTo>
                      <a:pt x="628509" y="0"/>
                      <a:pt x="670281" y="0"/>
                      <a:pt x="712053" y="0"/>
                    </a:cubicBezTo>
                    <a:cubicBezTo>
                      <a:pt x="826444" y="643"/>
                      <a:pt x="912559" y="109275"/>
                      <a:pt x="886853" y="220479"/>
                    </a:cubicBezTo>
                    <a:cubicBezTo>
                      <a:pt x="884925" y="229478"/>
                      <a:pt x="884925" y="235906"/>
                      <a:pt x="892637" y="242334"/>
                    </a:cubicBezTo>
                    <a:cubicBezTo>
                      <a:pt x="897778" y="246191"/>
                      <a:pt x="900349" y="252619"/>
                      <a:pt x="903562" y="258404"/>
                    </a:cubicBezTo>
                    <a:cubicBezTo>
                      <a:pt x="927340" y="301471"/>
                      <a:pt x="951118" y="343896"/>
                      <a:pt x="974896" y="386963"/>
                    </a:cubicBezTo>
                    <a:cubicBezTo>
                      <a:pt x="978109" y="392748"/>
                      <a:pt x="981965" y="397891"/>
                      <a:pt x="987106" y="401747"/>
                    </a:cubicBezTo>
                    <a:cubicBezTo>
                      <a:pt x="1009599" y="419103"/>
                      <a:pt x="1031449" y="437101"/>
                      <a:pt x="1053299" y="454457"/>
                    </a:cubicBezTo>
                    <a:cubicBezTo>
                      <a:pt x="1085431" y="480169"/>
                      <a:pt x="1084788" y="520665"/>
                      <a:pt x="1051371" y="544448"/>
                    </a:cubicBezTo>
                    <a:cubicBezTo>
                      <a:pt x="1044302" y="549590"/>
                      <a:pt x="1046872" y="554090"/>
                      <a:pt x="1048800" y="559232"/>
                    </a:cubicBezTo>
                    <a:cubicBezTo>
                      <a:pt x="1078362" y="638939"/>
                      <a:pt x="1108566" y="718003"/>
                      <a:pt x="1138128" y="797710"/>
                    </a:cubicBezTo>
                    <a:cubicBezTo>
                      <a:pt x="1154837" y="842705"/>
                      <a:pt x="1157407" y="887701"/>
                      <a:pt x="1132987" y="930768"/>
                    </a:cubicBezTo>
                    <a:cubicBezTo>
                      <a:pt x="1089287" y="1008547"/>
                      <a:pt x="987749" y="1026545"/>
                      <a:pt x="918343" y="968693"/>
                    </a:cubicBezTo>
                    <a:cubicBezTo>
                      <a:pt x="898421" y="951981"/>
                      <a:pt x="877856" y="933982"/>
                      <a:pt x="854721" y="914056"/>
                    </a:cubicBezTo>
                    <a:close/>
                    <a:moveTo>
                      <a:pt x="696629" y="1112037"/>
                    </a:moveTo>
                    <a:cubicBezTo>
                      <a:pt x="701128" y="1115894"/>
                      <a:pt x="703699" y="1114608"/>
                      <a:pt x="706269" y="1114608"/>
                    </a:cubicBezTo>
                    <a:cubicBezTo>
                      <a:pt x="739687" y="1114608"/>
                      <a:pt x="773747" y="1114608"/>
                      <a:pt x="807165" y="1114608"/>
                    </a:cubicBezTo>
                    <a:cubicBezTo>
                      <a:pt x="816162" y="1114608"/>
                      <a:pt x="818090" y="1112037"/>
                      <a:pt x="818090" y="1103680"/>
                    </a:cubicBezTo>
                    <a:cubicBezTo>
                      <a:pt x="818090" y="1009190"/>
                      <a:pt x="818090" y="914699"/>
                      <a:pt x="818090" y="820208"/>
                    </a:cubicBezTo>
                    <a:cubicBezTo>
                      <a:pt x="818090" y="810566"/>
                      <a:pt x="816162" y="802209"/>
                      <a:pt x="812949" y="793210"/>
                    </a:cubicBezTo>
                    <a:cubicBezTo>
                      <a:pt x="809735" y="784854"/>
                      <a:pt x="799453" y="776497"/>
                      <a:pt x="804594" y="768784"/>
                    </a:cubicBezTo>
                    <a:cubicBezTo>
                      <a:pt x="809093" y="762356"/>
                      <a:pt x="820660" y="759785"/>
                      <a:pt x="828372" y="755928"/>
                    </a:cubicBezTo>
                    <a:cubicBezTo>
                      <a:pt x="829015" y="755285"/>
                      <a:pt x="829657" y="755285"/>
                      <a:pt x="830300" y="754642"/>
                    </a:cubicBezTo>
                    <a:cubicBezTo>
                      <a:pt x="833513" y="753357"/>
                      <a:pt x="835441" y="754000"/>
                      <a:pt x="836726" y="757214"/>
                    </a:cubicBezTo>
                    <a:cubicBezTo>
                      <a:pt x="845724" y="774569"/>
                      <a:pt x="854721" y="791282"/>
                      <a:pt x="854721" y="811851"/>
                    </a:cubicBezTo>
                    <a:cubicBezTo>
                      <a:pt x="854721" y="826635"/>
                      <a:pt x="854721" y="841420"/>
                      <a:pt x="854721" y="856204"/>
                    </a:cubicBezTo>
                    <a:cubicBezTo>
                      <a:pt x="854721" y="861989"/>
                      <a:pt x="856006" y="865203"/>
                      <a:pt x="860504" y="869060"/>
                    </a:cubicBezTo>
                    <a:cubicBezTo>
                      <a:pt x="889424" y="893486"/>
                      <a:pt x="917057" y="917913"/>
                      <a:pt x="945976" y="942339"/>
                    </a:cubicBezTo>
                    <a:cubicBezTo>
                      <a:pt x="979394" y="969979"/>
                      <a:pt x="1025665" y="973836"/>
                      <a:pt x="1062938" y="951981"/>
                    </a:cubicBezTo>
                    <a:cubicBezTo>
                      <a:pt x="1108566" y="925626"/>
                      <a:pt x="1125918" y="872917"/>
                      <a:pt x="1106638" y="818922"/>
                    </a:cubicBezTo>
                    <a:cubicBezTo>
                      <a:pt x="1077076" y="737930"/>
                      <a:pt x="1046229" y="657580"/>
                      <a:pt x="1016668" y="577231"/>
                    </a:cubicBezTo>
                    <a:cubicBezTo>
                      <a:pt x="1013454" y="568231"/>
                      <a:pt x="1010241" y="569517"/>
                      <a:pt x="1003815" y="573374"/>
                    </a:cubicBezTo>
                    <a:cubicBezTo>
                      <a:pt x="977466" y="588801"/>
                      <a:pt x="950475" y="603585"/>
                      <a:pt x="923484" y="617727"/>
                    </a:cubicBezTo>
                    <a:cubicBezTo>
                      <a:pt x="915772" y="621584"/>
                      <a:pt x="914487" y="625440"/>
                      <a:pt x="916415" y="633797"/>
                    </a:cubicBezTo>
                    <a:cubicBezTo>
                      <a:pt x="928625" y="682006"/>
                      <a:pt x="941478" y="730216"/>
                      <a:pt x="952403" y="778426"/>
                    </a:cubicBezTo>
                    <a:cubicBezTo>
                      <a:pt x="959472" y="809280"/>
                      <a:pt x="976181" y="831135"/>
                      <a:pt x="1005100" y="843991"/>
                    </a:cubicBezTo>
                    <a:cubicBezTo>
                      <a:pt x="1033376" y="856847"/>
                      <a:pt x="1032734" y="857490"/>
                      <a:pt x="1016668" y="884487"/>
                    </a:cubicBezTo>
                    <a:cubicBezTo>
                      <a:pt x="1014097" y="888987"/>
                      <a:pt x="1012169" y="889629"/>
                      <a:pt x="1007671" y="887058"/>
                    </a:cubicBezTo>
                    <a:cubicBezTo>
                      <a:pt x="999316" y="882559"/>
                      <a:pt x="990319" y="878059"/>
                      <a:pt x="981965" y="874202"/>
                    </a:cubicBezTo>
                    <a:cubicBezTo>
                      <a:pt x="947262" y="857490"/>
                      <a:pt x="926054" y="830492"/>
                      <a:pt x="917700" y="792567"/>
                    </a:cubicBezTo>
                    <a:cubicBezTo>
                      <a:pt x="911273" y="764284"/>
                      <a:pt x="903562" y="735358"/>
                      <a:pt x="896493" y="707075"/>
                    </a:cubicBezTo>
                    <a:cubicBezTo>
                      <a:pt x="895207" y="700647"/>
                      <a:pt x="891351" y="696791"/>
                      <a:pt x="884925" y="694219"/>
                    </a:cubicBezTo>
                    <a:cubicBezTo>
                      <a:pt x="854721" y="683292"/>
                      <a:pt x="825159" y="671722"/>
                      <a:pt x="794954" y="659509"/>
                    </a:cubicBezTo>
                    <a:cubicBezTo>
                      <a:pt x="788528" y="656937"/>
                      <a:pt x="785957" y="657580"/>
                      <a:pt x="782101" y="664008"/>
                    </a:cubicBezTo>
                    <a:cubicBezTo>
                      <a:pt x="769891" y="685863"/>
                      <a:pt x="756396" y="707075"/>
                      <a:pt x="743543" y="728930"/>
                    </a:cubicBezTo>
                    <a:cubicBezTo>
                      <a:pt x="739044" y="736001"/>
                      <a:pt x="736474" y="746286"/>
                      <a:pt x="730047" y="748857"/>
                    </a:cubicBezTo>
                    <a:cubicBezTo>
                      <a:pt x="722335" y="752071"/>
                      <a:pt x="716552" y="741144"/>
                      <a:pt x="709482" y="736644"/>
                    </a:cubicBezTo>
                    <a:cubicBezTo>
                      <a:pt x="705626" y="734073"/>
                      <a:pt x="703699" y="733430"/>
                      <a:pt x="700485" y="737930"/>
                    </a:cubicBezTo>
                    <a:cubicBezTo>
                      <a:pt x="690846" y="754000"/>
                      <a:pt x="687632" y="769427"/>
                      <a:pt x="691488" y="788068"/>
                    </a:cubicBezTo>
                    <a:cubicBezTo>
                      <a:pt x="709482" y="876773"/>
                      <a:pt x="724906" y="965479"/>
                      <a:pt x="742257" y="1054185"/>
                    </a:cubicBezTo>
                    <a:cubicBezTo>
                      <a:pt x="743543" y="1061899"/>
                      <a:pt x="742257" y="1067041"/>
                      <a:pt x="736474" y="1072184"/>
                    </a:cubicBezTo>
                    <a:cubicBezTo>
                      <a:pt x="723621" y="1085682"/>
                      <a:pt x="710125" y="1099181"/>
                      <a:pt x="696629" y="1112037"/>
                    </a:cubicBezTo>
                    <a:close/>
                    <a:moveTo>
                      <a:pt x="205647" y="780354"/>
                    </a:moveTo>
                    <a:cubicBezTo>
                      <a:pt x="152950" y="780354"/>
                      <a:pt x="100253" y="780354"/>
                      <a:pt x="47556" y="780354"/>
                    </a:cubicBezTo>
                    <a:cubicBezTo>
                      <a:pt x="38559" y="780354"/>
                      <a:pt x="36631" y="782925"/>
                      <a:pt x="36631" y="791282"/>
                    </a:cubicBezTo>
                    <a:cubicBezTo>
                      <a:pt x="37274" y="870988"/>
                      <a:pt x="36631" y="950695"/>
                      <a:pt x="36631" y="1030402"/>
                    </a:cubicBezTo>
                    <a:cubicBezTo>
                      <a:pt x="36631" y="1038115"/>
                      <a:pt x="38559" y="1040686"/>
                      <a:pt x="46913" y="1040686"/>
                    </a:cubicBezTo>
                    <a:cubicBezTo>
                      <a:pt x="151665" y="1040686"/>
                      <a:pt x="256416" y="1040686"/>
                      <a:pt x="361810" y="1040686"/>
                    </a:cubicBezTo>
                    <a:cubicBezTo>
                      <a:pt x="370165" y="1040686"/>
                      <a:pt x="372093" y="1038115"/>
                      <a:pt x="372093" y="1030402"/>
                    </a:cubicBezTo>
                    <a:cubicBezTo>
                      <a:pt x="372093" y="950695"/>
                      <a:pt x="371450" y="870988"/>
                      <a:pt x="372093" y="791282"/>
                    </a:cubicBezTo>
                    <a:cubicBezTo>
                      <a:pt x="372093" y="781640"/>
                      <a:pt x="368237" y="780354"/>
                      <a:pt x="359882" y="780354"/>
                    </a:cubicBezTo>
                    <a:cubicBezTo>
                      <a:pt x="308471" y="780354"/>
                      <a:pt x="257059" y="780354"/>
                      <a:pt x="205647" y="780354"/>
                    </a:cubicBezTo>
                    <a:close/>
                    <a:moveTo>
                      <a:pt x="854721" y="184482"/>
                    </a:moveTo>
                    <a:cubicBezTo>
                      <a:pt x="855363" y="111204"/>
                      <a:pt x="800738" y="46281"/>
                      <a:pt x="730690" y="39211"/>
                    </a:cubicBezTo>
                    <a:cubicBezTo>
                      <a:pt x="676707" y="34068"/>
                      <a:pt x="622082" y="33425"/>
                      <a:pt x="568743" y="39211"/>
                    </a:cubicBezTo>
                    <a:cubicBezTo>
                      <a:pt x="487126" y="47567"/>
                      <a:pt x="429288" y="136273"/>
                      <a:pt x="450496" y="215337"/>
                    </a:cubicBezTo>
                    <a:cubicBezTo>
                      <a:pt x="451781" y="221122"/>
                      <a:pt x="454351" y="223050"/>
                      <a:pt x="459493" y="223050"/>
                    </a:cubicBezTo>
                    <a:cubicBezTo>
                      <a:pt x="466562" y="222407"/>
                      <a:pt x="474273" y="222407"/>
                      <a:pt x="481343" y="225621"/>
                    </a:cubicBezTo>
                    <a:cubicBezTo>
                      <a:pt x="487126" y="228193"/>
                      <a:pt x="490340" y="226907"/>
                      <a:pt x="492268" y="221122"/>
                    </a:cubicBezTo>
                    <a:cubicBezTo>
                      <a:pt x="495481" y="212123"/>
                      <a:pt x="500622" y="203766"/>
                      <a:pt x="506406" y="196053"/>
                    </a:cubicBezTo>
                    <a:cubicBezTo>
                      <a:pt x="525685" y="171627"/>
                      <a:pt x="551391" y="157485"/>
                      <a:pt x="582238" y="153628"/>
                    </a:cubicBezTo>
                    <a:cubicBezTo>
                      <a:pt x="591235" y="152343"/>
                      <a:pt x="597662" y="149772"/>
                      <a:pt x="601518" y="140772"/>
                    </a:cubicBezTo>
                    <a:cubicBezTo>
                      <a:pt x="608587" y="125345"/>
                      <a:pt x="621440" y="116989"/>
                      <a:pt x="638149" y="112489"/>
                    </a:cubicBezTo>
                    <a:cubicBezTo>
                      <a:pt x="663854" y="106061"/>
                      <a:pt x="668353" y="109918"/>
                      <a:pt x="668996" y="135630"/>
                    </a:cubicBezTo>
                    <a:cubicBezTo>
                      <a:pt x="669638" y="146558"/>
                      <a:pt x="665782" y="149129"/>
                      <a:pt x="655500" y="148486"/>
                    </a:cubicBezTo>
                    <a:cubicBezTo>
                      <a:pt x="640719" y="147843"/>
                      <a:pt x="631722" y="154914"/>
                      <a:pt x="631722" y="166484"/>
                    </a:cubicBezTo>
                    <a:cubicBezTo>
                      <a:pt x="631079" y="178055"/>
                      <a:pt x="640719" y="185768"/>
                      <a:pt x="655500" y="185768"/>
                    </a:cubicBezTo>
                    <a:cubicBezTo>
                      <a:pt x="682491" y="185768"/>
                      <a:pt x="709482" y="186411"/>
                      <a:pt x="736474" y="185768"/>
                    </a:cubicBezTo>
                    <a:cubicBezTo>
                      <a:pt x="767321" y="185125"/>
                      <a:pt x="790456" y="196696"/>
                      <a:pt x="806522" y="222407"/>
                    </a:cubicBezTo>
                    <a:cubicBezTo>
                      <a:pt x="808450" y="226264"/>
                      <a:pt x="810378" y="228835"/>
                      <a:pt x="815519" y="226264"/>
                    </a:cubicBezTo>
                    <a:cubicBezTo>
                      <a:pt x="823231" y="222407"/>
                      <a:pt x="832228" y="221765"/>
                      <a:pt x="840582" y="222407"/>
                    </a:cubicBezTo>
                    <a:cubicBezTo>
                      <a:pt x="846366" y="223050"/>
                      <a:pt x="848937" y="220479"/>
                      <a:pt x="849579" y="214694"/>
                    </a:cubicBezTo>
                    <a:cubicBezTo>
                      <a:pt x="852793" y="204409"/>
                      <a:pt x="854078" y="193482"/>
                      <a:pt x="854721" y="184482"/>
                    </a:cubicBezTo>
                    <a:close/>
                    <a:moveTo>
                      <a:pt x="780816" y="352252"/>
                    </a:moveTo>
                    <a:cubicBezTo>
                      <a:pt x="780816" y="318827"/>
                      <a:pt x="780816" y="291187"/>
                      <a:pt x="780816" y="263546"/>
                    </a:cubicBezTo>
                    <a:cubicBezTo>
                      <a:pt x="780816" y="237834"/>
                      <a:pt x="765393" y="222407"/>
                      <a:pt x="739687" y="222407"/>
                    </a:cubicBezTo>
                    <a:cubicBezTo>
                      <a:pt x="710768" y="222407"/>
                      <a:pt x="682491" y="222407"/>
                      <a:pt x="653572" y="222407"/>
                    </a:cubicBezTo>
                    <a:cubicBezTo>
                      <a:pt x="631079" y="222407"/>
                      <a:pt x="614371" y="213408"/>
                      <a:pt x="602160" y="194124"/>
                    </a:cubicBezTo>
                    <a:cubicBezTo>
                      <a:pt x="600232" y="190910"/>
                      <a:pt x="598304" y="188339"/>
                      <a:pt x="593163" y="188982"/>
                    </a:cubicBezTo>
                    <a:cubicBezTo>
                      <a:pt x="552677" y="191553"/>
                      <a:pt x="521187" y="221765"/>
                      <a:pt x="520544" y="262261"/>
                    </a:cubicBezTo>
                    <a:cubicBezTo>
                      <a:pt x="519901" y="318184"/>
                      <a:pt x="519259" y="373464"/>
                      <a:pt x="520544" y="429388"/>
                    </a:cubicBezTo>
                    <a:cubicBezTo>
                      <a:pt x="521187" y="475026"/>
                      <a:pt x="553962" y="511023"/>
                      <a:pt x="598947" y="518093"/>
                    </a:cubicBezTo>
                    <a:cubicBezTo>
                      <a:pt x="629794" y="522593"/>
                      <a:pt x="661284" y="520665"/>
                      <a:pt x="692774" y="519379"/>
                    </a:cubicBezTo>
                    <a:cubicBezTo>
                      <a:pt x="737759" y="517451"/>
                      <a:pt x="771819" y="485311"/>
                      <a:pt x="778888" y="440958"/>
                    </a:cubicBezTo>
                    <a:cubicBezTo>
                      <a:pt x="783387" y="410104"/>
                      <a:pt x="779531" y="377964"/>
                      <a:pt x="780816" y="352252"/>
                    </a:cubicBezTo>
                    <a:close/>
                    <a:moveTo>
                      <a:pt x="408724" y="896700"/>
                    </a:moveTo>
                    <a:cubicBezTo>
                      <a:pt x="415793" y="890915"/>
                      <a:pt x="419648" y="886415"/>
                      <a:pt x="424790" y="883201"/>
                    </a:cubicBezTo>
                    <a:cubicBezTo>
                      <a:pt x="442141" y="872917"/>
                      <a:pt x="448568" y="858132"/>
                      <a:pt x="445997" y="838206"/>
                    </a:cubicBezTo>
                    <a:cubicBezTo>
                      <a:pt x="444069" y="818922"/>
                      <a:pt x="444712" y="799638"/>
                      <a:pt x="452424" y="780997"/>
                    </a:cubicBezTo>
                    <a:cubicBezTo>
                      <a:pt x="464634" y="752071"/>
                      <a:pt x="464634" y="752071"/>
                      <a:pt x="492268" y="766856"/>
                    </a:cubicBezTo>
                    <a:cubicBezTo>
                      <a:pt x="498052" y="770070"/>
                      <a:pt x="499337" y="772641"/>
                      <a:pt x="496124" y="778426"/>
                    </a:cubicBezTo>
                    <a:cubicBezTo>
                      <a:pt x="489054" y="790639"/>
                      <a:pt x="482628" y="802852"/>
                      <a:pt x="482628" y="817636"/>
                    </a:cubicBezTo>
                    <a:cubicBezTo>
                      <a:pt x="482628" y="889629"/>
                      <a:pt x="482628" y="961623"/>
                      <a:pt x="482628" y="1033616"/>
                    </a:cubicBezTo>
                    <a:cubicBezTo>
                      <a:pt x="482628" y="1040686"/>
                      <a:pt x="485199" y="1041972"/>
                      <a:pt x="491625" y="1041972"/>
                    </a:cubicBezTo>
                    <a:cubicBezTo>
                      <a:pt x="511547" y="1041329"/>
                      <a:pt x="530826" y="1041329"/>
                      <a:pt x="550749" y="1041972"/>
                    </a:cubicBezTo>
                    <a:cubicBezTo>
                      <a:pt x="559103" y="1041972"/>
                      <a:pt x="561031" y="1038758"/>
                      <a:pt x="562316" y="1031687"/>
                    </a:cubicBezTo>
                    <a:cubicBezTo>
                      <a:pt x="577740" y="948124"/>
                      <a:pt x="593163" y="863918"/>
                      <a:pt x="609229" y="780354"/>
                    </a:cubicBezTo>
                    <a:cubicBezTo>
                      <a:pt x="611157" y="770712"/>
                      <a:pt x="610515" y="762356"/>
                      <a:pt x="606016" y="754000"/>
                    </a:cubicBezTo>
                    <a:cubicBezTo>
                      <a:pt x="595734" y="734716"/>
                      <a:pt x="595734" y="734716"/>
                      <a:pt x="579025" y="747572"/>
                    </a:cubicBezTo>
                    <a:cubicBezTo>
                      <a:pt x="572599" y="752714"/>
                      <a:pt x="569385" y="752714"/>
                      <a:pt x="564887" y="745000"/>
                    </a:cubicBezTo>
                    <a:cubicBezTo>
                      <a:pt x="550106" y="719288"/>
                      <a:pt x="534040" y="694219"/>
                      <a:pt x="519259" y="668508"/>
                    </a:cubicBezTo>
                    <a:cubicBezTo>
                      <a:pt x="514760" y="661437"/>
                      <a:pt x="511547" y="659509"/>
                      <a:pt x="503193" y="662723"/>
                    </a:cubicBezTo>
                    <a:cubicBezTo>
                      <a:pt x="482628" y="671722"/>
                      <a:pt x="462063" y="680721"/>
                      <a:pt x="440213" y="686506"/>
                    </a:cubicBezTo>
                    <a:cubicBezTo>
                      <a:pt x="414507" y="693577"/>
                      <a:pt x="398441" y="707075"/>
                      <a:pt x="397156" y="734716"/>
                    </a:cubicBezTo>
                    <a:cubicBezTo>
                      <a:pt x="397156" y="738572"/>
                      <a:pt x="395228" y="742429"/>
                      <a:pt x="394585" y="745643"/>
                    </a:cubicBezTo>
                    <a:cubicBezTo>
                      <a:pt x="393300" y="749500"/>
                      <a:pt x="393943" y="752714"/>
                      <a:pt x="397156" y="755928"/>
                    </a:cubicBezTo>
                    <a:cubicBezTo>
                      <a:pt x="405510" y="763642"/>
                      <a:pt x="408081" y="773926"/>
                      <a:pt x="408081" y="785497"/>
                    </a:cubicBezTo>
                    <a:cubicBezTo>
                      <a:pt x="408724" y="820208"/>
                      <a:pt x="408724" y="856847"/>
                      <a:pt x="408724" y="896700"/>
                    </a:cubicBezTo>
                    <a:close/>
                    <a:moveTo>
                      <a:pt x="222999" y="741786"/>
                    </a:moveTo>
                    <a:cubicBezTo>
                      <a:pt x="224284" y="742429"/>
                      <a:pt x="224926" y="743072"/>
                      <a:pt x="225569" y="743072"/>
                    </a:cubicBezTo>
                    <a:cubicBezTo>
                      <a:pt x="267341" y="743072"/>
                      <a:pt x="309113" y="743072"/>
                      <a:pt x="350885" y="743715"/>
                    </a:cubicBezTo>
                    <a:cubicBezTo>
                      <a:pt x="356669" y="743715"/>
                      <a:pt x="357312" y="740501"/>
                      <a:pt x="358597" y="736001"/>
                    </a:cubicBezTo>
                    <a:cubicBezTo>
                      <a:pt x="367594" y="700647"/>
                      <a:pt x="375949" y="665937"/>
                      <a:pt x="384946" y="630583"/>
                    </a:cubicBezTo>
                    <a:cubicBezTo>
                      <a:pt x="386231" y="624798"/>
                      <a:pt x="384946" y="621584"/>
                      <a:pt x="379804" y="618370"/>
                    </a:cubicBezTo>
                    <a:cubicBezTo>
                      <a:pt x="351528" y="602943"/>
                      <a:pt x="323894" y="587515"/>
                      <a:pt x="295618" y="571445"/>
                    </a:cubicBezTo>
                    <a:cubicBezTo>
                      <a:pt x="289191" y="567589"/>
                      <a:pt x="286621" y="568874"/>
                      <a:pt x="284050" y="575945"/>
                    </a:cubicBezTo>
                    <a:cubicBezTo>
                      <a:pt x="275696" y="600371"/>
                      <a:pt x="266056" y="624155"/>
                      <a:pt x="257059" y="648581"/>
                    </a:cubicBezTo>
                    <a:cubicBezTo>
                      <a:pt x="246134" y="680078"/>
                      <a:pt x="234566" y="710932"/>
                      <a:pt x="222999" y="741786"/>
                    </a:cubicBezTo>
                    <a:close/>
                    <a:moveTo>
                      <a:pt x="670281" y="1088896"/>
                    </a:moveTo>
                    <a:cubicBezTo>
                      <a:pt x="681206" y="1077326"/>
                      <a:pt x="690846" y="1067041"/>
                      <a:pt x="700485" y="1056756"/>
                    </a:cubicBezTo>
                    <a:cubicBezTo>
                      <a:pt x="703699" y="1053542"/>
                      <a:pt x="704341" y="1050328"/>
                      <a:pt x="703056" y="1046472"/>
                    </a:cubicBezTo>
                    <a:cubicBezTo>
                      <a:pt x="686990" y="960337"/>
                      <a:pt x="670924" y="874202"/>
                      <a:pt x="654215" y="788068"/>
                    </a:cubicBezTo>
                    <a:cubicBezTo>
                      <a:pt x="653572" y="785497"/>
                      <a:pt x="654215" y="780997"/>
                      <a:pt x="649716" y="780997"/>
                    </a:cubicBezTo>
                    <a:cubicBezTo>
                      <a:pt x="644575" y="780997"/>
                      <a:pt x="645218" y="785497"/>
                      <a:pt x="644575" y="788711"/>
                    </a:cubicBezTo>
                    <a:cubicBezTo>
                      <a:pt x="629794" y="869060"/>
                      <a:pt x="615013" y="948767"/>
                      <a:pt x="599590" y="1028474"/>
                    </a:cubicBezTo>
                    <a:cubicBezTo>
                      <a:pt x="597662" y="1038758"/>
                      <a:pt x="599590" y="1040686"/>
                      <a:pt x="609229" y="1040686"/>
                    </a:cubicBezTo>
                    <a:cubicBezTo>
                      <a:pt x="637506" y="1040044"/>
                      <a:pt x="656143" y="1054185"/>
                      <a:pt x="665140" y="1081826"/>
                    </a:cubicBezTo>
                    <a:cubicBezTo>
                      <a:pt x="667710" y="1083754"/>
                      <a:pt x="668353" y="1085039"/>
                      <a:pt x="670281" y="1088896"/>
                    </a:cubicBezTo>
                    <a:close/>
                    <a:moveTo>
                      <a:pt x="483271" y="352895"/>
                    </a:moveTo>
                    <a:cubicBezTo>
                      <a:pt x="483271" y="330397"/>
                      <a:pt x="483271" y="307257"/>
                      <a:pt x="483271" y="284759"/>
                    </a:cubicBezTo>
                    <a:cubicBezTo>
                      <a:pt x="483271" y="273831"/>
                      <a:pt x="480700" y="264832"/>
                      <a:pt x="469132" y="260975"/>
                    </a:cubicBezTo>
                    <a:cubicBezTo>
                      <a:pt x="454351" y="256475"/>
                      <a:pt x="438928" y="260332"/>
                      <a:pt x="432501" y="271260"/>
                    </a:cubicBezTo>
                    <a:cubicBezTo>
                      <a:pt x="409366" y="312399"/>
                      <a:pt x="386874" y="353538"/>
                      <a:pt x="363738" y="394677"/>
                    </a:cubicBezTo>
                    <a:cubicBezTo>
                      <a:pt x="361168" y="399819"/>
                      <a:pt x="361168" y="401747"/>
                      <a:pt x="366309" y="404319"/>
                    </a:cubicBezTo>
                    <a:cubicBezTo>
                      <a:pt x="393300" y="417817"/>
                      <a:pt x="419648" y="432602"/>
                      <a:pt x="447282" y="444172"/>
                    </a:cubicBezTo>
                    <a:cubicBezTo>
                      <a:pt x="468490" y="453171"/>
                      <a:pt x="483913" y="441601"/>
                      <a:pt x="483271" y="421674"/>
                    </a:cubicBezTo>
                    <a:cubicBezTo>
                      <a:pt x="482628" y="398533"/>
                      <a:pt x="483271" y="376036"/>
                      <a:pt x="483271" y="352895"/>
                    </a:cubicBezTo>
                    <a:close/>
                    <a:moveTo>
                      <a:pt x="817447" y="352895"/>
                    </a:moveTo>
                    <a:cubicBezTo>
                      <a:pt x="817447" y="374750"/>
                      <a:pt x="817447" y="397248"/>
                      <a:pt x="817447" y="419103"/>
                    </a:cubicBezTo>
                    <a:cubicBezTo>
                      <a:pt x="817447" y="443529"/>
                      <a:pt x="834156" y="453814"/>
                      <a:pt x="856648" y="442886"/>
                    </a:cubicBezTo>
                    <a:cubicBezTo>
                      <a:pt x="881712" y="430673"/>
                      <a:pt x="906132" y="417817"/>
                      <a:pt x="931196" y="405604"/>
                    </a:cubicBezTo>
                    <a:cubicBezTo>
                      <a:pt x="939550" y="401747"/>
                      <a:pt x="939550" y="398533"/>
                      <a:pt x="935052" y="390820"/>
                    </a:cubicBezTo>
                    <a:cubicBezTo>
                      <a:pt x="924769" y="373464"/>
                      <a:pt x="915129" y="356109"/>
                      <a:pt x="905490" y="338111"/>
                    </a:cubicBezTo>
                    <a:cubicBezTo>
                      <a:pt x="893279" y="316256"/>
                      <a:pt x="881069" y="294401"/>
                      <a:pt x="868859" y="272545"/>
                    </a:cubicBezTo>
                    <a:cubicBezTo>
                      <a:pt x="861790" y="258404"/>
                      <a:pt x="850222" y="258404"/>
                      <a:pt x="832228" y="260332"/>
                    </a:cubicBezTo>
                    <a:cubicBezTo>
                      <a:pt x="821303" y="261618"/>
                      <a:pt x="816804" y="269974"/>
                      <a:pt x="816804" y="285401"/>
                    </a:cubicBezTo>
                    <a:cubicBezTo>
                      <a:pt x="817447" y="308542"/>
                      <a:pt x="817447" y="331040"/>
                      <a:pt x="817447" y="352895"/>
                    </a:cubicBezTo>
                    <a:close/>
                    <a:moveTo>
                      <a:pt x="418363" y="653723"/>
                    </a:moveTo>
                    <a:cubicBezTo>
                      <a:pt x="465276" y="635725"/>
                      <a:pt x="510262" y="618370"/>
                      <a:pt x="554604" y="601657"/>
                    </a:cubicBezTo>
                    <a:cubicBezTo>
                      <a:pt x="558460" y="600371"/>
                      <a:pt x="561031" y="597800"/>
                      <a:pt x="561674" y="593301"/>
                    </a:cubicBezTo>
                    <a:cubicBezTo>
                      <a:pt x="564887" y="581087"/>
                      <a:pt x="567457" y="569517"/>
                      <a:pt x="570671" y="557304"/>
                    </a:cubicBezTo>
                    <a:cubicBezTo>
                      <a:pt x="571956" y="552804"/>
                      <a:pt x="570671" y="550233"/>
                      <a:pt x="566172" y="548305"/>
                    </a:cubicBezTo>
                    <a:cubicBezTo>
                      <a:pt x="533397" y="535449"/>
                      <a:pt x="509619" y="512951"/>
                      <a:pt x="494838" y="480811"/>
                    </a:cubicBezTo>
                    <a:cubicBezTo>
                      <a:pt x="493553" y="478240"/>
                      <a:pt x="492268" y="475026"/>
                      <a:pt x="488412" y="476955"/>
                    </a:cubicBezTo>
                    <a:cubicBezTo>
                      <a:pt x="480057" y="482097"/>
                      <a:pt x="467204" y="478240"/>
                      <a:pt x="461421" y="484668"/>
                    </a:cubicBezTo>
                    <a:cubicBezTo>
                      <a:pt x="455637" y="491096"/>
                      <a:pt x="455637" y="503309"/>
                      <a:pt x="453066" y="512951"/>
                    </a:cubicBezTo>
                    <a:cubicBezTo>
                      <a:pt x="451781" y="518093"/>
                      <a:pt x="450496" y="522593"/>
                      <a:pt x="449210" y="527735"/>
                    </a:cubicBezTo>
                    <a:cubicBezTo>
                      <a:pt x="439571" y="569517"/>
                      <a:pt x="429288" y="610656"/>
                      <a:pt x="418363" y="653723"/>
                    </a:cubicBezTo>
                    <a:close/>
                    <a:moveTo>
                      <a:pt x="882354" y="653723"/>
                    </a:moveTo>
                    <a:cubicBezTo>
                      <a:pt x="881712" y="648581"/>
                      <a:pt x="881069" y="645367"/>
                      <a:pt x="880427" y="642153"/>
                    </a:cubicBezTo>
                    <a:cubicBezTo>
                      <a:pt x="868859" y="595872"/>
                      <a:pt x="857291" y="549590"/>
                      <a:pt x="845724" y="503309"/>
                    </a:cubicBezTo>
                    <a:cubicBezTo>
                      <a:pt x="843153" y="491739"/>
                      <a:pt x="841225" y="480169"/>
                      <a:pt x="825159" y="482740"/>
                    </a:cubicBezTo>
                    <a:cubicBezTo>
                      <a:pt x="822588" y="483383"/>
                      <a:pt x="819375" y="481454"/>
                      <a:pt x="816162" y="480169"/>
                    </a:cubicBezTo>
                    <a:cubicBezTo>
                      <a:pt x="810378" y="476955"/>
                      <a:pt x="807807" y="478240"/>
                      <a:pt x="805237" y="484025"/>
                    </a:cubicBezTo>
                    <a:cubicBezTo>
                      <a:pt x="791099" y="514237"/>
                      <a:pt x="767963" y="536092"/>
                      <a:pt x="737116" y="548305"/>
                    </a:cubicBezTo>
                    <a:cubicBezTo>
                      <a:pt x="730690" y="550876"/>
                      <a:pt x="728762" y="552804"/>
                      <a:pt x="730690" y="559875"/>
                    </a:cubicBezTo>
                    <a:cubicBezTo>
                      <a:pt x="733903" y="570160"/>
                      <a:pt x="736474" y="580445"/>
                      <a:pt x="738401" y="591372"/>
                    </a:cubicBezTo>
                    <a:cubicBezTo>
                      <a:pt x="739687" y="597157"/>
                      <a:pt x="742900" y="600371"/>
                      <a:pt x="748684" y="602300"/>
                    </a:cubicBezTo>
                    <a:cubicBezTo>
                      <a:pt x="779531" y="613870"/>
                      <a:pt x="809735" y="625440"/>
                      <a:pt x="840582" y="637654"/>
                    </a:cubicBezTo>
                    <a:cubicBezTo>
                      <a:pt x="853435" y="642796"/>
                      <a:pt x="867574" y="647938"/>
                      <a:pt x="882354" y="653723"/>
                    </a:cubicBezTo>
                    <a:close/>
                    <a:moveTo>
                      <a:pt x="396513" y="584944"/>
                    </a:moveTo>
                    <a:cubicBezTo>
                      <a:pt x="405510" y="549590"/>
                      <a:pt x="413865" y="515522"/>
                      <a:pt x="422862" y="480811"/>
                    </a:cubicBezTo>
                    <a:cubicBezTo>
                      <a:pt x="424147" y="474383"/>
                      <a:pt x="420934" y="472455"/>
                      <a:pt x="416435" y="470527"/>
                    </a:cubicBezTo>
                    <a:cubicBezTo>
                      <a:pt x="392015" y="458314"/>
                      <a:pt x="368237" y="446743"/>
                      <a:pt x="343816" y="433887"/>
                    </a:cubicBezTo>
                    <a:cubicBezTo>
                      <a:pt x="338032" y="431316"/>
                      <a:pt x="334819" y="431959"/>
                      <a:pt x="330321" y="435816"/>
                    </a:cubicBezTo>
                    <a:cubicBezTo>
                      <a:pt x="309756" y="452528"/>
                      <a:pt x="289191" y="468598"/>
                      <a:pt x="268626" y="485311"/>
                    </a:cubicBezTo>
                    <a:cubicBezTo>
                      <a:pt x="256416" y="495596"/>
                      <a:pt x="257059" y="507166"/>
                      <a:pt x="270554" y="514879"/>
                    </a:cubicBezTo>
                    <a:cubicBezTo>
                      <a:pt x="283407" y="522593"/>
                      <a:pt x="296903" y="529664"/>
                      <a:pt x="309756" y="536735"/>
                    </a:cubicBezTo>
                    <a:cubicBezTo>
                      <a:pt x="339318" y="552804"/>
                      <a:pt x="367594" y="568874"/>
                      <a:pt x="396513" y="584944"/>
                    </a:cubicBezTo>
                    <a:close/>
                    <a:moveTo>
                      <a:pt x="1040446" y="499452"/>
                    </a:moveTo>
                    <a:cubicBezTo>
                      <a:pt x="1039803" y="494310"/>
                      <a:pt x="1037232" y="489810"/>
                      <a:pt x="1033376" y="486597"/>
                    </a:cubicBezTo>
                    <a:cubicBezTo>
                      <a:pt x="1012169" y="469241"/>
                      <a:pt x="990319" y="452528"/>
                      <a:pt x="969112" y="435173"/>
                    </a:cubicBezTo>
                    <a:cubicBezTo>
                      <a:pt x="965898" y="432602"/>
                      <a:pt x="963328" y="431316"/>
                      <a:pt x="958829" y="433887"/>
                    </a:cubicBezTo>
                    <a:cubicBezTo>
                      <a:pt x="933124" y="446743"/>
                      <a:pt x="908060" y="459599"/>
                      <a:pt x="882354" y="472455"/>
                    </a:cubicBezTo>
                    <a:cubicBezTo>
                      <a:pt x="878499" y="474383"/>
                      <a:pt x="877213" y="476955"/>
                      <a:pt x="878499" y="480811"/>
                    </a:cubicBezTo>
                    <a:cubicBezTo>
                      <a:pt x="886853" y="513594"/>
                      <a:pt x="895207" y="546376"/>
                      <a:pt x="903562" y="579802"/>
                    </a:cubicBezTo>
                    <a:cubicBezTo>
                      <a:pt x="904847" y="584944"/>
                      <a:pt x="906775" y="584944"/>
                      <a:pt x="910631" y="583016"/>
                    </a:cubicBezTo>
                    <a:cubicBezTo>
                      <a:pt x="951118" y="560518"/>
                      <a:pt x="992247" y="537377"/>
                      <a:pt x="1032734" y="514879"/>
                    </a:cubicBezTo>
                    <a:cubicBezTo>
                      <a:pt x="1037232" y="510380"/>
                      <a:pt x="1040446" y="505880"/>
                      <a:pt x="1040446" y="499452"/>
                    </a:cubicBezTo>
                    <a:close/>
                    <a:moveTo>
                      <a:pt x="337390" y="1115251"/>
                    </a:moveTo>
                    <a:cubicBezTo>
                      <a:pt x="334819" y="1106894"/>
                      <a:pt x="334176" y="1099181"/>
                      <a:pt x="334819" y="1091467"/>
                    </a:cubicBezTo>
                    <a:cubicBezTo>
                      <a:pt x="336104" y="1081182"/>
                      <a:pt x="332891" y="1077968"/>
                      <a:pt x="321966" y="1077968"/>
                    </a:cubicBezTo>
                    <a:cubicBezTo>
                      <a:pt x="231353" y="1078612"/>
                      <a:pt x="140097" y="1077968"/>
                      <a:pt x="49484" y="1077968"/>
                    </a:cubicBezTo>
                    <a:cubicBezTo>
                      <a:pt x="46913" y="1077968"/>
                      <a:pt x="44985" y="1077968"/>
                      <a:pt x="42415" y="1077968"/>
                    </a:cubicBezTo>
                    <a:cubicBezTo>
                      <a:pt x="39201" y="1077968"/>
                      <a:pt x="37916" y="1079254"/>
                      <a:pt x="37274" y="1082468"/>
                    </a:cubicBezTo>
                    <a:cubicBezTo>
                      <a:pt x="33418" y="1103680"/>
                      <a:pt x="42415" y="1115251"/>
                      <a:pt x="64265" y="1115251"/>
                    </a:cubicBezTo>
                    <a:cubicBezTo>
                      <a:pt x="151022" y="1115251"/>
                      <a:pt x="238422" y="1115251"/>
                      <a:pt x="325179" y="1115251"/>
                    </a:cubicBezTo>
                    <a:cubicBezTo>
                      <a:pt x="329035" y="1115251"/>
                      <a:pt x="332891" y="1115251"/>
                      <a:pt x="337390" y="1115251"/>
                    </a:cubicBezTo>
                    <a:close/>
                    <a:moveTo>
                      <a:pt x="501907" y="1115251"/>
                    </a:moveTo>
                    <a:cubicBezTo>
                      <a:pt x="537896" y="1115251"/>
                      <a:pt x="573884" y="1115251"/>
                      <a:pt x="609872" y="1115251"/>
                    </a:cubicBezTo>
                    <a:cubicBezTo>
                      <a:pt x="625938" y="1115251"/>
                      <a:pt x="635578" y="1103680"/>
                      <a:pt x="631079" y="1090824"/>
                    </a:cubicBezTo>
                    <a:cubicBezTo>
                      <a:pt x="627224" y="1081182"/>
                      <a:pt x="619512" y="1077968"/>
                      <a:pt x="609872" y="1077968"/>
                    </a:cubicBezTo>
                    <a:cubicBezTo>
                      <a:pt x="577740" y="1077968"/>
                      <a:pt x="545607" y="1077968"/>
                      <a:pt x="513475" y="1077968"/>
                    </a:cubicBezTo>
                    <a:cubicBezTo>
                      <a:pt x="469775" y="1077968"/>
                      <a:pt x="426075" y="1077968"/>
                      <a:pt x="382375" y="1077968"/>
                    </a:cubicBezTo>
                    <a:cubicBezTo>
                      <a:pt x="379162" y="1077968"/>
                      <a:pt x="374663" y="1075398"/>
                      <a:pt x="372093" y="1081182"/>
                    </a:cubicBezTo>
                    <a:cubicBezTo>
                      <a:pt x="365666" y="1097895"/>
                      <a:pt x="377234" y="1115251"/>
                      <a:pt x="395228" y="1115251"/>
                    </a:cubicBezTo>
                    <a:cubicBezTo>
                      <a:pt x="430574" y="1115251"/>
                      <a:pt x="465919" y="1115251"/>
                      <a:pt x="501907" y="1115251"/>
                    </a:cubicBezTo>
                    <a:close/>
                    <a:moveTo>
                      <a:pt x="648431" y="557304"/>
                    </a:moveTo>
                    <a:cubicBezTo>
                      <a:pt x="637506" y="557947"/>
                      <a:pt x="619512" y="551519"/>
                      <a:pt x="610515" y="559875"/>
                    </a:cubicBezTo>
                    <a:cubicBezTo>
                      <a:pt x="602160" y="566946"/>
                      <a:pt x="602803" y="584944"/>
                      <a:pt x="598947" y="597800"/>
                    </a:cubicBezTo>
                    <a:cubicBezTo>
                      <a:pt x="598947" y="598443"/>
                      <a:pt x="598947" y="599086"/>
                      <a:pt x="598304" y="600371"/>
                    </a:cubicBezTo>
                    <a:cubicBezTo>
                      <a:pt x="596376" y="604871"/>
                      <a:pt x="598304" y="607442"/>
                      <a:pt x="601518" y="610013"/>
                    </a:cubicBezTo>
                    <a:cubicBezTo>
                      <a:pt x="615656" y="620298"/>
                      <a:pt x="629794" y="631226"/>
                      <a:pt x="643932" y="642153"/>
                    </a:cubicBezTo>
                    <a:cubicBezTo>
                      <a:pt x="647788" y="645367"/>
                      <a:pt x="651001" y="645367"/>
                      <a:pt x="654857" y="642153"/>
                    </a:cubicBezTo>
                    <a:cubicBezTo>
                      <a:pt x="668996" y="631226"/>
                      <a:pt x="683134" y="620941"/>
                      <a:pt x="697272" y="610013"/>
                    </a:cubicBezTo>
                    <a:cubicBezTo>
                      <a:pt x="701128" y="607442"/>
                      <a:pt x="701771" y="604871"/>
                      <a:pt x="700485" y="600371"/>
                    </a:cubicBezTo>
                    <a:cubicBezTo>
                      <a:pt x="696629" y="586873"/>
                      <a:pt x="697272" y="569517"/>
                      <a:pt x="688918" y="560518"/>
                    </a:cubicBezTo>
                    <a:cubicBezTo>
                      <a:pt x="681206" y="552804"/>
                      <a:pt x="663854" y="559232"/>
                      <a:pt x="651001" y="557947"/>
                    </a:cubicBezTo>
                    <a:cubicBezTo>
                      <a:pt x="651644" y="557304"/>
                      <a:pt x="651644" y="557304"/>
                      <a:pt x="648431" y="557304"/>
                    </a:cubicBezTo>
                    <a:close/>
                    <a:moveTo>
                      <a:pt x="445997" y="914056"/>
                    </a:moveTo>
                    <a:cubicBezTo>
                      <a:pt x="433787" y="924341"/>
                      <a:pt x="424147" y="933340"/>
                      <a:pt x="413865" y="941053"/>
                    </a:cubicBezTo>
                    <a:cubicBezTo>
                      <a:pt x="410009" y="944267"/>
                      <a:pt x="408724" y="948124"/>
                      <a:pt x="408724" y="953266"/>
                    </a:cubicBezTo>
                    <a:cubicBezTo>
                      <a:pt x="408724" y="973193"/>
                      <a:pt x="408724" y="992477"/>
                      <a:pt x="408724" y="1012404"/>
                    </a:cubicBezTo>
                    <a:cubicBezTo>
                      <a:pt x="408724" y="1042615"/>
                      <a:pt x="408724" y="1042615"/>
                      <a:pt x="438928" y="1040686"/>
                    </a:cubicBezTo>
                    <a:cubicBezTo>
                      <a:pt x="439571" y="1040686"/>
                      <a:pt x="439571" y="1040686"/>
                      <a:pt x="440213" y="1040686"/>
                    </a:cubicBezTo>
                    <a:cubicBezTo>
                      <a:pt x="444712" y="1041329"/>
                      <a:pt x="445997" y="1038758"/>
                      <a:pt x="445997" y="1034901"/>
                    </a:cubicBezTo>
                    <a:cubicBezTo>
                      <a:pt x="445997" y="995691"/>
                      <a:pt x="445997" y="956480"/>
                      <a:pt x="445997" y="914056"/>
                    </a:cubicBezTo>
                    <a:close/>
                    <a:moveTo>
                      <a:pt x="581596" y="697433"/>
                    </a:moveTo>
                    <a:cubicBezTo>
                      <a:pt x="592521" y="689077"/>
                      <a:pt x="603446" y="681364"/>
                      <a:pt x="613728" y="673650"/>
                    </a:cubicBezTo>
                    <a:cubicBezTo>
                      <a:pt x="618227" y="670436"/>
                      <a:pt x="617584" y="668508"/>
                      <a:pt x="613728" y="665294"/>
                    </a:cubicBezTo>
                    <a:cubicBezTo>
                      <a:pt x="604088" y="658223"/>
                      <a:pt x="593806" y="652438"/>
                      <a:pt x="586094" y="644081"/>
                    </a:cubicBezTo>
                    <a:cubicBezTo>
                      <a:pt x="575812" y="633154"/>
                      <a:pt x="565529" y="637011"/>
                      <a:pt x="555247" y="642153"/>
                    </a:cubicBezTo>
                    <a:cubicBezTo>
                      <a:pt x="550749" y="644081"/>
                      <a:pt x="550749" y="646010"/>
                      <a:pt x="553319" y="649867"/>
                    </a:cubicBezTo>
                    <a:cubicBezTo>
                      <a:pt x="562316" y="665294"/>
                      <a:pt x="571956" y="680721"/>
                      <a:pt x="581596" y="697433"/>
                    </a:cubicBezTo>
                    <a:close/>
                    <a:moveTo>
                      <a:pt x="749969" y="646010"/>
                    </a:moveTo>
                    <a:cubicBezTo>
                      <a:pt x="749969" y="640868"/>
                      <a:pt x="728762" y="633797"/>
                      <a:pt x="724263" y="637654"/>
                    </a:cubicBezTo>
                    <a:cubicBezTo>
                      <a:pt x="712053" y="646653"/>
                      <a:pt x="699843" y="656295"/>
                      <a:pt x="686990" y="665294"/>
                    </a:cubicBezTo>
                    <a:cubicBezTo>
                      <a:pt x="683134" y="667865"/>
                      <a:pt x="682491" y="669793"/>
                      <a:pt x="686990" y="673007"/>
                    </a:cubicBezTo>
                    <a:cubicBezTo>
                      <a:pt x="696629" y="680078"/>
                      <a:pt x="705626" y="686506"/>
                      <a:pt x="714624" y="693577"/>
                    </a:cubicBezTo>
                    <a:cubicBezTo>
                      <a:pt x="717837" y="696148"/>
                      <a:pt x="719765" y="696791"/>
                      <a:pt x="722335" y="692291"/>
                    </a:cubicBezTo>
                    <a:cubicBezTo>
                      <a:pt x="730690" y="677507"/>
                      <a:pt x="739687" y="663365"/>
                      <a:pt x="748684" y="648581"/>
                    </a:cubicBezTo>
                    <a:cubicBezTo>
                      <a:pt x="749326" y="647938"/>
                      <a:pt x="749326" y="646653"/>
                      <a:pt x="749969" y="646010"/>
                    </a:cubicBezTo>
                    <a:close/>
                    <a:moveTo>
                      <a:pt x="651001" y="743072"/>
                    </a:moveTo>
                    <a:cubicBezTo>
                      <a:pt x="655500" y="744358"/>
                      <a:pt x="658713" y="742429"/>
                      <a:pt x="660641" y="737287"/>
                    </a:cubicBezTo>
                    <a:cubicBezTo>
                      <a:pt x="662569" y="732787"/>
                      <a:pt x="664497" y="728930"/>
                      <a:pt x="667068" y="725074"/>
                    </a:cubicBezTo>
                    <a:cubicBezTo>
                      <a:pt x="674779" y="709647"/>
                      <a:pt x="674137" y="710289"/>
                      <a:pt x="660641" y="699362"/>
                    </a:cubicBezTo>
                    <a:cubicBezTo>
                      <a:pt x="653572" y="693577"/>
                      <a:pt x="649074" y="693577"/>
                      <a:pt x="642004" y="699362"/>
                    </a:cubicBezTo>
                    <a:cubicBezTo>
                      <a:pt x="627866" y="710932"/>
                      <a:pt x="627866" y="710289"/>
                      <a:pt x="635578" y="726359"/>
                    </a:cubicBezTo>
                    <a:cubicBezTo>
                      <a:pt x="637506" y="730216"/>
                      <a:pt x="639434" y="734073"/>
                      <a:pt x="641362" y="737930"/>
                    </a:cubicBezTo>
                    <a:cubicBezTo>
                      <a:pt x="642647" y="741786"/>
                      <a:pt x="645218" y="744358"/>
                      <a:pt x="651001" y="743072"/>
                    </a:cubicBezTo>
                    <a:close/>
                  </a:path>
                </a:pathLst>
              </a:custGeom>
              <a:solidFill>
                <a:srgbClr val="000000"/>
              </a:solidFill>
              <a:ln w="6425" cap="flat">
                <a:noFill/>
                <a:prstDash val="solid"/>
                <a:miter/>
              </a:ln>
            </p:spPr>
            <p:txBody>
              <a:bodyPr rtlCol="0" anchor="ctr"/>
              <a:lstStyle/>
              <a:p>
                <a:endParaRPr lang="en-US"/>
              </a:p>
            </p:txBody>
          </p:sp>
          <p:sp>
            <p:nvSpPr>
              <p:cNvPr id="291" name="Freeform 290">
                <a:extLst>
                  <a:ext uri="{FF2B5EF4-FFF2-40B4-BE49-F238E27FC236}">
                    <a16:creationId xmlns:a16="http://schemas.microsoft.com/office/drawing/2014/main" id="{586EC258-12B9-951F-862C-68A7A28C6C97}"/>
                  </a:ext>
                </a:extLst>
              </p:cNvPr>
              <p:cNvSpPr/>
              <p:nvPr/>
            </p:nvSpPr>
            <p:spPr>
              <a:xfrm>
                <a:off x="3318284" y="805500"/>
                <a:ext cx="128469" cy="265980"/>
              </a:xfrm>
              <a:custGeom>
                <a:avLst/>
                <a:gdLst>
                  <a:gd name="connsiteX0" fmla="*/ 0 w 128469"/>
                  <a:gd name="connsiteY0" fmla="*/ 87358 h 265980"/>
                  <a:gd name="connsiteX1" fmla="*/ 66193 w 128469"/>
                  <a:gd name="connsiteY1" fmla="*/ 104071 h 265980"/>
                  <a:gd name="connsiteX2" fmla="*/ 73904 w 128469"/>
                  <a:gd name="connsiteY2" fmla="*/ 95715 h 265980"/>
                  <a:gd name="connsiteX3" fmla="*/ 50769 w 128469"/>
                  <a:gd name="connsiteY3" fmla="*/ 16651 h 265980"/>
                  <a:gd name="connsiteX4" fmla="*/ 57196 w 128469"/>
                  <a:gd name="connsiteY4" fmla="*/ 4438 h 265980"/>
                  <a:gd name="connsiteX5" fmla="*/ 91899 w 128469"/>
                  <a:gd name="connsiteY5" fmla="*/ 23722 h 265980"/>
                  <a:gd name="connsiteX6" fmla="*/ 127244 w 128469"/>
                  <a:gd name="connsiteY6" fmla="*/ 147138 h 265980"/>
                  <a:gd name="connsiteX7" fmla="*/ 118890 w 128469"/>
                  <a:gd name="connsiteY7" fmla="*/ 155495 h 265980"/>
                  <a:gd name="connsiteX8" fmla="*/ 61694 w 128469"/>
                  <a:gd name="connsiteY8" fmla="*/ 141353 h 265980"/>
                  <a:gd name="connsiteX9" fmla="*/ 64907 w 128469"/>
                  <a:gd name="connsiteY9" fmla="*/ 154852 h 265980"/>
                  <a:gd name="connsiteX10" fmla="*/ 99610 w 128469"/>
                  <a:gd name="connsiteY10" fmla="*/ 246772 h 265980"/>
                  <a:gd name="connsiteX11" fmla="*/ 93827 w 128469"/>
                  <a:gd name="connsiteY11" fmla="*/ 259628 h 265980"/>
                  <a:gd name="connsiteX12" fmla="*/ 57838 w 128469"/>
                  <a:gd name="connsiteY12" fmla="*/ 242915 h 265980"/>
                  <a:gd name="connsiteX13" fmla="*/ 5141 w 128469"/>
                  <a:gd name="connsiteY13" fmla="*/ 102143 h 265980"/>
                  <a:gd name="connsiteX14" fmla="*/ 0 w 128469"/>
                  <a:gd name="connsiteY14" fmla="*/ 87358 h 26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469" h="265980">
                    <a:moveTo>
                      <a:pt x="0" y="87358"/>
                    </a:moveTo>
                    <a:cubicBezTo>
                      <a:pt x="23778" y="93144"/>
                      <a:pt x="44985" y="98286"/>
                      <a:pt x="66193" y="104071"/>
                    </a:cubicBezTo>
                    <a:cubicBezTo>
                      <a:pt x="75190" y="106642"/>
                      <a:pt x="77118" y="104714"/>
                      <a:pt x="73904" y="95715"/>
                    </a:cubicBezTo>
                    <a:cubicBezTo>
                      <a:pt x="66193" y="69360"/>
                      <a:pt x="58481" y="43006"/>
                      <a:pt x="50769" y="16651"/>
                    </a:cubicBezTo>
                    <a:cubicBezTo>
                      <a:pt x="48841" y="9580"/>
                      <a:pt x="50126" y="7009"/>
                      <a:pt x="57196" y="4438"/>
                    </a:cubicBezTo>
                    <a:cubicBezTo>
                      <a:pt x="84187" y="-3276"/>
                      <a:pt x="84187" y="-3276"/>
                      <a:pt x="91899" y="23722"/>
                    </a:cubicBezTo>
                    <a:cubicBezTo>
                      <a:pt x="103466" y="64861"/>
                      <a:pt x="115034" y="106000"/>
                      <a:pt x="127244" y="147138"/>
                    </a:cubicBezTo>
                    <a:cubicBezTo>
                      <a:pt x="130457" y="158066"/>
                      <a:pt x="127244" y="158066"/>
                      <a:pt x="118890" y="155495"/>
                    </a:cubicBezTo>
                    <a:cubicBezTo>
                      <a:pt x="100253" y="150352"/>
                      <a:pt x="80974" y="145853"/>
                      <a:pt x="61694" y="141353"/>
                    </a:cubicBezTo>
                    <a:cubicBezTo>
                      <a:pt x="60409" y="147138"/>
                      <a:pt x="63622" y="150995"/>
                      <a:pt x="64907" y="154852"/>
                    </a:cubicBezTo>
                    <a:cubicBezTo>
                      <a:pt x="76475" y="185706"/>
                      <a:pt x="87400" y="216560"/>
                      <a:pt x="99610" y="246772"/>
                    </a:cubicBezTo>
                    <a:cubicBezTo>
                      <a:pt x="102181" y="253843"/>
                      <a:pt x="100896" y="257057"/>
                      <a:pt x="93827" y="259628"/>
                    </a:cubicBezTo>
                    <a:cubicBezTo>
                      <a:pt x="67478" y="269912"/>
                      <a:pt x="67478" y="269912"/>
                      <a:pt x="57838" y="242915"/>
                    </a:cubicBezTo>
                    <a:cubicBezTo>
                      <a:pt x="40487" y="195991"/>
                      <a:pt x="22493" y="149067"/>
                      <a:pt x="5141" y="102143"/>
                    </a:cubicBezTo>
                    <a:cubicBezTo>
                      <a:pt x="3856" y="98286"/>
                      <a:pt x="2571" y="93786"/>
                      <a:pt x="0" y="87358"/>
                    </a:cubicBezTo>
                    <a:close/>
                  </a:path>
                </a:pathLst>
              </a:custGeom>
              <a:solidFill>
                <a:srgbClr val="000000"/>
              </a:solidFill>
              <a:ln w="6425"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3BA4565D-98BB-4534-012F-7D0EFA30EA01}"/>
                  </a:ext>
                </a:extLst>
              </p:cNvPr>
              <p:cNvSpPr/>
              <p:nvPr/>
            </p:nvSpPr>
            <p:spPr>
              <a:xfrm>
                <a:off x="3134995" y="1055886"/>
                <a:ext cx="165404" cy="208450"/>
              </a:xfrm>
              <a:custGeom>
                <a:avLst/>
                <a:gdLst>
                  <a:gd name="connsiteX0" fmla="*/ 32910 w 165404"/>
                  <a:gd name="connsiteY0" fmla="*/ 122374 h 208450"/>
                  <a:gd name="connsiteX1" fmla="*/ 77895 w 165404"/>
                  <a:gd name="connsiteY1" fmla="*/ 92163 h 208450"/>
                  <a:gd name="connsiteX2" fmla="*/ 77895 w 165404"/>
                  <a:gd name="connsiteY2" fmla="*/ 80593 h 208450"/>
                  <a:gd name="connsiteX3" fmla="*/ 5276 w 165404"/>
                  <a:gd name="connsiteY3" fmla="*/ 32383 h 208450"/>
                  <a:gd name="connsiteX4" fmla="*/ 2705 w 165404"/>
                  <a:gd name="connsiteY4" fmla="*/ 19527 h 208450"/>
                  <a:gd name="connsiteX5" fmla="*/ 42549 w 165404"/>
                  <a:gd name="connsiteY5" fmla="*/ 11171 h 208450"/>
                  <a:gd name="connsiteX6" fmla="*/ 146015 w 165404"/>
                  <a:gd name="connsiteY6" fmla="*/ 79950 h 208450"/>
                  <a:gd name="connsiteX7" fmla="*/ 146015 w 165404"/>
                  <a:gd name="connsiteY7" fmla="*/ 91520 h 208450"/>
                  <a:gd name="connsiteX8" fmla="*/ 96532 w 165404"/>
                  <a:gd name="connsiteY8" fmla="*/ 124303 h 208450"/>
                  <a:gd name="connsiteX9" fmla="*/ 151157 w 165404"/>
                  <a:gd name="connsiteY9" fmla="*/ 168013 h 208450"/>
                  <a:gd name="connsiteX10" fmla="*/ 155012 w 165404"/>
                  <a:gd name="connsiteY10" fmla="*/ 201438 h 208450"/>
                  <a:gd name="connsiteX11" fmla="*/ 135733 w 165404"/>
                  <a:gd name="connsiteY11" fmla="*/ 203367 h 208450"/>
                  <a:gd name="connsiteX12" fmla="*/ 32910 w 165404"/>
                  <a:gd name="connsiteY12" fmla="*/ 122374 h 2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404" h="208450">
                    <a:moveTo>
                      <a:pt x="32910" y="122374"/>
                    </a:moveTo>
                    <a:cubicBezTo>
                      <a:pt x="48333" y="112090"/>
                      <a:pt x="63114" y="101805"/>
                      <a:pt x="77895" y="92163"/>
                    </a:cubicBezTo>
                    <a:cubicBezTo>
                      <a:pt x="84964" y="87663"/>
                      <a:pt x="85607" y="85735"/>
                      <a:pt x="77895" y="80593"/>
                    </a:cubicBezTo>
                    <a:cubicBezTo>
                      <a:pt x="53474" y="65166"/>
                      <a:pt x="29696" y="48453"/>
                      <a:pt x="5276" y="32383"/>
                    </a:cubicBezTo>
                    <a:cubicBezTo>
                      <a:pt x="-508" y="28526"/>
                      <a:pt x="-1793" y="25955"/>
                      <a:pt x="2705" y="19527"/>
                    </a:cubicBezTo>
                    <a:cubicBezTo>
                      <a:pt x="18771" y="-4899"/>
                      <a:pt x="18129" y="-4899"/>
                      <a:pt x="42549" y="11171"/>
                    </a:cubicBezTo>
                    <a:cubicBezTo>
                      <a:pt x="77252" y="34311"/>
                      <a:pt x="111312" y="57452"/>
                      <a:pt x="146015" y="79950"/>
                    </a:cubicBezTo>
                    <a:cubicBezTo>
                      <a:pt x="153085" y="84449"/>
                      <a:pt x="153085" y="87021"/>
                      <a:pt x="146015" y="91520"/>
                    </a:cubicBezTo>
                    <a:cubicBezTo>
                      <a:pt x="129949" y="101805"/>
                      <a:pt x="113883" y="112732"/>
                      <a:pt x="96532" y="124303"/>
                    </a:cubicBezTo>
                    <a:cubicBezTo>
                      <a:pt x="115168" y="139087"/>
                      <a:pt x="133162" y="153871"/>
                      <a:pt x="151157" y="168013"/>
                    </a:cubicBezTo>
                    <a:cubicBezTo>
                      <a:pt x="169793" y="182797"/>
                      <a:pt x="169151" y="182154"/>
                      <a:pt x="155012" y="201438"/>
                    </a:cubicBezTo>
                    <a:cubicBezTo>
                      <a:pt x="148586" y="210437"/>
                      <a:pt x="144087" y="210437"/>
                      <a:pt x="135733" y="203367"/>
                    </a:cubicBezTo>
                    <a:cubicBezTo>
                      <a:pt x="101673" y="177012"/>
                      <a:pt x="67612" y="150657"/>
                      <a:pt x="32910" y="122374"/>
                    </a:cubicBezTo>
                    <a:close/>
                  </a:path>
                </a:pathLst>
              </a:custGeom>
              <a:solidFill>
                <a:srgbClr val="000000"/>
              </a:solidFill>
              <a:ln w="6425" cap="flat">
                <a:noFill/>
                <a:prstDash val="solid"/>
                <a:miter/>
              </a:ln>
            </p:spPr>
            <p:txBody>
              <a:bodyPr rtlCol="0" anchor="ctr"/>
              <a:lstStyle/>
              <a:p>
                <a:endParaRPr lang="en-US"/>
              </a:p>
            </p:txBody>
          </p:sp>
          <p:sp>
            <p:nvSpPr>
              <p:cNvPr id="293" name="Freeform 292">
                <a:extLst>
                  <a:ext uri="{FF2B5EF4-FFF2-40B4-BE49-F238E27FC236}">
                    <a16:creationId xmlns:a16="http://schemas.microsoft.com/office/drawing/2014/main" id="{28D32B92-E433-D8EE-125D-DDC76DB03955}"/>
                  </a:ext>
                </a:extLst>
              </p:cNvPr>
              <p:cNvSpPr/>
              <p:nvPr/>
            </p:nvSpPr>
            <p:spPr>
              <a:xfrm>
                <a:off x="4061925" y="909935"/>
                <a:ext cx="206318" cy="167493"/>
              </a:xfrm>
              <a:custGeom>
                <a:avLst/>
                <a:gdLst>
                  <a:gd name="connsiteX0" fmla="*/ 87302 w 206318"/>
                  <a:gd name="connsiteY0" fmla="*/ 94770 h 167493"/>
                  <a:gd name="connsiteX1" fmla="*/ 80232 w 206318"/>
                  <a:gd name="connsiteY1" fmla="*/ 100555 h 167493"/>
                  <a:gd name="connsiteX2" fmla="*/ 30749 w 206318"/>
                  <a:gd name="connsiteY2" fmla="*/ 162264 h 167493"/>
                  <a:gd name="connsiteX3" fmla="*/ 17253 w 206318"/>
                  <a:gd name="connsiteY3" fmla="*/ 164192 h 167493"/>
                  <a:gd name="connsiteX4" fmla="*/ 12755 w 206318"/>
                  <a:gd name="connsiteY4" fmla="*/ 123696 h 167493"/>
                  <a:gd name="connsiteX5" fmla="*/ 76377 w 206318"/>
                  <a:gd name="connsiteY5" fmla="*/ 43989 h 167493"/>
                  <a:gd name="connsiteX6" fmla="*/ 89230 w 206318"/>
                  <a:gd name="connsiteY6" fmla="*/ 43346 h 167493"/>
                  <a:gd name="connsiteX7" fmla="*/ 113650 w 206318"/>
                  <a:gd name="connsiteY7" fmla="*/ 68415 h 167493"/>
                  <a:gd name="connsiteX8" fmla="*/ 125218 w 206318"/>
                  <a:gd name="connsiteY8" fmla="*/ 67773 h 167493"/>
                  <a:gd name="connsiteX9" fmla="*/ 175344 w 206318"/>
                  <a:gd name="connsiteY9" fmla="*/ 5421 h 167493"/>
                  <a:gd name="connsiteX10" fmla="*/ 188840 w 206318"/>
                  <a:gd name="connsiteY10" fmla="*/ 3493 h 167493"/>
                  <a:gd name="connsiteX11" fmla="*/ 193338 w 206318"/>
                  <a:gd name="connsiteY11" fmla="*/ 43989 h 167493"/>
                  <a:gd name="connsiteX12" fmla="*/ 129716 w 206318"/>
                  <a:gd name="connsiteY12" fmla="*/ 123696 h 167493"/>
                  <a:gd name="connsiteX13" fmla="*/ 116863 w 206318"/>
                  <a:gd name="connsiteY13" fmla="*/ 124339 h 167493"/>
                  <a:gd name="connsiteX14" fmla="*/ 91800 w 206318"/>
                  <a:gd name="connsiteY14" fmla="*/ 98627 h 167493"/>
                  <a:gd name="connsiteX15" fmla="*/ 87302 w 206318"/>
                  <a:gd name="connsiteY15" fmla="*/ 94770 h 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318" h="167493">
                    <a:moveTo>
                      <a:pt x="87302" y="94770"/>
                    </a:moveTo>
                    <a:cubicBezTo>
                      <a:pt x="83446" y="95413"/>
                      <a:pt x="82160" y="98627"/>
                      <a:pt x="80232" y="100555"/>
                    </a:cubicBezTo>
                    <a:cubicBezTo>
                      <a:pt x="63524" y="121125"/>
                      <a:pt x="47458" y="141694"/>
                      <a:pt x="30749" y="162264"/>
                    </a:cubicBezTo>
                    <a:cubicBezTo>
                      <a:pt x="26250" y="167406"/>
                      <a:pt x="23680" y="169977"/>
                      <a:pt x="17253" y="164192"/>
                    </a:cubicBezTo>
                    <a:cubicBezTo>
                      <a:pt x="-4597" y="145551"/>
                      <a:pt x="-5240" y="146194"/>
                      <a:pt x="12755" y="123696"/>
                    </a:cubicBezTo>
                    <a:cubicBezTo>
                      <a:pt x="33962" y="97341"/>
                      <a:pt x="55169" y="70987"/>
                      <a:pt x="76377" y="43989"/>
                    </a:cubicBezTo>
                    <a:cubicBezTo>
                      <a:pt x="80875" y="38204"/>
                      <a:pt x="84088" y="37561"/>
                      <a:pt x="89230" y="43346"/>
                    </a:cubicBezTo>
                    <a:cubicBezTo>
                      <a:pt x="96941" y="51703"/>
                      <a:pt x="105938" y="59416"/>
                      <a:pt x="113650" y="68415"/>
                    </a:cubicBezTo>
                    <a:cubicBezTo>
                      <a:pt x="118149" y="73558"/>
                      <a:pt x="120719" y="72915"/>
                      <a:pt x="125218" y="67773"/>
                    </a:cubicBezTo>
                    <a:cubicBezTo>
                      <a:pt x="141927" y="46560"/>
                      <a:pt x="158635" y="25991"/>
                      <a:pt x="175344" y="5421"/>
                    </a:cubicBezTo>
                    <a:cubicBezTo>
                      <a:pt x="179843" y="-364"/>
                      <a:pt x="182413" y="-2292"/>
                      <a:pt x="188840" y="3493"/>
                    </a:cubicBezTo>
                    <a:cubicBezTo>
                      <a:pt x="211333" y="21491"/>
                      <a:pt x="211333" y="21491"/>
                      <a:pt x="193338" y="43989"/>
                    </a:cubicBezTo>
                    <a:cubicBezTo>
                      <a:pt x="172131" y="70344"/>
                      <a:pt x="150924" y="96699"/>
                      <a:pt x="129716" y="123696"/>
                    </a:cubicBezTo>
                    <a:cubicBezTo>
                      <a:pt x="125218" y="129481"/>
                      <a:pt x="122005" y="130767"/>
                      <a:pt x="116863" y="124339"/>
                    </a:cubicBezTo>
                    <a:cubicBezTo>
                      <a:pt x="109152" y="115340"/>
                      <a:pt x="100155" y="106983"/>
                      <a:pt x="91800" y="98627"/>
                    </a:cubicBezTo>
                    <a:cubicBezTo>
                      <a:pt x="90515" y="97341"/>
                      <a:pt x="88587" y="96056"/>
                      <a:pt x="87302" y="94770"/>
                    </a:cubicBezTo>
                    <a:close/>
                  </a:path>
                </a:pathLst>
              </a:custGeom>
              <a:solidFill>
                <a:srgbClr val="000000"/>
              </a:solidFill>
              <a:ln w="6425"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9F5056DC-0D4B-89C4-841C-DC9E11BEDE39}"/>
                  </a:ext>
                </a:extLst>
              </p:cNvPr>
              <p:cNvSpPr/>
              <p:nvPr/>
            </p:nvSpPr>
            <p:spPr>
              <a:xfrm>
                <a:off x="3273299" y="1644287"/>
                <a:ext cx="111820" cy="111203"/>
              </a:xfrm>
              <a:custGeom>
                <a:avLst/>
                <a:gdLst>
                  <a:gd name="connsiteX0" fmla="*/ 55910 w 111820"/>
                  <a:gd name="connsiteY0" fmla="*/ 0 h 111203"/>
                  <a:gd name="connsiteX1" fmla="*/ 111821 w 111820"/>
                  <a:gd name="connsiteY1" fmla="*/ 55923 h 111203"/>
                  <a:gd name="connsiteX2" fmla="*/ 55268 w 111820"/>
                  <a:gd name="connsiteY2" fmla="*/ 111204 h 111203"/>
                  <a:gd name="connsiteX3" fmla="*/ 0 w 111820"/>
                  <a:gd name="connsiteY3" fmla="*/ 55923 h 111203"/>
                  <a:gd name="connsiteX4" fmla="*/ 55910 w 111820"/>
                  <a:gd name="connsiteY4" fmla="*/ 0 h 111203"/>
                  <a:gd name="connsiteX5" fmla="*/ 74547 w 111820"/>
                  <a:gd name="connsiteY5" fmla="*/ 55280 h 111203"/>
                  <a:gd name="connsiteX6" fmla="*/ 55268 w 111820"/>
                  <a:gd name="connsiteY6" fmla="*/ 37282 h 111203"/>
                  <a:gd name="connsiteX7" fmla="*/ 37274 w 111820"/>
                  <a:gd name="connsiteY7" fmla="*/ 56566 h 111203"/>
                  <a:gd name="connsiteX8" fmla="*/ 56553 w 111820"/>
                  <a:gd name="connsiteY8" fmla="*/ 74564 h 111203"/>
                  <a:gd name="connsiteX9" fmla="*/ 74547 w 111820"/>
                  <a:gd name="connsiteY9" fmla="*/ 55280 h 11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20" h="111203">
                    <a:moveTo>
                      <a:pt x="55910" y="0"/>
                    </a:moveTo>
                    <a:cubicBezTo>
                      <a:pt x="87400" y="0"/>
                      <a:pt x="111821" y="24426"/>
                      <a:pt x="111821" y="55923"/>
                    </a:cubicBezTo>
                    <a:cubicBezTo>
                      <a:pt x="111821" y="86777"/>
                      <a:pt x="86757" y="111204"/>
                      <a:pt x="55268" y="111204"/>
                    </a:cubicBezTo>
                    <a:cubicBezTo>
                      <a:pt x="25063" y="111204"/>
                      <a:pt x="0" y="86135"/>
                      <a:pt x="0" y="55923"/>
                    </a:cubicBezTo>
                    <a:cubicBezTo>
                      <a:pt x="643" y="24426"/>
                      <a:pt x="25063" y="0"/>
                      <a:pt x="55910" y="0"/>
                    </a:cubicBezTo>
                    <a:close/>
                    <a:moveTo>
                      <a:pt x="74547" y="55280"/>
                    </a:moveTo>
                    <a:cubicBezTo>
                      <a:pt x="73904" y="45639"/>
                      <a:pt x="64907" y="37282"/>
                      <a:pt x="55268" y="37282"/>
                    </a:cubicBezTo>
                    <a:cubicBezTo>
                      <a:pt x="45628" y="37925"/>
                      <a:pt x="37274" y="46924"/>
                      <a:pt x="37274" y="56566"/>
                    </a:cubicBezTo>
                    <a:cubicBezTo>
                      <a:pt x="37916" y="66208"/>
                      <a:pt x="46913" y="74564"/>
                      <a:pt x="56553" y="74564"/>
                    </a:cubicBezTo>
                    <a:cubicBezTo>
                      <a:pt x="66193" y="73922"/>
                      <a:pt x="75190" y="64922"/>
                      <a:pt x="74547" y="55280"/>
                    </a:cubicBezTo>
                    <a:close/>
                  </a:path>
                </a:pathLst>
              </a:custGeom>
              <a:solidFill>
                <a:srgbClr val="000000"/>
              </a:solidFill>
              <a:ln w="6425"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76497DA8-E860-1F89-F053-3788993D14A8}"/>
                  </a:ext>
                </a:extLst>
              </p:cNvPr>
              <p:cNvSpPr/>
              <p:nvPr/>
            </p:nvSpPr>
            <p:spPr>
              <a:xfrm>
                <a:off x="3682665" y="1160905"/>
                <a:ext cx="185082" cy="111846"/>
              </a:xfrm>
              <a:custGeom>
                <a:avLst/>
                <a:gdLst>
                  <a:gd name="connsiteX0" fmla="*/ 92541 w 185082"/>
                  <a:gd name="connsiteY0" fmla="*/ 111846 h 111846"/>
                  <a:gd name="connsiteX1" fmla="*/ 55268 w 185082"/>
                  <a:gd name="connsiteY1" fmla="*/ 111846 h 111846"/>
                  <a:gd name="connsiteX2" fmla="*/ 0 w 185082"/>
                  <a:gd name="connsiteY2" fmla="*/ 55280 h 111846"/>
                  <a:gd name="connsiteX3" fmla="*/ 55268 w 185082"/>
                  <a:gd name="connsiteY3" fmla="*/ 0 h 111846"/>
                  <a:gd name="connsiteX4" fmla="*/ 130457 w 185082"/>
                  <a:gd name="connsiteY4" fmla="*/ 0 h 111846"/>
                  <a:gd name="connsiteX5" fmla="*/ 185082 w 185082"/>
                  <a:gd name="connsiteY5" fmla="*/ 55923 h 111846"/>
                  <a:gd name="connsiteX6" fmla="*/ 129815 w 185082"/>
                  <a:gd name="connsiteY6" fmla="*/ 111204 h 111846"/>
                  <a:gd name="connsiteX7" fmla="*/ 92541 w 185082"/>
                  <a:gd name="connsiteY7" fmla="*/ 111846 h 111846"/>
                  <a:gd name="connsiteX8" fmla="*/ 91256 w 185082"/>
                  <a:gd name="connsiteY8" fmla="*/ 74564 h 111846"/>
                  <a:gd name="connsiteX9" fmla="*/ 125959 w 185082"/>
                  <a:gd name="connsiteY9" fmla="*/ 74564 h 111846"/>
                  <a:gd name="connsiteX10" fmla="*/ 147809 w 185082"/>
                  <a:gd name="connsiteY10" fmla="*/ 55923 h 111846"/>
                  <a:gd name="connsiteX11" fmla="*/ 126602 w 185082"/>
                  <a:gd name="connsiteY11" fmla="*/ 37925 h 111846"/>
                  <a:gd name="connsiteX12" fmla="*/ 57838 w 185082"/>
                  <a:gd name="connsiteY12" fmla="*/ 37925 h 111846"/>
                  <a:gd name="connsiteX13" fmla="*/ 36631 w 185082"/>
                  <a:gd name="connsiteY13" fmla="*/ 55923 h 111846"/>
                  <a:gd name="connsiteX14" fmla="*/ 57196 w 185082"/>
                  <a:gd name="connsiteY14" fmla="*/ 74564 h 111846"/>
                  <a:gd name="connsiteX15" fmla="*/ 91256 w 185082"/>
                  <a:gd name="connsiteY15" fmla="*/ 74564 h 11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082" h="111846">
                    <a:moveTo>
                      <a:pt x="92541" y="111846"/>
                    </a:moveTo>
                    <a:cubicBezTo>
                      <a:pt x="80331" y="111846"/>
                      <a:pt x="67478" y="111846"/>
                      <a:pt x="55268" y="111846"/>
                    </a:cubicBezTo>
                    <a:cubicBezTo>
                      <a:pt x="23778" y="111204"/>
                      <a:pt x="0" y="86777"/>
                      <a:pt x="0" y="55280"/>
                    </a:cubicBezTo>
                    <a:cubicBezTo>
                      <a:pt x="0" y="24426"/>
                      <a:pt x="24421" y="643"/>
                      <a:pt x="55268" y="0"/>
                    </a:cubicBezTo>
                    <a:cubicBezTo>
                      <a:pt x="80331" y="0"/>
                      <a:pt x="105394" y="0"/>
                      <a:pt x="130457" y="0"/>
                    </a:cubicBezTo>
                    <a:cubicBezTo>
                      <a:pt x="161304" y="0"/>
                      <a:pt x="185082" y="25069"/>
                      <a:pt x="185082" y="55923"/>
                    </a:cubicBezTo>
                    <a:cubicBezTo>
                      <a:pt x="185082" y="86777"/>
                      <a:pt x="160662" y="111204"/>
                      <a:pt x="129815" y="111204"/>
                    </a:cubicBezTo>
                    <a:cubicBezTo>
                      <a:pt x="117604" y="111846"/>
                      <a:pt x="104751" y="111846"/>
                      <a:pt x="92541" y="111846"/>
                    </a:cubicBezTo>
                    <a:close/>
                    <a:moveTo>
                      <a:pt x="91256" y="74564"/>
                    </a:moveTo>
                    <a:cubicBezTo>
                      <a:pt x="102824" y="74564"/>
                      <a:pt x="114391" y="74564"/>
                      <a:pt x="125959" y="74564"/>
                    </a:cubicBezTo>
                    <a:cubicBezTo>
                      <a:pt x="139454" y="74564"/>
                      <a:pt x="147809" y="66851"/>
                      <a:pt x="147809" y="55923"/>
                    </a:cubicBezTo>
                    <a:cubicBezTo>
                      <a:pt x="147809" y="45638"/>
                      <a:pt x="138812" y="37925"/>
                      <a:pt x="126602" y="37925"/>
                    </a:cubicBezTo>
                    <a:cubicBezTo>
                      <a:pt x="103466" y="37925"/>
                      <a:pt x="80974" y="37925"/>
                      <a:pt x="57838" y="37925"/>
                    </a:cubicBezTo>
                    <a:cubicBezTo>
                      <a:pt x="44985" y="37925"/>
                      <a:pt x="36631" y="45638"/>
                      <a:pt x="36631" y="55923"/>
                    </a:cubicBezTo>
                    <a:cubicBezTo>
                      <a:pt x="36631" y="66208"/>
                      <a:pt x="44985" y="74564"/>
                      <a:pt x="57196" y="74564"/>
                    </a:cubicBezTo>
                    <a:cubicBezTo>
                      <a:pt x="69406" y="74564"/>
                      <a:pt x="80331" y="74564"/>
                      <a:pt x="91256" y="74564"/>
                    </a:cubicBezTo>
                    <a:close/>
                  </a:path>
                </a:pathLst>
              </a:custGeom>
              <a:solidFill>
                <a:srgbClr val="000000"/>
              </a:solidFill>
              <a:ln w="6425"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A098D997-BED1-3E7A-DB5B-6D66D2D3B315}"/>
                  </a:ext>
                </a:extLst>
              </p:cNvPr>
              <p:cNvSpPr/>
              <p:nvPr/>
            </p:nvSpPr>
            <p:spPr>
              <a:xfrm>
                <a:off x="3806772" y="1038050"/>
                <a:ext cx="76399" cy="95938"/>
              </a:xfrm>
              <a:custGeom>
                <a:avLst/>
                <a:gdLst>
                  <a:gd name="connsiteX0" fmla="*/ 76399 w 76399"/>
                  <a:gd name="connsiteY0" fmla="*/ 27078 h 95938"/>
                  <a:gd name="connsiteX1" fmla="*/ 64189 w 76399"/>
                  <a:gd name="connsiteY1" fmla="*/ 36077 h 95938"/>
                  <a:gd name="connsiteX2" fmla="*/ 64189 w 76399"/>
                  <a:gd name="connsiteY2" fmla="*/ 61789 h 95938"/>
                  <a:gd name="connsiteX3" fmla="*/ 64189 w 76399"/>
                  <a:gd name="connsiteY3" fmla="*/ 84287 h 95938"/>
                  <a:gd name="connsiteX4" fmla="*/ 33342 w 76399"/>
                  <a:gd name="connsiteY4" fmla="*/ 84929 h 95938"/>
                  <a:gd name="connsiteX5" fmla="*/ 3137 w 76399"/>
                  <a:gd name="connsiteY5" fmla="*/ 54718 h 95938"/>
                  <a:gd name="connsiteX6" fmla="*/ 3137 w 76399"/>
                  <a:gd name="connsiteY6" fmla="*/ 44433 h 95938"/>
                  <a:gd name="connsiteX7" fmla="*/ 44267 w 76399"/>
                  <a:gd name="connsiteY7" fmla="*/ 3294 h 95938"/>
                  <a:gd name="connsiteX8" fmla="*/ 51979 w 76399"/>
                  <a:gd name="connsiteY8" fmla="*/ 1366 h 95938"/>
                  <a:gd name="connsiteX9" fmla="*/ 72543 w 76399"/>
                  <a:gd name="connsiteY9" fmla="*/ 21935 h 95938"/>
                  <a:gd name="connsiteX10" fmla="*/ 74471 w 76399"/>
                  <a:gd name="connsiteY10" fmla="*/ 24506 h 95938"/>
                  <a:gd name="connsiteX11" fmla="*/ 76399 w 76399"/>
                  <a:gd name="connsiteY11" fmla="*/ 27078 h 9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399" h="95938">
                    <a:moveTo>
                      <a:pt x="76399" y="27078"/>
                    </a:moveTo>
                    <a:cubicBezTo>
                      <a:pt x="72543" y="29649"/>
                      <a:pt x="67402" y="32220"/>
                      <a:pt x="64189" y="36077"/>
                    </a:cubicBezTo>
                    <a:cubicBezTo>
                      <a:pt x="51336" y="48933"/>
                      <a:pt x="51336" y="48933"/>
                      <a:pt x="64189" y="61789"/>
                    </a:cubicBezTo>
                    <a:cubicBezTo>
                      <a:pt x="75757" y="73359"/>
                      <a:pt x="75757" y="73359"/>
                      <a:pt x="64189" y="84287"/>
                    </a:cubicBezTo>
                    <a:cubicBezTo>
                      <a:pt x="48765" y="99714"/>
                      <a:pt x="48765" y="99714"/>
                      <a:pt x="33342" y="84929"/>
                    </a:cubicBezTo>
                    <a:cubicBezTo>
                      <a:pt x="23060" y="74645"/>
                      <a:pt x="13420" y="64360"/>
                      <a:pt x="3137" y="54718"/>
                    </a:cubicBezTo>
                    <a:cubicBezTo>
                      <a:pt x="-718" y="50861"/>
                      <a:pt x="-1361" y="48290"/>
                      <a:pt x="3137" y="44433"/>
                    </a:cubicBezTo>
                    <a:cubicBezTo>
                      <a:pt x="17276" y="30934"/>
                      <a:pt x="30771" y="16793"/>
                      <a:pt x="44267" y="3294"/>
                    </a:cubicBezTo>
                    <a:cubicBezTo>
                      <a:pt x="46195" y="1366"/>
                      <a:pt x="48765" y="-1848"/>
                      <a:pt x="51979" y="1366"/>
                    </a:cubicBezTo>
                    <a:cubicBezTo>
                      <a:pt x="59048" y="8437"/>
                      <a:pt x="65474" y="14865"/>
                      <a:pt x="72543" y="21935"/>
                    </a:cubicBezTo>
                    <a:cubicBezTo>
                      <a:pt x="73186" y="22578"/>
                      <a:pt x="73829" y="23864"/>
                      <a:pt x="74471" y="24506"/>
                    </a:cubicBezTo>
                    <a:cubicBezTo>
                      <a:pt x="74471" y="25149"/>
                      <a:pt x="75757" y="26435"/>
                      <a:pt x="76399" y="27078"/>
                    </a:cubicBezTo>
                    <a:close/>
                  </a:path>
                </a:pathLst>
              </a:custGeom>
              <a:solidFill>
                <a:srgbClr val="000000"/>
              </a:solidFill>
              <a:ln w="6425" cap="flat">
                <a:noFill/>
                <a:prstDash val="solid"/>
                <a:miter/>
              </a:ln>
            </p:spPr>
            <p:txBody>
              <a:bodyPr rtlCol="0" anchor="ctr"/>
              <a:lstStyle/>
              <a:p>
                <a:endParaRPr lang="en-US"/>
              </a:p>
            </p:txBody>
          </p:sp>
          <p:sp>
            <p:nvSpPr>
              <p:cNvPr id="297" name="Freeform 296">
                <a:extLst>
                  <a:ext uri="{FF2B5EF4-FFF2-40B4-BE49-F238E27FC236}">
                    <a16:creationId xmlns:a16="http://schemas.microsoft.com/office/drawing/2014/main" id="{403B32D6-75A8-2103-3551-69219545A23B}"/>
                  </a:ext>
                </a:extLst>
              </p:cNvPr>
              <p:cNvSpPr/>
              <p:nvPr/>
            </p:nvSpPr>
            <p:spPr>
              <a:xfrm>
                <a:off x="3671526" y="1037488"/>
                <a:ext cx="72473" cy="97865"/>
              </a:xfrm>
              <a:custGeom>
                <a:avLst/>
                <a:gdLst>
                  <a:gd name="connsiteX0" fmla="*/ 24635 w 72473"/>
                  <a:gd name="connsiteY0" fmla="*/ 0 h 97865"/>
                  <a:gd name="connsiteX1" fmla="*/ 29776 w 72473"/>
                  <a:gd name="connsiteY1" fmla="*/ 4500 h 97865"/>
                  <a:gd name="connsiteX2" fmla="*/ 68978 w 72473"/>
                  <a:gd name="connsiteY2" fmla="*/ 43710 h 97865"/>
                  <a:gd name="connsiteX3" fmla="*/ 69620 w 72473"/>
                  <a:gd name="connsiteY3" fmla="*/ 54638 h 97865"/>
                  <a:gd name="connsiteX4" fmla="*/ 29776 w 72473"/>
                  <a:gd name="connsiteY4" fmla="*/ 94491 h 97865"/>
                  <a:gd name="connsiteX5" fmla="*/ 18851 w 72473"/>
                  <a:gd name="connsiteY5" fmla="*/ 94491 h 97865"/>
                  <a:gd name="connsiteX6" fmla="*/ 857 w 72473"/>
                  <a:gd name="connsiteY6" fmla="*/ 74564 h 97865"/>
                  <a:gd name="connsiteX7" fmla="*/ 17566 w 72473"/>
                  <a:gd name="connsiteY7" fmla="*/ 54638 h 97865"/>
                  <a:gd name="connsiteX8" fmla="*/ 16923 w 72473"/>
                  <a:gd name="connsiteY8" fmla="*/ 44353 h 97865"/>
                  <a:gd name="connsiteX9" fmla="*/ 14995 w 72473"/>
                  <a:gd name="connsiteY9" fmla="*/ 42425 h 97865"/>
                  <a:gd name="connsiteX10" fmla="*/ 214 w 72473"/>
                  <a:gd name="connsiteY10" fmla="*/ 25069 h 97865"/>
                  <a:gd name="connsiteX11" fmla="*/ 21422 w 72473"/>
                  <a:gd name="connsiteY11" fmla="*/ 1286 h 97865"/>
                  <a:gd name="connsiteX12" fmla="*/ 24635 w 72473"/>
                  <a:gd name="connsiteY12" fmla="*/ 0 h 9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473" h="97865">
                    <a:moveTo>
                      <a:pt x="24635" y="0"/>
                    </a:moveTo>
                    <a:cubicBezTo>
                      <a:pt x="26563" y="1286"/>
                      <a:pt x="27848" y="3214"/>
                      <a:pt x="29776" y="4500"/>
                    </a:cubicBezTo>
                    <a:cubicBezTo>
                      <a:pt x="42629" y="17356"/>
                      <a:pt x="56125" y="30854"/>
                      <a:pt x="68978" y="43710"/>
                    </a:cubicBezTo>
                    <a:cubicBezTo>
                      <a:pt x="72834" y="47567"/>
                      <a:pt x="74119" y="50138"/>
                      <a:pt x="69620" y="54638"/>
                    </a:cubicBezTo>
                    <a:cubicBezTo>
                      <a:pt x="56125" y="67494"/>
                      <a:pt x="42629" y="80992"/>
                      <a:pt x="29776" y="94491"/>
                    </a:cubicBezTo>
                    <a:cubicBezTo>
                      <a:pt x="25278" y="98991"/>
                      <a:pt x="22707" y="98991"/>
                      <a:pt x="18851" y="94491"/>
                    </a:cubicBezTo>
                    <a:cubicBezTo>
                      <a:pt x="12425" y="87420"/>
                      <a:pt x="2142" y="81635"/>
                      <a:pt x="857" y="74564"/>
                    </a:cubicBezTo>
                    <a:cubicBezTo>
                      <a:pt x="-428" y="66208"/>
                      <a:pt x="11139" y="61066"/>
                      <a:pt x="17566" y="54638"/>
                    </a:cubicBezTo>
                    <a:cubicBezTo>
                      <a:pt x="21422" y="50138"/>
                      <a:pt x="21422" y="47567"/>
                      <a:pt x="16923" y="44353"/>
                    </a:cubicBezTo>
                    <a:cubicBezTo>
                      <a:pt x="16281" y="43710"/>
                      <a:pt x="15638" y="43067"/>
                      <a:pt x="14995" y="42425"/>
                    </a:cubicBezTo>
                    <a:cubicBezTo>
                      <a:pt x="9854" y="35997"/>
                      <a:pt x="-1713" y="30211"/>
                      <a:pt x="214" y="25069"/>
                    </a:cubicBezTo>
                    <a:cubicBezTo>
                      <a:pt x="4070" y="16070"/>
                      <a:pt x="14353" y="8999"/>
                      <a:pt x="21422" y="1286"/>
                    </a:cubicBezTo>
                    <a:cubicBezTo>
                      <a:pt x="22065" y="643"/>
                      <a:pt x="23350" y="643"/>
                      <a:pt x="24635" y="0"/>
                    </a:cubicBezTo>
                    <a:close/>
                  </a:path>
                </a:pathLst>
              </a:custGeom>
              <a:solidFill>
                <a:srgbClr val="000000"/>
              </a:solidFill>
              <a:ln w="6425" cap="flat">
                <a:noFill/>
                <a:prstDash val="solid"/>
                <a:miter/>
              </a:ln>
            </p:spPr>
            <p:txBody>
              <a:bodyPr rtlCol="0" anchor="ctr"/>
              <a:lstStyle/>
              <a:p>
                <a:endParaRPr lang="en-US"/>
              </a:p>
            </p:txBody>
          </p:sp>
        </p:grpSp>
      </p:grpSp>
      <p:sp>
        <p:nvSpPr>
          <p:cNvPr id="300" name="Freeform 299">
            <a:extLst>
              <a:ext uri="{FF2B5EF4-FFF2-40B4-BE49-F238E27FC236}">
                <a16:creationId xmlns:a16="http://schemas.microsoft.com/office/drawing/2014/main" id="{E7898A2B-AFEB-4C99-6AB7-2C2B9FBAE40C}"/>
              </a:ext>
            </a:extLst>
          </p:cNvPr>
          <p:cNvSpPr/>
          <p:nvPr/>
        </p:nvSpPr>
        <p:spPr>
          <a:xfrm>
            <a:off x="3623063" y="2293966"/>
            <a:ext cx="3298543" cy="2906445"/>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grpSp>
        <p:nvGrpSpPr>
          <p:cNvPr id="301" name="Group 300">
            <a:extLst>
              <a:ext uri="{FF2B5EF4-FFF2-40B4-BE49-F238E27FC236}">
                <a16:creationId xmlns:a16="http://schemas.microsoft.com/office/drawing/2014/main" id="{DB0E44C0-CFEC-9F42-E4C3-E9A9DB0EF144}"/>
              </a:ext>
            </a:extLst>
          </p:cNvPr>
          <p:cNvGrpSpPr/>
          <p:nvPr/>
        </p:nvGrpSpPr>
        <p:grpSpPr>
          <a:xfrm rot="10800000">
            <a:off x="5338891" y="1773301"/>
            <a:ext cx="1108623" cy="807096"/>
            <a:chOff x="3400450" y="986392"/>
            <a:chExt cx="1487826" cy="1083162"/>
          </a:xfrm>
        </p:grpSpPr>
        <p:sp>
          <p:nvSpPr>
            <p:cNvPr id="302" name="Freeform 301">
              <a:extLst>
                <a:ext uri="{FF2B5EF4-FFF2-40B4-BE49-F238E27FC236}">
                  <a16:creationId xmlns:a16="http://schemas.microsoft.com/office/drawing/2014/main" id="{FEC2B54B-140A-95F2-BFEB-FB4FBFD06623}"/>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303" name="Freeform 302">
              <a:extLst>
                <a:ext uri="{FF2B5EF4-FFF2-40B4-BE49-F238E27FC236}">
                  <a16:creationId xmlns:a16="http://schemas.microsoft.com/office/drawing/2014/main" id="{4C5D8CAF-4DB2-3557-888D-992B9D40BD8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
        <p:nvSpPr>
          <p:cNvPr id="304" name="Text Placeholder 17">
            <a:extLst>
              <a:ext uri="{FF2B5EF4-FFF2-40B4-BE49-F238E27FC236}">
                <a16:creationId xmlns:a16="http://schemas.microsoft.com/office/drawing/2014/main" id="{472BFFF5-19BC-1DC1-D50F-FE2A976ADF08}"/>
              </a:ext>
            </a:extLst>
          </p:cNvPr>
          <p:cNvSpPr txBox="1">
            <a:spLocks/>
          </p:cNvSpPr>
          <p:nvPr/>
        </p:nvSpPr>
        <p:spPr>
          <a:xfrm>
            <a:off x="3935976" y="2628402"/>
            <a:ext cx="2805831" cy="135841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600" dirty="0">
                <a:solidFill>
                  <a:schemeClr val="bg1"/>
                </a:solidFill>
              </a:rPr>
              <a:t>‘</a:t>
            </a:r>
            <a:r>
              <a:rPr lang="en-US" sz="1600" i="1" dirty="0">
                <a:solidFill>
                  <a:schemeClr val="bg1"/>
                </a:solidFill>
              </a:rPr>
              <a:t>I am asking that this which is naturally done well by mothers who are caring for their babies shall not be taken for granted</a:t>
            </a:r>
            <a:r>
              <a:rPr lang="en-US" sz="1600" dirty="0">
                <a:solidFill>
                  <a:schemeClr val="bg1"/>
                </a:solidFill>
              </a:rPr>
              <a:t>,’ the pediatrician D.W. Winnicott writes. With this guide, so are we. </a:t>
            </a:r>
          </a:p>
        </p:txBody>
      </p:sp>
    </p:spTree>
    <p:extLst>
      <p:ext uri="{BB962C8B-B14F-4D97-AF65-F5344CB8AC3E}">
        <p14:creationId xmlns:p14="http://schemas.microsoft.com/office/powerpoint/2010/main" val="2856270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336331"/>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3937194"/>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In the first months of life, the parents enter an almost symbiotic relation with the child, adapting to its needs, gestures, and expressions. It is this capacity for adaptation we refer to when we talk about ‘synchrony’. </a:t>
            </a:r>
          </a:p>
          <a:p>
            <a:pPr>
              <a:lnSpc>
                <a:spcPts val="1120"/>
              </a:lnSpc>
            </a:pPr>
            <a:r>
              <a:rPr lang="en-US" sz="1150" dirty="0">
                <a:solidFill>
                  <a:srgbClr val="262626"/>
                </a:solidFill>
              </a:rPr>
              <a:t> </a:t>
            </a:r>
          </a:p>
          <a:p>
            <a:pPr>
              <a:lnSpc>
                <a:spcPts val="1120"/>
              </a:lnSpc>
            </a:pPr>
            <a:r>
              <a:rPr lang="en-US" sz="1150" dirty="0">
                <a:solidFill>
                  <a:srgbClr val="262626"/>
                </a:solidFill>
              </a:rPr>
              <a:t>The psychoanalyst D.W Winnicott used the term the </a:t>
            </a:r>
            <a:r>
              <a:rPr lang="en-US" sz="1150" i="1" dirty="0">
                <a:solidFill>
                  <a:srgbClr val="262626"/>
                </a:solidFill>
              </a:rPr>
              <a:t>Good Enough Mother </a:t>
            </a:r>
            <a:r>
              <a:rPr lang="en-US" sz="1150" dirty="0">
                <a:solidFill>
                  <a:srgbClr val="262626"/>
                </a:solidFill>
              </a:rPr>
              <a:t>to describe something similar. The Good Enough Mother (which isn’t necessarily the biological mother), is someone who can intuit the child’s feelings and respond to them, adapting their body to the body of the infant, or – in the words of Winnicott – changing their ‘holding’ and ‘handling’ to appease her.   </a:t>
            </a:r>
          </a:p>
          <a:p>
            <a:pPr>
              <a:lnSpc>
                <a:spcPts val="1120"/>
              </a:lnSpc>
            </a:pPr>
            <a:r>
              <a:rPr lang="en-US" sz="1150" dirty="0">
                <a:solidFill>
                  <a:srgbClr val="262626"/>
                </a:solidFill>
              </a:rPr>
              <a:t> </a:t>
            </a:r>
          </a:p>
          <a:p>
            <a:pPr>
              <a:lnSpc>
                <a:spcPts val="1120"/>
              </a:lnSpc>
            </a:pPr>
            <a:r>
              <a:rPr lang="en-US" sz="1150" dirty="0">
                <a:solidFill>
                  <a:srgbClr val="262626"/>
                </a:solidFill>
              </a:rPr>
              <a:t>In order to hold and handle the child satisfactorily, the parent has to lend its full attention to the baby. With digital devices at hand, such full attention is constantly under threat. Being met with split-attention can be frustrating enough for an adult, but for a young infant the stakes are more serious. Unlike adults, infants have not developed the faculties to </a:t>
            </a:r>
            <a:r>
              <a:rPr lang="en-US" sz="1150" dirty="0" err="1">
                <a:solidFill>
                  <a:srgbClr val="262626"/>
                </a:solidFill>
              </a:rPr>
              <a:t>relativise</a:t>
            </a:r>
            <a:r>
              <a:rPr lang="en-US" sz="1150" dirty="0">
                <a:solidFill>
                  <a:srgbClr val="262626"/>
                </a:solidFill>
              </a:rPr>
              <a:t> momentary lapses of attention. In fact, much seems to suggest that the young child still doesn’t know how to distinguish between herself, her needs, and her environment. If these elements are in contradiction, Winnicott writes, it will be as if the infant’s whole world breaks apart. He wrote before the advent of screens, and so his primary concern was parents suffering from depression, who were so engrossed in their own suffering that they were incapable of responding to the emotions of the child. However, that doesn’t disqualify his argument for this context. For the infant, there’s no way to distinguish between ‘captured by the screen’ and ‘depressed’. What she registers is an environment failing to satisfy its need, which, if experienced systematically, can lead to withdrawal and disengagement from the surrounding world. </a:t>
            </a:r>
          </a:p>
          <a:p>
            <a:pPr>
              <a:lnSpc>
                <a:spcPts val="1120"/>
              </a:lnSpc>
            </a:pPr>
            <a:endParaRPr lang="en-US" sz="1150" dirty="0">
              <a:solidFill>
                <a:srgbClr val="262626"/>
              </a:solidFill>
            </a:endParaRPr>
          </a:p>
          <a:p>
            <a:pPr>
              <a:lnSpc>
                <a:spcPts val="1120"/>
              </a:lnSpc>
            </a:pPr>
            <a:endParaRPr lang="en-US" sz="1150" dirty="0">
              <a:solidFill>
                <a:srgbClr val="262626"/>
              </a:solidFill>
            </a:endParaRPr>
          </a:p>
          <a:p>
            <a:pPr>
              <a:lnSpc>
                <a:spcPts val="1120"/>
              </a:lnSpc>
            </a:pPr>
            <a:r>
              <a:rPr lang="en-US" sz="1150" dirty="0">
                <a:solidFill>
                  <a:srgbClr val="262626"/>
                </a:solidFill>
              </a:rPr>
              <a:t> </a:t>
            </a:r>
          </a:p>
          <a:p>
            <a:pPr>
              <a:lnSpc>
                <a:spcPts val="1120"/>
              </a:lnSpc>
            </a:pPr>
            <a:r>
              <a:rPr lang="en-US" sz="1150" dirty="0">
                <a:solidFill>
                  <a:srgbClr val="262626"/>
                </a:solidFill>
              </a:rPr>
              <a:t>Synchrony also guides early communication with the child. We know that children are interested in animal faces, and that they from the age of three months gain a particular interest in other human faces. When the newborn looks towards a human face, what does it see? Often, it will see itself mirrored back. Without </a:t>
            </a:r>
            <a:r>
              <a:rPr lang="en-US" sz="1150" dirty="0" err="1">
                <a:solidFill>
                  <a:srgbClr val="262626"/>
                </a:solidFill>
              </a:rPr>
              <a:t>realising</a:t>
            </a:r>
            <a:r>
              <a:rPr lang="en-US" sz="1150" dirty="0">
                <a:solidFill>
                  <a:srgbClr val="262626"/>
                </a:solidFill>
              </a:rPr>
              <a:t>, we tend to mimic the expressions of the newborn: a smile is met with a smile, a frown with a frown, a yawn with a yawn. In fact, studies have found that mothers engaging with their child will imitate its expressions one time per minute! Winnicott refers to this phenomenon as ‘mirroring’. He suggests that before the famous ‘mirroring stage’ described by the French psychoanalyst </a:t>
            </a:r>
            <a:r>
              <a:rPr lang="en-US" sz="1150" dirty="0" err="1">
                <a:solidFill>
                  <a:srgbClr val="262626"/>
                </a:solidFill>
              </a:rPr>
              <a:t>Jaques</a:t>
            </a:r>
            <a:r>
              <a:rPr lang="en-US" sz="1150" dirty="0">
                <a:solidFill>
                  <a:srgbClr val="262626"/>
                </a:solidFill>
              </a:rPr>
              <a:t> Lacan, the child will see itself reflected in the parent’s face. Seeing itself imitated, </a:t>
            </a:r>
            <a:r>
              <a:rPr lang="en-US" sz="1150" dirty="0" err="1">
                <a:solidFill>
                  <a:srgbClr val="262626"/>
                </a:solidFill>
              </a:rPr>
              <a:t>Winncott</a:t>
            </a:r>
            <a:r>
              <a:rPr lang="en-US" sz="1150" dirty="0">
                <a:solidFill>
                  <a:srgbClr val="262626"/>
                </a:solidFill>
              </a:rPr>
              <a:t> writes, will allow the child to attribute images to their inner states. </a:t>
            </a:r>
          </a:p>
          <a:p>
            <a:pPr>
              <a:lnSpc>
                <a:spcPts val="1120"/>
              </a:lnSpc>
            </a:pPr>
            <a:r>
              <a:rPr lang="en-US" sz="1150" dirty="0">
                <a:solidFill>
                  <a:srgbClr val="262626"/>
                </a:solidFill>
              </a:rPr>
              <a:t> </a:t>
            </a:r>
          </a:p>
          <a:p>
            <a:pPr>
              <a:lnSpc>
                <a:spcPts val="1120"/>
              </a:lnSpc>
            </a:pPr>
            <a:r>
              <a:rPr lang="en-US" sz="1150" dirty="0">
                <a:solidFill>
                  <a:srgbClr val="262626"/>
                </a:solidFill>
              </a:rPr>
              <a:t>Interestingly, recent studies from developmental psychology suggest that children whose parents have imitated their expressions will themselves be better at imitating. For a long time, scientists considered children’s tendency to imitate actions the result of an inborn quality, what they referred to as a ‘mirroring gene’. In the book Cognitive Gadgets, the psychologist Cecilia </a:t>
            </a:r>
            <a:r>
              <a:rPr lang="en-US" sz="1150" dirty="0" err="1">
                <a:solidFill>
                  <a:srgbClr val="262626"/>
                </a:solidFill>
              </a:rPr>
              <a:t>Heyes</a:t>
            </a:r>
            <a:r>
              <a:rPr lang="en-US" sz="1150" dirty="0">
                <a:solidFill>
                  <a:srgbClr val="262626"/>
                </a:solidFill>
              </a:rPr>
              <a:t> makes the argument that imitation, like other cognitive functions like reading and biking, is acquired through social interactions. She shows that both children and adults find it difficult to imitate an action if they are not assisted by mirrors, whether inanimate (an object-mirror) or animate (a parent-mirror). We need to see the action while doing it to be able to copy it later — that is, unless we already know how to imitate similar actions. It means that children whose parents have imitated their gestures are more likely to learn how to imitate those same gestures </a:t>
            </a:r>
            <a:r>
              <a:rPr lang="en-US" sz="1150" i="1" dirty="0">
                <a:solidFill>
                  <a:srgbClr val="262626"/>
                </a:solidFill>
              </a:rPr>
              <a:t>and</a:t>
            </a:r>
            <a:r>
              <a:rPr lang="en-US" sz="1150" dirty="0">
                <a:solidFill>
                  <a:srgbClr val="262626"/>
                </a:solidFill>
              </a:rPr>
              <a:t> more likely to pick up new gestures later on in life. </a:t>
            </a:r>
          </a:p>
          <a:p>
            <a:pPr>
              <a:lnSpc>
                <a:spcPts val="1120"/>
              </a:lnSpc>
            </a:pPr>
            <a:r>
              <a:rPr lang="en-US" sz="1150" dirty="0">
                <a:solidFill>
                  <a:srgbClr val="262626"/>
                </a:solidFill>
              </a:rPr>
              <a:t> </a:t>
            </a:r>
          </a:p>
          <a:p>
            <a:pPr>
              <a:lnSpc>
                <a:spcPts val="1120"/>
              </a:lnSpc>
            </a:pPr>
            <a:r>
              <a:rPr lang="en-US" sz="1150" dirty="0">
                <a:solidFill>
                  <a:srgbClr val="262626"/>
                </a:solidFill>
              </a:rPr>
              <a:t> </a:t>
            </a:r>
          </a:p>
          <a:p>
            <a:pPr>
              <a:lnSpc>
                <a:spcPts val="1120"/>
              </a:lnSpc>
            </a:pPr>
            <a:r>
              <a:rPr lang="en-US" sz="1150" dirty="0">
                <a:solidFill>
                  <a:srgbClr val="262626"/>
                </a:solidFill>
              </a:rPr>
              <a:t> </a:t>
            </a: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01</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5" y="1012503"/>
            <a:ext cx="1219073"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Synchrony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31</a:t>
            </a:fld>
            <a:endParaRPr lang="en-US" dirty="0"/>
          </a:p>
        </p:txBody>
      </p:sp>
      <p:sp>
        <p:nvSpPr>
          <p:cNvPr id="20" name="Freeform 19">
            <a:extLst>
              <a:ext uri="{FF2B5EF4-FFF2-40B4-BE49-F238E27FC236}">
                <a16:creationId xmlns:a16="http://schemas.microsoft.com/office/drawing/2014/main" id="{4B736D0B-1AB6-C1A5-D478-8071213675CB}"/>
              </a:ext>
            </a:extLst>
          </p:cNvPr>
          <p:cNvSpPr/>
          <p:nvPr/>
        </p:nvSpPr>
        <p:spPr>
          <a:xfrm>
            <a:off x="1344305" y="1553373"/>
            <a:ext cx="3603981" cy="2287562"/>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grpSp>
        <p:nvGrpSpPr>
          <p:cNvPr id="22" name="Group 21">
            <a:extLst>
              <a:ext uri="{FF2B5EF4-FFF2-40B4-BE49-F238E27FC236}">
                <a16:creationId xmlns:a16="http://schemas.microsoft.com/office/drawing/2014/main" id="{9BABE9F1-2CF4-A8A8-E604-0E37859AB07D}"/>
              </a:ext>
            </a:extLst>
          </p:cNvPr>
          <p:cNvGrpSpPr/>
          <p:nvPr/>
        </p:nvGrpSpPr>
        <p:grpSpPr>
          <a:xfrm rot="10800000">
            <a:off x="4521966" y="1486510"/>
            <a:ext cx="1108623" cy="807096"/>
            <a:chOff x="3400450" y="986392"/>
            <a:chExt cx="1487826" cy="1083162"/>
          </a:xfrm>
        </p:grpSpPr>
        <p:sp>
          <p:nvSpPr>
            <p:cNvPr id="23" name="Freeform 22">
              <a:extLst>
                <a:ext uri="{FF2B5EF4-FFF2-40B4-BE49-F238E27FC236}">
                  <a16:creationId xmlns:a16="http://schemas.microsoft.com/office/drawing/2014/main" id="{A58AAD77-E645-72EA-D8DD-C7B124D31D2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B3485A2E-C41D-E9D2-5E53-2214E902BB17}"/>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
        <p:nvSpPr>
          <p:cNvPr id="25" name="Text Placeholder 17">
            <a:extLst>
              <a:ext uri="{FF2B5EF4-FFF2-40B4-BE49-F238E27FC236}">
                <a16:creationId xmlns:a16="http://schemas.microsoft.com/office/drawing/2014/main" id="{8743A1B0-D78B-1AB9-618C-7A0C0A114A7E}"/>
              </a:ext>
            </a:extLst>
          </p:cNvPr>
          <p:cNvSpPr txBox="1">
            <a:spLocks/>
          </p:cNvSpPr>
          <p:nvPr/>
        </p:nvSpPr>
        <p:spPr>
          <a:xfrm>
            <a:off x="1551897" y="1737893"/>
            <a:ext cx="2970069" cy="135841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600" i="1" dirty="0">
                <a:solidFill>
                  <a:schemeClr val="bg1"/>
                </a:solidFill>
              </a:rPr>
              <a:t>“When I look I am seen, so I exist. I can now afford to look and see. I now look creatively and what I apperceive I also perceive”</a:t>
            </a:r>
          </a:p>
          <a:p>
            <a:pPr algn="l"/>
            <a:endParaRPr lang="en-US" sz="1600" b="1" i="1" dirty="0">
              <a:solidFill>
                <a:schemeClr val="bg1"/>
              </a:solidFill>
            </a:endParaRPr>
          </a:p>
          <a:p>
            <a:pPr algn="l"/>
            <a:r>
              <a:rPr lang="en-US" sz="1600" b="1" i="1" dirty="0">
                <a:solidFill>
                  <a:schemeClr val="bg1"/>
                </a:solidFill>
              </a:rPr>
              <a:t>D.W </a:t>
            </a:r>
            <a:r>
              <a:rPr lang="en-US" sz="1600" b="1" i="1" dirty="0" err="1">
                <a:solidFill>
                  <a:schemeClr val="bg1"/>
                </a:solidFill>
              </a:rPr>
              <a:t>WInnicott</a:t>
            </a:r>
            <a:r>
              <a:rPr lang="en-US" sz="1600" b="1" i="1" dirty="0">
                <a:solidFill>
                  <a:schemeClr val="bg1"/>
                </a:solidFill>
              </a:rPr>
              <a:t> </a:t>
            </a:r>
            <a:endParaRPr lang="en-US" sz="1600" i="1" dirty="0">
              <a:solidFill>
                <a:schemeClr val="bg1"/>
              </a:solidFill>
            </a:endParaRPr>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aphic 11">
            <a:extLst>
              <a:ext uri="{FF2B5EF4-FFF2-40B4-BE49-F238E27FC236}">
                <a16:creationId xmlns:a16="http://schemas.microsoft.com/office/drawing/2014/main" id="{092D3EEA-D715-3E2F-7336-359E2B621ED0}"/>
              </a:ext>
            </a:extLst>
          </p:cNvPr>
          <p:cNvGrpSpPr/>
          <p:nvPr/>
        </p:nvGrpSpPr>
        <p:grpSpPr>
          <a:xfrm>
            <a:off x="6165542" y="868063"/>
            <a:ext cx="756064" cy="708735"/>
            <a:chOff x="4476334" y="-623359"/>
            <a:chExt cx="1190835" cy="1116289"/>
          </a:xfrm>
        </p:grpSpPr>
        <p:sp>
          <p:nvSpPr>
            <p:cNvPr id="28" name="Freeform 27">
              <a:extLst>
                <a:ext uri="{FF2B5EF4-FFF2-40B4-BE49-F238E27FC236}">
                  <a16:creationId xmlns:a16="http://schemas.microsoft.com/office/drawing/2014/main" id="{C9944998-59B5-3369-D961-49D01AA7C2BD}"/>
                </a:ext>
              </a:extLst>
            </p:cNvPr>
            <p:cNvSpPr/>
            <p:nvPr/>
          </p:nvSpPr>
          <p:spPr>
            <a:xfrm>
              <a:off x="5141514" y="3468"/>
              <a:ext cx="490299" cy="452567"/>
            </a:xfrm>
            <a:custGeom>
              <a:avLst/>
              <a:gdLst>
                <a:gd name="connsiteX0" fmla="*/ 402257 w 490299"/>
                <a:gd name="connsiteY0" fmla="*/ 82682 h 452567"/>
                <a:gd name="connsiteX1" fmla="*/ 345061 w 490299"/>
                <a:gd name="connsiteY1" fmla="*/ 108394 h 452567"/>
                <a:gd name="connsiteX2" fmla="*/ 325782 w 490299"/>
                <a:gd name="connsiteY2" fmla="*/ 106466 h 452567"/>
                <a:gd name="connsiteX3" fmla="*/ 241595 w 490299"/>
                <a:gd name="connsiteY3" fmla="*/ 71755 h 452567"/>
                <a:gd name="connsiteX4" fmla="*/ 72579 w 490299"/>
                <a:gd name="connsiteY4" fmla="*/ 194529 h 452567"/>
                <a:gd name="connsiteX5" fmla="*/ 199180 w 490299"/>
                <a:gd name="connsiteY5" fmla="*/ 380940 h 452567"/>
                <a:gd name="connsiteX6" fmla="*/ 323854 w 490299"/>
                <a:gd name="connsiteY6" fmla="*/ 348800 h 452567"/>
                <a:gd name="connsiteX7" fmla="*/ 349560 w 490299"/>
                <a:gd name="connsiteY7" fmla="*/ 323088 h 452567"/>
                <a:gd name="connsiteX8" fmla="*/ 343133 w 490299"/>
                <a:gd name="connsiteY8" fmla="*/ 292877 h 452567"/>
                <a:gd name="connsiteX9" fmla="*/ 285938 w 490299"/>
                <a:gd name="connsiteY9" fmla="*/ 267165 h 452567"/>
                <a:gd name="connsiteX10" fmla="*/ 272442 w 490299"/>
                <a:gd name="connsiteY10" fmla="*/ 245310 h 452567"/>
                <a:gd name="connsiteX11" fmla="*/ 291721 w 490299"/>
                <a:gd name="connsiteY11" fmla="*/ 232454 h 452567"/>
                <a:gd name="connsiteX12" fmla="*/ 470377 w 490299"/>
                <a:gd name="connsiteY12" fmla="*/ 232454 h 452567"/>
                <a:gd name="connsiteX13" fmla="*/ 490300 w 490299"/>
                <a:gd name="connsiteY13" fmla="*/ 253666 h 452567"/>
                <a:gd name="connsiteX14" fmla="*/ 490300 w 490299"/>
                <a:gd name="connsiteY14" fmla="*/ 426578 h 452567"/>
                <a:gd name="connsiteX15" fmla="*/ 484516 w 490299"/>
                <a:gd name="connsiteY15" fmla="*/ 445219 h 452567"/>
                <a:gd name="connsiteX16" fmla="*/ 456882 w 490299"/>
                <a:gd name="connsiteY16" fmla="*/ 438791 h 452567"/>
                <a:gd name="connsiteX17" fmla="*/ 431176 w 490299"/>
                <a:gd name="connsiteY17" fmla="*/ 382225 h 452567"/>
                <a:gd name="connsiteX18" fmla="*/ 395188 w 490299"/>
                <a:gd name="connsiteY18" fmla="*/ 377083 h 452567"/>
                <a:gd name="connsiteX19" fmla="*/ 287866 w 490299"/>
                <a:gd name="connsiteY19" fmla="*/ 443291 h 452567"/>
                <a:gd name="connsiteX20" fmla="*/ 212676 w 490299"/>
                <a:gd name="connsiteY20" fmla="*/ 452290 h 452567"/>
                <a:gd name="connsiteX21" fmla="*/ 102141 w 490299"/>
                <a:gd name="connsiteY21" fmla="*/ 415008 h 452567"/>
                <a:gd name="connsiteX22" fmla="*/ 3816 w 490299"/>
                <a:gd name="connsiteY22" fmla="*/ 265879 h 452567"/>
                <a:gd name="connsiteX23" fmla="*/ 47516 w 490299"/>
                <a:gd name="connsiteY23" fmla="*/ 89110 h 452567"/>
                <a:gd name="connsiteX24" fmla="*/ 192754 w 490299"/>
                <a:gd name="connsiteY24" fmla="*/ 2333 h 452567"/>
                <a:gd name="connsiteX25" fmla="*/ 371410 w 490299"/>
                <a:gd name="connsiteY25" fmla="*/ 52471 h 452567"/>
                <a:gd name="connsiteX26" fmla="*/ 402257 w 490299"/>
                <a:gd name="connsiteY26" fmla="*/ 82682 h 45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0299" h="452567">
                  <a:moveTo>
                    <a:pt x="402257" y="82682"/>
                  </a:moveTo>
                  <a:cubicBezTo>
                    <a:pt x="381050" y="92324"/>
                    <a:pt x="362413" y="100038"/>
                    <a:pt x="345061" y="108394"/>
                  </a:cubicBezTo>
                  <a:cubicBezTo>
                    <a:pt x="337349" y="112251"/>
                    <a:pt x="332208" y="111608"/>
                    <a:pt x="325782" y="106466"/>
                  </a:cubicBezTo>
                  <a:cubicBezTo>
                    <a:pt x="301361" y="85896"/>
                    <a:pt x="273085" y="76254"/>
                    <a:pt x="241595" y="71755"/>
                  </a:cubicBezTo>
                  <a:cubicBezTo>
                    <a:pt x="159336" y="60184"/>
                    <a:pt x="86717" y="121893"/>
                    <a:pt x="72579" y="194529"/>
                  </a:cubicBezTo>
                  <a:cubicBezTo>
                    <a:pt x="54585" y="283877"/>
                    <a:pt x="114994" y="367441"/>
                    <a:pt x="199180" y="380940"/>
                  </a:cubicBezTo>
                  <a:cubicBezTo>
                    <a:pt x="245451" y="388653"/>
                    <a:pt x="286580" y="377083"/>
                    <a:pt x="323854" y="348800"/>
                  </a:cubicBezTo>
                  <a:cubicBezTo>
                    <a:pt x="333494" y="341086"/>
                    <a:pt x="341848" y="332087"/>
                    <a:pt x="349560" y="323088"/>
                  </a:cubicBezTo>
                  <a:cubicBezTo>
                    <a:pt x="359842" y="311518"/>
                    <a:pt x="357914" y="299947"/>
                    <a:pt x="343133" y="292877"/>
                  </a:cubicBezTo>
                  <a:cubicBezTo>
                    <a:pt x="323854" y="283877"/>
                    <a:pt x="305217" y="274878"/>
                    <a:pt x="285938" y="267165"/>
                  </a:cubicBezTo>
                  <a:cubicBezTo>
                    <a:pt x="275655" y="262665"/>
                    <a:pt x="270514" y="256237"/>
                    <a:pt x="272442" y="245310"/>
                  </a:cubicBezTo>
                  <a:cubicBezTo>
                    <a:pt x="274370" y="235668"/>
                    <a:pt x="282724" y="232454"/>
                    <a:pt x="291721" y="232454"/>
                  </a:cubicBezTo>
                  <a:cubicBezTo>
                    <a:pt x="351488" y="232454"/>
                    <a:pt x="410611" y="232454"/>
                    <a:pt x="470377" y="232454"/>
                  </a:cubicBezTo>
                  <a:cubicBezTo>
                    <a:pt x="482588" y="232454"/>
                    <a:pt x="490300" y="240810"/>
                    <a:pt x="490300" y="253666"/>
                  </a:cubicBezTo>
                  <a:cubicBezTo>
                    <a:pt x="490300" y="311518"/>
                    <a:pt x="490300" y="368726"/>
                    <a:pt x="490300" y="426578"/>
                  </a:cubicBezTo>
                  <a:cubicBezTo>
                    <a:pt x="490300" y="433006"/>
                    <a:pt x="488371" y="441362"/>
                    <a:pt x="484516" y="445219"/>
                  </a:cubicBezTo>
                  <a:cubicBezTo>
                    <a:pt x="474876" y="454861"/>
                    <a:pt x="463308" y="451647"/>
                    <a:pt x="456882" y="438791"/>
                  </a:cubicBezTo>
                  <a:cubicBezTo>
                    <a:pt x="447885" y="420150"/>
                    <a:pt x="439530" y="400866"/>
                    <a:pt x="431176" y="382225"/>
                  </a:cubicBezTo>
                  <a:cubicBezTo>
                    <a:pt x="422179" y="362941"/>
                    <a:pt x="409326" y="361656"/>
                    <a:pt x="395188" y="377083"/>
                  </a:cubicBezTo>
                  <a:cubicBezTo>
                    <a:pt x="365626" y="409223"/>
                    <a:pt x="330280" y="431720"/>
                    <a:pt x="287866" y="443291"/>
                  </a:cubicBezTo>
                  <a:cubicBezTo>
                    <a:pt x="262802" y="450362"/>
                    <a:pt x="237739" y="453576"/>
                    <a:pt x="212676" y="452290"/>
                  </a:cubicBezTo>
                  <a:cubicBezTo>
                    <a:pt x="172189" y="450362"/>
                    <a:pt x="135558" y="437506"/>
                    <a:pt x="102141" y="415008"/>
                  </a:cubicBezTo>
                  <a:cubicBezTo>
                    <a:pt x="49444" y="379011"/>
                    <a:pt x="14741" y="328873"/>
                    <a:pt x="3816" y="265879"/>
                  </a:cubicBezTo>
                  <a:cubicBezTo>
                    <a:pt x="-7752" y="201600"/>
                    <a:pt x="7029" y="141820"/>
                    <a:pt x="47516" y="89110"/>
                  </a:cubicBezTo>
                  <a:cubicBezTo>
                    <a:pt x="84147" y="40901"/>
                    <a:pt x="132988" y="10046"/>
                    <a:pt x="192754" y="2333"/>
                  </a:cubicBezTo>
                  <a:cubicBezTo>
                    <a:pt x="258304" y="-6023"/>
                    <a:pt x="319998" y="7475"/>
                    <a:pt x="371410" y="52471"/>
                  </a:cubicBezTo>
                  <a:cubicBezTo>
                    <a:pt x="381050" y="62756"/>
                    <a:pt x="390689" y="72398"/>
                    <a:pt x="402257" y="82682"/>
                  </a:cubicBezTo>
                  <a:close/>
                </a:path>
              </a:pathLst>
            </a:custGeom>
            <a:solidFill>
              <a:srgbClr val="009AC1"/>
            </a:solidFill>
            <a:ln w="6425"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F257C339-1CDE-C64D-A4BE-D6911D6BE936}"/>
                </a:ext>
              </a:extLst>
            </p:cNvPr>
            <p:cNvSpPr/>
            <p:nvPr/>
          </p:nvSpPr>
          <p:spPr>
            <a:xfrm>
              <a:off x="4513446" y="-603286"/>
              <a:ext cx="485026" cy="479885"/>
            </a:xfrm>
            <a:custGeom>
              <a:avLst/>
              <a:gdLst>
                <a:gd name="connsiteX0" fmla="*/ 66997 w 485026"/>
                <a:gd name="connsiteY0" fmla="*/ 374467 h 479885"/>
                <a:gd name="connsiteX1" fmla="*/ 126763 w 485026"/>
                <a:gd name="connsiteY1" fmla="*/ 355826 h 479885"/>
                <a:gd name="connsiteX2" fmla="*/ 145400 w 485026"/>
                <a:gd name="connsiteY2" fmla="*/ 359683 h 479885"/>
                <a:gd name="connsiteX3" fmla="*/ 224446 w 485026"/>
                <a:gd name="connsiteY3" fmla="*/ 404036 h 479885"/>
                <a:gd name="connsiteX4" fmla="*/ 407600 w 485026"/>
                <a:gd name="connsiteY4" fmla="*/ 303117 h 479885"/>
                <a:gd name="connsiteX5" fmla="*/ 304776 w 485026"/>
                <a:gd name="connsiteY5" fmla="*/ 101922 h 479885"/>
                <a:gd name="connsiteX6" fmla="*/ 177532 w 485026"/>
                <a:gd name="connsiteY6" fmla="*/ 118634 h 479885"/>
                <a:gd name="connsiteX7" fmla="*/ 148613 w 485026"/>
                <a:gd name="connsiteY7" fmla="*/ 141132 h 479885"/>
                <a:gd name="connsiteX8" fmla="*/ 151184 w 485026"/>
                <a:gd name="connsiteY8" fmla="*/ 171987 h 479885"/>
                <a:gd name="connsiteX9" fmla="*/ 205166 w 485026"/>
                <a:gd name="connsiteY9" fmla="*/ 204769 h 479885"/>
                <a:gd name="connsiteX10" fmla="*/ 215449 w 485026"/>
                <a:gd name="connsiteY10" fmla="*/ 228553 h 479885"/>
                <a:gd name="connsiteX11" fmla="*/ 194884 w 485026"/>
                <a:gd name="connsiteY11" fmla="*/ 238837 h 479885"/>
                <a:gd name="connsiteX12" fmla="*/ 17513 w 485026"/>
                <a:gd name="connsiteY12" fmla="*/ 216982 h 479885"/>
                <a:gd name="connsiteX13" fmla="*/ 162 w 485026"/>
                <a:gd name="connsiteY13" fmla="*/ 193199 h 479885"/>
                <a:gd name="connsiteX14" fmla="*/ 22012 w 485026"/>
                <a:gd name="connsiteY14" fmla="*/ 21572 h 479885"/>
                <a:gd name="connsiteX15" fmla="*/ 30366 w 485026"/>
                <a:gd name="connsiteY15" fmla="*/ 4217 h 479885"/>
                <a:gd name="connsiteX16" fmla="*/ 56715 w 485026"/>
                <a:gd name="connsiteY16" fmla="*/ 13859 h 479885"/>
                <a:gd name="connsiteX17" fmla="*/ 75351 w 485026"/>
                <a:gd name="connsiteY17" fmla="*/ 72996 h 479885"/>
                <a:gd name="connsiteX18" fmla="*/ 110054 w 485026"/>
                <a:gd name="connsiteY18" fmla="*/ 82638 h 479885"/>
                <a:gd name="connsiteX19" fmla="*/ 225088 w 485026"/>
                <a:gd name="connsiteY19" fmla="*/ 29929 h 479885"/>
                <a:gd name="connsiteX20" fmla="*/ 300921 w 485026"/>
                <a:gd name="connsiteY20" fmla="*/ 30571 h 479885"/>
                <a:gd name="connsiteX21" fmla="*/ 405672 w 485026"/>
                <a:gd name="connsiteY21" fmla="*/ 81352 h 479885"/>
                <a:gd name="connsiteX22" fmla="*/ 484718 w 485026"/>
                <a:gd name="connsiteY22" fmla="*/ 241409 h 479885"/>
                <a:gd name="connsiteX23" fmla="*/ 419810 w 485026"/>
                <a:gd name="connsiteY23" fmla="*/ 411749 h 479885"/>
                <a:gd name="connsiteX24" fmla="*/ 264932 w 485026"/>
                <a:gd name="connsiteY24" fmla="*/ 479886 h 479885"/>
                <a:gd name="connsiteX25" fmla="*/ 93988 w 485026"/>
                <a:gd name="connsiteY25" fmla="*/ 407893 h 479885"/>
                <a:gd name="connsiteX26" fmla="*/ 66997 w 485026"/>
                <a:gd name="connsiteY26" fmla="*/ 374467 h 47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026" h="479885">
                  <a:moveTo>
                    <a:pt x="66997" y="374467"/>
                  </a:moveTo>
                  <a:cubicBezTo>
                    <a:pt x="89490" y="367396"/>
                    <a:pt x="108126" y="362254"/>
                    <a:pt x="126763" y="355826"/>
                  </a:cubicBezTo>
                  <a:cubicBezTo>
                    <a:pt x="134475" y="353255"/>
                    <a:pt x="140259" y="354541"/>
                    <a:pt x="145400" y="359683"/>
                  </a:cubicBezTo>
                  <a:cubicBezTo>
                    <a:pt x="167250" y="382824"/>
                    <a:pt x="193598" y="396322"/>
                    <a:pt x="224446" y="404036"/>
                  </a:cubicBezTo>
                  <a:cubicBezTo>
                    <a:pt x="304776" y="425891"/>
                    <a:pt x="383822" y="373182"/>
                    <a:pt x="407600" y="303117"/>
                  </a:cubicBezTo>
                  <a:cubicBezTo>
                    <a:pt x="436519" y="216339"/>
                    <a:pt x="386393" y="126348"/>
                    <a:pt x="304776" y="101922"/>
                  </a:cubicBezTo>
                  <a:cubicBezTo>
                    <a:pt x="259791" y="88423"/>
                    <a:pt x="217376" y="94851"/>
                    <a:pt x="177532" y="118634"/>
                  </a:cubicBezTo>
                  <a:cubicBezTo>
                    <a:pt x="167250" y="125062"/>
                    <a:pt x="157610" y="132776"/>
                    <a:pt x="148613" y="141132"/>
                  </a:cubicBezTo>
                  <a:cubicBezTo>
                    <a:pt x="136403" y="151417"/>
                    <a:pt x="137688" y="162987"/>
                    <a:pt x="151184" y="171987"/>
                  </a:cubicBezTo>
                  <a:cubicBezTo>
                    <a:pt x="169178" y="182914"/>
                    <a:pt x="186529" y="194484"/>
                    <a:pt x="205166" y="204769"/>
                  </a:cubicBezTo>
                  <a:cubicBezTo>
                    <a:pt x="214806" y="210554"/>
                    <a:pt x="219304" y="217625"/>
                    <a:pt x="215449" y="228553"/>
                  </a:cubicBezTo>
                  <a:cubicBezTo>
                    <a:pt x="212235" y="238195"/>
                    <a:pt x="203238" y="240123"/>
                    <a:pt x="194884" y="238837"/>
                  </a:cubicBezTo>
                  <a:cubicBezTo>
                    <a:pt x="135760" y="231767"/>
                    <a:pt x="76637" y="224053"/>
                    <a:pt x="17513" y="216982"/>
                  </a:cubicBezTo>
                  <a:cubicBezTo>
                    <a:pt x="5303" y="215697"/>
                    <a:pt x="-1124" y="206055"/>
                    <a:pt x="162" y="193199"/>
                  </a:cubicBezTo>
                  <a:cubicBezTo>
                    <a:pt x="7231" y="135990"/>
                    <a:pt x="14300" y="78781"/>
                    <a:pt x="22012" y="21572"/>
                  </a:cubicBezTo>
                  <a:cubicBezTo>
                    <a:pt x="22654" y="15144"/>
                    <a:pt x="25868" y="7431"/>
                    <a:pt x="30366" y="4217"/>
                  </a:cubicBezTo>
                  <a:cubicBezTo>
                    <a:pt x="41291" y="-4139"/>
                    <a:pt x="52216" y="360"/>
                    <a:pt x="56715" y="13859"/>
                  </a:cubicBezTo>
                  <a:cubicBezTo>
                    <a:pt x="63141" y="33785"/>
                    <a:pt x="68925" y="53712"/>
                    <a:pt x="75351" y="72996"/>
                  </a:cubicBezTo>
                  <a:cubicBezTo>
                    <a:pt x="81778" y="93565"/>
                    <a:pt x="93988" y="96137"/>
                    <a:pt x="110054" y="82638"/>
                  </a:cubicBezTo>
                  <a:cubicBezTo>
                    <a:pt x="143472" y="54355"/>
                    <a:pt x="181388" y="36999"/>
                    <a:pt x="225088" y="29929"/>
                  </a:cubicBezTo>
                  <a:cubicBezTo>
                    <a:pt x="250794" y="26072"/>
                    <a:pt x="275857" y="26072"/>
                    <a:pt x="300921" y="30571"/>
                  </a:cubicBezTo>
                  <a:cubicBezTo>
                    <a:pt x="340765" y="37642"/>
                    <a:pt x="375468" y="54998"/>
                    <a:pt x="405672" y="81352"/>
                  </a:cubicBezTo>
                  <a:cubicBezTo>
                    <a:pt x="453870" y="123777"/>
                    <a:pt x="481504" y="177772"/>
                    <a:pt x="484718" y="241409"/>
                  </a:cubicBezTo>
                  <a:cubicBezTo>
                    <a:pt x="487931" y="306974"/>
                    <a:pt x="466081" y="364182"/>
                    <a:pt x="419810" y="411749"/>
                  </a:cubicBezTo>
                  <a:cubicBezTo>
                    <a:pt x="377396" y="454817"/>
                    <a:pt x="325341" y="479886"/>
                    <a:pt x="264932" y="479886"/>
                  </a:cubicBezTo>
                  <a:cubicBezTo>
                    <a:pt x="198740" y="479886"/>
                    <a:pt x="139616" y="458674"/>
                    <a:pt x="93988" y="407893"/>
                  </a:cubicBezTo>
                  <a:cubicBezTo>
                    <a:pt x="85634" y="396322"/>
                    <a:pt x="77279" y="386038"/>
                    <a:pt x="66997" y="374467"/>
                  </a:cubicBezTo>
                  <a:close/>
                </a:path>
              </a:pathLst>
            </a:custGeom>
            <a:solidFill>
              <a:srgbClr val="009AC1"/>
            </a:solidFill>
            <a:ln w="64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1CBEFA4-81BA-1861-722B-0E93954D5B56}"/>
                </a:ext>
              </a:extLst>
            </p:cNvPr>
            <p:cNvSpPr/>
            <p:nvPr/>
          </p:nvSpPr>
          <p:spPr>
            <a:xfrm>
              <a:off x="4476334" y="-621915"/>
              <a:ext cx="561112" cy="523601"/>
            </a:xfrm>
            <a:custGeom>
              <a:avLst/>
              <a:gdLst>
                <a:gd name="connsiteX0" fmla="*/ 1928 w 561112"/>
                <a:gd name="connsiteY0" fmla="*/ 38273 h 523601"/>
                <a:gd name="connsiteX1" fmla="*/ 53982 w 561112"/>
                <a:gd name="connsiteY1" fmla="*/ 1634 h 523601"/>
                <a:gd name="connsiteX2" fmla="*/ 99610 w 561112"/>
                <a:gd name="connsiteY2" fmla="*/ 29917 h 523601"/>
                <a:gd name="connsiteX3" fmla="*/ 117605 w 561112"/>
                <a:gd name="connsiteY3" fmla="*/ 68485 h 523601"/>
                <a:gd name="connsiteX4" fmla="*/ 182512 w 561112"/>
                <a:gd name="connsiteY4" fmla="*/ 26703 h 523601"/>
                <a:gd name="connsiteX5" fmla="*/ 267984 w 561112"/>
                <a:gd name="connsiteY5" fmla="*/ 1634 h 523601"/>
                <a:gd name="connsiteX6" fmla="*/ 444069 w 561112"/>
                <a:gd name="connsiteY6" fmla="*/ 44058 h 523601"/>
                <a:gd name="connsiteX7" fmla="*/ 553962 w 561112"/>
                <a:gd name="connsiteY7" fmla="*/ 204115 h 523601"/>
                <a:gd name="connsiteX8" fmla="*/ 561031 w 561112"/>
                <a:gd name="connsiteY8" fmla="*/ 267108 h 523601"/>
                <a:gd name="connsiteX9" fmla="*/ 505121 w 561112"/>
                <a:gd name="connsiteY9" fmla="*/ 422022 h 523601"/>
                <a:gd name="connsiteX10" fmla="*/ 355384 w 561112"/>
                <a:gd name="connsiteY10" fmla="*/ 517156 h 523601"/>
                <a:gd name="connsiteX11" fmla="*/ 196650 w 561112"/>
                <a:gd name="connsiteY11" fmla="*/ 501729 h 523601"/>
                <a:gd name="connsiteX12" fmla="*/ 106037 w 561112"/>
                <a:gd name="connsiteY12" fmla="*/ 437449 h 523601"/>
                <a:gd name="connsiteX13" fmla="*/ 84829 w 561112"/>
                <a:gd name="connsiteY13" fmla="*/ 409166 h 523601"/>
                <a:gd name="connsiteX14" fmla="*/ 92541 w 561112"/>
                <a:gd name="connsiteY14" fmla="*/ 380883 h 523601"/>
                <a:gd name="connsiteX15" fmla="*/ 186368 w 561112"/>
                <a:gd name="connsiteY15" fmla="*/ 339102 h 523601"/>
                <a:gd name="connsiteX16" fmla="*/ 208860 w 561112"/>
                <a:gd name="connsiteY16" fmla="*/ 343601 h 523601"/>
                <a:gd name="connsiteX17" fmla="*/ 278266 w 561112"/>
                <a:gd name="connsiteY17" fmla="*/ 381526 h 523601"/>
                <a:gd name="connsiteX18" fmla="*/ 368237 w 561112"/>
                <a:gd name="connsiteY18" fmla="*/ 361600 h 523601"/>
                <a:gd name="connsiteX19" fmla="*/ 402940 w 561112"/>
                <a:gd name="connsiteY19" fmla="*/ 327531 h 523601"/>
                <a:gd name="connsiteX20" fmla="*/ 426075 w 561112"/>
                <a:gd name="connsiteY20" fmla="*/ 324317 h 523601"/>
                <a:gd name="connsiteX21" fmla="*/ 429931 w 561112"/>
                <a:gd name="connsiteY21" fmla="*/ 349386 h 523601"/>
                <a:gd name="connsiteX22" fmla="*/ 323252 w 561112"/>
                <a:gd name="connsiteY22" fmla="*/ 416880 h 523601"/>
                <a:gd name="connsiteX23" fmla="*/ 197293 w 561112"/>
                <a:gd name="connsiteY23" fmla="*/ 380883 h 523601"/>
                <a:gd name="connsiteX24" fmla="*/ 187010 w 561112"/>
                <a:gd name="connsiteY24" fmla="*/ 378955 h 523601"/>
                <a:gd name="connsiteX25" fmla="*/ 125316 w 561112"/>
                <a:gd name="connsiteY25" fmla="*/ 404667 h 523601"/>
                <a:gd name="connsiteX26" fmla="*/ 251918 w 561112"/>
                <a:gd name="connsiteY26" fmla="*/ 483088 h 523601"/>
                <a:gd name="connsiteX27" fmla="*/ 444712 w 561112"/>
                <a:gd name="connsiteY27" fmla="*/ 434235 h 523601"/>
                <a:gd name="connsiteX28" fmla="*/ 521187 w 561112"/>
                <a:gd name="connsiteY28" fmla="*/ 306319 h 523601"/>
                <a:gd name="connsiteX29" fmla="*/ 487127 w 561112"/>
                <a:gd name="connsiteY29" fmla="*/ 135335 h 523601"/>
                <a:gd name="connsiteX30" fmla="*/ 345744 w 561112"/>
                <a:gd name="connsiteY30" fmla="*/ 40202 h 523601"/>
                <a:gd name="connsiteX31" fmla="*/ 197935 w 561112"/>
                <a:gd name="connsiteY31" fmla="*/ 58843 h 523601"/>
                <a:gd name="connsiteX32" fmla="*/ 131743 w 561112"/>
                <a:gd name="connsiteY32" fmla="*/ 110266 h 523601"/>
                <a:gd name="connsiteX33" fmla="*/ 116962 w 561112"/>
                <a:gd name="connsiteY33" fmla="*/ 120551 h 523601"/>
                <a:gd name="connsiteX34" fmla="*/ 96397 w 561112"/>
                <a:gd name="connsiteY34" fmla="*/ 110266 h 523601"/>
                <a:gd name="connsiteX35" fmla="*/ 70048 w 561112"/>
                <a:gd name="connsiteY35" fmla="*/ 51129 h 523601"/>
                <a:gd name="connsiteX36" fmla="*/ 46271 w 561112"/>
                <a:gd name="connsiteY36" fmla="*/ 39559 h 523601"/>
                <a:gd name="connsiteX37" fmla="*/ 35346 w 561112"/>
                <a:gd name="connsiteY37" fmla="*/ 58200 h 523601"/>
                <a:gd name="connsiteX38" fmla="*/ 35346 w 561112"/>
                <a:gd name="connsiteY38" fmla="*/ 231112 h 523601"/>
                <a:gd name="connsiteX39" fmla="*/ 59124 w 561112"/>
                <a:gd name="connsiteY39" fmla="*/ 254895 h 523601"/>
                <a:gd name="connsiteX40" fmla="*/ 230710 w 561112"/>
                <a:gd name="connsiteY40" fmla="*/ 254895 h 523601"/>
                <a:gd name="connsiteX41" fmla="*/ 251275 w 561112"/>
                <a:gd name="connsiteY41" fmla="*/ 229184 h 523601"/>
                <a:gd name="connsiteX42" fmla="*/ 240993 w 561112"/>
                <a:gd name="connsiteY42" fmla="*/ 220827 h 523601"/>
                <a:gd name="connsiteX43" fmla="*/ 183797 w 561112"/>
                <a:gd name="connsiteY43" fmla="*/ 195758 h 523601"/>
                <a:gd name="connsiteX44" fmla="*/ 176728 w 561112"/>
                <a:gd name="connsiteY44" fmla="*/ 161690 h 523601"/>
                <a:gd name="connsiteX45" fmla="*/ 275696 w 561112"/>
                <a:gd name="connsiteY45" fmla="*/ 105767 h 523601"/>
                <a:gd name="connsiteX46" fmla="*/ 411294 w 561112"/>
                <a:gd name="connsiteY46" fmla="*/ 151405 h 523601"/>
                <a:gd name="connsiteX47" fmla="*/ 453709 w 561112"/>
                <a:gd name="connsiteY47" fmla="*/ 245253 h 523601"/>
                <a:gd name="connsiteX48" fmla="*/ 455637 w 561112"/>
                <a:gd name="connsiteY48" fmla="*/ 260038 h 523601"/>
                <a:gd name="connsiteX49" fmla="*/ 438285 w 561112"/>
                <a:gd name="connsiteY49" fmla="*/ 278679 h 523601"/>
                <a:gd name="connsiteX50" fmla="*/ 420934 w 561112"/>
                <a:gd name="connsiteY50" fmla="*/ 262609 h 523601"/>
                <a:gd name="connsiteX51" fmla="*/ 396513 w 561112"/>
                <a:gd name="connsiteY51" fmla="*/ 189973 h 523601"/>
                <a:gd name="connsiteX52" fmla="*/ 309756 w 561112"/>
                <a:gd name="connsiteY52" fmla="*/ 141121 h 523601"/>
                <a:gd name="connsiteX53" fmla="*/ 230710 w 561112"/>
                <a:gd name="connsiteY53" fmla="*/ 159762 h 523601"/>
                <a:gd name="connsiteX54" fmla="*/ 214644 w 561112"/>
                <a:gd name="connsiteY54" fmla="*/ 170689 h 523601"/>
                <a:gd name="connsiteX55" fmla="*/ 249990 w 561112"/>
                <a:gd name="connsiteY55" fmla="*/ 187402 h 523601"/>
                <a:gd name="connsiteX56" fmla="*/ 287906 w 561112"/>
                <a:gd name="connsiteY56" fmla="*/ 232398 h 523601"/>
                <a:gd name="connsiteX57" fmla="*/ 257059 w 561112"/>
                <a:gd name="connsiteY57" fmla="*/ 285107 h 523601"/>
                <a:gd name="connsiteX58" fmla="*/ 229425 w 561112"/>
                <a:gd name="connsiteY58" fmla="*/ 289606 h 523601"/>
                <a:gd name="connsiteX59" fmla="*/ 64265 w 561112"/>
                <a:gd name="connsiteY59" fmla="*/ 290249 h 523601"/>
                <a:gd name="connsiteX60" fmla="*/ 0 w 561112"/>
                <a:gd name="connsiteY60" fmla="*/ 250396 h 523601"/>
                <a:gd name="connsiteX61" fmla="*/ 1928 w 561112"/>
                <a:gd name="connsiteY61" fmla="*/ 38273 h 52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61112" h="523601">
                  <a:moveTo>
                    <a:pt x="1928" y="38273"/>
                  </a:moveTo>
                  <a:cubicBezTo>
                    <a:pt x="11568" y="15133"/>
                    <a:pt x="28276" y="991"/>
                    <a:pt x="53982" y="1634"/>
                  </a:cubicBezTo>
                  <a:cubicBezTo>
                    <a:pt x="73904" y="2277"/>
                    <a:pt x="90613" y="10633"/>
                    <a:pt x="99610" y="29917"/>
                  </a:cubicBezTo>
                  <a:cubicBezTo>
                    <a:pt x="106037" y="42773"/>
                    <a:pt x="112463" y="56272"/>
                    <a:pt x="117605" y="68485"/>
                  </a:cubicBezTo>
                  <a:cubicBezTo>
                    <a:pt x="140097" y="53700"/>
                    <a:pt x="160662" y="38916"/>
                    <a:pt x="182512" y="26703"/>
                  </a:cubicBezTo>
                  <a:cubicBezTo>
                    <a:pt x="208860" y="11919"/>
                    <a:pt x="237779" y="4848"/>
                    <a:pt x="267984" y="1634"/>
                  </a:cubicBezTo>
                  <a:cubicBezTo>
                    <a:pt x="331606" y="-4794"/>
                    <a:pt x="390730" y="7419"/>
                    <a:pt x="444069" y="44058"/>
                  </a:cubicBezTo>
                  <a:cubicBezTo>
                    <a:pt x="501265" y="82626"/>
                    <a:pt x="539181" y="135335"/>
                    <a:pt x="553962" y="204115"/>
                  </a:cubicBezTo>
                  <a:cubicBezTo>
                    <a:pt x="558460" y="224684"/>
                    <a:pt x="561673" y="246539"/>
                    <a:pt x="561031" y="267108"/>
                  </a:cubicBezTo>
                  <a:cubicBezTo>
                    <a:pt x="558460" y="324317"/>
                    <a:pt x="541752" y="376384"/>
                    <a:pt x="505121" y="422022"/>
                  </a:cubicBezTo>
                  <a:cubicBezTo>
                    <a:pt x="465919" y="470875"/>
                    <a:pt x="415793" y="503015"/>
                    <a:pt x="355384" y="517156"/>
                  </a:cubicBezTo>
                  <a:cubicBezTo>
                    <a:pt x="301401" y="529369"/>
                    <a:pt x="248062" y="524227"/>
                    <a:pt x="196650" y="501729"/>
                  </a:cubicBezTo>
                  <a:cubicBezTo>
                    <a:pt x="161947" y="486302"/>
                    <a:pt x="131743" y="465090"/>
                    <a:pt x="106037" y="437449"/>
                  </a:cubicBezTo>
                  <a:cubicBezTo>
                    <a:pt x="98325" y="429093"/>
                    <a:pt x="91256" y="418808"/>
                    <a:pt x="84829" y="409166"/>
                  </a:cubicBezTo>
                  <a:cubicBezTo>
                    <a:pt x="76475" y="397596"/>
                    <a:pt x="79688" y="386669"/>
                    <a:pt x="92541" y="380883"/>
                  </a:cubicBezTo>
                  <a:cubicBezTo>
                    <a:pt x="124031" y="366742"/>
                    <a:pt x="155521" y="353243"/>
                    <a:pt x="186368" y="339102"/>
                  </a:cubicBezTo>
                  <a:cubicBezTo>
                    <a:pt x="195365" y="335245"/>
                    <a:pt x="202434" y="337173"/>
                    <a:pt x="208860" y="343601"/>
                  </a:cubicBezTo>
                  <a:cubicBezTo>
                    <a:pt x="228140" y="363528"/>
                    <a:pt x="250632" y="376384"/>
                    <a:pt x="278266" y="381526"/>
                  </a:cubicBezTo>
                  <a:cubicBezTo>
                    <a:pt x="311684" y="387954"/>
                    <a:pt x="341246" y="380241"/>
                    <a:pt x="368237" y="361600"/>
                  </a:cubicBezTo>
                  <a:cubicBezTo>
                    <a:pt x="381090" y="351958"/>
                    <a:pt x="391372" y="339102"/>
                    <a:pt x="402940" y="327531"/>
                  </a:cubicBezTo>
                  <a:cubicBezTo>
                    <a:pt x="410009" y="320461"/>
                    <a:pt x="419649" y="319175"/>
                    <a:pt x="426075" y="324317"/>
                  </a:cubicBezTo>
                  <a:cubicBezTo>
                    <a:pt x="435072" y="332031"/>
                    <a:pt x="436357" y="339744"/>
                    <a:pt x="429931" y="349386"/>
                  </a:cubicBezTo>
                  <a:cubicBezTo>
                    <a:pt x="404225" y="386669"/>
                    <a:pt x="368879" y="409166"/>
                    <a:pt x="323252" y="416880"/>
                  </a:cubicBezTo>
                  <a:cubicBezTo>
                    <a:pt x="275696" y="424593"/>
                    <a:pt x="233923" y="411738"/>
                    <a:pt x="197293" y="380883"/>
                  </a:cubicBezTo>
                  <a:cubicBezTo>
                    <a:pt x="194722" y="378955"/>
                    <a:pt x="189581" y="378312"/>
                    <a:pt x="187010" y="378955"/>
                  </a:cubicBezTo>
                  <a:cubicBezTo>
                    <a:pt x="166446" y="387311"/>
                    <a:pt x="146524" y="396310"/>
                    <a:pt x="125316" y="404667"/>
                  </a:cubicBezTo>
                  <a:cubicBezTo>
                    <a:pt x="158734" y="445806"/>
                    <a:pt x="201149" y="472803"/>
                    <a:pt x="251918" y="483088"/>
                  </a:cubicBezTo>
                  <a:cubicBezTo>
                    <a:pt x="323894" y="497872"/>
                    <a:pt x="388159" y="480517"/>
                    <a:pt x="444712" y="434235"/>
                  </a:cubicBezTo>
                  <a:cubicBezTo>
                    <a:pt x="485841" y="400810"/>
                    <a:pt x="511547" y="357743"/>
                    <a:pt x="521187" y="306319"/>
                  </a:cubicBezTo>
                  <a:cubicBezTo>
                    <a:pt x="532754" y="245253"/>
                    <a:pt x="522472" y="187402"/>
                    <a:pt x="487127" y="135335"/>
                  </a:cubicBezTo>
                  <a:cubicBezTo>
                    <a:pt x="453066" y="84555"/>
                    <a:pt x="404868" y="53058"/>
                    <a:pt x="345744" y="40202"/>
                  </a:cubicBezTo>
                  <a:cubicBezTo>
                    <a:pt x="294975" y="29274"/>
                    <a:pt x="244849" y="35059"/>
                    <a:pt x="197935" y="58843"/>
                  </a:cubicBezTo>
                  <a:cubicBezTo>
                    <a:pt x="172872" y="71699"/>
                    <a:pt x="150379" y="89054"/>
                    <a:pt x="131743" y="110266"/>
                  </a:cubicBezTo>
                  <a:cubicBezTo>
                    <a:pt x="127887" y="114766"/>
                    <a:pt x="122746" y="119265"/>
                    <a:pt x="116962" y="120551"/>
                  </a:cubicBezTo>
                  <a:cubicBezTo>
                    <a:pt x="107965" y="123122"/>
                    <a:pt x="100896" y="119265"/>
                    <a:pt x="96397" y="110266"/>
                  </a:cubicBezTo>
                  <a:cubicBezTo>
                    <a:pt x="88043" y="90340"/>
                    <a:pt x="78403" y="71056"/>
                    <a:pt x="70048" y="51129"/>
                  </a:cubicBezTo>
                  <a:cubicBezTo>
                    <a:pt x="65550" y="39559"/>
                    <a:pt x="56553" y="37630"/>
                    <a:pt x="46271" y="39559"/>
                  </a:cubicBezTo>
                  <a:cubicBezTo>
                    <a:pt x="36631" y="41487"/>
                    <a:pt x="35346" y="49201"/>
                    <a:pt x="35346" y="58200"/>
                  </a:cubicBezTo>
                  <a:cubicBezTo>
                    <a:pt x="35346" y="116051"/>
                    <a:pt x="35346" y="173260"/>
                    <a:pt x="35346" y="231112"/>
                  </a:cubicBezTo>
                  <a:cubicBezTo>
                    <a:pt x="35346" y="249753"/>
                    <a:pt x="40487" y="254895"/>
                    <a:pt x="59124" y="254895"/>
                  </a:cubicBezTo>
                  <a:cubicBezTo>
                    <a:pt x="116319" y="254895"/>
                    <a:pt x="173515" y="254895"/>
                    <a:pt x="230710" y="254895"/>
                  </a:cubicBezTo>
                  <a:cubicBezTo>
                    <a:pt x="248704" y="254895"/>
                    <a:pt x="258344" y="242682"/>
                    <a:pt x="251275" y="229184"/>
                  </a:cubicBezTo>
                  <a:cubicBezTo>
                    <a:pt x="249347" y="225327"/>
                    <a:pt x="244849" y="222756"/>
                    <a:pt x="240993" y="220827"/>
                  </a:cubicBezTo>
                  <a:cubicBezTo>
                    <a:pt x="221713" y="211828"/>
                    <a:pt x="203077" y="202829"/>
                    <a:pt x="183797" y="195758"/>
                  </a:cubicBezTo>
                  <a:cubicBezTo>
                    <a:pt x="168374" y="189973"/>
                    <a:pt x="165803" y="173903"/>
                    <a:pt x="176728" y="161690"/>
                  </a:cubicBezTo>
                  <a:cubicBezTo>
                    <a:pt x="203077" y="131479"/>
                    <a:pt x="234566" y="110909"/>
                    <a:pt x="275696" y="105767"/>
                  </a:cubicBezTo>
                  <a:cubicBezTo>
                    <a:pt x="328393" y="99339"/>
                    <a:pt x="374021" y="114123"/>
                    <a:pt x="411294" y="151405"/>
                  </a:cubicBezTo>
                  <a:cubicBezTo>
                    <a:pt x="436357" y="176474"/>
                    <a:pt x="452423" y="207971"/>
                    <a:pt x="453709" y="245253"/>
                  </a:cubicBezTo>
                  <a:cubicBezTo>
                    <a:pt x="453709" y="250396"/>
                    <a:pt x="455637" y="254895"/>
                    <a:pt x="455637" y="260038"/>
                  </a:cubicBezTo>
                  <a:cubicBezTo>
                    <a:pt x="455637" y="271608"/>
                    <a:pt x="449210" y="278679"/>
                    <a:pt x="438285" y="278679"/>
                  </a:cubicBezTo>
                  <a:cubicBezTo>
                    <a:pt x="427360" y="278679"/>
                    <a:pt x="422219" y="272894"/>
                    <a:pt x="420934" y="262609"/>
                  </a:cubicBezTo>
                  <a:cubicBezTo>
                    <a:pt x="417721" y="236897"/>
                    <a:pt x="413222" y="211828"/>
                    <a:pt x="396513" y="189973"/>
                  </a:cubicBezTo>
                  <a:cubicBezTo>
                    <a:pt x="374663" y="161047"/>
                    <a:pt x="346387" y="144977"/>
                    <a:pt x="309756" y="141121"/>
                  </a:cubicBezTo>
                  <a:cubicBezTo>
                    <a:pt x="280837" y="137907"/>
                    <a:pt x="254488" y="144335"/>
                    <a:pt x="230710" y="159762"/>
                  </a:cubicBezTo>
                  <a:cubicBezTo>
                    <a:pt x="225569" y="162976"/>
                    <a:pt x="221071" y="166832"/>
                    <a:pt x="214644" y="170689"/>
                  </a:cubicBezTo>
                  <a:cubicBezTo>
                    <a:pt x="227497" y="176474"/>
                    <a:pt x="238422" y="182902"/>
                    <a:pt x="249990" y="187402"/>
                  </a:cubicBezTo>
                  <a:cubicBezTo>
                    <a:pt x="271840" y="195115"/>
                    <a:pt x="284050" y="209900"/>
                    <a:pt x="287906" y="232398"/>
                  </a:cubicBezTo>
                  <a:cubicBezTo>
                    <a:pt x="291119" y="251039"/>
                    <a:pt x="275053" y="279322"/>
                    <a:pt x="257059" y="285107"/>
                  </a:cubicBezTo>
                  <a:cubicBezTo>
                    <a:pt x="248062" y="287678"/>
                    <a:pt x="238422" y="289606"/>
                    <a:pt x="229425" y="289606"/>
                  </a:cubicBezTo>
                  <a:cubicBezTo>
                    <a:pt x="174157" y="290249"/>
                    <a:pt x="119532" y="288964"/>
                    <a:pt x="64265" y="290249"/>
                  </a:cubicBezTo>
                  <a:cubicBezTo>
                    <a:pt x="32775" y="290892"/>
                    <a:pt x="10925" y="280607"/>
                    <a:pt x="0" y="250396"/>
                  </a:cubicBezTo>
                  <a:cubicBezTo>
                    <a:pt x="1928" y="179688"/>
                    <a:pt x="1928" y="108981"/>
                    <a:pt x="1928" y="38273"/>
                  </a:cubicBezTo>
                  <a:close/>
                </a:path>
              </a:pathLst>
            </a:custGeom>
            <a:solidFill>
              <a:srgbClr val="040303"/>
            </a:solidFill>
            <a:ln w="64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AF31DD0-44CA-66A2-B3A9-8F0FFAD10A47}"/>
                </a:ext>
              </a:extLst>
            </p:cNvPr>
            <p:cNvSpPr/>
            <p:nvPr/>
          </p:nvSpPr>
          <p:spPr>
            <a:xfrm>
              <a:off x="5106709" y="-30715"/>
              <a:ext cx="560461" cy="523645"/>
            </a:xfrm>
            <a:custGeom>
              <a:avLst/>
              <a:gdLst>
                <a:gd name="connsiteX0" fmla="*/ 342593 w 560461"/>
                <a:gd name="connsiteY0" fmla="*/ 350843 h 523645"/>
                <a:gd name="connsiteX1" fmla="*/ 306605 w 560461"/>
                <a:gd name="connsiteY1" fmla="*/ 334131 h 523645"/>
                <a:gd name="connsiteX2" fmla="*/ 273187 w 560461"/>
                <a:gd name="connsiteY2" fmla="*/ 271780 h 523645"/>
                <a:gd name="connsiteX3" fmla="*/ 324599 w 560461"/>
                <a:gd name="connsiteY3" fmla="*/ 231926 h 523645"/>
                <a:gd name="connsiteX4" fmla="*/ 504540 w 560461"/>
                <a:gd name="connsiteY4" fmla="*/ 231926 h 523645"/>
                <a:gd name="connsiteX5" fmla="*/ 560451 w 560461"/>
                <a:gd name="connsiteY5" fmla="*/ 288492 h 523645"/>
                <a:gd name="connsiteX6" fmla="*/ 560451 w 560461"/>
                <a:gd name="connsiteY6" fmla="*/ 461404 h 523645"/>
                <a:gd name="connsiteX7" fmla="*/ 500684 w 560461"/>
                <a:gd name="connsiteY7" fmla="*/ 519899 h 523645"/>
                <a:gd name="connsiteX8" fmla="*/ 460840 w 560461"/>
                <a:gd name="connsiteY8" fmla="*/ 490973 h 523645"/>
                <a:gd name="connsiteX9" fmla="*/ 446059 w 560461"/>
                <a:gd name="connsiteY9" fmla="*/ 458190 h 523645"/>
                <a:gd name="connsiteX10" fmla="*/ 435134 w 560461"/>
                <a:gd name="connsiteY10" fmla="*/ 456262 h 523645"/>
                <a:gd name="connsiteX11" fmla="*/ 316887 w 560461"/>
                <a:gd name="connsiteY11" fmla="*/ 517327 h 523645"/>
                <a:gd name="connsiteX12" fmla="*/ 158154 w 560461"/>
                <a:gd name="connsiteY12" fmla="*/ 501900 h 523645"/>
                <a:gd name="connsiteX13" fmla="*/ 67540 w 560461"/>
                <a:gd name="connsiteY13" fmla="*/ 436978 h 523645"/>
                <a:gd name="connsiteX14" fmla="*/ 5203 w 560461"/>
                <a:gd name="connsiteY14" fmla="*/ 312276 h 523645"/>
                <a:gd name="connsiteX15" fmla="*/ 55330 w 560461"/>
                <a:gd name="connsiteY15" fmla="*/ 100153 h 523645"/>
                <a:gd name="connsiteX16" fmla="*/ 219848 w 560461"/>
                <a:gd name="connsiteY16" fmla="*/ 3091 h 523645"/>
                <a:gd name="connsiteX17" fmla="*/ 422282 w 560461"/>
                <a:gd name="connsiteY17" fmla="*/ 56443 h 523645"/>
                <a:gd name="connsiteX18" fmla="*/ 476264 w 560461"/>
                <a:gd name="connsiteY18" fmla="*/ 112366 h 523645"/>
                <a:gd name="connsiteX19" fmla="*/ 469195 w 560461"/>
                <a:gd name="connsiteY19" fmla="*/ 140649 h 523645"/>
                <a:gd name="connsiteX20" fmla="*/ 372798 w 560461"/>
                <a:gd name="connsiteY20" fmla="*/ 183716 h 523645"/>
                <a:gd name="connsiteX21" fmla="*/ 349020 w 560461"/>
                <a:gd name="connsiteY21" fmla="*/ 177288 h 523645"/>
                <a:gd name="connsiteX22" fmla="*/ 287968 w 560461"/>
                <a:gd name="connsiteY22" fmla="*/ 143220 h 523645"/>
                <a:gd name="connsiteX23" fmla="*/ 144658 w 560461"/>
                <a:gd name="connsiteY23" fmla="*/ 224855 h 523645"/>
                <a:gd name="connsiteX24" fmla="*/ 240412 w 560461"/>
                <a:gd name="connsiteY24" fmla="*/ 380412 h 523645"/>
                <a:gd name="connsiteX25" fmla="*/ 338737 w 560461"/>
                <a:gd name="connsiteY25" fmla="*/ 354057 h 523645"/>
                <a:gd name="connsiteX26" fmla="*/ 342593 w 560461"/>
                <a:gd name="connsiteY26" fmla="*/ 350843 h 523645"/>
                <a:gd name="connsiteX27" fmla="*/ 437062 w 560461"/>
                <a:gd name="connsiteY27" fmla="*/ 116866 h 523645"/>
                <a:gd name="connsiteX28" fmla="*/ 405573 w 560461"/>
                <a:gd name="connsiteY28" fmla="*/ 88583 h 523645"/>
                <a:gd name="connsiteX29" fmla="*/ 226917 w 560461"/>
                <a:gd name="connsiteY29" fmla="*/ 38445 h 523645"/>
                <a:gd name="connsiteX30" fmla="*/ 81679 w 560461"/>
                <a:gd name="connsiteY30" fmla="*/ 125222 h 523645"/>
                <a:gd name="connsiteX31" fmla="*/ 37978 w 560461"/>
                <a:gd name="connsiteY31" fmla="*/ 301991 h 523645"/>
                <a:gd name="connsiteX32" fmla="*/ 136304 w 560461"/>
                <a:gd name="connsiteY32" fmla="*/ 451120 h 523645"/>
                <a:gd name="connsiteX33" fmla="*/ 246839 w 560461"/>
                <a:gd name="connsiteY33" fmla="*/ 488402 h 523645"/>
                <a:gd name="connsiteX34" fmla="*/ 322029 w 560461"/>
                <a:gd name="connsiteY34" fmla="*/ 479403 h 523645"/>
                <a:gd name="connsiteX35" fmla="*/ 429350 w 560461"/>
                <a:gd name="connsiteY35" fmla="*/ 413195 h 523645"/>
                <a:gd name="connsiteX36" fmla="*/ 465339 w 560461"/>
                <a:gd name="connsiteY36" fmla="*/ 418337 h 523645"/>
                <a:gd name="connsiteX37" fmla="*/ 491045 w 560461"/>
                <a:gd name="connsiteY37" fmla="*/ 474903 h 523645"/>
                <a:gd name="connsiteX38" fmla="*/ 518679 w 560461"/>
                <a:gd name="connsiteY38" fmla="*/ 481331 h 523645"/>
                <a:gd name="connsiteX39" fmla="*/ 524462 w 560461"/>
                <a:gd name="connsiteY39" fmla="*/ 462690 h 523645"/>
                <a:gd name="connsiteX40" fmla="*/ 524462 w 560461"/>
                <a:gd name="connsiteY40" fmla="*/ 289778 h 523645"/>
                <a:gd name="connsiteX41" fmla="*/ 504540 w 560461"/>
                <a:gd name="connsiteY41" fmla="*/ 268566 h 523645"/>
                <a:gd name="connsiteX42" fmla="*/ 325884 w 560461"/>
                <a:gd name="connsiteY42" fmla="*/ 268566 h 523645"/>
                <a:gd name="connsiteX43" fmla="*/ 306605 w 560461"/>
                <a:gd name="connsiteY43" fmla="*/ 281421 h 523645"/>
                <a:gd name="connsiteX44" fmla="*/ 320100 w 560461"/>
                <a:gd name="connsiteY44" fmla="*/ 303277 h 523645"/>
                <a:gd name="connsiteX45" fmla="*/ 377296 w 560461"/>
                <a:gd name="connsiteY45" fmla="*/ 328988 h 523645"/>
                <a:gd name="connsiteX46" fmla="*/ 383723 w 560461"/>
                <a:gd name="connsiteY46" fmla="*/ 359200 h 523645"/>
                <a:gd name="connsiteX47" fmla="*/ 358017 w 560461"/>
                <a:gd name="connsiteY47" fmla="*/ 384912 h 523645"/>
                <a:gd name="connsiteX48" fmla="*/ 233343 w 560461"/>
                <a:gd name="connsiteY48" fmla="*/ 417051 h 523645"/>
                <a:gd name="connsiteX49" fmla="*/ 106742 w 560461"/>
                <a:gd name="connsiteY49" fmla="*/ 230641 h 523645"/>
                <a:gd name="connsiteX50" fmla="*/ 275758 w 560461"/>
                <a:gd name="connsiteY50" fmla="*/ 107867 h 523645"/>
                <a:gd name="connsiteX51" fmla="*/ 359945 w 560461"/>
                <a:gd name="connsiteY51" fmla="*/ 142578 h 523645"/>
                <a:gd name="connsiteX52" fmla="*/ 379224 w 560461"/>
                <a:gd name="connsiteY52" fmla="*/ 144506 h 523645"/>
                <a:gd name="connsiteX53" fmla="*/ 437062 w 560461"/>
                <a:gd name="connsiteY53" fmla="*/ 116866 h 52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0461" h="523645">
                  <a:moveTo>
                    <a:pt x="342593" y="350843"/>
                  </a:moveTo>
                  <a:cubicBezTo>
                    <a:pt x="330383" y="345058"/>
                    <a:pt x="318173" y="339273"/>
                    <a:pt x="306605" y="334131"/>
                  </a:cubicBezTo>
                  <a:cubicBezTo>
                    <a:pt x="275115" y="320632"/>
                    <a:pt x="268689" y="299420"/>
                    <a:pt x="273187" y="271780"/>
                  </a:cubicBezTo>
                  <a:cubicBezTo>
                    <a:pt x="277043" y="249282"/>
                    <a:pt x="293109" y="232569"/>
                    <a:pt x="324599" y="231926"/>
                  </a:cubicBezTo>
                  <a:cubicBezTo>
                    <a:pt x="384365" y="231283"/>
                    <a:pt x="444774" y="231926"/>
                    <a:pt x="504540" y="231926"/>
                  </a:cubicBezTo>
                  <a:cubicBezTo>
                    <a:pt x="537958" y="231926"/>
                    <a:pt x="560451" y="255067"/>
                    <a:pt x="560451" y="288492"/>
                  </a:cubicBezTo>
                  <a:cubicBezTo>
                    <a:pt x="560451" y="346344"/>
                    <a:pt x="559808" y="403553"/>
                    <a:pt x="560451" y="461404"/>
                  </a:cubicBezTo>
                  <a:cubicBezTo>
                    <a:pt x="561093" y="499329"/>
                    <a:pt x="532817" y="523113"/>
                    <a:pt x="500684" y="519899"/>
                  </a:cubicBezTo>
                  <a:cubicBezTo>
                    <a:pt x="482048" y="517970"/>
                    <a:pt x="468552" y="507685"/>
                    <a:pt x="460840" y="490973"/>
                  </a:cubicBezTo>
                  <a:cubicBezTo>
                    <a:pt x="455699" y="480045"/>
                    <a:pt x="450558" y="469118"/>
                    <a:pt x="446059" y="458190"/>
                  </a:cubicBezTo>
                  <a:cubicBezTo>
                    <a:pt x="443489" y="451762"/>
                    <a:pt x="440276" y="451120"/>
                    <a:pt x="435134" y="456262"/>
                  </a:cubicBezTo>
                  <a:cubicBezTo>
                    <a:pt x="401717" y="487759"/>
                    <a:pt x="361230" y="507685"/>
                    <a:pt x="316887" y="517327"/>
                  </a:cubicBezTo>
                  <a:cubicBezTo>
                    <a:pt x="262905" y="528898"/>
                    <a:pt x="209565" y="525041"/>
                    <a:pt x="158154" y="501900"/>
                  </a:cubicBezTo>
                  <a:cubicBezTo>
                    <a:pt x="123451" y="486473"/>
                    <a:pt x="92603" y="465261"/>
                    <a:pt x="67540" y="436978"/>
                  </a:cubicBezTo>
                  <a:cubicBezTo>
                    <a:pt x="35408" y="400982"/>
                    <a:pt x="14201" y="359842"/>
                    <a:pt x="5203" y="312276"/>
                  </a:cubicBezTo>
                  <a:cubicBezTo>
                    <a:pt x="-9577" y="233855"/>
                    <a:pt x="7131" y="163147"/>
                    <a:pt x="55330" y="100153"/>
                  </a:cubicBezTo>
                  <a:cubicBezTo>
                    <a:pt x="96459" y="46158"/>
                    <a:pt x="152370" y="12733"/>
                    <a:pt x="219848" y="3091"/>
                  </a:cubicBezTo>
                  <a:cubicBezTo>
                    <a:pt x="293752" y="-7194"/>
                    <a:pt x="363801" y="7590"/>
                    <a:pt x="422282" y="56443"/>
                  </a:cubicBezTo>
                  <a:cubicBezTo>
                    <a:pt x="442203" y="73156"/>
                    <a:pt x="459555" y="93082"/>
                    <a:pt x="476264" y="112366"/>
                  </a:cubicBezTo>
                  <a:cubicBezTo>
                    <a:pt x="485261" y="123294"/>
                    <a:pt x="483333" y="134221"/>
                    <a:pt x="469195" y="140649"/>
                  </a:cubicBezTo>
                  <a:cubicBezTo>
                    <a:pt x="437062" y="155433"/>
                    <a:pt x="404930" y="169575"/>
                    <a:pt x="372798" y="183716"/>
                  </a:cubicBezTo>
                  <a:cubicBezTo>
                    <a:pt x="363158" y="188216"/>
                    <a:pt x="356089" y="184359"/>
                    <a:pt x="349020" y="177288"/>
                  </a:cubicBezTo>
                  <a:cubicBezTo>
                    <a:pt x="332311" y="159290"/>
                    <a:pt x="312389" y="148363"/>
                    <a:pt x="287968" y="143220"/>
                  </a:cubicBezTo>
                  <a:cubicBezTo>
                    <a:pt x="224346" y="128436"/>
                    <a:pt x="163937" y="163147"/>
                    <a:pt x="144658" y="224855"/>
                  </a:cubicBezTo>
                  <a:cubicBezTo>
                    <a:pt x="123451" y="294277"/>
                    <a:pt x="167151" y="368842"/>
                    <a:pt x="240412" y="380412"/>
                  </a:cubicBezTo>
                  <a:cubicBezTo>
                    <a:pt x="277686" y="386197"/>
                    <a:pt x="309176" y="375912"/>
                    <a:pt x="338737" y="354057"/>
                  </a:cubicBezTo>
                  <a:cubicBezTo>
                    <a:pt x="340023" y="354057"/>
                    <a:pt x="340665" y="352772"/>
                    <a:pt x="342593" y="350843"/>
                  </a:cubicBezTo>
                  <a:close/>
                  <a:moveTo>
                    <a:pt x="437062" y="116866"/>
                  </a:moveTo>
                  <a:cubicBezTo>
                    <a:pt x="425495" y="106581"/>
                    <a:pt x="415855" y="96939"/>
                    <a:pt x="405573" y="88583"/>
                  </a:cubicBezTo>
                  <a:cubicBezTo>
                    <a:pt x="354161" y="43587"/>
                    <a:pt x="292467" y="30088"/>
                    <a:pt x="226917" y="38445"/>
                  </a:cubicBezTo>
                  <a:cubicBezTo>
                    <a:pt x="167151" y="46158"/>
                    <a:pt x="118952" y="77012"/>
                    <a:pt x="81679" y="125222"/>
                  </a:cubicBezTo>
                  <a:cubicBezTo>
                    <a:pt x="41192" y="177931"/>
                    <a:pt x="27054" y="237711"/>
                    <a:pt x="37978" y="301991"/>
                  </a:cubicBezTo>
                  <a:cubicBezTo>
                    <a:pt x="48904" y="364985"/>
                    <a:pt x="83606" y="415123"/>
                    <a:pt x="136304" y="451120"/>
                  </a:cubicBezTo>
                  <a:cubicBezTo>
                    <a:pt x="169721" y="473617"/>
                    <a:pt x="206352" y="486473"/>
                    <a:pt x="246839" y="488402"/>
                  </a:cubicBezTo>
                  <a:cubicBezTo>
                    <a:pt x="272545" y="489687"/>
                    <a:pt x="297608" y="486473"/>
                    <a:pt x="322029" y="479403"/>
                  </a:cubicBezTo>
                  <a:cubicBezTo>
                    <a:pt x="364443" y="467189"/>
                    <a:pt x="399789" y="444692"/>
                    <a:pt x="429350" y="413195"/>
                  </a:cubicBezTo>
                  <a:cubicBezTo>
                    <a:pt x="443489" y="397768"/>
                    <a:pt x="456342" y="399053"/>
                    <a:pt x="465339" y="418337"/>
                  </a:cubicBezTo>
                  <a:cubicBezTo>
                    <a:pt x="474336" y="436978"/>
                    <a:pt x="482048" y="456262"/>
                    <a:pt x="491045" y="474903"/>
                  </a:cubicBezTo>
                  <a:cubicBezTo>
                    <a:pt x="497471" y="487759"/>
                    <a:pt x="509039" y="490973"/>
                    <a:pt x="518679" y="481331"/>
                  </a:cubicBezTo>
                  <a:cubicBezTo>
                    <a:pt x="522534" y="477474"/>
                    <a:pt x="524462" y="469118"/>
                    <a:pt x="524462" y="462690"/>
                  </a:cubicBezTo>
                  <a:cubicBezTo>
                    <a:pt x="525105" y="404838"/>
                    <a:pt x="525105" y="347629"/>
                    <a:pt x="524462" y="289778"/>
                  </a:cubicBezTo>
                  <a:cubicBezTo>
                    <a:pt x="524462" y="276922"/>
                    <a:pt x="516751" y="268566"/>
                    <a:pt x="504540" y="268566"/>
                  </a:cubicBezTo>
                  <a:cubicBezTo>
                    <a:pt x="444774" y="268566"/>
                    <a:pt x="385651" y="268566"/>
                    <a:pt x="325884" y="268566"/>
                  </a:cubicBezTo>
                  <a:cubicBezTo>
                    <a:pt x="317530" y="268566"/>
                    <a:pt x="308533" y="271780"/>
                    <a:pt x="306605" y="281421"/>
                  </a:cubicBezTo>
                  <a:cubicBezTo>
                    <a:pt x="304677" y="292349"/>
                    <a:pt x="309818" y="298777"/>
                    <a:pt x="320100" y="303277"/>
                  </a:cubicBezTo>
                  <a:cubicBezTo>
                    <a:pt x="339380" y="311633"/>
                    <a:pt x="358659" y="319989"/>
                    <a:pt x="377296" y="328988"/>
                  </a:cubicBezTo>
                  <a:cubicBezTo>
                    <a:pt x="392077" y="336059"/>
                    <a:pt x="394005" y="347629"/>
                    <a:pt x="383723" y="359200"/>
                  </a:cubicBezTo>
                  <a:cubicBezTo>
                    <a:pt x="375368" y="368199"/>
                    <a:pt x="367657" y="377198"/>
                    <a:pt x="358017" y="384912"/>
                  </a:cubicBezTo>
                  <a:cubicBezTo>
                    <a:pt x="321386" y="413195"/>
                    <a:pt x="280256" y="424765"/>
                    <a:pt x="233343" y="417051"/>
                  </a:cubicBezTo>
                  <a:cubicBezTo>
                    <a:pt x="149157" y="403553"/>
                    <a:pt x="88748" y="319989"/>
                    <a:pt x="106742" y="230641"/>
                  </a:cubicBezTo>
                  <a:cubicBezTo>
                    <a:pt x="121523" y="158005"/>
                    <a:pt x="193499" y="96296"/>
                    <a:pt x="275758" y="107867"/>
                  </a:cubicBezTo>
                  <a:cubicBezTo>
                    <a:pt x="307248" y="112366"/>
                    <a:pt x="335524" y="122008"/>
                    <a:pt x="359945" y="142578"/>
                  </a:cubicBezTo>
                  <a:cubicBezTo>
                    <a:pt x="365728" y="147720"/>
                    <a:pt x="371512" y="147720"/>
                    <a:pt x="379224" y="144506"/>
                  </a:cubicBezTo>
                  <a:cubicBezTo>
                    <a:pt x="397218" y="133578"/>
                    <a:pt x="415855" y="126508"/>
                    <a:pt x="437062" y="116866"/>
                  </a:cubicBezTo>
                  <a:close/>
                </a:path>
              </a:pathLst>
            </a:custGeom>
            <a:solidFill>
              <a:srgbClr val="040403"/>
            </a:solidFill>
            <a:ln w="64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B0B3C50-CC40-FA90-B937-84D8BAFC6971}"/>
                </a:ext>
              </a:extLst>
            </p:cNvPr>
            <p:cNvSpPr/>
            <p:nvPr/>
          </p:nvSpPr>
          <p:spPr>
            <a:xfrm>
              <a:off x="5071425" y="-623359"/>
              <a:ext cx="560935" cy="523041"/>
            </a:xfrm>
            <a:custGeom>
              <a:avLst/>
              <a:gdLst>
                <a:gd name="connsiteX0" fmla="*/ 122746 w 560935"/>
                <a:gd name="connsiteY0" fmla="*/ 118138 h 523041"/>
                <a:gd name="connsiteX1" fmla="*/ 185725 w 560935"/>
                <a:gd name="connsiteY1" fmla="*/ 145778 h 523041"/>
                <a:gd name="connsiteX2" fmla="*/ 194722 w 560935"/>
                <a:gd name="connsiteY2" fmla="*/ 142564 h 523041"/>
                <a:gd name="connsiteX3" fmla="*/ 307185 w 560935"/>
                <a:gd name="connsiteY3" fmla="*/ 104639 h 523041"/>
                <a:gd name="connsiteX4" fmla="*/ 413865 w 560935"/>
                <a:gd name="connsiteY4" fmla="*/ 155420 h 523041"/>
                <a:gd name="connsiteX5" fmla="*/ 452423 w 560935"/>
                <a:gd name="connsiteY5" fmla="*/ 239626 h 523041"/>
                <a:gd name="connsiteX6" fmla="*/ 426718 w 560935"/>
                <a:gd name="connsiteY6" fmla="*/ 349544 h 523041"/>
                <a:gd name="connsiteX7" fmla="*/ 319396 w 560935"/>
                <a:gd name="connsiteY7" fmla="*/ 415752 h 523041"/>
                <a:gd name="connsiteX8" fmla="*/ 179298 w 560935"/>
                <a:gd name="connsiteY8" fmla="*/ 363686 h 523041"/>
                <a:gd name="connsiteX9" fmla="*/ 169659 w 560935"/>
                <a:gd name="connsiteY9" fmla="*/ 345045 h 523041"/>
                <a:gd name="connsiteX10" fmla="*/ 179941 w 560935"/>
                <a:gd name="connsiteY10" fmla="*/ 327046 h 523041"/>
                <a:gd name="connsiteX11" fmla="*/ 239707 w 560935"/>
                <a:gd name="connsiteY11" fmla="*/ 301334 h 523041"/>
                <a:gd name="connsiteX12" fmla="*/ 249347 w 560935"/>
                <a:gd name="connsiteY12" fmla="*/ 274337 h 523041"/>
                <a:gd name="connsiteX13" fmla="*/ 230068 w 560935"/>
                <a:gd name="connsiteY13" fmla="*/ 267266 h 523041"/>
                <a:gd name="connsiteX14" fmla="*/ 52697 w 560935"/>
                <a:gd name="connsiteY14" fmla="*/ 267266 h 523041"/>
                <a:gd name="connsiteX15" fmla="*/ 35346 w 560935"/>
                <a:gd name="connsiteY15" fmla="*/ 287836 h 523041"/>
                <a:gd name="connsiteX16" fmla="*/ 35346 w 560935"/>
                <a:gd name="connsiteY16" fmla="*/ 417038 h 523041"/>
                <a:gd name="connsiteX17" fmla="*/ 35346 w 560935"/>
                <a:gd name="connsiteY17" fmla="*/ 464605 h 523041"/>
                <a:gd name="connsiteX18" fmla="*/ 48841 w 560935"/>
                <a:gd name="connsiteY18" fmla="*/ 485174 h 523041"/>
                <a:gd name="connsiteX19" fmla="*/ 69406 w 560935"/>
                <a:gd name="connsiteY19" fmla="*/ 471675 h 523041"/>
                <a:gd name="connsiteX20" fmla="*/ 91898 w 560935"/>
                <a:gd name="connsiteY20" fmla="*/ 419609 h 523041"/>
                <a:gd name="connsiteX21" fmla="*/ 131100 w 560935"/>
                <a:gd name="connsiteY21" fmla="*/ 413181 h 523041"/>
                <a:gd name="connsiteX22" fmla="*/ 235209 w 560935"/>
                <a:gd name="connsiteY22" fmla="*/ 478746 h 523041"/>
                <a:gd name="connsiteX23" fmla="*/ 380447 w 560935"/>
                <a:gd name="connsiteY23" fmla="*/ 471032 h 523041"/>
                <a:gd name="connsiteX24" fmla="*/ 466562 w 560935"/>
                <a:gd name="connsiteY24" fmla="*/ 411895 h 523041"/>
                <a:gd name="connsiteX25" fmla="*/ 494838 w 560935"/>
                <a:gd name="connsiteY25" fmla="*/ 408039 h 523041"/>
                <a:gd name="connsiteX26" fmla="*/ 491625 w 560935"/>
                <a:gd name="connsiteY26" fmla="*/ 435679 h 523041"/>
                <a:gd name="connsiteX27" fmla="*/ 372093 w 560935"/>
                <a:gd name="connsiteY27" fmla="*/ 511529 h 523041"/>
                <a:gd name="connsiteX28" fmla="*/ 163875 w 560935"/>
                <a:gd name="connsiteY28" fmla="*/ 485174 h 523041"/>
                <a:gd name="connsiteX29" fmla="*/ 116319 w 560935"/>
                <a:gd name="connsiteY29" fmla="*/ 452391 h 523041"/>
                <a:gd name="connsiteX30" fmla="*/ 102181 w 560935"/>
                <a:gd name="connsiteY30" fmla="*/ 485174 h 523041"/>
                <a:gd name="connsiteX31" fmla="*/ 16066 w 560935"/>
                <a:gd name="connsiteY31" fmla="*/ 507029 h 523041"/>
                <a:gd name="connsiteX32" fmla="*/ 0 w 560935"/>
                <a:gd name="connsiteY32" fmla="*/ 471675 h 523041"/>
                <a:gd name="connsiteX33" fmla="*/ 0 w 560935"/>
                <a:gd name="connsiteY33" fmla="*/ 283336 h 523041"/>
                <a:gd name="connsiteX34" fmla="*/ 49484 w 560935"/>
                <a:gd name="connsiteY34" fmla="*/ 231912 h 523041"/>
                <a:gd name="connsiteX35" fmla="*/ 237779 w 560935"/>
                <a:gd name="connsiteY35" fmla="*/ 231912 h 523041"/>
                <a:gd name="connsiteX36" fmla="*/ 287906 w 560935"/>
                <a:gd name="connsiteY36" fmla="*/ 276908 h 523041"/>
                <a:gd name="connsiteX37" fmla="*/ 253203 w 560935"/>
                <a:gd name="connsiteY37" fmla="*/ 334117 h 523041"/>
                <a:gd name="connsiteX38" fmla="*/ 215929 w 560935"/>
                <a:gd name="connsiteY38" fmla="*/ 350187 h 523041"/>
                <a:gd name="connsiteX39" fmla="*/ 215287 w 560935"/>
                <a:gd name="connsiteY39" fmla="*/ 354686 h 523041"/>
                <a:gd name="connsiteX40" fmla="*/ 273125 w 560935"/>
                <a:gd name="connsiteY40" fmla="*/ 380398 h 523041"/>
                <a:gd name="connsiteX41" fmla="*/ 365666 w 560935"/>
                <a:gd name="connsiteY41" fmla="*/ 362400 h 523041"/>
                <a:gd name="connsiteX42" fmla="*/ 420291 w 560935"/>
                <a:gd name="connsiteY42" fmla="*/ 256982 h 523041"/>
                <a:gd name="connsiteX43" fmla="*/ 323251 w 560935"/>
                <a:gd name="connsiteY43" fmla="*/ 142564 h 523041"/>
                <a:gd name="connsiteX44" fmla="*/ 210788 w 560935"/>
                <a:gd name="connsiteY44" fmla="*/ 176632 h 523041"/>
                <a:gd name="connsiteX45" fmla="*/ 180584 w 560935"/>
                <a:gd name="connsiteY45" fmla="*/ 181774 h 523041"/>
                <a:gd name="connsiteX46" fmla="*/ 93827 w 560935"/>
                <a:gd name="connsiteY46" fmla="*/ 143207 h 523041"/>
                <a:gd name="connsiteX47" fmla="*/ 84829 w 560935"/>
                <a:gd name="connsiteY47" fmla="*/ 110424 h 523041"/>
                <a:gd name="connsiteX48" fmla="*/ 244206 w 560935"/>
                <a:gd name="connsiteY48" fmla="*/ 5648 h 523041"/>
                <a:gd name="connsiteX49" fmla="*/ 458207 w 560935"/>
                <a:gd name="connsiteY49" fmla="*/ 55144 h 523041"/>
                <a:gd name="connsiteX50" fmla="*/ 555247 w 560935"/>
                <a:gd name="connsiteY50" fmla="*/ 209415 h 523041"/>
                <a:gd name="connsiteX51" fmla="*/ 539181 w 560935"/>
                <a:gd name="connsiteY51" fmla="*/ 366257 h 523041"/>
                <a:gd name="connsiteX52" fmla="*/ 518616 w 560935"/>
                <a:gd name="connsiteY52" fmla="*/ 381041 h 523041"/>
                <a:gd name="connsiteX53" fmla="*/ 504478 w 560935"/>
                <a:gd name="connsiteY53" fmla="*/ 369471 h 523041"/>
                <a:gd name="connsiteX54" fmla="*/ 507691 w 560935"/>
                <a:gd name="connsiteY54" fmla="*/ 348259 h 523041"/>
                <a:gd name="connsiteX55" fmla="*/ 523757 w 560935"/>
                <a:gd name="connsiteY55" fmla="*/ 282693 h 523041"/>
                <a:gd name="connsiteX56" fmla="*/ 480700 w 560935"/>
                <a:gd name="connsiteY56" fmla="*/ 127137 h 523041"/>
                <a:gd name="connsiteX57" fmla="*/ 339960 w 560935"/>
                <a:gd name="connsiteY57" fmla="*/ 39717 h 523041"/>
                <a:gd name="connsiteX58" fmla="*/ 201791 w 560935"/>
                <a:gd name="connsiteY58" fmla="*/ 57072 h 523041"/>
                <a:gd name="connsiteX59" fmla="*/ 122746 w 560935"/>
                <a:gd name="connsiteY59" fmla="*/ 118138 h 52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0935" h="523041">
                  <a:moveTo>
                    <a:pt x="122746" y="118138"/>
                  </a:moveTo>
                  <a:cubicBezTo>
                    <a:pt x="144596" y="127780"/>
                    <a:pt x="164518" y="137421"/>
                    <a:pt x="185725" y="145778"/>
                  </a:cubicBezTo>
                  <a:cubicBezTo>
                    <a:pt x="187653" y="146421"/>
                    <a:pt x="192151" y="144492"/>
                    <a:pt x="194722" y="142564"/>
                  </a:cubicBezTo>
                  <a:cubicBezTo>
                    <a:pt x="226854" y="113638"/>
                    <a:pt x="264771" y="102068"/>
                    <a:pt x="307185" y="104639"/>
                  </a:cubicBezTo>
                  <a:cubicBezTo>
                    <a:pt x="348957" y="107853"/>
                    <a:pt x="385588" y="123923"/>
                    <a:pt x="413865" y="155420"/>
                  </a:cubicBezTo>
                  <a:cubicBezTo>
                    <a:pt x="435072" y="179203"/>
                    <a:pt x="447925" y="206843"/>
                    <a:pt x="452423" y="239626"/>
                  </a:cubicBezTo>
                  <a:cubicBezTo>
                    <a:pt x="457565" y="280122"/>
                    <a:pt x="449210" y="316119"/>
                    <a:pt x="426718" y="349544"/>
                  </a:cubicBezTo>
                  <a:cubicBezTo>
                    <a:pt x="401012" y="387469"/>
                    <a:pt x="365023" y="408681"/>
                    <a:pt x="319396" y="415752"/>
                  </a:cubicBezTo>
                  <a:cubicBezTo>
                    <a:pt x="262843" y="424108"/>
                    <a:pt x="217215" y="404182"/>
                    <a:pt x="179298" y="363686"/>
                  </a:cubicBezTo>
                  <a:cubicBezTo>
                    <a:pt x="174800" y="358543"/>
                    <a:pt x="170944" y="352115"/>
                    <a:pt x="169659" y="345045"/>
                  </a:cubicBezTo>
                  <a:cubicBezTo>
                    <a:pt x="167731" y="336688"/>
                    <a:pt x="171587" y="330903"/>
                    <a:pt x="179941" y="327046"/>
                  </a:cubicBezTo>
                  <a:cubicBezTo>
                    <a:pt x="199863" y="318690"/>
                    <a:pt x="219785" y="309691"/>
                    <a:pt x="239707" y="301334"/>
                  </a:cubicBezTo>
                  <a:cubicBezTo>
                    <a:pt x="252560" y="296192"/>
                    <a:pt x="257702" y="283336"/>
                    <a:pt x="249347" y="274337"/>
                  </a:cubicBezTo>
                  <a:cubicBezTo>
                    <a:pt x="244849" y="269837"/>
                    <a:pt x="236494" y="267266"/>
                    <a:pt x="230068" y="267266"/>
                  </a:cubicBezTo>
                  <a:cubicBezTo>
                    <a:pt x="170944" y="266623"/>
                    <a:pt x="111821" y="266623"/>
                    <a:pt x="52697" y="267266"/>
                  </a:cubicBezTo>
                  <a:cubicBezTo>
                    <a:pt x="41129" y="267266"/>
                    <a:pt x="35346" y="274337"/>
                    <a:pt x="35346" y="287836"/>
                  </a:cubicBezTo>
                  <a:cubicBezTo>
                    <a:pt x="35346" y="330903"/>
                    <a:pt x="35346" y="373970"/>
                    <a:pt x="35346" y="417038"/>
                  </a:cubicBezTo>
                  <a:cubicBezTo>
                    <a:pt x="35346" y="433108"/>
                    <a:pt x="35988" y="448535"/>
                    <a:pt x="35346" y="464605"/>
                  </a:cubicBezTo>
                  <a:cubicBezTo>
                    <a:pt x="34703" y="475532"/>
                    <a:pt x="39202" y="483246"/>
                    <a:pt x="48841" y="485174"/>
                  </a:cubicBezTo>
                  <a:cubicBezTo>
                    <a:pt x="58481" y="487102"/>
                    <a:pt x="65550" y="480032"/>
                    <a:pt x="69406" y="471675"/>
                  </a:cubicBezTo>
                  <a:cubicBezTo>
                    <a:pt x="77118" y="454320"/>
                    <a:pt x="86115" y="437607"/>
                    <a:pt x="91898" y="419609"/>
                  </a:cubicBezTo>
                  <a:cubicBezTo>
                    <a:pt x="98968" y="397754"/>
                    <a:pt x="116319" y="396468"/>
                    <a:pt x="131100" y="413181"/>
                  </a:cubicBezTo>
                  <a:cubicBezTo>
                    <a:pt x="159376" y="445321"/>
                    <a:pt x="194722" y="466533"/>
                    <a:pt x="235209" y="478746"/>
                  </a:cubicBezTo>
                  <a:cubicBezTo>
                    <a:pt x="284693" y="493530"/>
                    <a:pt x="332891" y="489031"/>
                    <a:pt x="380447" y="471032"/>
                  </a:cubicBezTo>
                  <a:cubicBezTo>
                    <a:pt x="413865" y="458177"/>
                    <a:pt x="442141" y="437607"/>
                    <a:pt x="466562" y="411895"/>
                  </a:cubicBezTo>
                  <a:cubicBezTo>
                    <a:pt x="474916" y="402896"/>
                    <a:pt x="487769" y="400968"/>
                    <a:pt x="494838" y="408039"/>
                  </a:cubicBezTo>
                  <a:cubicBezTo>
                    <a:pt x="501265" y="415109"/>
                    <a:pt x="499979" y="426680"/>
                    <a:pt x="491625" y="435679"/>
                  </a:cubicBezTo>
                  <a:cubicBezTo>
                    <a:pt x="458850" y="472318"/>
                    <a:pt x="419006" y="497387"/>
                    <a:pt x="372093" y="511529"/>
                  </a:cubicBezTo>
                  <a:cubicBezTo>
                    <a:pt x="298831" y="532741"/>
                    <a:pt x="229425" y="525027"/>
                    <a:pt x="163875" y="485174"/>
                  </a:cubicBezTo>
                  <a:cubicBezTo>
                    <a:pt x="147809" y="475532"/>
                    <a:pt x="133028" y="463962"/>
                    <a:pt x="116319" y="452391"/>
                  </a:cubicBezTo>
                  <a:cubicBezTo>
                    <a:pt x="111821" y="463319"/>
                    <a:pt x="106679" y="474246"/>
                    <a:pt x="102181" y="485174"/>
                  </a:cubicBezTo>
                  <a:cubicBezTo>
                    <a:pt x="87400" y="517957"/>
                    <a:pt x="49484" y="534026"/>
                    <a:pt x="16066" y="507029"/>
                  </a:cubicBezTo>
                  <a:cubicBezTo>
                    <a:pt x="5784" y="498673"/>
                    <a:pt x="0" y="485817"/>
                    <a:pt x="0" y="471675"/>
                  </a:cubicBezTo>
                  <a:cubicBezTo>
                    <a:pt x="0" y="408681"/>
                    <a:pt x="0" y="346330"/>
                    <a:pt x="0" y="283336"/>
                  </a:cubicBezTo>
                  <a:cubicBezTo>
                    <a:pt x="0" y="255053"/>
                    <a:pt x="21207" y="232555"/>
                    <a:pt x="49484" y="231912"/>
                  </a:cubicBezTo>
                  <a:cubicBezTo>
                    <a:pt x="112463" y="231270"/>
                    <a:pt x="174800" y="231270"/>
                    <a:pt x="237779" y="231912"/>
                  </a:cubicBezTo>
                  <a:cubicBezTo>
                    <a:pt x="263485" y="232555"/>
                    <a:pt x="282765" y="248625"/>
                    <a:pt x="287906" y="276908"/>
                  </a:cubicBezTo>
                  <a:cubicBezTo>
                    <a:pt x="291762" y="300049"/>
                    <a:pt x="276338" y="324475"/>
                    <a:pt x="253203" y="334117"/>
                  </a:cubicBezTo>
                  <a:cubicBezTo>
                    <a:pt x="240993" y="339259"/>
                    <a:pt x="228782" y="344402"/>
                    <a:pt x="215929" y="350187"/>
                  </a:cubicBezTo>
                  <a:cubicBezTo>
                    <a:pt x="215929" y="351473"/>
                    <a:pt x="215287" y="353401"/>
                    <a:pt x="215287" y="354686"/>
                  </a:cubicBezTo>
                  <a:cubicBezTo>
                    <a:pt x="234566" y="363686"/>
                    <a:pt x="253203" y="374613"/>
                    <a:pt x="273125" y="380398"/>
                  </a:cubicBezTo>
                  <a:cubicBezTo>
                    <a:pt x="305900" y="390040"/>
                    <a:pt x="337390" y="380398"/>
                    <a:pt x="365666" y="362400"/>
                  </a:cubicBezTo>
                  <a:cubicBezTo>
                    <a:pt x="402940" y="337974"/>
                    <a:pt x="422219" y="301977"/>
                    <a:pt x="420291" y="256982"/>
                  </a:cubicBezTo>
                  <a:cubicBezTo>
                    <a:pt x="417721" y="199773"/>
                    <a:pt x="379804" y="154134"/>
                    <a:pt x="323251" y="142564"/>
                  </a:cubicBezTo>
                  <a:cubicBezTo>
                    <a:pt x="280837" y="133565"/>
                    <a:pt x="242278" y="145135"/>
                    <a:pt x="210788" y="176632"/>
                  </a:cubicBezTo>
                  <a:cubicBezTo>
                    <a:pt x="199221" y="188202"/>
                    <a:pt x="196007" y="188845"/>
                    <a:pt x="180584" y="181774"/>
                  </a:cubicBezTo>
                  <a:cubicBezTo>
                    <a:pt x="151665" y="168918"/>
                    <a:pt x="122746" y="156705"/>
                    <a:pt x="93827" y="143207"/>
                  </a:cubicBezTo>
                  <a:cubicBezTo>
                    <a:pt x="80331" y="137421"/>
                    <a:pt x="72619" y="126494"/>
                    <a:pt x="84829" y="110424"/>
                  </a:cubicBezTo>
                  <a:cubicBezTo>
                    <a:pt x="124673" y="55144"/>
                    <a:pt x="178013" y="18504"/>
                    <a:pt x="244206" y="5648"/>
                  </a:cubicBezTo>
                  <a:cubicBezTo>
                    <a:pt x="321966" y="-9779"/>
                    <a:pt x="393943" y="6291"/>
                    <a:pt x="458207" y="55144"/>
                  </a:cubicBezTo>
                  <a:cubicBezTo>
                    <a:pt x="509619" y="94354"/>
                    <a:pt x="541751" y="146421"/>
                    <a:pt x="555247" y="209415"/>
                  </a:cubicBezTo>
                  <a:cubicBezTo>
                    <a:pt x="566815" y="262767"/>
                    <a:pt x="560388" y="316119"/>
                    <a:pt x="539181" y="366257"/>
                  </a:cubicBezTo>
                  <a:cubicBezTo>
                    <a:pt x="535325" y="375256"/>
                    <a:pt x="528898" y="382969"/>
                    <a:pt x="518616" y="381041"/>
                  </a:cubicBezTo>
                  <a:cubicBezTo>
                    <a:pt x="512832" y="379755"/>
                    <a:pt x="505763" y="374613"/>
                    <a:pt x="504478" y="369471"/>
                  </a:cubicBezTo>
                  <a:cubicBezTo>
                    <a:pt x="502550" y="363043"/>
                    <a:pt x="505121" y="354686"/>
                    <a:pt x="507691" y="348259"/>
                  </a:cubicBezTo>
                  <a:cubicBezTo>
                    <a:pt x="517331" y="327046"/>
                    <a:pt x="521187" y="305191"/>
                    <a:pt x="523757" y="282693"/>
                  </a:cubicBezTo>
                  <a:cubicBezTo>
                    <a:pt x="530184" y="224842"/>
                    <a:pt x="514760" y="172775"/>
                    <a:pt x="480700" y="127137"/>
                  </a:cubicBezTo>
                  <a:cubicBezTo>
                    <a:pt x="445997" y="80213"/>
                    <a:pt x="398441" y="50644"/>
                    <a:pt x="339960" y="39717"/>
                  </a:cubicBezTo>
                  <a:cubicBezTo>
                    <a:pt x="291762" y="30717"/>
                    <a:pt x="245491" y="36503"/>
                    <a:pt x="201791" y="57072"/>
                  </a:cubicBezTo>
                  <a:cubicBezTo>
                    <a:pt x="169659" y="70571"/>
                    <a:pt x="144596" y="91140"/>
                    <a:pt x="122746" y="118138"/>
                  </a:cubicBezTo>
                  <a:close/>
                </a:path>
              </a:pathLst>
            </a:custGeom>
            <a:solidFill>
              <a:srgbClr val="030303"/>
            </a:solidFill>
            <a:ln w="64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FF1EE4B-18A3-F6CF-5F50-D2ADB7E162CD}"/>
                </a:ext>
              </a:extLst>
            </p:cNvPr>
            <p:cNvSpPr/>
            <p:nvPr/>
          </p:nvSpPr>
          <p:spPr>
            <a:xfrm>
              <a:off x="4514345" y="-30878"/>
              <a:ext cx="559937" cy="523253"/>
            </a:xfrm>
            <a:custGeom>
              <a:avLst/>
              <a:gdLst>
                <a:gd name="connsiteX0" fmla="*/ 442047 w 559937"/>
                <a:gd name="connsiteY0" fmla="*/ 71391 h 523253"/>
                <a:gd name="connsiteX1" fmla="*/ 465182 w 559937"/>
                <a:gd name="connsiteY1" fmla="*/ 23181 h 523253"/>
                <a:gd name="connsiteX2" fmla="*/ 512096 w 559937"/>
                <a:gd name="connsiteY2" fmla="*/ 3254 h 523253"/>
                <a:gd name="connsiteX3" fmla="*/ 557724 w 559937"/>
                <a:gd name="connsiteY3" fmla="*/ 45036 h 523253"/>
                <a:gd name="connsiteX4" fmla="*/ 559651 w 559937"/>
                <a:gd name="connsiteY4" fmla="*/ 74605 h 523253"/>
                <a:gd name="connsiteX5" fmla="*/ 559651 w 559937"/>
                <a:gd name="connsiteY5" fmla="*/ 234661 h 523253"/>
                <a:gd name="connsiteX6" fmla="*/ 518522 w 559937"/>
                <a:gd name="connsiteY6" fmla="*/ 289298 h 523253"/>
                <a:gd name="connsiteX7" fmla="*/ 506954 w 559937"/>
                <a:gd name="connsiteY7" fmla="*/ 290584 h 523253"/>
                <a:gd name="connsiteX8" fmla="*/ 323800 w 559937"/>
                <a:gd name="connsiteY8" fmla="*/ 290584 h 523253"/>
                <a:gd name="connsiteX9" fmla="*/ 270460 w 559937"/>
                <a:gd name="connsiteY9" fmla="*/ 239160 h 523253"/>
                <a:gd name="connsiteX10" fmla="*/ 305806 w 559937"/>
                <a:gd name="connsiteY10" fmla="*/ 188380 h 523253"/>
                <a:gd name="connsiteX11" fmla="*/ 343722 w 559937"/>
                <a:gd name="connsiteY11" fmla="*/ 171667 h 523253"/>
                <a:gd name="connsiteX12" fmla="*/ 273031 w 559937"/>
                <a:gd name="connsiteY12" fmla="*/ 141455 h 523253"/>
                <a:gd name="connsiteX13" fmla="*/ 187559 w 559937"/>
                <a:gd name="connsiteY13" fmla="*/ 165239 h 523253"/>
                <a:gd name="connsiteX14" fmla="*/ 161210 w 559937"/>
                <a:gd name="connsiteY14" fmla="*/ 192879 h 523253"/>
                <a:gd name="connsiteX15" fmla="*/ 152213 w 559937"/>
                <a:gd name="connsiteY15" fmla="*/ 203164 h 523253"/>
                <a:gd name="connsiteX16" fmla="*/ 130363 w 559937"/>
                <a:gd name="connsiteY16" fmla="*/ 201878 h 523253"/>
                <a:gd name="connsiteX17" fmla="*/ 127150 w 559937"/>
                <a:gd name="connsiteY17" fmla="*/ 180023 h 523253"/>
                <a:gd name="connsiteX18" fmla="*/ 235115 w 559937"/>
                <a:gd name="connsiteY18" fmla="*/ 106744 h 523253"/>
                <a:gd name="connsiteX19" fmla="*/ 365572 w 559937"/>
                <a:gd name="connsiteY19" fmla="*/ 144669 h 523253"/>
                <a:gd name="connsiteX20" fmla="*/ 388707 w 559937"/>
                <a:gd name="connsiteY20" fmla="*/ 171667 h 523253"/>
                <a:gd name="connsiteX21" fmla="*/ 379710 w 559937"/>
                <a:gd name="connsiteY21" fmla="*/ 194808 h 523253"/>
                <a:gd name="connsiteX22" fmla="*/ 319944 w 559937"/>
                <a:gd name="connsiteY22" fmla="*/ 220519 h 523253"/>
                <a:gd name="connsiteX23" fmla="*/ 308376 w 559937"/>
                <a:gd name="connsiteY23" fmla="*/ 242374 h 523253"/>
                <a:gd name="connsiteX24" fmla="*/ 326371 w 559937"/>
                <a:gd name="connsiteY24" fmla="*/ 255230 h 523253"/>
                <a:gd name="connsiteX25" fmla="*/ 503099 w 559937"/>
                <a:gd name="connsiteY25" fmla="*/ 255230 h 523253"/>
                <a:gd name="connsiteX26" fmla="*/ 526234 w 559937"/>
                <a:gd name="connsiteY26" fmla="*/ 232090 h 523253"/>
                <a:gd name="connsiteX27" fmla="*/ 526234 w 559937"/>
                <a:gd name="connsiteY27" fmla="*/ 61106 h 523253"/>
                <a:gd name="connsiteX28" fmla="*/ 505026 w 559937"/>
                <a:gd name="connsiteY28" fmla="*/ 39251 h 523253"/>
                <a:gd name="connsiteX29" fmla="*/ 492173 w 559937"/>
                <a:gd name="connsiteY29" fmla="*/ 49536 h 523253"/>
                <a:gd name="connsiteX30" fmla="*/ 465825 w 559937"/>
                <a:gd name="connsiteY30" fmla="*/ 106102 h 523253"/>
                <a:gd name="connsiteX31" fmla="*/ 429837 w 559937"/>
                <a:gd name="connsiteY31" fmla="*/ 109958 h 523253"/>
                <a:gd name="connsiteX32" fmla="*/ 363001 w 559937"/>
                <a:gd name="connsiteY32" fmla="*/ 59820 h 523253"/>
                <a:gd name="connsiteX33" fmla="*/ 271103 w 559937"/>
                <a:gd name="connsiteY33" fmla="*/ 36037 h 523253"/>
                <a:gd name="connsiteX34" fmla="*/ 167637 w 559937"/>
                <a:gd name="connsiteY34" fmla="*/ 54678 h 523253"/>
                <a:gd name="connsiteX35" fmla="*/ 97588 w 559937"/>
                <a:gd name="connsiteY35" fmla="*/ 104816 h 523253"/>
                <a:gd name="connsiteX36" fmla="*/ 39750 w 559937"/>
                <a:gd name="connsiteY36" fmla="*/ 214734 h 523253"/>
                <a:gd name="connsiteX37" fmla="*/ 41035 w 559937"/>
                <a:gd name="connsiteY37" fmla="*/ 313082 h 523253"/>
                <a:gd name="connsiteX38" fmla="*/ 102729 w 559937"/>
                <a:gd name="connsiteY38" fmla="*/ 422357 h 523253"/>
                <a:gd name="connsiteX39" fmla="*/ 226760 w 559937"/>
                <a:gd name="connsiteY39" fmla="*/ 484708 h 523253"/>
                <a:gd name="connsiteX40" fmla="*/ 400275 w 559937"/>
                <a:gd name="connsiteY40" fmla="*/ 439070 h 523253"/>
                <a:gd name="connsiteX41" fmla="*/ 436906 w 559937"/>
                <a:gd name="connsiteY41" fmla="*/ 405002 h 523253"/>
                <a:gd name="connsiteX42" fmla="*/ 377140 w 559937"/>
                <a:gd name="connsiteY42" fmla="*/ 378647 h 523253"/>
                <a:gd name="connsiteX43" fmla="*/ 361716 w 559937"/>
                <a:gd name="connsiteY43" fmla="*/ 380575 h 523253"/>
                <a:gd name="connsiteX44" fmla="*/ 295523 w 559937"/>
                <a:gd name="connsiteY44" fmla="*/ 413358 h 523253"/>
                <a:gd name="connsiteX45" fmla="*/ 159925 w 559937"/>
                <a:gd name="connsiteY45" fmla="*/ 379933 h 523253"/>
                <a:gd name="connsiteX46" fmla="*/ 105943 w 559937"/>
                <a:gd name="connsiteY46" fmla="*/ 285442 h 523253"/>
                <a:gd name="connsiteX47" fmla="*/ 105943 w 559937"/>
                <a:gd name="connsiteY47" fmla="*/ 253302 h 523253"/>
                <a:gd name="connsiteX48" fmla="*/ 121366 w 559937"/>
                <a:gd name="connsiteY48" fmla="*/ 243660 h 523253"/>
                <a:gd name="connsiteX49" fmla="*/ 138075 w 559937"/>
                <a:gd name="connsiteY49" fmla="*/ 255873 h 523253"/>
                <a:gd name="connsiteX50" fmla="*/ 150285 w 559937"/>
                <a:gd name="connsiteY50" fmla="*/ 309868 h 523253"/>
                <a:gd name="connsiteX51" fmla="*/ 301950 w 559937"/>
                <a:gd name="connsiteY51" fmla="*/ 374790 h 523253"/>
                <a:gd name="connsiteX52" fmla="*/ 347578 w 559937"/>
                <a:gd name="connsiteY52" fmla="*/ 345222 h 523253"/>
                <a:gd name="connsiteX53" fmla="*/ 376497 w 559937"/>
                <a:gd name="connsiteY53" fmla="*/ 340079 h 523253"/>
                <a:gd name="connsiteX54" fmla="*/ 467753 w 559937"/>
                <a:gd name="connsiteY54" fmla="*/ 381218 h 523253"/>
                <a:gd name="connsiteX55" fmla="*/ 476107 w 559937"/>
                <a:gd name="connsiteY55" fmla="*/ 410144 h 523253"/>
                <a:gd name="connsiteX56" fmla="*/ 315446 w 559937"/>
                <a:gd name="connsiteY56" fmla="*/ 517491 h 523253"/>
                <a:gd name="connsiteX57" fmla="*/ 233187 w 559937"/>
                <a:gd name="connsiteY57" fmla="*/ 521991 h 523253"/>
                <a:gd name="connsiteX58" fmla="*/ 97588 w 559937"/>
                <a:gd name="connsiteY58" fmla="*/ 465425 h 523253"/>
                <a:gd name="connsiteX59" fmla="*/ 12116 w 559937"/>
                <a:gd name="connsiteY59" fmla="*/ 340079 h 523253"/>
                <a:gd name="connsiteX60" fmla="*/ 1191 w 559937"/>
                <a:gd name="connsiteY60" fmla="*/ 279014 h 523253"/>
                <a:gd name="connsiteX61" fmla="*/ 52603 w 559937"/>
                <a:gd name="connsiteY61" fmla="*/ 103530 h 523253"/>
                <a:gd name="connsiteX62" fmla="*/ 163138 w 559937"/>
                <a:gd name="connsiteY62" fmla="*/ 18681 h 523253"/>
                <a:gd name="connsiteX63" fmla="*/ 259535 w 559937"/>
                <a:gd name="connsiteY63" fmla="*/ 40 h 523253"/>
                <a:gd name="connsiteX64" fmla="*/ 425981 w 559937"/>
                <a:gd name="connsiteY64" fmla="*/ 58535 h 523253"/>
                <a:gd name="connsiteX65" fmla="*/ 442047 w 559937"/>
                <a:gd name="connsiteY65" fmla="*/ 71391 h 52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59937" h="523253">
                  <a:moveTo>
                    <a:pt x="442047" y="71391"/>
                  </a:moveTo>
                  <a:cubicBezTo>
                    <a:pt x="450401" y="54035"/>
                    <a:pt x="456828" y="37965"/>
                    <a:pt x="465182" y="23181"/>
                  </a:cubicBezTo>
                  <a:cubicBezTo>
                    <a:pt x="472894" y="9682"/>
                    <a:pt x="497315" y="40"/>
                    <a:pt x="512096" y="3254"/>
                  </a:cubicBezTo>
                  <a:cubicBezTo>
                    <a:pt x="540372" y="9682"/>
                    <a:pt x="555153" y="23181"/>
                    <a:pt x="557724" y="45036"/>
                  </a:cubicBezTo>
                  <a:cubicBezTo>
                    <a:pt x="559009" y="54678"/>
                    <a:pt x="559651" y="64963"/>
                    <a:pt x="559651" y="74605"/>
                  </a:cubicBezTo>
                  <a:cubicBezTo>
                    <a:pt x="559651" y="127957"/>
                    <a:pt x="560294" y="181309"/>
                    <a:pt x="559651" y="234661"/>
                  </a:cubicBezTo>
                  <a:cubicBezTo>
                    <a:pt x="559009" y="262944"/>
                    <a:pt x="546799" y="280942"/>
                    <a:pt x="518522" y="289298"/>
                  </a:cubicBezTo>
                  <a:cubicBezTo>
                    <a:pt x="514666" y="290584"/>
                    <a:pt x="510810" y="290584"/>
                    <a:pt x="506954" y="290584"/>
                  </a:cubicBezTo>
                  <a:cubicBezTo>
                    <a:pt x="445903" y="290584"/>
                    <a:pt x="384852" y="289941"/>
                    <a:pt x="323800" y="290584"/>
                  </a:cubicBezTo>
                  <a:cubicBezTo>
                    <a:pt x="291668" y="290584"/>
                    <a:pt x="273673" y="267443"/>
                    <a:pt x="270460" y="239160"/>
                  </a:cubicBezTo>
                  <a:cubicBezTo>
                    <a:pt x="268532" y="219234"/>
                    <a:pt x="285241" y="196736"/>
                    <a:pt x="305806" y="188380"/>
                  </a:cubicBezTo>
                  <a:cubicBezTo>
                    <a:pt x="318016" y="183237"/>
                    <a:pt x="330227" y="177452"/>
                    <a:pt x="343722" y="171667"/>
                  </a:cubicBezTo>
                  <a:cubicBezTo>
                    <a:pt x="321872" y="154311"/>
                    <a:pt x="299379" y="144027"/>
                    <a:pt x="273031" y="141455"/>
                  </a:cubicBezTo>
                  <a:cubicBezTo>
                    <a:pt x="240898" y="138241"/>
                    <a:pt x="212622" y="145955"/>
                    <a:pt x="187559" y="165239"/>
                  </a:cubicBezTo>
                  <a:cubicBezTo>
                    <a:pt x="177276" y="172953"/>
                    <a:pt x="169565" y="183880"/>
                    <a:pt x="161210" y="192879"/>
                  </a:cubicBezTo>
                  <a:cubicBezTo>
                    <a:pt x="157997" y="196093"/>
                    <a:pt x="155426" y="200593"/>
                    <a:pt x="152213" y="203164"/>
                  </a:cubicBezTo>
                  <a:cubicBezTo>
                    <a:pt x="145144" y="208306"/>
                    <a:pt x="136790" y="208949"/>
                    <a:pt x="130363" y="201878"/>
                  </a:cubicBezTo>
                  <a:cubicBezTo>
                    <a:pt x="124579" y="196093"/>
                    <a:pt x="121366" y="188380"/>
                    <a:pt x="127150" y="180023"/>
                  </a:cubicBezTo>
                  <a:cubicBezTo>
                    <a:pt x="152856" y="140813"/>
                    <a:pt x="187559" y="113172"/>
                    <a:pt x="235115" y="106744"/>
                  </a:cubicBezTo>
                  <a:cubicBezTo>
                    <a:pt x="283956" y="99674"/>
                    <a:pt x="328298" y="110601"/>
                    <a:pt x="365572" y="144669"/>
                  </a:cubicBezTo>
                  <a:cubicBezTo>
                    <a:pt x="374569" y="152383"/>
                    <a:pt x="382923" y="162025"/>
                    <a:pt x="388707" y="171667"/>
                  </a:cubicBezTo>
                  <a:cubicBezTo>
                    <a:pt x="394491" y="180666"/>
                    <a:pt x="389350" y="190951"/>
                    <a:pt x="379710" y="194808"/>
                  </a:cubicBezTo>
                  <a:cubicBezTo>
                    <a:pt x="359788" y="203164"/>
                    <a:pt x="339866" y="212163"/>
                    <a:pt x="319944" y="220519"/>
                  </a:cubicBezTo>
                  <a:cubicBezTo>
                    <a:pt x="310304" y="224376"/>
                    <a:pt x="305163" y="232090"/>
                    <a:pt x="308376" y="242374"/>
                  </a:cubicBezTo>
                  <a:cubicBezTo>
                    <a:pt x="310947" y="250731"/>
                    <a:pt x="316731" y="255230"/>
                    <a:pt x="326371" y="255230"/>
                  </a:cubicBezTo>
                  <a:cubicBezTo>
                    <a:pt x="385494" y="255230"/>
                    <a:pt x="443975" y="255230"/>
                    <a:pt x="503099" y="255230"/>
                  </a:cubicBezTo>
                  <a:cubicBezTo>
                    <a:pt x="518522" y="255230"/>
                    <a:pt x="526234" y="248159"/>
                    <a:pt x="526234" y="232090"/>
                  </a:cubicBezTo>
                  <a:cubicBezTo>
                    <a:pt x="526234" y="174881"/>
                    <a:pt x="526234" y="118315"/>
                    <a:pt x="526234" y="61106"/>
                  </a:cubicBezTo>
                  <a:cubicBezTo>
                    <a:pt x="526234" y="44393"/>
                    <a:pt x="519165" y="36037"/>
                    <a:pt x="505026" y="39251"/>
                  </a:cubicBezTo>
                  <a:cubicBezTo>
                    <a:pt x="499885" y="40537"/>
                    <a:pt x="494744" y="45036"/>
                    <a:pt x="492173" y="49536"/>
                  </a:cubicBezTo>
                  <a:cubicBezTo>
                    <a:pt x="483176" y="68177"/>
                    <a:pt x="474822" y="87461"/>
                    <a:pt x="465825" y="106102"/>
                  </a:cubicBezTo>
                  <a:cubicBezTo>
                    <a:pt x="457471" y="124100"/>
                    <a:pt x="442690" y="124743"/>
                    <a:pt x="429837" y="109958"/>
                  </a:cubicBezTo>
                  <a:cubicBezTo>
                    <a:pt x="411843" y="88103"/>
                    <a:pt x="388707" y="72676"/>
                    <a:pt x="363001" y="59820"/>
                  </a:cubicBezTo>
                  <a:cubicBezTo>
                    <a:pt x="334082" y="45679"/>
                    <a:pt x="303878" y="37965"/>
                    <a:pt x="271103" y="36037"/>
                  </a:cubicBezTo>
                  <a:cubicBezTo>
                    <a:pt x="234472" y="34109"/>
                    <a:pt x="201054" y="40537"/>
                    <a:pt x="167637" y="54678"/>
                  </a:cubicBezTo>
                  <a:cubicBezTo>
                    <a:pt x="140646" y="66248"/>
                    <a:pt x="118153" y="84247"/>
                    <a:pt x="97588" y="104816"/>
                  </a:cubicBezTo>
                  <a:cubicBezTo>
                    <a:pt x="67384" y="135670"/>
                    <a:pt x="48747" y="172310"/>
                    <a:pt x="39750" y="214734"/>
                  </a:cubicBezTo>
                  <a:cubicBezTo>
                    <a:pt x="32681" y="247517"/>
                    <a:pt x="32681" y="280942"/>
                    <a:pt x="41035" y="313082"/>
                  </a:cubicBezTo>
                  <a:cubicBezTo>
                    <a:pt x="51318" y="354864"/>
                    <a:pt x="71882" y="392146"/>
                    <a:pt x="102729" y="422357"/>
                  </a:cubicBezTo>
                  <a:cubicBezTo>
                    <a:pt x="137432" y="455783"/>
                    <a:pt x="178562" y="477638"/>
                    <a:pt x="226760" y="484708"/>
                  </a:cubicBezTo>
                  <a:cubicBezTo>
                    <a:pt x="291025" y="494350"/>
                    <a:pt x="348863" y="477638"/>
                    <a:pt x="400275" y="439070"/>
                  </a:cubicBezTo>
                  <a:cubicBezTo>
                    <a:pt x="413128" y="429428"/>
                    <a:pt x="424053" y="417215"/>
                    <a:pt x="436906" y="405002"/>
                  </a:cubicBezTo>
                  <a:cubicBezTo>
                    <a:pt x="415056" y="395360"/>
                    <a:pt x="395776" y="388289"/>
                    <a:pt x="377140" y="378647"/>
                  </a:cubicBezTo>
                  <a:cubicBezTo>
                    <a:pt x="370071" y="374790"/>
                    <a:pt x="365572" y="377361"/>
                    <a:pt x="361716" y="380575"/>
                  </a:cubicBezTo>
                  <a:cubicBezTo>
                    <a:pt x="342437" y="396645"/>
                    <a:pt x="320587" y="408216"/>
                    <a:pt x="295523" y="413358"/>
                  </a:cubicBezTo>
                  <a:cubicBezTo>
                    <a:pt x="244754" y="424286"/>
                    <a:pt x="199769" y="413358"/>
                    <a:pt x="159925" y="379933"/>
                  </a:cubicBezTo>
                  <a:cubicBezTo>
                    <a:pt x="130363" y="354864"/>
                    <a:pt x="113654" y="322724"/>
                    <a:pt x="105943" y="285442"/>
                  </a:cubicBezTo>
                  <a:cubicBezTo>
                    <a:pt x="104015" y="275157"/>
                    <a:pt x="105300" y="264229"/>
                    <a:pt x="105943" y="253302"/>
                  </a:cubicBezTo>
                  <a:cubicBezTo>
                    <a:pt x="106585" y="244946"/>
                    <a:pt x="114940" y="242374"/>
                    <a:pt x="121366" y="243660"/>
                  </a:cubicBezTo>
                  <a:cubicBezTo>
                    <a:pt x="127793" y="244946"/>
                    <a:pt x="136147" y="244946"/>
                    <a:pt x="138075" y="255873"/>
                  </a:cubicBezTo>
                  <a:cubicBezTo>
                    <a:pt x="140646" y="273871"/>
                    <a:pt x="143216" y="292512"/>
                    <a:pt x="150285" y="309868"/>
                  </a:cubicBezTo>
                  <a:cubicBezTo>
                    <a:pt x="172778" y="365148"/>
                    <a:pt x="239613" y="399859"/>
                    <a:pt x="301950" y="374790"/>
                  </a:cubicBezTo>
                  <a:cubicBezTo>
                    <a:pt x="318659" y="367720"/>
                    <a:pt x="334082" y="356792"/>
                    <a:pt x="347578" y="345222"/>
                  </a:cubicBezTo>
                  <a:cubicBezTo>
                    <a:pt x="357218" y="337508"/>
                    <a:pt x="365572" y="334937"/>
                    <a:pt x="376497" y="340079"/>
                  </a:cubicBezTo>
                  <a:cubicBezTo>
                    <a:pt x="406702" y="353578"/>
                    <a:pt x="437548" y="367077"/>
                    <a:pt x="467753" y="381218"/>
                  </a:cubicBezTo>
                  <a:cubicBezTo>
                    <a:pt x="479963" y="387003"/>
                    <a:pt x="483819" y="399217"/>
                    <a:pt x="476107" y="410144"/>
                  </a:cubicBezTo>
                  <a:cubicBezTo>
                    <a:pt x="436263" y="466067"/>
                    <a:pt x="382281" y="502707"/>
                    <a:pt x="315446" y="517491"/>
                  </a:cubicBezTo>
                  <a:cubicBezTo>
                    <a:pt x="289097" y="523276"/>
                    <a:pt x="260178" y="524562"/>
                    <a:pt x="233187" y="521991"/>
                  </a:cubicBezTo>
                  <a:cubicBezTo>
                    <a:pt x="183060" y="517491"/>
                    <a:pt x="136790" y="498207"/>
                    <a:pt x="97588" y="465425"/>
                  </a:cubicBezTo>
                  <a:cubicBezTo>
                    <a:pt x="56459" y="431999"/>
                    <a:pt x="26897" y="390860"/>
                    <a:pt x="12116" y="340079"/>
                  </a:cubicBezTo>
                  <a:cubicBezTo>
                    <a:pt x="6332" y="320153"/>
                    <a:pt x="3119" y="299583"/>
                    <a:pt x="1191" y="279014"/>
                  </a:cubicBezTo>
                  <a:cubicBezTo>
                    <a:pt x="-5235" y="213449"/>
                    <a:pt x="14687" y="155597"/>
                    <a:pt x="52603" y="103530"/>
                  </a:cubicBezTo>
                  <a:cubicBezTo>
                    <a:pt x="80879" y="64963"/>
                    <a:pt x="118153" y="36680"/>
                    <a:pt x="163138" y="18681"/>
                  </a:cubicBezTo>
                  <a:cubicBezTo>
                    <a:pt x="193985" y="6468"/>
                    <a:pt x="226118" y="-602"/>
                    <a:pt x="259535" y="40"/>
                  </a:cubicBezTo>
                  <a:cubicBezTo>
                    <a:pt x="321229" y="1326"/>
                    <a:pt x="377782" y="18039"/>
                    <a:pt x="425981" y="58535"/>
                  </a:cubicBezTo>
                  <a:cubicBezTo>
                    <a:pt x="430479" y="63034"/>
                    <a:pt x="436263" y="66891"/>
                    <a:pt x="442047" y="71391"/>
                  </a:cubicBezTo>
                  <a:close/>
                </a:path>
              </a:pathLst>
            </a:custGeom>
            <a:solidFill>
              <a:srgbClr val="040403"/>
            </a:solidFill>
            <a:ln w="6425" cap="flat">
              <a:noFill/>
              <a:prstDash val="solid"/>
              <a:miter/>
            </a:ln>
          </p:spPr>
          <p:txBody>
            <a:bodyPr rtlCol="0" anchor="ctr"/>
            <a:lstStyle/>
            <a:p>
              <a:endParaRPr lang="en-US"/>
            </a:p>
          </p:txBody>
        </p:sp>
      </p:grpSp>
    </p:spTree>
    <p:extLst>
      <p:ext uri="{BB962C8B-B14F-4D97-AF65-F5344CB8AC3E}">
        <p14:creationId xmlns:p14="http://schemas.microsoft.com/office/powerpoint/2010/main" val="3779904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519436"/>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Just like we unconsciously wrinkle our faces into theatrical expressions when in front of a child, we also tend to adapt the way we speak, switching into what is sometimes referred to as ‘baby speak’. Baby speak is characterized by exaggerated mouth movements, a higher pitched voice, and the repetition of words and phrases. We know today that speaking in this way actually helps the child acquire language faster. Parents also tend to leave space between phrases, indicating the moments where the child will eventually respond: here, the beginning of dialogue. </a:t>
            </a:r>
          </a:p>
          <a:p>
            <a:pPr>
              <a:lnSpc>
                <a:spcPts val="1120"/>
              </a:lnSpc>
            </a:pPr>
            <a:r>
              <a:rPr lang="en-US" sz="1150" dirty="0">
                <a:solidFill>
                  <a:srgbClr val="262626"/>
                </a:solidFill>
              </a:rPr>
              <a:t> </a:t>
            </a:r>
          </a:p>
          <a:p>
            <a:pPr>
              <a:lnSpc>
                <a:spcPts val="1120"/>
              </a:lnSpc>
            </a:pPr>
            <a:r>
              <a:rPr lang="en-US" sz="1150" dirty="0">
                <a:solidFill>
                  <a:srgbClr val="262626"/>
                </a:solidFill>
              </a:rPr>
              <a:t>The psychiatrist and psychoanalyst Daniel Stern suggests that as children grow older, parents tend to replace direct imitation with differentiated imitation, a kind of non-verbal communication. They will begin to ‘recast the affects’ of the child, using expressions, gestures, or actions. He calls the recasting of affects attunements. In the book The Interpersonal World of the Infant, to show what an attunement might look like, Stern describes a young boy who excitedly reaches for a toy and a parent responding to the situation with an ‘</a:t>
            </a:r>
            <a:r>
              <a:rPr lang="en-US" sz="1150" dirty="0" err="1">
                <a:solidFill>
                  <a:srgbClr val="262626"/>
                </a:solidFill>
              </a:rPr>
              <a:t>uuuh</a:t>
            </a:r>
            <a:r>
              <a:rPr lang="en-US" sz="1150" dirty="0">
                <a:solidFill>
                  <a:srgbClr val="262626"/>
                </a:solidFill>
              </a:rPr>
              <a:t> </a:t>
            </a:r>
            <a:r>
              <a:rPr lang="en-US" sz="1150" dirty="0" err="1">
                <a:solidFill>
                  <a:srgbClr val="262626"/>
                </a:solidFill>
              </a:rPr>
              <a:t>uhh</a:t>
            </a:r>
            <a:r>
              <a:rPr lang="en-US" sz="1150" dirty="0">
                <a:solidFill>
                  <a:srgbClr val="262626"/>
                </a:solidFill>
              </a:rPr>
              <a:t>’ to express the excitement the child is experiencing in that moment. Through attunements, he writes, the child starts to acquire the sensation of sharing the same experience or reality of someone else, what is also known as intersubjectivity.</a:t>
            </a:r>
          </a:p>
          <a:p>
            <a:pPr>
              <a:lnSpc>
                <a:spcPts val="1120"/>
              </a:lnSpc>
            </a:pPr>
            <a:r>
              <a:rPr lang="en-US" sz="1150" dirty="0">
                <a:solidFill>
                  <a:srgbClr val="262626"/>
                </a:solidFill>
              </a:rPr>
              <a:t> </a:t>
            </a:r>
          </a:p>
          <a:p>
            <a:pPr>
              <a:lnSpc>
                <a:spcPts val="1120"/>
              </a:lnSpc>
            </a:pPr>
            <a:r>
              <a:rPr lang="en-US" sz="1150" dirty="0">
                <a:solidFill>
                  <a:srgbClr val="262626"/>
                </a:solidFill>
              </a:rPr>
              <a:t>The screen, however interactive it is branded, can not do any of this. It does not speak in a way that’s attuned to the sensibilities of the infant, and it does not leave space for the child to intervene. It cannot interpret the affective state of the child and recast it in altering responses or actions. The language in videos is </a:t>
            </a:r>
            <a:r>
              <a:rPr lang="en-US" sz="1150" dirty="0" err="1">
                <a:solidFill>
                  <a:srgbClr val="262626"/>
                </a:solidFill>
              </a:rPr>
              <a:t>standardised</a:t>
            </a:r>
            <a:r>
              <a:rPr lang="en-US" sz="1150" dirty="0">
                <a:solidFill>
                  <a:srgbClr val="262626"/>
                </a:solidFill>
              </a:rPr>
              <a:t>, containing few of the variations or intonations that human beings effortlessly switch between. The screen doesn’t bolster sound with expressions adjusted to the baby’s moods and reactions. Without imitation, the baby will not learn how to imitate. Without the space to respond, it will feel no desire to communicate back.  </a:t>
            </a:r>
          </a:p>
          <a:p>
            <a:pPr>
              <a:lnSpc>
                <a:spcPts val="1120"/>
              </a:lnSpc>
            </a:pPr>
            <a:r>
              <a:rPr lang="en-US" sz="1150" dirty="0">
                <a:solidFill>
                  <a:srgbClr val="262626"/>
                </a:solidFill>
              </a:rPr>
              <a:t> </a:t>
            </a:r>
          </a:p>
          <a:p>
            <a:pPr>
              <a:lnSpc>
                <a:spcPts val="1120"/>
              </a:lnSpc>
            </a:pPr>
            <a:r>
              <a:rPr lang="en-US" sz="1150" dirty="0">
                <a:solidFill>
                  <a:srgbClr val="262626"/>
                </a:solidFill>
              </a:rPr>
              <a:t>It is concerning then, when the screen comes to disrupt situations that are particularly conducive for imitation games. When born, the child can look forty centimeters ahead. Forty centimeters happens to be the approximate distance between the parent and the child held by the parent, like during breastfeeding. For some years now, companies have advertised smart phone holders that you can attach to your forehead, to capture the attention of the infant when in the arms of the adult. Instead of cues about her inner life, or the inner life of those around it, the baby will be exposed to disembodied images that hold no information about herself, and offer no opportunities for learning. </a:t>
            </a:r>
          </a:p>
          <a:p>
            <a:pPr>
              <a:lnSpc>
                <a:spcPts val="1120"/>
              </a:lnSpc>
            </a:pPr>
            <a:r>
              <a:rPr lang="en-US" sz="1150" dirty="0">
                <a:solidFill>
                  <a:srgbClr val="262626"/>
                </a:solidFill>
              </a:rPr>
              <a:t> </a:t>
            </a:r>
          </a:p>
          <a:p>
            <a:pPr>
              <a:lnSpc>
                <a:spcPts val="1120"/>
              </a:lnSpc>
            </a:pPr>
            <a:r>
              <a:rPr lang="en-US" sz="1150" dirty="0">
                <a:solidFill>
                  <a:srgbClr val="262626"/>
                </a:solidFill>
              </a:rPr>
              <a:t>Today, a lot of parents would know better than sticking a smartphone on their head. Still, many of those same parents will have a device at hand or in close proximity when interacting with the child. There is nothing unusual about this, as we generally tend to have a device on hand, regardless of where we are or what we do. In fact, it is so common that we today have a name for when technology comes to interfere with social relationships. We call it </a:t>
            </a:r>
            <a:r>
              <a:rPr lang="en-US" sz="1150" i="1" dirty="0" err="1">
                <a:solidFill>
                  <a:srgbClr val="262626"/>
                </a:solidFill>
              </a:rPr>
              <a:t>technoference</a:t>
            </a:r>
            <a:r>
              <a:rPr lang="en-US" sz="1150" dirty="0">
                <a:solidFill>
                  <a:srgbClr val="262626"/>
                </a:solidFill>
              </a:rPr>
              <a:t>. As we’ve shown above, the felt consequences of </a:t>
            </a:r>
            <a:r>
              <a:rPr lang="en-US" sz="1150" dirty="0" err="1">
                <a:solidFill>
                  <a:srgbClr val="262626"/>
                </a:solidFill>
              </a:rPr>
              <a:t>techoference</a:t>
            </a:r>
            <a:r>
              <a:rPr lang="en-US" sz="1150" dirty="0">
                <a:solidFill>
                  <a:srgbClr val="262626"/>
                </a:solidFill>
              </a:rPr>
              <a:t> are much more acute for a child than for an adult. For a visceral image of the distress such disruption might provoke, we recommend that you turn to the still face experiment conceived of by the American developmental psychologist Edward </a:t>
            </a:r>
            <a:r>
              <a:rPr lang="en-US" sz="1150" dirty="0" err="1">
                <a:solidFill>
                  <a:srgbClr val="262626"/>
                </a:solidFill>
              </a:rPr>
              <a:t>Tronick</a:t>
            </a:r>
            <a:r>
              <a:rPr lang="en-US" sz="1150" dirty="0">
                <a:solidFill>
                  <a:srgbClr val="262626"/>
                </a:solidFill>
              </a:rPr>
              <a:t>. During this experiment, a mother is asked to meet her child with no expression. Within seconds, the child begins to contort and cry before breaking down when finding itself unable to recapture the mother’s attention. In less than a minute, the child withdraws, turning its head and body away from the mother’s expressionless face. At last, the mother breaks the ‘evil spell’, becoming again responsive. The mood of the baby changes almost immediately. Through the engaged gaze of the parent, the child once more feels safely contained in the world.</a:t>
            </a:r>
          </a:p>
          <a:p>
            <a:pPr>
              <a:lnSpc>
                <a:spcPts val="1120"/>
              </a:lnSpc>
            </a:pPr>
            <a:r>
              <a:rPr lang="en-US" sz="1150" dirty="0">
                <a:solidFill>
                  <a:srgbClr val="262626"/>
                </a:solidFill>
              </a:rPr>
              <a:t>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32</a:t>
            </a:fld>
            <a:endParaRPr lang="en-US" dirty="0"/>
          </a:p>
        </p:txBody>
      </p:sp>
      <p:pic>
        <p:nvPicPr>
          <p:cNvPr id="3" name="Picture 2">
            <a:extLst>
              <a:ext uri="{FF2B5EF4-FFF2-40B4-BE49-F238E27FC236}">
                <a16:creationId xmlns:a16="http://schemas.microsoft.com/office/drawing/2014/main" id="{98C335B0-D8A7-2BD0-B3C5-BD1D55FBED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0840" b="26788"/>
          <a:stretch/>
        </p:blipFill>
        <p:spPr>
          <a:xfrm>
            <a:off x="8567" y="7532931"/>
            <a:ext cx="7559675" cy="2639446"/>
          </a:xfrm>
          <a:prstGeom prst="rect">
            <a:avLst/>
          </a:prstGeom>
        </p:spPr>
      </p:pic>
      <p:pic>
        <p:nvPicPr>
          <p:cNvPr id="4" name="Picture 3">
            <a:extLst>
              <a:ext uri="{FF2B5EF4-FFF2-40B4-BE49-F238E27FC236}">
                <a16:creationId xmlns:a16="http://schemas.microsoft.com/office/drawing/2014/main" id="{D4BD8A65-6599-A51F-64D0-F0E1B8412793}"/>
              </a:ext>
            </a:extLst>
          </p:cNvPr>
          <p:cNvPicPr>
            <a:picLocks noChangeAspect="1"/>
          </p:cNvPicPr>
          <p:nvPr/>
        </p:nvPicPr>
        <p:blipFill rotWithShape="1">
          <a:blip r:embed="rId2">
            <a:alphaModFix amt="52000"/>
          </a:blip>
          <a:srcRect l="67635" t="984" r="2330" b="31175"/>
          <a:stretch/>
        </p:blipFill>
        <p:spPr>
          <a:xfrm flipH="1">
            <a:off x="-473400" y="7382715"/>
            <a:ext cx="2737789" cy="3309098"/>
          </a:xfrm>
          <a:prstGeom prst="rect">
            <a:avLst/>
          </a:prstGeom>
        </p:spPr>
      </p:pic>
    </p:spTree>
    <p:extLst>
      <p:ext uri="{BB962C8B-B14F-4D97-AF65-F5344CB8AC3E}">
        <p14:creationId xmlns:p14="http://schemas.microsoft.com/office/powerpoint/2010/main" val="2713898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336331"/>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4179668"/>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It is all the more important to highlight the importance of frustration because we rarely think of frustration as something valuable. In fact, to many parents, the absence of frustration is lived as a positive thing. Many use the smartphone to avoid conflicts with the child – to make her go quiet or comply. However, many psychoanalysts have made the argument that frustration, just like synchrony or play, bears an important role in the psychic development of the infant. </a:t>
            </a:r>
          </a:p>
          <a:p>
            <a:pPr>
              <a:lnSpc>
                <a:spcPts val="1120"/>
              </a:lnSpc>
            </a:pPr>
            <a:r>
              <a:rPr lang="en-US" sz="1150" dirty="0">
                <a:solidFill>
                  <a:srgbClr val="262626"/>
                </a:solidFill>
              </a:rPr>
              <a:t> </a:t>
            </a:r>
          </a:p>
          <a:p>
            <a:pPr>
              <a:lnSpc>
                <a:spcPts val="1120"/>
              </a:lnSpc>
            </a:pPr>
            <a:r>
              <a:rPr lang="en-US" sz="1150" dirty="0">
                <a:solidFill>
                  <a:srgbClr val="262626"/>
                </a:solidFill>
              </a:rPr>
              <a:t>Accepting frustration is different from provoking frustration. No matter how good a parent is, they will inevitably fail at satisfying every need of their child. And that is not necessarily a bad thing. It all depends on the nature and frequency of this kind of ‘failure’. In his work, Heinz Kohut differentiates between ‘optimal frustration’ and ‘chronic frustration’. Whereas chronic frustration is a result of continued deprivation, optimal frustration takes place in an environment where the baby feels generally understood and seen. The former is likely to have negative consequences on the child’s psyche, whereas the latter offers moments of potential maturation by introducing the child to a more realistic sense of the relationship between herself and the world. </a:t>
            </a:r>
          </a:p>
          <a:p>
            <a:pPr>
              <a:lnSpc>
                <a:spcPts val="1120"/>
              </a:lnSpc>
            </a:pPr>
            <a:r>
              <a:rPr lang="en-US" sz="1150" dirty="0">
                <a:solidFill>
                  <a:srgbClr val="262626"/>
                </a:solidFill>
              </a:rPr>
              <a:t> </a:t>
            </a:r>
          </a:p>
          <a:p>
            <a:pPr>
              <a:lnSpc>
                <a:spcPts val="1120"/>
              </a:lnSpc>
            </a:pPr>
            <a:r>
              <a:rPr lang="en-US" sz="1150" dirty="0">
                <a:solidFill>
                  <a:srgbClr val="262626"/>
                </a:solidFill>
              </a:rPr>
              <a:t>Winnicott arrives at a similar conclusion in his work. He describes the process of reality-acceptance as a kind of disillusionment where the child little by little comes to accept that she does not have full control over her surroundings. It is important that the young child feels all-</a:t>
            </a:r>
            <a:r>
              <a:rPr lang="en-US" sz="1150" dirty="0" err="1">
                <a:solidFill>
                  <a:srgbClr val="262626"/>
                </a:solidFill>
              </a:rPr>
              <a:t>powerfull</a:t>
            </a:r>
            <a:r>
              <a:rPr lang="en-US" sz="1150" dirty="0">
                <a:solidFill>
                  <a:srgbClr val="262626"/>
                </a:solidFill>
              </a:rPr>
              <a:t> in the first months after birth, he writes, but equally important that the parent eventually breaks this illusion, which if carried into adult life would be considered a kind of madness. That is also why Winnicott insists that the mother (or nursing figure) should be good-enough (providing an environment that at most times satiates the child’s primary needs) – not perfect. </a:t>
            </a:r>
          </a:p>
          <a:p>
            <a:pPr>
              <a:lnSpc>
                <a:spcPts val="1120"/>
              </a:lnSpc>
            </a:pPr>
            <a:r>
              <a:rPr lang="en-US" sz="1150" dirty="0">
                <a:solidFill>
                  <a:srgbClr val="262626"/>
                </a:solidFill>
              </a:rPr>
              <a:t> </a:t>
            </a:r>
          </a:p>
          <a:p>
            <a:pPr>
              <a:lnSpc>
                <a:spcPts val="1120"/>
              </a:lnSpc>
            </a:pPr>
            <a:r>
              <a:rPr lang="en-US" sz="1150" dirty="0">
                <a:solidFill>
                  <a:srgbClr val="262626"/>
                </a:solidFill>
              </a:rPr>
              <a:t>The psychoanalyst Wilfred </a:t>
            </a:r>
            <a:r>
              <a:rPr lang="en-US" sz="1150" dirty="0" err="1">
                <a:solidFill>
                  <a:srgbClr val="262626"/>
                </a:solidFill>
              </a:rPr>
              <a:t>Bion</a:t>
            </a:r>
            <a:r>
              <a:rPr lang="en-US" sz="1150" dirty="0">
                <a:solidFill>
                  <a:srgbClr val="262626"/>
                </a:solidFill>
              </a:rPr>
              <a:t> also sees growth-potential in frustration, on the condition that it is attended to by the parent. He interprets frustration as a natural response to what he calls ‘raw emotions’: unfiltered sensory reactions that the child does not yet have the conceptual tools to make sense of. </a:t>
            </a:r>
            <a:r>
              <a:rPr lang="en-US" sz="1150" dirty="0" err="1">
                <a:solidFill>
                  <a:srgbClr val="262626"/>
                </a:solidFill>
              </a:rPr>
              <a:t>Bion</a:t>
            </a:r>
            <a:r>
              <a:rPr lang="en-US" sz="1150" dirty="0">
                <a:solidFill>
                  <a:srgbClr val="262626"/>
                </a:solidFill>
              </a:rPr>
              <a:t> also calls these reactions beta-elements. He argues that the only way to tolerate raw sensations of frustration is to represent them in our mind as thoughts. During the first months of life, the infant still hasn’t developed the tools to create the distance necessary to ‘think’ an emotion. Therefore, </a:t>
            </a:r>
            <a:r>
              <a:rPr lang="en-US" sz="1150" dirty="0" err="1">
                <a:solidFill>
                  <a:srgbClr val="262626"/>
                </a:solidFill>
              </a:rPr>
              <a:t>Bion</a:t>
            </a:r>
            <a:r>
              <a:rPr lang="en-US" sz="1150" dirty="0">
                <a:solidFill>
                  <a:srgbClr val="262626"/>
                </a:solidFill>
              </a:rPr>
              <a:t> writes. she will rely on her parent to do it for her. The parents’ role, as he sees it, is to alleviate the unfiltered experience of beta-elements by containing these emotions: to take on the child’s experience of dread, process it, and present it back to the child in a tolerable format. He describes this transformation of beta-elements into thought as an alpha-function. In the exchange between beta and alpha-elements, a type of shared thinking emerges – why he will go on to describe the parent-child dyad as a thinking-couple. Through the process of thinking together, the child will eventually </a:t>
            </a:r>
            <a:r>
              <a:rPr lang="en-US" sz="1150" dirty="0" err="1">
                <a:solidFill>
                  <a:srgbClr val="262626"/>
                </a:solidFill>
              </a:rPr>
              <a:t>internalise</a:t>
            </a:r>
            <a:r>
              <a:rPr lang="en-US" sz="1150" dirty="0">
                <a:solidFill>
                  <a:srgbClr val="262626"/>
                </a:solidFill>
              </a:rPr>
              <a:t> the parent’s tolerance, which will create the mental space allowing her to develop her own thought-representations of the sensations she’s undergoing. </a:t>
            </a:r>
          </a:p>
          <a:p>
            <a:pPr>
              <a:lnSpc>
                <a:spcPts val="11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02</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5" y="1012503"/>
            <a:ext cx="1330778"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Frustration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33</a:t>
            </a:fld>
            <a:endParaRPr lang="en-US" dirty="0"/>
          </a:p>
        </p:txBody>
      </p:sp>
      <p:sp>
        <p:nvSpPr>
          <p:cNvPr id="20" name="Freeform 19">
            <a:extLst>
              <a:ext uri="{FF2B5EF4-FFF2-40B4-BE49-F238E27FC236}">
                <a16:creationId xmlns:a16="http://schemas.microsoft.com/office/drawing/2014/main" id="{4B736D0B-1AB6-C1A5-D478-8071213675CB}"/>
              </a:ext>
            </a:extLst>
          </p:cNvPr>
          <p:cNvSpPr/>
          <p:nvPr/>
        </p:nvSpPr>
        <p:spPr>
          <a:xfrm>
            <a:off x="1344305" y="1553372"/>
            <a:ext cx="4137646" cy="2626296"/>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grpSp>
        <p:nvGrpSpPr>
          <p:cNvPr id="22" name="Group 21">
            <a:extLst>
              <a:ext uri="{FF2B5EF4-FFF2-40B4-BE49-F238E27FC236}">
                <a16:creationId xmlns:a16="http://schemas.microsoft.com/office/drawing/2014/main" id="{9BABE9F1-2CF4-A8A8-E604-0E37859AB07D}"/>
              </a:ext>
            </a:extLst>
          </p:cNvPr>
          <p:cNvGrpSpPr/>
          <p:nvPr/>
        </p:nvGrpSpPr>
        <p:grpSpPr>
          <a:xfrm rot="10800000">
            <a:off x="5071627" y="2490182"/>
            <a:ext cx="1108623" cy="807096"/>
            <a:chOff x="3400450" y="986392"/>
            <a:chExt cx="1487826" cy="1083162"/>
          </a:xfrm>
        </p:grpSpPr>
        <p:sp>
          <p:nvSpPr>
            <p:cNvPr id="23" name="Freeform 22">
              <a:extLst>
                <a:ext uri="{FF2B5EF4-FFF2-40B4-BE49-F238E27FC236}">
                  <a16:creationId xmlns:a16="http://schemas.microsoft.com/office/drawing/2014/main" id="{A58AAD77-E645-72EA-D8DD-C7B124D31D2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B3485A2E-C41D-E9D2-5E53-2214E902BB17}"/>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
        <p:nvSpPr>
          <p:cNvPr id="25" name="Text Placeholder 17">
            <a:extLst>
              <a:ext uri="{FF2B5EF4-FFF2-40B4-BE49-F238E27FC236}">
                <a16:creationId xmlns:a16="http://schemas.microsoft.com/office/drawing/2014/main" id="{8743A1B0-D78B-1AB9-618C-7A0C0A114A7E}"/>
              </a:ext>
            </a:extLst>
          </p:cNvPr>
          <p:cNvSpPr txBox="1">
            <a:spLocks/>
          </p:cNvSpPr>
          <p:nvPr/>
        </p:nvSpPr>
        <p:spPr>
          <a:xfrm>
            <a:off x="1551897" y="1737893"/>
            <a:ext cx="3771181" cy="135841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600" i="1" dirty="0">
                <a:solidFill>
                  <a:schemeClr val="bg1"/>
                </a:solidFill>
              </a:rPr>
              <a:t>“It is worth noting that, if you have done well at the early stages and are still doing well, you cannot count on a smooth running of the machine. In fact you can expect troubles.“ </a:t>
            </a:r>
          </a:p>
          <a:p>
            <a:pPr algn="l"/>
            <a:endParaRPr lang="en-US" sz="1600" b="1" i="1" dirty="0">
              <a:solidFill>
                <a:schemeClr val="bg1"/>
              </a:solidFill>
            </a:endParaRPr>
          </a:p>
          <a:p>
            <a:pPr algn="l"/>
            <a:r>
              <a:rPr lang="en-US" sz="1600" b="1" i="1" dirty="0">
                <a:solidFill>
                  <a:schemeClr val="bg1"/>
                </a:solidFill>
              </a:rPr>
              <a:t>D.W. Winnicott </a:t>
            </a:r>
            <a:endParaRPr lang="en-US" sz="1600" i="1" dirty="0">
              <a:solidFill>
                <a:schemeClr val="bg1"/>
              </a:solidFill>
            </a:endParaRPr>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11">
            <a:extLst>
              <a:ext uri="{FF2B5EF4-FFF2-40B4-BE49-F238E27FC236}">
                <a16:creationId xmlns:a16="http://schemas.microsoft.com/office/drawing/2014/main" id="{FB5B64B2-A1DF-0DA7-B911-3CABCE3DC903}"/>
              </a:ext>
            </a:extLst>
          </p:cNvPr>
          <p:cNvGrpSpPr/>
          <p:nvPr/>
        </p:nvGrpSpPr>
        <p:grpSpPr>
          <a:xfrm>
            <a:off x="6180250" y="876045"/>
            <a:ext cx="730770" cy="731746"/>
            <a:chOff x="3124848" y="789369"/>
            <a:chExt cx="1150995" cy="1152532"/>
          </a:xfrm>
        </p:grpSpPr>
        <p:sp>
          <p:nvSpPr>
            <p:cNvPr id="3" name="Freeform 2">
              <a:extLst>
                <a:ext uri="{FF2B5EF4-FFF2-40B4-BE49-F238E27FC236}">
                  <a16:creationId xmlns:a16="http://schemas.microsoft.com/office/drawing/2014/main" id="{D4643788-010C-A79E-A7FF-21BF62CD2A7D}"/>
                </a:ext>
              </a:extLst>
            </p:cNvPr>
            <p:cNvSpPr/>
            <p:nvPr/>
          </p:nvSpPr>
          <p:spPr>
            <a:xfrm>
              <a:off x="3169190" y="1572294"/>
              <a:ext cx="335461" cy="260332"/>
            </a:xfrm>
            <a:custGeom>
              <a:avLst/>
              <a:gdLst>
                <a:gd name="connsiteX0" fmla="*/ 169016 w 335461"/>
                <a:gd name="connsiteY0" fmla="*/ 0 h 260332"/>
                <a:gd name="connsiteX1" fmla="*/ 10925 w 335461"/>
                <a:gd name="connsiteY1" fmla="*/ 0 h 260332"/>
                <a:gd name="connsiteX2" fmla="*/ 0 w 335461"/>
                <a:gd name="connsiteY2" fmla="*/ 10927 h 260332"/>
                <a:gd name="connsiteX3" fmla="*/ 0 w 335461"/>
                <a:gd name="connsiteY3" fmla="*/ 250047 h 260332"/>
                <a:gd name="connsiteX4" fmla="*/ 10282 w 335461"/>
                <a:gd name="connsiteY4" fmla="*/ 260332 h 260332"/>
                <a:gd name="connsiteX5" fmla="*/ 325179 w 335461"/>
                <a:gd name="connsiteY5" fmla="*/ 260332 h 260332"/>
                <a:gd name="connsiteX6" fmla="*/ 335462 w 335461"/>
                <a:gd name="connsiteY6" fmla="*/ 250047 h 260332"/>
                <a:gd name="connsiteX7" fmla="*/ 335462 w 335461"/>
                <a:gd name="connsiteY7" fmla="*/ 10927 h 260332"/>
                <a:gd name="connsiteX8" fmla="*/ 323251 w 335461"/>
                <a:gd name="connsiteY8" fmla="*/ 0 h 260332"/>
                <a:gd name="connsiteX9" fmla="*/ 169016 w 335461"/>
                <a:gd name="connsiteY9" fmla="*/ 0 h 26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5461" h="260332">
                  <a:moveTo>
                    <a:pt x="169016" y="0"/>
                  </a:moveTo>
                  <a:cubicBezTo>
                    <a:pt x="116319" y="0"/>
                    <a:pt x="63622" y="0"/>
                    <a:pt x="10925" y="0"/>
                  </a:cubicBezTo>
                  <a:cubicBezTo>
                    <a:pt x="1928" y="0"/>
                    <a:pt x="0" y="2571"/>
                    <a:pt x="0" y="10927"/>
                  </a:cubicBezTo>
                  <a:cubicBezTo>
                    <a:pt x="643" y="90634"/>
                    <a:pt x="0" y="170341"/>
                    <a:pt x="0" y="250047"/>
                  </a:cubicBezTo>
                  <a:cubicBezTo>
                    <a:pt x="0" y="257761"/>
                    <a:pt x="1928" y="260332"/>
                    <a:pt x="10282" y="260332"/>
                  </a:cubicBezTo>
                  <a:cubicBezTo>
                    <a:pt x="115034" y="260332"/>
                    <a:pt x="219785" y="260332"/>
                    <a:pt x="325179" y="260332"/>
                  </a:cubicBezTo>
                  <a:cubicBezTo>
                    <a:pt x="333534" y="260332"/>
                    <a:pt x="335462" y="257761"/>
                    <a:pt x="335462" y="250047"/>
                  </a:cubicBezTo>
                  <a:cubicBezTo>
                    <a:pt x="335462" y="170341"/>
                    <a:pt x="334819" y="90634"/>
                    <a:pt x="335462" y="10927"/>
                  </a:cubicBezTo>
                  <a:cubicBezTo>
                    <a:pt x="335462" y="1285"/>
                    <a:pt x="331606" y="0"/>
                    <a:pt x="323251" y="0"/>
                  </a:cubicBezTo>
                  <a:cubicBezTo>
                    <a:pt x="271840" y="0"/>
                    <a:pt x="220428" y="0"/>
                    <a:pt x="169016" y="0"/>
                  </a:cubicBezTo>
                  <a:close/>
                </a:path>
              </a:pathLst>
            </a:custGeom>
            <a:solidFill>
              <a:srgbClr val="009AC1"/>
            </a:solidFill>
            <a:ln w="6425"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9549B812-9825-5E2C-E540-0446FD40DB4A}"/>
                </a:ext>
              </a:extLst>
            </p:cNvPr>
            <p:cNvSpPr/>
            <p:nvPr/>
          </p:nvSpPr>
          <p:spPr>
            <a:xfrm>
              <a:off x="3168965" y="1869266"/>
              <a:ext cx="300983" cy="37282"/>
            </a:xfrm>
            <a:custGeom>
              <a:avLst/>
              <a:gdLst>
                <a:gd name="connsiteX0" fmla="*/ 300984 w 300983"/>
                <a:gd name="connsiteY0" fmla="*/ 37282 h 37282"/>
                <a:gd name="connsiteX1" fmla="*/ 298413 w 300983"/>
                <a:gd name="connsiteY1" fmla="*/ 13499 h 37282"/>
                <a:gd name="connsiteX2" fmla="*/ 285560 w 300983"/>
                <a:gd name="connsiteY2" fmla="*/ 0 h 37282"/>
                <a:gd name="connsiteX3" fmla="*/ 13078 w 300983"/>
                <a:gd name="connsiteY3" fmla="*/ 0 h 37282"/>
                <a:gd name="connsiteX4" fmla="*/ 6009 w 300983"/>
                <a:gd name="connsiteY4" fmla="*/ 0 h 37282"/>
                <a:gd name="connsiteX5" fmla="*/ 868 w 300983"/>
                <a:gd name="connsiteY5" fmla="*/ 4499 h 37282"/>
                <a:gd name="connsiteX6" fmla="*/ 27859 w 300983"/>
                <a:gd name="connsiteY6" fmla="*/ 37282 h 37282"/>
                <a:gd name="connsiteX7" fmla="*/ 288773 w 300983"/>
                <a:gd name="connsiteY7" fmla="*/ 37282 h 37282"/>
                <a:gd name="connsiteX8" fmla="*/ 300984 w 300983"/>
                <a:gd name="connsiteY8" fmla="*/ 37282 h 3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983" h="37282">
                  <a:moveTo>
                    <a:pt x="300984" y="37282"/>
                  </a:moveTo>
                  <a:cubicBezTo>
                    <a:pt x="298413" y="28926"/>
                    <a:pt x="297771" y="21212"/>
                    <a:pt x="298413" y="13499"/>
                  </a:cubicBezTo>
                  <a:cubicBezTo>
                    <a:pt x="299698" y="3214"/>
                    <a:pt x="296485" y="0"/>
                    <a:pt x="285560" y="0"/>
                  </a:cubicBezTo>
                  <a:cubicBezTo>
                    <a:pt x="194947" y="643"/>
                    <a:pt x="103691" y="0"/>
                    <a:pt x="13078" y="0"/>
                  </a:cubicBezTo>
                  <a:cubicBezTo>
                    <a:pt x="10507" y="0"/>
                    <a:pt x="8579" y="0"/>
                    <a:pt x="6009" y="0"/>
                  </a:cubicBezTo>
                  <a:cubicBezTo>
                    <a:pt x="2796" y="0"/>
                    <a:pt x="1510" y="1285"/>
                    <a:pt x="868" y="4499"/>
                  </a:cubicBezTo>
                  <a:cubicBezTo>
                    <a:pt x="-2988" y="25712"/>
                    <a:pt x="6009" y="37282"/>
                    <a:pt x="27859" y="37282"/>
                  </a:cubicBezTo>
                  <a:cubicBezTo>
                    <a:pt x="114616" y="37282"/>
                    <a:pt x="202016" y="37282"/>
                    <a:pt x="288773" y="37282"/>
                  </a:cubicBezTo>
                  <a:cubicBezTo>
                    <a:pt x="292629" y="37282"/>
                    <a:pt x="296485" y="37282"/>
                    <a:pt x="300984" y="37282"/>
                  </a:cubicBezTo>
                  <a:close/>
                </a:path>
              </a:pathLst>
            </a:custGeom>
            <a:solidFill>
              <a:srgbClr val="009AC1"/>
            </a:solidFill>
            <a:ln w="64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6A77F3A2-FDE7-E274-B0CF-D3AEA75C79F6}"/>
                </a:ext>
              </a:extLst>
            </p:cNvPr>
            <p:cNvSpPr/>
            <p:nvPr/>
          </p:nvSpPr>
          <p:spPr>
            <a:xfrm>
              <a:off x="3502858" y="1868696"/>
              <a:ext cx="261887" cy="37851"/>
            </a:xfrm>
            <a:custGeom>
              <a:avLst/>
              <a:gdLst>
                <a:gd name="connsiteX0" fmla="*/ 131608 w 261887"/>
                <a:gd name="connsiteY0" fmla="*/ 37852 h 37851"/>
                <a:gd name="connsiteX1" fmla="*/ 239573 w 261887"/>
                <a:gd name="connsiteY1" fmla="*/ 37852 h 37851"/>
                <a:gd name="connsiteX2" fmla="*/ 260780 w 261887"/>
                <a:gd name="connsiteY2" fmla="*/ 13425 h 37851"/>
                <a:gd name="connsiteX3" fmla="*/ 239573 w 261887"/>
                <a:gd name="connsiteY3" fmla="*/ 569 h 37851"/>
                <a:gd name="connsiteX4" fmla="*/ 143176 w 261887"/>
                <a:gd name="connsiteY4" fmla="*/ 569 h 37851"/>
                <a:gd name="connsiteX5" fmla="*/ 12076 w 261887"/>
                <a:gd name="connsiteY5" fmla="*/ 569 h 37851"/>
                <a:gd name="connsiteX6" fmla="*/ 1794 w 261887"/>
                <a:gd name="connsiteY6" fmla="*/ 3783 h 37851"/>
                <a:gd name="connsiteX7" fmla="*/ 24929 w 261887"/>
                <a:gd name="connsiteY7" fmla="*/ 37852 h 37851"/>
                <a:gd name="connsiteX8" fmla="*/ 131608 w 261887"/>
                <a:gd name="connsiteY8" fmla="*/ 37852 h 3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887" h="37851">
                  <a:moveTo>
                    <a:pt x="131608" y="37852"/>
                  </a:moveTo>
                  <a:cubicBezTo>
                    <a:pt x="167597" y="37852"/>
                    <a:pt x="203585" y="37852"/>
                    <a:pt x="239573" y="37852"/>
                  </a:cubicBezTo>
                  <a:cubicBezTo>
                    <a:pt x="255639" y="37852"/>
                    <a:pt x="265279" y="26281"/>
                    <a:pt x="260780" y="13425"/>
                  </a:cubicBezTo>
                  <a:cubicBezTo>
                    <a:pt x="256925" y="3783"/>
                    <a:pt x="249213" y="569"/>
                    <a:pt x="239573" y="569"/>
                  </a:cubicBezTo>
                  <a:cubicBezTo>
                    <a:pt x="207441" y="569"/>
                    <a:pt x="175308" y="569"/>
                    <a:pt x="143176" y="569"/>
                  </a:cubicBezTo>
                  <a:cubicBezTo>
                    <a:pt x="99476" y="569"/>
                    <a:pt x="55776" y="569"/>
                    <a:pt x="12076" y="569"/>
                  </a:cubicBezTo>
                  <a:cubicBezTo>
                    <a:pt x="8863" y="569"/>
                    <a:pt x="4364" y="-2002"/>
                    <a:pt x="1794" y="3783"/>
                  </a:cubicBezTo>
                  <a:cubicBezTo>
                    <a:pt x="-4633" y="20496"/>
                    <a:pt x="6935" y="37852"/>
                    <a:pt x="24929" y="37852"/>
                  </a:cubicBezTo>
                  <a:cubicBezTo>
                    <a:pt x="60275" y="37852"/>
                    <a:pt x="95620" y="37852"/>
                    <a:pt x="131608" y="37852"/>
                  </a:cubicBezTo>
                  <a:close/>
                </a:path>
              </a:pathLst>
            </a:custGeom>
            <a:solidFill>
              <a:srgbClr val="009AC1"/>
            </a:solidFill>
            <a:ln w="6425" cap="flat">
              <a:noFill/>
              <a:prstDash val="solid"/>
              <a:miter/>
            </a:ln>
          </p:spPr>
          <p:txBody>
            <a:bodyPr rtlCol="0" anchor="ctr"/>
            <a:lstStyle/>
            <a:p>
              <a:endParaRPr lang="en-US"/>
            </a:p>
          </p:txBody>
        </p:sp>
        <p:grpSp>
          <p:nvGrpSpPr>
            <p:cNvPr id="10" name="Graphic 11">
              <a:extLst>
                <a:ext uri="{FF2B5EF4-FFF2-40B4-BE49-F238E27FC236}">
                  <a16:creationId xmlns:a16="http://schemas.microsoft.com/office/drawing/2014/main" id="{E8CD5B59-C810-5FF3-3916-50567787AFA9}"/>
                </a:ext>
              </a:extLst>
            </p:cNvPr>
            <p:cNvGrpSpPr/>
            <p:nvPr/>
          </p:nvGrpSpPr>
          <p:grpSpPr>
            <a:xfrm>
              <a:off x="3124848" y="789369"/>
              <a:ext cx="1150995" cy="1152532"/>
              <a:chOff x="3124848" y="789369"/>
              <a:chExt cx="1150995" cy="1152532"/>
            </a:xfrm>
            <a:solidFill>
              <a:srgbClr val="000000"/>
            </a:solidFill>
          </p:grpSpPr>
          <p:sp>
            <p:nvSpPr>
              <p:cNvPr id="11" name="Freeform 10">
                <a:extLst>
                  <a:ext uri="{FF2B5EF4-FFF2-40B4-BE49-F238E27FC236}">
                    <a16:creationId xmlns:a16="http://schemas.microsoft.com/office/drawing/2014/main" id="{FBD0EDCC-F963-D699-DB82-E4000337A628}"/>
                  </a:ext>
                </a:extLst>
              </p:cNvPr>
              <p:cNvSpPr/>
              <p:nvPr/>
            </p:nvSpPr>
            <p:spPr>
              <a:xfrm>
                <a:off x="3124848" y="789369"/>
                <a:ext cx="1150995" cy="1152532"/>
              </a:xfrm>
              <a:custGeom>
                <a:avLst/>
                <a:gdLst>
                  <a:gd name="connsiteX0" fmla="*/ 854721 w 1150995"/>
                  <a:gd name="connsiteY0" fmla="*/ 914056 h 1152532"/>
                  <a:gd name="connsiteX1" fmla="*/ 854721 w 1150995"/>
                  <a:gd name="connsiteY1" fmla="*/ 928840 h 1152532"/>
                  <a:gd name="connsiteX2" fmla="*/ 854721 w 1150995"/>
                  <a:gd name="connsiteY2" fmla="*/ 1140320 h 1152532"/>
                  <a:gd name="connsiteX3" fmla="*/ 842510 w 1150995"/>
                  <a:gd name="connsiteY3" fmla="*/ 1152533 h 1152532"/>
                  <a:gd name="connsiteX4" fmla="*/ 59124 w 1150995"/>
                  <a:gd name="connsiteY4" fmla="*/ 1152533 h 1152532"/>
                  <a:gd name="connsiteX5" fmla="*/ 0 w 1150995"/>
                  <a:gd name="connsiteY5" fmla="*/ 1094038 h 1152532"/>
                  <a:gd name="connsiteX6" fmla="*/ 0 w 1150995"/>
                  <a:gd name="connsiteY6" fmla="*/ 784854 h 1152532"/>
                  <a:gd name="connsiteX7" fmla="*/ 41772 w 1150995"/>
                  <a:gd name="connsiteY7" fmla="*/ 743715 h 1152532"/>
                  <a:gd name="connsiteX8" fmla="*/ 171587 w 1150995"/>
                  <a:gd name="connsiteY8" fmla="*/ 743715 h 1152532"/>
                  <a:gd name="connsiteX9" fmla="*/ 185725 w 1150995"/>
                  <a:gd name="connsiteY9" fmla="*/ 734073 h 1152532"/>
                  <a:gd name="connsiteX10" fmla="*/ 250632 w 1150995"/>
                  <a:gd name="connsiteY10" fmla="*/ 560518 h 1152532"/>
                  <a:gd name="connsiteX11" fmla="*/ 245491 w 1150995"/>
                  <a:gd name="connsiteY11" fmla="*/ 543805 h 1152532"/>
                  <a:gd name="connsiteX12" fmla="*/ 242921 w 1150995"/>
                  <a:gd name="connsiteY12" fmla="*/ 458314 h 1152532"/>
                  <a:gd name="connsiteX13" fmla="*/ 311684 w 1150995"/>
                  <a:gd name="connsiteY13" fmla="*/ 403033 h 1152532"/>
                  <a:gd name="connsiteX14" fmla="*/ 324537 w 1150995"/>
                  <a:gd name="connsiteY14" fmla="*/ 388249 h 1152532"/>
                  <a:gd name="connsiteX15" fmla="*/ 393943 w 1150995"/>
                  <a:gd name="connsiteY15" fmla="*/ 263546 h 1152532"/>
                  <a:gd name="connsiteX16" fmla="*/ 412579 w 1150995"/>
                  <a:gd name="connsiteY16" fmla="*/ 237192 h 1152532"/>
                  <a:gd name="connsiteX17" fmla="*/ 413222 w 1150995"/>
                  <a:gd name="connsiteY17" fmla="*/ 223693 h 1152532"/>
                  <a:gd name="connsiteX18" fmla="*/ 510904 w 1150995"/>
                  <a:gd name="connsiteY18" fmla="*/ 17998 h 1152532"/>
                  <a:gd name="connsiteX19" fmla="*/ 586737 w 1150995"/>
                  <a:gd name="connsiteY19" fmla="*/ 0 h 1152532"/>
                  <a:gd name="connsiteX20" fmla="*/ 712053 w 1150995"/>
                  <a:gd name="connsiteY20" fmla="*/ 0 h 1152532"/>
                  <a:gd name="connsiteX21" fmla="*/ 886853 w 1150995"/>
                  <a:gd name="connsiteY21" fmla="*/ 220479 h 1152532"/>
                  <a:gd name="connsiteX22" fmla="*/ 892637 w 1150995"/>
                  <a:gd name="connsiteY22" fmla="*/ 242334 h 1152532"/>
                  <a:gd name="connsiteX23" fmla="*/ 903562 w 1150995"/>
                  <a:gd name="connsiteY23" fmla="*/ 258404 h 1152532"/>
                  <a:gd name="connsiteX24" fmla="*/ 974896 w 1150995"/>
                  <a:gd name="connsiteY24" fmla="*/ 386963 h 1152532"/>
                  <a:gd name="connsiteX25" fmla="*/ 987106 w 1150995"/>
                  <a:gd name="connsiteY25" fmla="*/ 401747 h 1152532"/>
                  <a:gd name="connsiteX26" fmla="*/ 1053299 w 1150995"/>
                  <a:gd name="connsiteY26" fmla="*/ 454457 h 1152532"/>
                  <a:gd name="connsiteX27" fmla="*/ 1051371 w 1150995"/>
                  <a:gd name="connsiteY27" fmla="*/ 544448 h 1152532"/>
                  <a:gd name="connsiteX28" fmla="*/ 1048800 w 1150995"/>
                  <a:gd name="connsiteY28" fmla="*/ 559232 h 1152532"/>
                  <a:gd name="connsiteX29" fmla="*/ 1138128 w 1150995"/>
                  <a:gd name="connsiteY29" fmla="*/ 797710 h 1152532"/>
                  <a:gd name="connsiteX30" fmla="*/ 1132987 w 1150995"/>
                  <a:gd name="connsiteY30" fmla="*/ 930768 h 1152532"/>
                  <a:gd name="connsiteX31" fmla="*/ 918343 w 1150995"/>
                  <a:gd name="connsiteY31" fmla="*/ 968693 h 1152532"/>
                  <a:gd name="connsiteX32" fmla="*/ 854721 w 1150995"/>
                  <a:gd name="connsiteY32" fmla="*/ 914056 h 1152532"/>
                  <a:gd name="connsiteX33" fmla="*/ 696629 w 1150995"/>
                  <a:gd name="connsiteY33" fmla="*/ 1112037 h 1152532"/>
                  <a:gd name="connsiteX34" fmla="*/ 706269 w 1150995"/>
                  <a:gd name="connsiteY34" fmla="*/ 1114608 h 1152532"/>
                  <a:gd name="connsiteX35" fmla="*/ 807165 w 1150995"/>
                  <a:gd name="connsiteY35" fmla="*/ 1114608 h 1152532"/>
                  <a:gd name="connsiteX36" fmla="*/ 818090 w 1150995"/>
                  <a:gd name="connsiteY36" fmla="*/ 1103680 h 1152532"/>
                  <a:gd name="connsiteX37" fmla="*/ 818090 w 1150995"/>
                  <a:gd name="connsiteY37" fmla="*/ 820208 h 1152532"/>
                  <a:gd name="connsiteX38" fmla="*/ 812949 w 1150995"/>
                  <a:gd name="connsiteY38" fmla="*/ 793210 h 1152532"/>
                  <a:gd name="connsiteX39" fmla="*/ 804594 w 1150995"/>
                  <a:gd name="connsiteY39" fmla="*/ 768784 h 1152532"/>
                  <a:gd name="connsiteX40" fmla="*/ 828372 w 1150995"/>
                  <a:gd name="connsiteY40" fmla="*/ 755928 h 1152532"/>
                  <a:gd name="connsiteX41" fmla="*/ 830300 w 1150995"/>
                  <a:gd name="connsiteY41" fmla="*/ 754642 h 1152532"/>
                  <a:gd name="connsiteX42" fmla="*/ 836726 w 1150995"/>
                  <a:gd name="connsiteY42" fmla="*/ 757214 h 1152532"/>
                  <a:gd name="connsiteX43" fmla="*/ 854721 w 1150995"/>
                  <a:gd name="connsiteY43" fmla="*/ 811851 h 1152532"/>
                  <a:gd name="connsiteX44" fmla="*/ 854721 w 1150995"/>
                  <a:gd name="connsiteY44" fmla="*/ 856204 h 1152532"/>
                  <a:gd name="connsiteX45" fmla="*/ 860504 w 1150995"/>
                  <a:gd name="connsiteY45" fmla="*/ 869060 h 1152532"/>
                  <a:gd name="connsiteX46" fmla="*/ 945976 w 1150995"/>
                  <a:gd name="connsiteY46" fmla="*/ 942339 h 1152532"/>
                  <a:gd name="connsiteX47" fmla="*/ 1062938 w 1150995"/>
                  <a:gd name="connsiteY47" fmla="*/ 951981 h 1152532"/>
                  <a:gd name="connsiteX48" fmla="*/ 1106638 w 1150995"/>
                  <a:gd name="connsiteY48" fmla="*/ 818922 h 1152532"/>
                  <a:gd name="connsiteX49" fmla="*/ 1016668 w 1150995"/>
                  <a:gd name="connsiteY49" fmla="*/ 577231 h 1152532"/>
                  <a:gd name="connsiteX50" fmla="*/ 1003815 w 1150995"/>
                  <a:gd name="connsiteY50" fmla="*/ 573374 h 1152532"/>
                  <a:gd name="connsiteX51" fmla="*/ 923484 w 1150995"/>
                  <a:gd name="connsiteY51" fmla="*/ 617727 h 1152532"/>
                  <a:gd name="connsiteX52" fmla="*/ 916415 w 1150995"/>
                  <a:gd name="connsiteY52" fmla="*/ 633797 h 1152532"/>
                  <a:gd name="connsiteX53" fmla="*/ 952403 w 1150995"/>
                  <a:gd name="connsiteY53" fmla="*/ 778426 h 1152532"/>
                  <a:gd name="connsiteX54" fmla="*/ 1005100 w 1150995"/>
                  <a:gd name="connsiteY54" fmla="*/ 843991 h 1152532"/>
                  <a:gd name="connsiteX55" fmla="*/ 1016668 w 1150995"/>
                  <a:gd name="connsiteY55" fmla="*/ 884487 h 1152532"/>
                  <a:gd name="connsiteX56" fmla="*/ 1007671 w 1150995"/>
                  <a:gd name="connsiteY56" fmla="*/ 887058 h 1152532"/>
                  <a:gd name="connsiteX57" fmla="*/ 981965 w 1150995"/>
                  <a:gd name="connsiteY57" fmla="*/ 874202 h 1152532"/>
                  <a:gd name="connsiteX58" fmla="*/ 917700 w 1150995"/>
                  <a:gd name="connsiteY58" fmla="*/ 792567 h 1152532"/>
                  <a:gd name="connsiteX59" fmla="*/ 896493 w 1150995"/>
                  <a:gd name="connsiteY59" fmla="*/ 707075 h 1152532"/>
                  <a:gd name="connsiteX60" fmla="*/ 884925 w 1150995"/>
                  <a:gd name="connsiteY60" fmla="*/ 694219 h 1152532"/>
                  <a:gd name="connsiteX61" fmla="*/ 794954 w 1150995"/>
                  <a:gd name="connsiteY61" fmla="*/ 659509 h 1152532"/>
                  <a:gd name="connsiteX62" fmla="*/ 782101 w 1150995"/>
                  <a:gd name="connsiteY62" fmla="*/ 664008 h 1152532"/>
                  <a:gd name="connsiteX63" fmla="*/ 743543 w 1150995"/>
                  <a:gd name="connsiteY63" fmla="*/ 728930 h 1152532"/>
                  <a:gd name="connsiteX64" fmla="*/ 730047 w 1150995"/>
                  <a:gd name="connsiteY64" fmla="*/ 748857 h 1152532"/>
                  <a:gd name="connsiteX65" fmla="*/ 709482 w 1150995"/>
                  <a:gd name="connsiteY65" fmla="*/ 736644 h 1152532"/>
                  <a:gd name="connsiteX66" fmla="*/ 700485 w 1150995"/>
                  <a:gd name="connsiteY66" fmla="*/ 737930 h 1152532"/>
                  <a:gd name="connsiteX67" fmla="*/ 691488 w 1150995"/>
                  <a:gd name="connsiteY67" fmla="*/ 788068 h 1152532"/>
                  <a:gd name="connsiteX68" fmla="*/ 742257 w 1150995"/>
                  <a:gd name="connsiteY68" fmla="*/ 1054185 h 1152532"/>
                  <a:gd name="connsiteX69" fmla="*/ 736474 w 1150995"/>
                  <a:gd name="connsiteY69" fmla="*/ 1072184 h 1152532"/>
                  <a:gd name="connsiteX70" fmla="*/ 696629 w 1150995"/>
                  <a:gd name="connsiteY70" fmla="*/ 1112037 h 1152532"/>
                  <a:gd name="connsiteX71" fmla="*/ 205647 w 1150995"/>
                  <a:gd name="connsiteY71" fmla="*/ 780354 h 1152532"/>
                  <a:gd name="connsiteX72" fmla="*/ 47556 w 1150995"/>
                  <a:gd name="connsiteY72" fmla="*/ 780354 h 1152532"/>
                  <a:gd name="connsiteX73" fmla="*/ 36631 w 1150995"/>
                  <a:gd name="connsiteY73" fmla="*/ 791282 h 1152532"/>
                  <a:gd name="connsiteX74" fmla="*/ 36631 w 1150995"/>
                  <a:gd name="connsiteY74" fmla="*/ 1030402 h 1152532"/>
                  <a:gd name="connsiteX75" fmla="*/ 46913 w 1150995"/>
                  <a:gd name="connsiteY75" fmla="*/ 1040686 h 1152532"/>
                  <a:gd name="connsiteX76" fmla="*/ 361810 w 1150995"/>
                  <a:gd name="connsiteY76" fmla="*/ 1040686 h 1152532"/>
                  <a:gd name="connsiteX77" fmla="*/ 372093 w 1150995"/>
                  <a:gd name="connsiteY77" fmla="*/ 1030402 h 1152532"/>
                  <a:gd name="connsiteX78" fmla="*/ 372093 w 1150995"/>
                  <a:gd name="connsiteY78" fmla="*/ 791282 h 1152532"/>
                  <a:gd name="connsiteX79" fmla="*/ 359882 w 1150995"/>
                  <a:gd name="connsiteY79" fmla="*/ 780354 h 1152532"/>
                  <a:gd name="connsiteX80" fmla="*/ 205647 w 1150995"/>
                  <a:gd name="connsiteY80" fmla="*/ 780354 h 1152532"/>
                  <a:gd name="connsiteX81" fmla="*/ 854721 w 1150995"/>
                  <a:gd name="connsiteY81" fmla="*/ 184482 h 1152532"/>
                  <a:gd name="connsiteX82" fmla="*/ 730690 w 1150995"/>
                  <a:gd name="connsiteY82" fmla="*/ 39211 h 1152532"/>
                  <a:gd name="connsiteX83" fmla="*/ 568743 w 1150995"/>
                  <a:gd name="connsiteY83" fmla="*/ 39211 h 1152532"/>
                  <a:gd name="connsiteX84" fmla="*/ 450496 w 1150995"/>
                  <a:gd name="connsiteY84" fmla="*/ 215337 h 1152532"/>
                  <a:gd name="connsiteX85" fmla="*/ 459493 w 1150995"/>
                  <a:gd name="connsiteY85" fmla="*/ 223050 h 1152532"/>
                  <a:gd name="connsiteX86" fmla="*/ 481343 w 1150995"/>
                  <a:gd name="connsiteY86" fmla="*/ 225621 h 1152532"/>
                  <a:gd name="connsiteX87" fmla="*/ 492268 w 1150995"/>
                  <a:gd name="connsiteY87" fmla="*/ 221122 h 1152532"/>
                  <a:gd name="connsiteX88" fmla="*/ 506406 w 1150995"/>
                  <a:gd name="connsiteY88" fmla="*/ 196053 h 1152532"/>
                  <a:gd name="connsiteX89" fmla="*/ 582238 w 1150995"/>
                  <a:gd name="connsiteY89" fmla="*/ 153628 h 1152532"/>
                  <a:gd name="connsiteX90" fmla="*/ 601518 w 1150995"/>
                  <a:gd name="connsiteY90" fmla="*/ 140772 h 1152532"/>
                  <a:gd name="connsiteX91" fmla="*/ 638149 w 1150995"/>
                  <a:gd name="connsiteY91" fmla="*/ 112489 h 1152532"/>
                  <a:gd name="connsiteX92" fmla="*/ 668996 w 1150995"/>
                  <a:gd name="connsiteY92" fmla="*/ 135630 h 1152532"/>
                  <a:gd name="connsiteX93" fmla="*/ 655500 w 1150995"/>
                  <a:gd name="connsiteY93" fmla="*/ 148486 h 1152532"/>
                  <a:gd name="connsiteX94" fmla="*/ 631722 w 1150995"/>
                  <a:gd name="connsiteY94" fmla="*/ 166484 h 1152532"/>
                  <a:gd name="connsiteX95" fmla="*/ 655500 w 1150995"/>
                  <a:gd name="connsiteY95" fmla="*/ 185768 h 1152532"/>
                  <a:gd name="connsiteX96" fmla="*/ 736474 w 1150995"/>
                  <a:gd name="connsiteY96" fmla="*/ 185768 h 1152532"/>
                  <a:gd name="connsiteX97" fmla="*/ 806522 w 1150995"/>
                  <a:gd name="connsiteY97" fmla="*/ 222407 h 1152532"/>
                  <a:gd name="connsiteX98" fmla="*/ 815519 w 1150995"/>
                  <a:gd name="connsiteY98" fmla="*/ 226264 h 1152532"/>
                  <a:gd name="connsiteX99" fmla="*/ 840582 w 1150995"/>
                  <a:gd name="connsiteY99" fmla="*/ 222407 h 1152532"/>
                  <a:gd name="connsiteX100" fmla="*/ 849579 w 1150995"/>
                  <a:gd name="connsiteY100" fmla="*/ 214694 h 1152532"/>
                  <a:gd name="connsiteX101" fmla="*/ 854721 w 1150995"/>
                  <a:gd name="connsiteY101" fmla="*/ 184482 h 1152532"/>
                  <a:gd name="connsiteX102" fmla="*/ 780816 w 1150995"/>
                  <a:gd name="connsiteY102" fmla="*/ 352252 h 1152532"/>
                  <a:gd name="connsiteX103" fmla="*/ 780816 w 1150995"/>
                  <a:gd name="connsiteY103" fmla="*/ 263546 h 1152532"/>
                  <a:gd name="connsiteX104" fmla="*/ 739687 w 1150995"/>
                  <a:gd name="connsiteY104" fmla="*/ 222407 h 1152532"/>
                  <a:gd name="connsiteX105" fmla="*/ 653572 w 1150995"/>
                  <a:gd name="connsiteY105" fmla="*/ 222407 h 1152532"/>
                  <a:gd name="connsiteX106" fmla="*/ 602160 w 1150995"/>
                  <a:gd name="connsiteY106" fmla="*/ 194124 h 1152532"/>
                  <a:gd name="connsiteX107" fmla="*/ 593163 w 1150995"/>
                  <a:gd name="connsiteY107" fmla="*/ 188982 h 1152532"/>
                  <a:gd name="connsiteX108" fmla="*/ 520544 w 1150995"/>
                  <a:gd name="connsiteY108" fmla="*/ 262261 h 1152532"/>
                  <a:gd name="connsiteX109" fmla="*/ 520544 w 1150995"/>
                  <a:gd name="connsiteY109" fmla="*/ 429388 h 1152532"/>
                  <a:gd name="connsiteX110" fmla="*/ 598947 w 1150995"/>
                  <a:gd name="connsiteY110" fmla="*/ 518093 h 1152532"/>
                  <a:gd name="connsiteX111" fmla="*/ 692774 w 1150995"/>
                  <a:gd name="connsiteY111" fmla="*/ 519379 h 1152532"/>
                  <a:gd name="connsiteX112" fmla="*/ 778888 w 1150995"/>
                  <a:gd name="connsiteY112" fmla="*/ 440958 h 1152532"/>
                  <a:gd name="connsiteX113" fmla="*/ 780816 w 1150995"/>
                  <a:gd name="connsiteY113" fmla="*/ 352252 h 1152532"/>
                  <a:gd name="connsiteX114" fmla="*/ 408724 w 1150995"/>
                  <a:gd name="connsiteY114" fmla="*/ 896700 h 1152532"/>
                  <a:gd name="connsiteX115" fmla="*/ 424790 w 1150995"/>
                  <a:gd name="connsiteY115" fmla="*/ 883201 h 1152532"/>
                  <a:gd name="connsiteX116" fmla="*/ 445997 w 1150995"/>
                  <a:gd name="connsiteY116" fmla="*/ 838206 h 1152532"/>
                  <a:gd name="connsiteX117" fmla="*/ 452424 w 1150995"/>
                  <a:gd name="connsiteY117" fmla="*/ 780997 h 1152532"/>
                  <a:gd name="connsiteX118" fmla="*/ 492268 w 1150995"/>
                  <a:gd name="connsiteY118" fmla="*/ 766856 h 1152532"/>
                  <a:gd name="connsiteX119" fmla="*/ 496124 w 1150995"/>
                  <a:gd name="connsiteY119" fmla="*/ 778426 h 1152532"/>
                  <a:gd name="connsiteX120" fmla="*/ 482628 w 1150995"/>
                  <a:gd name="connsiteY120" fmla="*/ 817636 h 1152532"/>
                  <a:gd name="connsiteX121" fmla="*/ 482628 w 1150995"/>
                  <a:gd name="connsiteY121" fmla="*/ 1033616 h 1152532"/>
                  <a:gd name="connsiteX122" fmla="*/ 491625 w 1150995"/>
                  <a:gd name="connsiteY122" fmla="*/ 1041972 h 1152532"/>
                  <a:gd name="connsiteX123" fmla="*/ 550749 w 1150995"/>
                  <a:gd name="connsiteY123" fmla="*/ 1041972 h 1152532"/>
                  <a:gd name="connsiteX124" fmla="*/ 562316 w 1150995"/>
                  <a:gd name="connsiteY124" fmla="*/ 1031687 h 1152532"/>
                  <a:gd name="connsiteX125" fmla="*/ 609229 w 1150995"/>
                  <a:gd name="connsiteY125" fmla="*/ 780354 h 1152532"/>
                  <a:gd name="connsiteX126" fmla="*/ 606016 w 1150995"/>
                  <a:gd name="connsiteY126" fmla="*/ 754000 h 1152532"/>
                  <a:gd name="connsiteX127" fmla="*/ 579025 w 1150995"/>
                  <a:gd name="connsiteY127" fmla="*/ 747572 h 1152532"/>
                  <a:gd name="connsiteX128" fmla="*/ 564887 w 1150995"/>
                  <a:gd name="connsiteY128" fmla="*/ 745000 h 1152532"/>
                  <a:gd name="connsiteX129" fmla="*/ 519259 w 1150995"/>
                  <a:gd name="connsiteY129" fmla="*/ 668508 h 1152532"/>
                  <a:gd name="connsiteX130" fmla="*/ 503193 w 1150995"/>
                  <a:gd name="connsiteY130" fmla="*/ 662723 h 1152532"/>
                  <a:gd name="connsiteX131" fmla="*/ 440213 w 1150995"/>
                  <a:gd name="connsiteY131" fmla="*/ 686506 h 1152532"/>
                  <a:gd name="connsiteX132" fmla="*/ 397156 w 1150995"/>
                  <a:gd name="connsiteY132" fmla="*/ 734716 h 1152532"/>
                  <a:gd name="connsiteX133" fmla="*/ 394585 w 1150995"/>
                  <a:gd name="connsiteY133" fmla="*/ 745643 h 1152532"/>
                  <a:gd name="connsiteX134" fmla="*/ 397156 w 1150995"/>
                  <a:gd name="connsiteY134" fmla="*/ 755928 h 1152532"/>
                  <a:gd name="connsiteX135" fmla="*/ 408081 w 1150995"/>
                  <a:gd name="connsiteY135" fmla="*/ 785497 h 1152532"/>
                  <a:gd name="connsiteX136" fmla="*/ 408724 w 1150995"/>
                  <a:gd name="connsiteY136" fmla="*/ 896700 h 1152532"/>
                  <a:gd name="connsiteX137" fmla="*/ 222999 w 1150995"/>
                  <a:gd name="connsiteY137" fmla="*/ 741786 h 1152532"/>
                  <a:gd name="connsiteX138" fmla="*/ 225569 w 1150995"/>
                  <a:gd name="connsiteY138" fmla="*/ 743072 h 1152532"/>
                  <a:gd name="connsiteX139" fmla="*/ 350885 w 1150995"/>
                  <a:gd name="connsiteY139" fmla="*/ 743715 h 1152532"/>
                  <a:gd name="connsiteX140" fmla="*/ 358597 w 1150995"/>
                  <a:gd name="connsiteY140" fmla="*/ 736001 h 1152532"/>
                  <a:gd name="connsiteX141" fmla="*/ 384946 w 1150995"/>
                  <a:gd name="connsiteY141" fmla="*/ 630583 h 1152532"/>
                  <a:gd name="connsiteX142" fmla="*/ 379804 w 1150995"/>
                  <a:gd name="connsiteY142" fmla="*/ 618370 h 1152532"/>
                  <a:gd name="connsiteX143" fmla="*/ 295618 w 1150995"/>
                  <a:gd name="connsiteY143" fmla="*/ 571445 h 1152532"/>
                  <a:gd name="connsiteX144" fmla="*/ 284050 w 1150995"/>
                  <a:gd name="connsiteY144" fmla="*/ 575945 h 1152532"/>
                  <a:gd name="connsiteX145" fmla="*/ 257059 w 1150995"/>
                  <a:gd name="connsiteY145" fmla="*/ 648581 h 1152532"/>
                  <a:gd name="connsiteX146" fmla="*/ 222999 w 1150995"/>
                  <a:gd name="connsiteY146" fmla="*/ 741786 h 1152532"/>
                  <a:gd name="connsiteX147" fmla="*/ 670281 w 1150995"/>
                  <a:gd name="connsiteY147" fmla="*/ 1088896 h 1152532"/>
                  <a:gd name="connsiteX148" fmla="*/ 700485 w 1150995"/>
                  <a:gd name="connsiteY148" fmla="*/ 1056756 h 1152532"/>
                  <a:gd name="connsiteX149" fmla="*/ 703056 w 1150995"/>
                  <a:gd name="connsiteY149" fmla="*/ 1046472 h 1152532"/>
                  <a:gd name="connsiteX150" fmla="*/ 654215 w 1150995"/>
                  <a:gd name="connsiteY150" fmla="*/ 788068 h 1152532"/>
                  <a:gd name="connsiteX151" fmla="*/ 649716 w 1150995"/>
                  <a:gd name="connsiteY151" fmla="*/ 780997 h 1152532"/>
                  <a:gd name="connsiteX152" fmla="*/ 644575 w 1150995"/>
                  <a:gd name="connsiteY152" fmla="*/ 788711 h 1152532"/>
                  <a:gd name="connsiteX153" fmla="*/ 599590 w 1150995"/>
                  <a:gd name="connsiteY153" fmla="*/ 1028474 h 1152532"/>
                  <a:gd name="connsiteX154" fmla="*/ 609229 w 1150995"/>
                  <a:gd name="connsiteY154" fmla="*/ 1040686 h 1152532"/>
                  <a:gd name="connsiteX155" fmla="*/ 665140 w 1150995"/>
                  <a:gd name="connsiteY155" fmla="*/ 1081826 h 1152532"/>
                  <a:gd name="connsiteX156" fmla="*/ 670281 w 1150995"/>
                  <a:gd name="connsiteY156" fmla="*/ 1088896 h 1152532"/>
                  <a:gd name="connsiteX157" fmla="*/ 483271 w 1150995"/>
                  <a:gd name="connsiteY157" fmla="*/ 352895 h 1152532"/>
                  <a:gd name="connsiteX158" fmla="*/ 483271 w 1150995"/>
                  <a:gd name="connsiteY158" fmla="*/ 284759 h 1152532"/>
                  <a:gd name="connsiteX159" fmla="*/ 469132 w 1150995"/>
                  <a:gd name="connsiteY159" fmla="*/ 260975 h 1152532"/>
                  <a:gd name="connsiteX160" fmla="*/ 432501 w 1150995"/>
                  <a:gd name="connsiteY160" fmla="*/ 271260 h 1152532"/>
                  <a:gd name="connsiteX161" fmla="*/ 363738 w 1150995"/>
                  <a:gd name="connsiteY161" fmla="*/ 394677 h 1152532"/>
                  <a:gd name="connsiteX162" fmla="*/ 366309 w 1150995"/>
                  <a:gd name="connsiteY162" fmla="*/ 404319 h 1152532"/>
                  <a:gd name="connsiteX163" fmla="*/ 447282 w 1150995"/>
                  <a:gd name="connsiteY163" fmla="*/ 444172 h 1152532"/>
                  <a:gd name="connsiteX164" fmla="*/ 483271 w 1150995"/>
                  <a:gd name="connsiteY164" fmla="*/ 421674 h 1152532"/>
                  <a:gd name="connsiteX165" fmla="*/ 483271 w 1150995"/>
                  <a:gd name="connsiteY165" fmla="*/ 352895 h 1152532"/>
                  <a:gd name="connsiteX166" fmla="*/ 817447 w 1150995"/>
                  <a:gd name="connsiteY166" fmla="*/ 352895 h 1152532"/>
                  <a:gd name="connsiteX167" fmla="*/ 817447 w 1150995"/>
                  <a:gd name="connsiteY167" fmla="*/ 419103 h 1152532"/>
                  <a:gd name="connsiteX168" fmla="*/ 856648 w 1150995"/>
                  <a:gd name="connsiteY168" fmla="*/ 442886 h 1152532"/>
                  <a:gd name="connsiteX169" fmla="*/ 931196 w 1150995"/>
                  <a:gd name="connsiteY169" fmla="*/ 405604 h 1152532"/>
                  <a:gd name="connsiteX170" fmla="*/ 935052 w 1150995"/>
                  <a:gd name="connsiteY170" fmla="*/ 390820 h 1152532"/>
                  <a:gd name="connsiteX171" fmla="*/ 905490 w 1150995"/>
                  <a:gd name="connsiteY171" fmla="*/ 338111 h 1152532"/>
                  <a:gd name="connsiteX172" fmla="*/ 868859 w 1150995"/>
                  <a:gd name="connsiteY172" fmla="*/ 272545 h 1152532"/>
                  <a:gd name="connsiteX173" fmla="*/ 832228 w 1150995"/>
                  <a:gd name="connsiteY173" fmla="*/ 260332 h 1152532"/>
                  <a:gd name="connsiteX174" fmla="*/ 816804 w 1150995"/>
                  <a:gd name="connsiteY174" fmla="*/ 285401 h 1152532"/>
                  <a:gd name="connsiteX175" fmla="*/ 817447 w 1150995"/>
                  <a:gd name="connsiteY175" fmla="*/ 352895 h 1152532"/>
                  <a:gd name="connsiteX176" fmla="*/ 418363 w 1150995"/>
                  <a:gd name="connsiteY176" fmla="*/ 653723 h 1152532"/>
                  <a:gd name="connsiteX177" fmla="*/ 554604 w 1150995"/>
                  <a:gd name="connsiteY177" fmla="*/ 601657 h 1152532"/>
                  <a:gd name="connsiteX178" fmla="*/ 561674 w 1150995"/>
                  <a:gd name="connsiteY178" fmla="*/ 593301 h 1152532"/>
                  <a:gd name="connsiteX179" fmla="*/ 570671 w 1150995"/>
                  <a:gd name="connsiteY179" fmla="*/ 557304 h 1152532"/>
                  <a:gd name="connsiteX180" fmla="*/ 566172 w 1150995"/>
                  <a:gd name="connsiteY180" fmla="*/ 548305 h 1152532"/>
                  <a:gd name="connsiteX181" fmla="*/ 494838 w 1150995"/>
                  <a:gd name="connsiteY181" fmla="*/ 480811 h 1152532"/>
                  <a:gd name="connsiteX182" fmla="*/ 488412 w 1150995"/>
                  <a:gd name="connsiteY182" fmla="*/ 476955 h 1152532"/>
                  <a:gd name="connsiteX183" fmla="*/ 461421 w 1150995"/>
                  <a:gd name="connsiteY183" fmla="*/ 484668 h 1152532"/>
                  <a:gd name="connsiteX184" fmla="*/ 453066 w 1150995"/>
                  <a:gd name="connsiteY184" fmla="*/ 512951 h 1152532"/>
                  <a:gd name="connsiteX185" fmla="*/ 449210 w 1150995"/>
                  <a:gd name="connsiteY185" fmla="*/ 527735 h 1152532"/>
                  <a:gd name="connsiteX186" fmla="*/ 418363 w 1150995"/>
                  <a:gd name="connsiteY186" fmla="*/ 653723 h 1152532"/>
                  <a:gd name="connsiteX187" fmla="*/ 882354 w 1150995"/>
                  <a:gd name="connsiteY187" fmla="*/ 653723 h 1152532"/>
                  <a:gd name="connsiteX188" fmla="*/ 880427 w 1150995"/>
                  <a:gd name="connsiteY188" fmla="*/ 642153 h 1152532"/>
                  <a:gd name="connsiteX189" fmla="*/ 845724 w 1150995"/>
                  <a:gd name="connsiteY189" fmla="*/ 503309 h 1152532"/>
                  <a:gd name="connsiteX190" fmla="*/ 825159 w 1150995"/>
                  <a:gd name="connsiteY190" fmla="*/ 482740 h 1152532"/>
                  <a:gd name="connsiteX191" fmla="*/ 816162 w 1150995"/>
                  <a:gd name="connsiteY191" fmla="*/ 480169 h 1152532"/>
                  <a:gd name="connsiteX192" fmla="*/ 805237 w 1150995"/>
                  <a:gd name="connsiteY192" fmla="*/ 484025 h 1152532"/>
                  <a:gd name="connsiteX193" fmla="*/ 737116 w 1150995"/>
                  <a:gd name="connsiteY193" fmla="*/ 548305 h 1152532"/>
                  <a:gd name="connsiteX194" fmla="*/ 730690 w 1150995"/>
                  <a:gd name="connsiteY194" fmla="*/ 559875 h 1152532"/>
                  <a:gd name="connsiteX195" fmla="*/ 738401 w 1150995"/>
                  <a:gd name="connsiteY195" fmla="*/ 591372 h 1152532"/>
                  <a:gd name="connsiteX196" fmla="*/ 748684 w 1150995"/>
                  <a:gd name="connsiteY196" fmla="*/ 602300 h 1152532"/>
                  <a:gd name="connsiteX197" fmla="*/ 840582 w 1150995"/>
                  <a:gd name="connsiteY197" fmla="*/ 637654 h 1152532"/>
                  <a:gd name="connsiteX198" fmla="*/ 882354 w 1150995"/>
                  <a:gd name="connsiteY198" fmla="*/ 653723 h 1152532"/>
                  <a:gd name="connsiteX199" fmla="*/ 396513 w 1150995"/>
                  <a:gd name="connsiteY199" fmla="*/ 584944 h 1152532"/>
                  <a:gd name="connsiteX200" fmla="*/ 422862 w 1150995"/>
                  <a:gd name="connsiteY200" fmla="*/ 480811 h 1152532"/>
                  <a:gd name="connsiteX201" fmla="*/ 416435 w 1150995"/>
                  <a:gd name="connsiteY201" fmla="*/ 470527 h 1152532"/>
                  <a:gd name="connsiteX202" fmla="*/ 343816 w 1150995"/>
                  <a:gd name="connsiteY202" fmla="*/ 433887 h 1152532"/>
                  <a:gd name="connsiteX203" fmla="*/ 330321 w 1150995"/>
                  <a:gd name="connsiteY203" fmla="*/ 435816 h 1152532"/>
                  <a:gd name="connsiteX204" fmla="*/ 268626 w 1150995"/>
                  <a:gd name="connsiteY204" fmla="*/ 485311 h 1152532"/>
                  <a:gd name="connsiteX205" fmla="*/ 270554 w 1150995"/>
                  <a:gd name="connsiteY205" fmla="*/ 514879 h 1152532"/>
                  <a:gd name="connsiteX206" fmla="*/ 309756 w 1150995"/>
                  <a:gd name="connsiteY206" fmla="*/ 536735 h 1152532"/>
                  <a:gd name="connsiteX207" fmla="*/ 396513 w 1150995"/>
                  <a:gd name="connsiteY207" fmla="*/ 584944 h 1152532"/>
                  <a:gd name="connsiteX208" fmla="*/ 1040446 w 1150995"/>
                  <a:gd name="connsiteY208" fmla="*/ 499452 h 1152532"/>
                  <a:gd name="connsiteX209" fmla="*/ 1033376 w 1150995"/>
                  <a:gd name="connsiteY209" fmla="*/ 486597 h 1152532"/>
                  <a:gd name="connsiteX210" fmla="*/ 969112 w 1150995"/>
                  <a:gd name="connsiteY210" fmla="*/ 435173 h 1152532"/>
                  <a:gd name="connsiteX211" fmla="*/ 958829 w 1150995"/>
                  <a:gd name="connsiteY211" fmla="*/ 433887 h 1152532"/>
                  <a:gd name="connsiteX212" fmla="*/ 882354 w 1150995"/>
                  <a:gd name="connsiteY212" fmla="*/ 472455 h 1152532"/>
                  <a:gd name="connsiteX213" fmla="*/ 878499 w 1150995"/>
                  <a:gd name="connsiteY213" fmla="*/ 480811 h 1152532"/>
                  <a:gd name="connsiteX214" fmla="*/ 903562 w 1150995"/>
                  <a:gd name="connsiteY214" fmla="*/ 579802 h 1152532"/>
                  <a:gd name="connsiteX215" fmla="*/ 910631 w 1150995"/>
                  <a:gd name="connsiteY215" fmla="*/ 583016 h 1152532"/>
                  <a:gd name="connsiteX216" fmla="*/ 1032734 w 1150995"/>
                  <a:gd name="connsiteY216" fmla="*/ 514879 h 1152532"/>
                  <a:gd name="connsiteX217" fmla="*/ 1040446 w 1150995"/>
                  <a:gd name="connsiteY217" fmla="*/ 499452 h 1152532"/>
                  <a:gd name="connsiteX218" fmla="*/ 337390 w 1150995"/>
                  <a:gd name="connsiteY218" fmla="*/ 1115251 h 1152532"/>
                  <a:gd name="connsiteX219" fmla="*/ 334819 w 1150995"/>
                  <a:gd name="connsiteY219" fmla="*/ 1091467 h 1152532"/>
                  <a:gd name="connsiteX220" fmla="*/ 321966 w 1150995"/>
                  <a:gd name="connsiteY220" fmla="*/ 1077968 h 1152532"/>
                  <a:gd name="connsiteX221" fmla="*/ 49484 w 1150995"/>
                  <a:gd name="connsiteY221" fmla="*/ 1077968 h 1152532"/>
                  <a:gd name="connsiteX222" fmla="*/ 42415 w 1150995"/>
                  <a:gd name="connsiteY222" fmla="*/ 1077968 h 1152532"/>
                  <a:gd name="connsiteX223" fmla="*/ 37274 w 1150995"/>
                  <a:gd name="connsiteY223" fmla="*/ 1082468 h 1152532"/>
                  <a:gd name="connsiteX224" fmla="*/ 64265 w 1150995"/>
                  <a:gd name="connsiteY224" fmla="*/ 1115251 h 1152532"/>
                  <a:gd name="connsiteX225" fmla="*/ 325179 w 1150995"/>
                  <a:gd name="connsiteY225" fmla="*/ 1115251 h 1152532"/>
                  <a:gd name="connsiteX226" fmla="*/ 337390 w 1150995"/>
                  <a:gd name="connsiteY226" fmla="*/ 1115251 h 1152532"/>
                  <a:gd name="connsiteX227" fmla="*/ 501907 w 1150995"/>
                  <a:gd name="connsiteY227" fmla="*/ 1115251 h 1152532"/>
                  <a:gd name="connsiteX228" fmla="*/ 609872 w 1150995"/>
                  <a:gd name="connsiteY228" fmla="*/ 1115251 h 1152532"/>
                  <a:gd name="connsiteX229" fmla="*/ 631079 w 1150995"/>
                  <a:gd name="connsiteY229" fmla="*/ 1090824 h 1152532"/>
                  <a:gd name="connsiteX230" fmla="*/ 609872 w 1150995"/>
                  <a:gd name="connsiteY230" fmla="*/ 1077968 h 1152532"/>
                  <a:gd name="connsiteX231" fmla="*/ 513475 w 1150995"/>
                  <a:gd name="connsiteY231" fmla="*/ 1077968 h 1152532"/>
                  <a:gd name="connsiteX232" fmla="*/ 382375 w 1150995"/>
                  <a:gd name="connsiteY232" fmla="*/ 1077968 h 1152532"/>
                  <a:gd name="connsiteX233" fmla="*/ 372093 w 1150995"/>
                  <a:gd name="connsiteY233" fmla="*/ 1081182 h 1152532"/>
                  <a:gd name="connsiteX234" fmla="*/ 395228 w 1150995"/>
                  <a:gd name="connsiteY234" fmla="*/ 1115251 h 1152532"/>
                  <a:gd name="connsiteX235" fmla="*/ 501907 w 1150995"/>
                  <a:gd name="connsiteY235" fmla="*/ 1115251 h 1152532"/>
                  <a:gd name="connsiteX236" fmla="*/ 648431 w 1150995"/>
                  <a:gd name="connsiteY236" fmla="*/ 557304 h 1152532"/>
                  <a:gd name="connsiteX237" fmla="*/ 610515 w 1150995"/>
                  <a:gd name="connsiteY237" fmla="*/ 559875 h 1152532"/>
                  <a:gd name="connsiteX238" fmla="*/ 598947 w 1150995"/>
                  <a:gd name="connsiteY238" fmla="*/ 597800 h 1152532"/>
                  <a:gd name="connsiteX239" fmla="*/ 598304 w 1150995"/>
                  <a:gd name="connsiteY239" fmla="*/ 600371 h 1152532"/>
                  <a:gd name="connsiteX240" fmla="*/ 601518 w 1150995"/>
                  <a:gd name="connsiteY240" fmla="*/ 610013 h 1152532"/>
                  <a:gd name="connsiteX241" fmla="*/ 643932 w 1150995"/>
                  <a:gd name="connsiteY241" fmla="*/ 642153 h 1152532"/>
                  <a:gd name="connsiteX242" fmla="*/ 654857 w 1150995"/>
                  <a:gd name="connsiteY242" fmla="*/ 642153 h 1152532"/>
                  <a:gd name="connsiteX243" fmla="*/ 697272 w 1150995"/>
                  <a:gd name="connsiteY243" fmla="*/ 610013 h 1152532"/>
                  <a:gd name="connsiteX244" fmla="*/ 700485 w 1150995"/>
                  <a:gd name="connsiteY244" fmla="*/ 600371 h 1152532"/>
                  <a:gd name="connsiteX245" fmla="*/ 688918 w 1150995"/>
                  <a:gd name="connsiteY245" fmla="*/ 560518 h 1152532"/>
                  <a:gd name="connsiteX246" fmla="*/ 651001 w 1150995"/>
                  <a:gd name="connsiteY246" fmla="*/ 557947 h 1152532"/>
                  <a:gd name="connsiteX247" fmla="*/ 648431 w 1150995"/>
                  <a:gd name="connsiteY247" fmla="*/ 557304 h 1152532"/>
                  <a:gd name="connsiteX248" fmla="*/ 445997 w 1150995"/>
                  <a:gd name="connsiteY248" fmla="*/ 914056 h 1152532"/>
                  <a:gd name="connsiteX249" fmla="*/ 413865 w 1150995"/>
                  <a:gd name="connsiteY249" fmla="*/ 941053 h 1152532"/>
                  <a:gd name="connsiteX250" fmla="*/ 408724 w 1150995"/>
                  <a:gd name="connsiteY250" fmla="*/ 953266 h 1152532"/>
                  <a:gd name="connsiteX251" fmla="*/ 408724 w 1150995"/>
                  <a:gd name="connsiteY251" fmla="*/ 1012404 h 1152532"/>
                  <a:gd name="connsiteX252" fmla="*/ 438928 w 1150995"/>
                  <a:gd name="connsiteY252" fmla="*/ 1040686 h 1152532"/>
                  <a:gd name="connsiteX253" fmla="*/ 440213 w 1150995"/>
                  <a:gd name="connsiteY253" fmla="*/ 1040686 h 1152532"/>
                  <a:gd name="connsiteX254" fmla="*/ 445997 w 1150995"/>
                  <a:gd name="connsiteY254" fmla="*/ 1034901 h 1152532"/>
                  <a:gd name="connsiteX255" fmla="*/ 445997 w 1150995"/>
                  <a:gd name="connsiteY255" fmla="*/ 914056 h 1152532"/>
                  <a:gd name="connsiteX256" fmla="*/ 581596 w 1150995"/>
                  <a:gd name="connsiteY256" fmla="*/ 697433 h 1152532"/>
                  <a:gd name="connsiteX257" fmla="*/ 613728 w 1150995"/>
                  <a:gd name="connsiteY257" fmla="*/ 673650 h 1152532"/>
                  <a:gd name="connsiteX258" fmla="*/ 613728 w 1150995"/>
                  <a:gd name="connsiteY258" fmla="*/ 665294 h 1152532"/>
                  <a:gd name="connsiteX259" fmla="*/ 586094 w 1150995"/>
                  <a:gd name="connsiteY259" fmla="*/ 644081 h 1152532"/>
                  <a:gd name="connsiteX260" fmla="*/ 555247 w 1150995"/>
                  <a:gd name="connsiteY260" fmla="*/ 642153 h 1152532"/>
                  <a:gd name="connsiteX261" fmla="*/ 553319 w 1150995"/>
                  <a:gd name="connsiteY261" fmla="*/ 649867 h 1152532"/>
                  <a:gd name="connsiteX262" fmla="*/ 581596 w 1150995"/>
                  <a:gd name="connsiteY262" fmla="*/ 697433 h 1152532"/>
                  <a:gd name="connsiteX263" fmla="*/ 749969 w 1150995"/>
                  <a:gd name="connsiteY263" fmla="*/ 646010 h 1152532"/>
                  <a:gd name="connsiteX264" fmla="*/ 724263 w 1150995"/>
                  <a:gd name="connsiteY264" fmla="*/ 637654 h 1152532"/>
                  <a:gd name="connsiteX265" fmla="*/ 686990 w 1150995"/>
                  <a:gd name="connsiteY265" fmla="*/ 665294 h 1152532"/>
                  <a:gd name="connsiteX266" fmla="*/ 686990 w 1150995"/>
                  <a:gd name="connsiteY266" fmla="*/ 673007 h 1152532"/>
                  <a:gd name="connsiteX267" fmla="*/ 714624 w 1150995"/>
                  <a:gd name="connsiteY267" fmla="*/ 693577 h 1152532"/>
                  <a:gd name="connsiteX268" fmla="*/ 722335 w 1150995"/>
                  <a:gd name="connsiteY268" fmla="*/ 692291 h 1152532"/>
                  <a:gd name="connsiteX269" fmla="*/ 748684 w 1150995"/>
                  <a:gd name="connsiteY269" fmla="*/ 648581 h 1152532"/>
                  <a:gd name="connsiteX270" fmla="*/ 749969 w 1150995"/>
                  <a:gd name="connsiteY270" fmla="*/ 646010 h 1152532"/>
                  <a:gd name="connsiteX271" fmla="*/ 651001 w 1150995"/>
                  <a:gd name="connsiteY271" fmla="*/ 743072 h 1152532"/>
                  <a:gd name="connsiteX272" fmla="*/ 660641 w 1150995"/>
                  <a:gd name="connsiteY272" fmla="*/ 737287 h 1152532"/>
                  <a:gd name="connsiteX273" fmla="*/ 667068 w 1150995"/>
                  <a:gd name="connsiteY273" fmla="*/ 725074 h 1152532"/>
                  <a:gd name="connsiteX274" fmla="*/ 660641 w 1150995"/>
                  <a:gd name="connsiteY274" fmla="*/ 699362 h 1152532"/>
                  <a:gd name="connsiteX275" fmla="*/ 642004 w 1150995"/>
                  <a:gd name="connsiteY275" fmla="*/ 699362 h 1152532"/>
                  <a:gd name="connsiteX276" fmla="*/ 635578 w 1150995"/>
                  <a:gd name="connsiteY276" fmla="*/ 726359 h 1152532"/>
                  <a:gd name="connsiteX277" fmla="*/ 641362 w 1150995"/>
                  <a:gd name="connsiteY277" fmla="*/ 737930 h 1152532"/>
                  <a:gd name="connsiteX278" fmla="*/ 651001 w 1150995"/>
                  <a:gd name="connsiteY278" fmla="*/ 743072 h 11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50995" h="1152532">
                    <a:moveTo>
                      <a:pt x="854721" y="914056"/>
                    </a:moveTo>
                    <a:cubicBezTo>
                      <a:pt x="854721" y="921127"/>
                      <a:pt x="854721" y="924983"/>
                      <a:pt x="854721" y="928840"/>
                    </a:cubicBezTo>
                    <a:cubicBezTo>
                      <a:pt x="854721" y="999548"/>
                      <a:pt x="854721" y="1069612"/>
                      <a:pt x="854721" y="1140320"/>
                    </a:cubicBezTo>
                    <a:cubicBezTo>
                      <a:pt x="854721" y="1149962"/>
                      <a:pt x="852150" y="1152533"/>
                      <a:pt x="842510" y="1152533"/>
                    </a:cubicBezTo>
                    <a:cubicBezTo>
                      <a:pt x="581596" y="1152533"/>
                      <a:pt x="320038" y="1152533"/>
                      <a:pt x="59124" y="1152533"/>
                    </a:cubicBezTo>
                    <a:cubicBezTo>
                      <a:pt x="23135" y="1152533"/>
                      <a:pt x="0" y="1129392"/>
                      <a:pt x="0" y="1094038"/>
                    </a:cubicBezTo>
                    <a:cubicBezTo>
                      <a:pt x="0" y="991191"/>
                      <a:pt x="0" y="888344"/>
                      <a:pt x="0" y="784854"/>
                    </a:cubicBezTo>
                    <a:cubicBezTo>
                      <a:pt x="0" y="757856"/>
                      <a:pt x="14781" y="743715"/>
                      <a:pt x="41772" y="743715"/>
                    </a:cubicBezTo>
                    <a:cubicBezTo>
                      <a:pt x="84829" y="743715"/>
                      <a:pt x="128529" y="743715"/>
                      <a:pt x="171587" y="743715"/>
                    </a:cubicBezTo>
                    <a:cubicBezTo>
                      <a:pt x="179941" y="743715"/>
                      <a:pt x="183154" y="741144"/>
                      <a:pt x="185725" y="734073"/>
                    </a:cubicBezTo>
                    <a:cubicBezTo>
                      <a:pt x="206932" y="676221"/>
                      <a:pt x="228782" y="618370"/>
                      <a:pt x="250632" y="560518"/>
                    </a:cubicBezTo>
                    <a:cubicBezTo>
                      <a:pt x="253846" y="552804"/>
                      <a:pt x="253203" y="548948"/>
                      <a:pt x="245491" y="543805"/>
                    </a:cubicBezTo>
                    <a:cubicBezTo>
                      <a:pt x="215287" y="522593"/>
                      <a:pt x="214644" y="481454"/>
                      <a:pt x="242921" y="458314"/>
                    </a:cubicBezTo>
                    <a:cubicBezTo>
                      <a:pt x="265413" y="439672"/>
                      <a:pt x="288549" y="421674"/>
                      <a:pt x="311684" y="403033"/>
                    </a:cubicBezTo>
                    <a:cubicBezTo>
                      <a:pt x="316825" y="399176"/>
                      <a:pt x="321324" y="394034"/>
                      <a:pt x="324537" y="388249"/>
                    </a:cubicBezTo>
                    <a:cubicBezTo>
                      <a:pt x="347672" y="346467"/>
                      <a:pt x="370807" y="305328"/>
                      <a:pt x="393943" y="263546"/>
                    </a:cubicBezTo>
                    <a:cubicBezTo>
                      <a:pt x="399084" y="253904"/>
                      <a:pt x="403582" y="244262"/>
                      <a:pt x="412579" y="237192"/>
                    </a:cubicBezTo>
                    <a:cubicBezTo>
                      <a:pt x="418363" y="232692"/>
                      <a:pt x="414507" y="227550"/>
                      <a:pt x="413222" y="223693"/>
                    </a:cubicBezTo>
                    <a:cubicBezTo>
                      <a:pt x="393943" y="139487"/>
                      <a:pt x="433787" y="55923"/>
                      <a:pt x="510904" y="17998"/>
                    </a:cubicBezTo>
                    <a:cubicBezTo>
                      <a:pt x="534682" y="6428"/>
                      <a:pt x="560388" y="0"/>
                      <a:pt x="586737" y="0"/>
                    </a:cubicBezTo>
                    <a:cubicBezTo>
                      <a:pt x="628509" y="0"/>
                      <a:pt x="670281" y="0"/>
                      <a:pt x="712053" y="0"/>
                    </a:cubicBezTo>
                    <a:cubicBezTo>
                      <a:pt x="826444" y="643"/>
                      <a:pt x="912559" y="109275"/>
                      <a:pt x="886853" y="220479"/>
                    </a:cubicBezTo>
                    <a:cubicBezTo>
                      <a:pt x="884925" y="229478"/>
                      <a:pt x="884925" y="235906"/>
                      <a:pt x="892637" y="242334"/>
                    </a:cubicBezTo>
                    <a:cubicBezTo>
                      <a:pt x="897778" y="246191"/>
                      <a:pt x="900349" y="252619"/>
                      <a:pt x="903562" y="258404"/>
                    </a:cubicBezTo>
                    <a:cubicBezTo>
                      <a:pt x="927340" y="301471"/>
                      <a:pt x="951118" y="343896"/>
                      <a:pt x="974896" y="386963"/>
                    </a:cubicBezTo>
                    <a:cubicBezTo>
                      <a:pt x="978109" y="392748"/>
                      <a:pt x="981965" y="397891"/>
                      <a:pt x="987106" y="401747"/>
                    </a:cubicBezTo>
                    <a:cubicBezTo>
                      <a:pt x="1009599" y="419103"/>
                      <a:pt x="1031449" y="437101"/>
                      <a:pt x="1053299" y="454457"/>
                    </a:cubicBezTo>
                    <a:cubicBezTo>
                      <a:pt x="1085431" y="480169"/>
                      <a:pt x="1084788" y="520665"/>
                      <a:pt x="1051371" y="544448"/>
                    </a:cubicBezTo>
                    <a:cubicBezTo>
                      <a:pt x="1044302" y="549590"/>
                      <a:pt x="1046872" y="554090"/>
                      <a:pt x="1048800" y="559232"/>
                    </a:cubicBezTo>
                    <a:cubicBezTo>
                      <a:pt x="1078362" y="638939"/>
                      <a:pt x="1108566" y="718003"/>
                      <a:pt x="1138128" y="797710"/>
                    </a:cubicBezTo>
                    <a:cubicBezTo>
                      <a:pt x="1154837" y="842705"/>
                      <a:pt x="1157407" y="887701"/>
                      <a:pt x="1132987" y="930768"/>
                    </a:cubicBezTo>
                    <a:cubicBezTo>
                      <a:pt x="1089287" y="1008547"/>
                      <a:pt x="987749" y="1026545"/>
                      <a:pt x="918343" y="968693"/>
                    </a:cubicBezTo>
                    <a:cubicBezTo>
                      <a:pt x="898421" y="951981"/>
                      <a:pt x="877856" y="933982"/>
                      <a:pt x="854721" y="914056"/>
                    </a:cubicBezTo>
                    <a:close/>
                    <a:moveTo>
                      <a:pt x="696629" y="1112037"/>
                    </a:moveTo>
                    <a:cubicBezTo>
                      <a:pt x="701128" y="1115894"/>
                      <a:pt x="703699" y="1114608"/>
                      <a:pt x="706269" y="1114608"/>
                    </a:cubicBezTo>
                    <a:cubicBezTo>
                      <a:pt x="739687" y="1114608"/>
                      <a:pt x="773747" y="1114608"/>
                      <a:pt x="807165" y="1114608"/>
                    </a:cubicBezTo>
                    <a:cubicBezTo>
                      <a:pt x="816162" y="1114608"/>
                      <a:pt x="818090" y="1112037"/>
                      <a:pt x="818090" y="1103680"/>
                    </a:cubicBezTo>
                    <a:cubicBezTo>
                      <a:pt x="818090" y="1009190"/>
                      <a:pt x="818090" y="914699"/>
                      <a:pt x="818090" y="820208"/>
                    </a:cubicBezTo>
                    <a:cubicBezTo>
                      <a:pt x="818090" y="810566"/>
                      <a:pt x="816162" y="802209"/>
                      <a:pt x="812949" y="793210"/>
                    </a:cubicBezTo>
                    <a:cubicBezTo>
                      <a:pt x="809735" y="784854"/>
                      <a:pt x="799453" y="776497"/>
                      <a:pt x="804594" y="768784"/>
                    </a:cubicBezTo>
                    <a:cubicBezTo>
                      <a:pt x="809093" y="762356"/>
                      <a:pt x="820660" y="759785"/>
                      <a:pt x="828372" y="755928"/>
                    </a:cubicBezTo>
                    <a:cubicBezTo>
                      <a:pt x="829015" y="755285"/>
                      <a:pt x="829657" y="755285"/>
                      <a:pt x="830300" y="754642"/>
                    </a:cubicBezTo>
                    <a:cubicBezTo>
                      <a:pt x="833513" y="753357"/>
                      <a:pt x="835441" y="754000"/>
                      <a:pt x="836726" y="757214"/>
                    </a:cubicBezTo>
                    <a:cubicBezTo>
                      <a:pt x="845724" y="774569"/>
                      <a:pt x="854721" y="791282"/>
                      <a:pt x="854721" y="811851"/>
                    </a:cubicBezTo>
                    <a:cubicBezTo>
                      <a:pt x="854721" y="826635"/>
                      <a:pt x="854721" y="841420"/>
                      <a:pt x="854721" y="856204"/>
                    </a:cubicBezTo>
                    <a:cubicBezTo>
                      <a:pt x="854721" y="861989"/>
                      <a:pt x="856006" y="865203"/>
                      <a:pt x="860504" y="869060"/>
                    </a:cubicBezTo>
                    <a:cubicBezTo>
                      <a:pt x="889424" y="893486"/>
                      <a:pt x="917057" y="917913"/>
                      <a:pt x="945976" y="942339"/>
                    </a:cubicBezTo>
                    <a:cubicBezTo>
                      <a:pt x="979394" y="969979"/>
                      <a:pt x="1025665" y="973836"/>
                      <a:pt x="1062938" y="951981"/>
                    </a:cubicBezTo>
                    <a:cubicBezTo>
                      <a:pt x="1108566" y="925626"/>
                      <a:pt x="1125918" y="872917"/>
                      <a:pt x="1106638" y="818922"/>
                    </a:cubicBezTo>
                    <a:cubicBezTo>
                      <a:pt x="1077076" y="737930"/>
                      <a:pt x="1046229" y="657580"/>
                      <a:pt x="1016668" y="577231"/>
                    </a:cubicBezTo>
                    <a:cubicBezTo>
                      <a:pt x="1013454" y="568231"/>
                      <a:pt x="1010241" y="569517"/>
                      <a:pt x="1003815" y="573374"/>
                    </a:cubicBezTo>
                    <a:cubicBezTo>
                      <a:pt x="977466" y="588801"/>
                      <a:pt x="950475" y="603585"/>
                      <a:pt x="923484" y="617727"/>
                    </a:cubicBezTo>
                    <a:cubicBezTo>
                      <a:pt x="915772" y="621584"/>
                      <a:pt x="914487" y="625440"/>
                      <a:pt x="916415" y="633797"/>
                    </a:cubicBezTo>
                    <a:cubicBezTo>
                      <a:pt x="928625" y="682006"/>
                      <a:pt x="941478" y="730216"/>
                      <a:pt x="952403" y="778426"/>
                    </a:cubicBezTo>
                    <a:cubicBezTo>
                      <a:pt x="959472" y="809280"/>
                      <a:pt x="976181" y="831135"/>
                      <a:pt x="1005100" y="843991"/>
                    </a:cubicBezTo>
                    <a:cubicBezTo>
                      <a:pt x="1033376" y="856847"/>
                      <a:pt x="1032734" y="857490"/>
                      <a:pt x="1016668" y="884487"/>
                    </a:cubicBezTo>
                    <a:cubicBezTo>
                      <a:pt x="1014097" y="888987"/>
                      <a:pt x="1012169" y="889629"/>
                      <a:pt x="1007671" y="887058"/>
                    </a:cubicBezTo>
                    <a:cubicBezTo>
                      <a:pt x="999316" y="882559"/>
                      <a:pt x="990319" y="878059"/>
                      <a:pt x="981965" y="874202"/>
                    </a:cubicBezTo>
                    <a:cubicBezTo>
                      <a:pt x="947262" y="857490"/>
                      <a:pt x="926054" y="830492"/>
                      <a:pt x="917700" y="792567"/>
                    </a:cubicBezTo>
                    <a:cubicBezTo>
                      <a:pt x="911273" y="764284"/>
                      <a:pt x="903562" y="735358"/>
                      <a:pt x="896493" y="707075"/>
                    </a:cubicBezTo>
                    <a:cubicBezTo>
                      <a:pt x="895207" y="700647"/>
                      <a:pt x="891351" y="696791"/>
                      <a:pt x="884925" y="694219"/>
                    </a:cubicBezTo>
                    <a:cubicBezTo>
                      <a:pt x="854721" y="683292"/>
                      <a:pt x="825159" y="671722"/>
                      <a:pt x="794954" y="659509"/>
                    </a:cubicBezTo>
                    <a:cubicBezTo>
                      <a:pt x="788528" y="656937"/>
                      <a:pt x="785957" y="657580"/>
                      <a:pt x="782101" y="664008"/>
                    </a:cubicBezTo>
                    <a:cubicBezTo>
                      <a:pt x="769891" y="685863"/>
                      <a:pt x="756396" y="707075"/>
                      <a:pt x="743543" y="728930"/>
                    </a:cubicBezTo>
                    <a:cubicBezTo>
                      <a:pt x="739044" y="736001"/>
                      <a:pt x="736474" y="746286"/>
                      <a:pt x="730047" y="748857"/>
                    </a:cubicBezTo>
                    <a:cubicBezTo>
                      <a:pt x="722335" y="752071"/>
                      <a:pt x="716552" y="741144"/>
                      <a:pt x="709482" y="736644"/>
                    </a:cubicBezTo>
                    <a:cubicBezTo>
                      <a:pt x="705626" y="734073"/>
                      <a:pt x="703699" y="733430"/>
                      <a:pt x="700485" y="737930"/>
                    </a:cubicBezTo>
                    <a:cubicBezTo>
                      <a:pt x="690846" y="754000"/>
                      <a:pt x="687632" y="769427"/>
                      <a:pt x="691488" y="788068"/>
                    </a:cubicBezTo>
                    <a:cubicBezTo>
                      <a:pt x="709482" y="876773"/>
                      <a:pt x="724906" y="965479"/>
                      <a:pt x="742257" y="1054185"/>
                    </a:cubicBezTo>
                    <a:cubicBezTo>
                      <a:pt x="743543" y="1061899"/>
                      <a:pt x="742257" y="1067041"/>
                      <a:pt x="736474" y="1072184"/>
                    </a:cubicBezTo>
                    <a:cubicBezTo>
                      <a:pt x="723621" y="1085682"/>
                      <a:pt x="710125" y="1099181"/>
                      <a:pt x="696629" y="1112037"/>
                    </a:cubicBezTo>
                    <a:close/>
                    <a:moveTo>
                      <a:pt x="205647" y="780354"/>
                    </a:moveTo>
                    <a:cubicBezTo>
                      <a:pt x="152950" y="780354"/>
                      <a:pt x="100253" y="780354"/>
                      <a:pt x="47556" y="780354"/>
                    </a:cubicBezTo>
                    <a:cubicBezTo>
                      <a:pt x="38559" y="780354"/>
                      <a:pt x="36631" y="782925"/>
                      <a:pt x="36631" y="791282"/>
                    </a:cubicBezTo>
                    <a:cubicBezTo>
                      <a:pt x="37274" y="870988"/>
                      <a:pt x="36631" y="950695"/>
                      <a:pt x="36631" y="1030402"/>
                    </a:cubicBezTo>
                    <a:cubicBezTo>
                      <a:pt x="36631" y="1038115"/>
                      <a:pt x="38559" y="1040686"/>
                      <a:pt x="46913" y="1040686"/>
                    </a:cubicBezTo>
                    <a:cubicBezTo>
                      <a:pt x="151665" y="1040686"/>
                      <a:pt x="256416" y="1040686"/>
                      <a:pt x="361810" y="1040686"/>
                    </a:cubicBezTo>
                    <a:cubicBezTo>
                      <a:pt x="370165" y="1040686"/>
                      <a:pt x="372093" y="1038115"/>
                      <a:pt x="372093" y="1030402"/>
                    </a:cubicBezTo>
                    <a:cubicBezTo>
                      <a:pt x="372093" y="950695"/>
                      <a:pt x="371450" y="870988"/>
                      <a:pt x="372093" y="791282"/>
                    </a:cubicBezTo>
                    <a:cubicBezTo>
                      <a:pt x="372093" y="781640"/>
                      <a:pt x="368237" y="780354"/>
                      <a:pt x="359882" y="780354"/>
                    </a:cubicBezTo>
                    <a:cubicBezTo>
                      <a:pt x="308471" y="780354"/>
                      <a:pt x="257059" y="780354"/>
                      <a:pt x="205647" y="780354"/>
                    </a:cubicBezTo>
                    <a:close/>
                    <a:moveTo>
                      <a:pt x="854721" y="184482"/>
                    </a:moveTo>
                    <a:cubicBezTo>
                      <a:pt x="855363" y="111204"/>
                      <a:pt x="800738" y="46281"/>
                      <a:pt x="730690" y="39211"/>
                    </a:cubicBezTo>
                    <a:cubicBezTo>
                      <a:pt x="676707" y="34068"/>
                      <a:pt x="622082" y="33425"/>
                      <a:pt x="568743" y="39211"/>
                    </a:cubicBezTo>
                    <a:cubicBezTo>
                      <a:pt x="487126" y="47567"/>
                      <a:pt x="429288" y="136273"/>
                      <a:pt x="450496" y="215337"/>
                    </a:cubicBezTo>
                    <a:cubicBezTo>
                      <a:pt x="451781" y="221122"/>
                      <a:pt x="454351" y="223050"/>
                      <a:pt x="459493" y="223050"/>
                    </a:cubicBezTo>
                    <a:cubicBezTo>
                      <a:pt x="466562" y="222407"/>
                      <a:pt x="474273" y="222407"/>
                      <a:pt x="481343" y="225621"/>
                    </a:cubicBezTo>
                    <a:cubicBezTo>
                      <a:pt x="487126" y="228193"/>
                      <a:pt x="490340" y="226907"/>
                      <a:pt x="492268" y="221122"/>
                    </a:cubicBezTo>
                    <a:cubicBezTo>
                      <a:pt x="495481" y="212123"/>
                      <a:pt x="500622" y="203766"/>
                      <a:pt x="506406" y="196053"/>
                    </a:cubicBezTo>
                    <a:cubicBezTo>
                      <a:pt x="525685" y="171627"/>
                      <a:pt x="551391" y="157485"/>
                      <a:pt x="582238" y="153628"/>
                    </a:cubicBezTo>
                    <a:cubicBezTo>
                      <a:pt x="591235" y="152343"/>
                      <a:pt x="597662" y="149772"/>
                      <a:pt x="601518" y="140772"/>
                    </a:cubicBezTo>
                    <a:cubicBezTo>
                      <a:pt x="608587" y="125345"/>
                      <a:pt x="621440" y="116989"/>
                      <a:pt x="638149" y="112489"/>
                    </a:cubicBezTo>
                    <a:cubicBezTo>
                      <a:pt x="663854" y="106061"/>
                      <a:pt x="668353" y="109918"/>
                      <a:pt x="668996" y="135630"/>
                    </a:cubicBezTo>
                    <a:cubicBezTo>
                      <a:pt x="669638" y="146558"/>
                      <a:pt x="665782" y="149129"/>
                      <a:pt x="655500" y="148486"/>
                    </a:cubicBezTo>
                    <a:cubicBezTo>
                      <a:pt x="640719" y="147843"/>
                      <a:pt x="631722" y="154914"/>
                      <a:pt x="631722" y="166484"/>
                    </a:cubicBezTo>
                    <a:cubicBezTo>
                      <a:pt x="631079" y="178055"/>
                      <a:pt x="640719" y="185768"/>
                      <a:pt x="655500" y="185768"/>
                    </a:cubicBezTo>
                    <a:cubicBezTo>
                      <a:pt x="682491" y="185768"/>
                      <a:pt x="709482" y="186411"/>
                      <a:pt x="736474" y="185768"/>
                    </a:cubicBezTo>
                    <a:cubicBezTo>
                      <a:pt x="767321" y="185125"/>
                      <a:pt x="790456" y="196696"/>
                      <a:pt x="806522" y="222407"/>
                    </a:cubicBezTo>
                    <a:cubicBezTo>
                      <a:pt x="808450" y="226264"/>
                      <a:pt x="810378" y="228835"/>
                      <a:pt x="815519" y="226264"/>
                    </a:cubicBezTo>
                    <a:cubicBezTo>
                      <a:pt x="823231" y="222407"/>
                      <a:pt x="832228" y="221765"/>
                      <a:pt x="840582" y="222407"/>
                    </a:cubicBezTo>
                    <a:cubicBezTo>
                      <a:pt x="846366" y="223050"/>
                      <a:pt x="848937" y="220479"/>
                      <a:pt x="849579" y="214694"/>
                    </a:cubicBezTo>
                    <a:cubicBezTo>
                      <a:pt x="852793" y="204409"/>
                      <a:pt x="854078" y="193482"/>
                      <a:pt x="854721" y="184482"/>
                    </a:cubicBezTo>
                    <a:close/>
                    <a:moveTo>
                      <a:pt x="780816" y="352252"/>
                    </a:moveTo>
                    <a:cubicBezTo>
                      <a:pt x="780816" y="318827"/>
                      <a:pt x="780816" y="291187"/>
                      <a:pt x="780816" y="263546"/>
                    </a:cubicBezTo>
                    <a:cubicBezTo>
                      <a:pt x="780816" y="237834"/>
                      <a:pt x="765393" y="222407"/>
                      <a:pt x="739687" y="222407"/>
                    </a:cubicBezTo>
                    <a:cubicBezTo>
                      <a:pt x="710768" y="222407"/>
                      <a:pt x="682491" y="222407"/>
                      <a:pt x="653572" y="222407"/>
                    </a:cubicBezTo>
                    <a:cubicBezTo>
                      <a:pt x="631079" y="222407"/>
                      <a:pt x="614371" y="213408"/>
                      <a:pt x="602160" y="194124"/>
                    </a:cubicBezTo>
                    <a:cubicBezTo>
                      <a:pt x="600232" y="190910"/>
                      <a:pt x="598304" y="188339"/>
                      <a:pt x="593163" y="188982"/>
                    </a:cubicBezTo>
                    <a:cubicBezTo>
                      <a:pt x="552677" y="191553"/>
                      <a:pt x="521187" y="221765"/>
                      <a:pt x="520544" y="262261"/>
                    </a:cubicBezTo>
                    <a:cubicBezTo>
                      <a:pt x="519901" y="318184"/>
                      <a:pt x="519259" y="373464"/>
                      <a:pt x="520544" y="429388"/>
                    </a:cubicBezTo>
                    <a:cubicBezTo>
                      <a:pt x="521187" y="475026"/>
                      <a:pt x="553962" y="511023"/>
                      <a:pt x="598947" y="518093"/>
                    </a:cubicBezTo>
                    <a:cubicBezTo>
                      <a:pt x="629794" y="522593"/>
                      <a:pt x="661284" y="520665"/>
                      <a:pt x="692774" y="519379"/>
                    </a:cubicBezTo>
                    <a:cubicBezTo>
                      <a:pt x="737759" y="517451"/>
                      <a:pt x="771819" y="485311"/>
                      <a:pt x="778888" y="440958"/>
                    </a:cubicBezTo>
                    <a:cubicBezTo>
                      <a:pt x="783387" y="410104"/>
                      <a:pt x="779531" y="377964"/>
                      <a:pt x="780816" y="352252"/>
                    </a:cubicBezTo>
                    <a:close/>
                    <a:moveTo>
                      <a:pt x="408724" y="896700"/>
                    </a:moveTo>
                    <a:cubicBezTo>
                      <a:pt x="415793" y="890915"/>
                      <a:pt x="419648" y="886415"/>
                      <a:pt x="424790" y="883201"/>
                    </a:cubicBezTo>
                    <a:cubicBezTo>
                      <a:pt x="442141" y="872917"/>
                      <a:pt x="448568" y="858132"/>
                      <a:pt x="445997" y="838206"/>
                    </a:cubicBezTo>
                    <a:cubicBezTo>
                      <a:pt x="444069" y="818922"/>
                      <a:pt x="444712" y="799638"/>
                      <a:pt x="452424" y="780997"/>
                    </a:cubicBezTo>
                    <a:cubicBezTo>
                      <a:pt x="464634" y="752071"/>
                      <a:pt x="464634" y="752071"/>
                      <a:pt x="492268" y="766856"/>
                    </a:cubicBezTo>
                    <a:cubicBezTo>
                      <a:pt x="498052" y="770070"/>
                      <a:pt x="499337" y="772641"/>
                      <a:pt x="496124" y="778426"/>
                    </a:cubicBezTo>
                    <a:cubicBezTo>
                      <a:pt x="489054" y="790639"/>
                      <a:pt x="482628" y="802852"/>
                      <a:pt x="482628" y="817636"/>
                    </a:cubicBezTo>
                    <a:cubicBezTo>
                      <a:pt x="482628" y="889629"/>
                      <a:pt x="482628" y="961623"/>
                      <a:pt x="482628" y="1033616"/>
                    </a:cubicBezTo>
                    <a:cubicBezTo>
                      <a:pt x="482628" y="1040686"/>
                      <a:pt x="485199" y="1041972"/>
                      <a:pt x="491625" y="1041972"/>
                    </a:cubicBezTo>
                    <a:cubicBezTo>
                      <a:pt x="511547" y="1041329"/>
                      <a:pt x="530826" y="1041329"/>
                      <a:pt x="550749" y="1041972"/>
                    </a:cubicBezTo>
                    <a:cubicBezTo>
                      <a:pt x="559103" y="1041972"/>
                      <a:pt x="561031" y="1038758"/>
                      <a:pt x="562316" y="1031687"/>
                    </a:cubicBezTo>
                    <a:cubicBezTo>
                      <a:pt x="577740" y="948124"/>
                      <a:pt x="593163" y="863918"/>
                      <a:pt x="609229" y="780354"/>
                    </a:cubicBezTo>
                    <a:cubicBezTo>
                      <a:pt x="611157" y="770712"/>
                      <a:pt x="610515" y="762356"/>
                      <a:pt x="606016" y="754000"/>
                    </a:cubicBezTo>
                    <a:cubicBezTo>
                      <a:pt x="595734" y="734716"/>
                      <a:pt x="595734" y="734716"/>
                      <a:pt x="579025" y="747572"/>
                    </a:cubicBezTo>
                    <a:cubicBezTo>
                      <a:pt x="572599" y="752714"/>
                      <a:pt x="569385" y="752714"/>
                      <a:pt x="564887" y="745000"/>
                    </a:cubicBezTo>
                    <a:cubicBezTo>
                      <a:pt x="550106" y="719288"/>
                      <a:pt x="534040" y="694219"/>
                      <a:pt x="519259" y="668508"/>
                    </a:cubicBezTo>
                    <a:cubicBezTo>
                      <a:pt x="514760" y="661437"/>
                      <a:pt x="511547" y="659509"/>
                      <a:pt x="503193" y="662723"/>
                    </a:cubicBezTo>
                    <a:cubicBezTo>
                      <a:pt x="482628" y="671722"/>
                      <a:pt x="462063" y="680721"/>
                      <a:pt x="440213" y="686506"/>
                    </a:cubicBezTo>
                    <a:cubicBezTo>
                      <a:pt x="414507" y="693577"/>
                      <a:pt x="398441" y="707075"/>
                      <a:pt x="397156" y="734716"/>
                    </a:cubicBezTo>
                    <a:cubicBezTo>
                      <a:pt x="397156" y="738572"/>
                      <a:pt x="395228" y="742429"/>
                      <a:pt x="394585" y="745643"/>
                    </a:cubicBezTo>
                    <a:cubicBezTo>
                      <a:pt x="393300" y="749500"/>
                      <a:pt x="393943" y="752714"/>
                      <a:pt x="397156" y="755928"/>
                    </a:cubicBezTo>
                    <a:cubicBezTo>
                      <a:pt x="405510" y="763642"/>
                      <a:pt x="408081" y="773926"/>
                      <a:pt x="408081" y="785497"/>
                    </a:cubicBezTo>
                    <a:cubicBezTo>
                      <a:pt x="408724" y="820208"/>
                      <a:pt x="408724" y="856847"/>
                      <a:pt x="408724" y="896700"/>
                    </a:cubicBezTo>
                    <a:close/>
                    <a:moveTo>
                      <a:pt x="222999" y="741786"/>
                    </a:moveTo>
                    <a:cubicBezTo>
                      <a:pt x="224284" y="742429"/>
                      <a:pt x="224926" y="743072"/>
                      <a:pt x="225569" y="743072"/>
                    </a:cubicBezTo>
                    <a:cubicBezTo>
                      <a:pt x="267341" y="743072"/>
                      <a:pt x="309113" y="743072"/>
                      <a:pt x="350885" y="743715"/>
                    </a:cubicBezTo>
                    <a:cubicBezTo>
                      <a:pt x="356669" y="743715"/>
                      <a:pt x="357312" y="740501"/>
                      <a:pt x="358597" y="736001"/>
                    </a:cubicBezTo>
                    <a:cubicBezTo>
                      <a:pt x="367594" y="700647"/>
                      <a:pt x="375949" y="665937"/>
                      <a:pt x="384946" y="630583"/>
                    </a:cubicBezTo>
                    <a:cubicBezTo>
                      <a:pt x="386231" y="624798"/>
                      <a:pt x="384946" y="621584"/>
                      <a:pt x="379804" y="618370"/>
                    </a:cubicBezTo>
                    <a:cubicBezTo>
                      <a:pt x="351528" y="602943"/>
                      <a:pt x="323894" y="587515"/>
                      <a:pt x="295618" y="571445"/>
                    </a:cubicBezTo>
                    <a:cubicBezTo>
                      <a:pt x="289191" y="567589"/>
                      <a:pt x="286621" y="568874"/>
                      <a:pt x="284050" y="575945"/>
                    </a:cubicBezTo>
                    <a:cubicBezTo>
                      <a:pt x="275696" y="600371"/>
                      <a:pt x="266056" y="624155"/>
                      <a:pt x="257059" y="648581"/>
                    </a:cubicBezTo>
                    <a:cubicBezTo>
                      <a:pt x="246134" y="680078"/>
                      <a:pt x="234566" y="710932"/>
                      <a:pt x="222999" y="741786"/>
                    </a:cubicBezTo>
                    <a:close/>
                    <a:moveTo>
                      <a:pt x="670281" y="1088896"/>
                    </a:moveTo>
                    <a:cubicBezTo>
                      <a:pt x="681206" y="1077326"/>
                      <a:pt x="690846" y="1067041"/>
                      <a:pt x="700485" y="1056756"/>
                    </a:cubicBezTo>
                    <a:cubicBezTo>
                      <a:pt x="703699" y="1053542"/>
                      <a:pt x="704341" y="1050328"/>
                      <a:pt x="703056" y="1046472"/>
                    </a:cubicBezTo>
                    <a:cubicBezTo>
                      <a:pt x="686990" y="960337"/>
                      <a:pt x="670924" y="874202"/>
                      <a:pt x="654215" y="788068"/>
                    </a:cubicBezTo>
                    <a:cubicBezTo>
                      <a:pt x="653572" y="785497"/>
                      <a:pt x="654215" y="780997"/>
                      <a:pt x="649716" y="780997"/>
                    </a:cubicBezTo>
                    <a:cubicBezTo>
                      <a:pt x="644575" y="780997"/>
                      <a:pt x="645218" y="785497"/>
                      <a:pt x="644575" y="788711"/>
                    </a:cubicBezTo>
                    <a:cubicBezTo>
                      <a:pt x="629794" y="869060"/>
                      <a:pt x="615013" y="948767"/>
                      <a:pt x="599590" y="1028474"/>
                    </a:cubicBezTo>
                    <a:cubicBezTo>
                      <a:pt x="597662" y="1038758"/>
                      <a:pt x="599590" y="1040686"/>
                      <a:pt x="609229" y="1040686"/>
                    </a:cubicBezTo>
                    <a:cubicBezTo>
                      <a:pt x="637506" y="1040044"/>
                      <a:pt x="656143" y="1054185"/>
                      <a:pt x="665140" y="1081826"/>
                    </a:cubicBezTo>
                    <a:cubicBezTo>
                      <a:pt x="667710" y="1083754"/>
                      <a:pt x="668353" y="1085039"/>
                      <a:pt x="670281" y="1088896"/>
                    </a:cubicBezTo>
                    <a:close/>
                    <a:moveTo>
                      <a:pt x="483271" y="352895"/>
                    </a:moveTo>
                    <a:cubicBezTo>
                      <a:pt x="483271" y="330397"/>
                      <a:pt x="483271" y="307257"/>
                      <a:pt x="483271" y="284759"/>
                    </a:cubicBezTo>
                    <a:cubicBezTo>
                      <a:pt x="483271" y="273831"/>
                      <a:pt x="480700" y="264832"/>
                      <a:pt x="469132" y="260975"/>
                    </a:cubicBezTo>
                    <a:cubicBezTo>
                      <a:pt x="454351" y="256475"/>
                      <a:pt x="438928" y="260332"/>
                      <a:pt x="432501" y="271260"/>
                    </a:cubicBezTo>
                    <a:cubicBezTo>
                      <a:pt x="409366" y="312399"/>
                      <a:pt x="386874" y="353538"/>
                      <a:pt x="363738" y="394677"/>
                    </a:cubicBezTo>
                    <a:cubicBezTo>
                      <a:pt x="361168" y="399819"/>
                      <a:pt x="361168" y="401747"/>
                      <a:pt x="366309" y="404319"/>
                    </a:cubicBezTo>
                    <a:cubicBezTo>
                      <a:pt x="393300" y="417817"/>
                      <a:pt x="419648" y="432602"/>
                      <a:pt x="447282" y="444172"/>
                    </a:cubicBezTo>
                    <a:cubicBezTo>
                      <a:pt x="468490" y="453171"/>
                      <a:pt x="483913" y="441601"/>
                      <a:pt x="483271" y="421674"/>
                    </a:cubicBezTo>
                    <a:cubicBezTo>
                      <a:pt x="482628" y="398533"/>
                      <a:pt x="483271" y="376036"/>
                      <a:pt x="483271" y="352895"/>
                    </a:cubicBezTo>
                    <a:close/>
                    <a:moveTo>
                      <a:pt x="817447" y="352895"/>
                    </a:moveTo>
                    <a:cubicBezTo>
                      <a:pt x="817447" y="374750"/>
                      <a:pt x="817447" y="397248"/>
                      <a:pt x="817447" y="419103"/>
                    </a:cubicBezTo>
                    <a:cubicBezTo>
                      <a:pt x="817447" y="443529"/>
                      <a:pt x="834156" y="453814"/>
                      <a:pt x="856648" y="442886"/>
                    </a:cubicBezTo>
                    <a:cubicBezTo>
                      <a:pt x="881712" y="430673"/>
                      <a:pt x="906132" y="417817"/>
                      <a:pt x="931196" y="405604"/>
                    </a:cubicBezTo>
                    <a:cubicBezTo>
                      <a:pt x="939550" y="401747"/>
                      <a:pt x="939550" y="398533"/>
                      <a:pt x="935052" y="390820"/>
                    </a:cubicBezTo>
                    <a:cubicBezTo>
                      <a:pt x="924769" y="373464"/>
                      <a:pt x="915129" y="356109"/>
                      <a:pt x="905490" y="338111"/>
                    </a:cubicBezTo>
                    <a:cubicBezTo>
                      <a:pt x="893279" y="316256"/>
                      <a:pt x="881069" y="294401"/>
                      <a:pt x="868859" y="272545"/>
                    </a:cubicBezTo>
                    <a:cubicBezTo>
                      <a:pt x="861790" y="258404"/>
                      <a:pt x="850222" y="258404"/>
                      <a:pt x="832228" y="260332"/>
                    </a:cubicBezTo>
                    <a:cubicBezTo>
                      <a:pt x="821303" y="261618"/>
                      <a:pt x="816804" y="269974"/>
                      <a:pt x="816804" y="285401"/>
                    </a:cubicBezTo>
                    <a:cubicBezTo>
                      <a:pt x="817447" y="308542"/>
                      <a:pt x="817447" y="331040"/>
                      <a:pt x="817447" y="352895"/>
                    </a:cubicBezTo>
                    <a:close/>
                    <a:moveTo>
                      <a:pt x="418363" y="653723"/>
                    </a:moveTo>
                    <a:cubicBezTo>
                      <a:pt x="465276" y="635725"/>
                      <a:pt x="510262" y="618370"/>
                      <a:pt x="554604" y="601657"/>
                    </a:cubicBezTo>
                    <a:cubicBezTo>
                      <a:pt x="558460" y="600371"/>
                      <a:pt x="561031" y="597800"/>
                      <a:pt x="561674" y="593301"/>
                    </a:cubicBezTo>
                    <a:cubicBezTo>
                      <a:pt x="564887" y="581087"/>
                      <a:pt x="567457" y="569517"/>
                      <a:pt x="570671" y="557304"/>
                    </a:cubicBezTo>
                    <a:cubicBezTo>
                      <a:pt x="571956" y="552804"/>
                      <a:pt x="570671" y="550233"/>
                      <a:pt x="566172" y="548305"/>
                    </a:cubicBezTo>
                    <a:cubicBezTo>
                      <a:pt x="533397" y="535449"/>
                      <a:pt x="509619" y="512951"/>
                      <a:pt x="494838" y="480811"/>
                    </a:cubicBezTo>
                    <a:cubicBezTo>
                      <a:pt x="493553" y="478240"/>
                      <a:pt x="492268" y="475026"/>
                      <a:pt x="488412" y="476955"/>
                    </a:cubicBezTo>
                    <a:cubicBezTo>
                      <a:pt x="480057" y="482097"/>
                      <a:pt x="467204" y="478240"/>
                      <a:pt x="461421" y="484668"/>
                    </a:cubicBezTo>
                    <a:cubicBezTo>
                      <a:pt x="455637" y="491096"/>
                      <a:pt x="455637" y="503309"/>
                      <a:pt x="453066" y="512951"/>
                    </a:cubicBezTo>
                    <a:cubicBezTo>
                      <a:pt x="451781" y="518093"/>
                      <a:pt x="450496" y="522593"/>
                      <a:pt x="449210" y="527735"/>
                    </a:cubicBezTo>
                    <a:cubicBezTo>
                      <a:pt x="439571" y="569517"/>
                      <a:pt x="429288" y="610656"/>
                      <a:pt x="418363" y="653723"/>
                    </a:cubicBezTo>
                    <a:close/>
                    <a:moveTo>
                      <a:pt x="882354" y="653723"/>
                    </a:moveTo>
                    <a:cubicBezTo>
                      <a:pt x="881712" y="648581"/>
                      <a:pt x="881069" y="645367"/>
                      <a:pt x="880427" y="642153"/>
                    </a:cubicBezTo>
                    <a:cubicBezTo>
                      <a:pt x="868859" y="595872"/>
                      <a:pt x="857291" y="549590"/>
                      <a:pt x="845724" y="503309"/>
                    </a:cubicBezTo>
                    <a:cubicBezTo>
                      <a:pt x="843153" y="491739"/>
                      <a:pt x="841225" y="480169"/>
                      <a:pt x="825159" y="482740"/>
                    </a:cubicBezTo>
                    <a:cubicBezTo>
                      <a:pt x="822588" y="483383"/>
                      <a:pt x="819375" y="481454"/>
                      <a:pt x="816162" y="480169"/>
                    </a:cubicBezTo>
                    <a:cubicBezTo>
                      <a:pt x="810378" y="476955"/>
                      <a:pt x="807807" y="478240"/>
                      <a:pt x="805237" y="484025"/>
                    </a:cubicBezTo>
                    <a:cubicBezTo>
                      <a:pt x="791099" y="514237"/>
                      <a:pt x="767963" y="536092"/>
                      <a:pt x="737116" y="548305"/>
                    </a:cubicBezTo>
                    <a:cubicBezTo>
                      <a:pt x="730690" y="550876"/>
                      <a:pt x="728762" y="552804"/>
                      <a:pt x="730690" y="559875"/>
                    </a:cubicBezTo>
                    <a:cubicBezTo>
                      <a:pt x="733903" y="570160"/>
                      <a:pt x="736474" y="580445"/>
                      <a:pt x="738401" y="591372"/>
                    </a:cubicBezTo>
                    <a:cubicBezTo>
                      <a:pt x="739687" y="597157"/>
                      <a:pt x="742900" y="600371"/>
                      <a:pt x="748684" y="602300"/>
                    </a:cubicBezTo>
                    <a:cubicBezTo>
                      <a:pt x="779531" y="613870"/>
                      <a:pt x="809735" y="625440"/>
                      <a:pt x="840582" y="637654"/>
                    </a:cubicBezTo>
                    <a:cubicBezTo>
                      <a:pt x="853435" y="642796"/>
                      <a:pt x="867574" y="647938"/>
                      <a:pt x="882354" y="653723"/>
                    </a:cubicBezTo>
                    <a:close/>
                    <a:moveTo>
                      <a:pt x="396513" y="584944"/>
                    </a:moveTo>
                    <a:cubicBezTo>
                      <a:pt x="405510" y="549590"/>
                      <a:pt x="413865" y="515522"/>
                      <a:pt x="422862" y="480811"/>
                    </a:cubicBezTo>
                    <a:cubicBezTo>
                      <a:pt x="424147" y="474383"/>
                      <a:pt x="420934" y="472455"/>
                      <a:pt x="416435" y="470527"/>
                    </a:cubicBezTo>
                    <a:cubicBezTo>
                      <a:pt x="392015" y="458314"/>
                      <a:pt x="368237" y="446743"/>
                      <a:pt x="343816" y="433887"/>
                    </a:cubicBezTo>
                    <a:cubicBezTo>
                      <a:pt x="338032" y="431316"/>
                      <a:pt x="334819" y="431959"/>
                      <a:pt x="330321" y="435816"/>
                    </a:cubicBezTo>
                    <a:cubicBezTo>
                      <a:pt x="309756" y="452528"/>
                      <a:pt x="289191" y="468598"/>
                      <a:pt x="268626" y="485311"/>
                    </a:cubicBezTo>
                    <a:cubicBezTo>
                      <a:pt x="256416" y="495596"/>
                      <a:pt x="257059" y="507166"/>
                      <a:pt x="270554" y="514879"/>
                    </a:cubicBezTo>
                    <a:cubicBezTo>
                      <a:pt x="283407" y="522593"/>
                      <a:pt x="296903" y="529664"/>
                      <a:pt x="309756" y="536735"/>
                    </a:cubicBezTo>
                    <a:cubicBezTo>
                      <a:pt x="339318" y="552804"/>
                      <a:pt x="367594" y="568874"/>
                      <a:pt x="396513" y="584944"/>
                    </a:cubicBezTo>
                    <a:close/>
                    <a:moveTo>
                      <a:pt x="1040446" y="499452"/>
                    </a:moveTo>
                    <a:cubicBezTo>
                      <a:pt x="1039803" y="494310"/>
                      <a:pt x="1037232" y="489810"/>
                      <a:pt x="1033376" y="486597"/>
                    </a:cubicBezTo>
                    <a:cubicBezTo>
                      <a:pt x="1012169" y="469241"/>
                      <a:pt x="990319" y="452528"/>
                      <a:pt x="969112" y="435173"/>
                    </a:cubicBezTo>
                    <a:cubicBezTo>
                      <a:pt x="965898" y="432602"/>
                      <a:pt x="963328" y="431316"/>
                      <a:pt x="958829" y="433887"/>
                    </a:cubicBezTo>
                    <a:cubicBezTo>
                      <a:pt x="933124" y="446743"/>
                      <a:pt x="908060" y="459599"/>
                      <a:pt x="882354" y="472455"/>
                    </a:cubicBezTo>
                    <a:cubicBezTo>
                      <a:pt x="878499" y="474383"/>
                      <a:pt x="877213" y="476955"/>
                      <a:pt x="878499" y="480811"/>
                    </a:cubicBezTo>
                    <a:cubicBezTo>
                      <a:pt x="886853" y="513594"/>
                      <a:pt x="895207" y="546376"/>
                      <a:pt x="903562" y="579802"/>
                    </a:cubicBezTo>
                    <a:cubicBezTo>
                      <a:pt x="904847" y="584944"/>
                      <a:pt x="906775" y="584944"/>
                      <a:pt x="910631" y="583016"/>
                    </a:cubicBezTo>
                    <a:cubicBezTo>
                      <a:pt x="951118" y="560518"/>
                      <a:pt x="992247" y="537377"/>
                      <a:pt x="1032734" y="514879"/>
                    </a:cubicBezTo>
                    <a:cubicBezTo>
                      <a:pt x="1037232" y="510380"/>
                      <a:pt x="1040446" y="505880"/>
                      <a:pt x="1040446" y="499452"/>
                    </a:cubicBezTo>
                    <a:close/>
                    <a:moveTo>
                      <a:pt x="337390" y="1115251"/>
                    </a:moveTo>
                    <a:cubicBezTo>
                      <a:pt x="334819" y="1106894"/>
                      <a:pt x="334176" y="1099181"/>
                      <a:pt x="334819" y="1091467"/>
                    </a:cubicBezTo>
                    <a:cubicBezTo>
                      <a:pt x="336104" y="1081182"/>
                      <a:pt x="332891" y="1077968"/>
                      <a:pt x="321966" y="1077968"/>
                    </a:cubicBezTo>
                    <a:cubicBezTo>
                      <a:pt x="231353" y="1078612"/>
                      <a:pt x="140097" y="1077968"/>
                      <a:pt x="49484" y="1077968"/>
                    </a:cubicBezTo>
                    <a:cubicBezTo>
                      <a:pt x="46913" y="1077968"/>
                      <a:pt x="44985" y="1077968"/>
                      <a:pt x="42415" y="1077968"/>
                    </a:cubicBezTo>
                    <a:cubicBezTo>
                      <a:pt x="39201" y="1077968"/>
                      <a:pt x="37916" y="1079254"/>
                      <a:pt x="37274" y="1082468"/>
                    </a:cubicBezTo>
                    <a:cubicBezTo>
                      <a:pt x="33418" y="1103680"/>
                      <a:pt x="42415" y="1115251"/>
                      <a:pt x="64265" y="1115251"/>
                    </a:cubicBezTo>
                    <a:cubicBezTo>
                      <a:pt x="151022" y="1115251"/>
                      <a:pt x="238422" y="1115251"/>
                      <a:pt x="325179" y="1115251"/>
                    </a:cubicBezTo>
                    <a:cubicBezTo>
                      <a:pt x="329035" y="1115251"/>
                      <a:pt x="332891" y="1115251"/>
                      <a:pt x="337390" y="1115251"/>
                    </a:cubicBezTo>
                    <a:close/>
                    <a:moveTo>
                      <a:pt x="501907" y="1115251"/>
                    </a:moveTo>
                    <a:cubicBezTo>
                      <a:pt x="537896" y="1115251"/>
                      <a:pt x="573884" y="1115251"/>
                      <a:pt x="609872" y="1115251"/>
                    </a:cubicBezTo>
                    <a:cubicBezTo>
                      <a:pt x="625938" y="1115251"/>
                      <a:pt x="635578" y="1103680"/>
                      <a:pt x="631079" y="1090824"/>
                    </a:cubicBezTo>
                    <a:cubicBezTo>
                      <a:pt x="627224" y="1081182"/>
                      <a:pt x="619512" y="1077968"/>
                      <a:pt x="609872" y="1077968"/>
                    </a:cubicBezTo>
                    <a:cubicBezTo>
                      <a:pt x="577740" y="1077968"/>
                      <a:pt x="545607" y="1077968"/>
                      <a:pt x="513475" y="1077968"/>
                    </a:cubicBezTo>
                    <a:cubicBezTo>
                      <a:pt x="469775" y="1077968"/>
                      <a:pt x="426075" y="1077968"/>
                      <a:pt x="382375" y="1077968"/>
                    </a:cubicBezTo>
                    <a:cubicBezTo>
                      <a:pt x="379162" y="1077968"/>
                      <a:pt x="374663" y="1075398"/>
                      <a:pt x="372093" y="1081182"/>
                    </a:cubicBezTo>
                    <a:cubicBezTo>
                      <a:pt x="365666" y="1097895"/>
                      <a:pt x="377234" y="1115251"/>
                      <a:pt x="395228" y="1115251"/>
                    </a:cubicBezTo>
                    <a:cubicBezTo>
                      <a:pt x="430574" y="1115251"/>
                      <a:pt x="465919" y="1115251"/>
                      <a:pt x="501907" y="1115251"/>
                    </a:cubicBezTo>
                    <a:close/>
                    <a:moveTo>
                      <a:pt x="648431" y="557304"/>
                    </a:moveTo>
                    <a:cubicBezTo>
                      <a:pt x="637506" y="557947"/>
                      <a:pt x="619512" y="551519"/>
                      <a:pt x="610515" y="559875"/>
                    </a:cubicBezTo>
                    <a:cubicBezTo>
                      <a:pt x="602160" y="566946"/>
                      <a:pt x="602803" y="584944"/>
                      <a:pt x="598947" y="597800"/>
                    </a:cubicBezTo>
                    <a:cubicBezTo>
                      <a:pt x="598947" y="598443"/>
                      <a:pt x="598947" y="599086"/>
                      <a:pt x="598304" y="600371"/>
                    </a:cubicBezTo>
                    <a:cubicBezTo>
                      <a:pt x="596376" y="604871"/>
                      <a:pt x="598304" y="607442"/>
                      <a:pt x="601518" y="610013"/>
                    </a:cubicBezTo>
                    <a:cubicBezTo>
                      <a:pt x="615656" y="620298"/>
                      <a:pt x="629794" y="631226"/>
                      <a:pt x="643932" y="642153"/>
                    </a:cubicBezTo>
                    <a:cubicBezTo>
                      <a:pt x="647788" y="645367"/>
                      <a:pt x="651001" y="645367"/>
                      <a:pt x="654857" y="642153"/>
                    </a:cubicBezTo>
                    <a:cubicBezTo>
                      <a:pt x="668996" y="631226"/>
                      <a:pt x="683134" y="620941"/>
                      <a:pt x="697272" y="610013"/>
                    </a:cubicBezTo>
                    <a:cubicBezTo>
                      <a:pt x="701128" y="607442"/>
                      <a:pt x="701771" y="604871"/>
                      <a:pt x="700485" y="600371"/>
                    </a:cubicBezTo>
                    <a:cubicBezTo>
                      <a:pt x="696629" y="586873"/>
                      <a:pt x="697272" y="569517"/>
                      <a:pt x="688918" y="560518"/>
                    </a:cubicBezTo>
                    <a:cubicBezTo>
                      <a:pt x="681206" y="552804"/>
                      <a:pt x="663854" y="559232"/>
                      <a:pt x="651001" y="557947"/>
                    </a:cubicBezTo>
                    <a:cubicBezTo>
                      <a:pt x="651644" y="557304"/>
                      <a:pt x="651644" y="557304"/>
                      <a:pt x="648431" y="557304"/>
                    </a:cubicBezTo>
                    <a:close/>
                    <a:moveTo>
                      <a:pt x="445997" y="914056"/>
                    </a:moveTo>
                    <a:cubicBezTo>
                      <a:pt x="433787" y="924341"/>
                      <a:pt x="424147" y="933340"/>
                      <a:pt x="413865" y="941053"/>
                    </a:cubicBezTo>
                    <a:cubicBezTo>
                      <a:pt x="410009" y="944267"/>
                      <a:pt x="408724" y="948124"/>
                      <a:pt x="408724" y="953266"/>
                    </a:cubicBezTo>
                    <a:cubicBezTo>
                      <a:pt x="408724" y="973193"/>
                      <a:pt x="408724" y="992477"/>
                      <a:pt x="408724" y="1012404"/>
                    </a:cubicBezTo>
                    <a:cubicBezTo>
                      <a:pt x="408724" y="1042615"/>
                      <a:pt x="408724" y="1042615"/>
                      <a:pt x="438928" y="1040686"/>
                    </a:cubicBezTo>
                    <a:cubicBezTo>
                      <a:pt x="439571" y="1040686"/>
                      <a:pt x="439571" y="1040686"/>
                      <a:pt x="440213" y="1040686"/>
                    </a:cubicBezTo>
                    <a:cubicBezTo>
                      <a:pt x="444712" y="1041329"/>
                      <a:pt x="445997" y="1038758"/>
                      <a:pt x="445997" y="1034901"/>
                    </a:cubicBezTo>
                    <a:cubicBezTo>
                      <a:pt x="445997" y="995691"/>
                      <a:pt x="445997" y="956480"/>
                      <a:pt x="445997" y="914056"/>
                    </a:cubicBezTo>
                    <a:close/>
                    <a:moveTo>
                      <a:pt x="581596" y="697433"/>
                    </a:moveTo>
                    <a:cubicBezTo>
                      <a:pt x="592521" y="689077"/>
                      <a:pt x="603446" y="681364"/>
                      <a:pt x="613728" y="673650"/>
                    </a:cubicBezTo>
                    <a:cubicBezTo>
                      <a:pt x="618227" y="670436"/>
                      <a:pt x="617584" y="668508"/>
                      <a:pt x="613728" y="665294"/>
                    </a:cubicBezTo>
                    <a:cubicBezTo>
                      <a:pt x="604088" y="658223"/>
                      <a:pt x="593806" y="652438"/>
                      <a:pt x="586094" y="644081"/>
                    </a:cubicBezTo>
                    <a:cubicBezTo>
                      <a:pt x="575812" y="633154"/>
                      <a:pt x="565529" y="637011"/>
                      <a:pt x="555247" y="642153"/>
                    </a:cubicBezTo>
                    <a:cubicBezTo>
                      <a:pt x="550749" y="644081"/>
                      <a:pt x="550749" y="646010"/>
                      <a:pt x="553319" y="649867"/>
                    </a:cubicBezTo>
                    <a:cubicBezTo>
                      <a:pt x="562316" y="665294"/>
                      <a:pt x="571956" y="680721"/>
                      <a:pt x="581596" y="697433"/>
                    </a:cubicBezTo>
                    <a:close/>
                    <a:moveTo>
                      <a:pt x="749969" y="646010"/>
                    </a:moveTo>
                    <a:cubicBezTo>
                      <a:pt x="749969" y="640868"/>
                      <a:pt x="728762" y="633797"/>
                      <a:pt x="724263" y="637654"/>
                    </a:cubicBezTo>
                    <a:cubicBezTo>
                      <a:pt x="712053" y="646653"/>
                      <a:pt x="699843" y="656295"/>
                      <a:pt x="686990" y="665294"/>
                    </a:cubicBezTo>
                    <a:cubicBezTo>
                      <a:pt x="683134" y="667865"/>
                      <a:pt x="682491" y="669793"/>
                      <a:pt x="686990" y="673007"/>
                    </a:cubicBezTo>
                    <a:cubicBezTo>
                      <a:pt x="696629" y="680078"/>
                      <a:pt x="705626" y="686506"/>
                      <a:pt x="714624" y="693577"/>
                    </a:cubicBezTo>
                    <a:cubicBezTo>
                      <a:pt x="717837" y="696148"/>
                      <a:pt x="719765" y="696791"/>
                      <a:pt x="722335" y="692291"/>
                    </a:cubicBezTo>
                    <a:cubicBezTo>
                      <a:pt x="730690" y="677507"/>
                      <a:pt x="739687" y="663365"/>
                      <a:pt x="748684" y="648581"/>
                    </a:cubicBezTo>
                    <a:cubicBezTo>
                      <a:pt x="749326" y="647938"/>
                      <a:pt x="749326" y="646653"/>
                      <a:pt x="749969" y="646010"/>
                    </a:cubicBezTo>
                    <a:close/>
                    <a:moveTo>
                      <a:pt x="651001" y="743072"/>
                    </a:moveTo>
                    <a:cubicBezTo>
                      <a:pt x="655500" y="744358"/>
                      <a:pt x="658713" y="742429"/>
                      <a:pt x="660641" y="737287"/>
                    </a:cubicBezTo>
                    <a:cubicBezTo>
                      <a:pt x="662569" y="732787"/>
                      <a:pt x="664497" y="728930"/>
                      <a:pt x="667068" y="725074"/>
                    </a:cubicBezTo>
                    <a:cubicBezTo>
                      <a:pt x="674779" y="709647"/>
                      <a:pt x="674137" y="710289"/>
                      <a:pt x="660641" y="699362"/>
                    </a:cubicBezTo>
                    <a:cubicBezTo>
                      <a:pt x="653572" y="693577"/>
                      <a:pt x="649074" y="693577"/>
                      <a:pt x="642004" y="699362"/>
                    </a:cubicBezTo>
                    <a:cubicBezTo>
                      <a:pt x="627866" y="710932"/>
                      <a:pt x="627866" y="710289"/>
                      <a:pt x="635578" y="726359"/>
                    </a:cubicBezTo>
                    <a:cubicBezTo>
                      <a:pt x="637506" y="730216"/>
                      <a:pt x="639434" y="734073"/>
                      <a:pt x="641362" y="737930"/>
                    </a:cubicBezTo>
                    <a:cubicBezTo>
                      <a:pt x="642647" y="741786"/>
                      <a:pt x="645218" y="744358"/>
                      <a:pt x="651001" y="743072"/>
                    </a:cubicBezTo>
                    <a:close/>
                  </a:path>
                </a:pathLst>
              </a:custGeom>
              <a:solidFill>
                <a:srgbClr val="000000"/>
              </a:solidFill>
              <a:ln w="64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B3445FC-463F-217F-F9D1-33FFD56BF4EC}"/>
                  </a:ext>
                </a:extLst>
              </p:cNvPr>
              <p:cNvSpPr/>
              <p:nvPr/>
            </p:nvSpPr>
            <p:spPr>
              <a:xfrm>
                <a:off x="3318284" y="805500"/>
                <a:ext cx="128469" cy="265980"/>
              </a:xfrm>
              <a:custGeom>
                <a:avLst/>
                <a:gdLst>
                  <a:gd name="connsiteX0" fmla="*/ 0 w 128469"/>
                  <a:gd name="connsiteY0" fmla="*/ 87358 h 265980"/>
                  <a:gd name="connsiteX1" fmla="*/ 66193 w 128469"/>
                  <a:gd name="connsiteY1" fmla="*/ 104071 h 265980"/>
                  <a:gd name="connsiteX2" fmla="*/ 73904 w 128469"/>
                  <a:gd name="connsiteY2" fmla="*/ 95715 h 265980"/>
                  <a:gd name="connsiteX3" fmla="*/ 50769 w 128469"/>
                  <a:gd name="connsiteY3" fmla="*/ 16651 h 265980"/>
                  <a:gd name="connsiteX4" fmla="*/ 57196 w 128469"/>
                  <a:gd name="connsiteY4" fmla="*/ 4438 h 265980"/>
                  <a:gd name="connsiteX5" fmla="*/ 91899 w 128469"/>
                  <a:gd name="connsiteY5" fmla="*/ 23722 h 265980"/>
                  <a:gd name="connsiteX6" fmla="*/ 127244 w 128469"/>
                  <a:gd name="connsiteY6" fmla="*/ 147138 h 265980"/>
                  <a:gd name="connsiteX7" fmla="*/ 118890 w 128469"/>
                  <a:gd name="connsiteY7" fmla="*/ 155495 h 265980"/>
                  <a:gd name="connsiteX8" fmla="*/ 61694 w 128469"/>
                  <a:gd name="connsiteY8" fmla="*/ 141353 h 265980"/>
                  <a:gd name="connsiteX9" fmla="*/ 64907 w 128469"/>
                  <a:gd name="connsiteY9" fmla="*/ 154852 h 265980"/>
                  <a:gd name="connsiteX10" fmla="*/ 99610 w 128469"/>
                  <a:gd name="connsiteY10" fmla="*/ 246772 h 265980"/>
                  <a:gd name="connsiteX11" fmla="*/ 93827 w 128469"/>
                  <a:gd name="connsiteY11" fmla="*/ 259628 h 265980"/>
                  <a:gd name="connsiteX12" fmla="*/ 57838 w 128469"/>
                  <a:gd name="connsiteY12" fmla="*/ 242915 h 265980"/>
                  <a:gd name="connsiteX13" fmla="*/ 5141 w 128469"/>
                  <a:gd name="connsiteY13" fmla="*/ 102143 h 265980"/>
                  <a:gd name="connsiteX14" fmla="*/ 0 w 128469"/>
                  <a:gd name="connsiteY14" fmla="*/ 87358 h 26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469" h="265980">
                    <a:moveTo>
                      <a:pt x="0" y="87358"/>
                    </a:moveTo>
                    <a:cubicBezTo>
                      <a:pt x="23778" y="93144"/>
                      <a:pt x="44985" y="98286"/>
                      <a:pt x="66193" y="104071"/>
                    </a:cubicBezTo>
                    <a:cubicBezTo>
                      <a:pt x="75190" y="106642"/>
                      <a:pt x="77118" y="104714"/>
                      <a:pt x="73904" y="95715"/>
                    </a:cubicBezTo>
                    <a:cubicBezTo>
                      <a:pt x="66193" y="69360"/>
                      <a:pt x="58481" y="43006"/>
                      <a:pt x="50769" y="16651"/>
                    </a:cubicBezTo>
                    <a:cubicBezTo>
                      <a:pt x="48841" y="9580"/>
                      <a:pt x="50126" y="7009"/>
                      <a:pt x="57196" y="4438"/>
                    </a:cubicBezTo>
                    <a:cubicBezTo>
                      <a:pt x="84187" y="-3276"/>
                      <a:pt x="84187" y="-3276"/>
                      <a:pt x="91899" y="23722"/>
                    </a:cubicBezTo>
                    <a:cubicBezTo>
                      <a:pt x="103466" y="64861"/>
                      <a:pt x="115034" y="106000"/>
                      <a:pt x="127244" y="147138"/>
                    </a:cubicBezTo>
                    <a:cubicBezTo>
                      <a:pt x="130457" y="158066"/>
                      <a:pt x="127244" y="158066"/>
                      <a:pt x="118890" y="155495"/>
                    </a:cubicBezTo>
                    <a:cubicBezTo>
                      <a:pt x="100253" y="150352"/>
                      <a:pt x="80974" y="145853"/>
                      <a:pt x="61694" y="141353"/>
                    </a:cubicBezTo>
                    <a:cubicBezTo>
                      <a:pt x="60409" y="147138"/>
                      <a:pt x="63622" y="150995"/>
                      <a:pt x="64907" y="154852"/>
                    </a:cubicBezTo>
                    <a:cubicBezTo>
                      <a:pt x="76475" y="185706"/>
                      <a:pt x="87400" y="216560"/>
                      <a:pt x="99610" y="246772"/>
                    </a:cubicBezTo>
                    <a:cubicBezTo>
                      <a:pt x="102181" y="253843"/>
                      <a:pt x="100896" y="257057"/>
                      <a:pt x="93827" y="259628"/>
                    </a:cubicBezTo>
                    <a:cubicBezTo>
                      <a:pt x="67478" y="269912"/>
                      <a:pt x="67478" y="269912"/>
                      <a:pt x="57838" y="242915"/>
                    </a:cubicBezTo>
                    <a:cubicBezTo>
                      <a:pt x="40487" y="195991"/>
                      <a:pt x="22493" y="149067"/>
                      <a:pt x="5141" y="102143"/>
                    </a:cubicBezTo>
                    <a:cubicBezTo>
                      <a:pt x="3856" y="98286"/>
                      <a:pt x="2571" y="93786"/>
                      <a:pt x="0" y="87358"/>
                    </a:cubicBezTo>
                    <a:close/>
                  </a:path>
                </a:pathLst>
              </a:custGeom>
              <a:solidFill>
                <a:srgbClr val="000000"/>
              </a:solidFill>
              <a:ln w="64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1314E30-616E-7F13-8C39-AD153712A5E9}"/>
                  </a:ext>
                </a:extLst>
              </p:cNvPr>
              <p:cNvSpPr/>
              <p:nvPr/>
            </p:nvSpPr>
            <p:spPr>
              <a:xfrm>
                <a:off x="3134995" y="1055886"/>
                <a:ext cx="165404" cy="208450"/>
              </a:xfrm>
              <a:custGeom>
                <a:avLst/>
                <a:gdLst>
                  <a:gd name="connsiteX0" fmla="*/ 32910 w 165404"/>
                  <a:gd name="connsiteY0" fmla="*/ 122374 h 208450"/>
                  <a:gd name="connsiteX1" fmla="*/ 77895 w 165404"/>
                  <a:gd name="connsiteY1" fmla="*/ 92163 h 208450"/>
                  <a:gd name="connsiteX2" fmla="*/ 77895 w 165404"/>
                  <a:gd name="connsiteY2" fmla="*/ 80593 h 208450"/>
                  <a:gd name="connsiteX3" fmla="*/ 5276 w 165404"/>
                  <a:gd name="connsiteY3" fmla="*/ 32383 h 208450"/>
                  <a:gd name="connsiteX4" fmla="*/ 2705 w 165404"/>
                  <a:gd name="connsiteY4" fmla="*/ 19527 h 208450"/>
                  <a:gd name="connsiteX5" fmla="*/ 42549 w 165404"/>
                  <a:gd name="connsiteY5" fmla="*/ 11171 h 208450"/>
                  <a:gd name="connsiteX6" fmla="*/ 146015 w 165404"/>
                  <a:gd name="connsiteY6" fmla="*/ 79950 h 208450"/>
                  <a:gd name="connsiteX7" fmla="*/ 146015 w 165404"/>
                  <a:gd name="connsiteY7" fmla="*/ 91520 h 208450"/>
                  <a:gd name="connsiteX8" fmla="*/ 96532 w 165404"/>
                  <a:gd name="connsiteY8" fmla="*/ 124303 h 208450"/>
                  <a:gd name="connsiteX9" fmla="*/ 151157 w 165404"/>
                  <a:gd name="connsiteY9" fmla="*/ 168013 h 208450"/>
                  <a:gd name="connsiteX10" fmla="*/ 155012 w 165404"/>
                  <a:gd name="connsiteY10" fmla="*/ 201438 h 208450"/>
                  <a:gd name="connsiteX11" fmla="*/ 135733 w 165404"/>
                  <a:gd name="connsiteY11" fmla="*/ 203367 h 208450"/>
                  <a:gd name="connsiteX12" fmla="*/ 32910 w 165404"/>
                  <a:gd name="connsiteY12" fmla="*/ 122374 h 2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404" h="208450">
                    <a:moveTo>
                      <a:pt x="32910" y="122374"/>
                    </a:moveTo>
                    <a:cubicBezTo>
                      <a:pt x="48333" y="112090"/>
                      <a:pt x="63114" y="101805"/>
                      <a:pt x="77895" y="92163"/>
                    </a:cubicBezTo>
                    <a:cubicBezTo>
                      <a:pt x="84964" y="87663"/>
                      <a:pt x="85607" y="85735"/>
                      <a:pt x="77895" y="80593"/>
                    </a:cubicBezTo>
                    <a:cubicBezTo>
                      <a:pt x="53474" y="65166"/>
                      <a:pt x="29696" y="48453"/>
                      <a:pt x="5276" y="32383"/>
                    </a:cubicBezTo>
                    <a:cubicBezTo>
                      <a:pt x="-508" y="28526"/>
                      <a:pt x="-1793" y="25955"/>
                      <a:pt x="2705" y="19527"/>
                    </a:cubicBezTo>
                    <a:cubicBezTo>
                      <a:pt x="18771" y="-4899"/>
                      <a:pt x="18129" y="-4899"/>
                      <a:pt x="42549" y="11171"/>
                    </a:cubicBezTo>
                    <a:cubicBezTo>
                      <a:pt x="77252" y="34311"/>
                      <a:pt x="111312" y="57452"/>
                      <a:pt x="146015" y="79950"/>
                    </a:cubicBezTo>
                    <a:cubicBezTo>
                      <a:pt x="153085" y="84449"/>
                      <a:pt x="153085" y="87021"/>
                      <a:pt x="146015" y="91520"/>
                    </a:cubicBezTo>
                    <a:cubicBezTo>
                      <a:pt x="129949" y="101805"/>
                      <a:pt x="113883" y="112732"/>
                      <a:pt x="96532" y="124303"/>
                    </a:cubicBezTo>
                    <a:cubicBezTo>
                      <a:pt x="115168" y="139087"/>
                      <a:pt x="133162" y="153871"/>
                      <a:pt x="151157" y="168013"/>
                    </a:cubicBezTo>
                    <a:cubicBezTo>
                      <a:pt x="169793" y="182797"/>
                      <a:pt x="169151" y="182154"/>
                      <a:pt x="155012" y="201438"/>
                    </a:cubicBezTo>
                    <a:cubicBezTo>
                      <a:pt x="148586" y="210437"/>
                      <a:pt x="144087" y="210437"/>
                      <a:pt x="135733" y="203367"/>
                    </a:cubicBezTo>
                    <a:cubicBezTo>
                      <a:pt x="101673" y="177012"/>
                      <a:pt x="67612" y="150657"/>
                      <a:pt x="32910" y="122374"/>
                    </a:cubicBezTo>
                    <a:close/>
                  </a:path>
                </a:pathLst>
              </a:custGeom>
              <a:solidFill>
                <a:srgbClr val="000000"/>
              </a:solidFill>
              <a:ln w="64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B3A9AC0-2C4D-9F6B-E7F5-F909B22F6871}"/>
                  </a:ext>
                </a:extLst>
              </p:cNvPr>
              <p:cNvSpPr/>
              <p:nvPr/>
            </p:nvSpPr>
            <p:spPr>
              <a:xfrm>
                <a:off x="4061925" y="909935"/>
                <a:ext cx="206318" cy="167493"/>
              </a:xfrm>
              <a:custGeom>
                <a:avLst/>
                <a:gdLst>
                  <a:gd name="connsiteX0" fmla="*/ 87302 w 206318"/>
                  <a:gd name="connsiteY0" fmla="*/ 94770 h 167493"/>
                  <a:gd name="connsiteX1" fmla="*/ 80232 w 206318"/>
                  <a:gd name="connsiteY1" fmla="*/ 100555 h 167493"/>
                  <a:gd name="connsiteX2" fmla="*/ 30749 w 206318"/>
                  <a:gd name="connsiteY2" fmla="*/ 162264 h 167493"/>
                  <a:gd name="connsiteX3" fmla="*/ 17253 w 206318"/>
                  <a:gd name="connsiteY3" fmla="*/ 164192 h 167493"/>
                  <a:gd name="connsiteX4" fmla="*/ 12755 w 206318"/>
                  <a:gd name="connsiteY4" fmla="*/ 123696 h 167493"/>
                  <a:gd name="connsiteX5" fmla="*/ 76377 w 206318"/>
                  <a:gd name="connsiteY5" fmla="*/ 43989 h 167493"/>
                  <a:gd name="connsiteX6" fmla="*/ 89230 w 206318"/>
                  <a:gd name="connsiteY6" fmla="*/ 43346 h 167493"/>
                  <a:gd name="connsiteX7" fmla="*/ 113650 w 206318"/>
                  <a:gd name="connsiteY7" fmla="*/ 68415 h 167493"/>
                  <a:gd name="connsiteX8" fmla="*/ 125218 w 206318"/>
                  <a:gd name="connsiteY8" fmla="*/ 67773 h 167493"/>
                  <a:gd name="connsiteX9" fmla="*/ 175344 w 206318"/>
                  <a:gd name="connsiteY9" fmla="*/ 5421 h 167493"/>
                  <a:gd name="connsiteX10" fmla="*/ 188840 w 206318"/>
                  <a:gd name="connsiteY10" fmla="*/ 3493 h 167493"/>
                  <a:gd name="connsiteX11" fmla="*/ 193338 w 206318"/>
                  <a:gd name="connsiteY11" fmla="*/ 43989 h 167493"/>
                  <a:gd name="connsiteX12" fmla="*/ 129716 w 206318"/>
                  <a:gd name="connsiteY12" fmla="*/ 123696 h 167493"/>
                  <a:gd name="connsiteX13" fmla="*/ 116863 w 206318"/>
                  <a:gd name="connsiteY13" fmla="*/ 124339 h 167493"/>
                  <a:gd name="connsiteX14" fmla="*/ 91800 w 206318"/>
                  <a:gd name="connsiteY14" fmla="*/ 98627 h 167493"/>
                  <a:gd name="connsiteX15" fmla="*/ 87302 w 206318"/>
                  <a:gd name="connsiteY15" fmla="*/ 94770 h 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318" h="167493">
                    <a:moveTo>
                      <a:pt x="87302" y="94770"/>
                    </a:moveTo>
                    <a:cubicBezTo>
                      <a:pt x="83446" y="95413"/>
                      <a:pt x="82160" y="98627"/>
                      <a:pt x="80232" y="100555"/>
                    </a:cubicBezTo>
                    <a:cubicBezTo>
                      <a:pt x="63524" y="121125"/>
                      <a:pt x="47458" y="141694"/>
                      <a:pt x="30749" y="162264"/>
                    </a:cubicBezTo>
                    <a:cubicBezTo>
                      <a:pt x="26250" y="167406"/>
                      <a:pt x="23680" y="169977"/>
                      <a:pt x="17253" y="164192"/>
                    </a:cubicBezTo>
                    <a:cubicBezTo>
                      <a:pt x="-4597" y="145551"/>
                      <a:pt x="-5240" y="146194"/>
                      <a:pt x="12755" y="123696"/>
                    </a:cubicBezTo>
                    <a:cubicBezTo>
                      <a:pt x="33962" y="97341"/>
                      <a:pt x="55169" y="70987"/>
                      <a:pt x="76377" y="43989"/>
                    </a:cubicBezTo>
                    <a:cubicBezTo>
                      <a:pt x="80875" y="38204"/>
                      <a:pt x="84088" y="37561"/>
                      <a:pt x="89230" y="43346"/>
                    </a:cubicBezTo>
                    <a:cubicBezTo>
                      <a:pt x="96941" y="51703"/>
                      <a:pt x="105938" y="59416"/>
                      <a:pt x="113650" y="68415"/>
                    </a:cubicBezTo>
                    <a:cubicBezTo>
                      <a:pt x="118149" y="73558"/>
                      <a:pt x="120719" y="72915"/>
                      <a:pt x="125218" y="67773"/>
                    </a:cubicBezTo>
                    <a:cubicBezTo>
                      <a:pt x="141927" y="46560"/>
                      <a:pt x="158635" y="25991"/>
                      <a:pt x="175344" y="5421"/>
                    </a:cubicBezTo>
                    <a:cubicBezTo>
                      <a:pt x="179843" y="-364"/>
                      <a:pt x="182413" y="-2292"/>
                      <a:pt x="188840" y="3493"/>
                    </a:cubicBezTo>
                    <a:cubicBezTo>
                      <a:pt x="211333" y="21491"/>
                      <a:pt x="211333" y="21491"/>
                      <a:pt x="193338" y="43989"/>
                    </a:cubicBezTo>
                    <a:cubicBezTo>
                      <a:pt x="172131" y="70344"/>
                      <a:pt x="150924" y="96699"/>
                      <a:pt x="129716" y="123696"/>
                    </a:cubicBezTo>
                    <a:cubicBezTo>
                      <a:pt x="125218" y="129481"/>
                      <a:pt x="122005" y="130767"/>
                      <a:pt x="116863" y="124339"/>
                    </a:cubicBezTo>
                    <a:cubicBezTo>
                      <a:pt x="109152" y="115340"/>
                      <a:pt x="100155" y="106983"/>
                      <a:pt x="91800" y="98627"/>
                    </a:cubicBezTo>
                    <a:cubicBezTo>
                      <a:pt x="90515" y="97341"/>
                      <a:pt x="88587" y="96056"/>
                      <a:pt x="87302" y="94770"/>
                    </a:cubicBezTo>
                    <a:close/>
                  </a:path>
                </a:pathLst>
              </a:custGeom>
              <a:solidFill>
                <a:srgbClr val="000000"/>
              </a:solidFill>
              <a:ln w="64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5E6780B-BDC6-FF7C-E14F-1D4EA0677FE7}"/>
                  </a:ext>
                </a:extLst>
              </p:cNvPr>
              <p:cNvSpPr/>
              <p:nvPr/>
            </p:nvSpPr>
            <p:spPr>
              <a:xfrm>
                <a:off x="3273299" y="1644287"/>
                <a:ext cx="111820" cy="111203"/>
              </a:xfrm>
              <a:custGeom>
                <a:avLst/>
                <a:gdLst>
                  <a:gd name="connsiteX0" fmla="*/ 55910 w 111820"/>
                  <a:gd name="connsiteY0" fmla="*/ 0 h 111203"/>
                  <a:gd name="connsiteX1" fmla="*/ 111821 w 111820"/>
                  <a:gd name="connsiteY1" fmla="*/ 55923 h 111203"/>
                  <a:gd name="connsiteX2" fmla="*/ 55268 w 111820"/>
                  <a:gd name="connsiteY2" fmla="*/ 111204 h 111203"/>
                  <a:gd name="connsiteX3" fmla="*/ 0 w 111820"/>
                  <a:gd name="connsiteY3" fmla="*/ 55923 h 111203"/>
                  <a:gd name="connsiteX4" fmla="*/ 55910 w 111820"/>
                  <a:gd name="connsiteY4" fmla="*/ 0 h 111203"/>
                  <a:gd name="connsiteX5" fmla="*/ 74547 w 111820"/>
                  <a:gd name="connsiteY5" fmla="*/ 55280 h 111203"/>
                  <a:gd name="connsiteX6" fmla="*/ 55268 w 111820"/>
                  <a:gd name="connsiteY6" fmla="*/ 37282 h 111203"/>
                  <a:gd name="connsiteX7" fmla="*/ 37274 w 111820"/>
                  <a:gd name="connsiteY7" fmla="*/ 56566 h 111203"/>
                  <a:gd name="connsiteX8" fmla="*/ 56553 w 111820"/>
                  <a:gd name="connsiteY8" fmla="*/ 74564 h 111203"/>
                  <a:gd name="connsiteX9" fmla="*/ 74547 w 111820"/>
                  <a:gd name="connsiteY9" fmla="*/ 55280 h 11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20" h="111203">
                    <a:moveTo>
                      <a:pt x="55910" y="0"/>
                    </a:moveTo>
                    <a:cubicBezTo>
                      <a:pt x="87400" y="0"/>
                      <a:pt x="111821" y="24426"/>
                      <a:pt x="111821" y="55923"/>
                    </a:cubicBezTo>
                    <a:cubicBezTo>
                      <a:pt x="111821" y="86777"/>
                      <a:pt x="86757" y="111204"/>
                      <a:pt x="55268" y="111204"/>
                    </a:cubicBezTo>
                    <a:cubicBezTo>
                      <a:pt x="25063" y="111204"/>
                      <a:pt x="0" y="86135"/>
                      <a:pt x="0" y="55923"/>
                    </a:cubicBezTo>
                    <a:cubicBezTo>
                      <a:pt x="643" y="24426"/>
                      <a:pt x="25063" y="0"/>
                      <a:pt x="55910" y="0"/>
                    </a:cubicBezTo>
                    <a:close/>
                    <a:moveTo>
                      <a:pt x="74547" y="55280"/>
                    </a:moveTo>
                    <a:cubicBezTo>
                      <a:pt x="73904" y="45639"/>
                      <a:pt x="64907" y="37282"/>
                      <a:pt x="55268" y="37282"/>
                    </a:cubicBezTo>
                    <a:cubicBezTo>
                      <a:pt x="45628" y="37925"/>
                      <a:pt x="37274" y="46924"/>
                      <a:pt x="37274" y="56566"/>
                    </a:cubicBezTo>
                    <a:cubicBezTo>
                      <a:pt x="37916" y="66208"/>
                      <a:pt x="46913" y="74564"/>
                      <a:pt x="56553" y="74564"/>
                    </a:cubicBezTo>
                    <a:cubicBezTo>
                      <a:pt x="66193" y="73922"/>
                      <a:pt x="75190" y="64922"/>
                      <a:pt x="74547" y="55280"/>
                    </a:cubicBezTo>
                    <a:close/>
                  </a:path>
                </a:pathLst>
              </a:custGeom>
              <a:solidFill>
                <a:srgbClr val="000000"/>
              </a:solidFill>
              <a:ln w="64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7AFCF79-066E-0E21-9B89-0230F6DBBA2F}"/>
                  </a:ext>
                </a:extLst>
              </p:cNvPr>
              <p:cNvSpPr/>
              <p:nvPr/>
            </p:nvSpPr>
            <p:spPr>
              <a:xfrm>
                <a:off x="3682665" y="1160905"/>
                <a:ext cx="185082" cy="111846"/>
              </a:xfrm>
              <a:custGeom>
                <a:avLst/>
                <a:gdLst>
                  <a:gd name="connsiteX0" fmla="*/ 92541 w 185082"/>
                  <a:gd name="connsiteY0" fmla="*/ 111846 h 111846"/>
                  <a:gd name="connsiteX1" fmla="*/ 55268 w 185082"/>
                  <a:gd name="connsiteY1" fmla="*/ 111846 h 111846"/>
                  <a:gd name="connsiteX2" fmla="*/ 0 w 185082"/>
                  <a:gd name="connsiteY2" fmla="*/ 55280 h 111846"/>
                  <a:gd name="connsiteX3" fmla="*/ 55268 w 185082"/>
                  <a:gd name="connsiteY3" fmla="*/ 0 h 111846"/>
                  <a:gd name="connsiteX4" fmla="*/ 130457 w 185082"/>
                  <a:gd name="connsiteY4" fmla="*/ 0 h 111846"/>
                  <a:gd name="connsiteX5" fmla="*/ 185082 w 185082"/>
                  <a:gd name="connsiteY5" fmla="*/ 55923 h 111846"/>
                  <a:gd name="connsiteX6" fmla="*/ 129815 w 185082"/>
                  <a:gd name="connsiteY6" fmla="*/ 111204 h 111846"/>
                  <a:gd name="connsiteX7" fmla="*/ 92541 w 185082"/>
                  <a:gd name="connsiteY7" fmla="*/ 111846 h 111846"/>
                  <a:gd name="connsiteX8" fmla="*/ 91256 w 185082"/>
                  <a:gd name="connsiteY8" fmla="*/ 74564 h 111846"/>
                  <a:gd name="connsiteX9" fmla="*/ 125959 w 185082"/>
                  <a:gd name="connsiteY9" fmla="*/ 74564 h 111846"/>
                  <a:gd name="connsiteX10" fmla="*/ 147809 w 185082"/>
                  <a:gd name="connsiteY10" fmla="*/ 55923 h 111846"/>
                  <a:gd name="connsiteX11" fmla="*/ 126602 w 185082"/>
                  <a:gd name="connsiteY11" fmla="*/ 37925 h 111846"/>
                  <a:gd name="connsiteX12" fmla="*/ 57838 w 185082"/>
                  <a:gd name="connsiteY12" fmla="*/ 37925 h 111846"/>
                  <a:gd name="connsiteX13" fmla="*/ 36631 w 185082"/>
                  <a:gd name="connsiteY13" fmla="*/ 55923 h 111846"/>
                  <a:gd name="connsiteX14" fmla="*/ 57196 w 185082"/>
                  <a:gd name="connsiteY14" fmla="*/ 74564 h 111846"/>
                  <a:gd name="connsiteX15" fmla="*/ 91256 w 185082"/>
                  <a:gd name="connsiteY15" fmla="*/ 74564 h 11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082" h="111846">
                    <a:moveTo>
                      <a:pt x="92541" y="111846"/>
                    </a:moveTo>
                    <a:cubicBezTo>
                      <a:pt x="80331" y="111846"/>
                      <a:pt x="67478" y="111846"/>
                      <a:pt x="55268" y="111846"/>
                    </a:cubicBezTo>
                    <a:cubicBezTo>
                      <a:pt x="23778" y="111204"/>
                      <a:pt x="0" y="86777"/>
                      <a:pt x="0" y="55280"/>
                    </a:cubicBezTo>
                    <a:cubicBezTo>
                      <a:pt x="0" y="24426"/>
                      <a:pt x="24421" y="643"/>
                      <a:pt x="55268" y="0"/>
                    </a:cubicBezTo>
                    <a:cubicBezTo>
                      <a:pt x="80331" y="0"/>
                      <a:pt x="105394" y="0"/>
                      <a:pt x="130457" y="0"/>
                    </a:cubicBezTo>
                    <a:cubicBezTo>
                      <a:pt x="161304" y="0"/>
                      <a:pt x="185082" y="25069"/>
                      <a:pt x="185082" y="55923"/>
                    </a:cubicBezTo>
                    <a:cubicBezTo>
                      <a:pt x="185082" y="86777"/>
                      <a:pt x="160662" y="111204"/>
                      <a:pt x="129815" y="111204"/>
                    </a:cubicBezTo>
                    <a:cubicBezTo>
                      <a:pt x="117604" y="111846"/>
                      <a:pt x="104751" y="111846"/>
                      <a:pt x="92541" y="111846"/>
                    </a:cubicBezTo>
                    <a:close/>
                    <a:moveTo>
                      <a:pt x="91256" y="74564"/>
                    </a:moveTo>
                    <a:cubicBezTo>
                      <a:pt x="102824" y="74564"/>
                      <a:pt x="114391" y="74564"/>
                      <a:pt x="125959" y="74564"/>
                    </a:cubicBezTo>
                    <a:cubicBezTo>
                      <a:pt x="139454" y="74564"/>
                      <a:pt x="147809" y="66851"/>
                      <a:pt x="147809" y="55923"/>
                    </a:cubicBezTo>
                    <a:cubicBezTo>
                      <a:pt x="147809" y="45638"/>
                      <a:pt x="138812" y="37925"/>
                      <a:pt x="126602" y="37925"/>
                    </a:cubicBezTo>
                    <a:cubicBezTo>
                      <a:pt x="103466" y="37925"/>
                      <a:pt x="80974" y="37925"/>
                      <a:pt x="57838" y="37925"/>
                    </a:cubicBezTo>
                    <a:cubicBezTo>
                      <a:pt x="44985" y="37925"/>
                      <a:pt x="36631" y="45638"/>
                      <a:pt x="36631" y="55923"/>
                    </a:cubicBezTo>
                    <a:cubicBezTo>
                      <a:pt x="36631" y="66208"/>
                      <a:pt x="44985" y="74564"/>
                      <a:pt x="57196" y="74564"/>
                    </a:cubicBezTo>
                    <a:cubicBezTo>
                      <a:pt x="69406" y="74564"/>
                      <a:pt x="80331" y="74564"/>
                      <a:pt x="91256" y="74564"/>
                    </a:cubicBezTo>
                    <a:close/>
                  </a:path>
                </a:pathLst>
              </a:custGeom>
              <a:solidFill>
                <a:srgbClr val="000000"/>
              </a:solidFill>
              <a:ln w="64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41991932-B27A-779B-75E8-1278A64D465E}"/>
                  </a:ext>
                </a:extLst>
              </p:cNvPr>
              <p:cNvSpPr/>
              <p:nvPr/>
            </p:nvSpPr>
            <p:spPr>
              <a:xfrm>
                <a:off x="3806772" y="1038050"/>
                <a:ext cx="76399" cy="95938"/>
              </a:xfrm>
              <a:custGeom>
                <a:avLst/>
                <a:gdLst>
                  <a:gd name="connsiteX0" fmla="*/ 76399 w 76399"/>
                  <a:gd name="connsiteY0" fmla="*/ 27078 h 95938"/>
                  <a:gd name="connsiteX1" fmla="*/ 64189 w 76399"/>
                  <a:gd name="connsiteY1" fmla="*/ 36077 h 95938"/>
                  <a:gd name="connsiteX2" fmla="*/ 64189 w 76399"/>
                  <a:gd name="connsiteY2" fmla="*/ 61789 h 95938"/>
                  <a:gd name="connsiteX3" fmla="*/ 64189 w 76399"/>
                  <a:gd name="connsiteY3" fmla="*/ 84287 h 95938"/>
                  <a:gd name="connsiteX4" fmla="*/ 33342 w 76399"/>
                  <a:gd name="connsiteY4" fmla="*/ 84929 h 95938"/>
                  <a:gd name="connsiteX5" fmla="*/ 3137 w 76399"/>
                  <a:gd name="connsiteY5" fmla="*/ 54718 h 95938"/>
                  <a:gd name="connsiteX6" fmla="*/ 3137 w 76399"/>
                  <a:gd name="connsiteY6" fmla="*/ 44433 h 95938"/>
                  <a:gd name="connsiteX7" fmla="*/ 44267 w 76399"/>
                  <a:gd name="connsiteY7" fmla="*/ 3294 h 95938"/>
                  <a:gd name="connsiteX8" fmla="*/ 51979 w 76399"/>
                  <a:gd name="connsiteY8" fmla="*/ 1366 h 95938"/>
                  <a:gd name="connsiteX9" fmla="*/ 72543 w 76399"/>
                  <a:gd name="connsiteY9" fmla="*/ 21935 h 95938"/>
                  <a:gd name="connsiteX10" fmla="*/ 74471 w 76399"/>
                  <a:gd name="connsiteY10" fmla="*/ 24506 h 95938"/>
                  <a:gd name="connsiteX11" fmla="*/ 76399 w 76399"/>
                  <a:gd name="connsiteY11" fmla="*/ 27078 h 9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399" h="95938">
                    <a:moveTo>
                      <a:pt x="76399" y="27078"/>
                    </a:moveTo>
                    <a:cubicBezTo>
                      <a:pt x="72543" y="29649"/>
                      <a:pt x="67402" y="32220"/>
                      <a:pt x="64189" y="36077"/>
                    </a:cubicBezTo>
                    <a:cubicBezTo>
                      <a:pt x="51336" y="48933"/>
                      <a:pt x="51336" y="48933"/>
                      <a:pt x="64189" y="61789"/>
                    </a:cubicBezTo>
                    <a:cubicBezTo>
                      <a:pt x="75757" y="73359"/>
                      <a:pt x="75757" y="73359"/>
                      <a:pt x="64189" y="84287"/>
                    </a:cubicBezTo>
                    <a:cubicBezTo>
                      <a:pt x="48765" y="99714"/>
                      <a:pt x="48765" y="99714"/>
                      <a:pt x="33342" y="84929"/>
                    </a:cubicBezTo>
                    <a:cubicBezTo>
                      <a:pt x="23060" y="74645"/>
                      <a:pt x="13420" y="64360"/>
                      <a:pt x="3137" y="54718"/>
                    </a:cubicBezTo>
                    <a:cubicBezTo>
                      <a:pt x="-718" y="50861"/>
                      <a:pt x="-1361" y="48290"/>
                      <a:pt x="3137" y="44433"/>
                    </a:cubicBezTo>
                    <a:cubicBezTo>
                      <a:pt x="17276" y="30934"/>
                      <a:pt x="30771" y="16793"/>
                      <a:pt x="44267" y="3294"/>
                    </a:cubicBezTo>
                    <a:cubicBezTo>
                      <a:pt x="46195" y="1366"/>
                      <a:pt x="48765" y="-1848"/>
                      <a:pt x="51979" y="1366"/>
                    </a:cubicBezTo>
                    <a:cubicBezTo>
                      <a:pt x="59048" y="8437"/>
                      <a:pt x="65474" y="14865"/>
                      <a:pt x="72543" y="21935"/>
                    </a:cubicBezTo>
                    <a:cubicBezTo>
                      <a:pt x="73186" y="22578"/>
                      <a:pt x="73829" y="23864"/>
                      <a:pt x="74471" y="24506"/>
                    </a:cubicBezTo>
                    <a:cubicBezTo>
                      <a:pt x="74471" y="25149"/>
                      <a:pt x="75757" y="26435"/>
                      <a:pt x="76399" y="27078"/>
                    </a:cubicBezTo>
                    <a:close/>
                  </a:path>
                </a:pathLst>
              </a:custGeom>
              <a:solidFill>
                <a:srgbClr val="000000"/>
              </a:solidFill>
              <a:ln w="64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52B4009-668E-8DDF-B353-CD996CFB4853}"/>
                  </a:ext>
                </a:extLst>
              </p:cNvPr>
              <p:cNvSpPr/>
              <p:nvPr/>
            </p:nvSpPr>
            <p:spPr>
              <a:xfrm>
                <a:off x="3671526" y="1037488"/>
                <a:ext cx="72473" cy="97865"/>
              </a:xfrm>
              <a:custGeom>
                <a:avLst/>
                <a:gdLst>
                  <a:gd name="connsiteX0" fmla="*/ 24635 w 72473"/>
                  <a:gd name="connsiteY0" fmla="*/ 0 h 97865"/>
                  <a:gd name="connsiteX1" fmla="*/ 29776 w 72473"/>
                  <a:gd name="connsiteY1" fmla="*/ 4500 h 97865"/>
                  <a:gd name="connsiteX2" fmla="*/ 68978 w 72473"/>
                  <a:gd name="connsiteY2" fmla="*/ 43710 h 97865"/>
                  <a:gd name="connsiteX3" fmla="*/ 69620 w 72473"/>
                  <a:gd name="connsiteY3" fmla="*/ 54638 h 97865"/>
                  <a:gd name="connsiteX4" fmla="*/ 29776 w 72473"/>
                  <a:gd name="connsiteY4" fmla="*/ 94491 h 97865"/>
                  <a:gd name="connsiteX5" fmla="*/ 18851 w 72473"/>
                  <a:gd name="connsiteY5" fmla="*/ 94491 h 97865"/>
                  <a:gd name="connsiteX6" fmla="*/ 857 w 72473"/>
                  <a:gd name="connsiteY6" fmla="*/ 74564 h 97865"/>
                  <a:gd name="connsiteX7" fmla="*/ 17566 w 72473"/>
                  <a:gd name="connsiteY7" fmla="*/ 54638 h 97865"/>
                  <a:gd name="connsiteX8" fmla="*/ 16923 w 72473"/>
                  <a:gd name="connsiteY8" fmla="*/ 44353 h 97865"/>
                  <a:gd name="connsiteX9" fmla="*/ 14995 w 72473"/>
                  <a:gd name="connsiteY9" fmla="*/ 42425 h 97865"/>
                  <a:gd name="connsiteX10" fmla="*/ 214 w 72473"/>
                  <a:gd name="connsiteY10" fmla="*/ 25069 h 97865"/>
                  <a:gd name="connsiteX11" fmla="*/ 21422 w 72473"/>
                  <a:gd name="connsiteY11" fmla="*/ 1286 h 97865"/>
                  <a:gd name="connsiteX12" fmla="*/ 24635 w 72473"/>
                  <a:gd name="connsiteY12" fmla="*/ 0 h 9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473" h="97865">
                    <a:moveTo>
                      <a:pt x="24635" y="0"/>
                    </a:moveTo>
                    <a:cubicBezTo>
                      <a:pt x="26563" y="1286"/>
                      <a:pt x="27848" y="3214"/>
                      <a:pt x="29776" y="4500"/>
                    </a:cubicBezTo>
                    <a:cubicBezTo>
                      <a:pt x="42629" y="17356"/>
                      <a:pt x="56125" y="30854"/>
                      <a:pt x="68978" y="43710"/>
                    </a:cubicBezTo>
                    <a:cubicBezTo>
                      <a:pt x="72834" y="47567"/>
                      <a:pt x="74119" y="50138"/>
                      <a:pt x="69620" y="54638"/>
                    </a:cubicBezTo>
                    <a:cubicBezTo>
                      <a:pt x="56125" y="67494"/>
                      <a:pt x="42629" y="80992"/>
                      <a:pt x="29776" y="94491"/>
                    </a:cubicBezTo>
                    <a:cubicBezTo>
                      <a:pt x="25278" y="98991"/>
                      <a:pt x="22707" y="98991"/>
                      <a:pt x="18851" y="94491"/>
                    </a:cubicBezTo>
                    <a:cubicBezTo>
                      <a:pt x="12425" y="87420"/>
                      <a:pt x="2142" y="81635"/>
                      <a:pt x="857" y="74564"/>
                    </a:cubicBezTo>
                    <a:cubicBezTo>
                      <a:pt x="-428" y="66208"/>
                      <a:pt x="11139" y="61066"/>
                      <a:pt x="17566" y="54638"/>
                    </a:cubicBezTo>
                    <a:cubicBezTo>
                      <a:pt x="21422" y="50138"/>
                      <a:pt x="21422" y="47567"/>
                      <a:pt x="16923" y="44353"/>
                    </a:cubicBezTo>
                    <a:cubicBezTo>
                      <a:pt x="16281" y="43710"/>
                      <a:pt x="15638" y="43067"/>
                      <a:pt x="14995" y="42425"/>
                    </a:cubicBezTo>
                    <a:cubicBezTo>
                      <a:pt x="9854" y="35997"/>
                      <a:pt x="-1713" y="30211"/>
                      <a:pt x="214" y="25069"/>
                    </a:cubicBezTo>
                    <a:cubicBezTo>
                      <a:pt x="4070" y="16070"/>
                      <a:pt x="14353" y="8999"/>
                      <a:pt x="21422" y="1286"/>
                    </a:cubicBezTo>
                    <a:cubicBezTo>
                      <a:pt x="22065" y="643"/>
                      <a:pt x="23350" y="643"/>
                      <a:pt x="24635" y="0"/>
                    </a:cubicBezTo>
                    <a:close/>
                  </a:path>
                </a:pathLst>
              </a:custGeom>
              <a:solidFill>
                <a:srgbClr val="000000"/>
              </a:solidFill>
              <a:ln w="64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9123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22674" y="4164087"/>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‘Becoming angry for the first time at eighteen months must be terrifying for a child,’ Winnicott writes in a paper on aggression. With screens around, keeping anger at bay throughout most of childhood is a real possibility. If parents turn to screens, it is because it is a guaranteed recipe for calm and silence. However, as shown above, thwarting frustration also preempts the child from learning how to deal with negative emotions. Instead of making the frustration   ‘disappear’, the parents’ role is to show that frustration isn’t abnormal or dangerous.</a:t>
            </a:r>
          </a:p>
          <a:p>
            <a:pPr>
              <a:lnSpc>
                <a:spcPts val="1120"/>
              </a:lnSpc>
            </a:pPr>
            <a:r>
              <a:rPr lang="en-US" sz="1150" dirty="0">
                <a:solidFill>
                  <a:srgbClr val="262626"/>
                </a:solidFill>
              </a:rPr>
              <a:t> </a:t>
            </a:r>
          </a:p>
          <a:p>
            <a:pPr>
              <a:lnSpc>
                <a:spcPts val="1120"/>
              </a:lnSpc>
            </a:pPr>
            <a:r>
              <a:rPr lang="en-US" sz="1150" dirty="0">
                <a:solidFill>
                  <a:srgbClr val="262626"/>
                </a:solidFill>
              </a:rPr>
              <a:t>Frustration can be a sign of genuine distress. At other times, it is used consciously by the child as a way of communicating and demarcating boundaries. Act of refusal are already manifest in the first months of life. Just consider meal times. From the first weeks, the child will turn her head away from the breast to indicate that she isn’t hungry and, later, smack her lips shut to block the food from entering. The French children's food association reports that one third of children in France under 3 years old are exposed to screens during meals. When captured by a screen, the parent robs the child from her ability to discern and communicate her own needs and desires. The psychoanalyst René Spitz has paid particular attention to early signs of refusal, dedicating a whole book to the utterance of the word No. Like </a:t>
            </a:r>
            <a:r>
              <a:rPr lang="en-US" sz="1150" dirty="0" err="1">
                <a:solidFill>
                  <a:srgbClr val="262626"/>
                </a:solidFill>
              </a:rPr>
              <a:t>Bion</a:t>
            </a:r>
            <a:r>
              <a:rPr lang="en-US" sz="1150" dirty="0">
                <a:solidFill>
                  <a:srgbClr val="262626"/>
                </a:solidFill>
              </a:rPr>
              <a:t>, Spitz considers the No an important step for developing new mental faculties. The No, he argues, is one of the first signs that the child has become an autonomous agent who can enter into conflict with its parents. However frustratingly it might be lived, the No is a sign of remarkable awareness of the self and an ability to communicate abstract ideas, like negation. While counterintuitive to some parents, there is often more cause for concern if a child </a:t>
            </a:r>
            <a:r>
              <a:rPr lang="en-US" sz="1150" i="1" dirty="0">
                <a:solidFill>
                  <a:srgbClr val="262626"/>
                </a:solidFill>
              </a:rPr>
              <a:t>never</a:t>
            </a:r>
            <a:r>
              <a:rPr lang="en-US" sz="1150" dirty="0">
                <a:solidFill>
                  <a:srgbClr val="262626"/>
                </a:solidFill>
              </a:rPr>
              <a:t> says no than if a child stubbornly engages in acts of dissent. </a:t>
            </a:r>
          </a:p>
          <a:p>
            <a:pPr>
              <a:lnSpc>
                <a:spcPts val="1120"/>
              </a:lnSpc>
            </a:pPr>
            <a:r>
              <a:rPr lang="en-US" sz="1150" dirty="0">
                <a:solidFill>
                  <a:srgbClr val="262626"/>
                </a:solidFill>
              </a:rPr>
              <a:t> </a:t>
            </a:r>
          </a:p>
          <a:p>
            <a:pPr>
              <a:lnSpc>
                <a:spcPts val="1120"/>
              </a:lnSpc>
            </a:pPr>
            <a:r>
              <a:rPr lang="en-US" sz="1150" dirty="0">
                <a:solidFill>
                  <a:srgbClr val="262626"/>
                </a:solidFill>
              </a:rPr>
              <a:t>While parents might come to accept a No, it can be more difficult to make sense of more extreme reactions of anger. Sometimes children go through episodes of unhinged aggression, kicking over and destroying things, pronouncing phrases like ‘I hate you’ or ‘I want to kill you’. Sometimes they’ll inflict actual harm on their parents, scratching, kicking, and biting. Here, even the most strong-willed parent can be tempted to reach for a screen, which works as an effective pacifier. However, screens do not actually allow the child to come to rest. They simply capture their attention momentarily, displacing the problem to a later point in time. In a text dedicated to the question of aggressivity, Winnicott asks us to rely on a different ‘tool’: our faculties of empathy. He writes how feelings of love and hatred are present in us from when we are very small. The child will feel the desire to inflict harm on others, just as she will feel the desire to protect them from harm. He considers the dramatization of hatred, as manifest in fits or outbursts, as a healthy response to this latent impulse, which will otherwise be </a:t>
            </a:r>
            <a:r>
              <a:rPr lang="en-US" sz="1150" dirty="0" err="1">
                <a:solidFill>
                  <a:srgbClr val="262626"/>
                </a:solidFill>
              </a:rPr>
              <a:t>internalised</a:t>
            </a:r>
            <a:r>
              <a:rPr lang="en-US" sz="1150" dirty="0">
                <a:solidFill>
                  <a:srgbClr val="262626"/>
                </a:solidFill>
              </a:rPr>
              <a:t>. It is the adult’s responsibility, he writes, to make sure that this anger does not get out of hand. They ought to become ‘a confident authority’, creating a space where the child can exercise their penchant for destruction without actually putting herself or anyone else in danger. Doing so, ‘[the child] will become more and more capable of </a:t>
            </a:r>
            <a:r>
              <a:rPr lang="en-US" sz="1150" dirty="0" err="1">
                <a:solidFill>
                  <a:srgbClr val="262626"/>
                </a:solidFill>
              </a:rPr>
              <a:t>recognising</a:t>
            </a:r>
            <a:r>
              <a:rPr lang="en-US" sz="1150" dirty="0">
                <a:solidFill>
                  <a:srgbClr val="262626"/>
                </a:solidFill>
              </a:rPr>
              <a:t> [</a:t>
            </a:r>
            <a:r>
              <a:rPr lang="en-US" sz="1150" dirty="0" err="1">
                <a:solidFill>
                  <a:srgbClr val="262626"/>
                </a:solidFill>
              </a:rPr>
              <a:t>thier</a:t>
            </a:r>
            <a:r>
              <a:rPr lang="en-US" sz="1150" dirty="0">
                <a:solidFill>
                  <a:srgbClr val="262626"/>
                </a:solidFill>
              </a:rPr>
              <a:t>] own cruelty, he writes.’ ‘Then, and only then,’ he continues, ‘[can it] be controlled’. </a:t>
            </a:r>
          </a:p>
          <a:p>
            <a:pPr>
              <a:lnSpc>
                <a:spcPts val="1120"/>
              </a:lnSpc>
            </a:pPr>
            <a:endParaRPr lang="en-US" sz="1150" dirty="0">
              <a:solidFill>
                <a:srgbClr val="262626"/>
              </a:solidFill>
            </a:endParaRP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34</a:t>
            </a:fld>
            <a:endParaRPr lang="en-US" dirty="0"/>
          </a:p>
        </p:txBody>
      </p:sp>
      <p:pic>
        <p:nvPicPr>
          <p:cNvPr id="7" name="Picture 6">
            <a:extLst>
              <a:ext uri="{FF2B5EF4-FFF2-40B4-BE49-F238E27FC236}">
                <a16:creationId xmlns:a16="http://schemas.microsoft.com/office/drawing/2014/main" id="{D0550C77-DA4F-DAD3-D49C-A3FCF654F1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2417" b="12417"/>
          <a:stretch/>
        </p:blipFill>
        <p:spPr>
          <a:xfrm>
            <a:off x="-1" y="0"/>
            <a:ext cx="7559675" cy="3788229"/>
          </a:xfrm>
          <a:prstGeom prst="rect">
            <a:avLst/>
          </a:prstGeom>
        </p:spPr>
      </p:pic>
      <p:pic>
        <p:nvPicPr>
          <p:cNvPr id="8" name="Picture 7">
            <a:extLst>
              <a:ext uri="{FF2B5EF4-FFF2-40B4-BE49-F238E27FC236}">
                <a16:creationId xmlns:a16="http://schemas.microsoft.com/office/drawing/2014/main" id="{55035794-DA9C-F6CB-4D7A-8B9AADFC0287}"/>
              </a:ext>
            </a:extLst>
          </p:cNvPr>
          <p:cNvPicPr>
            <a:picLocks noChangeAspect="1"/>
          </p:cNvPicPr>
          <p:nvPr/>
        </p:nvPicPr>
        <p:blipFill rotWithShape="1">
          <a:blip r:embed="rId2">
            <a:alphaModFix amt="52000"/>
          </a:blip>
          <a:srcRect l="67635" t="984" r="2330" b="31175"/>
          <a:stretch/>
        </p:blipFill>
        <p:spPr>
          <a:xfrm rot="10800000" flipH="1">
            <a:off x="5243222" y="0"/>
            <a:ext cx="2737789" cy="3309098"/>
          </a:xfrm>
          <a:prstGeom prst="rect">
            <a:avLst/>
          </a:prstGeom>
        </p:spPr>
      </p:pic>
    </p:spTree>
    <p:extLst>
      <p:ext uri="{BB962C8B-B14F-4D97-AF65-F5344CB8AC3E}">
        <p14:creationId xmlns:p14="http://schemas.microsoft.com/office/powerpoint/2010/main" val="3917677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4179668"/>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There are many definitions of play, but in the context of this guide, we will talk about play quite broadly as “the meeting between a subjective reality and an exterior world”. You might think of play as a kind of intermediary space, where children can begin to explore objects and phenomena by submitting them to their own rules of experimentation. The psychoanalyst D.W Winnicott considers play-settings particularly auspicious for acts of creation. </a:t>
            </a:r>
          </a:p>
          <a:p>
            <a:pPr>
              <a:lnSpc>
                <a:spcPts val="1120"/>
              </a:lnSpc>
            </a:pPr>
            <a:r>
              <a:rPr lang="en-US" sz="1150" dirty="0">
                <a:solidFill>
                  <a:srgbClr val="262626"/>
                </a:solidFill>
              </a:rPr>
              <a:t> </a:t>
            </a:r>
          </a:p>
          <a:p>
            <a:pPr>
              <a:lnSpc>
                <a:spcPts val="1120"/>
              </a:lnSpc>
            </a:pPr>
            <a:r>
              <a:rPr lang="en-US" sz="1150" dirty="0">
                <a:solidFill>
                  <a:srgbClr val="262626"/>
                </a:solidFill>
              </a:rPr>
              <a:t>If defined in these general terms, play actually begins very early. Even before being born, children have been recorded interacting with the environment of the mother’s stomach, tucking and swimming around the umbilical cord (why some children end up getting entangled). During the first months of life, they will turn their attention towards their own limbs, sucking on a finger or grabbing a foot, and, later, reach for objects that are presented to them. Around eight months old, their interaction with objects takes on a more intentional nature: they will consciously reach for certain toys. Soon, they will begin to place the toys in a space, arranging them, taking them apart, reassembling them. The Swiss psychologist Jean Piaget has written extensively about the importance of such early object experimentation. In his work, he argues that it is essential for the development of intelligence, especially during the first two years of life, which he refers to as The Sensorimotor Stage. During this stage, the child will discover the world predominantly through its senses, through sight, touch, hearing, taste, and smell. By grasping for objects, sucking on them, picking them up, or letting them fall, she will start to form ideas about the object’s qualities, which, according to Piaget, will lead to the development of more general concepts. One cognitive break-through is what Piaget calls Object Permanence: the understanding that objects exist even when they cannot be sensed. He observed how young children at six months will lose interest when an object is out of sight, whereas toddlers at 18-24 months will start to look for the object. Piaget argues that where a six month’s old  sees an object, feels a texture, hears a sound, and smells a smell, a child at 18 months will have </a:t>
            </a:r>
            <a:r>
              <a:rPr lang="en-US" sz="1150" dirty="0" err="1">
                <a:solidFill>
                  <a:srgbClr val="262626"/>
                </a:solidFill>
              </a:rPr>
              <a:t>organised</a:t>
            </a:r>
            <a:r>
              <a:rPr lang="en-US" sz="1150" dirty="0">
                <a:solidFill>
                  <a:srgbClr val="262626"/>
                </a:solidFill>
              </a:rPr>
              <a:t> this input into a single concept: a toy. </a:t>
            </a:r>
          </a:p>
          <a:p>
            <a:pPr>
              <a:lnSpc>
                <a:spcPts val="1120"/>
              </a:lnSpc>
            </a:pPr>
            <a:r>
              <a:rPr lang="en-US" sz="1150" dirty="0">
                <a:solidFill>
                  <a:srgbClr val="262626"/>
                </a:solidFill>
              </a:rPr>
              <a:t> </a:t>
            </a:r>
          </a:p>
          <a:p>
            <a:pPr>
              <a:lnSpc>
                <a:spcPts val="1120"/>
              </a:lnSpc>
            </a:pPr>
            <a:r>
              <a:rPr lang="en-US" sz="1150" dirty="0">
                <a:solidFill>
                  <a:srgbClr val="262626"/>
                </a:solidFill>
              </a:rPr>
              <a:t>We can’t actually insert ourselves into the mind of the toddler, but findings in neuroscience seem to underpin the theories of Piaget, in showing how concepts activate different areas of the brain associated with the senses. We know too, that stimulating more than one of our senses will help us retain knowledge in the long term. It seems more than likely that if a child only knows an object through one sense (like through vision on the screen), she’s missing the basic information that will allow her to attribute meaning to what she sees. Observations from the ground confirm this hypothesis. Pediatricians testify to children who know the names of </a:t>
            </a:r>
            <a:r>
              <a:rPr lang="en-US" sz="1150" dirty="0" err="1">
                <a:solidFill>
                  <a:srgbClr val="262626"/>
                </a:solidFill>
              </a:rPr>
              <a:t>colours</a:t>
            </a:r>
            <a:r>
              <a:rPr lang="en-US" sz="1150" dirty="0">
                <a:solidFill>
                  <a:srgbClr val="262626"/>
                </a:solidFill>
              </a:rPr>
              <a:t> or numbers but who cannot associate them with the quantities of real objects. While studies suggest that cognition does not exactly develop in set stages like Piaget imagined, it does not compromise his other big, and perhaps more important, hypothesis: that infants aren’t empty vessels ready to ‘be filled up with knowledge’. If put in the right conditions, children are skilled independent learners – like ‘little scientists’, as he wrote. </a:t>
            </a:r>
          </a:p>
          <a:p>
            <a:pPr>
              <a:lnSpc>
                <a:spcPts val="11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03</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5" y="1012503"/>
            <a:ext cx="730769"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Play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35</a:t>
            </a:fld>
            <a:endParaRPr lang="en-US" dirty="0"/>
          </a:p>
        </p:txBody>
      </p:sp>
      <p:sp>
        <p:nvSpPr>
          <p:cNvPr id="20" name="Freeform 19">
            <a:extLst>
              <a:ext uri="{FF2B5EF4-FFF2-40B4-BE49-F238E27FC236}">
                <a16:creationId xmlns:a16="http://schemas.microsoft.com/office/drawing/2014/main" id="{4B736D0B-1AB6-C1A5-D478-8071213675CB}"/>
              </a:ext>
            </a:extLst>
          </p:cNvPr>
          <p:cNvSpPr/>
          <p:nvPr/>
        </p:nvSpPr>
        <p:spPr>
          <a:xfrm>
            <a:off x="1344305" y="1553372"/>
            <a:ext cx="2603441" cy="2162800"/>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25" name="Text Placeholder 17">
            <a:extLst>
              <a:ext uri="{FF2B5EF4-FFF2-40B4-BE49-F238E27FC236}">
                <a16:creationId xmlns:a16="http://schemas.microsoft.com/office/drawing/2014/main" id="{8743A1B0-D78B-1AB9-618C-7A0C0A114A7E}"/>
              </a:ext>
            </a:extLst>
          </p:cNvPr>
          <p:cNvSpPr txBox="1">
            <a:spLocks/>
          </p:cNvSpPr>
          <p:nvPr/>
        </p:nvSpPr>
        <p:spPr>
          <a:xfrm>
            <a:off x="1551897" y="1737893"/>
            <a:ext cx="2158457" cy="135841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600" i="1" dirty="0">
                <a:solidFill>
                  <a:schemeClr val="bg1"/>
                </a:solidFill>
              </a:rPr>
              <a:t>‘We learn to talk with a pot and a spoon’ </a:t>
            </a:r>
          </a:p>
          <a:p>
            <a:pPr algn="l"/>
            <a:endParaRPr lang="en-US" sz="1600" b="1" i="1" dirty="0">
              <a:solidFill>
                <a:schemeClr val="bg1"/>
              </a:solidFill>
            </a:endParaRPr>
          </a:p>
          <a:p>
            <a:pPr algn="l"/>
            <a:r>
              <a:rPr lang="en-US" sz="1600" b="1" i="1" dirty="0">
                <a:solidFill>
                  <a:schemeClr val="bg1"/>
                </a:solidFill>
              </a:rPr>
              <a:t>Eric </a:t>
            </a:r>
            <a:r>
              <a:rPr lang="en-US" sz="1600" b="1" i="1" dirty="0" err="1">
                <a:solidFill>
                  <a:schemeClr val="bg1"/>
                </a:solidFill>
              </a:rPr>
              <a:t>Osika</a:t>
            </a:r>
            <a:r>
              <a:rPr lang="en-US" sz="1600" b="1" i="1" dirty="0">
                <a:solidFill>
                  <a:schemeClr val="bg1"/>
                </a:solidFill>
              </a:rPr>
              <a:t> </a:t>
            </a:r>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aphic 11">
            <a:extLst>
              <a:ext uri="{FF2B5EF4-FFF2-40B4-BE49-F238E27FC236}">
                <a16:creationId xmlns:a16="http://schemas.microsoft.com/office/drawing/2014/main" id="{4A516060-2790-AF0B-DE13-E86B08885641}"/>
              </a:ext>
            </a:extLst>
          </p:cNvPr>
          <p:cNvGrpSpPr/>
          <p:nvPr/>
        </p:nvGrpSpPr>
        <p:grpSpPr>
          <a:xfrm>
            <a:off x="6180251" y="646888"/>
            <a:ext cx="730769" cy="731332"/>
            <a:chOff x="6119583" y="759800"/>
            <a:chExt cx="1188897" cy="1189815"/>
          </a:xfrm>
        </p:grpSpPr>
        <p:sp>
          <p:nvSpPr>
            <p:cNvPr id="28" name="Freeform 27">
              <a:extLst>
                <a:ext uri="{FF2B5EF4-FFF2-40B4-BE49-F238E27FC236}">
                  <a16:creationId xmlns:a16="http://schemas.microsoft.com/office/drawing/2014/main" id="{C9499CAF-BB43-F706-1DD6-D548BBDA90F8}"/>
                </a:ext>
              </a:extLst>
            </p:cNvPr>
            <p:cNvSpPr/>
            <p:nvPr/>
          </p:nvSpPr>
          <p:spPr>
            <a:xfrm>
              <a:off x="6625989" y="979636"/>
              <a:ext cx="190223" cy="167126"/>
            </a:xfrm>
            <a:custGeom>
              <a:avLst/>
              <a:gdLst>
                <a:gd name="connsiteX0" fmla="*/ 190223 w 190223"/>
                <a:gd name="connsiteY0" fmla="*/ 167127 h 167126"/>
                <a:gd name="connsiteX1" fmla="*/ 0 w 190223"/>
                <a:gd name="connsiteY1" fmla="*/ 167127 h 167126"/>
                <a:gd name="connsiteX2" fmla="*/ 0 w 190223"/>
                <a:gd name="connsiteY2" fmla="*/ 162627 h 167126"/>
                <a:gd name="connsiteX3" fmla="*/ 37916 w 190223"/>
                <a:gd name="connsiteY3" fmla="*/ 93848 h 167126"/>
                <a:gd name="connsiteX4" fmla="*/ 88042 w 190223"/>
                <a:gd name="connsiteY4" fmla="*/ 7071 h 167126"/>
                <a:gd name="connsiteX5" fmla="*/ 94469 w 190223"/>
                <a:gd name="connsiteY5" fmla="*/ 0 h 167126"/>
                <a:gd name="connsiteX6" fmla="*/ 100253 w 190223"/>
                <a:gd name="connsiteY6" fmla="*/ 6428 h 167126"/>
                <a:gd name="connsiteX7" fmla="*/ 190223 w 190223"/>
                <a:gd name="connsiteY7" fmla="*/ 162627 h 167126"/>
                <a:gd name="connsiteX8" fmla="*/ 190223 w 190223"/>
                <a:gd name="connsiteY8" fmla="*/ 167127 h 16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223" h="167126">
                  <a:moveTo>
                    <a:pt x="190223" y="167127"/>
                  </a:moveTo>
                  <a:cubicBezTo>
                    <a:pt x="126601" y="167127"/>
                    <a:pt x="63622" y="167127"/>
                    <a:pt x="0" y="167127"/>
                  </a:cubicBezTo>
                  <a:cubicBezTo>
                    <a:pt x="0" y="165841"/>
                    <a:pt x="0" y="163913"/>
                    <a:pt x="0" y="162627"/>
                  </a:cubicBezTo>
                  <a:cubicBezTo>
                    <a:pt x="12853" y="139487"/>
                    <a:pt x="25063" y="116346"/>
                    <a:pt x="37916" y="93848"/>
                  </a:cubicBezTo>
                  <a:cubicBezTo>
                    <a:pt x="54625" y="64922"/>
                    <a:pt x="71334" y="35997"/>
                    <a:pt x="88042" y="7071"/>
                  </a:cubicBezTo>
                  <a:cubicBezTo>
                    <a:pt x="89328" y="4500"/>
                    <a:pt x="92541" y="2571"/>
                    <a:pt x="94469" y="0"/>
                  </a:cubicBezTo>
                  <a:cubicBezTo>
                    <a:pt x="96397" y="1928"/>
                    <a:pt x="98967" y="3857"/>
                    <a:pt x="100253" y="6428"/>
                  </a:cubicBezTo>
                  <a:cubicBezTo>
                    <a:pt x="130457" y="58494"/>
                    <a:pt x="160662" y="110561"/>
                    <a:pt x="190223" y="162627"/>
                  </a:cubicBezTo>
                  <a:cubicBezTo>
                    <a:pt x="190223" y="164556"/>
                    <a:pt x="190223" y="165841"/>
                    <a:pt x="190223" y="167127"/>
                  </a:cubicBezTo>
                  <a:close/>
                </a:path>
              </a:pathLst>
            </a:custGeom>
            <a:solidFill>
              <a:srgbClr val="009AC1"/>
            </a:solidFill>
            <a:ln w="64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74164FD-6CA0-B4CE-7D1D-588D33A39C62}"/>
                </a:ext>
              </a:extLst>
            </p:cNvPr>
            <p:cNvSpPr/>
            <p:nvPr/>
          </p:nvSpPr>
          <p:spPr>
            <a:xfrm>
              <a:off x="6336798" y="1551403"/>
              <a:ext cx="194721" cy="181589"/>
            </a:xfrm>
            <a:custGeom>
              <a:avLst/>
              <a:gdLst>
                <a:gd name="connsiteX0" fmla="*/ 194722 w 194721"/>
                <a:gd name="connsiteY0" fmla="*/ 67815 h 181589"/>
                <a:gd name="connsiteX1" fmla="*/ 164517 w 194721"/>
                <a:gd name="connsiteY1" fmla="*/ 103811 h 181589"/>
                <a:gd name="connsiteX2" fmla="*/ 154878 w 194721"/>
                <a:gd name="connsiteY2" fmla="*/ 139165 h 181589"/>
                <a:gd name="connsiteX3" fmla="*/ 156163 w 194721"/>
                <a:gd name="connsiteY3" fmla="*/ 159735 h 181589"/>
                <a:gd name="connsiteX4" fmla="*/ 157449 w 194721"/>
                <a:gd name="connsiteY4" fmla="*/ 180947 h 181589"/>
                <a:gd name="connsiteX5" fmla="*/ 116961 w 194721"/>
                <a:gd name="connsiteY5" fmla="*/ 165520 h 181589"/>
                <a:gd name="connsiteX6" fmla="*/ 75832 w 194721"/>
                <a:gd name="connsiteY6" fmla="*/ 166163 h 181589"/>
                <a:gd name="connsiteX7" fmla="*/ 36631 w 194721"/>
                <a:gd name="connsiteY7" fmla="*/ 181590 h 181589"/>
                <a:gd name="connsiteX8" fmla="*/ 39844 w 194721"/>
                <a:gd name="connsiteY8" fmla="*/ 134023 h 181589"/>
                <a:gd name="connsiteX9" fmla="*/ 28276 w 194721"/>
                <a:gd name="connsiteY9" fmla="*/ 101240 h 181589"/>
                <a:gd name="connsiteX10" fmla="*/ 0 w 194721"/>
                <a:gd name="connsiteY10" fmla="*/ 67815 h 181589"/>
                <a:gd name="connsiteX11" fmla="*/ 45628 w 194721"/>
                <a:gd name="connsiteY11" fmla="*/ 55602 h 181589"/>
                <a:gd name="connsiteX12" fmla="*/ 73904 w 194721"/>
                <a:gd name="connsiteY12" fmla="*/ 34389 h 181589"/>
                <a:gd name="connsiteX13" fmla="*/ 91898 w 194721"/>
                <a:gd name="connsiteY13" fmla="*/ 4821 h 181589"/>
                <a:gd name="connsiteX14" fmla="*/ 102824 w 194721"/>
                <a:gd name="connsiteY14" fmla="*/ 4821 h 181589"/>
                <a:gd name="connsiteX15" fmla="*/ 123388 w 194721"/>
                <a:gd name="connsiteY15" fmla="*/ 37603 h 181589"/>
                <a:gd name="connsiteX16" fmla="*/ 149094 w 194721"/>
                <a:gd name="connsiteY16" fmla="*/ 55602 h 181589"/>
                <a:gd name="connsiteX17" fmla="*/ 194722 w 194721"/>
                <a:gd name="connsiteY17" fmla="*/ 67815 h 18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721" h="181589">
                  <a:moveTo>
                    <a:pt x="194722" y="67815"/>
                  </a:moveTo>
                  <a:cubicBezTo>
                    <a:pt x="183797" y="80671"/>
                    <a:pt x="174800" y="92884"/>
                    <a:pt x="164517" y="103811"/>
                  </a:cubicBezTo>
                  <a:cubicBezTo>
                    <a:pt x="154878" y="114096"/>
                    <a:pt x="152307" y="125667"/>
                    <a:pt x="154878" y="139165"/>
                  </a:cubicBezTo>
                  <a:cubicBezTo>
                    <a:pt x="156163" y="145593"/>
                    <a:pt x="155520" y="152664"/>
                    <a:pt x="156163" y="159735"/>
                  </a:cubicBezTo>
                  <a:cubicBezTo>
                    <a:pt x="156806" y="166163"/>
                    <a:pt x="156806" y="173233"/>
                    <a:pt x="157449" y="180947"/>
                  </a:cubicBezTo>
                  <a:cubicBezTo>
                    <a:pt x="143953" y="175805"/>
                    <a:pt x="129814" y="171948"/>
                    <a:pt x="116961" y="165520"/>
                  </a:cubicBezTo>
                  <a:cubicBezTo>
                    <a:pt x="102824" y="158449"/>
                    <a:pt x="89971" y="159092"/>
                    <a:pt x="75832" y="166163"/>
                  </a:cubicBezTo>
                  <a:cubicBezTo>
                    <a:pt x="63622" y="171948"/>
                    <a:pt x="50769" y="175805"/>
                    <a:pt x="36631" y="181590"/>
                  </a:cubicBezTo>
                  <a:cubicBezTo>
                    <a:pt x="37916" y="164877"/>
                    <a:pt x="37916" y="149450"/>
                    <a:pt x="39844" y="134023"/>
                  </a:cubicBezTo>
                  <a:cubicBezTo>
                    <a:pt x="41772" y="120524"/>
                    <a:pt x="35988" y="110239"/>
                    <a:pt x="28276" y="101240"/>
                  </a:cubicBezTo>
                  <a:cubicBezTo>
                    <a:pt x="19279" y="90313"/>
                    <a:pt x="10282" y="80028"/>
                    <a:pt x="0" y="67815"/>
                  </a:cubicBezTo>
                  <a:cubicBezTo>
                    <a:pt x="16066" y="63315"/>
                    <a:pt x="30847" y="59459"/>
                    <a:pt x="45628" y="55602"/>
                  </a:cubicBezTo>
                  <a:cubicBezTo>
                    <a:pt x="58481" y="53031"/>
                    <a:pt x="66835" y="44674"/>
                    <a:pt x="73904" y="34389"/>
                  </a:cubicBezTo>
                  <a:cubicBezTo>
                    <a:pt x="80331" y="24747"/>
                    <a:pt x="86114" y="14463"/>
                    <a:pt x="91898" y="4821"/>
                  </a:cubicBezTo>
                  <a:cubicBezTo>
                    <a:pt x="95754" y="-1607"/>
                    <a:pt x="98967" y="-1607"/>
                    <a:pt x="102824" y="4821"/>
                  </a:cubicBezTo>
                  <a:cubicBezTo>
                    <a:pt x="109250" y="15748"/>
                    <a:pt x="116961" y="26033"/>
                    <a:pt x="123388" y="37603"/>
                  </a:cubicBezTo>
                  <a:cubicBezTo>
                    <a:pt x="129172" y="48531"/>
                    <a:pt x="137526" y="53031"/>
                    <a:pt x="149094" y="55602"/>
                  </a:cubicBezTo>
                  <a:cubicBezTo>
                    <a:pt x="163875" y="59459"/>
                    <a:pt x="178013" y="63315"/>
                    <a:pt x="194722" y="67815"/>
                  </a:cubicBezTo>
                  <a:close/>
                </a:path>
              </a:pathLst>
            </a:custGeom>
            <a:solidFill>
              <a:srgbClr val="009AC1"/>
            </a:solidFill>
            <a:ln w="64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0D297B1-3A49-B306-89D7-227FEEB2C7F7}"/>
                </a:ext>
              </a:extLst>
            </p:cNvPr>
            <p:cNvSpPr/>
            <p:nvPr/>
          </p:nvSpPr>
          <p:spPr>
            <a:xfrm>
              <a:off x="6890378" y="1531149"/>
              <a:ext cx="231740" cy="231418"/>
            </a:xfrm>
            <a:custGeom>
              <a:avLst/>
              <a:gdLst>
                <a:gd name="connsiteX0" fmla="*/ 114130 w 231740"/>
                <a:gd name="connsiteY0" fmla="*/ 231413 h 231418"/>
                <a:gd name="connsiteX1" fmla="*/ 381 w 231740"/>
                <a:gd name="connsiteY1" fmla="*/ 126637 h 231418"/>
                <a:gd name="connsiteX2" fmla="*/ 113487 w 231740"/>
                <a:gd name="connsiteY2" fmla="*/ 6 h 231418"/>
                <a:gd name="connsiteX3" fmla="*/ 231734 w 231740"/>
                <a:gd name="connsiteY3" fmla="*/ 115067 h 231418"/>
                <a:gd name="connsiteX4" fmla="*/ 114130 w 231740"/>
                <a:gd name="connsiteY4" fmla="*/ 231413 h 231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740" h="231418">
                  <a:moveTo>
                    <a:pt x="114130" y="231413"/>
                  </a:moveTo>
                  <a:cubicBezTo>
                    <a:pt x="52436" y="232055"/>
                    <a:pt x="4237" y="178061"/>
                    <a:pt x="381" y="126637"/>
                  </a:cubicBezTo>
                  <a:cubicBezTo>
                    <a:pt x="-5402" y="50144"/>
                    <a:pt x="55649" y="-637"/>
                    <a:pt x="113487" y="6"/>
                  </a:cubicBezTo>
                  <a:cubicBezTo>
                    <a:pt x="182893" y="1292"/>
                    <a:pt x="230449" y="46930"/>
                    <a:pt x="231734" y="115067"/>
                  </a:cubicBezTo>
                  <a:cubicBezTo>
                    <a:pt x="232377" y="177418"/>
                    <a:pt x="184821" y="230770"/>
                    <a:pt x="114130" y="231413"/>
                  </a:cubicBezTo>
                  <a:close/>
                </a:path>
              </a:pathLst>
            </a:custGeom>
            <a:solidFill>
              <a:srgbClr val="009AC1"/>
            </a:solidFill>
            <a:ln w="64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B272BC6-F4C2-5A99-DDD7-FAD0D710061C}"/>
                </a:ext>
              </a:extLst>
            </p:cNvPr>
            <p:cNvSpPr/>
            <p:nvPr/>
          </p:nvSpPr>
          <p:spPr>
            <a:xfrm>
              <a:off x="6119583" y="759800"/>
              <a:ext cx="1188897" cy="1189815"/>
            </a:xfrm>
            <a:custGeom>
              <a:avLst/>
              <a:gdLst>
                <a:gd name="connsiteX0" fmla="*/ 690203 w 1188897"/>
                <a:gd name="connsiteY0" fmla="*/ 0 h 1189815"/>
                <a:gd name="connsiteX1" fmla="*/ 887496 w 1188897"/>
                <a:gd name="connsiteY1" fmla="*/ 0 h 1189815"/>
                <a:gd name="connsiteX2" fmla="*/ 904204 w 1188897"/>
                <a:gd name="connsiteY2" fmla="*/ 33425 h 1189815"/>
                <a:gd name="connsiteX3" fmla="*/ 903562 w 1188897"/>
                <a:gd name="connsiteY3" fmla="*/ 558590 h 1189815"/>
                <a:gd name="connsiteX4" fmla="*/ 903562 w 1188897"/>
                <a:gd name="connsiteY4" fmla="*/ 571446 h 1189815"/>
                <a:gd name="connsiteX5" fmla="*/ 915772 w 1188897"/>
                <a:gd name="connsiteY5" fmla="*/ 571446 h 1189815"/>
                <a:gd name="connsiteX6" fmla="*/ 1159335 w 1188897"/>
                <a:gd name="connsiteY6" fmla="*/ 571446 h 1189815"/>
                <a:gd name="connsiteX7" fmla="*/ 1188897 w 1188897"/>
                <a:gd name="connsiteY7" fmla="*/ 601014 h 1189815"/>
                <a:gd name="connsiteX8" fmla="*/ 1188897 w 1188897"/>
                <a:gd name="connsiteY8" fmla="*/ 1160890 h 1189815"/>
                <a:gd name="connsiteX9" fmla="*/ 1159978 w 1188897"/>
                <a:gd name="connsiteY9" fmla="*/ 1189815 h 1189815"/>
                <a:gd name="connsiteX10" fmla="*/ 28277 w 1188897"/>
                <a:gd name="connsiteY10" fmla="*/ 1189815 h 1189815"/>
                <a:gd name="connsiteX11" fmla="*/ 0 w 1188897"/>
                <a:gd name="connsiteY11" fmla="*/ 1175674 h 1189815"/>
                <a:gd name="connsiteX12" fmla="*/ 0 w 1188897"/>
                <a:gd name="connsiteY12" fmla="*/ 585587 h 1189815"/>
                <a:gd name="connsiteX13" fmla="*/ 29562 w 1188897"/>
                <a:gd name="connsiteY13" fmla="*/ 571446 h 1189815"/>
                <a:gd name="connsiteX14" fmla="*/ 273125 w 1188897"/>
                <a:gd name="connsiteY14" fmla="*/ 571446 h 1189815"/>
                <a:gd name="connsiteX15" fmla="*/ 285335 w 1188897"/>
                <a:gd name="connsiteY15" fmla="*/ 571446 h 1189815"/>
                <a:gd name="connsiteX16" fmla="*/ 285335 w 1188897"/>
                <a:gd name="connsiteY16" fmla="*/ 557304 h 1189815"/>
                <a:gd name="connsiteX17" fmla="*/ 285335 w 1188897"/>
                <a:gd name="connsiteY17" fmla="*/ 28926 h 1189815"/>
                <a:gd name="connsiteX18" fmla="*/ 299474 w 1188897"/>
                <a:gd name="connsiteY18" fmla="*/ 643 h 1189815"/>
                <a:gd name="connsiteX19" fmla="*/ 496766 w 1188897"/>
                <a:gd name="connsiteY19" fmla="*/ 643 h 1189815"/>
                <a:gd name="connsiteX20" fmla="*/ 512190 w 1188897"/>
                <a:gd name="connsiteY20" fmla="*/ 30211 h 1189815"/>
                <a:gd name="connsiteX21" fmla="*/ 481343 w 1188897"/>
                <a:gd name="connsiteY21" fmla="*/ 46924 h 1189815"/>
                <a:gd name="connsiteX22" fmla="*/ 341888 w 1188897"/>
                <a:gd name="connsiteY22" fmla="*/ 46924 h 1189815"/>
                <a:gd name="connsiteX23" fmla="*/ 332249 w 1188897"/>
                <a:gd name="connsiteY23" fmla="*/ 47567 h 1189815"/>
                <a:gd name="connsiteX24" fmla="*/ 332249 w 1188897"/>
                <a:gd name="connsiteY24" fmla="*/ 571446 h 1189815"/>
                <a:gd name="connsiteX25" fmla="*/ 855363 w 1188897"/>
                <a:gd name="connsiteY25" fmla="*/ 571446 h 1189815"/>
                <a:gd name="connsiteX26" fmla="*/ 855363 w 1188897"/>
                <a:gd name="connsiteY26" fmla="*/ 46924 h 1189815"/>
                <a:gd name="connsiteX27" fmla="*/ 841868 w 1188897"/>
                <a:gd name="connsiteY27" fmla="*/ 46924 h 1189815"/>
                <a:gd name="connsiteX28" fmla="*/ 697915 w 1188897"/>
                <a:gd name="connsiteY28" fmla="*/ 46924 h 1189815"/>
                <a:gd name="connsiteX29" fmla="*/ 674779 w 1188897"/>
                <a:gd name="connsiteY29" fmla="*/ 23141 h 1189815"/>
                <a:gd name="connsiteX30" fmla="*/ 690203 w 1188897"/>
                <a:gd name="connsiteY30" fmla="*/ 0 h 1189815"/>
                <a:gd name="connsiteX31" fmla="*/ 47556 w 1188897"/>
                <a:gd name="connsiteY31" fmla="*/ 618370 h 1189815"/>
                <a:gd name="connsiteX32" fmla="*/ 47556 w 1188897"/>
                <a:gd name="connsiteY32" fmla="*/ 1142248 h 1189815"/>
                <a:gd name="connsiteX33" fmla="*/ 571313 w 1188897"/>
                <a:gd name="connsiteY33" fmla="*/ 1142248 h 1189815"/>
                <a:gd name="connsiteX34" fmla="*/ 571313 w 1188897"/>
                <a:gd name="connsiteY34" fmla="*/ 618370 h 1189815"/>
                <a:gd name="connsiteX35" fmla="*/ 47556 w 1188897"/>
                <a:gd name="connsiteY35" fmla="*/ 618370 h 1189815"/>
                <a:gd name="connsiteX36" fmla="*/ 1142627 w 1188897"/>
                <a:gd name="connsiteY36" fmla="*/ 619013 h 1189815"/>
                <a:gd name="connsiteX37" fmla="*/ 618869 w 1188897"/>
                <a:gd name="connsiteY37" fmla="*/ 619013 h 1189815"/>
                <a:gd name="connsiteX38" fmla="*/ 618869 w 1188897"/>
                <a:gd name="connsiteY38" fmla="*/ 1142891 h 1189815"/>
                <a:gd name="connsiteX39" fmla="*/ 1142627 w 1188897"/>
                <a:gd name="connsiteY39" fmla="*/ 1142891 h 1189815"/>
                <a:gd name="connsiteX40" fmla="*/ 1142627 w 1188897"/>
                <a:gd name="connsiteY40" fmla="*/ 619013 h 118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88897" h="1189815">
                  <a:moveTo>
                    <a:pt x="690203" y="0"/>
                  </a:moveTo>
                  <a:cubicBezTo>
                    <a:pt x="755753" y="0"/>
                    <a:pt x="821946" y="0"/>
                    <a:pt x="887496" y="0"/>
                  </a:cubicBezTo>
                  <a:cubicBezTo>
                    <a:pt x="899063" y="8356"/>
                    <a:pt x="904204" y="17998"/>
                    <a:pt x="904204" y="33425"/>
                  </a:cubicBezTo>
                  <a:cubicBezTo>
                    <a:pt x="903562" y="208266"/>
                    <a:pt x="903562" y="383106"/>
                    <a:pt x="903562" y="558590"/>
                  </a:cubicBezTo>
                  <a:cubicBezTo>
                    <a:pt x="903562" y="562446"/>
                    <a:pt x="903562" y="566946"/>
                    <a:pt x="903562" y="571446"/>
                  </a:cubicBezTo>
                  <a:cubicBezTo>
                    <a:pt x="908703" y="571446"/>
                    <a:pt x="911916" y="571446"/>
                    <a:pt x="915772" y="571446"/>
                  </a:cubicBezTo>
                  <a:cubicBezTo>
                    <a:pt x="996746" y="571446"/>
                    <a:pt x="1078362" y="571446"/>
                    <a:pt x="1159335" y="571446"/>
                  </a:cubicBezTo>
                  <a:cubicBezTo>
                    <a:pt x="1179900" y="571446"/>
                    <a:pt x="1188897" y="580445"/>
                    <a:pt x="1188897" y="601014"/>
                  </a:cubicBezTo>
                  <a:cubicBezTo>
                    <a:pt x="1188897" y="787425"/>
                    <a:pt x="1188897" y="974479"/>
                    <a:pt x="1188897" y="1160890"/>
                  </a:cubicBezTo>
                  <a:cubicBezTo>
                    <a:pt x="1188897" y="1180816"/>
                    <a:pt x="1179900" y="1189815"/>
                    <a:pt x="1159978" y="1189815"/>
                  </a:cubicBezTo>
                  <a:cubicBezTo>
                    <a:pt x="782744" y="1189815"/>
                    <a:pt x="405511" y="1189815"/>
                    <a:pt x="28277" y="1189815"/>
                  </a:cubicBezTo>
                  <a:cubicBezTo>
                    <a:pt x="15424" y="1189815"/>
                    <a:pt x="6426" y="1185958"/>
                    <a:pt x="0" y="1175674"/>
                  </a:cubicBezTo>
                  <a:cubicBezTo>
                    <a:pt x="0" y="978978"/>
                    <a:pt x="0" y="782283"/>
                    <a:pt x="0" y="585587"/>
                  </a:cubicBezTo>
                  <a:cubicBezTo>
                    <a:pt x="7069" y="574660"/>
                    <a:pt x="16709" y="571446"/>
                    <a:pt x="29562" y="571446"/>
                  </a:cubicBezTo>
                  <a:cubicBezTo>
                    <a:pt x="110535" y="572088"/>
                    <a:pt x="192152" y="571446"/>
                    <a:pt x="273125" y="571446"/>
                  </a:cubicBezTo>
                  <a:cubicBezTo>
                    <a:pt x="276981" y="571446"/>
                    <a:pt x="281480" y="571446"/>
                    <a:pt x="285335" y="571446"/>
                  </a:cubicBezTo>
                  <a:cubicBezTo>
                    <a:pt x="285335" y="565660"/>
                    <a:pt x="285335" y="561161"/>
                    <a:pt x="285335" y="557304"/>
                  </a:cubicBezTo>
                  <a:cubicBezTo>
                    <a:pt x="285335" y="381178"/>
                    <a:pt x="285335" y="205052"/>
                    <a:pt x="285335" y="28926"/>
                  </a:cubicBezTo>
                  <a:cubicBezTo>
                    <a:pt x="285335" y="16070"/>
                    <a:pt x="289191" y="7071"/>
                    <a:pt x="299474" y="643"/>
                  </a:cubicBezTo>
                  <a:cubicBezTo>
                    <a:pt x="365024" y="643"/>
                    <a:pt x="431216" y="643"/>
                    <a:pt x="496766" y="643"/>
                  </a:cubicBezTo>
                  <a:cubicBezTo>
                    <a:pt x="510904" y="11570"/>
                    <a:pt x="515403" y="20570"/>
                    <a:pt x="512190" y="30211"/>
                  </a:cubicBezTo>
                  <a:cubicBezTo>
                    <a:pt x="508334" y="41782"/>
                    <a:pt x="498051" y="46924"/>
                    <a:pt x="481343" y="46924"/>
                  </a:cubicBezTo>
                  <a:cubicBezTo>
                    <a:pt x="435072" y="46924"/>
                    <a:pt x="388159" y="46924"/>
                    <a:pt x="341888" y="46924"/>
                  </a:cubicBezTo>
                  <a:cubicBezTo>
                    <a:pt x="338675" y="46924"/>
                    <a:pt x="335462" y="47567"/>
                    <a:pt x="332249" y="47567"/>
                  </a:cubicBezTo>
                  <a:cubicBezTo>
                    <a:pt x="332249" y="223050"/>
                    <a:pt x="332249" y="397248"/>
                    <a:pt x="332249" y="571446"/>
                  </a:cubicBezTo>
                  <a:cubicBezTo>
                    <a:pt x="507049" y="571446"/>
                    <a:pt x="681849" y="571446"/>
                    <a:pt x="855363" y="571446"/>
                  </a:cubicBezTo>
                  <a:cubicBezTo>
                    <a:pt x="855363" y="396605"/>
                    <a:pt x="855363" y="221765"/>
                    <a:pt x="855363" y="46924"/>
                  </a:cubicBezTo>
                  <a:cubicBezTo>
                    <a:pt x="850222" y="46924"/>
                    <a:pt x="846366" y="46924"/>
                    <a:pt x="841868" y="46924"/>
                  </a:cubicBezTo>
                  <a:cubicBezTo>
                    <a:pt x="793669" y="46924"/>
                    <a:pt x="746113" y="46924"/>
                    <a:pt x="697915" y="46924"/>
                  </a:cubicBezTo>
                  <a:cubicBezTo>
                    <a:pt x="683134" y="46924"/>
                    <a:pt x="675422" y="37925"/>
                    <a:pt x="674779" y="23141"/>
                  </a:cubicBezTo>
                  <a:cubicBezTo>
                    <a:pt x="676065" y="12213"/>
                    <a:pt x="682491" y="6428"/>
                    <a:pt x="690203" y="0"/>
                  </a:cubicBezTo>
                  <a:close/>
                  <a:moveTo>
                    <a:pt x="47556" y="618370"/>
                  </a:moveTo>
                  <a:cubicBezTo>
                    <a:pt x="47556" y="793853"/>
                    <a:pt x="47556" y="968051"/>
                    <a:pt x="47556" y="1142248"/>
                  </a:cubicBezTo>
                  <a:cubicBezTo>
                    <a:pt x="222356" y="1142248"/>
                    <a:pt x="397156" y="1142248"/>
                    <a:pt x="571313" y="1142248"/>
                  </a:cubicBezTo>
                  <a:cubicBezTo>
                    <a:pt x="571313" y="967408"/>
                    <a:pt x="571313" y="792567"/>
                    <a:pt x="571313" y="618370"/>
                  </a:cubicBezTo>
                  <a:cubicBezTo>
                    <a:pt x="396513" y="618370"/>
                    <a:pt x="222356" y="618370"/>
                    <a:pt x="47556" y="618370"/>
                  </a:cubicBezTo>
                  <a:close/>
                  <a:moveTo>
                    <a:pt x="1142627" y="619013"/>
                  </a:moveTo>
                  <a:cubicBezTo>
                    <a:pt x="967184" y="619013"/>
                    <a:pt x="793027" y="619013"/>
                    <a:pt x="618869" y="619013"/>
                  </a:cubicBezTo>
                  <a:cubicBezTo>
                    <a:pt x="618869" y="793853"/>
                    <a:pt x="618869" y="968693"/>
                    <a:pt x="618869" y="1142891"/>
                  </a:cubicBezTo>
                  <a:cubicBezTo>
                    <a:pt x="793669" y="1142891"/>
                    <a:pt x="968469" y="1142891"/>
                    <a:pt x="1142627" y="1142891"/>
                  </a:cubicBezTo>
                  <a:cubicBezTo>
                    <a:pt x="1142627" y="967408"/>
                    <a:pt x="1142627" y="793853"/>
                    <a:pt x="1142627" y="619013"/>
                  </a:cubicBezTo>
                  <a:close/>
                </a:path>
              </a:pathLst>
            </a:custGeom>
            <a:solidFill>
              <a:srgbClr val="000000"/>
            </a:solidFill>
            <a:ln w="64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170F26C-D389-F64E-8859-8E94E7979710}"/>
                </a:ext>
              </a:extLst>
            </p:cNvPr>
            <p:cNvSpPr/>
            <p:nvPr/>
          </p:nvSpPr>
          <p:spPr>
            <a:xfrm>
              <a:off x="6691312" y="759800"/>
              <a:ext cx="46817" cy="46524"/>
            </a:xfrm>
            <a:custGeom>
              <a:avLst/>
              <a:gdLst>
                <a:gd name="connsiteX0" fmla="*/ 30431 w 46817"/>
                <a:gd name="connsiteY0" fmla="*/ 0 h 46524"/>
                <a:gd name="connsiteX1" fmla="*/ 36215 w 46817"/>
                <a:gd name="connsiteY1" fmla="*/ 4500 h 46524"/>
                <a:gd name="connsiteX2" fmla="*/ 39428 w 46817"/>
                <a:gd name="connsiteY2" fmla="*/ 38568 h 46524"/>
                <a:gd name="connsiteX3" fmla="*/ 5368 w 46817"/>
                <a:gd name="connsiteY3" fmla="*/ 38568 h 46524"/>
                <a:gd name="connsiteX4" fmla="*/ 11151 w 46817"/>
                <a:gd name="connsiteY4" fmla="*/ 2571 h 46524"/>
                <a:gd name="connsiteX5" fmla="*/ 14364 w 46817"/>
                <a:gd name="connsiteY5" fmla="*/ 0 h 46524"/>
                <a:gd name="connsiteX6" fmla="*/ 30431 w 46817"/>
                <a:gd name="connsiteY6" fmla="*/ 0 h 4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7" h="46524">
                  <a:moveTo>
                    <a:pt x="30431" y="0"/>
                  </a:moveTo>
                  <a:cubicBezTo>
                    <a:pt x="32359" y="1286"/>
                    <a:pt x="34287" y="3214"/>
                    <a:pt x="36215" y="4500"/>
                  </a:cubicBezTo>
                  <a:cubicBezTo>
                    <a:pt x="49068" y="16070"/>
                    <a:pt x="50353" y="27640"/>
                    <a:pt x="39428" y="38568"/>
                  </a:cubicBezTo>
                  <a:cubicBezTo>
                    <a:pt x="28503" y="49495"/>
                    <a:pt x="14364" y="48853"/>
                    <a:pt x="5368" y="38568"/>
                  </a:cubicBezTo>
                  <a:cubicBezTo>
                    <a:pt x="-3630" y="28283"/>
                    <a:pt x="-1059" y="10928"/>
                    <a:pt x="11151" y="2571"/>
                  </a:cubicBezTo>
                  <a:cubicBezTo>
                    <a:pt x="12437" y="1929"/>
                    <a:pt x="13079" y="643"/>
                    <a:pt x="14364" y="0"/>
                  </a:cubicBezTo>
                  <a:cubicBezTo>
                    <a:pt x="19506" y="0"/>
                    <a:pt x="24647" y="0"/>
                    <a:pt x="30431" y="0"/>
                  </a:cubicBezTo>
                  <a:close/>
                </a:path>
              </a:pathLst>
            </a:custGeom>
            <a:solidFill>
              <a:srgbClr val="090808"/>
            </a:solidFill>
            <a:ln w="64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7A509D2-7435-12BA-9AE1-D822E6FDECC3}"/>
                </a:ext>
              </a:extLst>
            </p:cNvPr>
            <p:cNvSpPr/>
            <p:nvPr/>
          </p:nvSpPr>
          <p:spPr>
            <a:xfrm>
              <a:off x="6552123" y="899502"/>
              <a:ext cx="324558" cy="288414"/>
            </a:xfrm>
            <a:custGeom>
              <a:avLst/>
              <a:gdLst>
                <a:gd name="connsiteX0" fmla="*/ 161265 w 324558"/>
                <a:gd name="connsiteY0" fmla="*/ 287757 h 288414"/>
                <a:gd name="connsiteX1" fmla="*/ 25667 w 324558"/>
                <a:gd name="connsiteY1" fmla="*/ 288400 h 288414"/>
                <a:gd name="connsiteX2" fmla="*/ 3817 w 324558"/>
                <a:gd name="connsiteY2" fmla="*/ 251118 h 288414"/>
                <a:gd name="connsiteX3" fmla="*/ 86718 w 324558"/>
                <a:gd name="connsiteY3" fmla="*/ 107774 h 288414"/>
                <a:gd name="connsiteX4" fmla="*/ 140058 w 324558"/>
                <a:gd name="connsiteY4" fmla="*/ 15212 h 288414"/>
                <a:gd name="connsiteX5" fmla="*/ 183758 w 324558"/>
                <a:gd name="connsiteY5" fmla="*/ 13283 h 288414"/>
                <a:gd name="connsiteX6" fmla="*/ 215890 w 324558"/>
                <a:gd name="connsiteY6" fmla="*/ 68564 h 288414"/>
                <a:gd name="connsiteX7" fmla="*/ 307146 w 324558"/>
                <a:gd name="connsiteY7" fmla="*/ 226691 h 288414"/>
                <a:gd name="connsiteX8" fmla="*/ 321284 w 324558"/>
                <a:gd name="connsiteY8" fmla="*/ 252403 h 288414"/>
                <a:gd name="connsiteX9" fmla="*/ 299434 w 324558"/>
                <a:gd name="connsiteY9" fmla="*/ 287757 h 288414"/>
                <a:gd name="connsiteX10" fmla="*/ 161265 w 324558"/>
                <a:gd name="connsiteY10" fmla="*/ 287757 h 288414"/>
                <a:gd name="connsiteX11" fmla="*/ 66796 w 324558"/>
                <a:gd name="connsiteY11" fmla="*/ 236333 h 288414"/>
                <a:gd name="connsiteX12" fmla="*/ 66796 w 324558"/>
                <a:gd name="connsiteY12" fmla="*/ 240833 h 288414"/>
                <a:gd name="connsiteX13" fmla="*/ 257020 w 324558"/>
                <a:gd name="connsiteY13" fmla="*/ 240833 h 288414"/>
                <a:gd name="connsiteX14" fmla="*/ 257020 w 324558"/>
                <a:gd name="connsiteY14" fmla="*/ 236333 h 288414"/>
                <a:gd name="connsiteX15" fmla="*/ 167049 w 324558"/>
                <a:gd name="connsiteY15" fmla="*/ 80134 h 288414"/>
                <a:gd name="connsiteX16" fmla="*/ 161265 w 324558"/>
                <a:gd name="connsiteY16" fmla="*/ 73706 h 288414"/>
                <a:gd name="connsiteX17" fmla="*/ 154839 w 324558"/>
                <a:gd name="connsiteY17" fmla="*/ 80777 h 288414"/>
                <a:gd name="connsiteX18" fmla="*/ 104712 w 324558"/>
                <a:gd name="connsiteY18" fmla="*/ 167554 h 288414"/>
                <a:gd name="connsiteX19" fmla="*/ 66796 w 324558"/>
                <a:gd name="connsiteY19" fmla="*/ 236333 h 28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558" h="288414">
                  <a:moveTo>
                    <a:pt x="161265" y="287757"/>
                  </a:moveTo>
                  <a:cubicBezTo>
                    <a:pt x="116280" y="287757"/>
                    <a:pt x="70652" y="287114"/>
                    <a:pt x="25667" y="288400"/>
                  </a:cubicBezTo>
                  <a:cubicBezTo>
                    <a:pt x="5102" y="289043"/>
                    <a:pt x="-6466" y="269116"/>
                    <a:pt x="3817" y="251118"/>
                  </a:cubicBezTo>
                  <a:cubicBezTo>
                    <a:pt x="30808" y="202908"/>
                    <a:pt x="59084" y="155341"/>
                    <a:pt x="86718" y="107774"/>
                  </a:cubicBezTo>
                  <a:cubicBezTo>
                    <a:pt x="104712" y="76920"/>
                    <a:pt x="122706" y="46066"/>
                    <a:pt x="140058" y="15212"/>
                  </a:cubicBezTo>
                  <a:cubicBezTo>
                    <a:pt x="150983" y="-4072"/>
                    <a:pt x="171547" y="-5358"/>
                    <a:pt x="183758" y="13283"/>
                  </a:cubicBezTo>
                  <a:cubicBezTo>
                    <a:pt x="195325" y="31281"/>
                    <a:pt x="205608" y="50565"/>
                    <a:pt x="215890" y="68564"/>
                  </a:cubicBezTo>
                  <a:cubicBezTo>
                    <a:pt x="246095" y="121273"/>
                    <a:pt x="276942" y="173982"/>
                    <a:pt x="307146" y="226691"/>
                  </a:cubicBezTo>
                  <a:cubicBezTo>
                    <a:pt x="312287" y="235048"/>
                    <a:pt x="316786" y="244047"/>
                    <a:pt x="321284" y="252403"/>
                  </a:cubicBezTo>
                  <a:cubicBezTo>
                    <a:pt x="330281" y="270402"/>
                    <a:pt x="319999" y="287757"/>
                    <a:pt x="299434" y="287757"/>
                  </a:cubicBezTo>
                  <a:cubicBezTo>
                    <a:pt x="253164" y="287757"/>
                    <a:pt x="206893" y="287757"/>
                    <a:pt x="161265" y="287757"/>
                  </a:cubicBezTo>
                  <a:close/>
                  <a:moveTo>
                    <a:pt x="66796" y="236333"/>
                  </a:moveTo>
                  <a:cubicBezTo>
                    <a:pt x="66796" y="237619"/>
                    <a:pt x="66796" y="239547"/>
                    <a:pt x="66796" y="240833"/>
                  </a:cubicBezTo>
                  <a:cubicBezTo>
                    <a:pt x="130418" y="240833"/>
                    <a:pt x="193398" y="240833"/>
                    <a:pt x="257020" y="240833"/>
                  </a:cubicBezTo>
                  <a:cubicBezTo>
                    <a:pt x="257020" y="239547"/>
                    <a:pt x="257020" y="237619"/>
                    <a:pt x="257020" y="236333"/>
                  </a:cubicBezTo>
                  <a:cubicBezTo>
                    <a:pt x="226815" y="184267"/>
                    <a:pt x="197253" y="132200"/>
                    <a:pt x="167049" y="80134"/>
                  </a:cubicBezTo>
                  <a:cubicBezTo>
                    <a:pt x="165764" y="77563"/>
                    <a:pt x="163193" y="75634"/>
                    <a:pt x="161265" y="73706"/>
                  </a:cubicBezTo>
                  <a:cubicBezTo>
                    <a:pt x="159337" y="75634"/>
                    <a:pt x="156124" y="78206"/>
                    <a:pt x="154839" y="80777"/>
                  </a:cubicBezTo>
                  <a:cubicBezTo>
                    <a:pt x="138130" y="109703"/>
                    <a:pt x="120779" y="138628"/>
                    <a:pt x="104712" y="167554"/>
                  </a:cubicBezTo>
                  <a:cubicBezTo>
                    <a:pt x="92502" y="190695"/>
                    <a:pt x="79649" y="213835"/>
                    <a:pt x="66796" y="236333"/>
                  </a:cubicBezTo>
                  <a:close/>
                </a:path>
              </a:pathLst>
            </a:custGeom>
            <a:solidFill>
              <a:srgbClr val="030303"/>
            </a:solidFill>
            <a:ln w="64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20CFBF2-9D66-4432-023A-F9CBA7D4B345}"/>
                </a:ext>
              </a:extLst>
            </p:cNvPr>
            <p:cNvSpPr/>
            <p:nvPr/>
          </p:nvSpPr>
          <p:spPr>
            <a:xfrm>
              <a:off x="6265455" y="1475247"/>
              <a:ext cx="324736" cy="310856"/>
            </a:xfrm>
            <a:custGeom>
              <a:avLst/>
              <a:gdLst>
                <a:gd name="connsiteX0" fmla="*/ 53348 w 324736"/>
                <a:gd name="connsiteY0" fmla="*/ 272530 h 310856"/>
                <a:gd name="connsiteX1" fmla="*/ 58490 w 324736"/>
                <a:gd name="connsiteY1" fmla="*/ 210179 h 310856"/>
                <a:gd name="connsiteX2" fmla="*/ 50778 w 324736"/>
                <a:gd name="connsiteY2" fmla="*/ 193466 h 310856"/>
                <a:gd name="connsiteX3" fmla="*/ 5792 w 324736"/>
                <a:gd name="connsiteY3" fmla="*/ 138829 h 310856"/>
                <a:gd name="connsiteX4" fmla="*/ 16075 w 324736"/>
                <a:gd name="connsiteY4" fmla="*/ 102189 h 310856"/>
                <a:gd name="connsiteX5" fmla="*/ 89337 w 324736"/>
                <a:gd name="connsiteY5" fmla="*/ 82263 h 310856"/>
                <a:gd name="connsiteX6" fmla="*/ 104760 w 324736"/>
                <a:gd name="connsiteY6" fmla="*/ 69407 h 310856"/>
                <a:gd name="connsiteX7" fmla="*/ 142034 w 324736"/>
                <a:gd name="connsiteY7" fmla="*/ 10270 h 310856"/>
                <a:gd name="connsiteX8" fmla="*/ 183806 w 324736"/>
                <a:gd name="connsiteY8" fmla="*/ 11555 h 310856"/>
                <a:gd name="connsiteX9" fmla="*/ 222365 w 324736"/>
                <a:gd name="connsiteY9" fmla="*/ 72621 h 310856"/>
                <a:gd name="connsiteX10" fmla="*/ 236503 w 324736"/>
                <a:gd name="connsiteY10" fmla="*/ 83548 h 310856"/>
                <a:gd name="connsiteX11" fmla="*/ 303980 w 324736"/>
                <a:gd name="connsiteY11" fmla="*/ 100261 h 310856"/>
                <a:gd name="connsiteX12" fmla="*/ 317476 w 324736"/>
                <a:gd name="connsiteY12" fmla="*/ 141400 h 310856"/>
                <a:gd name="connsiteX13" fmla="*/ 269920 w 324736"/>
                <a:gd name="connsiteY13" fmla="*/ 198609 h 310856"/>
                <a:gd name="connsiteX14" fmla="*/ 266707 w 324736"/>
                <a:gd name="connsiteY14" fmla="*/ 207608 h 310856"/>
                <a:gd name="connsiteX15" fmla="*/ 271206 w 324736"/>
                <a:gd name="connsiteY15" fmla="*/ 278315 h 310856"/>
                <a:gd name="connsiteX16" fmla="*/ 262208 w 324736"/>
                <a:gd name="connsiteY16" fmla="*/ 305313 h 310856"/>
                <a:gd name="connsiteX17" fmla="*/ 232647 w 324736"/>
                <a:gd name="connsiteY17" fmla="*/ 307241 h 310856"/>
                <a:gd name="connsiteX18" fmla="*/ 168382 w 324736"/>
                <a:gd name="connsiteY18" fmla="*/ 281529 h 310856"/>
                <a:gd name="connsiteX19" fmla="*/ 149745 w 324736"/>
                <a:gd name="connsiteY19" fmla="*/ 283458 h 310856"/>
                <a:gd name="connsiteX20" fmla="*/ 82910 w 324736"/>
                <a:gd name="connsiteY20" fmla="*/ 309170 h 310856"/>
                <a:gd name="connsiteX21" fmla="*/ 53348 w 324736"/>
                <a:gd name="connsiteY21" fmla="*/ 288600 h 310856"/>
                <a:gd name="connsiteX22" fmla="*/ 53348 w 324736"/>
                <a:gd name="connsiteY22" fmla="*/ 272530 h 310856"/>
                <a:gd name="connsiteX23" fmla="*/ 53348 w 324736"/>
                <a:gd name="connsiteY23" fmla="*/ 272530 h 310856"/>
                <a:gd name="connsiteX24" fmla="*/ 259638 w 324736"/>
                <a:gd name="connsiteY24" fmla="*/ 137543 h 310856"/>
                <a:gd name="connsiteX25" fmla="*/ 214010 w 324736"/>
                <a:gd name="connsiteY25" fmla="*/ 125330 h 310856"/>
                <a:gd name="connsiteX26" fmla="*/ 188304 w 324736"/>
                <a:gd name="connsiteY26" fmla="*/ 107332 h 310856"/>
                <a:gd name="connsiteX27" fmla="*/ 167740 w 324736"/>
                <a:gd name="connsiteY27" fmla="*/ 74549 h 310856"/>
                <a:gd name="connsiteX28" fmla="*/ 156815 w 324736"/>
                <a:gd name="connsiteY28" fmla="*/ 74549 h 310856"/>
                <a:gd name="connsiteX29" fmla="*/ 138820 w 324736"/>
                <a:gd name="connsiteY29" fmla="*/ 104118 h 310856"/>
                <a:gd name="connsiteX30" fmla="*/ 110544 w 324736"/>
                <a:gd name="connsiteY30" fmla="*/ 125330 h 310856"/>
                <a:gd name="connsiteX31" fmla="*/ 64916 w 324736"/>
                <a:gd name="connsiteY31" fmla="*/ 137543 h 310856"/>
                <a:gd name="connsiteX32" fmla="*/ 93192 w 324736"/>
                <a:gd name="connsiteY32" fmla="*/ 170969 h 310856"/>
                <a:gd name="connsiteX33" fmla="*/ 104760 w 324736"/>
                <a:gd name="connsiteY33" fmla="*/ 203751 h 310856"/>
                <a:gd name="connsiteX34" fmla="*/ 101547 w 324736"/>
                <a:gd name="connsiteY34" fmla="*/ 251318 h 310856"/>
                <a:gd name="connsiteX35" fmla="*/ 140748 w 324736"/>
                <a:gd name="connsiteY35" fmla="*/ 235891 h 310856"/>
                <a:gd name="connsiteX36" fmla="*/ 181878 w 324736"/>
                <a:gd name="connsiteY36" fmla="*/ 235248 h 310856"/>
                <a:gd name="connsiteX37" fmla="*/ 222365 w 324736"/>
                <a:gd name="connsiteY37" fmla="*/ 250675 h 310856"/>
                <a:gd name="connsiteX38" fmla="*/ 221079 w 324736"/>
                <a:gd name="connsiteY38" fmla="*/ 229463 h 310856"/>
                <a:gd name="connsiteX39" fmla="*/ 219794 w 324736"/>
                <a:gd name="connsiteY39" fmla="*/ 208894 h 310856"/>
                <a:gd name="connsiteX40" fmla="*/ 229434 w 324736"/>
                <a:gd name="connsiteY40" fmla="*/ 173540 h 310856"/>
                <a:gd name="connsiteX41" fmla="*/ 259638 w 324736"/>
                <a:gd name="connsiteY41" fmla="*/ 137543 h 31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4736" h="310856">
                  <a:moveTo>
                    <a:pt x="53348" y="272530"/>
                  </a:moveTo>
                  <a:cubicBezTo>
                    <a:pt x="55276" y="251961"/>
                    <a:pt x="57847" y="230749"/>
                    <a:pt x="58490" y="210179"/>
                  </a:cubicBezTo>
                  <a:cubicBezTo>
                    <a:pt x="58490" y="204394"/>
                    <a:pt x="54633" y="197966"/>
                    <a:pt x="50778" y="193466"/>
                  </a:cubicBezTo>
                  <a:cubicBezTo>
                    <a:pt x="35997" y="174825"/>
                    <a:pt x="20573" y="156827"/>
                    <a:pt x="5792" y="138829"/>
                  </a:cubicBezTo>
                  <a:cubicBezTo>
                    <a:pt x="-5133" y="125330"/>
                    <a:pt x="8" y="107332"/>
                    <a:pt x="16075" y="102189"/>
                  </a:cubicBezTo>
                  <a:cubicBezTo>
                    <a:pt x="40495" y="95119"/>
                    <a:pt x="64916" y="88691"/>
                    <a:pt x="89337" y="82263"/>
                  </a:cubicBezTo>
                  <a:cubicBezTo>
                    <a:pt x="97048" y="80334"/>
                    <a:pt x="100904" y="75835"/>
                    <a:pt x="104760" y="69407"/>
                  </a:cubicBezTo>
                  <a:cubicBezTo>
                    <a:pt x="116970" y="49480"/>
                    <a:pt x="130466" y="30196"/>
                    <a:pt x="142034" y="10270"/>
                  </a:cubicBezTo>
                  <a:cubicBezTo>
                    <a:pt x="150388" y="-5158"/>
                    <a:pt x="176094" y="-1944"/>
                    <a:pt x="183806" y="11555"/>
                  </a:cubicBezTo>
                  <a:cubicBezTo>
                    <a:pt x="195373" y="32768"/>
                    <a:pt x="208869" y="52694"/>
                    <a:pt x="222365" y="72621"/>
                  </a:cubicBezTo>
                  <a:cubicBezTo>
                    <a:pt x="225578" y="77120"/>
                    <a:pt x="231361" y="82263"/>
                    <a:pt x="236503" y="83548"/>
                  </a:cubicBezTo>
                  <a:cubicBezTo>
                    <a:pt x="258995" y="89976"/>
                    <a:pt x="281488" y="94476"/>
                    <a:pt x="303980" y="100261"/>
                  </a:cubicBezTo>
                  <a:cubicBezTo>
                    <a:pt x="325188" y="105403"/>
                    <a:pt x="330972" y="124687"/>
                    <a:pt x="317476" y="141400"/>
                  </a:cubicBezTo>
                  <a:cubicBezTo>
                    <a:pt x="301410" y="160684"/>
                    <a:pt x="285986" y="179325"/>
                    <a:pt x="269920" y="198609"/>
                  </a:cubicBezTo>
                  <a:cubicBezTo>
                    <a:pt x="267992" y="201180"/>
                    <a:pt x="266707" y="204394"/>
                    <a:pt x="266707" y="207608"/>
                  </a:cubicBezTo>
                  <a:cubicBezTo>
                    <a:pt x="267992" y="231391"/>
                    <a:pt x="269278" y="255175"/>
                    <a:pt x="271206" y="278315"/>
                  </a:cubicBezTo>
                  <a:cubicBezTo>
                    <a:pt x="271848" y="288600"/>
                    <a:pt x="271206" y="298885"/>
                    <a:pt x="262208" y="305313"/>
                  </a:cubicBezTo>
                  <a:cubicBezTo>
                    <a:pt x="253212" y="311741"/>
                    <a:pt x="244214" y="312384"/>
                    <a:pt x="232647" y="307241"/>
                  </a:cubicBezTo>
                  <a:cubicBezTo>
                    <a:pt x="212082" y="297599"/>
                    <a:pt x="190232" y="289243"/>
                    <a:pt x="168382" y="281529"/>
                  </a:cubicBezTo>
                  <a:cubicBezTo>
                    <a:pt x="163241" y="279601"/>
                    <a:pt x="155529" y="280887"/>
                    <a:pt x="149745" y="283458"/>
                  </a:cubicBezTo>
                  <a:cubicBezTo>
                    <a:pt x="127253" y="291814"/>
                    <a:pt x="105403" y="300813"/>
                    <a:pt x="82910" y="309170"/>
                  </a:cubicBezTo>
                  <a:cubicBezTo>
                    <a:pt x="66844" y="314955"/>
                    <a:pt x="53991" y="305313"/>
                    <a:pt x="53348" y="288600"/>
                  </a:cubicBezTo>
                  <a:cubicBezTo>
                    <a:pt x="53348" y="283458"/>
                    <a:pt x="53348" y="277673"/>
                    <a:pt x="53348" y="272530"/>
                  </a:cubicBezTo>
                  <a:cubicBezTo>
                    <a:pt x="53991" y="272530"/>
                    <a:pt x="53991" y="272530"/>
                    <a:pt x="53348" y="272530"/>
                  </a:cubicBezTo>
                  <a:close/>
                  <a:moveTo>
                    <a:pt x="259638" y="137543"/>
                  </a:moveTo>
                  <a:cubicBezTo>
                    <a:pt x="242929" y="133043"/>
                    <a:pt x="228791" y="128544"/>
                    <a:pt x="214010" y="125330"/>
                  </a:cubicBezTo>
                  <a:cubicBezTo>
                    <a:pt x="202442" y="122759"/>
                    <a:pt x="194088" y="117616"/>
                    <a:pt x="188304" y="107332"/>
                  </a:cubicBezTo>
                  <a:cubicBezTo>
                    <a:pt x="182520" y="95761"/>
                    <a:pt x="174166" y="86119"/>
                    <a:pt x="167740" y="74549"/>
                  </a:cubicBezTo>
                  <a:cubicBezTo>
                    <a:pt x="163883" y="67478"/>
                    <a:pt x="160670" y="67478"/>
                    <a:pt x="156815" y="74549"/>
                  </a:cubicBezTo>
                  <a:cubicBezTo>
                    <a:pt x="151031" y="84834"/>
                    <a:pt x="144604" y="94476"/>
                    <a:pt x="138820" y="104118"/>
                  </a:cubicBezTo>
                  <a:cubicBezTo>
                    <a:pt x="132394" y="114402"/>
                    <a:pt x="123397" y="122759"/>
                    <a:pt x="110544" y="125330"/>
                  </a:cubicBezTo>
                  <a:cubicBezTo>
                    <a:pt x="95763" y="128544"/>
                    <a:pt x="80982" y="133043"/>
                    <a:pt x="64916" y="137543"/>
                  </a:cubicBezTo>
                  <a:cubicBezTo>
                    <a:pt x="74556" y="149113"/>
                    <a:pt x="84195" y="160041"/>
                    <a:pt x="93192" y="170969"/>
                  </a:cubicBezTo>
                  <a:cubicBezTo>
                    <a:pt x="101547" y="180611"/>
                    <a:pt x="106688" y="190252"/>
                    <a:pt x="104760" y="203751"/>
                  </a:cubicBezTo>
                  <a:cubicBezTo>
                    <a:pt x="102832" y="219178"/>
                    <a:pt x="102832" y="234605"/>
                    <a:pt x="101547" y="251318"/>
                  </a:cubicBezTo>
                  <a:cubicBezTo>
                    <a:pt x="115685" y="246176"/>
                    <a:pt x="128538" y="241676"/>
                    <a:pt x="140748" y="235891"/>
                  </a:cubicBezTo>
                  <a:cubicBezTo>
                    <a:pt x="154887" y="229463"/>
                    <a:pt x="167097" y="228177"/>
                    <a:pt x="181878" y="235248"/>
                  </a:cubicBezTo>
                  <a:cubicBezTo>
                    <a:pt x="194730" y="241676"/>
                    <a:pt x="208869" y="245533"/>
                    <a:pt x="222365" y="250675"/>
                  </a:cubicBezTo>
                  <a:cubicBezTo>
                    <a:pt x="221722" y="242962"/>
                    <a:pt x="221722" y="235891"/>
                    <a:pt x="221079" y="229463"/>
                  </a:cubicBezTo>
                  <a:cubicBezTo>
                    <a:pt x="220436" y="222392"/>
                    <a:pt x="221079" y="215321"/>
                    <a:pt x="219794" y="208894"/>
                  </a:cubicBezTo>
                  <a:cubicBezTo>
                    <a:pt x="216581" y="195395"/>
                    <a:pt x="219151" y="183825"/>
                    <a:pt x="229434" y="173540"/>
                  </a:cubicBezTo>
                  <a:cubicBezTo>
                    <a:pt x="240359" y="163255"/>
                    <a:pt x="249355" y="151042"/>
                    <a:pt x="259638" y="137543"/>
                  </a:cubicBezTo>
                  <a:close/>
                </a:path>
              </a:pathLst>
            </a:custGeom>
            <a:solidFill>
              <a:srgbClr val="030302"/>
            </a:solidFill>
            <a:ln w="64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14C2D59-FC9B-0A11-2C3E-3D2FCBDB0B05}"/>
                </a:ext>
              </a:extLst>
            </p:cNvPr>
            <p:cNvSpPr/>
            <p:nvPr/>
          </p:nvSpPr>
          <p:spPr>
            <a:xfrm>
              <a:off x="6837324" y="1477787"/>
              <a:ext cx="324636" cy="325305"/>
            </a:xfrm>
            <a:custGeom>
              <a:avLst/>
              <a:gdLst>
                <a:gd name="connsiteX0" fmla="*/ 95 w 324636"/>
                <a:gd name="connsiteY0" fmla="*/ 162643 h 325305"/>
                <a:gd name="connsiteX1" fmla="*/ 162043 w 324636"/>
                <a:gd name="connsiteY1" fmla="*/ 16 h 325305"/>
                <a:gd name="connsiteX2" fmla="*/ 324632 w 324636"/>
                <a:gd name="connsiteY2" fmla="*/ 162001 h 325305"/>
                <a:gd name="connsiteX3" fmla="*/ 162043 w 324636"/>
                <a:gd name="connsiteY3" fmla="*/ 325271 h 325305"/>
                <a:gd name="connsiteX4" fmla="*/ 95 w 324636"/>
                <a:gd name="connsiteY4" fmla="*/ 162643 h 325305"/>
                <a:gd name="connsiteX5" fmla="*/ 160757 w 324636"/>
                <a:gd name="connsiteY5" fmla="*/ 278346 h 325305"/>
                <a:gd name="connsiteX6" fmla="*/ 278362 w 324636"/>
                <a:gd name="connsiteY6" fmla="*/ 162001 h 325305"/>
                <a:gd name="connsiteX7" fmla="*/ 160115 w 324636"/>
                <a:gd name="connsiteY7" fmla="*/ 46940 h 325305"/>
                <a:gd name="connsiteX8" fmla="*/ 47009 w 324636"/>
                <a:gd name="connsiteY8" fmla="*/ 173571 h 325305"/>
                <a:gd name="connsiteX9" fmla="*/ 160757 w 324636"/>
                <a:gd name="connsiteY9" fmla="*/ 278346 h 32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636" h="325305">
                  <a:moveTo>
                    <a:pt x="95" y="162643"/>
                  </a:moveTo>
                  <a:cubicBezTo>
                    <a:pt x="-2475" y="75223"/>
                    <a:pt x="72072" y="-1270"/>
                    <a:pt x="162043" y="16"/>
                  </a:cubicBezTo>
                  <a:cubicBezTo>
                    <a:pt x="253941" y="1944"/>
                    <a:pt x="323990" y="70724"/>
                    <a:pt x="324632" y="162001"/>
                  </a:cubicBezTo>
                  <a:cubicBezTo>
                    <a:pt x="325275" y="253277"/>
                    <a:pt x="251371" y="323985"/>
                    <a:pt x="162043" y="325271"/>
                  </a:cubicBezTo>
                  <a:cubicBezTo>
                    <a:pt x="75285" y="327199"/>
                    <a:pt x="-3118" y="250064"/>
                    <a:pt x="95" y="162643"/>
                  </a:cubicBezTo>
                  <a:close/>
                  <a:moveTo>
                    <a:pt x="160757" y="278346"/>
                  </a:moveTo>
                  <a:cubicBezTo>
                    <a:pt x="231448" y="277061"/>
                    <a:pt x="279647" y="223709"/>
                    <a:pt x="278362" y="162001"/>
                  </a:cubicBezTo>
                  <a:cubicBezTo>
                    <a:pt x="277077" y="93864"/>
                    <a:pt x="228878" y="48226"/>
                    <a:pt x="160115" y="46940"/>
                  </a:cubicBezTo>
                  <a:cubicBezTo>
                    <a:pt x="102919" y="45655"/>
                    <a:pt x="41225" y="97078"/>
                    <a:pt x="47009" y="173571"/>
                  </a:cubicBezTo>
                  <a:cubicBezTo>
                    <a:pt x="50865" y="224995"/>
                    <a:pt x="99063" y="279632"/>
                    <a:pt x="160757" y="278346"/>
                  </a:cubicBezTo>
                  <a:close/>
                </a:path>
              </a:pathLst>
            </a:custGeom>
            <a:solidFill>
              <a:srgbClr val="020202"/>
            </a:solidFill>
            <a:ln w="64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304E7AC-7EFF-7FE2-4247-3E4FEB9A2CA6}"/>
                </a:ext>
              </a:extLst>
            </p:cNvPr>
            <p:cNvSpPr/>
            <p:nvPr/>
          </p:nvSpPr>
          <p:spPr>
            <a:xfrm>
              <a:off x="6618919" y="1135836"/>
              <a:ext cx="482" cy="4499"/>
            </a:xfrm>
            <a:custGeom>
              <a:avLst/>
              <a:gdLst>
                <a:gd name="connsiteX0" fmla="*/ 0 w 482"/>
                <a:gd name="connsiteY0" fmla="*/ 0 h 4499"/>
                <a:gd name="connsiteX1" fmla="*/ 0 w 482"/>
                <a:gd name="connsiteY1" fmla="*/ 4500 h 4499"/>
                <a:gd name="connsiteX2" fmla="*/ 0 w 482"/>
                <a:gd name="connsiteY2" fmla="*/ 0 h 4499"/>
              </a:gdLst>
              <a:ahLst/>
              <a:cxnLst>
                <a:cxn ang="0">
                  <a:pos x="connsiteX0" y="connsiteY0"/>
                </a:cxn>
                <a:cxn ang="0">
                  <a:pos x="connsiteX1" y="connsiteY1"/>
                </a:cxn>
                <a:cxn ang="0">
                  <a:pos x="connsiteX2" y="connsiteY2"/>
                </a:cxn>
              </a:cxnLst>
              <a:rect l="l" t="t" r="r" b="b"/>
              <a:pathLst>
                <a:path w="482" h="4499">
                  <a:moveTo>
                    <a:pt x="0" y="0"/>
                  </a:moveTo>
                  <a:cubicBezTo>
                    <a:pt x="0" y="1286"/>
                    <a:pt x="0" y="3214"/>
                    <a:pt x="0" y="4500"/>
                  </a:cubicBezTo>
                  <a:cubicBezTo>
                    <a:pt x="643" y="3214"/>
                    <a:pt x="643" y="1929"/>
                    <a:pt x="0" y="0"/>
                  </a:cubicBezTo>
                  <a:close/>
                </a:path>
              </a:pathLst>
            </a:custGeom>
            <a:solidFill>
              <a:srgbClr val="DFDEDE"/>
            </a:solidFill>
            <a:ln w="64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9E922F3-2696-C478-4245-16788DB1811B}"/>
                </a:ext>
              </a:extLst>
            </p:cNvPr>
            <p:cNvSpPr/>
            <p:nvPr/>
          </p:nvSpPr>
          <p:spPr>
            <a:xfrm>
              <a:off x="6809786" y="1135836"/>
              <a:ext cx="6426" cy="4499"/>
            </a:xfrm>
            <a:custGeom>
              <a:avLst/>
              <a:gdLst>
                <a:gd name="connsiteX0" fmla="*/ 0 w 6426"/>
                <a:gd name="connsiteY0" fmla="*/ 4500 h 4499"/>
                <a:gd name="connsiteX1" fmla="*/ 0 w 6426"/>
                <a:gd name="connsiteY1" fmla="*/ 0 h 4499"/>
                <a:gd name="connsiteX2" fmla="*/ 0 w 6426"/>
                <a:gd name="connsiteY2" fmla="*/ 4500 h 4499"/>
              </a:gdLst>
              <a:ahLst/>
              <a:cxnLst>
                <a:cxn ang="0">
                  <a:pos x="connsiteX0" y="connsiteY0"/>
                </a:cxn>
                <a:cxn ang="0">
                  <a:pos x="connsiteX1" y="connsiteY1"/>
                </a:cxn>
                <a:cxn ang="0">
                  <a:pos x="connsiteX2" y="connsiteY2"/>
                </a:cxn>
              </a:cxnLst>
              <a:rect l="l" t="t" r="r" b="b"/>
              <a:pathLst>
                <a:path w="6426" h="4499">
                  <a:moveTo>
                    <a:pt x="0" y="4500"/>
                  </a:moveTo>
                  <a:cubicBezTo>
                    <a:pt x="0" y="3214"/>
                    <a:pt x="0" y="1286"/>
                    <a:pt x="0" y="0"/>
                  </a:cubicBezTo>
                  <a:cubicBezTo>
                    <a:pt x="0" y="1929"/>
                    <a:pt x="0" y="3214"/>
                    <a:pt x="0" y="4500"/>
                  </a:cubicBezTo>
                  <a:close/>
                </a:path>
              </a:pathLst>
            </a:custGeom>
            <a:solidFill>
              <a:srgbClr val="DFDEDE"/>
            </a:solidFill>
            <a:ln w="6425" cap="flat">
              <a:noFill/>
              <a:prstDash val="solid"/>
              <a:miter/>
            </a:ln>
          </p:spPr>
          <p:txBody>
            <a:bodyPr rtlCol="0" anchor="ctr"/>
            <a:lstStyle/>
            <a:p>
              <a:endParaRPr lang="en-US"/>
            </a:p>
          </p:txBody>
        </p:sp>
      </p:grpSp>
      <p:sp>
        <p:nvSpPr>
          <p:cNvPr id="41" name="Freeform 40">
            <a:extLst>
              <a:ext uri="{FF2B5EF4-FFF2-40B4-BE49-F238E27FC236}">
                <a16:creationId xmlns:a16="http://schemas.microsoft.com/office/drawing/2014/main" id="{D57F43D2-680C-BF03-0C93-D84CB530DC0E}"/>
              </a:ext>
            </a:extLst>
          </p:cNvPr>
          <p:cNvSpPr/>
          <p:nvPr/>
        </p:nvSpPr>
        <p:spPr>
          <a:xfrm flipH="1">
            <a:off x="4470456" y="1925351"/>
            <a:ext cx="2603441" cy="2162800"/>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42" name="Text Placeholder 17">
            <a:extLst>
              <a:ext uri="{FF2B5EF4-FFF2-40B4-BE49-F238E27FC236}">
                <a16:creationId xmlns:a16="http://schemas.microsoft.com/office/drawing/2014/main" id="{3F0D0CDF-CFDB-C0E9-39DC-DA76325C8B2F}"/>
              </a:ext>
            </a:extLst>
          </p:cNvPr>
          <p:cNvSpPr txBox="1">
            <a:spLocks/>
          </p:cNvSpPr>
          <p:nvPr/>
        </p:nvSpPr>
        <p:spPr>
          <a:xfrm>
            <a:off x="4694232" y="2179557"/>
            <a:ext cx="2325163" cy="134811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600" i="1" dirty="0">
                <a:solidFill>
                  <a:schemeClr val="bg1"/>
                </a:solidFill>
              </a:rPr>
              <a:t>‘Playing is what becomes art but also religion and science, in brief, genius.’ </a:t>
            </a:r>
          </a:p>
          <a:p>
            <a:pPr algn="l"/>
            <a:endParaRPr lang="en-US" sz="1600" b="1" i="1" dirty="0">
              <a:solidFill>
                <a:schemeClr val="bg1"/>
              </a:solidFill>
            </a:endParaRPr>
          </a:p>
          <a:p>
            <a:pPr algn="l"/>
            <a:r>
              <a:rPr lang="en-US" sz="1600" b="1" i="1" dirty="0">
                <a:solidFill>
                  <a:schemeClr val="bg1"/>
                </a:solidFill>
              </a:rPr>
              <a:t>Bernard </a:t>
            </a:r>
            <a:r>
              <a:rPr lang="en-US" sz="1600" b="1" i="1" dirty="0" err="1">
                <a:solidFill>
                  <a:schemeClr val="bg1"/>
                </a:solidFill>
              </a:rPr>
              <a:t>Stiegler</a:t>
            </a:r>
            <a:r>
              <a:rPr lang="en-US" sz="1600" b="1" i="1" dirty="0">
                <a:solidFill>
                  <a:schemeClr val="bg1"/>
                </a:solidFill>
              </a:rPr>
              <a:t>  </a:t>
            </a:r>
            <a:endParaRPr lang="en-US" sz="1600" i="1" dirty="0">
              <a:solidFill>
                <a:schemeClr val="bg1"/>
              </a:solidFill>
            </a:endParaRPr>
          </a:p>
        </p:txBody>
      </p:sp>
      <p:grpSp>
        <p:nvGrpSpPr>
          <p:cNvPr id="43" name="Group 42">
            <a:extLst>
              <a:ext uri="{FF2B5EF4-FFF2-40B4-BE49-F238E27FC236}">
                <a16:creationId xmlns:a16="http://schemas.microsoft.com/office/drawing/2014/main" id="{6048F2C3-572C-7890-0ECD-D366120BFDD9}"/>
              </a:ext>
            </a:extLst>
          </p:cNvPr>
          <p:cNvGrpSpPr/>
          <p:nvPr/>
        </p:nvGrpSpPr>
        <p:grpSpPr>
          <a:xfrm rot="10800000">
            <a:off x="3559818" y="2252655"/>
            <a:ext cx="1049747" cy="764233"/>
            <a:chOff x="3400450" y="986392"/>
            <a:chExt cx="1487826" cy="1083162"/>
          </a:xfrm>
        </p:grpSpPr>
        <p:sp>
          <p:nvSpPr>
            <p:cNvPr id="44" name="Freeform 43">
              <a:extLst>
                <a:ext uri="{FF2B5EF4-FFF2-40B4-BE49-F238E27FC236}">
                  <a16:creationId xmlns:a16="http://schemas.microsoft.com/office/drawing/2014/main" id="{A6297F7B-0136-C561-11E2-6CD4181F25D8}"/>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65E2D148-ABBA-FF85-FC36-3756178800D0}"/>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0500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613142"/>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D.W. Winnicott has also consecrated big parts of his writing to the notion of play. He’s especially known for his analysis of </a:t>
            </a:r>
            <a:r>
              <a:rPr lang="en-US" sz="1150" i="1" dirty="0">
                <a:solidFill>
                  <a:srgbClr val="262626"/>
                </a:solidFill>
              </a:rPr>
              <a:t>that one special toy </a:t>
            </a:r>
            <a:r>
              <a:rPr lang="en-US" sz="1150" dirty="0">
                <a:solidFill>
                  <a:srgbClr val="262626"/>
                </a:solidFill>
              </a:rPr>
              <a:t>most toddlers tend to get attached to. He refers to this special toy as a Transitory Object. In a world still composed of mostly unknown objects and phenomena, the transitory object is ‘a place of rest’. It is a buffer between the baby and the exterior world, and serves as an aid when the child has to separate from her primary caregiver. Whether in the form of a teddy, a cloth, or some other toy, the transitory object is ‘found-created’: it already exists in the world but gains meaning through the child’s investment in it. Investing in the object involves acting on and with the object. “To control what is outside,” Winnicott writes, “one has to do things”. “Doing things’ to the transitory objects opens up for the more sophisticated types of playing of older children, which also consists of instigating actions somewhere between objective reality and their own imagination; and later for what Winnicott refers to, broadly, as </a:t>
            </a:r>
            <a:r>
              <a:rPr lang="en-US" sz="1150" i="1" dirty="0">
                <a:solidFill>
                  <a:srgbClr val="262626"/>
                </a:solidFill>
              </a:rPr>
              <a:t>Culture</a:t>
            </a:r>
            <a:r>
              <a:rPr lang="en-US" sz="1150" dirty="0">
                <a:solidFill>
                  <a:srgbClr val="262626"/>
                </a:solidFill>
              </a:rPr>
              <a:t>, as manifest in the arts, science, and religion. </a:t>
            </a:r>
          </a:p>
          <a:p>
            <a:pPr>
              <a:lnSpc>
                <a:spcPts val="1120"/>
              </a:lnSpc>
            </a:pPr>
            <a:r>
              <a:rPr lang="en-US" sz="1150" dirty="0">
                <a:solidFill>
                  <a:srgbClr val="262626"/>
                </a:solidFill>
              </a:rPr>
              <a:t> </a:t>
            </a:r>
          </a:p>
          <a:p>
            <a:pPr>
              <a:lnSpc>
                <a:spcPts val="1120"/>
              </a:lnSpc>
            </a:pPr>
            <a:r>
              <a:rPr lang="en-US" sz="1150" dirty="0">
                <a:solidFill>
                  <a:srgbClr val="262626"/>
                </a:solidFill>
              </a:rPr>
              <a:t>Is the smartphone a transitory object? the child psychiatrist Marie-Claude </a:t>
            </a:r>
            <a:r>
              <a:rPr lang="en-US" sz="1150" dirty="0" err="1">
                <a:solidFill>
                  <a:srgbClr val="262626"/>
                </a:solidFill>
              </a:rPr>
              <a:t>Bossière</a:t>
            </a:r>
            <a:r>
              <a:rPr lang="en-US" sz="1150" dirty="0">
                <a:solidFill>
                  <a:srgbClr val="262626"/>
                </a:solidFill>
              </a:rPr>
              <a:t> asks in her book </a:t>
            </a:r>
            <a:r>
              <a:rPr lang="en-US" sz="1150" i="1" dirty="0">
                <a:solidFill>
                  <a:srgbClr val="262626"/>
                </a:solidFill>
              </a:rPr>
              <a:t>The Baby in the Digital Age</a:t>
            </a:r>
            <a:r>
              <a:rPr lang="en-US" sz="1150" dirty="0">
                <a:solidFill>
                  <a:srgbClr val="262626"/>
                </a:solidFill>
              </a:rPr>
              <a:t>. While the dependence on a digital device might resemble the dependence on a teddy bear, the dynamic between the child and the screen is entirely different. First of all, the smartphone does not offer a place of rest. When in front of the screen, the child’s attention is captured by light and motion, and so there’s no time for the child to recharge or process new impressions. Secondly, the screen does not incite any doing. The child cannot invest herself in a smartphone – it offers no opportunities for creation. Thirdly, the screen is rarely transitionary. Whereas the child tends to grow out of their toy or cloth when they’ve </a:t>
            </a:r>
            <a:r>
              <a:rPr lang="en-US" sz="1150" dirty="0" err="1">
                <a:solidFill>
                  <a:srgbClr val="262626"/>
                </a:solidFill>
              </a:rPr>
              <a:t>internalised</a:t>
            </a:r>
            <a:r>
              <a:rPr lang="en-US" sz="1150" dirty="0">
                <a:solidFill>
                  <a:srgbClr val="262626"/>
                </a:solidFill>
              </a:rPr>
              <a:t> the security it represents, the screen does not allow this kind of divestment. By appealing to our instincts, it can turn into a source of dependency all the way until adult life. To sum it up in a sentence, you might say that the transitory object offers an opening to the world (through play and, later, culture) whereas the screen tends to close the world of the infant. </a:t>
            </a:r>
          </a:p>
          <a:p>
            <a:pPr>
              <a:lnSpc>
                <a:spcPts val="1120"/>
              </a:lnSpc>
            </a:pPr>
            <a:r>
              <a:rPr lang="en-US" sz="1150" dirty="0">
                <a:solidFill>
                  <a:srgbClr val="262626"/>
                </a:solidFill>
              </a:rPr>
              <a:t> </a:t>
            </a:r>
          </a:p>
          <a:p>
            <a:pPr>
              <a:lnSpc>
                <a:spcPts val="1120"/>
              </a:lnSpc>
            </a:pPr>
            <a:r>
              <a:rPr lang="en-US" sz="1150" dirty="0">
                <a:solidFill>
                  <a:srgbClr val="262626"/>
                </a:solidFill>
              </a:rPr>
              <a:t>If dynamics of synchrony and frustration happens in direct interactions between parent and child, parents are slightly displaced in play situations. Unlike what some parents believe, it is not their responsibility to come up with the rules of the game. Quite on the contrary. As seen above, play is most valuable when the child gets to make up her own rules. The parent’s role is not to play but to create the conditions for play. Creating these conditions can be quite subtle. It consists predominantly of being present, attentive to, and supportive of the child’s actions. When beginning to manipulate objects, the child will often look towards the adult for reassurance. In some respects, learning how to play is not much different from teaching the child to be alone. Paradoxically, Winnicott writes, the child will learn to be alone in the presence of someone else. Only when the child feels safe alone in the company of others, will she be ready to be properly alone. Similarly, children who are supported in play, will soon turn into autonomous play agents, which will ultimately free up time for their parents. If encouraged, young children quickly become independent in – and independent through – play. In fact, when it comes to playing, most adults could learn a lot from their children. </a:t>
            </a:r>
          </a:p>
          <a:p>
            <a:pPr>
              <a:lnSpc>
                <a:spcPts val="1120"/>
              </a:lnSpc>
            </a:pPr>
            <a:r>
              <a:rPr lang="en-US" sz="1150" dirty="0">
                <a:solidFill>
                  <a:srgbClr val="262626"/>
                </a:solidFill>
              </a:rPr>
              <a:t>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36</a:t>
            </a:fld>
            <a:endParaRPr lang="en-US" dirty="0"/>
          </a:p>
        </p:txBody>
      </p:sp>
      <p:pic>
        <p:nvPicPr>
          <p:cNvPr id="3" name="Picture 2">
            <a:extLst>
              <a:ext uri="{FF2B5EF4-FFF2-40B4-BE49-F238E27FC236}">
                <a16:creationId xmlns:a16="http://schemas.microsoft.com/office/drawing/2014/main" id="{71D08A74-E1DA-F230-80F3-31DC24E39E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169" b="17169"/>
          <a:stretch/>
        </p:blipFill>
        <p:spPr>
          <a:xfrm>
            <a:off x="-8567" y="6871855"/>
            <a:ext cx="7559675" cy="3309098"/>
          </a:xfrm>
          <a:prstGeom prst="rect">
            <a:avLst/>
          </a:prstGeom>
        </p:spPr>
      </p:pic>
      <p:pic>
        <p:nvPicPr>
          <p:cNvPr id="4" name="Picture 3">
            <a:extLst>
              <a:ext uri="{FF2B5EF4-FFF2-40B4-BE49-F238E27FC236}">
                <a16:creationId xmlns:a16="http://schemas.microsoft.com/office/drawing/2014/main" id="{5D655050-A126-C657-DEC0-9A25FF9683B0}"/>
              </a:ext>
            </a:extLst>
          </p:cNvPr>
          <p:cNvPicPr>
            <a:picLocks noChangeAspect="1"/>
          </p:cNvPicPr>
          <p:nvPr/>
        </p:nvPicPr>
        <p:blipFill rotWithShape="1">
          <a:blip r:embed="rId2">
            <a:alphaModFix amt="52000"/>
          </a:blip>
          <a:srcRect l="67635" t="984" r="2330" b="31175"/>
          <a:stretch/>
        </p:blipFill>
        <p:spPr>
          <a:xfrm flipH="1">
            <a:off x="-256797" y="7450389"/>
            <a:ext cx="2737789" cy="3309098"/>
          </a:xfrm>
          <a:prstGeom prst="rect">
            <a:avLst/>
          </a:prstGeom>
        </p:spPr>
      </p:pic>
    </p:spTree>
    <p:extLst>
      <p:ext uri="{BB962C8B-B14F-4D97-AF65-F5344CB8AC3E}">
        <p14:creationId xmlns:p14="http://schemas.microsoft.com/office/powerpoint/2010/main" val="705233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A65657-B837-67FA-4AF8-6E05E2A028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342" b="17342"/>
          <a:stretch/>
        </p:blipFill>
        <p:spPr>
          <a:xfrm flipH="1">
            <a:off x="-1" y="6590364"/>
            <a:ext cx="7559675" cy="3291749"/>
          </a:xfrm>
          <a:prstGeom prst="rect">
            <a:avLst/>
          </a:prstGeom>
        </p:spPr>
      </p:pic>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461752" y="1387070"/>
            <a:ext cx="6526988" cy="4460058"/>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dirty="0"/>
              <a:t>For a guide format, it might seem odd that we are presenting long paragraphs of texts instead of bullet points, rules of thumbs, or steps to follow. It is done quite consciously. For the three dynamics of Synchrony, Frustration, or Play, we wouldn’t be able to tell you exactly how to enact them with your child. One infant will respond well to a parent mimicking their expressions in perfect synchrony while another will grow bored, demanding slight variations. Sometimes frustration is a sign of genuine distress and sometimes it is a way of testing boundaries; depending on which one it is, a different type of response will be needed. </a:t>
            </a:r>
          </a:p>
          <a:p>
            <a:pPr>
              <a:lnSpc>
                <a:spcPts val="1220"/>
              </a:lnSpc>
            </a:pPr>
            <a:r>
              <a:rPr lang="en-US" dirty="0"/>
              <a:t> </a:t>
            </a:r>
          </a:p>
          <a:p>
            <a:pPr>
              <a:lnSpc>
                <a:spcPts val="1220"/>
              </a:lnSpc>
            </a:pPr>
            <a:r>
              <a:rPr lang="en-US" dirty="0"/>
              <a:t>If you can observe different responses, it is because children are different. Unlike what was believed for a long time, children are born into this world with distinct personalities. The American pediatrician Berry Brazelton was one of the first to demonstrate how children just after birth show varying sets of capacities and will react differently to similar stimuli. With what has become known as the The Brazelton Neonatal Behavioral Assessment Scale, or  simply The Brazelton Test, he would test children’s behavioral responses, to indicate the child’s strengths and vulnerabilities, with the aim of helping parents adapt their care strategies to their child.  </a:t>
            </a:r>
          </a:p>
          <a:p>
            <a:pPr>
              <a:lnSpc>
                <a:spcPts val="1220"/>
              </a:lnSpc>
            </a:pPr>
            <a:r>
              <a:rPr lang="en-US" dirty="0"/>
              <a:t> </a:t>
            </a:r>
          </a:p>
          <a:p>
            <a:pPr>
              <a:lnSpc>
                <a:spcPts val="1220"/>
              </a:lnSpc>
            </a:pPr>
            <a:r>
              <a:rPr lang="en-US" dirty="0"/>
              <a:t>Some pediatricians perform the Brazelton test today. However, even without the test, much can be deduced about the child’s personality from paying close attention to her. As argued by Winnicott and others, parents are particularly sensitive to picking up on their children's cues, if only because they are usually the people who spend the most time with them. However, that doesn’t mean that there isn’t room to </a:t>
            </a:r>
            <a:r>
              <a:rPr lang="en-US" dirty="0" err="1"/>
              <a:t>becoome</a:t>
            </a:r>
            <a:r>
              <a:rPr lang="en-US" dirty="0"/>
              <a:t> even more sensitive to the child’s modes of tacit communication. In the book </a:t>
            </a:r>
            <a:r>
              <a:rPr lang="en-US" i="1" dirty="0"/>
              <a:t>Cognitive Gadget</a:t>
            </a:r>
            <a:r>
              <a:rPr lang="en-US" dirty="0"/>
              <a:t>s, </a:t>
            </a:r>
            <a:r>
              <a:rPr lang="en-US" dirty="0" err="1"/>
              <a:t>Cecila</a:t>
            </a:r>
            <a:r>
              <a:rPr lang="en-US" dirty="0"/>
              <a:t> Hayes argues that what we sometimes refer to as ‘mind reading’ does not develop naturally. She traces this capacity to the advent of reading and literature, which for the first time gave us insides into different types of subjectivities, making us more adept at imagining what people around us might think and experience. </a:t>
            </a:r>
          </a:p>
          <a:p>
            <a:pPr>
              <a:lnSpc>
                <a:spcPts val="1220"/>
              </a:lnSpc>
            </a:pPr>
            <a:r>
              <a:rPr lang="en-US" dirty="0"/>
              <a:t> </a:t>
            </a:r>
          </a:p>
          <a:p>
            <a:pPr>
              <a:lnSpc>
                <a:spcPts val="1220"/>
              </a:lnSpc>
            </a:pPr>
            <a:r>
              <a:rPr lang="en-US" dirty="0"/>
              <a:t>Similarly, it seems natural that reading about the child’s inner life and experience will make us better at putting ourselves in her place. In this chapter, we’ve tried to give you some elements that might help you in this direction, by accounting for different interpretations of the child’s early experience of being in the world. As said in the introduction, these interpretations rely on equal amounts of scientific knowledge and imagination. Another really interesting example that combines these two modes of knowledge is </a:t>
            </a:r>
            <a:r>
              <a:rPr lang="en-US" i="1" dirty="0"/>
              <a:t>The Diary of the Baby</a:t>
            </a:r>
            <a:r>
              <a:rPr lang="en-US" dirty="0"/>
              <a:t> by psychologists Daniel Stern, which gives an account of the first six months of life from the infant’s perspective. Still, the most interesting exercise is perhaps to venture such a diary yourself, if only in your mind, by asking yourself questions like (see below). </a:t>
            </a:r>
          </a:p>
          <a:p>
            <a:pPr>
              <a:lnSpc>
                <a:spcPts val="1220"/>
              </a:lnSpc>
            </a:pPr>
            <a:endParaRPr lang="en-US" dirty="0"/>
          </a:p>
        </p:txBody>
      </p:sp>
      <p:pic>
        <p:nvPicPr>
          <p:cNvPr id="5" name="Picture 4">
            <a:extLst>
              <a:ext uri="{FF2B5EF4-FFF2-40B4-BE49-F238E27FC236}">
                <a16:creationId xmlns:a16="http://schemas.microsoft.com/office/drawing/2014/main" id="{1F025197-00C8-4269-6100-616F7746B30F}"/>
              </a:ext>
            </a:extLst>
          </p:cNvPr>
          <p:cNvPicPr>
            <a:picLocks noChangeAspect="1"/>
          </p:cNvPicPr>
          <p:nvPr/>
        </p:nvPicPr>
        <p:blipFill rotWithShape="1">
          <a:blip r:embed="rId4">
            <a:alphaModFix amt="35000"/>
          </a:blip>
          <a:srcRect l="62255" t="-878" r="5449" b="31174"/>
          <a:stretch/>
        </p:blipFill>
        <p:spPr>
          <a:xfrm flipH="1">
            <a:off x="6235256" y="6482193"/>
            <a:ext cx="2943808" cy="3399920"/>
          </a:xfrm>
          <a:prstGeom prst="rect">
            <a:avLst/>
          </a:prstGeom>
        </p:spPr>
      </p:pic>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37</a:t>
            </a:fld>
            <a:endParaRPr lang="en-US" dirty="0"/>
          </a:p>
        </p:txBody>
      </p:sp>
      <p:sp>
        <p:nvSpPr>
          <p:cNvPr id="12" name="Rectangle 11">
            <a:extLst>
              <a:ext uri="{FF2B5EF4-FFF2-40B4-BE49-F238E27FC236}">
                <a16:creationId xmlns:a16="http://schemas.microsoft.com/office/drawing/2014/main" id="{256F3977-D255-EFDB-3EA1-D3D25DE3B004}"/>
              </a:ext>
            </a:extLst>
          </p:cNvPr>
          <p:cNvSpPr/>
          <p:nvPr/>
        </p:nvSpPr>
        <p:spPr>
          <a:xfrm>
            <a:off x="503361" y="8488843"/>
            <a:ext cx="3309514" cy="175837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Text Placeholder 17">
            <a:extLst>
              <a:ext uri="{FF2B5EF4-FFF2-40B4-BE49-F238E27FC236}">
                <a16:creationId xmlns:a16="http://schemas.microsoft.com/office/drawing/2014/main" id="{B26AC8EC-F404-2D14-87A9-C2EC23B5858A}"/>
              </a:ext>
            </a:extLst>
          </p:cNvPr>
          <p:cNvSpPr txBox="1">
            <a:spLocks/>
          </p:cNvSpPr>
          <p:nvPr/>
        </p:nvSpPr>
        <p:spPr>
          <a:xfrm>
            <a:off x="650847" y="8689566"/>
            <a:ext cx="2918767" cy="14364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00B6E6"/>
              </a:buClr>
              <a:buFont typeface="Arial" panose="020B0604020202020204" pitchFamily="34" charset="0"/>
              <a:buChar char="•"/>
            </a:pPr>
            <a:r>
              <a:rPr lang="en-US" sz="1200" dirty="0">
                <a:solidFill>
                  <a:schemeClr val="bg1"/>
                </a:solidFill>
              </a:rPr>
              <a:t>What is my baby seeing right now? </a:t>
            </a:r>
          </a:p>
          <a:p>
            <a:pPr marL="171450" indent="-171450" algn="l">
              <a:buClr>
                <a:srgbClr val="00B6E6"/>
              </a:buClr>
              <a:buFont typeface="Arial" panose="020B0604020202020204" pitchFamily="34" charset="0"/>
              <a:buChar char="•"/>
            </a:pPr>
            <a:r>
              <a:rPr lang="en-US" sz="1200" dirty="0">
                <a:solidFill>
                  <a:schemeClr val="bg1"/>
                </a:solidFill>
              </a:rPr>
              <a:t>What senses are stimulated? </a:t>
            </a:r>
          </a:p>
          <a:p>
            <a:pPr marL="171450" indent="-171450" algn="l">
              <a:buClr>
                <a:srgbClr val="00B6E6"/>
              </a:buClr>
              <a:buFont typeface="Arial" panose="020B0604020202020204" pitchFamily="34" charset="0"/>
              <a:buChar char="•"/>
            </a:pPr>
            <a:r>
              <a:rPr lang="en-US" sz="1200" dirty="0">
                <a:solidFill>
                  <a:schemeClr val="bg1"/>
                </a:solidFill>
              </a:rPr>
              <a:t>What could my child possibly understand from the given context?</a:t>
            </a:r>
          </a:p>
          <a:p>
            <a:pPr marL="171450" indent="-171450" algn="l">
              <a:buClr>
                <a:srgbClr val="00B6E6"/>
              </a:buClr>
              <a:buFont typeface="Arial" panose="020B0604020202020204" pitchFamily="34" charset="0"/>
              <a:buChar char="•"/>
            </a:pPr>
            <a:r>
              <a:rPr lang="en-US" sz="1200" dirty="0">
                <a:solidFill>
                  <a:schemeClr val="bg1"/>
                </a:solidFill>
              </a:rPr>
              <a:t>Does it allow her to communicate?</a:t>
            </a:r>
          </a:p>
          <a:p>
            <a:pPr marL="171450" indent="-171450" algn="l">
              <a:buClr>
                <a:srgbClr val="00B6E6"/>
              </a:buClr>
              <a:buFont typeface="Arial" panose="020B0604020202020204" pitchFamily="34" charset="0"/>
              <a:buChar char="•"/>
            </a:pPr>
            <a:r>
              <a:rPr lang="en-US" sz="1200" dirty="0">
                <a:solidFill>
                  <a:schemeClr val="bg1"/>
                </a:solidFill>
              </a:rPr>
              <a:t>Does it allow her to create?</a:t>
            </a:r>
          </a:p>
          <a:p>
            <a:pPr marL="171450" indent="-171450" algn="l">
              <a:buClr>
                <a:srgbClr val="00B6E6"/>
              </a:buClr>
              <a:buFont typeface="Arial" panose="020B0604020202020204" pitchFamily="34" charset="0"/>
              <a:buChar char="•"/>
            </a:pPr>
            <a:endParaRPr lang="en-US" sz="1200" dirty="0">
              <a:solidFill>
                <a:schemeClr val="bg1"/>
              </a:solidFill>
            </a:endParaRPr>
          </a:p>
        </p:txBody>
      </p:sp>
      <p:sp>
        <p:nvSpPr>
          <p:cNvPr id="3" name="Text Placeholder 17">
            <a:extLst>
              <a:ext uri="{FF2B5EF4-FFF2-40B4-BE49-F238E27FC236}">
                <a16:creationId xmlns:a16="http://schemas.microsoft.com/office/drawing/2014/main" id="{691B370B-202F-71DF-7413-E871AAB56CC2}"/>
              </a:ext>
            </a:extLst>
          </p:cNvPr>
          <p:cNvSpPr txBox="1">
            <a:spLocks/>
          </p:cNvSpPr>
          <p:nvPr/>
        </p:nvSpPr>
        <p:spPr>
          <a:xfrm>
            <a:off x="0" y="443560"/>
            <a:ext cx="6777318" cy="510970"/>
          </a:xfrm>
          <a:prstGeom prst="rect">
            <a:avLst/>
          </a:prstGeom>
          <a:solidFill>
            <a:srgbClr val="009AC1"/>
          </a:solidFill>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446088" algn="l">
              <a:lnSpc>
                <a:spcPts val="1720"/>
              </a:lnSpc>
            </a:pPr>
            <a:r>
              <a:rPr lang="en-US" sz="1800" b="1" dirty="0">
                <a:solidFill>
                  <a:schemeClr val="bg1"/>
                </a:solidFill>
              </a:rPr>
              <a:t>Why rules are complicated (</a:t>
            </a:r>
            <a:r>
              <a:rPr lang="en-US" sz="1800" b="1" i="1" dirty="0">
                <a:solidFill>
                  <a:schemeClr val="bg1"/>
                </a:solidFill>
              </a:rPr>
              <a:t>attention, all babies are different</a:t>
            </a:r>
            <a:r>
              <a:rPr lang="en-US" sz="1800" b="1" dirty="0">
                <a:solidFill>
                  <a:schemeClr val="bg1"/>
                </a:solidFill>
              </a:rPr>
              <a:t>) </a:t>
            </a:r>
          </a:p>
        </p:txBody>
      </p:sp>
    </p:spTree>
    <p:extLst>
      <p:ext uri="{BB962C8B-B14F-4D97-AF65-F5344CB8AC3E}">
        <p14:creationId xmlns:p14="http://schemas.microsoft.com/office/powerpoint/2010/main" val="2440332830"/>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F08A1FA4-61E9-B44C-83C4-A6CE732733C1}"/>
              </a:ext>
            </a:extLst>
          </p:cNvPr>
          <p:cNvSpPr>
            <a:spLocks noGrp="1"/>
          </p:cNvSpPr>
          <p:nvPr>
            <p:ph type="body" sz="quarter" idx="13"/>
          </p:nvPr>
        </p:nvSpPr>
        <p:spPr/>
        <p:txBody>
          <a:bodyPr/>
          <a:lstStyle/>
          <a:p>
            <a:r>
              <a:rPr lang="en-US" dirty="0"/>
              <a:t>03</a:t>
            </a:r>
          </a:p>
        </p:txBody>
      </p:sp>
      <p:sp>
        <p:nvSpPr>
          <p:cNvPr id="18" name="Text Placeholder 17">
            <a:extLst>
              <a:ext uri="{FF2B5EF4-FFF2-40B4-BE49-F238E27FC236}">
                <a16:creationId xmlns:a16="http://schemas.microsoft.com/office/drawing/2014/main" id="{3D13EB9D-DE55-5D4D-BEA7-6A984DDA5380}"/>
              </a:ext>
            </a:extLst>
          </p:cNvPr>
          <p:cNvSpPr>
            <a:spLocks noGrp="1"/>
          </p:cNvSpPr>
          <p:nvPr>
            <p:ph type="body" sz="quarter" idx="14"/>
          </p:nvPr>
        </p:nvSpPr>
        <p:spPr>
          <a:xfrm>
            <a:off x="3170993" y="3483706"/>
            <a:ext cx="3148164" cy="2574544"/>
          </a:xfrm>
        </p:spPr>
        <p:txBody>
          <a:bodyPr/>
          <a:lstStyle/>
          <a:p>
            <a:pPr>
              <a:lnSpc>
                <a:spcPts val="3060"/>
              </a:lnSpc>
              <a:spcBef>
                <a:spcPts val="0"/>
              </a:spcBef>
            </a:pPr>
            <a:r>
              <a:rPr lang="en-US" dirty="0"/>
              <a:t>What is Contributory Research?</a:t>
            </a:r>
          </a:p>
          <a:p>
            <a:pPr>
              <a:lnSpc>
                <a:spcPts val="3060"/>
              </a:lnSpc>
              <a:spcBef>
                <a:spcPts val="0"/>
              </a:spcBef>
            </a:pPr>
            <a:endParaRPr lang="en-US" dirty="0"/>
          </a:p>
        </p:txBody>
      </p:sp>
      <p:sp>
        <p:nvSpPr>
          <p:cNvPr id="2" name="Slide Number Placeholder 5">
            <a:extLst>
              <a:ext uri="{FF2B5EF4-FFF2-40B4-BE49-F238E27FC236}">
                <a16:creationId xmlns:a16="http://schemas.microsoft.com/office/drawing/2014/main" id="{45C9A865-553C-DBDC-EAE0-5B48D87BA3DD}"/>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38</a:t>
            </a:fld>
            <a:endParaRPr lang="en-US" dirty="0"/>
          </a:p>
        </p:txBody>
      </p:sp>
    </p:spTree>
    <p:extLst>
      <p:ext uri="{BB962C8B-B14F-4D97-AF65-F5344CB8AC3E}">
        <p14:creationId xmlns:p14="http://schemas.microsoft.com/office/powerpoint/2010/main" val="2671155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59F2B3-85C1-182B-1192-CE84665D20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340" b="29566"/>
          <a:stretch/>
        </p:blipFill>
        <p:spPr>
          <a:xfrm>
            <a:off x="-2" y="1248163"/>
            <a:ext cx="7559675" cy="3127249"/>
          </a:xfrm>
          <a:prstGeom prst="rect">
            <a:avLst/>
          </a:prstGeom>
        </p:spPr>
      </p:pic>
      <p:sp>
        <p:nvSpPr>
          <p:cNvPr id="11" name="Rectangle 10">
            <a:extLst>
              <a:ext uri="{FF2B5EF4-FFF2-40B4-BE49-F238E27FC236}">
                <a16:creationId xmlns:a16="http://schemas.microsoft.com/office/drawing/2014/main" id="{F7ED47B4-C5E0-AB1F-A227-E35A30E6F39D}"/>
              </a:ext>
            </a:extLst>
          </p:cNvPr>
          <p:cNvSpPr/>
          <p:nvPr/>
        </p:nvSpPr>
        <p:spPr>
          <a:xfrm>
            <a:off x="-1" y="688"/>
            <a:ext cx="7559675" cy="141339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7" name="Text Placeholder 16">
            <a:extLst>
              <a:ext uri="{FF2B5EF4-FFF2-40B4-BE49-F238E27FC236}">
                <a16:creationId xmlns:a16="http://schemas.microsoft.com/office/drawing/2014/main" id="{428B317D-2D08-3045-B095-5358A7C7BCC0}"/>
              </a:ext>
            </a:extLst>
          </p:cNvPr>
          <p:cNvSpPr>
            <a:spLocks noGrp="1"/>
          </p:cNvSpPr>
          <p:nvPr>
            <p:ph type="body" sz="quarter" idx="30"/>
          </p:nvPr>
        </p:nvSpPr>
        <p:spPr>
          <a:xfrm>
            <a:off x="528814" y="687557"/>
            <a:ext cx="3547239" cy="1325980"/>
          </a:xfrm>
        </p:spPr>
        <p:txBody>
          <a:bodyPr/>
          <a:lstStyle/>
          <a:p>
            <a:pPr>
              <a:lnSpc>
                <a:spcPts val="2600"/>
              </a:lnSpc>
              <a:spcBef>
                <a:spcPts val="0"/>
              </a:spcBef>
            </a:pPr>
            <a:r>
              <a:rPr lang="en-IE" sz="2700" b="1" dirty="0">
                <a:solidFill>
                  <a:schemeClr val="bg1"/>
                </a:solidFill>
                <a:effectLst/>
                <a:ea typeface="Arial" panose="020B0604020202020204" pitchFamily="34" charset="0"/>
                <a:cs typeface="Calibri" panose="020F0502020204030204" pitchFamily="34" charset="0"/>
              </a:rPr>
              <a:t>Introduction</a:t>
            </a:r>
            <a:endParaRPr lang="en-IE" sz="2700" dirty="0">
              <a:solidFill>
                <a:schemeClr val="bg1"/>
              </a:solidFill>
              <a:effectLst/>
              <a:ea typeface="Arial" panose="020B0604020202020204" pitchFamily="34" charset="0"/>
              <a:cs typeface="Calibri" panose="020F0502020204030204" pitchFamily="34" charset="0"/>
            </a:endParaRPr>
          </a:p>
          <a:p>
            <a:endParaRPr lang="en-US" dirty="0"/>
          </a:p>
        </p:txBody>
      </p:sp>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470323" y="6997699"/>
            <a:ext cx="6514677" cy="3127249"/>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We believe that a good understanding of what’s at play when it comes to screens and children is more likely to change how you use your devices than simply being told ‘not to use screens’. </a:t>
            </a:r>
          </a:p>
          <a:p>
            <a:endParaRPr lang="en-US" dirty="0"/>
          </a:p>
          <a:p>
            <a:r>
              <a:rPr lang="en-US" dirty="0"/>
              <a:t>However, at the same time, we recognize that knowing about the effects of screens isn’t always enough to change the way we use them. Often, we have no choice but to engage with screens several hours every day, whether it's through work, administrative processes, or social obligations. And once online, big tech companies will do anything they can to keep us there for as long as possible, by applying fine-tuned strategies developed using knowledge from psychology and neuroscience. However well-intentioned, when it comes to using screens differently, it can often feel as if we are up against something that is stronger than us. </a:t>
            </a:r>
          </a:p>
          <a:p>
            <a:endParaRPr lang="en-US" dirty="0"/>
          </a:p>
          <a:p>
            <a:r>
              <a:rPr lang="en-US" dirty="0"/>
              <a:t>At least stronger than </a:t>
            </a:r>
            <a:r>
              <a:rPr lang="en-US" i="1" dirty="0"/>
              <a:t>any one </a:t>
            </a:r>
            <a:r>
              <a:rPr lang="en-US" dirty="0"/>
              <a:t>of us.  Like for most bad habits, we think the odds of breaking bad screen habits are better if teaming up with others. </a:t>
            </a:r>
          </a:p>
          <a:p>
            <a:endParaRPr lang="en-US" dirty="0"/>
          </a:p>
          <a:p>
            <a:r>
              <a:rPr lang="en-US" dirty="0"/>
              <a:t>That is why we within the Contributory Clinic promote a collective approach, where everyone contributes with their own experience to create a shared pool of knowledge that will support each participant in developing their own strategies for cutting down on screen time. In constituting a group that can work on the question of screens together, we hope to foster a supportive environment that can ease the transition into new digital habits. </a:t>
            </a:r>
          </a:p>
          <a:p>
            <a:endParaRPr lang="en-US" sz="1400" b="1" dirty="0">
              <a:solidFill>
                <a:schemeClr val="bg1"/>
              </a:solidFill>
              <a:highlight>
                <a:srgbClr val="74659A"/>
              </a:highlight>
            </a:endParaRPr>
          </a:p>
        </p:txBody>
      </p:sp>
      <p:pic>
        <p:nvPicPr>
          <p:cNvPr id="5" name="Picture 4">
            <a:extLst>
              <a:ext uri="{FF2B5EF4-FFF2-40B4-BE49-F238E27FC236}">
                <a16:creationId xmlns:a16="http://schemas.microsoft.com/office/drawing/2014/main" id="{1F025197-00C8-4269-6100-616F7746B30F}"/>
              </a:ext>
            </a:extLst>
          </p:cNvPr>
          <p:cNvPicPr>
            <a:picLocks noChangeAspect="1"/>
          </p:cNvPicPr>
          <p:nvPr/>
        </p:nvPicPr>
        <p:blipFill rotWithShape="1">
          <a:blip r:embed="rId3">
            <a:alphaModFix amt="35000"/>
          </a:blip>
          <a:srcRect l="62255" t="-878" r="5449" b="31174"/>
          <a:stretch/>
        </p:blipFill>
        <p:spPr>
          <a:xfrm rot="10800000" flipH="1">
            <a:off x="4509171" y="23054"/>
            <a:ext cx="2943808" cy="3399920"/>
          </a:xfrm>
          <a:prstGeom prst="rect">
            <a:avLst/>
          </a:prstGeom>
        </p:spPr>
      </p:pic>
      <p:sp>
        <p:nvSpPr>
          <p:cNvPr id="7" name="Graphic 4">
            <a:extLst>
              <a:ext uri="{FF2B5EF4-FFF2-40B4-BE49-F238E27FC236}">
                <a16:creationId xmlns:a16="http://schemas.microsoft.com/office/drawing/2014/main" id="{778C602B-C615-553F-D095-C776B49EC809}"/>
              </a:ext>
            </a:extLst>
          </p:cNvPr>
          <p:cNvSpPr/>
          <p:nvPr/>
        </p:nvSpPr>
        <p:spPr>
          <a:xfrm rot="16200000">
            <a:off x="1489448" y="359194"/>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39</a:t>
            </a:fld>
            <a:endParaRPr lang="en-US" dirty="0"/>
          </a:p>
        </p:txBody>
      </p:sp>
      <p:sp>
        <p:nvSpPr>
          <p:cNvPr id="12" name="Rectangle 11">
            <a:extLst>
              <a:ext uri="{FF2B5EF4-FFF2-40B4-BE49-F238E27FC236}">
                <a16:creationId xmlns:a16="http://schemas.microsoft.com/office/drawing/2014/main" id="{256F3977-D255-EFDB-3EA1-D3D25DE3B004}"/>
              </a:ext>
            </a:extLst>
          </p:cNvPr>
          <p:cNvSpPr/>
          <p:nvPr/>
        </p:nvSpPr>
        <p:spPr>
          <a:xfrm>
            <a:off x="310011" y="3807580"/>
            <a:ext cx="6293989" cy="2821820"/>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Text Placeholder 17">
            <a:extLst>
              <a:ext uri="{FF2B5EF4-FFF2-40B4-BE49-F238E27FC236}">
                <a16:creationId xmlns:a16="http://schemas.microsoft.com/office/drawing/2014/main" id="{B26AC8EC-F404-2D14-87A9-C2EC23B5858A}"/>
              </a:ext>
            </a:extLst>
          </p:cNvPr>
          <p:cNvSpPr txBox="1">
            <a:spLocks/>
          </p:cNvSpPr>
          <p:nvPr/>
        </p:nvSpPr>
        <p:spPr>
          <a:xfrm>
            <a:off x="528814" y="4041806"/>
            <a:ext cx="5567186" cy="14364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40"/>
              </a:lnSpc>
            </a:pPr>
            <a:r>
              <a:rPr lang="en-US" sz="1700" dirty="0">
                <a:solidFill>
                  <a:schemeClr val="bg1"/>
                </a:solidFill>
              </a:rPr>
              <a:t>As seen in the previous chapter, we have plenty of information available that can help us make sense of the phenomenon of overexposure to screens of young children. Studies show how </a:t>
            </a:r>
            <a:r>
              <a:rPr lang="en-US" sz="1700" b="1" dirty="0">
                <a:solidFill>
                  <a:schemeClr val="bg1"/>
                </a:solidFill>
              </a:rPr>
              <a:t>prolonged exposure </a:t>
            </a:r>
            <a:r>
              <a:rPr lang="en-US" sz="1700" dirty="0">
                <a:solidFill>
                  <a:schemeClr val="bg1"/>
                </a:solidFill>
              </a:rPr>
              <a:t>is correlated </a:t>
            </a:r>
            <a:r>
              <a:rPr lang="en-US" sz="1700" b="1" dirty="0">
                <a:solidFill>
                  <a:schemeClr val="bg1"/>
                </a:solidFill>
              </a:rPr>
              <a:t>with negative effects on language development, motor skills, obesity, emotional regulation, and social well-being, </a:t>
            </a:r>
            <a:r>
              <a:rPr lang="en-US" sz="1700" dirty="0">
                <a:solidFill>
                  <a:schemeClr val="bg1"/>
                </a:solidFill>
              </a:rPr>
              <a:t>while </a:t>
            </a:r>
            <a:r>
              <a:rPr lang="en-US" sz="1700" b="1" dirty="0">
                <a:solidFill>
                  <a:schemeClr val="bg1"/>
                </a:solidFill>
              </a:rPr>
              <a:t>t</a:t>
            </a:r>
            <a:r>
              <a:rPr lang="en-US" sz="1700" dirty="0">
                <a:solidFill>
                  <a:schemeClr val="bg1"/>
                </a:solidFill>
              </a:rPr>
              <a:t>heories from psychology and psychoanalysis give us a better insight into some of the underlying causes of these effects, noticeably how screens come to disrupt some of the basic dynamics children rely on to develop (in the previous chapter we talk about synchrony, frustration, play). </a:t>
            </a:r>
          </a:p>
          <a:p>
            <a:pPr algn="l">
              <a:lnSpc>
                <a:spcPts val="1740"/>
              </a:lnSpc>
            </a:pPr>
            <a:endParaRPr lang="en-US" sz="1700" dirty="0">
              <a:solidFill>
                <a:schemeClr val="bg1"/>
              </a:solidFill>
            </a:endParaRPr>
          </a:p>
        </p:txBody>
      </p:sp>
    </p:spTree>
    <p:extLst>
      <p:ext uri="{BB962C8B-B14F-4D97-AF65-F5344CB8AC3E}">
        <p14:creationId xmlns:p14="http://schemas.microsoft.com/office/powerpoint/2010/main" val="557109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570F38-B446-7B45-9385-AB2AD970C1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0027"/>
            <a:ext cx="7559675" cy="5039279"/>
          </a:xfrm>
          <a:prstGeom prst="rect">
            <a:avLst/>
          </a:prstGeom>
        </p:spPr>
      </p:pic>
      <p:sp>
        <p:nvSpPr>
          <p:cNvPr id="11" name="Rectangle 10">
            <a:extLst>
              <a:ext uri="{FF2B5EF4-FFF2-40B4-BE49-F238E27FC236}">
                <a16:creationId xmlns:a16="http://schemas.microsoft.com/office/drawing/2014/main" id="{F7ED47B4-C5E0-AB1F-A227-E35A30E6F39D}"/>
              </a:ext>
            </a:extLst>
          </p:cNvPr>
          <p:cNvSpPr/>
          <p:nvPr/>
        </p:nvSpPr>
        <p:spPr>
          <a:xfrm>
            <a:off x="-1" y="688"/>
            <a:ext cx="7559675" cy="141339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7" name="Text Placeholder 16">
            <a:extLst>
              <a:ext uri="{FF2B5EF4-FFF2-40B4-BE49-F238E27FC236}">
                <a16:creationId xmlns:a16="http://schemas.microsoft.com/office/drawing/2014/main" id="{428B317D-2D08-3045-B095-5358A7C7BCC0}"/>
              </a:ext>
            </a:extLst>
          </p:cNvPr>
          <p:cNvSpPr>
            <a:spLocks noGrp="1"/>
          </p:cNvSpPr>
          <p:nvPr>
            <p:ph type="body" sz="quarter" idx="30"/>
          </p:nvPr>
        </p:nvSpPr>
        <p:spPr>
          <a:xfrm>
            <a:off x="515293" y="577329"/>
            <a:ext cx="3547239" cy="1544944"/>
          </a:xfrm>
        </p:spPr>
        <p:txBody>
          <a:bodyPr/>
          <a:lstStyle/>
          <a:p>
            <a:pPr>
              <a:lnSpc>
                <a:spcPts val="2600"/>
              </a:lnSpc>
              <a:spcBef>
                <a:spcPts val="0"/>
              </a:spcBef>
            </a:pPr>
            <a:r>
              <a:rPr lang="fr-FR" sz="2700" b="1" dirty="0">
                <a:solidFill>
                  <a:schemeClr val="bg1"/>
                </a:solidFill>
                <a:effectLst/>
                <a:ea typeface="Arial" panose="020B0604020202020204" pitchFamily="34" charset="0"/>
                <a:cs typeface="Calibri" panose="020F0502020204030204" pitchFamily="34" charset="0"/>
              </a:rPr>
              <a:t>What is </a:t>
            </a:r>
            <a:r>
              <a:rPr lang="fr-FR" sz="2700" b="1" dirty="0" err="1">
                <a:solidFill>
                  <a:schemeClr val="bg1"/>
                </a:solidFill>
                <a:effectLst/>
                <a:ea typeface="Arial" panose="020B0604020202020204" pitchFamily="34" charset="0"/>
                <a:cs typeface="Calibri" panose="020F0502020204030204" pitchFamily="34" charset="0"/>
              </a:rPr>
              <a:t>this</a:t>
            </a:r>
            <a:r>
              <a:rPr lang="fr-FR" sz="2700" b="1" dirty="0">
                <a:solidFill>
                  <a:schemeClr val="bg1"/>
                </a:solidFill>
                <a:effectLst/>
                <a:ea typeface="Arial" panose="020B0604020202020204" pitchFamily="34" charset="0"/>
                <a:cs typeface="Calibri" panose="020F0502020204030204" pitchFamily="34" charset="0"/>
              </a:rPr>
              <a:t> </a:t>
            </a:r>
            <a:r>
              <a:rPr lang="fr-FR" sz="2700" dirty="0">
                <a:solidFill>
                  <a:schemeClr val="bg1"/>
                </a:solidFill>
                <a:ea typeface="Arial" panose="020B0604020202020204" pitchFamily="34" charset="0"/>
                <a:cs typeface="Calibri" panose="020F0502020204030204" pitchFamily="34" charset="0"/>
              </a:rPr>
              <a:t>G</a:t>
            </a:r>
            <a:r>
              <a:rPr lang="fr-FR" sz="2700" b="1" dirty="0">
                <a:solidFill>
                  <a:schemeClr val="bg1"/>
                </a:solidFill>
                <a:effectLst/>
                <a:ea typeface="Arial" panose="020B0604020202020204" pitchFamily="34" charset="0"/>
                <a:cs typeface="Calibri" panose="020F0502020204030204" pitchFamily="34" charset="0"/>
              </a:rPr>
              <a:t>uide for?</a:t>
            </a:r>
            <a:endParaRPr lang="en-IE" sz="2700" dirty="0">
              <a:solidFill>
                <a:schemeClr val="bg1"/>
              </a:solidFill>
              <a:effectLst/>
              <a:ea typeface="Arial" panose="020B0604020202020204" pitchFamily="34" charset="0"/>
              <a:cs typeface="Calibri" panose="020F0502020204030204" pitchFamily="34" charset="0"/>
            </a:endParaRPr>
          </a:p>
          <a:p>
            <a:endParaRPr lang="en-US" dirty="0"/>
          </a:p>
        </p:txBody>
      </p:sp>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335412" y="5838256"/>
            <a:ext cx="6526988" cy="388909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In recent years, screens have flooded our lives. Many of us will on a regular basis have the sensation of being connected for longer than what is good for us. Very young children, however, are considered especially vulnerable, as screens risk disrupting crucial early development stages. Many Health Organisations and European governments are beginning to recognize the potential harmful effects of early overexposure. As such, you can today find amble advice on how you ought to use your computer, smartphone, or tablet around your children. </a:t>
            </a:r>
          </a:p>
          <a:p>
            <a:r>
              <a:rPr lang="en-US" dirty="0"/>
              <a:t> </a:t>
            </a:r>
          </a:p>
          <a:p>
            <a:r>
              <a:rPr lang="en-US" dirty="0"/>
              <a:t>Rest assured. This is not just another guide telling you to keep your children away from your devices. Instead, we offer you a guide that will help you understand the mechanisms behind modern digital technologies, and why sparring small children from them is easier said than done. It will give you insights into the development of infants and how exactly screens disrupt the relations they depend on to learn and grow, so you can take the necessary steps to restore them.</a:t>
            </a:r>
          </a:p>
          <a:p>
            <a:endParaRPr lang="en-US" dirty="0"/>
          </a:p>
          <a:p>
            <a:r>
              <a:rPr lang="en-US" dirty="0"/>
              <a:t>We do not expect you to take these steps alone.</a:t>
            </a:r>
          </a:p>
          <a:p>
            <a:endParaRPr lang="en-US" sz="1400" dirty="0">
              <a:solidFill>
                <a:schemeClr val="bg1"/>
              </a:solidFill>
            </a:endParaRPr>
          </a:p>
          <a:p>
            <a:r>
              <a:rPr lang="en-US" dirty="0"/>
              <a:t>Screens are incredibly pervasive. They are actively promoted by economic actors who gain dizzying sums from keeping us online for as long as possible. That is why we argue that the responsibility for changing our screen usage should not be placed with the individual parent. </a:t>
            </a:r>
          </a:p>
          <a:p>
            <a:r>
              <a:rPr lang="en-US" dirty="0"/>
              <a:t> </a:t>
            </a:r>
          </a:p>
          <a:p>
            <a:r>
              <a:rPr lang="en-US" dirty="0"/>
              <a:t>With this guide, we want to give you the tools to act against overexposure collectively. It will show you how to create local groups, where you can bring together different kinds of knowledge to invent new, better ways of using digital technologies in collaboration with others.</a:t>
            </a:r>
          </a:p>
          <a:p>
            <a:endParaRPr lang="en-US" dirty="0"/>
          </a:p>
          <a:p>
            <a:r>
              <a:rPr lang="en-US" dirty="0"/>
              <a:t>We call this activity contributory research. We think of contributory research as a new intelligent health care strategy. </a:t>
            </a:r>
            <a:endParaRPr lang="en-US" sz="1400" b="1" dirty="0">
              <a:solidFill>
                <a:schemeClr val="bg1"/>
              </a:solidFill>
              <a:highlight>
                <a:srgbClr val="74659A"/>
              </a:highlight>
            </a:endParaRPr>
          </a:p>
        </p:txBody>
      </p:sp>
      <p:pic>
        <p:nvPicPr>
          <p:cNvPr id="5" name="Picture 4">
            <a:extLst>
              <a:ext uri="{FF2B5EF4-FFF2-40B4-BE49-F238E27FC236}">
                <a16:creationId xmlns:a16="http://schemas.microsoft.com/office/drawing/2014/main" id="{1F025197-00C8-4269-6100-616F7746B30F}"/>
              </a:ext>
            </a:extLst>
          </p:cNvPr>
          <p:cNvPicPr>
            <a:picLocks noChangeAspect="1"/>
          </p:cNvPicPr>
          <p:nvPr/>
        </p:nvPicPr>
        <p:blipFill rotWithShape="1">
          <a:blip r:embed="rId3">
            <a:alphaModFix amt="35000"/>
          </a:blip>
          <a:srcRect l="67741" t="-878" r="5449" b="31174"/>
          <a:stretch/>
        </p:blipFill>
        <p:spPr>
          <a:xfrm rot="10800000" flipH="1">
            <a:off x="5116009" y="12325"/>
            <a:ext cx="2443665" cy="3399920"/>
          </a:xfrm>
          <a:prstGeom prst="rect">
            <a:avLst/>
          </a:prstGeom>
        </p:spPr>
      </p:pic>
      <p:sp>
        <p:nvSpPr>
          <p:cNvPr id="7" name="Graphic 4">
            <a:extLst>
              <a:ext uri="{FF2B5EF4-FFF2-40B4-BE49-F238E27FC236}">
                <a16:creationId xmlns:a16="http://schemas.microsoft.com/office/drawing/2014/main" id="{778C602B-C615-553F-D095-C776B49EC809}"/>
              </a:ext>
            </a:extLst>
          </p:cNvPr>
          <p:cNvSpPr/>
          <p:nvPr/>
        </p:nvSpPr>
        <p:spPr>
          <a:xfrm rot="16200000">
            <a:off x="1489448" y="359194"/>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4</a:t>
            </a:fld>
            <a:endParaRPr lang="en-US" dirty="0"/>
          </a:p>
        </p:txBody>
      </p:sp>
      <p:sp>
        <p:nvSpPr>
          <p:cNvPr id="12" name="Rectangle 11">
            <a:extLst>
              <a:ext uri="{FF2B5EF4-FFF2-40B4-BE49-F238E27FC236}">
                <a16:creationId xmlns:a16="http://schemas.microsoft.com/office/drawing/2014/main" id="{256F3977-D255-EFDB-3EA1-D3D25DE3B004}"/>
              </a:ext>
            </a:extLst>
          </p:cNvPr>
          <p:cNvSpPr/>
          <p:nvPr/>
        </p:nvSpPr>
        <p:spPr>
          <a:xfrm>
            <a:off x="335412" y="4375412"/>
            <a:ext cx="6065388" cy="1143339"/>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Text Placeholder 17">
            <a:extLst>
              <a:ext uri="{FF2B5EF4-FFF2-40B4-BE49-F238E27FC236}">
                <a16:creationId xmlns:a16="http://schemas.microsoft.com/office/drawing/2014/main" id="{B26AC8EC-F404-2D14-87A9-C2EC23B5858A}"/>
              </a:ext>
            </a:extLst>
          </p:cNvPr>
          <p:cNvSpPr txBox="1">
            <a:spLocks/>
          </p:cNvSpPr>
          <p:nvPr/>
        </p:nvSpPr>
        <p:spPr>
          <a:xfrm>
            <a:off x="572470" y="4531094"/>
            <a:ext cx="5550034" cy="14364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40"/>
              </a:lnSpc>
            </a:pPr>
            <a:r>
              <a:rPr lang="en-US" sz="1700" dirty="0">
                <a:solidFill>
                  <a:schemeClr val="bg1"/>
                </a:solidFill>
              </a:rPr>
              <a:t>This guide has been conceived by the </a:t>
            </a:r>
            <a:r>
              <a:rPr lang="en-US" sz="1700" b="1" dirty="0">
                <a:solidFill>
                  <a:schemeClr val="bg1"/>
                </a:solidFill>
              </a:rPr>
              <a:t>Institute of Research and Innovation </a:t>
            </a:r>
            <a:r>
              <a:rPr lang="en-US" sz="1700" dirty="0">
                <a:solidFill>
                  <a:schemeClr val="bg1"/>
                </a:solidFill>
              </a:rPr>
              <a:t>to help you organise collective actions against the </a:t>
            </a:r>
            <a:r>
              <a:rPr lang="en-US" sz="1700" b="1" dirty="0">
                <a:solidFill>
                  <a:schemeClr val="bg1"/>
                </a:solidFill>
              </a:rPr>
              <a:t>overexposure to screens of young children</a:t>
            </a:r>
            <a:r>
              <a:rPr lang="en-US" sz="1700" dirty="0">
                <a:solidFill>
                  <a:schemeClr val="bg1"/>
                </a:solidFill>
              </a:rPr>
              <a:t>.</a:t>
            </a:r>
          </a:p>
        </p:txBody>
      </p:sp>
      <mc:AlternateContent xmlns:mc="http://schemas.openxmlformats.org/markup-compatibility/2006" xmlns:p14="http://schemas.microsoft.com/office/powerpoint/2010/main">
        <mc:Choice Requires="p14">
          <p:contentPart p14:bwMode="auto" r:id="rId4">
            <p14:nvContentPartPr>
              <p14:cNvPr id="8" name="Encre 7"/>
              <p14:cNvContentPartPr/>
              <p14:nvPr/>
            </p14:nvContentPartPr>
            <p14:xfrm>
              <a:off x="485429" y="7201850"/>
              <a:ext cx="6840" cy="12960"/>
            </p14:xfrm>
          </p:contentPart>
        </mc:Choice>
        <mc:Fallback xmlns="">
          <p:pic>
            <p:nvPicPr>
              <p:cNvPr id="8" name="Encre 7"/>
              <p:cNvPicPr/>
              <p:nvPr/>
            </p:nvPicPr>
            <p:blipFill>
              <a:blip r:embed="rId5"/>
              <a:stretch>
                <a:fillRect/>
              </a:stretch>
            </p:blipFill>
            <p:spPr>
              <a:xfrm>
                <a:off x="470309" y="7186730"/>
                <a:ext cx="37080" cy="43200"/>
              </a:xfrm>
              <a:prstGeom prst="rect">
                <a:avLst/>
              </a:prstGeom>
            </p:spPr>
          </p:pic>
        </mc:Fallback>
      </mc:AlternateContent>
    </p:spTree>
    <p:extLst>
      <p:ext uri="{BB962C8B-B14F-4D97-AF65-F5344CB8AC3E}">
        <p14:creationId xmlns:p14="http://schemas.microsoft.com/office/powerpoint/2010/main" val="3499824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470323" y="685800"/>
            <a:ext cx="6526988" cy="7962900"/>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We call this method Contributory Research. Put in one sentence, Contributory Research is a type of action research that brings together academic researchers, professionals, and inhabitants to address issues concerning technology. It is particularly adapted for new (health) problems, where there still isn’t a complete overview of its causes and effects, and where it seems that no quick-fix solution, like a drug or technology, will make the symptoms go away. Instead of waiting for some magic cure (which often doesn’t exist), Contributory Research proposes to bring together all the different types of knowledge that can help us make sense of a problem, and which can help us imagine sustainable new practices in real life settings. </a:t>
            </a:r>
          </a:p>
          <a:p>
            <a:r>
              <a:rPr lang="en-US" dirty="0"/>
              <a:t> </a:t>
            </a:r>
          </a:p>
          <a:p>
            <a:r>
              <a:rPr lang="en-US" dirty="0"/>
              <a:t>One thing that’s particular about Contributory Research, compared to other participatory research methods, is that it is anchored in a philosophical tradition. It means that instead of advocating specific steps to follow, like most methods from the social sciences, Contributory Research is guided by a number of</a:t>
            </a:r>
            <a:r>
              <a:rPr lang="en-US" i="1" dirty="0"/>
              <a:t> concepts </a:t>
            </a:r>
            <a:r>
              <a:rPr lang="en-US" dirty="0"/>
              <a:t>and </a:t>
            </a:r>
            <a:r>
              <a:rPr lang="en-US" i="1" dirty="0"/>
              <a:t>orientations</a:t>
            </a:r>
            <a:r>
              <a:rPr lang="en-US" dirty="0"/>
              <a:t>. </a:t>
            </a:r>
          </a:p>
          <a:p>
            <a:r>
              <a:rPr lang="en-US" dirty="0"/>
              <a:t> </a:t>
            </a:r>
          </a:p>
          <a:p>
            <a:r>
              <a:rPr lang="en-US" dirty="0"/>
              <a:t>The best way to grasp these concepts is to engage with the primary texts around Contributory Research directly. However, for those who do not have the time to dive into these texts, or who want a better sense of what’s at stake before deciding whether it's worthwhile to go any further, we offer you with this chapter an introduction to some of the founding ideas. </a:t>
            </a:r>
          </a:p>
          <a:p>
            <a:r>
              <a:rPr lang="en-US" dirty="0"/>
              <a:t> </a:t>
            </a:r>
          </a:p>
          <a:p>
            <a:r>
              <a:rPr lang="en-US" dirty="0"/>
              <a:t>The first part will give you a short overview of the main concepts that direct the method. Engaging with philosophical concepts might seem daunting. However, as we hope to show, a good concept is really just a way of putting words on something – a process, a dynamic, a relation  – that </a:t>
            </a:r>
            <a:r>
              <a:rPr lang="en-US" i="1" dirty="0"/>
              <a:t>you already know</a:t>
            </a:r>
            <a:r>
              <a:rPr lang="en-US" dirty="0"/>
              <a:t>. As said in the second chapter, naming something in this way is really important, as it is the first step in being able to consciously address it. All the concepts evoked in this part indirectly point to some important aspect of overexposure that we ought to consider, noticeably, how humans – their relations to the world and to one another – are profoundly affected by our usage of technology. </a:t>
            </a:r>
          </a:p>
          <a:p>
            <a:endParaRPr lang="en-US" dirty="0"/>
          </a:p>
          <a:p>
            <a:r>
              <a:rPr lang="en-US" dirty="0"/>
              <a:t> </a:t>
            </a:r>
          </a:p>
          <a:p>
            <a:r>
              <a:rPr lang="en-US" dirty="0"/>
              <a:t>Concepts can also help us develop new theories for how to work together. As we will see in the second part, the concepts in the first part open up to the orientations that guide a process of Contributory Research. ‘Orientations’ are, as the word indicates, that which orients the research. More so than its actual outcomes, Contributory Research is defined by a set of ambitions that we’ll refer to here as the ‘practicing of technology’, the ‘experimentation of a new (contributory) economy’, ‘the capacitation of participants’, and the ‘production of transferable knowledge’, or, put more succinctly, Contributory Research’s ‘</a:t>
            </a:r>
            <a:r>
              <a:rPr lang="en-US" dirty="0" err="1"/>
              <a:t>organological</a:t>
            </a:r>
            <a:r>
              <a:rPr lang="en-US" dirty="0"/>
              <a:t>’, ‘economic’, ‘capacitive’ ’and ‘scalable’ dimensions. </a:t>
            </a:r>
          </a:p>
          <a:p>
            <a:r>
              <a:rPr lang="en-US" dirty="0"/>
              <a:t> </a:t>
            </a:r>
          </a:p>
          <a:p>
            <a:r>
              <a:rPr lang="en-US" dirty="0"/>
              <a:t>Another way of understanding the nature of something is to understand what </a:t>
            </a:r>
            <a:r>
              <a:rPr lang="en-US" i="1" dirty="0"/>
              <a:t>it is not</a:t>
            </a:r>
            <a:r>
              <a:rPr lang="en-US" dirty="0"/>
              <a:t>. For the third part, we will compare some of the terms we use to describe Contributory Research to other terms that either explicitly or implicitly guide other research processes or social work, so as to give you a better sense of how Contributory Research is different from other approaches you might encounter today.  </a:t>
            </a:r>
          </a:p>
          <a:p>
            <a:r>
              <a:rPr lang="en-US" dirty="0"/>
              <a:t> </a:t>
            </a:r>
          </a:p>
          <a:p>
            <a:r>
              <a:rPr lang="en-US" dirty="0"/>
              <a:t>Finally, we will in the last part summarize how Contributory Research responds to some of the challenges intrinsic to the overexposure to screens, identified through the studies conducted in Project Result 1 of this Erasmus project. This part is particularly useful if meeting people who are skeptical of the method. Today, few institutions </a:t>
            </a:r>
            <a:r>
              <a:rPr lang="en-US" dirty="0" err="1"/>
              <a:t>valorise</a:t>
            </a:r>
            <a:r>
              <a:rPr lang="en-US" dirty="0"/>
              <a:t> open-ended methods that require the long-term investment of multiple actors. With this part, we hope to indicate how investing in a process like Contributory Research might actually help us overcome some of the problems that make other approaches against the overexposure to screens ineffective. </a:t>
            </a:r>
          </a:p>
          <a:p>
            <a:r>
              <a:rPr lang="en-US" dirty="0"/>
              <a:t> </a:t>
            </a:r>
          </a:p>
          <a:p>
            <a:r>
              <a:rPr lang="en-US" dirty="0"/>
              <a:t>Throughout the chapter, we will strike a blow for the particular philosophical aspect of the method. Within all processes of Contributory Research, we try to address the perhaps oldest philosophical question: </a:t>
            </a:r>
            <a:r>
              <a:rPr lang="en-US" i="1" dirty="0"/>
              <a:t>who are we? </a:t>
            </a:r>
            <a:r>
              <a:rPr lang="en-US" dirty="0"/>
              <a:t>To us, this isn’t just an interesting, existential question. We believe that a curiosity about who we are is the pre-condition for intelligently taking care of ourselves and each other. </a:t>
            </a: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40</a:t>
            </a:fld>
            <a:endParaRPr lang="en-US" dirty="0"/>
          </a:p>
        </p:txBody>
      </p:sp>
      <p:pic>
        <p:nvPicPr>
          <p:cNvPr id="8" name="Picture 7">
            <a:extLst>
              <a:ext uri="{FF2B5EF4-FFF2-40B4-BE49-F238E27FC236}">
                <a16:creationId xmlns:a16="http://schemas.microsoft.com/office/drawing/2014/main" id="{C6BB607C-01D3-A14F-2FD9-6E995A3208AA}"/>
              </a:ext>
            </a:extLst>
          </p:cNvPr>
          <p:cNvPicPr>
            <a:picLocks noChangeAspect="1"/>
          </p:cNvPicPr>
          <p:nvPr/>
        </p:nvPicPr>
        <p:blipFill rotWithShape="1">
          <a:blip r:embed="rId3">
            <a:alphaModFix amt="52000"/>
          </a:blip>
          <a:srcRect l="67635" t="984" r="2330" b="31175"/>
          <a:stretch/>
        </p:blipFill>
        <p:spPr>
          <a:xfrm flipH="1">
            <a:off x="-421897" y="8351464"/>
            <a:ext cx="2737789" cy="3309098"/>
          </a:xfrm>
          <a:prstGeom prst="rect">
            <a:avLst/>
          </a:prstGeom>
        </p:spPr>
      </p:pic>
    </p:spTree>
    <p:extLst>
      <p:ext uri="{BB962C8B-B14F-4D97-AF65-F5344CB8AC3E}">
        <p14:creationId xmlns:p14="http://schemas.microsoft.com/office/powerpoint/2010/main" val="3728073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41</a:t>
            </a:fld>
            <a:endParaRPr lang="en-US" dirty="0"/>
          </a:p>
        </p:txBody>
      </p:sp>
      <p:sp>
        <p:nvSpPr>
          <p:cNvPr id="3" name="Rectangle 2">
            <a:extLst>
              <a:ext uri="{FF2B5EF4-FFF2-40B4-BE49-F238E27FC236}">
                <a16:creationId xmlns:a16="http://schemas.microsoft.com/office/drawing/2014/main" id="{EC59D88B-8DCE-DD6D-2936-60036FC17F65}"/>
              </a:ext>
            </a:extLst>
          </p:cNvPr>
          <p:cNvSpPr/>
          <p:nvPr/>
        </p:nvSpPr>
        <p:spPr>
          <a:xfrm>
            <a:off x="0" y="1422400"/>
            <a:ext cx="7584922" cy="8699500"/>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D759C87-5227-DBF1-9CD9-FBD01D75D8F7}"/>
              </a:ext>
            </a:extLst>
          </p:cNvPr>
          <p:cNvPicPr>
            <a:picLocks noChangeAspect="1"/>
          </p:cNvPicPr>
          <p:nvPr/>
        </p:nvPicPr>
        <p:blipFill rotWithShape="1">
          <a:blip r:embed="rId2">
            <a:alphaModFix amt="52000"/>
          </a:blip>
          <a:srcRect l="67635" t="984" r="2330" b="31175"/>
          <a:stretch/>
        </p:blipFill>
        <p:spPr>
          <a:xfrm flipH="1">
            <a:off x="214281" y="6824271"/>
            <a:ext cx="2737789" cy="3309098"/>
          </a:xfrm>
          <a:prstGeom prst="rect">
            <a:avLst/>
          </a:prstGeom>
        </p:spPr>
      </p:pic>
      <p:sp>
        <p:nvSpPr>
          <p:cNvPr id="215" name="Text Placeholder 17">
            <a:extLst>
              <a:ext uri="{FF2B5EF4-FFF2-40B4-BE49-F238E27FC236}">
                <a16:creationId xmlns:a16="http://schemas.microsoft.com/office/drawing/2014/main" id="{0A55BD13-6EAA-C975-1A3D-0D9A2026261D}"/>
              </a:ext>
            </a:extLst>
          </p:cNvPr>
          <p:cNvSpPr txBox="1">
            <a:spLocks/>
          </p:cNvSpPr>
          <p:nvPr/>
        </p:nvSpPr>
        <p:spPr>
          <a:xfrm>
            <a:off x="490685" y="1773300"/>
            <a:ext cx="4463530" cy="139220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300" dirty="0">
                <a:solidFill>
                  <a:schemeClr val="bg1"/>
                </a:solidFill>
              </a:rPr>
              <a:t>Contributory Research comes out of the philosophical work of Bernard </a:t>
            </a:r>
            <a:r>
              <a:rPr lang="en-US" sz="1300" dirty="0" err="1">
                <a:solidFill>
                  <a:schemeClr val="bg1"/>
                </a:solidFill>
              </a:rPr>
              <a:t>Stiegler</a:t>
            </a:r>
            <a:r>
              <a:rPr lang="en-US" sz="1300" dirty="0">
                <a:solidFill>
                  <a:schemeClr val="bg1"/>
                </a:solidFill>
              </a:rPr>
              <a:t>. Below, we’ve summarized some of his principal ideas, organized around his primary concepts. Held together, they show the reasoning behind and impetus of </a:t>
            </a:r>
            <a:r>
              <a:rPr lang="en-US" sz="1300" b="1" dirty="0">
                <a:solidFill>
                  <a:schemeClr val="bg1"/>
                </a:solidFill>
              </a:rPr>
              <a:t>Contributory Research</a:t>
            </a:r>
            <a:r>
              <a:rPr lang="en-US" sz="1300" dirty="0">
                <a:solidFill>
                  <a:schemeClr val="bg1"/>
                </a:solidFill>
              </a:rPr>
              <a:t>. </a:t>
            </a:r>
          </a:p>
        </p:txBody>
      </p:sp>
      <p:sp>
        <p:nvSpPr>
          <p:cNvPr id="6" name="Text Placeholder 16">
            <a:extLst>
              <a:ext uri="{FF2B5EF4-FFF2-40B4-BE49-F238E27FC236}">
                <a16:creationId xmlns:a16="http://schemas.microsoft.com/office/drawing/2014/main" id="{E39AA223-82C0-CFA7-0DFC-3FC6E54C7ABC}"/>
              </a:ext>
            </a:extLst>
          </p:cNvPr>
          <p:cNvSpPr txBox="1">
            <a:spLocks/>
          </p:cNvSpPr>
          <p:nvPr/>
        </p:nvSpPr>
        <p:spPr>
          <a:xfrm>
            <a:off x="528814" y="409187"/>
            <a:ext cx="4379804" cy="1325980"/>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A Method that Originates From Philosophy </a:t>
            </a:r>
          </a:p>
          <a:p>
            <a:endParaRPr lang="en-US" dirty="0">
              <a:solidFill>
                <a:srgbClr val="009AC1"/>
              </a:solidFill>
            </a:endParaRPr>
          </a:p>
        </p:txBody>
      </p:sp>
      <p:sp>
        <p:nvSpPr>
          <p:cNvPr id="8" name="Graphic 4">
            <a:extLst>
              <a:ext uri="{FF2B5EF4-FFF2-40B4-BE49-F238E27FC236}">
                <a16:creationId xmlns:a16="http://schemas.microsoft.com/office/drawing/2014/main" id="{FFE22487-47CC-FC75-5EB1-B540885EF5C6}"/>
              </a:ext>
            </a:extLst>
          </p:cNvPr>
          <p:cNvSpPr/>
          <p:nvPr/>
        </p:nvSpPr>
        <p:spPr>
          <a:xfrm rot="16200000">
            <a:off x="1489448" y="359194"/>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F93AA532-EA1D-7532-9B3D-9B3FB74ADB46}"/>
              </a:ext>
            </a:extLst>
          </p:cNvPr>
          <p:cNvPicPr>
            <a:picLocks noChangeAspect="1"/>
          </p:cNvPicPr>
          <p:nvPr/>
        </p:nvPicPr>
        <p:blipFill rotWithShape="1">
          <a:blip r:embed="rId2">
            <a:alphaModFix amt="35000"/>
          </a:blip>
          <a:srcRect l="67393" t="-878" r="5449" b="31174"/>
          <a:stretch/>
        </p:blipFill>
        <p:spPr>
          <a:xfrm rot="10800000" flipH="1">
            <a:off x="5084162" y="1410931"/>
            <a:ext cx="2475513" cy="3399920"/>
          </a:xfrm>
          <a:prstGeom prst="rect">
            <a:avLst/>
          </a:prstGeom>
        </p:spPr>
      </p:pic>
      <p:sp>
        <p:nvSpPr>
          <p:cNvPr id="11" name="Rectangle 10">
            <a:extLst>
              <a:ext uri="{FF2B5EF4-FFF2-40B4-BE49-F238E27FC236}">
                <a16:creationId xmlns:a16="http://schemas.microsoft.com/office/drawing/2014/main" id="{403399E9-6877-66D3-40BA-ADBD11C91049}"/>
              </a:ext>
            </a:extLst>
          </p:cNvPr>
          <p:cNvSpPr/>
          <p:nvPr/>
        </p:nvSpPr>
        <p:spPr>
          <a:xfrm>
            <a:off x="490685" y="3163090"/>
            <a:ext cx="6643869" cy="6501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XS</a:t>
            </a:r>
          </a:p>
        </p:txBody>
      </p:sp>
      <p:grpSp>
        <p:nvGrpSpPr>
          <p:cNvPr id="12" name="Graphic 4">
            <a:extLst>
              <a:ext uri="{FF2B5EF4-FFF2-40B4-BE49-F238E27FC236}">
                <a16:creationId xmlns:a16="http://schemas.microsoft.com/office/drawing/2014/main" id="{6DED621D-6E53-66DF-E965-84F8F1A54F82}"/>
              </a:ext>
            </a:extLst>
          </p:cNvPr>
          <p:cNvGrpSpPr/>
          <p:nvPr/>
        </p:nvGrpSpPr>
        <p:grpSpPr>
          <a:xfrm rot="2314677">
            <a:off x="1066082" y="8634122"/>
            <a:ext cx="403667" cy="780438"/>
            <a:chOff x="9129274" y="2719113"/>
            <a:chExt cx="717139" cy="1386497"/>
          </a:xfrm>
          <a:solidFill>
            <a:srgbClr val="000000"/>
          </a:solidFill>
        </p:grpSpPr>
        <p:grpSp>
          <p:nvGrpSpPr>
            <p:cNvPr id="13" name="Graphic 4">
              <a:extLst>
                <a:ext uri="{FF2B5EF4-FFF2-40B4-BE49-F238E27FC236}">
                  <a16:creationId xmlns:a16="http://schemas.microsoft.com/office/drawing/2014/main" id="{4DA7DD83-24C9-48F7-8C3B-9D60111F6866}"/>
                </a:ext>
              </a:extLst>
            </p:cNvPr>
            <p:cNvGrpSpPr/>
            <p:nvPr/>
          </p:nvGrpSpPr>
          <p:grpSpPr>
            <a:xfrm>
              <a:off x="9159507" y="2719113"/>
              <a:ext cx="446280" cy="440141"/>
              <a:chOff x="9159507" y="2719113"/>
              <a:chExt cx="446280" cy="440141"/>
            </a:xfrm>
            <a:grpFill/>
          </p:grpSpPr>
          <p:sp>
            <p:nvSpPr>
              <p:cNvPr id="22" name="Freeform 21">
                <a:extLst>
                  <a:ext uri="{FF2B5EF4-FFF2-40B4-BE49-F238E27FC236}">
                    <a16:creationId xmlns:a16="http://schemas.microsoft.com/office/drawing/2014/main" id="{D22B5255-D470-E198-3FCE-0A98B55C87C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E2E0309-2175-3354-246E-D3E93D49E643}"/>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4" name="Graphic 4">
              <a:extLst>
                <a:ext uri="{FF2B5EF4-FFF2-40B4-BE49-F238E27FC236}">
                  <a16:creationId xmlns:a16="http://schemas.microsoft.com/office/drawing/2014/main" id="{3E25052C-A5AB-0ED1-B443-5FDF2FA5FF73}"/>
                </a:ext>
              </a:extLst>
            </p:cNvPr>
            <p:cNvGrpSpPr/>
            <p:nvPr/>
          </p:nvGrpSpPr>
          <p:grpSpPr>
            <a:xfrm>
              <a:off x="9129274" y="2893887"/>
              <a:ext cx="717139" cy="1211724"/>
              <a:chOff x="9129274" y="2893887"/>
              <a:chExt cx="717139" cy="1211724"/>
            </a:xfrm>
            <a:grpFill/>
          </p:grpSpPr>
          <p:sp>
            <p:nvSpPr>
              <p:cNvPr id="15" name="Freeform 14">
                <a:extLst>
                  <a:ext uri="{FF2B5EF4-FFF2-40B4-BE49-F238E27FC236}">
                    <a16:creationId xmlns:a16="http://schemas.microsoft.com/office/drawing/2014/main" id="{44EE6C59-0A54-F093-B80C-2E9DF03F52C8}"/>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FFE8550-15FD-F577-DFF6-ABEF9CC59FA8}"/>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F4B13AF-B4F6-19AD-5C43-F135EC32853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8D0825C-437A-3371-E5E7-031B2070E5B1}"/>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D7A9221-6316-4CB3-5F4B-F89673972A7A}"/>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27525B0-3743-B0B0-5DDF-89870E45669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CE0B665-7C70-8B86-358A-427955A55B15}"/>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cxnSp>
        <p:nvCxnSpPr>
          <p:cNvPr id="24" name="Straight Connector 23">
            <a:extLst>
              <a:ext uri="{FF2B5EF4-FFF2-40B4-BE49-F238E27FC236}">
                <a16:creationId xmlns:a16="http://schemas.microsoft.com/office/drawing/2014/main" id="{0A4CC1D8-7D66-2572-8242-081760CB097D}"/>
              </a:ext>
            </a:extLst>
          </p:cNvPr>
          <p:cNvCxnSpPr/>
          <p:nvPr/>
        </p:nvCxnSpPr>
        <p:spPr>
          <a:xfrm>
            <a:off x="1841777" y="3166866"/>
            <a:ext cx="0" cy="988392"/>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DC7D9FB-F7D0-8CCF-FB81-29806BF254AB}"/>
              </a:ext>
            </a:extLst>
          </p:cNvPr>
          <p:cNvCxnSpPr>
            <a:cxnSpLocks/>
          </p:cNvCxnSpPr>
          <p:nvPr/>
        </p:nvCxnSpPr>
        <p:spPr>
          <a:xfrm>
            <a:off x="6203796" y="4155258"/>
            <a:ext cx="0" cy="1742823"/>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3216A7-ADFA-EF43-6BF4-108A9794FEAB}"/>
              </a:ext>
            </a:extLst>
          </p:cNvPr>
          <p:cNvCxnSpPr>
            <a:cxnSpLocks/>
          </p:cNvCxnSpPr>
          <p:nvPr/>
        </p:nvCxnSpPr>
        <p:spPr>
          <a:xfrm>
            <a:off x="1841777" y="4155258"/>
            <a:ext cx="4362019"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80AEC8-B8F2-EB8A-40D4-E352A1F7BC9B}"/>
              </a:ext>
            </a:extLst>
          </p:cNvPr>
          <p:cNvCxnSpPr>
            <a:cxnSpLocks/>
          </p:cNvCxnSpPr>
          <p:nvPr/>
        </p:nvCxnSpPr>
        <p:spPr>
          <a:xfrm>
            <a:off x="1158565" y="5898081"/>
            <a:ext cx="5045231"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38ED01BB-AC7A-9019-9CDB-9418308B19C4}"/>
              </a:ext>
            </a:extLst>
          </p:cNvPr>
          <p:cNvSpPr txBox="1">
            <a:spLocks/>
          </p:cNvSpPr>
          <p:nvPr/>
        </p:nvSpPr>
        <p:spPr>
          <a:xfrm>
            <a:off x="1932146" y="3921598"/>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01</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29" name="TextBox 28">
            <a:extLst>
              <a:ext uri="{FF2B5EF4-FFF2-40B4-BE49-F238E27FC236}">
                <a16:creationId xmlns:a16="http://schemas.microsoft.com/office/drawing/2014/main" id="{CFD7F140-FD80-4407-31F2-352EE2C0B3C0}"/>
              </a:ext>
            </a:extLst>
          </p:cNvPr>
          <p:cNvSpPr txBox="1"/>
          <p:nvPr/>
        </p:nvSpPr>
        <p:spPr>
          <a:xfrm>
            <a:off x="2096068" y="4391613"/>
            <a:ext cx="1366425" cy="310341"/>
          </a:xfrm>
          <a:prstGeom prst="rect">
            <a:avLst/>
          </a:prstGeom>
          <a:noFill/>
          <a:ln>
            <a:noFill/>
          </a:ln>
        </p:spPr>
        <p:txBody>
          <a:bodyPr wrap="square">
            <a:spAutoFit/>
          </a:bodyPr>
          <a:lstStyle/>
          <a:p>
            <a:pP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Individuation </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762AE7A2-A265-0DAF-6A91-760C3F3459DF}"/>
              </a:ext>
            </a:extLst>
          </p:cNvPr>
          <p:cNvSpPr/>
          <p:nvPr/>
        </p:nvSpPr>
        <p:spPr>
          <a:xfrm>
            <a:off x="3436080" y="4083704"/>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73FD3CC-A56B-9712-FB70-CDA684353A4F}"/>
              </a:ext>
            </a:extLst>
          </p:cNvPr>
          <p:cNvSpPr/>
          <p:nvPr/>
        </p:nvSpPr>
        <p:spPr>
          <a:xfrm>
            <a:off x="5452555" y="5953278"/>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FACDC1E1-7438-1ED6-1204-047D9B26733C}"/>
              </a:ext>
            </a:extLst>
          </p:cNvPr>
          <p:cNvCxnSpPr>
            <a:cxnSpLocks/>
          </p:cNvCxnSpPr>
          <p:nvPr/>
        </p:nvCxnSpPr>
        <p:spPr>
          <a:xfrm>
            <a:off x="1158565" y="5898081"/>
            <a:ext cx="0" cy="1742823"/>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6E5E0AC-2B33-02DA-0667-FD6EC5F88F8C}"/>
              </a:ext>
            </a:extLst>
          </p:cNvPr>
          <p:cNvCxnSpPr>
            <a:cxnSpLocks/>
          </p:cNvCxnSpPr>
          <p:nvPr/>
        </p:nvCxnSpPr>
        <p:spPr>
          <a:xfrm>
            <a:off x="1158564" y="7650582"/>
            <a:ext cx="5975990"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77" name="Text Placeholder 3">
            <a:extLst>
              <a:ext uri="{FF2B5EF4-FFF2-40B4-BE49-F238E27FC236}">
                <a16:creationId xmlns:a16="http://schemas.microsoft.com/office/drawing/2014/main" id="{4BEF3F9C-3C7F-18CA-B0A5-E304BE8C08B5}"/>
              </a:ext>
            </a:extLst>
          </p:cNvPr>
          <p:cNvSpPr txBox="1">
            <a:spLocks/>
          </p:cNvSpPr>
          <p:nvPr/>
        </p:nvSpPr>
        <p:spPr>
          <a:xfrm>
            <a:off x="4367818" y="3942636"/>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02</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78" name="TextBox 77">
            <a:extLst>
              <a:ext uri="{FF2B5EF4-FFF2-40B4-BE49-F238E27FC236}">
                <a16:creationId xmlns:a16="http://schemas.microsoft.com/office/drawing/2014/main" id="{784C43C8-085E-33EA-214F-575360CD645A}"/>
              </a:ext>
            </a:extLst>
          </p:cNvPr>
          <p:cNvSpPr txBox="1"/>
          <p:nvPr/>
        </p:nvSpPr>
        <p:spPr>
          <a:xfrm>
            <a:off x="4531740" y="4412651"/>
            <a:ext cx="1470111" cy="310341"/>
          </a:xfrm>
          <a:prstGeom prst="rect">
            <a:avLst/>
          </a:prstGeom>
          <a:noFill/>
          <a:ln>
            <a:noFill/>
          </a:ln>
        </p:spPr>
        <p:txBody>
          <a:bodyPr wrap="square">
            <a:spAutoFit/>
          </a:bodyPr>
          <a:lstStyle/>
          <a:p>
            <a:pP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Pharmacology</a:t>
            </a:r>
            <a:r>
              <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 </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79" name="Rectangle 78">
            <a:extLst>
              <a:ext uri="{FF2B5EF4-FFF2-40B4-BE49-F238E27FC236}">
                <a16:creationId xmlns:a16="http://schemas.microsoft.com/office/drawing/2014/main" id="{803E9370-59FD-19AB-F355-00D7B7BF39C4}"/>
              </a:ext>
            </a:extLst>
          </p:cNvPr>
          <p:cNvSpPr/>
          <p:nvPr/>
        </p:nvSpPr>
        <p:spPr>
          <a:xfrm rot="5400000">
            <a:off x="5716628" y="4930538"/>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3">
            <a:extLst>
              <a:ext uri="{FF2B5EF4-FFF2-40B4-BE49-F238E27FC236}">
                <a16:creationId xmlns:a16="http://schemas.microsoft.com/office/drawing/2014/main" id="{3058B41F-5777-9F19-2BDC-8D4422BB6257}"/>
              </a:ext>
            </a:extLst>
          </p:cNvPr>
          <p:cNvSpPr txBox="1">
            <a:spLocks/>
          </p:cNvSpPr>
          <p:nvPr/>
        </p:nvSpPr>
        <p:spPr>
          <a:xfrm>
            <a:off x="1919590" y="5691150"/>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04</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6" name="TextBox 85">
            <a:extLst>
              <a:ext uri="{FF2B5EF4-FFF2-40B4-BE49-F238E27FC236}">
                <a16:creationId xmlns:a16="http://schemas.microsoft.com/office/drawing/2014/main" id="{C949C2F8-359D-6813-7895-41254D7D3C7D}"/>
              </a:ext>
            </a:extLst>
          </p:cNvPr>
          <p:cNvSpPr txBox="1"/>
          <p:nvPr/>
        </p:nvSpPr>
        <p:spPr>
          <a:xfrm>
            <a:off x="1586238" y="6148350"/>
            <a:ext cx="1366425" cy="310341"/>
          </a:xfrm>
          <a:prstGeom prst="rect">
            <a:avLst/>
          </a:prstGeom>
          <a:noFill/>
          <a:ln>
            <a:noFill/>
          </a:ln>
        </p:spPr>
        <p:txBody>
          <a:bodyPr wrap="square">
            <a:spAutoFit/>
          </a:bodyPr>
          <a:lstStyle/>
          <a:p>
            <a:pP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Disruption </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87" name="Rectangle 86">
            <a:extLst>
              <a:ext uri="{FF2B5EF4-FFF2-40B4-BE49-F238E27FC236}">
                <a16:creationId xmlns:a16="http://schemas.microsoft.com/office/drawing/2014/main" id="{5691AF31-FC09-FFD5-C86A-733310560DCC}"/>
              </a:ext>
            </a:extLst>
          </p:cNvPr>
          <p:cNvSpPr/>
          <p:nvPr/>
        </p:nvSpPr>
        <p:spPr>
          <a:xfrm>
            <a:off x="2926250" y="5840441"/>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3">
            <a:extLst>
              <a:ext uri="{FF2B5EF4-FFF2-40B4-BE49-F238E27FC236}">
                <a16:creationId xmlns:a16="http://schemas.microsoft.com/office/drawing/2014/main" id="{8D1BC781-2CD9-C5F2-275C-85F805DF5271}"/>
              </a:ext>
            </a:extLst>
          </p:cNvPr>
          <p:cNvSpPr txBox="1">
            <a:spLocks/>
          </p:cNvSpPr>
          <p:nvPr/>
        </p:nvSpPr>
        <p:spPr>
          <a:xfrm>
            <a:off x="4945249" y="5699065"/>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03</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9" name="TextBox 88">
            <a:extLst>
              <a:ext uri="{FF2B5EF4-FFF2-40B4-BE49-F238E27FC236}">
                <a16:creationId xmlns:a16="http://schemas.microsoft.com/office/drawing/2014/main" id="{1BDA5914-F8E6-EDA1-0D0E-04954CE1C21D}"/>
              </a:ext>
            </a:extLst>
          </p:cNvPr>
          <p:cNvSpPr txBox="1"/>
          <p:nvPr/>
        </p:nvSpPr>
        <p:spPr>
          <a:xfrm>
            <a:off x="4021910" y="6169388"/>
            <a:ext cx="1875970" cy="310341"/>
          </a:xfrm>
          <a:prstGeom prst="rect">
            <a:avLst/>
          </a:prstGeom>
          <a:noFill/>
          <a:ln>
            <a:noFill/>
          </a:ln>
        </p:spPr>
        <p:txBody>
          <a:bodyPr wrap="square">
            <a:spAutoFit/>
          </a:bodyPr>
          <a:lstStyle/>
          <a:p>
            <a:pP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Proletarianization</a:t>
            </a: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 </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90" name="Rectangle 89">
            <a:extLst>
              <a:ext uri="{FF2B5EF4-FFF2-40B4-BE49-F238E27FC236}">
                <a16:creationId xmlns:a16="http://schemas.microsoft.com/office/drawing/2014/main" id="{D96A0B21-B2D3-EB58-6EDA-BC732A7DA887}"/>
              </a:ext>
            </a:extLst>
          </p:cNvPr>
          <p:cNvSpPr/>
          <p:nvPr/>
        </p:nvSpPr>
        <p:spPr>
          <a:xfrm rot="5400000">
            <a:off x="734863" y="6723300"/>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 Placeholder 3">
            <a:extLst>
              <a:ext uri="{FF2B5EF4-FFF2-40B4-BE49-F238E27FC236}">
                <a16:creationId xmlns:a16="http://schemas.microsoft.com/office/drawing/2014/main" id="{A2B276AC-DC69-36A7-EBF2-0702DB41663D}"/>
              </a:ext>
            </a:extLst>
          </p:cNvPr>
          <p:cNvSpPr txBox="1">
            <a:spLocks/>
          </p:cNvSpPr>
          <p:nvPr/>
        </p:nvSpPr>
        <p:spPr>
          <a:xfrm>
            <a:off x="1645331" y="7383975"/>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05</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98" name="TextBox 97">
            <a:extLst>
              <a:ext uri="{FF2B5EF4-FFF2-40B4-BE49-F238E27FC236}">
                <a16:creationId xmlns:a16="http://schemas.microsoft.com/office/drawing/2014/main" id="{4AA36DC6-36A8-65E0-222F-99F7944AB423}"/>
              </a:ext>
            </a:extLst>
          </p:cNvPr>
          <p:cNvSpPr txBox="1"/>
          <p:nvPr/>
        </p:nvSpPr>
        <p:spPr>
          <a:xfrm>
            <a:off x="1809253" y="7853990"/>
            <a:ext cx="1505497" cy="528350"/>
          </a:xfrm>
          <a:prstGeom prst="rect">
            <a:avLst/>
          </a:prstGeom>
          <a:noFill/>
          <a:ln>
            <a:noFill/>
          </a:ln>
        </p:spPr>
        <p:txBody>
          <a:bodyPr wrap="square">
            <a:spAutoFit/>
          </a:bodyPr>
          <a:lstStyle/>
          <a:p>
            <a:pP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Economy of Contribution </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111" name="Rectangle 110">
            <a:extLst>
              <a:ext uri="{FF2B5EF4-FFF2-40B4-BE49-F238E27FC236}">
                <a16:creationId xmlns:a16="http://schemas.microsoft.com/office/drawing/2014/main" id="{760F8D1F-5CE3-E3A9-6159-FD1B3D22993D}"/>
              </a:ext>
            </a:extLst>
          </p:cNvPr>
          <p:cNvSpPr/>
          <p:nvPr/>
        </p:nvSpPr>
        <p:spPr>
          <a:xfrm>
            <a:off x="3149265" y="7546081"/>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 Placeholder 3">
            <a:extLst>
              <a:ext uri="{FF2B5EF4-FFF2-40B4-BE49-F238E27FC236}">
                <a16:creationId xmlns:a16="http://schemas.microsoft.com/office/drawing/2014/main" id="{B31B64E5-303E-C330-A5E1-130754FF6797}"/>
              </a:ext>
            </a:extLst>
          </p:cNvPr>
          <p:cNvSpPr txBox="1">
            <a:spLocks/>
          </p:cNvSpPr>
          <p:nvPr/>
        </p:nvSpPr>
        <p:spPr>
          <a:xfrm>
            <a:off x="4081003" y="7405013"/>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06</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113" name="TextBox 112">
            <a:extLst>
              <a:ext uri="{FF2B5EF4-FFF2-40B4-BE49-F238E27FC236}">
                <a16:creationId xmlns:a16="http://schemas.microsoft.com/office/drawing/2014/main" id="{A11B587B-84E6-61F6-CEF3-17CF9FA777B8}"/>
              </a:ext>
            </a:extLst>
          </p:cNvPr>
          <p:cNvSpPr txBox="1"/>
          <p:nvPr/>
        </p:nvSpPr>
        <p:spPr>
          <a:xfrm>
            <a:off x="4244925" y="7875028"/>
            <a:ext cx="1366425" cy="528350"/>
          </a:xfrm>
          <a:prstGeom prst="rect">
            <a:avLst/>
          </a:prstGeom>
          <a:noFill/>
          <a:ln>
            <a:noFill/>
          </a:ln>
        </p:spPr>
        <p:txBody>
          <a:bodyPr wrap="square">
            <a:spAutoFit/>
          </a:bodyPr>
          <a:lstStyle/>
          <a:p>
            <a:pP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Contributory Research </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114" name="Rectangle 113">
            <a:extLst>
              <a:ext uri="{FF2B5EF4-FFF2-40B4-BE49-F238E27FC236}">
                <a16:creationId xmlns:a16="http://schemas.microsoft.com/office/drawing/2014/main" id="{71883DB6-3F69-E0A1-B8BF-A06396116C73}"/>
              </a:ext>
            </a:extLst>
          </p:cNvPr>
          <p:cNvSpPr/>
          <p:nvPr/>
        </p:nvSpPr>
        <p:spPr>
          <a:xfrm>
            <a:off x="5557472" y="7527587"/>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aphic 3">
            <a:extLst>
              <a:ext uri="{FF2B5EF4-FFF2-40B4-BE49-F238E27FC236}">
                <a16:creationId xmlns:a16="http://schemas.microsoft.com/office/drawing/2014/main" id="{19736398-EF29-4404-9B20-B3B5F0EAD9D1}"/>
              </a:ext>
            </a:extLst>
          </p:cNvPr>
          <p:cNvGrpSpPr/>
          <p:nvPr/>
        </p:nvGrpSpPr>
        <p:grpSpPr>
          <a:xfrm>
            <a:off x="3431288" y="3516405"/>
            <a:ext cx="729979" cy="731891"/>
            <a:chOff x="10620068" y="399814"/>
            <a:chExt cx="1088878" cy="1091730"/>
          </a:xfrm>
        </p:grpSpPr>
        <p:sp>
          <p:nvSpPr>
            <p:cNvPr id="116" name="Freeform 115">
              <a:extLst>
                <a:ext uri="{FF2B5EF4-FFF2-40B4-BE49-F238E27FC236}">
                  <a16:creationId xmlns:a16="http://schemas.microsoft.com/office/drawing/2014/main" id="{94A7EA14-28ED-9937-5E1B-99B2ECDE8772}"/>
                </a:ext>
              </a:extLst>
            </p:cNvPr>
            <p:cNvSpPr/>
            <p:nvPr/>
          </p:nvSpPr>
          <p:spPr>
            <a:xfrm>
              <a:off x="11182336" y="424610"/>
              <a:ext cx="318160" cy="359301"/>
            </a:xfrm>
            <a:custGeom>
              <a:avLst/>
              <a:gdLst>
                <a:gd name="connsiteX0" fmla="*/ 54855 w 318160"/>
                <a:gd name="connsiteY0" fmla="*/ 38399 h 359301"/>
                <a:gd name="connsiteX1" fmla="*/ 156338 w 318160"/>
                <a:gd name="connsiteY1" fmla="*/ 0 h 359301"/>
                <a:gd name="connsiteX2" fmla="*/ 271533 w 318160"/>
                <a:gd name="connsiteY2" fmla="*/ 46627 h 359301"/>
                <a:gd name="connsiteX3" fmla="*/ 318160 w 318160"/>
                <a:gd name="connsiteY3" fmla="*/ 161823 h 359301"/>
                <a:gd name="connsiteX4" fmla="*/ 238621 w 318160"/>
                <a:gd name="connsiteY4" fmla="*/ 301704 h 359301"/>
                <a:gd name="connsiteX5" fmla="*/ 213936 w 318160"/>
                <a:gd name="connsiteY5" fmla="*/ 345588 h 359301"/>
                <a:gd name="connsiteX6" fmla="*/ 213936 w 318160"/>
                <a:gd name="connsiteY6" fmla="*/ 359302 h 359301"/>
                <a:gd name="connsiteX7" fmla="*/ 175536 w 318160"/>
                <a:gd name="connsiteY7" fmla="*/ 359302 h 359301"/>
                <a:gd name="connsiteX8" fmla="*/ 175536 w 318160"/>
                <a:gd name="connsiteY8" fmla="*/ 249591 h 359301"/>
                <a:gd name="connsiteX9" fmla="*/ 194736 w 318160"/>
                <a:gd name="connsiteY9" fmla="*/ 249591 h 359301"/>
                <a:gd name="connsiteX10" fmla="*/ 211193 w 318160"/>
                <a:gd name="connsiteY10" fmla="*/ 233135 h 359301"/>
                <a:gd name="connsiteX11" fmla="*/ 194736 w 318160"/>
                <a:gd name="connsiteY11" fmla="*/ 216678 h 359301"/>
                <a:gd name="connsiteX12" fmla="*/ 123425 w 318160"/>
                <a:gd name="connsiteY12" fmla="*/ 216678 h 359301"/>
                <a:gd name="connsiteX13" fmla="*/ 106967 w 318160"/>
                <a:gd name="connsiteY13" fmla="*/ 233135 h 359301"/>
                <a:gd name="connsiteX14" fmla="*/ 123425 w 318160"/>
                <a:gd name="connsiteY14" fmla="*/ 249591 h 359301"/>
                <a:gd name="connsiteX15" fmla="*/ 142624 w 318160"/>
                <a:gd name="connsiteY15" fmla="*/ 249591 h 359301"/>
                <a:gd name="connsiteX16" fmla="*/ 142624 w 318160"/>
                <a:gd name="connsiteY16" fmla="*/ 359302 h 359301"/>
                <a:gd name="connsiteX17" fmla="*/ 104225 w 318160"/>
                <a:gd name="connsiteY17" fmla="*/ 359302 h 359301"/>
                <a:gd name="connsiteX18" fmla="*/ 104225 w 318160"/>
                <a:gd name="connsiteY18" fmla="*/ 345588 h 359301"/>
                <a:gd name="connsiteX19" fmla="*/ 79539 w 318160"/>
                <a:gd name="connsiteY19" fmla="*/ 301704 h 359301"/>
                <a:gd name="connsiteX20" fmla="*/ 0 w 318160"/>
                <a:gd name="connsiteY20" fmla="*/ 161823 h 359301"/>
                <a:gd name="connsiteX21" fmla="*/ 19200 w 318160"/>
                <a:gd name="connsiteY21" fmla="*/ 85026 h 35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160" h="359301">
                  <a:moveTo>
                    <a:pt x="54855" y="38399"/>
                  </a:moveTo>
                  <a:cubicBezTo>
                    <a:pt x="82283" y="13714"/>
                    <a:pt x="117939" y="2743"/>
                    <a:pt x="156338" y="0"/>
                  </a:cubicBezTo>
                  <a:cubicBezTo>
                    <a:pt x="200222" y="0"/>
                    <a:pt x="241363" y="16457"/>
                    <a:pt x="271533" y="46627"/>
                  </a:cubicBezTo>
                  <a:cubicBezTo>
                    <a:pt x="301704" y="76797"/>
                    <a:pt x="318160" y="117939"/>
                    <a:pt x="318160" y="161823"/>
                  </a:cubicBezTo>
                  <a:cubicBezTo>
                    <a:pt x="318160" y="219421"/>
                    <a:pt x="287991" y="271533"/>
                    <a:pt x="238621" y="301704"/>
                  </a:cubicBezTo>
                  <a:cubicBezTo>
                    <a:pt x="222163" y="309932"/>
                    <a:pt x="213936" y="329131"/>
                    <a:pt x="213936" y="345588"/>
                  </a:cubicBezTo>
                  <a:lnTo>
                    <a:pt x="213936" y="359302"/>
                  </a:lnTo>
                  <a:lnTo>
                    <a:pt x="175536" y="359302"/>
                  </a:lnTo>
                  <a:lnTo>
                    <a:pt x="175536" y="249591"/>
                  </a:lnTo>
                  <a:lnTo>
                    <a:pt x="194736" y="249591"/>
                  </a:lnTo>
                  <a:cubicBezTo>
                    <a:pt x="202964" y="249591"/>
                    <a:pt x="211193" y="241363"/>
                    <a:pt x="211193" y="233135"/>
                  </a:cubicBezTo>
                  <a:cubicBezTo>
                    <a:pt x="211193" y="224906"/>
                    <a:pt x="202964" y="216678"/>
                    <a:pt x="194736" y="216678"/>
                  </a:cubicBezTo>
                  <a:lnTo>
                    <a:pt x="123425" y="216678"/>
                  </a:lnTo>
                  <a:cubicBezTo>
                    <a:pt x="115197" y="216678"/>
                    <a:pt x="106967" y="224906"/>
                    <a:pt x="106967" y="233135"/>
                  </a:cubicBezTo>
                  <a:cubicBezTo>
                    <a:pt x="106967" y="241363"/>
                    <a:pt x="115197" y="249591"/>
                    <a:pt x="123425" y="249591"/>
                  </a:cubicBezTo>
                  <a:lnTo>
                    <a:pt x="142624" y="249591"/>
                  </a:lnTo>
                  <a:lnTo>
                    <a:pt x="142624" y="359302"/>
                  </a:lnTo>
                  <a:lnTo>
                    <a:pt x="104225" y="359302"/>
                  </a:lnTo>
                  <a:lnTo>
                    <a:pt x="104225" y="345588"/>
                  </a:lnTo>
                  <a:cubicBezTo>
                    <a:pt x="104225" y="326389"/>
                    <a:pt x="93253" y="309932"/>
                    <a:pt x="79539" y="301704"/>
                  </a:cubicBezTo>
                  <a:cubicBezTo>
                    <a:pt x="30170" y="274276"/>
                    <a:pt x="0" y="219421"/>
                    <a:pt x="0" y="161823"/>
                  </a:cubicBezTo>
                  <a:cubicBezTo>
                    <a:pt x="0" y="134395"/>
                    <a:pt x="5486" y="106968"/>
                    <a:pt x="19200" y="85026"/>
                  </a:cubicBezTo>
                </a:path>
              </a:pathLst>
            </a:custGeom>
            <a:solidFill>
              <a:srgbClr val="009AC1"/>
            </a:solidFill>
            <a:ln w="27426" cap="flat">
              <a:noFill/>
              <a:prstDash val="solid"/>
              <a:miter/>
            </a:ln>
          </p:spPr>
          <p:txBody>
            <a:bodyPr rtlCol="0" anchor="ctr"/>
            <a:lstStyle/>
            <a:p>
              <a:endParaRPr lang="en-US" dirty="0"/>
            </a:p>
          </p:txBody>
        </p:sp>
        <p:grpSp>
          <p:nvGrpSpPr>
            <p:cNvPr id="117" name="Graphic 3">
              <a:extLst>
                <a:ext uri="{FF2B5EF4-FFF2-40B4-BE49-F238E27FC236}">
                  <a16:creationId xmlns:a16="http://schemas.microsoft.com/office/drawing/2014/main" id="{A6AB538E-30F5-90D9-ED37-B844D6DCE7FB}"/>
                </a:ext>
              </a:extLst>
            </p:cNvPr>
            <p:cNvGrpSpPr/>
            <p:nvPr/>
          </p:nvGrpSpPr>
          <p:grpSpPr>
            <a:xfrm>
              <a:off x="10620068" y="399814"/>
              <a:ext cx="1088878" cy="1091730"/>
              <a:chOff x="10620068" y="399814"/>
              <a:chExt cx="1088878" cy="1091730"/>
            </a:xfrm>
            <a:solidFill>
              <a:srgbClr val="000000"/>
            </a:solidFill>
          </p:grpSpPr>
          <p:sp>
            <p:nvSpPr>
              <p:cNvPr id="118" name="Freeform 117">
                <a:extLst>
                  <a:ext uri="{FF2B5EF4-FFF2-40B4-BE49-F238E27FC236}">
                    <a16:creationId xmlns:a16="http://schemas.microsoft.com/office/drawing/2014/main" id="{1DE153B2-53B1-448E-5EF7-A3DD4A7CFD03}"/>
                  </a:ext>
                </a:extLst>
              </p:cNvPr>
              <p:cNvSpPr/>
              <p:nvPr/>
            </p:nvSpPr>
            <p:spPr>
              <a:xfrm>
                <a:off x="10847718" y="893622"/>
                <a:ext cx="32913" cy="49369"/>
              </a:xfrm>
              <a:custGeom>
                <a:avLst/>
                <a:gdLst>
                  <a:gd name="connsiteX0" fmla="*/ 16456 w 32913"/>
                  <a:gd name="connsiteY0" fmla="*/ 0 h 49369"/>
                  <a:gd name="connsiteX1" fmla="*/ 0 w 32913"/>
                  <a:gd name="connsiteY1" fmla="*/ 16457 h 49369"/>
                  <a:gd name="connsiteX2" fmla="*/ 0 w 32913"/>
                  <a:gd name="connsiteY2" fmla="*/ 32913 h 49369"/>
                  <a:gd name="connsiteX3" fmla="*/ 16456 w 32913"/>
                  <a:gd name="connsiteY3" fmla="*/ 49370 h 49369"/>
                  <a:gd name="connsiteX4" fmla="*/ 32914 w 32913"/>
                  <a:gd name="connsiteY4" fmla="*/ 32913 h 49369"/>
                  <a:gd name="connsiteX5" fmla="*/ 32914 w 32913"/>
                  <a:gd name="connsiteY5" fmla="*/ 16457 h 49369"/>
                  <a:gd name="connsiteX6" fmla="*/ 16456 w 32913"/>
                  <a:gd name="connsiteY6" fmla="*/ 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6" y="0"/>
                    </a:moveTo>
                    <a:cubicBezTo>
                      <a:pt x="8228" y="0"/>
                      <a:pt x="0" y="8228"/>
                      <a:pt x="0" y="16457"/>
                    </a:cubicBezTo>
                    <a:lnTo>
                      <a:pt x="0" y="32913"/>
                    </a:lnTo>
                    <a:cubicBezTo>
                      <a:pt x="0" y="41141"/>
                      <a:pt x="8228" y="49370"/>
                      <a:pt x="16456" y="49370"/>
                    </a:cubicBezTo>
                    <a:cubicBezTo>
                      <a:pt x="24686" y="49370"/>
                      <a:pt x="32914" y="41141"/>
                      <a:pt x="32914" y="32913"/>
                    </a:cubicBezTo>
                    <a:lnTo>
                      <a:pt x="32914" y="16457"/>
                    </a:lnTo>
                    <a:cubicBezTo>
                      <a:pt x="32914" y="8228"/>
                      <a:pt x="24686" y="0"/>
                      <a:pt x="16456" y="0"/>
                    </a:cubicBezTo>
                    <a:close/>
                  </a:path>
                </a:pathLst>
              </a:custGeom>
              <a:solidFill>
                <a:srgbClr val="000000"/>
              </a:solidFill>
              <a:ln w="27426"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6DA8DDC7-22C7-ED49-924E-8C8B9A1BAEBB}"/>
                  </a:ext>
                </a:extLst>
              </p:cNvPr>
              <p:cNvSpPr/>
              <p:nvPr/>
            </p:nvSpPr>
            <p:spPr>
              <a:xfrm>
                <a:off x="10987598" y="893622"/>
                <a:ext cx="32913" cy="49369"/>
              </a:xfrm>
              <a:custGeom>
                <a:avLst/>
                <a:gdLst>
                  <a:gd name="connsiteX0" fmla="*/ 16458 w 32913"/>
                  <a:gd name="connsiteY0" fmla="*/ 49370 h 49369"/>
                  <a:gd name="connsiteX1" fmla="*/ 32914 w 32913"/>
                  <a:gd name="connsiteY1" fmla="*/ 32913 h 49369"/>
                  <a:gd name="connsiteX2" fmla="*/ 32914 w 32913"/>
                  <a:gd name="connsiteY2" fmla="*/ 16457 h 49369"/>
                  <a:gd name="connsiteX3" fmla="*/ 16458 w 32913"/>
                  <a:gd name="connsiteY3" fmla="*/ 0 h 49369"/>
                  <a:gd name="connsiteX4" fmla="*/ 0 w 32913"/>
                  <a:gd name="connsiteY4" fmla="*/ 16457 h 49369"/>
                  <a:gd name="connsiteX5" fmla="*/ 0 w 32913"/>
                  <a:gd name="connsiteY5" fmla="*/ 32913 h 49369"/>
                  <a:gd name="connsiteX6" fmla="*/ 16458 w 32913"/>
                  <a:gd name="connsiteY6" fmla="*/ 4937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8" y="49370"/>
                    </a:moveTo>
                    <a:cubicBezTo>
                      <a:pt x="24686" y="49370"/>
                      <a:pt x="32914" y="41141"/>
                      <a:pt x="32914" y="32913"/>
                    </a:cubicBezTo>
                    <a:lnTo>
                      <a:pt x="32914" y="16457"/>
                    </a:lnTo>
                    <a:cubicBezTo>
                      <a:pt x="32914" y="8228"/>
                      <a:pt x="24686" y="0"/>
                      <a:pt x="16458" y="0"/>
                    </a:cubicBezTo>
                    <a:cubicBezTo>
                      <a:pt x="8230" y="0"/>
                      <a:pt x="0" y="8228"/>
                      <a:pt x="0" y="16457"/>
                    </a:cubicBezTo>
                    <a:lnTo>
                      <a:pt x="0" y="32913"/>
                    </a:lnTo>
                    <a:cubicBezTo>
                      <a:pt x="0" y="43884"/>
                      <a:pt x="8230" y="49370"/>
                      <a:pt x="16458" y="49370"/>
                    </a:cubicBezTo>
                    <a:close/>
                  </a:path>
                </a:pathLst>
              </a:custGeom>
              <a:solidFill>
                <a:srgbClr val="000000"/>
              </a:solidFill>
              <a:ln w="27426"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B49EC79C-1DD2-D497-4809-B8CAD93DE6B6}"/>
                  </a:ext>
                </a:extLst>
              </p:cNvPr>
              <p:cNvSpPr/>
              <p:nvPr/>
            </p:nvSpPr>
            <p:spPr>
              <a:xfrm>
                <a:off x="10888748" y="981279"/>
                <a:ext cx="93476" cy="49480"/>
              </a:xfrm>
              <a:custGeom>
                <a:avLst/>
                <a:gdLst>
                  <a:gd name="connsiteX0" fmla="*/ 90622 w 93476"/>
                  <a:gd name="connsiteY0" fmla="*/ 24796 h 49480"/>
                  <a:gd name="connsiteX1" fmla="*/ 85136 w 93476"/>
                  <a:gd name="connsiteY1" fmla="*/ 2854 h 49480"/>
                  <a:gd name="connsiteX2" fmla="*/ 63194 w 93476"/>
                  <a:gd name="connsiteY2" fmla="*/ 8339 h 49480"/>
                  <a:gd name="connsiteX3" fmla="*/ 46738 w 93476"/>
                  <a:gd name="connsiteY3" fmla="*/ 19311 h 49480"/>
                  <a:gd name="connsiteX4" fmla="*/ 30281 w 93476"/>
                  <a:gd name="connsiteY4" fmla="*/ 8339 h 49480"/>
                  <a:gd name="connsiteX5" fmla="*/ 8339 w 93476"/>
                  <a:gd name="connsiteY5" fmla="*/ 2854 h 49480"/>
                  <a:gd name="connsiteX6" fmla="*/ 2853 w 93476"/>
                  <a:gd name="connsiteY6" fmla="*/ 24796 h 49480"/>
                  <a:gd name="connsiteX7" fmla="*/ 46738 w 93476"/>
                  <a:gd name="connsiteY7" fmla="*/ 49481 h 49480"/>
                  <a:gd name="connsiteX8" fmla="*/ 90622 w 93476"/>
                  <a:gd name="connsiteY8" fmla="*/ 24796 h 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49480">
                    <a:moveTo>
                      <a:pt x="90622" y="24796"/>
                    </a:moveTo>
                    <a:cubicBezTo>
                      <a:pt x="96108" y="16568"/>
                      <a:pt x="93366" y="8339"/>
                      <a:pt x="85136" y="2854"/>
                    </a:cubicBezTo>
                    <a:cubicBezTo>
                      <a:pt x="76908" y="-2632"/>
                      <a:pt x="68680" y="111"/>
                      <a:pt x="63194" y="8339"/>
                    </a:cubicBezTo>
                    <a:cubicBezTo>
                      <a:pt x="60452" y="13825"/>
                      <a:pt x="52224" y="19311"/>
                      <a:pt x="46738" y="19311"/>
                    </a:cubicBezTo>
                    <a:cubicBezTo>
                      <a:pt x="41253" y="19311"/>
                      <a:pt x="33025" y="16568"/>
                      <a:pt x="30281" y="8339"/>
                    </a:cubicBezTo>
                    <a:cubicBezTo>
                      <a:pt x="24797" y="111"/>
                      <a:pt x="16567" y="-2632"/>
                      <a:pt x="8339" y="2854"/>
                    </a:cubicBezTo>
                    <a:cubicBezTo>
                      <a:pt x="111" y="8339"/>
                      <a:pt x="-2631" y="16568"/>
                      <a:pt x="2853" y="24796"/>
                    </a:cubicBezTo>
                    <a:cubicBezTo>
                      <a:pt x="11083" y="41253"/>
                      <a:pt x="30281" y="49481"/>
                      <a:pt x="46738" y="49481"/>
                    </a:cubicBezTo>
                    <a:cubicBezTo>
                      <a:pt x="63194" y="49481"/>
                      <a:pt x="79652" y="41253"/>
                      <a:pt x="90622" y="24796"/>
                    </a:cubicBezTo>
                    <a:close/>
                  </a:path>
                </a:pathLst>
              </a:custGeom>
              <a:solidFill>
                <a:srgbClr val="000000"/>
              </a:solidFill>
              <a:ln w="27426"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7B96689D-C3BF-19C2-6B91-2A4FD2F41226}"/>
                  </a:ext>
                </a:extLst>
              </p:cNvPr>
              <p:cNvSpPr/>
              <p:nvPr/>
            </p:nvSpPr>
            <p:spPr>
              <a:xfrm>
                <a:off x="10620068" y="611117"/>
                <a:ext cx="625430" cy="880426"/>
              </a:xfrm>
              <a:custGeom>
                <a:avLst/>
                <a:gdLst>
                  <a:gd name="connsiteX0" fmla="*/ 471756 w 625430"/>
                  <a:gd name="connsiteY0" fmla="*/ 600665 h 880426"/>
                  <a:gd name="connsiteX1" fmla="*/ 416901 w 625430"/>
                  <a:gd name="connsiteY1" fmla="*/ 600665 h 880426"/>
                  <a:gd name="connsiteX2" fmla="*/ 416901 w 625430"/>
                  <a:gd name="connsiteY2" fmla="*/ 532096 h 880426"/>
                  <a:gd name="connsiteX3" fmla="*/ 504668 w 625430"/>
                  <a:gd name="connsiteY3" fmla="*/ 386729 h 880426"/>
                  <a:gd name="connsiteX4" fmla="*/ 523868 w 625430"/>
                  <a:gd name="connsiteY4" fmla="*/ 386729 h 880426"/>
                  <a:gd name="connsiteX5" fmla="*/ 575981 w 625430"/>
                  <a:gd name="connsiteY5" fmla="*/ 334617 h 880426"/>
                  <a:gd name="connsiteX6" fmla="*/ 575981 w 625430"/>
                  <a:gd name="connsiteY6" fmla="*/ 263305 h 880426"/>
                  <a:gd name="connsiteX7" fmla="*/ 540326 w 625430"/>
                  <a:gd name="connsiteY7" fmla="*/ 213936 h 880426"/>
                  <a:gd name="connsiteX8" fmla="*/ 540326 w 625430"/>
                  <a:gd name="connsiteY8" fmla="*/ 156338 h 880426"/>
                  <a:gd name="connsiteX9" fmla="*/ 383987 w 625430"/>
                  <a:gd name="connsiteY9" fmla="*/ 0 h 880426"/>
                  <a:gd name="connsiteX10" fmla="*/ 244105 w 625430"/>
                  <a:gd name="connsiteY10" fmla="*/ 0 h 880426"/>
                  <a:gd name="connsiteX11" fmla="*/ 87769 w 625430"/>
                  <a:gd name="connsiteY11" fmla="*/ 156338 h 880426"/>
                  <a:gd name="connsiteX12" fmla="*/ 87769 w 625430"/>
                  <a:gd name="connsiteY12" fmla="*/ 213936 h 880426"/>
                  <a:gd name="connsiteX13" fmla="*/ 52112 w 625430"/>
                  <a:gd name="connsiteY13" fmla="*/ 263305 h 880426"/>
                  <a:gd name="connsiteX14" fmla="*/ 52112 w 625430"/>
                  <a:gd name="connsiteY14" fmla="*/ 334617 h 880426"/>
                  <a:gd name="connsiteX15" fmla="*/ 104225 w 625430"/>
                  <a:gd name="connsiteY15" fmla="*/ 386729 h 880426"/>
                  <a:gd name="connsiteX16" fmla="*/ 123425 w 625430"/>
                  <a:gd name="connsiteY16" fmla="*/ 386729 h 880426"/>
                  <a:gd name="connsiteX17" fmla="*/ 211193 w 625430"/>
                  <a:gd name="connsiteY17" fmla="*/ 532096 h 880426"/>
                  <a:gd name="connsiteX18" fmla="*/ 211193 w 625430"/>
                  <a:gd name="connsiteY18" fmla="*/ 600665 h 880426"/>
                  <a:gd name="connsiteX19" fmla="*/ 156338 w 625430"/>
                  <a:gd name="connsiteY19" fmla="*/ 600665 h 880426"/>
                  <a:gd name="connsiteX20" fmla="*/ 0 w 625430"/>
                  <a:gd name="connsiteY20" fmla="*/ 757002 h 880426"/>
                  <a:gd name="connsiteX21" fmla="*/ 0 w 625430"/>
                  <a:gd name="connsiteY21" fmla="*/ 828314 h 880426"/>
                  <a:gd name="connsiteX22" fmla="*/ 52112 w 625430"/>
                  <a:gd name="connsiteY22" fmla="*/ 880427 h 880426"/>
                  <a:gd name="connsiteX23" fmla="*/ 109711 w 625430"/>
                  <a:gd name="connsiteY23" fmla="*/ 880427 h 880426"/>
                  <a:gd name="connsiteX24" fmla="*/ 126167 w 625430"/>
                  <a:gd name="connsiteY24" fmla="*/ 863970 h 880426"/>
                  <a:gd name="connsiteX25" fmla="*/ 109711 w 625430"/>
                  <a:gd name="connsiteY25" fmla="*/ 847514 h 880426"/>
                  <a:gd name="connsiteX26" fmla="*/ 49369 w 625430"/>
                  <a:gd name="connsiteY26" fmla="*/ 847514 h 880426"/>
                  <a:gd name="connsiteX27" fmla="*/ 30170 w 625430"/>
                  <a:gd name="connsiteY27" fmla="*/ 828314 h 880426"/>
                  <a:gd name="connsiteX28" fmla="*/ 30170 w 625430"/>
                  <a:gd name="connsiteY28" fmla="*/ 757002 h 880426"/>
                  <a:gd name="connsiteX29" fmla="*/ 156338 w 625430"/>
                  <a:gd name="connsiteY29" fmla="*/ 630835 h 880426"/>
                  <a:gd name="connsiteX30" fmla="*/ 189250 w 625430"/>
                  <a:gd name="connsiteY30" fmla="*/ 630835 h 880426"/>
                  <a:gd name="connsiteX31" fmla="*/ 156338 w 625430"/>
                  <a:gd name="connsiteY31" fmla="*/ 666491 h 880426"/>
                  <a:gd name="connsiteX32" fmla="*/ 148108 w 625430"/>
                  <a:gd name="connsiteY32" fmla="*/ 693919 h 880426"/>
                  <a:gd name="connsiteX33" fmla="*/ 161822 w 625430"/>
                  <a:gd name="connsiteY33" fmla="*/ 718604 h 880426"/>
                  <a:gd name="connsiteX34" fmla="*/ 304447 w 625430"/>
                  <a:gd name="connsiteY34" fmla="*/ 811858 h 880426"/>
                  <a:gd name="connsiteX35" fmla="*/ 312674 w 625430"/>
                  <a:gd name="connsiteY35" fmla="*/ 814601 h 880426"/>
                  <a:gd name="connsiteX36" fmla="*/ 320904 w 625430"/>
                  <a:gd name="connsiteY36" fmla="*/ 811858 h 880426"/>
                  <a:gd name="connsiteX37" fmla="*/ 320904 w 625430"/>
                  <a:gd name="connsiteY37" fmla="*/ 811858 h 880426"/>
                  <a:gd name="connsiteX38" fmla="*/ 320904 w 625430"/>
                  <a:gd name="connsiteY38" fmla="*/ 811858 h 880426"/>
                  <a:gd name="connsiteX39" fmla="*/ 320904 w 625430"/>
                  <a:gd name="connsiteY39" fmla="*/ 811858 h 880426"/>
                  <a:gd name="connsiteX40" fmla="*/ 460785 w 625430"/>
                  <a:gd name="connsiteY40" fmla="*/ 718604 h 880426"/>
                  <a:gd name="connsiteX41" fmla="*/ 474498 w 625430"/>
                  <a:gd name="connsiteY41" fmla="*/ 693919 h 880426"/>
                  <a:gd name="connsiteX42" fmla="*/ 466270 w 625430"/>
                  <a:gd name="connsiteY42" fmla="*/ 666491 h 880426"/>
                  <a:gd name="connsiteX43" fmla="*/ 433357 w 625430"/>
                  <a:gd name="connsiteY43" fmla="*/ 630835 h 880426"/>
                  <a:gd name="connsiteX44" fmla="*/ 466270 w 625430"/>
                  <a:gd name="connsiteY44" fmla="*/ 630835 h 880426"/>
                  <a:gd name="connsiteX45" fmla="*/ 592437 w 625430"/>
                  <a:gd name="connsiteY45" fmla="*/ 757002 h 880426"/>
                  <a:gd name="connsiteX46" fmla="*/ 592437 w 625430"/>
                  <a:gd name="connsiteY46" fmla="*/ 828314 h 880426"/>
                  <a:gd name="connsiteX47" fmla="*/ 573237 w 625430"/>
                  <a:gd name="connsiteY47" fmla="*/ 847514 h 880426"/>
                  <a:gd name="connsiteX48" fmla="*/ 167308 w 625430"/>
                  <a:gd name="connsiteY48" fmla="*/ 847514 h 880426"/>
                  <a:gd name="connsiteX49" fmla="*/ 150852 w 625430"/>
                  <a:gd name="connsiteY49" fmla="*/ 863970 h 880426"/>
                  <a:gd name="connsiteX50" fmla="*/ 167308 w 625430"/>
                  <a:gd name="connsiteY50" fmla="*/ 880427 h 880426"/>
                  <a:gd name="connsiteX51" fmla="*/ 573237 w 625430"/>
                  <a:gd name="connsiteY51" fmla="*/ 880427 h 880426"/>
                  <a:gd name="connsiteX52" fmla="*/ 625351 w 625430"/>
                  <a:gd name="connsiteY52" fmla="*/ 828314 h 880426"/>
                  <a:gd name="connsiteX53" fmla="*/ 625351 w 625430"/>
                  <a:gd name="connsiteY53" fmla="*/ 757002 h 880426"/>
                  <a:gd name="connsiteX54" fmla="*/ 471756 w 625430"/>
                  <a:gd name="connsiteY54" fmla="*/ 600665 h 880426"/>
                  <a:gd name="connsiteX55" fmla="*/ 471756 w 625430"/>
                  <a:gd name="connsiteY55" fmla="*/ 600665 h 880426"/>
                  <a:gd name="connsiteX56" fmla="*/ 545810 w 625430"/>
                  <a:gd name="connsiteY56" fmla="*/ 334617 h 880426"/>
                  <a:gd name="connsiteX57" fmla="*/ 526612 w 625430"/>
                  <a:gd name="connsiteY57" fmla="*/ 353816 h 880426"/>
                  <a:gd name="connsiteX58" fmla="*/ 507412 w 625430"/>
                  <a:gd name="connsiteY58" fmla="*/ 353816 h 880426"/>
                  <a:gd name="connsiteX59" fmla="*/ 507412 w 625430"/>
                  <a:gd name="connsiteY59" fmla="*/ 244106 h 880426"/>
                  <a:gd name="connsiteX60" fmla="*/ 526612 w 625430"/>
                  <a:gd name="connsiteY60" fmla="*/ 244106 h 880426"/>
                  <a:gd name="connsiteX61" fmla="*/ 545810 w 625430"/>
                  <a:gd name="connsiteY61" fmla="*/ 263305 h 880426"/>
                  <a:gd name="connsiteX62" fmla="*/ 545810 w 625430"/>
                  <a:gd name="connsiteY62" fmla="*/ 334617 h 880426"/>
                  <a:gd name="connsiteX63" fmla="*/ 244105 w 625430"/>
                  <a:gd name="connsiteY63" fmla="*/ 32913 h 880426"/>
                  <a:gd name="connsiteX64" fmla="*/ 383987 w 625430"/>
                  <a:gd name="connsiteY64" fmla="*/ 32913 h 880426"/>
                  <a:gd name="connsiteX65" fmla="*/ 510154 w 625430"/>
                  <a:gd name="connsiteY65" fmla="*/ 159080 h 880426"/>
                  <a:gd name="connsiteX66" fmla="*/ 510154 w 625430"/>
                  <a:gd name="connsiteY66" fmla="*/ 213936 h 880426"/>
                  <a:gd name="connsiteX67" fmla="*/ 455299 w 625430"/>
                  <a:gd name="connsiteY67" fmla="*/ 213936 h 880426"/>
                  <a:gd name="connsiteX68" fmla="*/ 400443 w 625430"/>
                  <a:gd name="connsiteY68" fmla="*/ 161823 h 880426"/>
                  <a:gd name="connsiteX69" fmla="*/ 405929 w 625430"/>
                  <a:gd name="connsiteY69" fmla="*/ 123424 h 880426"/>
                  <a:gd name="connsiteX70" fmla="*/ 389473 w 625430"/>
                  <a:gd name="connsiteY70" fmla="*/ 106968 h 880426"/>
                  <a:gd name="connsiteX71" fmla="*/ 373016 w 625430"/>
                  <a:gd name="connsiteY71" fmla="*/ 123424 h 880426"/>
                  <a:gd name="connsiteX72" fmla="*/ 282505 w 625430"/>
                  <a:gd name="connsiteY72" fmla="*/ 213936 h 880426"/>
                  <a:gd name="connsiteX73" fmla="*/ 115197 w 625430"/>
                  <a:gd name="connsiteY73" fmla="*/ 213936 h 880426"/>
                  <a:gd name="connsiteX74" fmla="*/ 115197 w 625430"/>
                  <a:gd name="connsiteY74" fmla="*/ 159080 h 880426"/>
                  <a:gd name="connsiteX75" fmla="*/ 244105 w 625430"/>
                  <a:gd name="connsiteY75" fmla="*/ 32913 h 880426"/>
                  <a:gd name="connsiteX76" fmla="*/ 82283 w 625430"/>
                  <a:gd name="connsiteY76" fmla="*/ 334617 h 880426"/>
                  <a:gd name="connsiteX77" fmla="*/ 82283 w 625430"/>
                  <a:gd name="connsiteY77" fmla="*/ 263305 h 880426"/>
                  <a:gd name="connsiteX78" fmla="*/ 101483 w 625430"/>
                  <a:gd name="connsiteY78" fmla="*/ 244106 h 880426"/>
                  <a:gd name="connsiteX79" fmla="*/ 120681 w 625430"/>
                  <a:gd name="connsiteY79" fmla="*/ 244106 h 880426"/>
                  <a:gd name="connsiteX80" fmla="*/ 120681 w 625430"/>
                  <a:gd name="connsiteY80" fmla="*/ 353816 h 880426"/>
                  <a:gd name="connsiteX81" fmla="*/ 101483 w 625430"/>
                  <a:gd name="connsiteY81" fmla="*/ 353816 h 880426"/>
                  <a:gd name="connsiteX82" fmla="*/ 82283 w 625430"/>
                  <a:gd name="connsiteY82" fmla="*/ 334617 h 880426"/>
                  <a:gd name="connsiteX83" fmla="*/ 153594 w 625430"/>
                  <a:gd name="connsiteY83" fmla="*/ 370273 h 880426"/>
                  <a:gd name="connsiteX84" fmla="*/ 153594 w 625430"/>
                  <a:gd name="connsiteY84" fmla="*/ 244106 h 880426"/>
                  <a:gd name="connsiteX85" fmla="*/ 285247 w 625430"/>
                  <a:gd name="connsiteY85" fmla="*/ 244106 h 880426"/>
                  <a:gd name="connsiteX86" fmla="*/ 378502 w 625430"/>
                  <a:gd name="connsiteY86" fmla="*/ 200222 h 880426"/>
                  <a:gd name="connsiteX87" fmla="*/ 455299 w 625430"/>
                  <a:gd name="connsiteY87" fmla="*/ 244106 h 880426"/>
                  <a:gd name="connsiteX88" fmla="*/ 474498 w 625430"/>
                  <a:gd name="connsiteY88" fmla="*/ 244106 h 880426"/>
                  <a:gd name="connsiteX89" fmla="*/ 474498 w 625430"/>
                  <a:gd name="connsiteY89" fmla="*/ 370273 h 880426"/>
                  <a:gd name="connsiteX90" fmla="*/ 474498 w 625430"/>
                  <a:gd name="connsiteY90" fmla="*/ 370273 h 880426"/>
                  <a:gd name="connsiteX91" fmla="*/ 315418 w 625430"/>
                  <a:gd name="connsiteY91" fmla="*/ 529353 h 880426"/>
                  <a:gd name="connsiteX92" fmla="*/ 153594 w 625430"/>
                  <a:gd name="connsiteY92" fmla="*/ 370273 h 880426"/>
                  <a:gd name="connsiteX93" fmla="*/ 153594 w 625430"/>
                  <a:gd name="connsiteY93" fmla="*/ 370273 h 880426"/>
                  <a:gd name="connsiteX94" fmla="*/ 315418 w 625430"/>
                  <a:gd name="connsiteY94" fmla="*/ 562266 h 880426"/>
                  <a:gd name="connsiteX95" fmla="*/ 386730 w 625430"/>
                  <a:gd name="connsiteY95" fmla="*/ 548552 h 880426"/>
                  <a:gd name="connsiteX96" fmla="*/ 386730 w 625430"/>
                  <a:gd name="connsiteY96" fmla="*/ 614379 h 880426"/>
                  <a:gd name="connsiteX97" fmla="*/ 373016 w 625430"/>
                  <a:gd name="connsiteY97" fmla="*/ 644549 h 880426"/>
                  <a:gd name="connsiteX98" fmla="*/ 257819 w 625430"/>
                  <a:gd name="connsiteY98" fmla="*/ 644549 h 880426"/>
                  <a:gd name="connsiteX99" fmla="*/ 244105 w 625430"/>
                  <a:gd name="connsiteY99" fmla="*/ 614379 h 880426"/>
                  <a:gd name="connsiteX100" fmla="*/ 244105 w 625430"/>
                  <a:gd name="connsiteY100" fmla="*/ 548552 h 880426"/>
                  <a:gd name="connsiteX101" fmla="*/ 315418 w 625430"/>
                  <a:gd name="connsiteY101" fmla="*/ 562266 h 880426"/>
                  <a:gd name="connsiteX102" fmla="*/ 315418 w 625430"/>
                  <a:gd name="connsiteY102" fmla="*/ 562266 h 880426"/>
                  <a:gd name="connsiteX103" fmla="*/ 356560 w 625430"/>
                  <a:gd name="connsiteY103" fmla="*/ 674719 h 880426"/>
                  <a:gd name="connsiteX104" fmla="*/ 315418 w 625430"/>
                  <a:gd name="connsiteY104" fmla="*/ 762488 h 880426"/>
                  <a:gd name="connsiteX105" fmla="*/ 271533 w 625430"/>
                  <a:gd name="connsiteY105" fmla="*/ 674719 h 880426"/>
                  <a:gd name="connsiteX106" fmla="*/ 356560 w 625430"/>
                  <a:gd name="connsiteY106" fmla="*/ 674719 h 880426"/>
                  <a:gd name="connsiteX107" fmla="*/ 181022 w 625430"/>
                  <a:gd name="connsiteY107" fmla="*/ 691176 h 880426"/>
                  <a:gd name="connsiteX108" fmla="*/ 181022 w 625430"/>
                  <a:gd name="connsiteY108" fmla="*/ 691176 h 880426"/>
                  <a:gd name="connsiteX109" fmla="*/ 222163 w 625430"/>
                  <a:gd name="connsiteY109" fmla="*/ 644549 h 880426"/>
                  <a:gd name="connsiteX110" fmla="*/ 274277 w 625430"/>
                  <a:gd name="connsiteY110" fmla="*/ 754260 h 880426"/>
                  <a:gd name="connsiteX111" fmla="*/ 181022 w 625430"/>
                  <a:gd name="connsiteY111" fmla="*/ 691176 h 880426"/>
                  <a:gd name="connsiteX112" fmla="*/ 181022 w 625430"/>
                  <a:gd name="connsiteY112" fmla="*/ 691176 h 880426"/>
                  <a:gd name="connsiteX113" fmla="*/ 181022 w 625430"/>
                  <a:gd name="connsiteY113" fmla="*/ 691176 h 880426"/>
                  <a:gd name="connsiteX114" fmla="*/ 447071 w 625430"/>
                  <a:gd name="connsiteY114" fmla="*/ 691176 h 880426"/>
                  <a:gd name="connsiteX115" fmla="*/ 447071 w 625430"/>
                  <a:gd name="connsiteY115" fmla="*/ 691176 h 880426"/>
                  <a:gd name="connsiteX116" fmla="*/ 353816 w 625430"/>
                  <a:gd name="connsiteY116" fmla="*/ 754260 h 880426"/>
                  <a:gd name="connsiteX117" fmla="*/ 405929 w 625430"/>
                  <a:gd name="connsiteY117" fmla="*/ 644549 h 880426"/>
                  <a:gd name="connsiteX118" fmla="*/ 447071 w 625430"/>
                  <a:gd name="connsiteY118" fmla="*/ 691176 h 880426"/>
                  <a:gd name="connsiteX119" fmla="*/ 447071 w 625430"/>
                  <a:gd name="connsiteY119" fmla="*/ 691176 h 880426"/>
                  <a:gd name="connsiteX120" fmla="*/ 447071 w 625430"/>
                  <a:gd name="connsiteY120" fmla="*/ 691176 h 88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625430" h="880426">
                    <a:moveTo>
                      <a:pt x="471756" y="600665"/>
                    </a:moveTo>
                    <a:lnTo>
                      <a:pt x="416901" y="600665"/>
                    </a:lnTo>
                    <a:lnTo>
                      <a:pt x="416901" y="532096"/>
                    </a:lnTo>
                    <a:cubicBezTo>
                      <a:pt x="466270" y="501926"/>
                      <a:pt x="499184" y="447070"/>
                      <a:pt x="504668" y="386729"/>
                    </a:cubicBezTo>
                    <a:lnTo>
                      <a:pt x="523868" y="386729"/>
                    </a:lnTo>
                    <a:cubicBezTo>
                      <a:pt x="551296" y="386729"/>
                      <a:pt x="575981" y="364787"/>
                      <a:pt x="575981" y="334617"/>
                    </a:cubicBezTo>
                    <a:lnTo>
                      <a:pt x="575981" y="263305"/>
                    </a:lnTo>
                    <a:cubicBezTo>
                      <a:pt x="575981" y="241363"/>
                      <a:pt x="562267" y="222164"/>
                      <a:pt x="540326" y="213936"/>
                    </a:cubicBezTo>
                    <a:lnTo>
                      <a:pt x="540326" y="156338"/>
                    </a:lnTo>
                    <a:cubicBezTo>
                      <a:pt x="540326" y="68569"/>
                      <a:pt x="469013" y="0"/>
                      <a:pt x="383987" y="0"/>
                    </a:cubicBezTo>
                    <a:lnTo>
                      <a:pt x="244105" y="0"/>
                    </a:lnTo>
                    <a:cubicBezTo>
                      <a:pt x="156338" y="0"/>
                      <a:pt x="87769" y="71312"/>
                      <a:pt x="87769" y="156338"/>
                    </a:cubicBezTo>
                    <a:lnTo>
                      <a:pt x="87769" y="213936"/>
                    </a:lnTo>
                    <a:cubicBezTo>
                      <a:pt x="68569" y="219421"/>
                      <a:pt x="52112" y="238620"/>
                      <a:pt x="52112" y="263305"/>
                    </a:cubicBezTo>
                    <a:lnTo>
                      <a:pt x="52112" y="334617"/>
                    </a:lnTo>
                    <a:cubicBezTo>
                      <a:pt x="52112" y="362045"/>
                      <a:pt x="74055" y="386729"/>
                      <a:pt x="104225" y="386729"/>
                    </a:cubicBezTo>
                    <a:lnTo>
                      <a:pt x="123425" y="386729"/>
                    </a:lnTo>
                    <a:cubicBezTo>
                      <a:pt x="128910" y="447070"/>
                      <a:pt x="161822" y="501926"/>
                      <a:pt x="211193" y="532096"/>
                    </a:cubicBezTo>
                    <a:lnTo>
                      <a:pt x="211193" y="600665"/>
                    </a:lnTo>
                    <a:lnTo>
                      <a:pt x="156338" y="600665"/>
                    </a:lnTo>
                    <a:cubicBezTo>
                      <a:pt x="68569" y="600665"/>
                      <a:pt x="0" y="671977"/>
                      <a:pt x="0" y="757002"/>
                    </a:cubicBezTo>
                    <a:lnTo>
                      <a:pt x="0" y="828314"/>
                    </a:lnTo>
                    <a:cubicBezTo>
                      <a:pt x="0" y="855742"/>
                      <a:pt x="21942" y="880427"/>
                      <a:pt x="52112" y="880427"/>
                    </a:cubicBezTo>
                    <a:lnTo>
                      <a:pt x="109711" y="880427"/>
                    </a:lnTo>
                    <a:cubicBezTo>
                      <a:pt x="117939" y="880427"/>
                      <a:pt x="126167" y="872198"/>
                      <a:pt x="126167" y="863970"/>
                    </a:cubicBezTo>
                    <a:cubicBezTo>
                      <a:pt x="126167" y="855742"/>
                      <a:pt x="117939" y="847514"/>
                      <a:pt x="109711" y="847514"/>
                    </a:cubicBezTo>
                    <a:lnTo>
                      <a:pt x="49369" y="847514"/>
                    </a:lnTo>
                    <a:cubicBezTo>
                      <a:pt x="38398" y="847514"/>
                      <a:pt x="30170" y="839285"/>
                      <a:pt x="30170" y="828314"/>
                    </a:cubicBezTo>
                    <a:lnTo>
                      <a:pt x="30170" y="757002"/>
                    </a:lnTo>
                    <a:cubicBezTo>
                      <a:pt x="30170" y="688433"/>
                      <a:pt x="85025" y="630835"/>
                      <a:pt x="156338" y="630835"/>
                    </a:cubicBezTo>
                    <a:lnTo>
                      <a:pt x="189250" y="630835"/>
                    </a:lnTo>
                    <a:lnTo>
                      <a:pt x="156338" y="666491"/>
                    </a:lnTo>
                    <a:cubicBezTo>
                      <a:pt x="150852" y="674719"/>
                      <a:pt x="145366" y="682948"/>
                      <a:pt x="148108" y="693919"/>
                    </a:cubicBezTo>
                    <a:cubicBezTo>
                      <a:pt x="148108" y="704890"/>
                      <a:pt x="153594" y="713118"/>
                      <a:pt x="161822" y="718604"/>
                    </a:cubicBezTo>
                    <a:lnTo>
                      <a:pt x="304447" y="811858"/>
                    </a:lnTo>
                    <a:cubicBezTo>
                      <a:pt x="307190" y="814601"/>
                      <a:pt x="309932" y="814601"/>
                      <a:pt x="312674" y="814601"/>
                    </a:cubicBezTo>
                    <a:cubicBezTo>
                      <a:pt x="315418" y="814601"/>
                      <a:pt x="318160" y="814601"/>
                      <a:pt x="320904" y="811858"/>
                    </a:cubicBezTo>
                    <a:cubicBezTo>
                      <a:pt x="320904" y="811858"/>
                      <a:pt x="320904" y="811858"/>
                      <a:pt x="320904" y="811858"/>
                    </a:cubicBezTo>
                    <a:lnTo>
                      <a:pt x="320904" y="811858"/>
                    </a:lnTo>
                    <a:cubicBezTo>
                      <a:pt x="320904" y="811858"/>
                      <a:pt x="320904" y="811858"/>
                      <a:pt x="320904" y="811858"/>
                    </a:cubicBezTo>
                    <a:lnTo>
                      <a:pt x="460785" y="718604"/>
                    </a:lnTo>
                    <a:cubicBezTo>
                      <a:pt x="469013" y="713118"/>
                      <a:pt x="474498" y="704890"/>
                      <a:pt x="474498" y="693919"/>
                    </a:cubicBezTo>
                    <a:cubicBezTo>
                      <a:pt x="474498" y="682948"/>
                      <a:pt x="471756" y="674719"/>
                      <a:pt x="466270" y="666491"/>
                    </a:cubicBezTo>
                    <a:lnTo>
                      <a:pt x="433357" y="630835"/>
                    </a:lnTo>
                    <a:lnTo>
                      <a:pt x="466270" y="630835"/>
                    </a:lnTo>
                    <a:cubicBezTo>
                      <a:pt x="534840" y="630835"/>
                      <a:pt x="592437" y="685691"/>
                      <a:pt x="592437" y="757002"/>
                    </a:cubicBezTo>
                    <a:lnTo>
                      <a:pt x="592437" y="828314"/>
                    </a:lnTo>
                    <a:cubicBezTo>
                      <a:pt x="592437" y="839285"/>
                      <a:pt x="584209" y="847514"/>
                      <a:pt x="573237" y="847514"/>
                    </a:cubicBezTo>
                    <a:lnTo>
                      <a:pt x="167308" y="847514"/>
                    </a:lnTo>
                    <a:cubicBezTo>
                      <a:pt x="159080" y="847514"/>
                      <a:pt x="150852" y="855742"/>
                      <a:pt x="150852" y="863970"/>
                    </a:cubicBezTo>
                    <a:cubicBezTo>
                      <a:pt x="150852" y="872198"/>
                      <a:pt x="159080" y="880427"/>
                      <a:pt x="167308" y="880427"/>
                    </a:cubicBezTo>
                    <a:lnTo>
                      <a:pt x="573237" y="880427"/>
                    </a:lnTo>
                    <a:cubicBezTo>
                      <a:pt x="600665" y="880427"/>
                      <a:pt x="625351" y="858485"/>
                      <a:pt x="625351" y="828314"/>
                    </a:cubicBezTo>
                    <a:lnTo>
                      <a:pt x="625351" y="757002"/>
                    </a:lnTo>
                    <a:cubicBezTo>
                      <a:pt x="628093" y="669234"/>
                      <a:pt x="559524" y="600665"/>
                      <a:pt x="471756" y="600665"/>
                    </a:cubicBezTo>
                    <a:lnTo>
                      <a:pt x="471756" y="600665"/>
                    </a:lnTo>
                    <a:close/>
                    <a:moveTo>
                      <a:pt x="545810" y="334617"/>
                    </a:moveTo>
                    <a:cubicBezTo>
                      <a:pt x="545810" y="345588"/>
                      <a:pt x="537582" y="353816"/>
                      <a:pt x="526612" y="353816"/>
                    </a:cubicBezTo>
                    <a:lnTo>
                      <a:pt x="507412" y="353816"/>
                    </a:lnTo>
                    <a:lnTo>
                      <a:pt x="507412" y="244106"/>
                    </a:lnTo>
                    <a:lnTo>
                      <a:pt x="526612" y="244106"/>
                    </a:lnTo>
                    <a:cubicBezTo>
                      <a:pt x="537582" y="244106"/>
                      <a:pt x="545810" y="252334"/>
                      <a:pt x="545810" y="263305"/>
                    </a:cubicBezTo>
                    <a:lnTo>
                      <a:pt x="545810" y="334617"/>
                    </a:lnTo>
                    <a:close/>
                    <a:moveTo>
                      <a:pt x="244105" y="32913"/>
                    </a:moveTo>
                    <a:lnTo>
                      <a:pt x="383987" y="32913"/>
                    </a:lnTo>
                    <a:cubicBezTo>
                      <a:pt x="452557" y="32913"/>
                      <a:pt x="510154" y="87769"/>
                      <a:pt x="510154" y="159080"/>
                    </a:cubicBezTo>
                    <a:lnTo>
                      <a:pt x="510154" y="213936"/>
                    </a:lnTo>
                    <a:lnTo>
                      <a:pt x="455299" y="213936"/>
                    </a:lnTo>
                    <a:cubicBezTo>
                      <a:pt x="425129" y="213936"/>
                      <a:pt x="403187" y="189251"/>
                      <a:pt x="400443" y="161823"/>
                    </a:cubicBezTo>
                    <a:cubicBezTo>
                      <a:pt x="403187" y="150852"/>
                      <a:pt x="405929" y="137138"/>
                      <a:pt x="405929" y="123424"/>
                    </a:cubicBezTo>
                    <a:cubicBezTo>
                      <a:pt x="405929" y="115196"/>
                      <a:pt x="397701" y="106968"/>
                      <a:pt x="389473" y="106968"/>
                    </a:cubicBezTo>
                    <a:cubicBezTo>
                      <a:pt x="381244" y="106968"/>
                      <a:pt x="373016" y="115196"/>
                      <a:pt x="373016" y="123424"/>
                    </a:cubicBezTo>
                    <a:cubicBezTo>
                      <a:pt x="373016" y="172794"/>
                      <a:pt x="331874" y="213936"/>
                      <a:pt x="282505" y="213936"/>
                    </a:cubicBezTo>
                    <a:lnTo>
                      <a:pt x="115197" y="213936"/>
                    </a:lnTo>
                    <a:lnTo>
                      <a:pt x="115197" y="159080"/>
                    </a:lnTo>
                    <a:cubicBezTo>
                      <a:pt x="117939" y="90511"/>
                      <a:pt x="175536" y="32913"/>
                      <a:pt x="244105" y="32913"/>
                    </a:cubicBezTo>
                    <a:close/>
                    <a:moveTo>
                      <a:pt x="82283" y="334617"/>
                    </a:moveTo>
                    <a:lnTo>
                      <a:pt x="82283" y="263305"/>
                    </a:lnTo>
                    <a:cubicBezTo>
                      <a:pt x="82283" y="252334"/>
                      <a:pt x="90511" y="244106"/>
                      <a:pt x="101483" y="244106"/>
                    </a:cubicBezTo>
                    <a:lnTo>
                      <a:pt x="120681" y="244106"/>
                    </a:lnTo>
                    <a:lnTo>
                      <a:pt x="120681" y="353816"/>
                    </a:lnTo>
                    <a:lnTo>
                      <a:pt x="101483" y="353816"/>
                    </a:lnTo>
                    <a:cubicBezTo>
                      <a:pt x="93253" y="353816"/>
                      <a:pt x="82283" y="345588"/>
                      <a:pt x="82283" y="334617"/>
                    </a:cubicBezTo>
                    <a:close/>
                    <a:moveTo>
                      <a:pt x="153594" y="370273"/>
                    </a:moveTo>
                    <a:lnTo>
                      <a:pt x="153594" y="244106"/>
                    </a:lnTo>
                    <a:lnTo>
                      <a:pt x="285247" y="244106"/>
                    </a:lnTo>
                    <a:cubicBezTo>
                      <a:pt x="323646" y="244106"/>
                      <a:pt x="356560" y="227649"/>
                      <a:pt x="378502" y="200222"/>
                    </a:cubicBezTo>
                    <a:cubicBezTo>
                      <a:pt x="392215" y="227649"/>
                      <a:pt x="422385" y="244106"/>
                      <a:pt x="455299" y="244106"/>
                    </a:cubicBezTo>
                    <a:lnTo>
                      <a:pt x="474498" y="244106"/>
                    </a:lnTo>
                    <a:lnTo>
                      <a:pt x="474498" y="370273"/>
                    </a:lnTo>
                    <a:lnTo>
                      <a:pt x="474498" y="370273"/>
                    </a:lnTo>
                    <a:cubicBezTo>
                      <a:pt x="474498" y="458041"/>
                      <a:pt x="403187" y="529353"/>
                      <a:pt x="315418" y="529353"/>
                    </a:cubicBezTo>
                    <a:cubicBezTo>
                      <a:pt x="227649" y="529353"/>
                      <a:pt x="153594" y="458041"/>
                      <a:pt x="153594" y="370273"/>
                    </a:cubicBezTo>
                    <a:lnTo>
                      <a:pt x="153594" y="370273"/>
                    </a:lnTo>
                    <a:close/>
                    <a:moveTo>
                      <a:pt x="315418" y="562266"/>
                    </a:moveTo>
                    <a:cubicBezTo>
                      <a:pt x="340102" y="562266"/>
                      <a:pt x="364788" y="556781"/>
                      <a:pt x="386730" y="548552"/>
                    </a:cubicBezTo>
                    <a:lnTo>
                      <a:pt x="386730" y="614379"/>
                    </a:lnTo>
                    <a:lnTo>
                      <a:pt x="373016" y="644549"/>
                    </a:lnTo>
                    <a:lnTo>
                      <a:pt x="257819" y="644549"/>
                    </a:lnTo>
                    <a:lnTo>
                      <a:pt x="244105" y="614379"/>
                    </a:lnTo>
                    <a:lnTo>
                      <a:pt x="244105" y="548552"/>
                    </a:lnTo>
                    <a:cubicBezTo>
                      <a:pt x="263305" y="556781"/>
                      <a:pt x="287991" y="562266"/>
                      <a:pt x="315418" y="562266"/>
                    </a:cubicBezTo>
                    <a:lnTo>
                      <a:pt x="315418" y="562266"/>
                    </a:lnTo>
                    <a:close/>
                    <a:moveTo>
                      <a:pt x="356560" y="674719"/>
                    </a:moveTo>
                    <a:lnTo>
                      <a:pt x="315418" y="762488"/>
                    </a:lnTo>
                    <a:lnTo>
                      <a:pt x="271533" y="674719"/>
                    </a:lnTo>
                    <a:lnTo>
                      <a:pt x="356560" y="674719"/>
                    </a:lnTo>
                    <a:close/>
                    <a:moveTo>
                      <a:pt x="181022" y="691176"/>
                    </a:moveTo>
                    <a:cubicBezTo>
                      <a:pt x="181022" y="688433"/>
                      <a:pt x="181022" y="688433"/>
                      <a:pt x="181022" y="691176"/>
                    </a:cubicBezTo>
                    <a:lnTo>
                      <a:pt x="222163" y="644549"/>
                    </a:lnTo>
                    <a:lnTo>
                      <a:pt x="274277" y="754260"/>
                    </a:lnTo>
                    <a:lnTo>
                      <a:pt x="181022" y="691176"/>
                    </a:lnTo>
                    <a:cubicBezTo>
                      <a:pt x="181022" y="691176"/>
                      <a:pt x="181022" y="691176"/>
                      <a:pt x="181022" y="691176"/>
                    </a:cubicBezTo>
                    <a:lnTo>
                      <a:pt x="181022" y="691176"/>
                    </a:lnTo>
                    <a:close/>
                    <a:moveTo>
                      <a:pt x="447071" y="691176"/>
                    </a:moveTo>
                    <a:cubicBezTo>
                      <a:pt x="447071" y="691176"/>
                      <a:pt x="447071" y="691176"/>
                      <a:pt x="447071" y="691176"/>
                    </a:cubicBezTo>
                    <a:lnTo>
                      <a:pt x="353816" y="754260"/>
                    </a:lnTo>
                    <a:lnTo>
                      <a:pt x="405929" y="644549"/>
                    </a:lnTo>
                    <a:lnTo>
                      <a:pt x="447071" y="691176"/>
                    </a:lnTo>
                    <a:cubicBezTo>
                      <a:pt x="447071" y="688433"/>
                      <a:pt x="447071" y="688433"/>
                      <a:pt x="447071" y="691176"/>
                    </a:cubicBezTo>
                    <a:lnTo>
                      <a:pt x="447071" y="691176"/>
                    </a:lnTo>
                    <a:close/>
                  </a:path>
                </a:pathLst>
              </a:custGeom>
              <a:solidFill>
                <a:srgbClr val="000000"/>
              </a:solidFill>
              <a:ln w="27426"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4388B7CB-F206-E482-889A-A71AE06A81FE}"/>
                  </a:ext>
                </a:extLst>
              </p:cNvPr>
              <p:cNvSpPr/>
              <p:nvPr/>
            </p:nvSpPr>
            <p:spPr>
              <a:xfrm>
                <a:off x="11146680" y="399925"/>
                <a:ext cx="386729" cy="559523"/>
              </a:xfrm>
              <a:custGeom>
                <a:avLst/>
                <a:gdLst>
                  <a:gd name="connsiteX0" fmla="*/ 189250 w 386729"/>
                  <a:gd name="connsiteY0" fmla="*/ 0 h 559523"/>
                  <a:gd name="connsiteX1" fmla="*/ 68569 w 386729"/>
                  <a:gd name="connsiteY1" fmla="*/ 43884 h 559523"/>
                  <a:gd name="connsiteX2" fmla="*/ 65825 w 386729"/>
                  <a:gd name="connsiteY2" fmla="*/ 65826 h 559523"/>
                  <a:gd name="connsiteX3" fmla="*/ 87767 w 386729"/>
                  <a:gd name="connsiteY3" fmla="*/ 68569 h 559523"/>
                  <a:gd name="connsiteX4" fmla="*/ 189250 w 386729"/>
                  <a:gd name="connsiteY4" fmla="*/ 30170 h 559523"/>
                  <a:gd name="connsiteX5" fmla="*/ 304447 w 386729"/>
                  <a:gd name="connsiteY5" fmla="*/ 76797 h 559523"/>
                  <a:gd name="connsiteX6" fmla="*/ 351074 w 386729"/>
                  <a:gd name="connsiteY6" fmla="*/ 191993 h 559523"/>
                  <a:gd name="connsiteX7" fmla="*/ 271533 w 386729"/>
                  <a:gd name="connsiteY7" fmla="*/ 331874 h 559523"/>
                  <a:gd name="connsiteX8" fmla="*/ 246849 w 386729"/>
                  <a:gd name="connsiteY8" fmla="*/ 375758 h 559523"/>
                  <a:gd name="connsiteX9" fmla="*/ 246849 w 386729"/>
                  <a:gd name="connsiteY9" fmla="*/ 389472 h 559523"/>
                  <a:gd name="connsiteX10" fmla="*/ 208450 w 386729"/>
                  <a:gd name="connsiteY10" fmla="*/ 389472 h 559523"/>
                  <a:gd name="connsiteX11" fmla="*/ 208450 w 386729"/>
                  <a:gd name="connsiteY11" fmla="*/ 279762 h 559523"/>
                  <a:gd name="connsiteX12" fmla="*/ 227649 w 386729"/>
                  <a:gd name="connsiteY12" fmla="*/ 279762 h 559523"/>
                  <a:gd name="connsiteX13" fmla="*/ 244105 w 386729"/>
                  <a:gd name="connsiteY13" fmla="*/ 263305 h 559523"/>
                  <a:gd name="connsiteX14" fmla="*/ 227649 w 386729"/>
                  <a:gd name="connsiteY14" fmla="*/ 246849 h 559523"/>
                  <a:gd name="connsiteX15" fmla="*/ 156336 w 386729"/>
                  <a:gd name="connsiteY15" fmla="*/ 246849 h 559523"/>
                  <a:gd name="connsiteX16" fmla="*/ 139880 w 386729"/>
                  <a:gd name="connsiteY16" fmla="*/ 263305 h 559523"/>
                  <a:gd name="connsiteX17" fmla="*/ 156336 w 386729"/>
                  <a:gd name="connsiteY17" fmla="*/ 279762 h 559523"/>
                  <a:gd name="connsiteX18" fmla="*/ 175536 w 386729"/>
                  <a:gd name="connsiteY18" fmla="*/ 279762 h 559523"/>
                  <a:gd name="connsiteX19" fmla="*/ 175536 w 386729"/>
                  <a:gd name="connsiteY19" fmla="*/ 389472 h 559523"/>
                  <a:gd name="connsiteX20" fmla="*/ 137138 w 386729"/>
                  <a:gd name="connsiteY20" fmla="*/ 389472 h 559523"/>
                  <a:gd name="connsiteX21" fmla="*/ 137138 w 386729"/>
                  <a:gd name="connsiteY21" fmla="*/ 375758 h 559523"/>
                  <a:gd name="connsiteX22" fmla="*/ 112453 w 386729"/>
                  <a:gd name="connsiteY22" fmla="*/ 331874 h 559523"/>
                  <a:gd name="connsiteX23" fmla="*/ 32912 w 386729"/>
                  <a:gd name="connsiteY23" fmla="*/ 191993 h 559523"/>
                  <a:gd name="connsiteX24" fmla="*/ 52112 w 386729"/>
                  <a:gd name="connsiteY24" fmla="*/ 115196 h 559523"/>
                  <a:gd name="connsiteX25" fmla="*/ 46626 w 386729"/>
                  <a:gd name="connsiteY25" fmla="*/ 93254 h 559523"/>
                  <a:gd name="connsiteX26" fmla="*/ 24684 w 386729"/>
                  <a:gd name="connsiteY26" fmla="*/ 98739 h 559523"/>
                  <a:gd name="connsiteX27" fmla="*/ 0 w 386729"/>
                  <a:gd name="connsiteY27" fmla="*/ 191993 h 559523"/>
                  <a:gd name="connsiteX28" fmla="*/ 95997 w 386729"/>
                  <a:gd name="connsiteY28" fmla="*/ 359302 h 559523"/>
                  <a:gd name="connsiteX29" fmla="*/ 106967 w 386729"/>
                  <a:gd name="connsiteY29" fmla="*/ 375758 h 559523"/>
                  <a:gd name="connsiteX30" fmla="*/ 106967 w 386729"/>
                  <a:gd name="connsiteY30" fmla="*/ 392215 h 559523"/>
                  <a:gd name="connsiteX31" fmla="*/ 71311 w 386729"/>
                  <a:gd name="connsiteY31" fmla="*/ 441585 h 559523"/>
                  <a:gd name="connsiteX32" fmla="*/ 106967 w 386729"/>
                  <a:gd name="connsiteY32" fmla="*/ 490954 h 559523"/>
                  <a:gd name="connsiteX33" fmla="*/ 106967 w 386729"/>
                  <a:gd name="connsiteY33" fmla="*/ 510154 h 559523"/>
                  <a:gd name="connsiteX34" fmla="*/ 156336 w 386729"/>
                  <a:gd name="connsiteY34" fmla="*/ 559524 h 559523"/>
                  <a:gd name="connsiteX35" fmla="*/ 230391 w 386729"/>
                  <a:gd name="connsiteY35" fmla="*/ 559524 h 559523"/>
                  <a:gd name="connsiteX36" fmla="*/ 279761 w 386729"/>
                  <a:gd name="connsiteY36" fmla="*/ 510154 h 559523"/>
                  <a:gd name="connsiteX37" fmla="*/ 279761 w 386729"/>
                  <a:gd name="connsiteY37" fmla="*/ 488212 h 559523"/>
                  <a:gd name="connsiteX38" fmla="*/ 315418 w 386729"/>
                  <a:gd name="connsiteY38" fmla="*/ 438842 h 559523"/>
                  <a:gd name="connsiteX39" fmla="*/ 279761 w 386729"/>
                  <a:gd name="connsiteY39" fmla="*/ 389472 h 559523"/>
                  <a:gd name="connsiteX40" fmla="*/ 279761 w 386729"/>
                  <a:gd name="connsiteY40" fmla="*/ 375758 h 559523"/>
                  <a:gd name="connsiteX41" fmla="*/ 290733 w 386729"/>
                  <a:gd name="connsiteY41" fmla="*/ 359302 h 559523"/>
                  <a:gd name="connsiteX42" fmla="*/ 386730 w 386729"/>
                  <a:gd name="connsiteY42" fmla="*/ 191993 h 559523"/>
                  <a:gd name="connsiteX43" fmla="*/ 329132 w 386729"/>
                  <a:gd name="connsiteY43" fmla="*/ 54855 h 559523"/>
                  <a:gd name="connsiteX44" fmla="*/ 189250 w 386729"/>
                  <a:gd name="connsiteY44" fmla="*/ 0 h 559523"/>
                  <a:gd name="connsiteX45" fmla="*/ 189250 w 386729"/>
                  <a:gd name="connsiteY45" fmla="*/ 0 h 559523"/>
                  <a:gd name="connsiteX46" fmla="*/ 246849 w 386729"/>
                  <a:gd name="connsiteY46" fmla="*/ 510154 h 559523"/>
                  <a:gd name="connsiteX47" fmla="*/ 227649 w 386729"/>
                  <a:gd name="connsiteY47" fmla="*/ 529353 h 559523"/>
                  <a:gd name="connsiteX48" fmla="*/ 153594 w 386729"/>
                  <a:gd name="connsiteY48" fmla="*/ 529353 h 559523"/>
                  <a:gd name="connsiteX49" fmla="*/ 134395 w 386729"/>
                  <a:gd name="connsiteY49" fmla="*/ 510154 h 559523"/>
                  <a:gd name="connsiteX50" fmla="*/ 134395 w 386729"/>
                  <a:gd name="connsiteY50" fmla="*/ 490954 h 559523"/>
                  <a:gd name="connsiteX51" fmla="*/ 244105 w 386729"/>
                  <a:gd name="connsiteY51" fmla="*/ 490954 h 559523"/>
                  <a:gd name="connsiteX52" fmla="*/ 244105 w 386729"/>
                  <a:gd name="connsiteY52" fmla="*/ 510154 h 559523"/>
                  <a:gd name="connsiteX53" fmla="*/ 263305 w 386729"/>
                  <a:gd name="connsiteY53" fmla="*/ 458041 h 559523"/>
                  <a:gd name="connsiteX54" fmla="*/ 123425 w 386729"/>
                  <a:gd name="connsiteY54" fmla="*/ 458041 h 559523"/>
                  <a:gd name="connsiteX55" fmla="*/ 104225 w 386729"/>
                  <a:gd name="connsiteY55" fmla="*/ 438842 h 559523"/>
                  <a:gd name="connsiteX56" fmla="*/ 123425 w 386729"/>
                  <a:gd name="connsiteY56" fmla="*/ 419643 h 559523"/>
                  <a:gd name="connsiteX57" fmla="*/ 263305 w 386729"/>
                  <a:gd name="connsiteY57" fmla="*/ 419643 h 559523"/>
                  <a:gd name="connsiteX58" fmla="*/ 282505 w 386729"/>
                  <a:gd name="connsiteY58" fmla="*/ 438842 h 559523"/>
                  <a:gd name="connsiteX59" fmla="*/ 263305 w 386729"/>
                  <a:gd name="connsiteY59" fmla="*/ 458041 h 5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86729" h="559523">
                    <a:moveTo>
                      <a:pt x="189250" y="0"/>
                    </a:moveTo>
                    <a:cubicBezTo>
                      <a:pt x="145366" y="0"/>
                      <a:pt x="101481" y="16457"/>
                      <a:pt x="68569" y="43884"/>
                    </a:cubicBezTo>
                    <a:cubicBezTo>
                      <a:pt x="63083" y="49370"/>
                      <a:pt x="60340" y="60341"/>
                      <a:pt x="65825" y="65826"/>
                    </a:cubicBezTo>
                    <a:cubicBezTo>
                      <a:pt x="71311" y="71312"/>
                      <a:pt x="82283" y="74054"/>
                      <a:pt x="87767" y="68569"/>
                    </a:cubicBezTo>
                    <a:cubicBezTo>
                      <a:pt x="115195" y="43884"/>
                      <a:pt x="150852" y="32913"/>
                      <a:pt x="189250" y="30170"/>
                    </a:cubicBezTo>
                    <a:cubicBezTo>
                      <a:pt x="233135" y="30170"/>
                      <a:pt x="274277" y="46627"/>
                      <a:pt x="304447" y="76797"/>
                    </a:cubicBezTo>
                    <a:cubicBezTo>
                      <a:pt x="334616" y="106968"/>
                      <a:pt x="351074" y="148109"/>
                      <a:pt x="351074" y="191993"/>
                    </a:cubicBezTo>
                    <a:cubicBezTo>
                      <a:pt x="351074" y="249591"/>
                      <a:pt x="320902" y="301704"/>
                      <a:pt x="271533" y="331874"/>
                    </a:cubicBezTo>
                    <a:cubicBezTo>
                      <a:pt x="255077" y="340103"/>
                      <a:pt x="246849" y="359302"/>
                      <a:pt x="246849" y="375758"/>
                    </a:cubicBezTo>
                    <a:lnTo>
                      <a:pt x="246849" y="389472"/>
                    </a:lnTo>
                    <a:lnTo>
                      <a:pt x="208450" y="389472"/>
                    </a:lnTo>
                    <a:lnTo>
                      <a:pt x="208450" y="279762"/>
                    </a:lnTo>
                    <a:lnTo>
                      <a:pt x="227649" y="279762"/>
                    </a:lnTo>
                    <a:cubicBezTo>
                      <a:pt x="235877" y="279762"/>
                      <a:pt x="244105" y="271534"/>
                      <a:pt x="244105" y="263305"/>
                    </a:cubicBezTo>
                    <a:cubicBezTo>
                      <a:pt x="244105" y="255077"/>
                      <a:pt x="235877" y="246849"/>
                      <a:pt x="227649" y="246849"/>
                    </a:cubicBezTo>
                    <a:lnTo>
                      <a:pt x="156336" y="246849"/>
                    </a:lnTo>
                    <a:cubicBezTo>
                      <a:pt x="148108" y="246849"/>
                      <a:pt x="139880" y="255077"/>
                      <a:pt x="139880" y="263305"/>
                    </a:cubicBezTo>
                    <a:cubicBezTo>
                      <a:pt x="139880" y="271534"/>
                      <a:pt x="148108" y="279762"/>
                      <a:pt x="156336" y="279762"/>
                    </a:cubicBezTo>
                    <a:lnTo>
                      <a:pt x="175536" y="279762"/>
                    </a:lnTo>
                    <a:lnTo>
                      <a:pt x="175536" y="389472"/>
                    </a:lnTo>
                    <a:lnTo>
                      <a:pt x="137138" y="389472"/>
                    </a:lnTo>
                    <a:lnTo>
                      <a:pt x="137138" y="375758"/>
                    </a:lnTo>
                    <a:cubicBezTo>
                      <a:pt x="137138" y="356559"/>
                      <a:pt x="126167" y="340103"/>
                      <a:pt x="112453" y="331874"/>
                    </a:cubicBezTo>
                    <a:cubicBezTo>
                      <a:pt x="63083" y="304447"/>
                      <a:pt x="32912" y="249591"/>
                      <a:pt x="32912" y="191993"/>
                    </a:cubicBezTo>
                    <a:cubicBezTo>
                      <a:pt x="32912" y="164566"/>
                      <a:pt x="38398" y="137138"/>
                      <a:pt x="52112" y="115196"/>
                    </a:cubicBezTo>
                    <a:cubicBezTo>
                      <a:pt x="57597" y="106968"/>
                      <a:pt x="52112" y="98739"/>
                      <a:pt x="46626" y="93254"/>
                    </a:cubicBezTo>
                    <a:cubicBezTo>
                      <a:pt x="38398" y="87768"/>
                      <a:pt x="30170" y="93254"/>
                      <a:pt x="24684" y="98739"/>
                    </a:cubicBezTo>
                    <a:cubicBezTo>
                      <a:pt x="8228" y="126167"/>
                      <a:pt x="0" y="159080"/>
                      <a:pt x="0" y="191993"/>
                    </a:cubicBezTo>
                    <a:cubicBezTo>
                      <a:pt x="0" y="260562"/>
                      <a:pt x="35656" y="323646"/>
                      <a:pt x="95997" y="359302"/>
                    </a:cubicBezTo>
                    <a:cubicBezTo>
                      <a:pt x="101481" y="362045"/>
                      <a:pt x="106967" y="370273"/>
                      <a:pt x="106967" y="375758"/>
                    </a:cubicBezTo>
                    <a:lnTo>
                      <a:pt x="106967" y="392215"/>
                    </a:lnTo>
                    <a:cubicBezTo>
                      <a:pt x="87767" y="397701"/>
                      <a:pt x="71311" y="416900"/>
                      <a:pt x="71311" y="441585"/>
                    </a:cubicBezTo>
                    <a:cubicBezTo>
                      <a:pt x="71311" y="463527"/>
                      <a:pt x="85025" y="482726"/>
                      <a:pt x="106967" y="490954"/>
                    </a:cubicBezTo>
                    <a:lnTo>
                      <a:pt x="106967" y="510154"/>
                    </a:lnTo>
                    <a:cubicBezTo>
                      <a:pt x="106967" y="537581"/>
                      <a:pt x="128909" y="559524"/>
                      <a:pt x="156336" y="559524"/>
                    </a:cubicBezTo>
                    <a:lnTo>
                      <a:pt x="230391" y="559524"/>
                    </a:lnTo>
                    <a:cubicBezTo>
                      <a:pt x="257819" y="559524"/>
                      <a:pt x="279761" y="537581"/>
                      <a:pt x="279761" y="510154"/>
                    </a:cubicBezTo>
                    <a:lnTo>
                      <a:pt x="279761" y="488212"/>
                    </a:lnTo>
                    <a:cubicBezTo>
                      <a:pt x="298961" y="482726"/>
                      <a:pt x="315418" y="463527"/>
                      <a:pt x="315418" y="438842"/>
                    </a:cubicBezTo>
                    <a:cubicBezTo>
                      <a:pt x="315418" y="416900"/>
                      <a:pt x="301704" y="397701"/>
                      <a:pt x="279761" y="389472"/>
                    </a:cubicBezTo>
                    <a:lnTo>
                      <a:pt x="279761" y="375758"/>
                    </a:lnTo>
                    <a:cubicBezTo>
                      <a:pt x="279761" y="370273"/>
                      <a:pt x="282505" y="362045"/>
                      <a:pt x="290733" y="359302"/>
                    </a:cubicBezTo>
                    <a:cubicBezTo>
                      <a:pt x="351074" y="323646"/>
                      <a:pt x="386730" y="260562"/>
                      <a:pt x="386730" y="191993"/>
                    </a:cubicBezTo>
                    <a:cubicBezTo>
                      <a:pt x="386730" y="139881"/>
                      <a:pt x="367530" y="90511"/>
                      <a:pt x="329132" y="54855"/>
                    </a:cubicBezTo>
                    <a:cubicBezTo>
                      <a:pt x="290733" y="19199"/>
                      <a:pt x="241363" y="0"/>
                      <a:pt x="189250" y="0"/>
                    </a:cubicBezTo>
                    <a:lnTo>
                      <a:pt x="189250" y="0"/>
                    </a:lnTo>
                    <a:close/>
                    <a:moveTo>
                      <a:pt x="246849" y="510154"/>
                    </a:moveTo>
                    <a:cubicBezTo>
                      <a:pt x="246849" y="521125"/>
                      <a:pt x="238619" y="529353"/>
                      <a:pt x="227649" y="529353"/>
                    </a:cubicBezTo>
                    <a:lnTo>
                      <a:pt x="153594" y="529353"/>
                    </a:lnTo>
                    <a:cubicBezTo>
                      <a:pt x="142623" y="529353"/>
                      <a:pt x="134395" y="521125"/>
                      <a:pt x="134395" y="510154"/>
                    </a:cubicBezTo>
                    <a:lnTo>
                      <a:pt x="134395" y="490954"/>
                    </a:lnTo>
                    <a:lnTo>
                      <a:pt x="244105" y="490954"/>
                    </a:lnTo>
                    <a:lnTo>
                      <a:pt x="244105" y="510154"/>
                    </a:lnTo>
                    <a:close/>
                    <a:moveTo>
                      <a:pt x="263305" y="458041"/>
                    </a:moveTo>
                    <a:lnTo>
                      <a:pt x="123425" y="458041"/>
                    </a:lnTo>
                    <a:cubicBezTo>
                      <a:pt x="112453" y="458041"/>
                      <a:pt x="104225" y="449813"/>
                      <a:pt x="104225" y="438842"/>
                    </a:cubicBezTo>
                    <a:cubicBezTo>
                      <a:pt x="104225" y="427871"/>
                      <a:pt x="112453" y="419643"/>
                      <a:pt x="123425" y="419643"/>
                    </a:cubicBezTo>
                    <a:lnTo>
                      <a:pt x="263305" y="419643"/>
                    </a:lnTo>
                    <a:cubicBezTo>
                      <a:pt x="274277" y="419643"/>
                      <a:pt x="282505" y="427871"/>
                      <a:pt x="282505" y="438842"/>
                    </a:cubicBezTo>
                    <a:cubicBezTo>
                      <a:pt x="282505" y="449813"/>
                      <a:pt x="274277" y="458041"/>
                      <a:pt x="263305" y="458041"/>
                    </a:cubicBezTo>
                    <a:close/>
                  </a:path>
                </a:pathLst>
              </a:custGeom>
              <a:solidFill>
                <a:srgbClr val="000000"/>
              </a:solidFill>
              <a:ln w="27426"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7545CF65-B043-2980-7B0A-D9A61640753B}"/>
                  </a:ext>
                </a:extLst>
              </p:cNvPr>
              <p:cNvSpPr/>
              <p:nvPr/>
            </p:nvSpPr>
            <p:spPr>
              <a:xfrm>
                <a:off x="11547012" y="857855"/>
                <a:ext cx="93476" cy="68680"/>
              </a:xfrm>
              <a:custGeom>
                <a:avLst/>
                <a:gdLst>
                  <a:gd name="connsiteX0" fmla="*/ 85136 w 93476"/>
                  <a:gd name="connsiteY0" fmla="*/ 38510 h 68680"/>
                  <a:gd name="connsiteX1" fmla="*/ 24797 w 93476"/>
                  <a:gd name="connsiteY1" fmla="*/ 2854 h 68680"/>
                  <a:gd name="connsiteX2" fmla="*/ 2853 w 93476"/>
                  <a:gd name="connsiteY2" fmla="*/ 8339 h 68680"/>
                  <a:gd name="connsiteX3" fmla="*/ 8339 w 93476"/>
                  <a:gd name="connsiteY3" fmla="*/ 30281 h 68680"/>
                  <a:gd name="connsiteX4" fmla="*/ 68680 w 93476"/>
                  <a:gd name="connsiteY4" fmla="*/ 65937 h 68680"/>
                  <a:gd name="connsiteX5" fmla="*/ 76908 w 93476"/>
                  <a:gd name="connsiteY5" fmla="*/ 68680 h 68680"/>
                  <a:gd name="connsiteX6" fmla="*/ 90622 w 93476"/>
                  <a:gd name="connsiteY6" fmla="*/ 60452 h 68680"/>
                  <a:gd name="connsiteX7" fmla="*/ 85136 w 93476"/>
                  <a:gd name="connsiteY7" fmla="*/ 38510 h 68680"/>
                  <a:gd name="connsiteX8" fmla="*/ 85136 w 93476"/>
                  <a:gd name="connsiteY8" fmla="*/ 3851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85136" y="38510"/>
                    </a:moveTo>
                    <a:lnTo>
                      <a:pt x="24797" y="2854"/>
                    </a:lnTo>
                    <a:cubicBezTo>
                      <a:pt x="16567" y="-2632"/>
                      <a:pt x="8339" y="111"/>
                      <a:pt x="2853" y="8339"/>
                    </a:cubicBezTo>
                    <a:cubicBezTo>
                      <a:pt x="-2631" y="16568"/>
                      <a:pt x="111" y="24796"/>
                      <a:pt x="8339" y="30281"/>
                    </a:cubicBezTo>
                    <a:lnTo>
                      <a:pt x="68680" y="65937"/>
                    </a:lnTo>
                    <a:cubicBezTo>
                      <a:pt x="71422" y="68680"/>
                      <a:pt x="74166" y="68680"/>
                      <a:pt x="76908" y="68680"/>
                    </a:cubicBezTo>
                    <a:cubicBezTo>
                      <a:pt x="82394" y="68680"/>
                      <a:pt x="87880" y="65937"/>
                      <a:pt x="90622" y="60452"/>
                    </a:cubicBezTo>
                    <a:cubicBezTo>
                      <a:pt x="96108" y="52224"/>
                      <a:pt x="93366" y="43995"/>
                      <a:pt x="85136" y="38510"/>
                    </a:cubicBezTo>
                    <a:lnTo>
                      <a:pt x="85136" y="38510"/>
                    </a:lnTo>
                    <a:close/>
                  </a:path>
                </a:pathLst>
              </a:custGeom>
              <a:solidFill>
                <a:srgbClr val="000000"/>
              </a:solidFill>
              <a:ln w="27426"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0D6C053-6ECE-6F81-0DFB-EEA00883E2D1}"/>
                  </a:ext>
                </a:extLst>
              </p:cNvPr>
              <p:cNvSpPr/>
              <p:nvPr/>
            </p:nvSpPr>
            <p:spPr>
              <a:xfrm>
                <a:off x="11604721" y="646773"/>
                <a:ext cx="104226" cy="32913"/>
              </a:xfrm>
              <a:custGeom>
                <a:avLst/>
                <a:gdLst>
                  <a:gd name="connsiteX0" fmla="*/ 87769 w 104226"/>
                  <a:gd name="connsiteY0" fmla="*/ 0 h 32913"/>
                  <a:gd name="connsiteX1" fmla="*/ 16458 w 104226"/>
                  <a:gd name="connsiteY1" fmla="*/ 0 h 32913"/>
                  <a:gd name="connsiteX2" fmla="*/ 0 w 104226"/>
                  <a:gd name="connsiteY2" fmla="*/ 16457 h 32913"/>
                  <a:gd name="connsiteX3" fmla="*/ 16458 w 104226"/>
                  <a:gd name="connsiteY3" fmla="*/ 32913 h 32913"/>
                  <a:gd name="connsiteX4" fmla="*/ 87769 w 104226"/>
                  <a:gd name="connsiteY4" fmla="*/ 32913 h 32913"/>
                  <a:gd name="connsiteX5" fmla="*/ 104227 w 104226"/>
                  <a:gd name="connsiteY5" fmla="*/ 16457 h 32913"/>
                  <a:gd name="connsiteX6" fmla="*/ 87769 w 104226"/>
                  <a:gd name="connsiteY6"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26" h="32913">
                    <a:moveTo>
                      <a:pt x="87769" y="0"/>
                    </a:moveTo>
                    <a:lnTo>
                      <a:pt x="16458" y="0"/>
                    </a:lnTo>
                    <a:cubicBezTo>
                      <a:pt x="8230" y="0"/>
                      <a:pt x="0" y="8228"/>
                      <a:pt x="0" y="16457"/>
                    </a:cubicBezTo>
                    <a:cubicBezTo>
                      <a:pt x="0" y="24685"/>
                      <a:pt x="8230" y="32913"/>
                      <a:pt x="16458" y="32913"/>
                    </a:cubicBezTo>
                    <a:lnTo>
                      <a:pt x="87769" y="32913"/>
                    </a:lnTo>
                    <a:cubicBezTo>
                      <a:pt x="95997" y="32913"/>
                      <a:pt x="104227" y="24685"/>
                      <a:pt x="104227" y="16457"/>
                    </a:cubicBezTo>
                    <a:cubicBezTo>
                      <a:pt x="101483" y="8228"/>
                      <a:pt x="95997" y="0"/>
                      <a:pt x="87769" y="0"/>
                    </a:cubicBezTo>
                    <a:close/>
                  </a:path>
                </a:pathLst>
              </a:custGeom>
              <a:solidFill>
                <a:srgbClr val="000000"/>
              </a:solidFill>
              <a:ln w="27426"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B51B2CBC-CF99-00E3-DAB7-300249F2BBDC}"/>
                  </a:ext>
                </a:extLst>
              </p:cNvPr>
              <p:cNvSpPr/>
              <p:nvPr/>
            </p:nvSpPr>
            <p:spPr>
              <a:xfrm>
                <a:off x="11547012" y="399814"/>
                <a:ext cx="93476" cy="68680"/>
              </a:xfrm>
              <a:custGeom>
                <a:avLst/>
                <a:gdLst>
                  <a:gd name="connsiteX0" fmla="*/ 16567 w 93476"/>
                  <a:gd name="connsiteY0" fmla="*/ 68680 h 68680"/>
                  <a:gd name="connsiteX1" fmla="*/ 24797 w 93476"/>
                  <a:gd name="connsiteY1" fmla="*/ 65937 h 68680"/>
                  <a:gd name="connsiteX2" fmla="*/ 85136 w 93476"/>
                  <a:gd name="connsiteY2" fmla="*/ 30281 h 68680"/>
                  <a:gd name="connsiteX3" fmla="*/ 90622 w 93476"/>
                  <a:gd name="connsiteY3" fmla="*/ 8339 h 68680"/>
                  <a:gd name="connsiteX4" fmla="*/ 68680 w 93476"/>
                  <a:gd name="connsiteY4" fmla="*/ 2854 h 68680"/>
                  <a:gd name="connsiteX5" fmla="*/ 8339 w 93476"/>
                  <a:gd name="connsiteY5" fmla="*/ 38510 h 68680"/>
                  <a:gd name="connsiteX6" fmla="*/ 2853 w 93476"/>
                  <a:gd name="connsiteY6" fmla="*/ 60452 h 68680"/>
                  <a:gd name="connsiteX7" fmla="*/ 16567 w 93476"/>
                  <a:gd name="connsiteY7" fmla="*/ 68680 h 68680"/>
                  <a:gd name="connsiteX8" fmla="*/ 16567 w 93476"/>
                  <a:gd name="connsiteY8" fmla="*/ 6868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16567" y="68680"/>
                    </a:moveTo>
                    <a:cubicBezTo>
                      <a:pt x="19311" y="68680"/>
                      <a:pt x="22053" y="68680"/>
                      <a:pt x="24797" y="65937"/>
                    </a:cubicBezTo>
                    <a:lnTo>
                      <a:pt x="85136" y="30281"/>
                    </a:lnTo>
                    <a:cubicBezTo>
                      <a:pt x="93366" y="24796"/>
                      <a:pt x="96108" y="16568"/>
                      <a:pt x="90622" y="8339"/>
                    </a:cubicBezTo>
                    <a:cubicBezTo>
                      <a:pt x="85136" y="111"/>
                      <a:pt x="76908" y="-2632"/>
                      <a:pt x="68680" y="2854"/>
                    </a:cubicBezTo>
                    <a:lnTo>
                      <a:pt x="8339" y="38510"/>
                    </a:lnTo>
                    <a:cubicBezTo>
                      <a:pt x="111" y="43995"/>
                      <a:pt x="-2631" y="52224"/>
                      <a:pt x="2853" y="60452"/>
                    </a:cubicBezTo>
                    <a:cubicBezTo>
                      <a:pt x="5597" y="65937"/>
                      <a:pt x="11083" y="68680"/>
                      <a:pt x="16567" y="68680"/>
                    </a:cubicBezTo>
                    <a:lnTo>
                      <a:pt x="16567" y="68680"/>
                    </a:lnTo>
                    <a:close/>
                  </a:path>
                </a:pathLst>
              </a:custGeom>
              <a:solidFill>
                <a:srgbClr val="000000"/>
              </a:solidFill>
              <a:ln w="27426"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A23579B-8DD1-8617-5204-B5E80C94B49F}"/>
                  </a:ext>
                </a:extLst>
              </p:cNvPr>
              <p:cNvSpPr/>
              <p:nvPr/>
            </p:nvSpPr>
            <p:spPr>
              <a:xfrm>
                <a:off x="11036857" y="399814"/>
                <a:ext cx="93476" cy="68680"/>
              </a:xfrm>
              <a:custGeom>
                <a:avLst/>
                <a:gdLst>
                  <a:gd name="connsiteX0" fmla="*/ 8340 w 93476"/>
                  <a:gd name="connsiteY0" fmla="*/ 30281 h 68680"/>
                  <a:gd name="connsiteX1" fmla="*/ 68681 w 93476"/>
                  <a:gd name="connsiteY1" fmla="*/ 65937 h 68680"/>
                  <a:gd name="connsiteX2" fmla="*/ 76909 w 93476"/>
                  <a:gd name="connsiteY2" fmla="*/ 68680 h 68680"/>
                  <a:gd name="connsiteX3" fmla="*/ 90623 w 93476"/>
                  <a:gd name="connsiteY3" fmla="*/ 60452 h 68680"/>
                  <a:gd name="connsiteX4" fmla="*/ 85137 w 93476"/>
                  <a:gd name="connsiteY4" fmla="*/ 38510 h 68680"/>
                  <a:gd name="connsiteX5" fmla="*/ 24796 w 93476"/>
                  <a:gd name="connsiteY5" fmla="*/ 2854 h 68680"/>
                  <a:gd name="connsiteX6" fmla="*/ 2854 w 93476"/>
                  <a:gd name="connsiteY6" fmla="*/ 8339 h 68680"/>
                  <a:gd name="connsiteX7" fmla="*/ 8340 w 93476"/>
                  <a:gd name="connsiteY7" fmla="*/ 3028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76" h="68680">
                    <a:moveTo>
                      <a:pt x="8340" y="30281"/>
                    </a:moveTo>
                    <a:lnTo>
                      <a:pt x="68681" y="65937"/>
                    </a:lnTo>
                    <a:cubicBezTo>
                      <a:pt x="71423" y="68680"/>
                      <a:pt x="74165" y="68680"/>
                      <a:pt x="76909" y="68680"/>
                    </a:cubicBezTo>
                    <a:cubicBezTo>
                      <a:pt x="82395" y="68680"/>
                      <a:pt x="87879" y="65937"/>
                      <a:pt x="90623" y="60452"/>
                    </a:cubicBezTo>
                    <a:cubicBezTo>
                      <a:pt x="96109" y="52224"/>
                      <a:pt x="93365" y="43995"/>
                      <a:pt x="85137" y="38510"/>
                    </a:cubicBezTo>
                    <a:lnTo>
                      <a:pt x="24796" y="2854"/>
                    </a:lnTo>
                    <a:cubicBezTo>
                      <a:pt x="16568" y="-2632"/>
                      <a:pt x="8340" y="111"/>
                      <a:pt x="2854" y="8339"/>
                    </a:cubicBezTo>
                    <a:cubicBezTo>
                      <a:pt x="-2632" y="16568"/>
                      <a:pt x="112" y="27539"/>
                      <a:pt x="8340" y="30281"/>
                    </a:cubicBezTo>
                    <a:close/>
                  </a:path>
                </a:pathLst>
              </a:custGeom>
              <a:solidFill>
                <a:srgbClr val="000000"/>
              </a:solidFill>
              <a:ln w="27426" cap="flat">
                <a:noFill/>
                <a:prstDash val="solid"/>
                <a:miter/>
              </a:ln>
            </p:spPr>
            <p:txBody>
              <a:bodyPr rtlCol="0" anchor="ctr"/>
              <a:lstStyle/>
              <a:p>
                <a:endParaRPr lang="en-US"/>
              </a:p>
            </p:txBody>
          </p:sp>
        </p:grpSp>
      </p:grpSp>
      <p:grpSp>
        <p:nvGrpSpPr>
          <p:cNvPr id="127" name="Group 126">
            <a:extLst>
              <a:ext uri="{FF2B5EF4-FFF2-40B4-BE49-F238E27FC236}">
                <a16:creationId xmlns:a16="http://schemas.microsoft.com/office/drawing/2014/main" id="{72075A44-42EA-F354-1CFC-AB1DB4D0A50A}"/>
              </a:ext>
            </a:extLst>
          </p:cNvPr>
          <p:cNvGrpSpPr/>
          <p:nvPr/>
        </p:nvGrpSpPr>
        <p:grpSpPr>
          <a:xfrm>
            <a:off x="3088649" y="5326112"/>
            <a:ext cx="760162" cy="760680"/>
            <a:chOff x="7211530" y="2382809"/>
            <a:chExt cx="823268" cy="823829"/>
          </a:xfrm>
        </p:grpSpPr>
        <p:sp>
          <p:nvSpPr>
            <p:cNvPr id="192" name="Freeform 191">
              <a:extLst>
                <a:ext uri="{FF2B5EF4-FFF2-40B4-BE49-F238E27FC236}">
                  <a16:creationId xmlns:a16="http://schemas.microsoft.com/office/drawing/2014/main" id="{7F58DC0E-6AE0-718C-856E-FFA856791347}"/>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93" name="Graphic 2">
              <a:extLst>
                <a:ext uri="{FF2B5EF4-FFF2-40B4-BE49-F238E27FC236}">
                  <a16:creationId xmlns:a16="http://schemas.microsoft.com/office/drawing/2014/main" id="{E0D4C0F1-2659-BA20-7A96-D7B14FE76D57}"/>
                </a:ext>
              </a:extLst>
            </p:cNvPr>
            <p:cNvGrpSpPr/>
            <p:nvPr/>
          </p:nvGrpSpPr>
          <p:grpSpPr>
            <a:xfrm>
              <a:off x="7211530" y="2382809"/>
              <a:ext cx="823268" cy="823829"/>
              <a:chOff x="7211530" y="2382809"/>
              <a:chExt cx="823268" cy="823829"/>
            </a:xfrm>
            <a:solidFill>
              <a:srgbClr val="010101"/>
            </a:solidFill>
          </p:grpSpPr>
          <p:sp>
            <p:nvSpPr>
              <p:cNvPr id="194" name="Freeform 193">
                <a:extLst>
                  <a:ext uri="{FF2B5EF4-FFF2-40B4-BE49-F238E27FC236}">
                    <a16:creationId xmlns:a16="http://schemas.microsoft.com/office/drawing/2014/main" id="{DCB27AC0-B553-E828-AD57-788E335D5303}"/>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95" name="Graphic 2">
                <a:extLst>
                  <a:ext uri="{FF2B5EF4-FFF2-40B4-BE49-F238E27FC236}">
                    <a16:creationId xmlns:a16="http://schemas.microsoft.com/office/drawing/2014/main" id="{68516C8D-D489-96CB-B17E-280F2DADA69C}"/>
                  </a:ext>
                </a:extLst>
              </p:cNvPr>
              <p:cNvGrpSpPr/>
              <p:nvPr/>
            </p:nvGrpSpPr>
            <p:grpSpPr>
              <a:xfrm>
                <a:off x="7211530" y="2382809"/>
                <a:ext cx="823268" cy="823829"/>
                <a:chOff x="7211530" y="2382809"/>
                <a:chExt cx="823268" cy="823829"/>
              </a:xfrm>
              <a:solidFill>
                <a:srgbClr val="010101"/>
              </a:solidFill>
            </p:grpSpPr>
            <p:sp>
              <p:nvSpPr>
                <p:cNvPr id="196" name="Freeform 195">
                  <a:extLst>
                    <a:ext uri="{FF2B5EF4-FFF2-40B4-BE49-F238E27FC236}">
                      <a16:creationId xmlns:a16="http://schemas.microsoft.com/office/drawing/2014/main" id="{3D5D1B2B-6050-4E93-3095-8686A636E126}"/>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7" name="Freeform 196">
                  <a:extLst>
                    <a:ext uri="{FF2B5EF4-FFF2-40B4-BE49-F238E27FC236}">
                      <a16:creationId xmlns:a16="http://schemas.microsoft.com/office/drawing/2014/main" id="{A08EC8E3-D000-00D6-7FAF-0A0B66816648}"/>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8" name="Freeform 197">
                  <a:extLst>
                    <a:ext uri="{FF2B5EF4-FFF2-40B4-BE49-F238E27FC236}">
                      <a16:creationId xmlns:a16="http://schemas.microsoft.com/office/drawing/2014/main" id="{EC24EB8E-F1DF-2E40-EDBE-913AB439C366}"/>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9" name="Freeform 198">
                  <a:extLst>
                    <a:ext uri="{FF2B5EF4-FFF2-40B4-BE49-F238E27FC236}">
                      <a16:creationId xmlns:a16="http://schemas.microsoft.com/office/drawing/2014/main" id="{944D05FB-D3A2-9AC6-6E91-BD93CAA2FA1D}"/>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0" name="Freeform 199">
                  <a:extLst>
                    <a:ext uri="{FF2B5EF4-FFF2-40B4-BE49-F238E27FC236}">
                      <a16:creationId xmlns:a16="http://schemas.microsoft.com/office/drawing/2014/main" id="{12EF626E-15B2-2E7C-744D-12E5D526999F}"/>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grpSp>
        <p:nvGrpSpPr>
          <p:cNvPr id="201" name="Group 200">
            <a:extLst>
              <a:ext uri="{FF2B5EF4-FFF2-40B4-BE49-F238E27FC236}">
                <a16:creationId xmlns:a16="http://schemas.microsoft.com/office/drawing/2014/main" id="{2CE62EF5-2607-30EB-AD4C-074BF06BD7E2}"/>
              </a:ext>
            </a:extLst>
          </p:cNvPr>
          <p:cNvGrpSpPr/>
          <p:nvPr/>
        </p:nvGrpSpPr>
        <p:grpSpPr>
          <a:xfrm>
            <a:off x="943033" y="6573175"/>
            <a:ext cx="711984" cy="713359"/>
            <a:chOff x="7284496" y="2127428"/>
            <a:chExt cx="2245645" cy="2249982"/>
          </a:xfrm>
        </p:grpSpPr>
        <p:grpSp>
          <p:nvGrpSpPr>
            <p:cNvPr id="202" name="Graphic 3">
              <a:extLst>
                <a:ext uri="{FF2B5EF4-FFF2-40B4-BE49-F238E27FC236}">
                  <a16:creationId xmlns:a16="http://schemas.microsoft.com/office/drawing/2014/main" id="{1297B09E-4042-D3B1-7CA5-299DE318B50A}"/>
                </a:ext>
              </a:extLst>
            </p:cNvPr>
            <p:cNvGrpSpPr/>
            <p:nvPr/>
          </p:nvGrpSpPr>
          <p:grpSpPr>
            <a:xfrm>
              <a:off x="7284496" y="2127428"/>
              <a:ext cx="2245645" cy="2249982"/>
              <a:chOff x="5098317" y="2100784"/>
              <a:chExt cx="2245645" cy="2249982"/>
            </a:xfrm>
            <a:solidFill>
              <a:srgbClr val="000000"/>
            </a:solidFill>
          </p:grpSpPr>
          <p:sp>
            <p:nvSpPr>
              <p:cNvPr id="206" name="Freeform 205">
                <a:extLst>
                  <a:ext uri="{FF2B5EF4-FFF2-40B4-BE49-F238E27FC236}">
                    <a16:creationId xmlns:a16="http://schemas.microsoft.com/office/drawing/2014/main" id="{56C6DBF8-AE7C-325A-BE3E-C43CF7078462}"/>
                  </a:ext>
                </a:extLst>
              </p:cNvPr>
              <p:cNvSpPr/>
              <p:nvPr/>
            </p:nvSpPr>
            <p:spPr>
              <a:xfrm>
                <a:off x="5098317" y="2100784"/>
                <a:ext cx="2244434" cy="2249772"/>
              </a:xfrm>
              <a:custGeom>
                <a:avLst/>
                <a:gdLst>
                  <a:gd name="connsiteX0" fmla="*/ 1547886 w 2244435"/>
                  <a:gd name="connsiteY0" fmla="*/ 434488 h 2249773"/>
                  <a:gd name="connsiteX1" fmla="*/ 1537003 w 2244435"/>
                  <a:gd name="connsiteY1" fmla="*/ 302650 h 2249773"/>
                  <a:gd name="connsiteX2" fmla="*/ 1521282 w 2244435"/>
                  <a:gd name="connsiteY2" fmla="*/ 117593 h 2249773"/>
                  <a:gd name="connsiteX3" fmla="*/ 1631932 w 2244435"/>
                  <a:gd name="connsiteY3" fmla="*/ 269 h 2249773"/>
                  <a:gd name="connsiteX4" fmla="*/ 1704489 w 2244435"/>
                  <a:gd name="connsiteY4" fmla="*/ 269 h 2249773"/>
                  <a:gd name="connsiteX5" fmla="*/ 1809697 w 2244435"/>
                  <a:gd name="connsiteY5" fmla="*/ 113964 h 2249773"/>
                  <a:gd name="connsiteX6" fmla="*/ 1789744 w 2244435"/>
                  <a:gd name="connsiteY6" fmla="*/ 355869 h 2249773"/>
                  <a:gd name="connsiteX7" fmla="*/ 1783093 w 2244435"/>
                  <a:gd name="connsiteY7" fmla="*/ 435697 h 2249773"/>
                  <a:gd name="connsiteX8" fmla="*/ 1807883 w 2244435"/>
                  <a:gd name="connsiteY8" fmla="*/ 435697 h 2249773"/>
                  <a:gd name="connsiteX9" fmla="*/ 2127134 w 2244435"/>
                  <a:gd name="connsiteY9" fmla="*/ 435697 h 2249773"/>
                  <a:gd name="connsiteX10" fmla="*/ 2244435 w 2244435"/>
                  <a:gd name="connsiteY10" fmla="*/ 553021 h 2249773"/>
                  <a:gd name="connsiteX11" fmla="*/ 2244435 w 2244435"/>
                  <a:gd name="connsiteY11" fmla="*/ 1190440 h 2249773"/>
                  <a:gd name="connsiteX12" fmla="*/ 2128344 w 2244435"/>
                  <a:gd name="connsiteY12" fmla="*/ 1307159 h 2249773"/>
                  <a:gd name="connsiteX13" fmla="*/ 1843557 w 2244435"/>
                  <a:gd name="connsiteY13" fmla="*/ 1307764 h 2249773"/>
                  <a:gd name="connsiteX14" fmla="*/ 1812720 w 2244435"/>
                  <a:gd name="connsiteY14" fmla="*/ 1320464 h 2249773"/>
                  <a:gd name="connsiteX15" fmla="*/ 1711744 w 2244435"/>
                  <a:gd name="connsiteY15" fmla="*/ 1420855 h 2249773"/>
                  <a:gd name="connsiteX16" fmla="*/ 1610769 w 2244435"/>
                  <a:gd name="connsiteY16" fmla="*/ 1444440 h 2249773"/>
                  <a:gd name="connsiteX17" fmla="*/ 1556956 w 2244435"/>
                  <a:gd name="connsiteY17" fmla="*/ 1356145 h 2249773"/>
                  <a:gd name="connsiteX18" fmla="*/ 1556956 w 2244435"/>
                  <a:gd name="connsiteY18" fmla="*/ 1306554 h 2249773"/>
                  <a:gd name="connsiteX19" fmla="*/ 1530956 w 2244435"/>
                  <a:gd name="connsiteY19" fmla="*/ 1306554 h 2249773"/>
                  <a:gd name="connsiteX20" fmla="*/ 1205054 w 2244435"/>
                  <a:gd name="connsiteY20" fmla="*/ 1306554 h 2249773"/>
                  <a:gd name="connsiteX21" fmla="*/ 1086544 w 2244435"/>
                  <a:gd name="connsiteY21" fmla="*/ 1188021 h 2249773"/>
                  <a:gd name="connsiteX22" fmla="*/ 1086544 w 2244435"/>
                  <a:gd name="connsiteY22" fmla="*/ 1065859 h 2249773"/>
                  <a:gd name="connsiteX23" fmla="*/ 1017010 w 2244435"/>
                  <a:gd name="connsiteY23" fmla="*/ 1169878 h 2249773"/>
                  <a:gd name="connsiteX24" fmla="*/ 1013987 w 2244435"/>
                  <a:gd name="connsiteY24" fmla="*/ 1189231 h 2249773"/>
                  <a:gd name="connsiteX25" fmla="*/ 1012777 w 2244435"/>
                  <a:gd name="connsiteY25" fmla="*/ 1350097 h 2249773"/>
                  <a:gd name="connsiteX26" fmla="*/ 989801 w 2244435"/>
                  <a:gd name="connsiteY26" fmla="*/ 1469236 h 2249773"/>
                  <a:gd name="connsiteX27" fmla="*/ 992824 w 2244435"/>
                  <a:gd name="connsiteY27" fmla="*/ 1497659 h 2249773"/>
                  <a:gd name="connsiteX28" fmla="*/ 1012777 w 2244435"/>
                  <a:gd name="connsiteY28" fmla="*/ 1562974 h 2249773"/>
                  <a:gd name="connsiteX29" fmla="*/ 1013382 w 2244435"/>
                  <a:gd name="connsiteY29" fmla="*/ 1998402 h 2249773"/>
                  <a:gd name="connsiteX30" fmla="*/ 767292 w 2244435"/>
                  <a:gd name="connsiteY30" fmla="*/ 2248774 h 2249773"/>
                  <a:gd name="connsiteX31" fmla="*/ 11488 w 2244435"/>
                  <a:gd name="connsiteY31" fmla="*/ 2249379 h 2249773"/>
                  <a:gd name="connsiteX32" fmla="*/ 0 w 2244435"/>
                  <a:gd name="connsiteY32" fmla="*/ 2248169 h 2249773"/>
                  <a:gd name="connsiteX33" fmla="*/ 0 w 2244435"/>
                  <a:gd name="connsiteY33" fmla="*/ 2223978 h 2249773"/>
                  <a:gd name="connsiteX34" fmla="*/ 0 w 2244435"/>
                  <a:gd name="connsiteY34" fmla="*/ 1602888 h 2249773"/>
                  <a:gd name="connsiteX35" fmla="*/ 217672 w 2244435"/>
                  <a:gd name="connsiteY35" fmla="*/ 1378521 h 2249773"/>
                  <a:gd name="connsiteX36" fmla="*/ 238834 w 2244435"/>
                  <a:gd name="connsiteY36" fmla="*/ 1366426 h 2249773"/>
                  <a:gd name="connsiteX37" fmla="*/ 240043 w 2244435"/>
                  <a:gd name="connsiteY37" fmla="*/ 1364612 h 2249773"/>
                  <a:gd name="connsiteX38" fmla="*/ 233392 w 2244435"/>
                  <a:gd name="connsiteY38" fmla="*/ 1138431 h 2249773"/>
                  <a:gd name="connsiteX39" fmla="*/ 125766 w 2244435"/>
                  <a:gd name="connsiteY39" fmla="*/ 1002964 h 2249773"/>
                  <a:gd name="connsiteX40" fmla="*/ 71348 w 2244435"/>
                  <a:gd name="connsiteY40" fmla="*/ 887455 h 2249773"/>
                  <a:gd name="connsiteX41" fmla="*/ 113673 w 2244435"/>
                  <a:gd name="connsiteY41" fmla="*/ 618940 h 2249773"/>
                  <a:gd name="connsiteX42" fmla="*/ 594364 w 2244435"/>
                  <a:gd name="connsiteY42" fmla="*/ 289950 h 2249773"/>
                  <a:gd name="connsiteX43" fmla="*/ 779990 w 2244435"/>
                  <a:gd name="connsiteY43" fmla="*/ 289345 h 2249773"/>
                  <a:gd name="connsiteX44" fmla="*/ 803571 w 2244435"/>
                  <a:gd name="connsiteY44" fmla="*/ 281483 h 2249773"/>
                  <a:gd name="connsiteX45" fmla="*/ 974685 w 2244435"/>
                  <a:gd name="connsiteY45" fmla="*/ 218588 h 2249773"/>
                  <a:gd name="connsiteX46" fmla="*/ 1304820 w 2244435"/>
                  <a:gd name="connsiteY46" fmla="*/ 418764 h 2249773"/>
                  <a:gd name="connsiteX47" fmla="*/ 1335657 w 2244435"/>
                  <a:gd name="connsiteY47" fmla="*/ 435697 h 2249773"/>
                  <a:gd name="connsiteX48" fmla="*/ 1525514 w 2244435"/>
                  <a:gd name="connsiteY48" fmla="*/ 435093 h 2249773"/>
                  <a:gd name="connsiteX49" fmla="*/ 1547886 w 2244435"/>
                  <a:gd name="connsiteY49" fmla="*/ 434488 h 2249773"/>
                  <a:gd name="connsiteX50" fmla="*/ 1629513 w 2244435"/>
                  <a:gd name="connsiteY50" fmla="*/ 1233983 h 2249773"/>
                  <a:gd name="connsiteX51" fmla="*/ 1630118 w 2244435"/>
                  <a:gd name="connsiteY51" fmla="*/ 1344050 h 2249773"/>
                  <a:gd name="connsiteX52" fmla="*/ 1639187 w 2244435"/>
                  <a:gd name="connsiteY52" fmla="*/ 1376707 h 2249773"/>
                  <a:gd name="connsiteX53" fmla="*/ 1670024 w 2244435"/>
                  <a:gd name="connsiteY53" fmla="*/ 1359773 h 2249773"/>
                  <a:gd name="connsiteX54" fmla="*/ 1782488 w 2244435"/>
                  <a:gd name="connsiteY54" fmla="*/ 1248497 h 2249773"/>
                  <a:gd name="connsiteX55" fmla="*/ 1815139 w 2244435"/>
                  <a:gd name="connsiteY55" fmla="*/ 1235193 h 2249773"/>
                  <a:gd name="connsiteX56" fmla="*/ 2124716 w 2244435"/>
                  <a:gd name="connsiteY56" fmla="*/ 1234588 h 2249773"/>
                  <a:gd name="connsiteX57" fmla="*/ 2171878 w 2244435"/>
                  <a:gd name="connsiteY57" fmla="*/ 1186812 h 2249773"/>
                  <a:gd name="connsiteX58" fmla="*/ 2171878 w 2244435"/>
                  <a:gd name="connsiteY58" fmla="*/ 556650 h 2249773"/>
                  <a:gd name="connsiteX59" fmla="*/ 2124716 w 2244435"/>
                  <a:gd name="connsiteY59" fmla="*/ 508874 h 2249773"/>
                  <a:gd name="connsiteX60" fmla="*/ 1796999 w 2244435"/>
                  <a:gd name="connsiteY60" fmla="*/ 508874 h 2249773"/>
                  <a:gd name="connsiteX61" fmla="*/ 1779465 w 2244435"/>
                  <a:gd name="connsiteY61" fmla="*/ 509478 h 2249773"/>
                  <a:gd name="connsiteX62" fmla="*/ 1678489 w 2244435"/>
                  <a:gd name="connsiteY62" fmla="*/ 581445 h 2249773"/>
                  <a:gd name="connsiteX63" fmla="*/ 1624071 w 2244435"/>
                  <a:gd name="connsiteY63" fmla="*/ 581445 h 2249773"/>
                  <a:gd name="connsiteX64" fmla="*/ 1568444 w 2244435"/>
                  <a:gd name="connsiteY64" fmla="*/ 551812 h 2249773"/>
                  <a:gd name="connsiteX65" fmla="*/ 1549096 w 2244435"/>
                  <a:gd name="connsiteY65" fmla="*/ 508874 h 2249773"/>
                  <a:gd name="connsiteX66" fmla="*/ 1526119 w 2244435"/>
                  <a:gd name="connsiteY66" fmla="*/ 508874 h 2249773"/>
                  <a:gd name="connsiteX67" fmla="*/ 1350773 w 2244435"/>
                  <a:gd name="connsiteY67" fmla="*/ 508874 h 2249773"/>
                  <a:gd name="connsiteX68" fmla="*/ 1353191 w 2244435"/>
                  <a:gd name="connsiteY68" fmla="*/ 523388 h 2249773"/>
                  <a:gd name="connsiteX69" fmla="*/ 1374958 w 2244435"/>
                  <a:gd name="connsiteY69" fmla="*/ 675183 h 2249773"/>
                  <a:gd name="connsiteX70" fmla="*/ 1195379 w 2244435"/>
                  <a:gd name="connsiteY70" fmla="*/ 871731 h 2249773"/>
                  <a:gd name="connsiteX71" fmla="*/ 1180263 w 2244435"/>
                  <a:gd name="connsiteY71" fmla="*/ 877174 h 2249773"/>
                  <a:gd name="connsiteX72" fmla="*/ 1158496 w 2244435"/>
                  <a:gd name="connsiteY72" fmla="*/ 942488 h 2249773"/>
                  <a:gd name="connsiteX73" fmla="*/ 1157287 w 2244435"/>
                  <a:gd name="connsiteY73" fmla="*/ 1184997 h 2249773"/>
                  <a:gd name="connsiteX74" fmla="*/ 1207472 w 2244435"/>
                  <a:gd name="connsiteY74" fmla="*/ 1234588 h 2249773"/>
                  <a:gd name="connsiteX75" fmla="*/ 1601095 w 2244435"/>
                  <a:gd name="connsiteY75" fmla="*/ 1234588 h 2249773"/>
                  <a:gd name="connsiteX76" fmla="*/ 1629513 w 2244435"/>
                  <a:gd name="connsiteY76" fmla="*/ 1233983 h 2249773"/>
                  <a:gd name="connsiteX77" fmla="*/ 203765 w 2244435"/>
                  <a:gd name="connsiteY77" fmla="*/ 1786131 h 2249773"/>
                  <a:gd name="connsiteX78" fmla="*/ 374879 w 2244435"/>
                  <a:gd name="connsiteY78" fmla="*/ 1920388 h 2249773"/>
                  <a:gd name="connsiteX79" fmla="*/ 650596 w 2244435"/>
                  <a:gd name="connsiteY79" fmla="*/ 2136893 h 2249773"/>
                  <a:gd name="connsiteX80" fmla="*/ 839849 w 2244435"/>
                  <a:gd name="connsiteY80" fmla="*/ 2158664 h 2249773"/>
                  <a:gd name="connsiteX81" fmla="*/ 941429 w 2244435"/>
                  <a:gd name="connsiteY81" fmla="*/ 2004450 h 2249773"/>
                  <a:gd name="connsiteX82" fmla="*/ 942034 w 2244435"/>
                  <a:gd name="connsiteY82" fmla="*/ 1564788 h 2249773"/>
                  <a:gd name="connsiteX83" fmla="*/ 899104 w 2244435"/>
                  <a:gd name="connsiteY83" fmla="*/ 1524269 h 2249773"/>
                  <a:gd name="connsiteX84" fmla="*/ 740688 w 2244435"/>
                  <a:gd name="connsiteY84" fmla="*/ 1524269 h 2249773"/>
                  <a:gd name="connsiteX85" fmla="*/ 723758 w 2244435"/>
                  <a:gd name="connsiteY85" fmla="*/ 1526083 h 2249773"/>
                  <a:gd name="connsiteX86" fmla="*/ 723758 w 2244435"/>
                  <a:gd name="connsiteY86" fmla="*/ 1921597 h 2249773"/>
                  <a:gd name="connsiteX87" fmla="*/ 652410 w 2244435"/>
                  <a:gd name="connsiteY87" fmla="*/ 1921597 h 2249773"/>
                  <a:gd name="connsiteX88" fmla="*/ 651805 w 2244435"/>
                  <a:gd name="connsiteY88" fmla="*/ 1884707 h 2249773"/>
                  <a:gd name="connsiteX89" fmla="*/ 639108 w 2244435"/>
                  <a:gd name="connsiteY89" fmla="*/ 1850840 h 2249773"/>
                  <a:gd name="connsiteX90" fmla="*/ 322879 w 2244435"/>
                  <a:gd name="connsiteY90" fmla="*/ 1504916 h 2249773"/>
                  <a:gd name="connsiteX91" fmla="*/ 162044 w 2244435"/>
                  <a:gd name="connsiteY91" fmla="*/ 1460769 h 2249773"/>
                  <a:gd name="connsiteX92" fmla="*/ 73162 w 2244435"/>
                  <a:gd name="connsiteY92" fmla="*/ 1602283 h 2249773"/>
                  <a:gd name="connsiteX93" fmla="*/ 73162 w 2244435"/>
                  <a:gd name="connsiteY93" fmla="*/ 2153221 h 2249773"/>
                  <a:gd name="connsiteX94" fmla="*/ 74371 w 2244435"/>
                  <a:gd name="connsiteY94" fmla="*/ 2174993 h 2249773"/>
                  <a:gd name="connsiteX95" fmla="*/ 581667 w 2244435"/>
                  <a:gd name="connsiteY95" fmla="*/ 2174993 h 2249773"/>
                  <a:gd name="connsiteX96" fmla="*/ 160230 w 2244435"/>
                  <a:gd name="connsiteY96" fmla="*/ 1842978 h 2249773"/>
                  <a:gd name="connsiteX97" fmla="*/ 203765 w 2244435"/>
                  <a:gd name="connsiteY97" fmla="*/ 1786131 h 2249773"/>
                  <a:gd name="connsiteX98" fmla="*/ 333158 w 2244435"/>
                  <a:gd name="connsiteY98" fmla="*/ 1194069 h 2249773"/>
                  <a:gd name="connsiteX99" fmla="*/ 421436 w 2244435"/>
                  <a:gd name="connsiteY99" fmla="*/ 1030178 h 2249773"/>
                  <a:gd name="connsiteX100" fmla="*/ 428087 w 2244435"/>
                  <a:gd name="connsiteY100" fmla="*/ 987845 h 2249773"/>
                  <a:gd name="connsiteX101" fmla="*/ 402088 w 2244435"/>
                  <a:gd name="connsiteY101" fmla="*/ 852378 h 2249773"/>
                  <a:gd name="connsiteX102" fmla="*/ 561109 w 2244435"/>
                  <a:gd name="connsiteY102" fmla="*/ 692117 h 2249773"/>
                  <a:gd name="connsiteX103" fmla="*/ 658456 w 2244435"/>
                  <a:gd name="connsiteY103" fmla="*/ 742312 h 2249773"/>
                  <a:gd name="connsiteX104" fmla="*/ 715897 w 2244435"/>
                  <a:gd name="connsiteY104" fmla="*/ 684254 h 2249773"/>
                  <a:gd name="connsiteX105" fmla="*/ 1024870 w 2244435"/>
                  <a:gd name="connsiteY105" fmla="*/ 684859 h 2249773"/>
                  <a:gd name="connsiteX106" fmla="*/ 1105288 w 2244435"/>
                  <a:gd name="connsiteY106" fmla="*/ 764688 h 2249773"/>
                  <a:gd name="connsiteX107" fmla="*/ 1232867 w 2244435"/>
                  <a:gd name="connsiteY107" fmla="*/ 789483 h 2249773"/>
                  <a:gd name="connsiteX108" fmla="*/ 1304820 w 2244435"/>
                  <a:gd name="connsiteY108" fmla="*/ 681231 h 2249773"/>
                  <a:gd name="connsiteX109" fmla="*/ 1300587 w 2244435"/>
                  <a:gd name="connsiteY109" fmla="*/ 602007 h 2249773"/>
                  <a:gd name="connsiteX110" fmla="*/ 943848 w 2244435"/>
                  <a:gd name="connsiteY110" fmla="*/ 290554 h 2249773"/>
                  <a:gd name="connsiteX111" fmla="*/ 835012 w 2244435"/>
                  <a:gd name="connsiteY111" fmla="*/ 400016 h 2249773"/>
                  <a:gd name="connsiteX112" fmla="*/ 896081 w 2244435"/>
                  <a:gd name="connsiteY112" fmla="*/ 470774 h 2249773"/>
                  <a:gd name="connsiteX113" fmla="*/ 975289 w 2244435"/>
                  <a:gd name="connsiteY113" fmla="*/ 421183 h 2249773"/>
                  <a:gd name="connsiteX114" fmla="*/ 980731 w 2244435"/>
                  <a:gd name="connsiteY114" fmla="*/ 400016 h 2249773"/>
                  <a:gd name="connsiteX115" fmla="*/ 1050265 w 2244435"/>
                  <a:gd name="connsiteY115" fmla="*/ 400016 h 2249773"/>
                  <a:gd name="connsiteX116" fmla="*/ 900314 w 2244435"/>
                  <a:gd name="connsiteY116" fmla="*/ 543345 h 2249773"/>
                  <a:gd name="connsiteX117" fmla="*/ 763664 w 2244435"/>
                  <a:gd name="connsiteY117" fmla="*/ 361312 h 2249773"/>
                  <a:gd name="connsiteX118" fmla="*/ 598597 w 2244435"/>
                  <a:gd name="connsiteY118" fmla="*/ 361916 h 2249773"/>
                  <a:gd name="connsiteX119" fmla="*/ 181393 w 2244435"/>
                  <a:gd name="connsiteY119" fmla="*/ 646759 h 2249773"/>
                  <a:gd name="connsiteX120" fmla="*/ 145719 w 2244435"/>
                  <a:gd name="connsiteY120" fmla="*/ 895316 h 2249773"/>
                  <a:gd name="connsiteX121" fmla="*/ 168091 w 2244435"/>
                  <a:gd name="connsiteY121" fmla="*/ 941278 h 2249773"/>
                  <a:gd name="connsiteX122" fmla="*/ 316228 w 2244435"/>
                  <a:gd name="connsiteY122" fmla="*/ 1143269 h 2249773"/>
                  <a:gd name="connsiteX123" fmla="*/ 333158 w 2244435"/>
                  <a:gd name="connsiteY123" fmla="*/ 1194069 h 2249773"/>
                  <a:gd name="connsiteX124" fmla="*/ 1110125 w 2244435"/>
                  <a:gd name="connsiteY124" fmla="*/ 863264 h 2249773"/>
                  <a:gd name="connsiteX125" fmla="*/ 1021242 w 2244435"/>
                  <a:gd name="connsiteY125" fmla="*/ 784645 h 2249773"/>
                  <a:gd name="connsiteX126" fmla="*/ 965010 w 2244435"/>
                  <a:gd name="connsiteY126" fmla="*/ 729007 h 2249773"/>
                  <a:gd name="connsiteX127" fmla="*/ 773338 w 2244435"/>
                  <a:gd name="connsiteY127" fmla="*/ 729007 h 2249773"/>
                  <a:gd name="connsiteX128" fmla="*/ 680223 w 2244435"/>
                  <a:gd name="connsiteY128" fmla="*/ 822140 h 2249773"/>
                  <a:gd name="connsiteX129" fmla="*/ 643340 w 2244435"/>
                  <a:gd name="connsiteY129" fmla="*/ 862054 h 2249773"/>
                  <a:gd name="connsiteX130" fmla="*/ 617945 w 2244435"/>
                  <a:gd name="connsiteY130" fmla="*/ 813069 h 2249773"/>
                  <a:gd name="connsiteX131" fmla="*/ 553248 w 2244435"/>
                  <a:gd name="connsiteY131" fmla="*/ 764688 h 2249773"/>
                  <a:gd name="connsiteX132" fmla="*/ 473435 w 2244435"/>
                  <a:gd name="connsiteY132" fmla="*/ 843307 h 2249773"/>
                  <a:gd name="connsiteX133" fmla="*/ 504877 w 2244435"/>
                  <a:gd name="connsiteY133" fmla="*/ 1002964 h 2249773"/>
                  <a:gd name="connsiteX134" fmla="*/ 499435 w 2244435"/>
                  <a:gd name="connsiteY134" fmla="*/ 1039250 h 2249773"/>
                  <a:gd name="connsiteX135" fmla="*/ 386367 w 2244435"/>
                  <a:gd name="connsiteY135" fmla="*/ 1248497 h 2249773"/>
                  <a:gd name="connsiteX136" fmla="*/ 305345 w 2244435"/>
                  <a:gd name="connsiteY136" fmla="*/ 1397874 h 2249773"/>
                  <a:gd name="connsiteX137" fmla="*/ 366414 w 2244435"/>
                  <a:gd name="connsiteY137" fmla="*/ 1446255 h 2249773"/>
                  <a:gd name="connsiteX138" fmla="*/ 377902 w 2244435"/>
                  <a:gd name="connsiteY138" fmla="*/ 1452302 h 2249773"/>
                  <a:gd name="connsiteX139" fmla="*/ 492179 w 2244435"/>
                  <a:gd name="connsiteY139" fmla="*/ 1463793 h 2249773"/>
                  <a:gd name="connsiteX140" fmla="*/ 532691 w 2244435"/>
                  <a:gd name="connsiteY140" fmla="*/ 1361588 h 2249773"/>
                  <a:gd name="connsiteX141" fmla="*/ 482505 w 2244435"/>
                  <a:gd name="connsiteY141" fmla="*/ 1334978 h 2249773"/>
                  <a:gd name="connsiteX142" fmla="*/ 514551 w 2244435"/>
                  <a:gd name="connsiteY142" fmla="*/ 1270874 h 2249773"/>
                  <a:gd name="connsiteX143" fmla="*/ 579248 w 2244435"/>
                  <a:gd name="connsiteY143" fmla="*/ 1302321 h 2249773"/>
                  <a:gd name="connsiteX144" fmla="*/ 579248 w 2244435"/>
                  <a:gd name="connsiteY144" fmla="*/ 1197093 h 2249773"/>
                  <a:gd name="connsiteX145" fmla="*/ 634875 w 2244435"/>
                  <a:gd name="connsiteY145" fmla="*/ 1104564 h 2249773"/>
                  <a:gd name="connsiteX146" fmla="*/ 660875 w 2244435"/>
                  <a:gd name="connsiteY146" fmla="*/ 1071302 h 2249773"/>
                  <a:gd name="connsiteX147" fmla="*/ 816268 w 2244435"/>
                  <a:gd name="connsiteY147" fmla="*/ 944302 h 2249773"/>
                  <a:gd name="connsiteX148" fmla="*/ 991010 w 2244435"/>
                  <a:gd name="connsiteY148" fmla="*/ 1038645 h 2249773"/>
                  <a:gd name="connsiteX149" fmla="*/ 1004917 w 2244435"/>
                  <a:gd name="connsiteY149" fmla="*/ 1064650 h 2249773"/>
                  <a:gd name="connsiteX150" fmla="*/ 1110125 w 2244435"/>
                  <a:gd name="connsiteY150" fmla="*/ 863264 h 2249773"/>
                  <a:gd name="connsiteX151" fmla="*/ 724362 w 2244435"/>
                  <a:gd name="connsiteY151" fmla="*/ 1232773 h 2249773"/>
                  <a:gd name="connsiteX152" fmla="*/ 724362 w 2244435"/>
                  <a:gd name="connsiteY152" fmla="*/ 1204955 h 2249773"/>
                  <a:gd name="connsiteX153" fmla="*/ 688688 w 2244435"/>
                  <a:gd name="connsiteY153" fmla="*/ 1161412 h 2249773"/>
                  <a:gd name="connsiteX154" fmla="*/ 651805 w 2244435"/>
                  <a:gd name="connsiteY154" fmla="*/ 1203745 h 2249773"/>
                  <a:gd name="connsiteX155" fmla="*/ 651805 w 2244435"/>
                  <a:gd name="connsiteY155" fmla="*/ 1316836 h 2249773"/>
                  <a:gd name="connsiteX156" fmla="*/ 693526 w 2244435"/>
                  <a:gd name="connsiteY156" fmla="*/ 1436578 h 2249773"/>
                  <a:gd name="connsiteX157" fmla="*/ 720735 w 2244435"/>
                  <a:gd name="connsiteY157" fmla="*/ 1450488 h 2249773"/>
                  <a:gd name="connsiteX158" fmla="*/ 861012 w 2244435"/>
                  <a:gd name="connsiteY158" fmla="*/ 1451093 h 2249773"/>
                  <a:gd name="connsiteX159" fmla="*/ 940220 w 2244435"/>
                  <a:gd name="connsiteY159" fmla="*/ 1380336 h 2249773"/>
                  <a:gd name="connsiteX160" fmla="*/ 941429 w 2244435"/>
                  <a:gd name="connsiteY160" fmla="*/ 1359773 h 2249773"/>
                  <a:gd name="connsiteX161" fmla="*/ 940825 w 2244435"/>
                  <a:gd name="connsiteY161" fmla="*/ 1126336 h 2249773"/>
                  <a:gd name="connsiteX162" fmla="*/ 922685 w 2244435"/>
                  <a:gd name="connsiteY162" fmla="*/ 1064650 h 2249773"/>
                  <a:gd name="connsiteX163" fmla="*/ 811431 w 2244435"/>
                  <a:gd name="connsiteY163" fmla="*/ 1018083 h 2249773"/>
                  <a:gd name="connsiteX164" fmla="*/ 731618 w 2244435"/>
                  <a:gd name="connsiteY164" fmla="*/ 1096702 h 2249773"/>
                  <a:gd name="connsiteX165" fmla="*/ 793896 w 2244435"/>
                  <a:gd name="connsiteY165" fmla="*/ 1232169 h 2249773"/>
                  <a:gd name="connsiteX166" fmla="*/ 724362 w 2244435"/>
                  <a:gd name="connsiteY166" fmla="*/ 1232773 h 2249773"/>
                  <a:gd name="connsiteX167" fmla="*/ 1705093 w 2244435"/>
                  <a:gd name="connsiteY167" fmla="*/ 507664 h 2249773"/>
                  <a:gd name="connsiteX168" fmla="*/ 1712954 w 2244435"/>
                  <a:gd name="connsiteY168" fmla="*/ 409088 h 2249773"/>
                  <a:gd name="connsiteX169" fmla="*/ 1737744 w 2244435"/>
                  <a:gd name="connsiteY169" fmla="*/ 115778 h 2249773"/>
                  <a:gd name="connsiteX170" fmla="*/ 1698443 w 2244435"/>
                  <a:gd name="connsiteY170" fmla="*/ 72840 h 2249773"/>
                  <a:gd name="connsiteX171" fmla="*/ 1644025 w 2244435"/>
                  <a:gd name="connsiteY171" fmla="*/ 72840 h 2249773"/>
                  <a:gd name="connsiteX172" fmla="*/ 1594444 w 2244435"/>
                  <a:gd name="connsiteY172" fmla="*/ 127269 h 2249773"/>
                  <a:gd name="connsiteX173" fmla="*/ 1616211 w 2244435"/>
                  <a:gd name="connsiteY173" fmla="*/ 386712 h 2249773"/>
                  <a:gd name="connsiteX174" fmla="*/ 1627094 w 2244435"/>
                  <a:gd name="connsiteY174" fmla="*/ 507664 h 2249773"/>
                  <a:gd name="connsiteX175" fmla="*/ 1705093 w 2244435"/>
                  <a:gd name="connsiteY175" fmla="*/ 507664 h 2249773"/>
                  <a:gd name="connsiteX176" fmla="*/ 592550 w 2244435"/>
                  <a:gd name="connsiteY176" fmla="*/ 1409364 h 2249773"/>
                  <a:gd name="connsiteX177" fmla="*/ 558086 w 2244435"/>
                  <a:gd name="connsiteY177" fmla="*/ 1495240 h 2249773"/>
                  <a:gd name="connsiteX178" fmla="*/ 651805 w 2244435"/>
                  <a:gd name="connsiteY178" fmla="*/ 1595631 h 2249773"/>
                  <a:gd name="connsiteX179" fmla="*/ 651805 w 2244435"/>
                  <a:gd name="connsiteY179" fmla="*/ 1510964 h 2249773"/>
                  <a:gd name="connsiteX180" fmla="*/ 645759 w 2244435"/>
                  <a:gd name="connsiteY180" fmla="*/ 1494636 h 2249773"/>
                  <a:gd name="connsiteX181" fmla="*/ 592550 w 2244435"/>
                  <a:gd name="connsiteY181" fmla="*/ 1409364 h 2249773"/>
                  <a:gd name="connsiteX182" fmla="*/ 449854 w 2244435"/>
                  <a:gd name="connsiteY182" fmla="*/ 1536364 h 2249773"/>
                  <a:gd name="connsiteX183" fmla="*/ 648177 w 2244435"/>
                  <a:gd name="connsiteY183" fmla="*/ 1752869 h 2249773"/>
                  <a:gd name="connsiteX184" fmla="*/ 653619 w 2244435"/>
                  <a:gd name="connsiteY184" fmla="*/ 1749240 h 2249773"/>
                  <a:gd name="connsiteX185" fmla="*/ 559295 w 2244435"/>
                  <a:gd name="connsiteY185" fmla="*/ 1599259 h 2249773"/>
                  <a:gd name="connsiteX186" fmla="*/ 449854 w 2244435"/>
                  <a:gd name="connsiteY186" fmla="*/ 1536364 h 2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2244435" h="2249773">
                    <a:moveTo>
                      <a:pt x="1547886" y="434488"/>
                    </a:moveTo>
                    <a:cubicBezTo>
                      <a:pt x="1544259" y="389736"/>
                      <a:pt x="1540631" y="346193"/>
                      <a:pt x="1537003" y="302650"/>
                    </a:cubicBezTo>
                    <a:cubicBezTo>
                      <a:pt x="1531561" y="240964"/>
                      <a:pt x="1525514" y="179278"/>
                      <a:pt x="1521282" y="117593"/>
                    </a:cubicBezTo>
                    <a:cubicBezTo>
                      <a:pt x="1516445" y="49254"/>
                      <a:pt x="1563002" y="269"/>
                      <a:pt x="1631932" y="269"/>
                    </a:cubicBezTo>
                    <a:cubicBezTo>
                      <a:pt x="1656118" y="269"/>
                      <a:pt x="1680303" y="-336"/>
                      <a:pt x="1704489" y="269"/>
                    </a:cubicBezTo>
                    <a:cubicBezTo>
                      <a:pt x="1767372" y="1478"/>
                      <a:pt x="1813929" y="50464"/>
                      <a:pt x="1809697" y="113964"/>
                    </a:cubicBezTo>
                    <a:cubicBezTo>
                      <a:pt x="1804255" y="194397"/>
                      <a:pt x="1796394" y="274831"/>
                      <a:pt x="1789744" y="355869"/>
                    </a:cubicBezTo>
                    <a:cubicBezTo>
                      <a:pt x="1787325" y="381269"/>
                      <a:pt x="1785511" y="407274"/>
                      <a:pt x="1783093" y="435697"/>
                    </a:cubicBezTo>
                    <a:cubicBezTo>
                      <a:pt x="1792162" y="435697"/>
                      <a:pt x="1800023" y="435697"/>
                      <a:pt x="1807883" y="435697"/>
                    </a:cubicBezTo>
                    <a:cubicBezTo>
                      <a:pt x="1914300" y="435697"/>
                      <a:pt x="2020717" y="435697"/>
                      <a:pt x="2127134" y="435697"/>
                    </a:cubicBezTo>
                    <a:cubicBezTo>
                      <a:pt x="2199691" y="435697"/>
                      <a:pt x="2244435" y="480450"/>
                      <a:pt x="2244435" y="553021"/>
                    </a:cubicBezTo>
                    <a:cubicBezTo>
                      <a:pt x="2244435" y="765293"/>
                      <a:pt x="2244435" y="977564"/>
                      <a:pt x="2244435" y="1190440"/>
                    </a:cubicBezTo>
                    <a:cubicBezTo>
                      <a:pt x="2244435" y="1261197"/>
                      <a:pt x="2199087" y="1306554"/>
                      <a:pt x="2128344" y="1307159"/>
                    </a:cubicBezTo>
                    <a:cubicBezTo>
                      <a:pt x="2033415" y="1307159"/>
                      <a:pt x="1938486" y="1306554"/>
                      <a:pt x="1843557" y="1307764"/>
                    </a:cubicBezTo>
                    <a:cubicBezTo>
                      <a:pt x="1833278" y="1307764"/>
                      <a:pt x="1820580" y="1313207"/>
                      <a:pt x="1812720" y="1320464"/>
                    </a:cubicBezTo>
                    <a:cubicBezTo>
                      <a:pt x="1778255" y="1353121"/>
                      <a:pt x="1745000" y="1386988"/>
                      <a:pt x="1711744" y="1420855"/>
                    </a:cubicBezTo>
                    <a:cubicBezTo>
                      <a:pt x="1682722" y="1449883"/>
                      <a:pt x="1649466" y="1461374"/>
                      <a:pt x="1610769" y="1444440"/>
                    </a:cubicBezTo>
                    <a:cubicBezTo>
                      <a:pt x="1572677" y="1428112"/>
                      <a:pt x="1555747" y="1397269"/>
                      <a:pt x="1556956" y="1356145"/>
                    </a:cubicBezTo>
                    <a:cubicBezTo>
                      <a:pt x="1557560" y="1340421"/>
                      <a:pt x="1556956" y="1324697"/>
                      <a:pt x="1556956" y="1306554"/>
                    </a:cubicBezTo>
                    <a:cubicBezTo>
                      <a:pt x="1546677" y="1306554"/>
                      <a:pt x="1538817" y="1306554"/>
                      <a:pt x="1530956" y="1306554"/>
                    </a:cubicBezTo>
                    <a:cubicBezTo>
                      <a:pt x="1422121" y="1306554"/>
                      <a:pt x="1313889" y="1306554"/>
                      <a:pt x="1205054" y="1306554"/>
                    </a:cubicBezTo>
                    <a:cubicBezTo>
                      <a:pt x="1131287" y="1306554"/>
                      <a:pt x="1086544" y="1261802"/>
                      <a:pt x="1086544" y="1188021"/>
                    </a:cubicBezTo>
                    <a:cubicBezTo>
                      <a:pt x="1086544" y="1149316"/>
                      <a:pt x="1086544" y="1110007"/>
                      <a:pt x="1086544" y="1065859"/>
                    </a:cubicBezTo>
                    <a:cubicBezTo>
                      <a:pt x="1061149" y="1103959"/>
                      <a:pt x="1038777" y="1136617"/>
                      <a:pt x="1017010" y="1169878"/>
                    </a:cubicBezTo>
                    <a:cubicBezTo>
                      <a:pt x="1013987" y="1174716"/>
                      <a:pt x="1013987" y="1182578"/>
                      <a:pt x="1013987" y="1189231"/>
                    </a:cubicBezTo>
                    <a:cubicBezTo>
                      <a:pt x="1013987" y="1243054"/>
                      <a:pt x="1017010" y="1296878"/>
                      <a:pt x="1012777" y="1350097"/>
                    </a:cubicBezTo>
                    <a:cubicBezTo>
                      <a:pt x="1009754" y="1390012"/>
                      <a:pt x="999475" y="1429926"/>
                      <a:pt x="989801" y="1469236"/>
                    </a:cubicBezTo>
                    <a:cubicBezTo>
                      <a:pt x="987382" y="1480121"/>
                      <a:pt x="987382" y="1487378"/>
                      <a:pt x="992824" y="1497659"/>
                    </a:cubicBezTo>
                    <a:cubicBezTo>
                      <a:pt x="1002498" y="1518221"/>
                      <a:pt x="1012777" y="1541202"/>
                      <a:pt x="1012777" y="1562974"/>
                    </a:cubicBezTo>
                    <a:cubicBezTo>
                      <a:pt x="1014591" y="1708117"/>
                      <a:pt x="1014591" y="1853259"/>
                      <a:pt x="1013382" y="1998402"/>
                    </a:cubicBezTo>
                    <a:cubicBezTo>
                      <a:pt x="1012172" y="2136893"/>
                      <a:pt x="903941" y="2248169"/>
                      <a:pt x="767292" y="2248774"/>
                    </a:cubicBezTo>
                    <a:cubicBezTo>
                      <a:pt x="515156" y="2250588"/>
                      <a:pt x="263624" y="2249379"/>
                      <a:pt x="11488" y="2249379"/>
                    </a:cubicBezTo>
                    <a:cubicBezTo>
                      <a:pt x="8465" y="2249379"/>
                      <a:pt x="5442" y="2248774"/>
                      <a:pt x="0" y="2248169"/>
                    </a:cubicBezTo>
                    <a:cubicBezTo>
                      <a:pt x="0" y="2239702"/>
                      <a:pt x="0" y="2231840"/>
                      <a:pt x="0" y="2223978"/>
                    </a:cubicBezTo>
                    <a:cubicBezTo>
                      <a:pt x="0" y="2017150"/>
                      <a:pt x="0" y="1809716"/>
                      <a:pt x="0" y="1602888"/>
                    </a:cubicBezTo>
                    <a:cubicBezTo>
                      <a:pt x="0" y="1471050"/>
                      <a:pt x="86464" y="1382755"/>
                      <a:pt x="217672" y="1378521"/>
                    </a:cubicBezTo>
                    <a:cubicBezTo>
                      <a:pt x="224927" y="1378521"/>
                      <a:pt x="231578" y="1370659"/>
                      <a:pt x="238834" y="1366426"/>
                    </a:cubicBezTo>
                    <a:cubicBezTo>
                      <a:pt x="239439" y="1365821"/>
                      <a:pt x="239439" y="1365216"/>
                      <a:pt x="240043" y="1364612"/>
                    </a:cubicBezTo>
                    <a:cubicBezTo>
                      <a:pt x="306554" y="1287202"/>
                      <a:pt x="265438" y="1212212"/>
                      <a:pt x="233392" y="1138431"/>
                    </a:cubicBezTo>
                    <a:cubicBezTo>
                      <a:pt x="210416" y="1084607"/>
                      <a:pt x="172928" y="1038645"/>
                      <a:pt x="125766" y="1002964"/>
                    </a:cubicBezTo>
                    <a:cubicBezTo>
                      <a:pt x="87069" y="973331"/>
                      <a:pt x="71952" y="936440"/>
                      <a:pt x="71348" y="887455"/>
                    </a:cubicBezTo>
                    <a:cubicBezTo>
                      <a:pt x="70743" y="795531"/>
                      <a:pt x="74976" y="704212"/>
                      <a:pt x="113673" y="618940"/>
                    </a:cubicBezTo>
                    <a:cubicBezTo>
                      <a:pt x="207393" y="412112"/>
                      <a:pt x="366414" y="299626"/>
                      <a:pt x="594364" y="289950"/>
                    </a:cubicBezTo>
                    <a:cubicBezTo>
                      <a:pt x="656038" y="287531"/>
                      <a:pt x="718316" y="289950"/>
                      <a:pt x="779990" y="289345"/>
                    </a:cubicBezTo>
                    <a:cubicBezTo>
                      <a:pt x="787850" y="289345"/>
                      <a:pt x="798734" y="286926"/>
                      <a:pt x="803571" y="281483"/>
                    </a:cubicBezTo>
                    <a:cubicBezTo>
                      <a:pt x="849524" y="229474"/>
                      <a:pt x="907569" y="211935"/>
                      <a:pt x="974685" y="218588"/>
                    </a:cubicBezTo>
                    <a:cubicBezTo>
                      <a:pt x="1116171" y="232497"/>
                      <a:pt x="1226821" y="299626"/>
                      <a:pt x="1304820" y="418764"/>
                    </a:cubicBezTo>
                    <a:cubicBezTo>
                      <a:pt x="1312680" y="430859"/>
                      <a:pt x="1320540" y="435697"/>
                      <a:pt x="1335657" y="435697"/>
                    </a:cubicBezTo>
                    <a:cubicBezTo>
                      <a:pt x="1399144" y="435093"/>
                      <a:pt x="1462632" y="435093"/>
                      <a:pt x="1525514" y="435093"/>
                    </a:cubicBezTo>
                    <a:cubicBezTo>
                      <a:pt x="1532770" y="435697"/>
                      <a:pt x="1539421" y="435093"/>
                      <a:pt x="1547886" y="434488"/>
                    </a:cubicBezTo>
                    <a:close/>
                    <a:moveTo>
                      <a:pt x="1629513" y="1233983"/>
                    </a:moveTo>
                    <a:cubicBezTo>
                      <a:pt x="1629513" y="1272688"/>
                      <a:pt x="1628909" y="1308369"/>
                      <a:pt x="1630118" y="1344050"/>
                    </a:cubicBezTo>
                    <a:cubicBezTo>
                      <a:pt x="1630722" y="1354935"/>
                      <a:pt x="1636164" y="1365821"/>
                      <a:pt x="1639187" y="1376707"/>
                    </a:cubicBezTo>
                    <a:cubicBezTo>
                      <a:pt x="1649466" y="1371264"/>
                      <a:pt x="1661559" y="1367636"/>
                      <a:pt x="1670024" y="1359773"/>
                    </a:cubicBezTo>
                    <a:cubicBezTo>
                      <a:pt x="1708117" y="1322883"/>
                      <a:pt x="1744395" y="1284783"/>
                      <a:pt x="1782488" y="1248497"/>
                    </a:cubicBezTo>
                    <a:cubicBezTo>
                      <a:pt x="1790348" y="1240636"/>
                      <a:pt x="1804255" y="1235193"/>
                      <a:pt x="1815139" y="1235193"/>
                    </a:cubicBezTo>
                    <a:cubicBezTo>
                      <a:pt x="1918532" y="1233983"/>
                      <a:pt x="2021927" y="1234588"/>
                      <a:pt x="2124716" y="1234588"/>
                    </a:cubicBezTo>
                    <a:cubicBezTo>
                      <a:pt x="2159785" y="1234588"/>
                      <a:pt x="2171878" y="1222493"/>
                      <a:pt x="2171878" y="1186812"/>
                    </a:cubicBezTo>
                    <a:cubicBezTo>
                      <a:pt x="2171878" y="976959"/>
                      <a:pt x="2171878" y="766502"/>
                      <a:pt x="2171878" y="556650"/>
                    </a:cubicBezTo>
                    <a:cubicBezTo>
                      <a:pt x="2171878" y="520969"/>
                      <a:pt x="2159785" y="508874"/>
                      <a:pt x="2124716" y="508874"/>
                    </a:cubicBezTo>
                    <a:cubicBezTo>
                      <a:pt x="2015275" y="508874"/>
                      <a:pt x="1905835" y="508874"/>
                      <a:pt x="1796999" y="508874"/>
                    </a:cubicBezTo>
                    <a:cubicBezTo>
                      <a:pt x="1790953" y="508874"/>
                      <a:pt x="1784906" y="509478"/>
                      <a:pt x="1779465" y="509478"/>
                    </a:cubicBezTo>
                    <a:cubicBezTo>
                      <a:pt x="1758907" y="571164"/>
                      <a:pt x="1744395" y="581445"/>
                      <a:pt x="1678489" y="581445"/>
                    </a:cubicBezTo>
                    <a:cubicBezTo>
                      <a:pt x="1660350" y="581445"/>
                      <a:pt x="1642210" y="582050"/>
                      <a:pt x="1624071" y="581445"/>
                    </a:cubicBezTo>
                    <a:cubicBezTo>
                      <a:pt x="1601095" y="580840"/>
                      <a:pt x="1581142" y="571164"/>
                      <a:pt x="1568444" y="551812"/>
                    </a:cubicBezTo>
                    <a:cubicBezTo>
                      <a:pt x="1560584" y="539716"/>
                      <a:pt x="1556351" y="524597"/>
                      <a:pt x="1549096" y="508874"/>
                    </a:cubicBezTo>
                    <a:cubicBezTo>
                      <a:pt x="1542444" y="508874"/>
                      <a:pt x="1534584" y="508874"/>
                      <a:pt x="1526119" y="508874"/>
                    </a:cubicBezTo>
                    <a:cubicBezTo>
                      <a:pt x="1468073" y="508874"/>
                      <a:pt x="1410028" y="508874"/>
                      <a:pt x="1350773" y="508874"/>
                    </a:cubicBezTo>
                    <a:cubicBezTo>
                      <a:pt x="1351982" y="514921"/>
                      <a:pt x="1351982" y="519155"/>
                      <a:pt x="1353191" y="523388"/>
                    </a:cubicBezTo>
                    <a:cubicBezTo>
                      <a:pt x="1369517" y="572978"/>
                      <a:pt x="1374958" y="623174"/>
                      <a:pt x="1374958" y="675183"/>
                    </a:cubicBezTo>
                    <a:cubicBezTo>
                      <a:pt x="1373749" y="782831"/>
                      <a:pt x="1302401" y="861450"/>
                      <a:pt x="1195379" y="871731"/>
                    </a:cubicBezTo>
                    <a:cubicBezTo>
                      <a:pt x="1189938" y="872335"/>
                      <a:pt x="1181473" y="874150"/>
                      <a:pt x="1180263" y="877174"/>
                    </a:cubicBezTo>
                    <a:cubicBezTo>
                      <a:pt x="1171798" y="898340"/>
                      <a:pt x="1159101" y="920716"/>
                      <a:pt x="1158496" y="942488"/>
                    </a:cubicBezTo>
                    <a:cubicBezTo>
                      <a:pt x="1156078" y="1023526"/>
                      <a:pt x="1157287" y="1103959"/>
                      <a:pt x="1157287" y="1184997"/>
                    </a:cubicBezTo>
                    <a:cubicBezTo>
                      <a:pt x="1157287" y="1223097"/>
                      <a:pt x="1168775" y="1234588"/>
                      <a:pt x="1207472" y="1234588"/>
                    </a:cubicBezTo>
                    <a:cubicBezTo>
                      <a:pt x="1338680" y="1234588"/>
                      <a:pt x="1469887" y="1234588"/>
                      <a:pt x="1601095" y="1234588"/>
                    </a:cubicBezTo>
                    <a:cubicBezTo>
                      <a:pt x="1611374" y="1233983"/>
                      <a:pt x="1619234" y="1233983"/>
                      <a:pt x="1629513" y="1233983"/>
                    </a:cubicBezTo>
                    <a:close/>
                    <a:moveTo>
                      <a:pt x="203765" y="1786131"/>
                    </a:moveTo>
                    <a:cubicBezTo>
                      <a:pt x="262415" y="1832093"/>
                      <a:pt x="318647" y="1876240"/>
                      <a:pt x="374879" y="1920388"/>
                    </a:cubicBezTo>
                    <a:cubicBezTo>
                      <a:pt x="466785" y="1992959"/>
                      <a:pt x="558086" y="2065531"/>
                      <a:pt x="650596" y="2136893"/>
                    </a:cubicBezTo>
                    <a:cubicBezTo>
                      <a:pt x="708642" y="2181645"/>
                      <a:pt x="772734" y="2190717"/>
                      <a:pt x="839849" y="2158664"/>
                    </a:cubicBezTo>
                    <a:cubicBezTo>
                      <a:pt x="903941" y="2127821"/>
                      <a:pt x="940220" y="2075207"/>
                      <a:pt x="941429" y="2004450"/>
                    </a:cubicBezTo>
                    <a:cubicBezTo>
                      <a:pt x="943848" y="1858097"/>
                      <a:pt x="942639" y="1711140"/>
                      <a:pt x="942034" y="1564788"/>
                    </a:cubicBezTo>
                    <a:cubicBezTo>
                      <a:pt x="942034" y="1536969"/>
                      <a:pt x="928127" y="1524269"/>
                      <a:pt x="899104" y="1524269"/>
                    </a:cubicBezTo>
                    <a:cubicBezTo>
                      <a:pt x="846500" y="1524269"/>
                      <a:pt x="793292" y="1524269"/>
                      <a:pt x="740688" y="1524269"/>
                    </a:cubicBezTo>
                    <a:cubicBezTo>
                      <a:pt x="735851" y="1524269"/>
                      <a:pt x="731013" y="1525478"/>
                      <a:pt x="723758" y="1526083"/>
                    </a:cubicBezTo>
                    <a:cubicBezTo>
                      <a:pt x="723758" y="1659131"/>
                      <a:pt x="723758" y="1790969"/>
                      <a:pt x="723758" y="1921597"/>
                    </a:cubicBezTo>
                    <a:cubicBezTo>
                      <a:pt x="698967" y="1921597"/>
                      <a:pt x="676596" y="1921597"/>
                      <a:pt x="652410" y="1921597"/>
                    </a:cubicBezTo>
                    <a:cubicBezTo>
                      <a:pt x="652410" y="1908293"/>
                      <a:pt x="654224" y="1896197"/>
                      <a:pt x="651805" y="1884707"/>
                    </a:cubicBezTo>
                    <a:cubicBezTo>
                      <a:pt x="649387" y="1873216"/>
                      <a:pt x="646968" y="1859307"/>
                      <a:pt x="639108" y="1850840"/>
                    </a:cubicBezTo>
                    <a:cubicBezTo>
                      <a:pt x="534504" y="1734726"/>
                      <a:pt x="428692" y="1619821"/>
                      <a:pt x="322879" y="1504916"/>
                    </a:cubicBezTo>
                    <a:cubicBezTo>
                      <a:pt x="276322" y="1454117"/>
                      <a:pt x="218881" y="1438997"/>
                      <a:pt x="162044" y="1460769"/>
                    </a:cubicBezTo>
                    <a:cubicBezTo>
                      <a:pt x="105208" y="1483145"/>
                      <a:pt x="73162" y="1533945"/>
                      <a:pt x="73162" y="1602283"/>
                    </a:cubicBezTo>
                    <a:cubicBezTo>
                      <a:pt x="73162" y="1786131"/>
                      <a:pt x="73162" y="1969374"/>
                      <a:pt x="73162" y="2153221"/>
                    </a:cubicBezTo>
                    <a:cubicBezTo>
                      <a:pt x="73162" y="2160478"/>
                      <a:pt x="73767" y="2167736"/>
                      <a:pt x="74371" y="2174993"/>
                    </a:cubicBezTo>
                    <a:cubicBezTo>
                      <a:pt x="243067" y="2174993"/>
                      <a:pt x="410553" y="2174993"/>
                      <a:pt x="581667" y="2174993"/>
                    </a:cubicBezTo>
                    <a:cubicBezTo>
                      <a:pt x="438971" y="2062507"/>
                      <a:pt x="299903" y="1953045"/>
                      <a:pt x="160230" y="1842978"/>
                    </a:cubicBezTo>
                    <a:cubicBezTo>
                      <a:pt x="174742" y="1823626"/>
                      <a:pt x="188649" y="1806088"/>
                      <a:pt x="203765" y="1786131"/>
                    </a:cubicBezTo>
                    <a:close/>
                    <a:moveTo>
                      <a:pt x="333158" y="1194069"/>
                    </a:moveTo>
                    <a:cubicBezTo>
                      <a:pt x="363995" y="1137826"/>
                      <a:pt x="393623" y="1084607"/>
                      <a:pt x="421436" y="1030178"/>
                    </a:cubicBezTo>
                    <a:cubicBezTo>
                      <a:pt x="427483" y="1018083"/>
                      <a:pt x="429901" y="1001150"/>
                      <a:pt x="428087" y="987845"/>
                    </a:cubicBezTo>
                    <a:cubicBezTo>
                      <a:pt x="420832" y="942488"/>
                      <a:pt x="410553" y="897736"/>
                      <a:pt x="402088" y="852378"/>
                    </a:cubicBezTo>
                    <a:cubicBezTo>
                      <a:pt x="383948" y="755617"/>
                      <a:pt x="464366" y="675183"/>
                      <a:pt x="561109" y="692117"/>
                    </a:cubicBezTo>
                    <a:cubicBezTo>
                      <a:pt x="598597" y="698769"/>
                      <a:pt x="630038" y="716307"/>
                      <a:pt x="658456" y="742312"/>
                    </a:cubicBezTo>
                    <a:cubicBezTo>
                      <a:pt x="678410" y="721750"/>
                      <a:pt x="697153" y="703002"/>
                      <a:pt x="715897" y="684254"/>
                    </a:cubicBezTo>
                    <a:cubicBezTo>
                      <a:pt x="806594" y="594750"/>
                      <a:pt x="933569" y="594750"/>
                      <a:pt x="1024870" y="684859"/>
                    </a:cubicBezTo>
                    <a:cubicBezTo>
                      <a:pt x="1051474" y="711469"/>
                      <a:pt x="1077474" y="738683"/>
                      <a:pt x="1105288" y="764688"/>
                    </a:cubicBezTo>
                    <a:cubicBezTo>
                      <a:pt x="1142171" y="799764"/>
                      <a:pt x="1185705" y="809440"/>
                      <a:pt x="1232867" y="789483"/>
                    </a:cubicBezTo>
                    <a:cubicBezTo>
                      <a:pt x="1279425" y="769526"/>
                      <a:pt x="1304215" y="732031"/>
                      <a:pt x="1304820" y="681231"/>
                    </a:cubicBezTo>
                    <a:cubicBezTo>
                      <a:pt x="1305424" y="654621"/>
                      <a:pt x="1303611" y="628617"/>
                      <a:pt x="1300587" y="602007"/>
                    </a:cubicBezTo>
                    <a:cubicBezTo>
                      <a:pt x="1278215" y="428440"/>
                      <a:pt x="1117985" y="288740"/>
                      <a:pt x="943848" y="290554"/>
                    </a:cubicBezTo>
                    <a:cubicBezTo>
                      <a:pt x="882779" y="291159"/>
                      <a:pt x="833803" y="340750"/>
                      <a:pt x="835012" y="400016"/>
                    </a:cubicBezTo>
                    <a:cubicBezTo>
                      <a:pt x="835617" y="435093"/>
                      <a:pt x="861616" y="465331"/>
                      <a:pt x="896081" y="470774"/>
                    </a:cubicBezTo>
                    <a:cubicBezTo>
                      <a:pt x="930546" y="476216"/>
                      <a:pt x="964406" y="455050"/>
                      <a:pt x="975289" y="421183"/>
                    </a:cubicBezTo>
                    <a:cubicBezTo>
                      <a:pt x="977708" y="413926"/>
                      <a:pt x="978917" y="407274"/>
                      <a:pt x="980731" y="400016"/>
                    </a:cubicBezTo>
                    <a:cubicBezTo>
                      <a:pt x="1004917" y="400016"/>
                      <a:pt x="1027893" y="400016"/>
                      <a:pt x="1050265" y="400016"/>
                    </a:cubicBezTo>
                    <a:cubicBezTo>
                      <a:pt x="1050265" y="481659"/>
                      <a:pt x="981940" y="546369"/>
                      <a:pt x="900314" y="543345"/>
                    </a:cubicBezTo>
                    <a:cubicBezTo>
                      <a:pt x="811431" y="540321"/>
                      <a:pt x="755804" y="467145"/>
                      <a:pt x="763664" y="361312"/>
                    </a:cubicBezTo>
                    <a:cubicBezTo>
                      <a:pt x="708642" y="361312"/>
                      <a:pt x="653619" y="359497"/>
                      <a:pt x="598597" y="361916"/>
                    </a:cubicBezTo>
                    <a:cubicBezTo>
                      <a:pt x="400274" y="369778"/>
                      <a:pt x="262415" y="467145"/>
                      <a:pt x="181393" y="646759"/>
                    </a:cubicBezTo>
                    <a:cubicBezTo>
                      <a:pt x="145114" y="725983"/>
                      <a:pt x="143905" y="810650"/>
                      <a:pt x="145719" y="895316"/>
                    </a:cubicBezTo>
                    <a:cubicBezTo>
                      <a:pt x="146324" y="915274"/>
                      <a:pt x="152370" y="929183"/>
                      <a:pt x="168091" y="941278"/>
                    </a:cubicBezTo>
                    <a:cubicBezTo>
                      <a:pt x="236415" y="994497"/>
                      <a:pt x="285392" y="1062231"/>
                      <a:pt x="316228" y="1143269"/>
                    </a:cubicBezTo>
                    <a:cubicBezTo>
                      <a:pt x="321670" y="1159597"/>
                      <a:pt x="326507" y="1175321"/>
                      <a:pt x="333158" y="1194069"/>
                    </a:cubicBezTo>
                    <a:close/>
                    <a:moveTo>
                      <a:pt x="1110125" y="863264"/>
                    </a:moveTo>
                    <a:cubicBezTo>
                      <a:pt x="1077474" y="834236"/>
                      <a:pt x="1049056" y="810045"/>
                      <a:pt x="1021242" y="784645"/>
                    </a:cubicBezTo>
                    <a:cubicBezTo>
                      <a:pt x="1001894" y="766502"/>
                      <a:pt x="984359" y="747150"/>
                      <a:pt x="965010" y="729007"/>
                    </a:cubicBezTo>
                    <a:cubicBezTo>
                      <a:pt x="909383" y="676997"/>
                      <a:pt x="828361" y="676393"/>
                      <a:pt x="773338" y="729007"/>
                    </a:cubicBezTo>
                    <a:cubicBezTo>
                      <a:pt x="741897" y="759245"/>
                      <a:pt x="711060" y="790693"/>
                      <a:pt x="680223" y="822140"/>
                    </a:cubicBezTo>
                    <a:cubicBezTo>
                      <a:pt x="668131" y="834236"/>
                      <a:pt x="657247" y="847540"/>
                      <a:pt x="643340" y="862054"/>
                    </a:cubicBezTo>
                    <a:cubicBezTo>
                      <a:pt x="633061" y="842097"/>
                      <a:pt x="625806" y="827583"/>
                      <a:pt x="617945" y="813069"/>
                    </a:cubicBezTo>
                    <a:cubicBezTo>
                      <a:pt x="603434" y="787064"/>
                      <a:pt x="581667" y="770736"/>
                      <a:pt x="553248" y="764688"/>
                    </a:cubicBezTo>
                    <a:cubicBezTo>
                      <a:pt x="502458" y="753802"/>
                      <a:pt x="463157" y="791902"/>
                      <a:pt x="473435" y="843307"/>
                    </a:cubicBezTo>
                    <a:cubicBezTo>
                      <a:pt x="483714" y="896526"/>
                      <a:pt x="495203" y="949745"/>
                      <a:pt x="504877" y="1002964"/>
                    </a:cubicBezTo>
                    <a:cubicBezTo>
                      <a:pt x="506691" y="1014455"/>
                      <a:pt x="504877" y="1028969"/>
                      <a:pt x="499435" y="1039250"/>
                    </a:cubicBezTo>
                    <a:cubicBezTo>
                      <a:pt x="462552" y="1109402"/>
                      <a:pt x="423855" y="1178345"/>
                      <a:pt x="386367" y="1248497"/>
                    </a:cubicBezTo>
                    <a:cubicBezTo>
                      <a:pt x="359158" y="1298693"/>
                      <a:pt x="331949" y="1348888"/>
                      <a:pt x="305345" y="1397874"/>
                    </a:cubicBezTo>
                    <a:cubicBezTo>
                      <a:pt x="326507" y="1414807"/>
                      <a:pt x="346460" y="1430531"/>
                      <a:pt x="366414" y="1446255"/>
                    </a:cubicBezTo>
                    <a:cubicBezTo>
                      <a:pt x="370042" y="1448674"/>
                      <a:pt x="373669" y="1451697"/>
                      <a:pt x="377902" y="1452302"/>
                    </a:cubicBezTo>
                    <a:cubicBezTo>
                      <a:pt x="415390" y="1456535"/>
                      <a:pt x="452273" y="1460164"/>
                      <a:pt x="492179" y="1463793"/>
                    </a:cubicBezTo>
                    <a:cubicBezTo>
                      <a:pt x="504877" y="1432345"/>
                      <a:pt x="518784" y="1397269"/>
                      <a:pt x="532691" y="1361588"/>
                    </a:cubicBezTo>
                    <a:cubicBezTo>
                      <a:pt x="515156" y="1352517"/>
                      <a:pt x="499435" y="1344050"/>
                      <a:pt x="482505" y="1334978"/>
                    </a:cubicBezTo>
                    <a:cubicBezTo>
                      <a:pt x="493389" y="1313207"/>
                      <a:pt x="503668" y="1292645"/>
                      <a:pt x="514551" y="1270874"/>
                    </a:cubicBezTo>
                    <a:cubicBezTo>
                      <a:pt x="536923" y="1281759"/>
                      <a:pt x="556876" y="1291435"/>
                      <a:pt x="579248" y="1302321"/>
                    </a:cubicBezTo>
                    <a:cubicBezTo>
                      <a:pt x="579248" y="1264826"/>
                      <a:pt x="578644" y="1230959"/>
                      <a:pt x="579248" y="1197093"/>
                    </a:cubicBezTo>
                    <a:cubicBezTo>
                      <a:pt x="580457" y="1155969"/>
                      <a:pt x="599201" y="1123916"/>
                      <a:pt x="634875" y="1104564"/>
                    </a:cubicBezTo>
                    <a:cubicBezTo>
                      <a:pt x="649991" y="1096702"/>
                      <a:pt x="656038" y="1087026"/>
                      <a:pt x="660875" y="1071302"/>
                    </a:cubicBezTo>
                    <a:cubicBezTo>
                      <a:pt x="682037" y="1001150"/>
                      <a:pt x="743711" y="950955"/>
                      <a:pt x="816268" y="944302"/>
                    </a:cubicBezTo>
                    <a:cubicBezTo>
                      <a:pt x="887011" y="937650"/>
                      <a:pt x="956545" y="975145"/>
                      <a:pt x="991010" y="1038645"/>
                    </a:cubicBezTo>
                    <a:cubicBezTo>
                      <a:pt x="994638" y="1045297"/>
                      <a:pt x="998266" y="1051950"/>
                      <a:pt x="1004917" y="1064650"/>
                    </a:cubicBezTo>
                    <a:cubicBezTo>
                      <a:pt x="1043009" y="992683"/>
                      <a:pt x="1078079" y="925554"/>
                      <a:pt x="1110125" y="863264"/>
                    </a:cubicBezTo>
                    <a:close/>
                    <a:moveTo>
                      <a:pt x="724362" y="1232773"/>
                    </a:moveTo>
                    <a:cubicBezTo>
                      <a:pt x="724362" y="1222493"/>
                      <a:pt x="724362" y="1214026"/>
                      <a:pt x="724362" y="1204955"/>
                    </a:cubicBezTo>
                    <a:cubicBezTo>
                      <a:pt x="723758" y="1178345"/>
                      <a:pt x="710456" y="1162017"/>
                      <a:pt x="688688" y="1161412"/>
                    </a:cubicBezTo>
                    <a:cubicBezTo>
                      <a:pt x="666921" y="1160807"/>
                      <a:pt x="652410" y="1177136"/>
                      <a:pt x="651805" y="1203745"/>
                    </a:cubicBezTo>
                    <a:cubicBezTo>
                      <a:pt x="651805" y="1241240"/>
                      <a:pt x="651201" y="1279340"/>
                      <a:pt x="651805" y="1316836"/>
                    </a:cubicBezTo>
                    <a:cubicBezTo>
                      <a:pt x="652410" y="1360983"/>
                      <a:pt x="666317" y="1401502"/>
                      <a:pt x="693526" y="1436578"/>
                    </a:cubicBezTo>
                    <a:cubicBezTo>
                      <a:pt x="698967" y="1443836"/>
                      <a:pt x="711665" y="1449883"/>
                      <a:pt x="720735" y="1450488"/>
                    </a:cubicBezTo>
                    <a:cubicBezTo>
                      <a:pt x="767292" y="1451697"/>
                      <a:pt x="814454" y="1451093"/>
                      <a:pt x="861012" y="1451093"/>
                    </a:cubicBezTo>
                    <a:cubicBezTo>
                      <a:pt x="928127" y="1451093"/>
                      <a:pt x="931150" y="1448069"/>
                      <a:pt x="940220" y="1380336"/>
                    </a:cubicBezTo>
                    <a:cubicBezTo>
                      <a:pt x="940825" y="1373683"/>
                      <a:pt x="941429" y="1367031"/>
                      <a:pt x="941429" y="1359773"/>
                    </a:cubicBezTo>
                    <a:cubicBezTo>
                      <a:pt x="941429" y="1281759"/>
                      <a:pt x="942639" y="1204350"/>
                      <a:pt x="940825" y="1126336"/>
                    </a:cubicBezTo>
                    <a:cubicBezTo>
                      <a:pt x="940220" y="1105774"/>
                      <a:pt x="932964" y="1082793"/>
                      <a:pt x="922685" y="1064650"/>
                    </a:cubicBezTo>
                    <a:cubicBezTo>
                      <a:pt x="900314" y="1026550"/>
                      <a:pt x="853151" y="1008407"/>
                      <a:pt x="811431" y="1018083"/>
                    </a:cubicBezTo>
                    <a:cubicBezTo>
                      <a:pt x="769106" y="1027759"/>
                      <a:pt x="737665" y="1058602"/>
                      <a:pt x="731618" y="1096702"/>
                    </a:cubicBezTo>
                    <a:cubicBezTo>
                      <a:pt x="786641" y="1129964"/>
                      <a:pt x="807803" y="1177136"/>
                      <a:pt x="793896" y="1232169"/>
                    </a:cubicBezTo>
                    <a:cubicBezTo>
                      <a:pt x="771525" y="1232773"/>
                      <a:pt x="749153" y="1232773"/>
                      <a:pt x="724362" y="1232773"/>
                    </a:cubicBezTo>
                    <a:close/>
                    <a:moveTo>
                      <a:pt x="1705093" y="507664"/>
                    </a:moveTo>
                    <a:cubicBezTo>
                      <a:pt x="1708117" y="473193"/>
                      <a:pt x="1710535" y="441140"/>
                      <a:pt x="1712954" y="409088"/>
                    </a:cubicBezTo>
                    <a:cubicBezTo>
                      <a:pt x="1721419" y="311116"/>
                      <a:pt x="1729884" y="213750"/>
                      <a:pt x="1737744" y="115778"/>
                    </a:cubicBezTo>
                    <a:cubicBezTo>
                      <a:pt x="1740163" y="86750"/>
                      <a:pt x="1727465" y="73445"/>
                      <a:pt x="1698443" y="72840"/>
                    </a:cubicBezTo>
                    <a:cubicBezTo>
                      <a:pt x="1680303" y="72236"/>
                      <a:pt x="1662164" y="72840"/>
                      <a:pt x="1644025" y="72840"/>
                    </a:cubicBezTo>
                    <a:cubicBezTo>
                      <a:pt x="1600490" y="72840"/>
                      <a:pt x="1590816" y="84331"/>
                      <a:pt x="1594444" y="127269"/>
                    </a:cubicBezTo>
                    <a:cubicBezTo>
                      <a:pt x="1602304" y="213750"/>
                      <a:pt x="1608955" y="300231"/>
                      <a:pt x="1616211" y="386712"/>
                    </a:cubicBezTo>
                    <a:cubicBezTo>
                      <a:pt x="1619839" y="427231"/>
                      <a:pt x="1623467" y="467145"/>
                      <a:pt x="1627094" y="507664"/>
                    </a:cubicBezTo>
                    <a:cubicBezTo>
                      <a:pt x="1653699" y="507664"/>
                      <a:pt x="1677885" y="507664"/>
                      <a:pt x="1705093" y="507664"/>
                    </a:cubicBezTo>
                    <a:close/>
                    <a:moveTo>
                      <a:pt x="592550" y="1409364"/>
                    </a:moveTo>
                    <a:cubicBezTo>
                      <a:pt x="581062" y="1438997"/>
                      <a:pt x="568365" y="1469236"/>
                      <a:pt x="558086" y="1495240"/>
                    </a:cubicBezTo>
                    <a:cubicBezTo>
                      <a:pt x="591341" y="1530316"/>
                      <a:pt x="621573" y="1562974"/>
                      <a:pt x="651805" y="1595631"/>
                    </a:cubicBezTo>
                    <a:cubicBezTo>
                      <a:pt x="651805" y="1567812"/>
                      <a:pt x="652410" y="1539388"/>
                      <a:pt x="651805" y="1510964"/>
                    </a:cubicBezTo>
                    <a:cubicBezTo>
                      <a:pt x="651805" y="1505521"/>
                      <a:pt x="648782" y="1499474"/>
                      <a:pt x="645759" y="1494636"/>
                    </a:cubicBezTo>
                    <a:cubicBezTo>
                      <a:pt x="628829" y="1466816"/>
                      <a:pt x="610690" y="1438997"/>
                      <a:pt x="592550" y="1409364"/>
                    </a:cubicBezTo>
                    <a:close/>
                    <a:moveTo>
                      <a:pt x="449854" y="1536364"/>
                    </a:moveTo>
                    <a:cubicBezTo>
                      <a:pt x="515760" y="1608331"/>
                      <a:pt x="582271" y="1680902"/>
                      <a:pt x="648177" y="1752869"/>
                    </a:cubicBezTo>
                    <a:cubicBezTo>
                      <a:pt x="649991" y="1751659"/>
                      <a:pt x="651805" y="1750450"/>
                      <a:pt x="653619" y="1749240"/>
                    </a:cubicBezTo>
                    <a:cubicBezTo>
                      <a:pt x="622782" y="1699045"/>
                      <a:pt x="593760" y="1647035"/>
                      <a:pt x="559295" y="1599259"/>
                    </a:cubicBezTo>
                    <a:cubicBezTo>
                      <a:pt x="533295" y="1564183"/>
                      <a:pt x="495203" y="1543621"/>
                      <a:pt x="449854" y="1536364"/>
                    </a:cubicBezTo>
                    <a:close/>
                  </a:path>
                </a:pathLst>
              </a:custGeom>
              <a:solidFill>
                <a:srgbClr val="000000"/>
              </a:solidFill>
              <a:ln w="6040"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39594D42-44B1-9A90-1673-2D555EE38F7C}"/>
                  </a:ext>
                </a:extLst>
              </p:cNvPr>
              <p:cNvSpPr/>
              <p:nvPr/>
            </p:nvSpPr>
            <p:spPr>
              <a:xfrm>
                <a:off x="6184862" y="3625052"/>
                <a:ext cx="1159100" cy="725714"/>
              </a:xfrm>
              <a:custGeom>
                <a:avLst/>
                <a:gdLst>
                  <a:gd name="connsiteX0" fmla="*/ 581667 w 1159100"/>
                  <a:gd name="connsiteY0" fmla="*/ 0 h 725714"/>
                  <a:gd name="connsiteX1" fmla="*/ 1075055 w 1159100"/>
                  <a:gd name="connsiteY1" fmla="*/ 0 h 725714"/>
                  <a:gd name="connsiteX2" fmla="*/ 1159101 w 1159100"/>
                  <a:gd name="connsiteY2" fmla="*/ 83457 h 725714"/>
                  <a:gd name="connsiteX3" fmla="*/ 1159101 w 1159100"/>
                  <a:gd name="connsiteY3" fmla="*/ 643467 h 725714"/>
                  <a:gd name="connsiteX4" fmla="*/ 1076265 w 1159100"/>
                  <a:gd name="connsiteY4" fmla="*/ 725714 h 725714"/>
                  <a:gd name="connsiteX5" fmla="*/ 82836 w 1159100"/>
                  <a:gd name="connsiteY5" fmla="*/ 725714 h 725714"/>
                  <a:gd name="connsiteX6" fmla="*/ 0 w 1159100"/>
                  <a:gd name="connsiteY6" fmla="*/ 643467 h 725714"/>
                  <a:gd name="connsiteX7" fmla="*/ 0 w 1159100"/>
                  <a:gd name="connsiteY7" fmla="*/ 81038 h 725714"/>
                  <a:gd name="connsiteX8" fmla="*/ 81627 w 1159100"/>
                  <a:gd name="connsiteY8" fmla="*/ 0 h 725714"/>
                  <a:gd name="connsiteX9" fmla="*/ 581667 w 1159100"/>
                  <a:gd name="connsiteY9" fmla="*/ 0 h 725714"/>
                  <a:gd name="connsiteX10" fmla="*/ 867663 w 1159100"/>
                  <a:gd name="connsiteY10" fmla="*/ 507395 h 725714"/>
                  <a:gd name="connsiteX11" fmla="*/ 867663 w 1159100"/>
                  <a:gd name="connsiteY11" fmla="*/ 74386 h 725714"/>
                  <a:gd name="connsiteX12" fmla="*/ 218881 w 1159100"/>
                  <a:gd name="connsiteY12" fmla="*/ 74386 h 725714"/>
                  <a:gd name="connsiteX13" fmla="*/ 218881 w 1159100"/>
                  <a:gd name="connsiteY13" fmla="*/ 507395 h 725714"/>
                  <a:gd name="connsiteX14" fmla="*/ 867663 w 1159100"/>
                  <a:gd name="connsiteY14" fmla="*/ 507395 h 725714"/>
                  <a:gd name="connsiteX15" fmla="*/ 73766 w 1159100"/>
                  <a:gd name="connsiteY15" fmla="*/ 651933 h 725714"/>
                  <a:gd name="connsiteX16" fmla="*/ 1084729 w 1159100"/>
                  <a:gd name="connsiteY16" fmla="*/ 651933 h 725714"/>
                  <a:gd name="connsiteX17" fmla="*/ 1084729 w 1159100"/>
                  <a:gd name="connsiteY17" fmla="*/ 581781 h 725714"/>
                  <a:gd name="connsiteX18" fmla="*/ 73766 w 1159100"/>
                  <a:gd name="connsiteY18" fmla="*/ 581781 h 725714"/>
                  <a:gd name="connsiteX19" fmla="*/ 73766 w 1159100"/>
                  <a:gd name="connsiteY19" fmla="*/ 651933 h 725714"/>
                  <a:gd name="connsiteX20" fmla="*/ 1084729 w 1159100"/>
                  <a:gd name="connsiteY20" fmla="*/ 507395 h 725714"/>
                  <a:gd name="connsiteX21" fmla="*/ 1084729 w 1159100"/>
                  <a:gd name="connsiteY21" fmla="*/ 74991 h 725714"/>
                  <a:gd name="connsiteX22" fmla="*/ 942638 w 1159100"/>
                  <a:gd name="connsiteY22" fmla="*/ 74991 h 725714"/>
                  <a:gd name="connsiteX23" fmla="*/ 942638 w 1159100"/>
                  <a:gd name="connsiteY23" fmla="*/ 507395 h 725714"/>
                  <a:gd name="connsiteX24" fmla="*/ 1084729 w 1159100"/>
                  <a:gd name="connsiteY24" fmla="*/ 507395 h 725714"/>
                  <a:gd name="connsiteX25" fmla="*/ 143300 w 1159100"/>
                  <a:gd name="connsiteY25" fmla="*/ 506790 h 725714"/>
                  <a:gd name="connsiteX26" fmla="*/ 143300 w 1159100"/>
                  <a:gd name="connsiteY26" fmla="*/ 74386 h 725714"/>
                  <a:gd name="connsiteX27" fmla="*/ 73766 w 1159100"/>
                  <a:gd name="connsiteY27" fmla="*/ 74386 h 725714"/>
                  <a:gd name="connsiteX28" fmla="*/ 73766 w 1159100"/>
                  <a:gd name="connsiteY28" fmla="*/ 506790 h 725714"/>
                  <a:gd name="connsiteX29" fmla="*/ 143300 w 1159100"/>
                  <a:gd name="connsiteY29" fmla="*/ 506790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9100" h="725714">
                    <a:moveTo>
                      <a:pt x="581667" y="0"/>
                    </a:moveTo>
                    <a:cubicBezTo>
                      <a:pt x="746129" y="0"/>
                      <a:pt x="910592" y="0"/>
                      <a:pt x="1075055" y="0"/>
                    </a:cubicBezTo>
                    <a:cubicBezTo>
                      <a:pt x="1130683" y="0"/>
                      <a:pt x="1158496" y="27819"/>
                      <a:pt x="1159101" y="83457"/>
                    </a:cubicBezTo>
                    <a:cubicBezTo>
                      <a:pt x="1159101" y="270329"/>
                      <a:pt x="1159101" y="456595"/>
                      <a:pt x="1159101" y="643467"/>
                    </a:cubicBezTo>
                    <a:cubicBezTo>
                      <a:pt x="1159101" y="697290"/>
                      <a:pt x="1130683" y="725714"/>
                      <a:pt x="1076265" y="725714"/>
                    </a:cubicBezTo>
                    <a:cubicBezTo>
                      <a:pt x="744920" y="725714"/>
                      <a:pt x="414181" y="725714"/>
                      <a:pt x="82836" y="725714"/>
                    </a:cubicBezTo>
                    <a:cubicBezTo>
                      <a:pt x="28418" y="725714"/>
                      <a:pt x="0" y="697290"/>
                      <a:pt x="0" y="643467"/>
                    </a:cubicBezTo>
                    <a:cubicBezTo>
                      <a:pt x="0" y="455991"/>
                      <a:pt x="0" y="268514"/>
                      <a:pt x="0" y="81038"/>
                    </a:cubicBezTo>
                    <a:cubicBezTo>
                      <a:pt x="0" y="29028"/>
                      <a:pt x="29023" y="0"/>
                      <a:pt x="81627" y="0"/>
                    </a:cubicBezTo>
                    <a:cubicBezTo>
                      <a:pt x="248508" y="0"/>
                      <a:pt x="414785" y="0"/>
                      <a:pt x="581667" y="0"/>
                    </a:cubicBezTo>
                    <a:close/>
                    <a:moveTo>
                      <a:pt x="867663" y="507395"/>
                    </a:moveTo>
                    <a:cubicBezTo>
                      <a:pt x="867663" y="361648"/>
                      <a:pt x="867663" y="218319"/>
                      <a:pt x="867663" y="74386"/>
                    </a:cubicBezTo>
                    <a:cubicBezTo>
                      <a:pt x="650596" y="74386"/>
                      <a:pt x="434738" y="74386"/>
                      <a:pt x="218881" y="74386"/>
                    </a:cubicBezTo>
                    <a:cubicBezTo>
                      <a:pt x="218881" y="219529"/>
                      <a:pt x="218881" y="363462"/>
                      <a:pt x="218881" y="507395"/>
                    </a:cubicBezTo>
                    <a:cubicBezTo>
                      <a:pt x="435948" y="507395"/>
                      <a:pt x="651201" y="507395"/>
                      <a:pt x="867663" y="507395"/>
                    </a:cubicBezTo>
                    <a:close/>
                    <a:moveTo>
                      <a:pt x="73766" y="651933"/>
                    </a:moveTo>
                    <a:cubicBezTo>
                      <a:pt x="411762" y="651933"/>
                      <a:pt x="748548" y="651933"/>
                      <a:pt x="1084729" y="651933"/>
                    </a:cubicBezTo>
                    <a:cubicBezTo>
                      <a:pt x="1084729" y="627743"/>
                      <a:pt x="1084729" y="604762"/>
                      <a:pt x="1084729" y="581781"/>
                    </a:cubicBezTo>
                    <a:cubicBezTo>
                      <a:pt x="746734" y="581781"/>
                      <a:pt x="411157" y="581781"/>
                      <a:pt x="73766" y="581781"/>
                    </a:cubicBezTo>
                    <a:cubicBezTo>
                      <a:pt x="73766" y="605367"/>
                      <a:pt x="73766" y="627743"/>
                      <a:pt x="73766" y="651933"/>
                    </a:cubicBezTo>
                    <a:close/>
                    <a:moveTo>
                      <a:pt x="1084729" y="507395"/>
                    </a:moveTo>
                    <a:cubicBezTo>
                      <a:pt x="1084729" y="361648"/>
                      <a:pt x="1084729" y="218319"/>
                      <a:pt x="1084729" y="74991"/>
                    </a:cubicBezTo>
                    <a:cubicBezTo>
                      <a:pt x="1036358" y="74991"/>
                      <a:pt x="989196" y="74991"/>
                      <a:pt x="942638" y="74991"/>
                    </a:cubicBezTo>
                    <a:cubicBezTo>
                      <a:pt x="942638" y="220133"/>
                      <a:pt x="942638" y="363462"/>
                      <a:pt x="942638" y="507395"/>
                    </a:cubicBezTo>
                    <a:cubicBezTo>
                      <a:pt x="990405" y="507395"/>
                      <a:pt x="1036963" y="507395"/>
                      <a:pt x="1084729" y="507395"/>
                    </a:cubicBezTo>
                    <a:close/>
                    <a:moveTo>
                      <a:pt x="143300" y="506790"/>
                    </a:moveTo>
                    <a:cubicBezTo>
                      <a:pt x="143300" y="361043"/>
                      <a:pt x="143300" y="217714"/>
                      <a:pt x="143300" y="74386"/>
                    </a:cubicBezTo>
                    <a:cubicBezTo>
                      <a:pt x="119115" y="74386"/>
                      <a:pt x="96138" y="74386"/>
                      <a:pt x="73766" y="74386"/>
                    </a:cubicBezTo>
                    <a:cubicBezTo>
                      <a:pt x="73766" y="219529"/>
                      <a:pt x="73766" y="362857"/>
                      <a:pt x="73766" y="506790"/>
                    </a:cubicBezTo>
                    <a:cubicBezTo>
                      <a:pt x="97347" y="506790"/>
                      <a:pt x="119115" y="506790"/>
                      <a:pt x="143300" y="506790"/>
                    </a:cubicBezTo>
                    <a:close/>
                  </a:path>
                </a:pathLst>
              </a:custGeom>
              <a:grpFill/>
              <a:ln w="6040"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836F9848-7282-DB2A-C8D4-B985AA230C23}"/>
                  </a:ext>
                </a:extLst>
              </p:cNvPr>
              <p:cNvSpPr/>
              <p:nvPr/>
            </p:nvSpPr>
            <p:spPr>
              <a:xfrm>
                <a:off x="6302163" y="3016662"/>
                <a:ext cx="272089" cy="273352"/>
              </a:xfrm>
              <a:custGeom>
                <a:avLst/>
                <a:gdLst>
                  <a:gd name="connsiteX0" fmla="*/ 272089 w 272089"/>
                  <a:gd name="connsiteY0" fmla="*/ 216505 h 273352"/>
                  <a:gd name="connsiteX1" fmla="*/ 219485 w 272089"/>
                  <a:gd name="connsiteY1" fmla="*/ 270329 h 273352"/>
                  <a:gd name="connsiteX2" fmla="*/ 139673 w 272089"/>
                  <a:gd name="connsiteY2" fmla="*/ 186267 h 273352"/>
                  <a:gd name="connsiteX3" fmla="*/ 58046 w 272089"/>
                  <a:gd name="connsiteY3" fmla="*/ 273352 h 273352"/>
                  <a:gd name="connsiteX4" fmla="*/ 3023 w 272089"/>
                  <a:gd name="connsiteY4" fmla="*/ 217109 h 273352"/>
                  <a:gd name="connsiteX5" fmla="*/ 88882 w 272089"/>
                  <a:gd name="connsiteY5" fmla="*/ 137281 h 273352"/>
                  <a:gd name="connsiteX6" fmla="*/ 0 w 272089"/>
                  <a:gd name="connsiteY6" fmla="*/ 56243 h 273352"/>
                  <a:gd name="connsiteX7" fmla="*/ 54418 w 272089"/>
                  <a:gd name="connsiteY7" fmla="*/ 4838 h 273352"/>
                  <a:gd name="connsiteX8" fmla="*/ 136649 w 272089"/>
                  <a:gd name="connsiteY8" fmla="*/ 89505 h 273352"/>
                  <a:gd name="connsiteX9" fmla="*/ 217067 w 272089"/>
                  <a:gd name="connsiteY9" fmla="*/ 0 h 273352"/>
                  <a:gd name="connsiteX10" fmla="*/ 270880 w 272089"/>
                  <a:gd name="connsiteY10" fmla="*/ 54429 h 273352"/>
                  <a:gd name="connsiteX11" fmla="*/ 185021 w 272089"/>
                  <a:gd name="connsiteY11" fmla="*/ 135467 h 273352"/>
                  <a:gd name="connsiteX12" fmla="*/ 272089 w 272089"/>
                  <a:gd name="connsiteY12" fmla="*/ 216505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352">
                    <a:moveTo>
                      <a:pt x="272089" y="216505"/>
                    </a:moveTo>
                    <a:cubicBezTo>
                      <a:pt x="252136" y="237067"/>
                      <a:pt x="236415" y="252790"/>
                      <a:pt x="219485" y="270329"/>
                    </a:cubicBezTo>
                    <a:cubicBezTo>
                      <a:pt x="192881" y="242509"/>
                      <a:pt x="166882" y="215295"/>
                      <a:pt x="139673" y="186267"/>
                    </a:cubicBezTo>
                    <a:cubicBezTo>
                      <a:pt x="110650" y="217109"/>
                      <a:pt x="84650" y="244929"/>
                      <a:pt x="58046" y="273352"/>
                    </a:cubicBezTo>
                    <a:cubicBezTo>
                      <a:pt x="37488" y="252790"/>
                      <a:pt x="21767" y="236462"/>
                      <a:pt x="3023" y="217109"/>
                    </a:cubicBezTo>
                    <a:cubicBezTo>
                      <a:pt x="30837" y="191709"/>
                      <a:pt x="58046" y="166310"/>
                      <a:pt x="88882" y="137281"/>
                    </a:cubicBezTo>
                    <a:cubicBezTo>
                      <a:pt x="57441" y="108857"/>
                      <a:pt x="29023" y="82852"/>
                      <a:pt x="0" y="56243"/>
                    </a:cubicBezTo>
                    <a:cubicBezTo>
                      <a:pt x="20558" y="36286"/>
                      <a:pt x="36883" y="21167"/>
                      <a:pt x="54418" y="4838"/>
                    </a:cubicBezTo>
                    <a:cubicBezTo>
                      <a:pt x="79813" y="30843"/>
                      <a:pt x="106417" y="58057"/>
                      <a:pt x="136649" y="89505"/>
                    </a:cubicBezTo>
                    <a:cubicBezTo>
                      <a:pt x="165672" y="57452"/>
                      <a:pt x="191067" y="29028"/>
                      <a:pt x="217067" y="0"/>
                    </a:cubicBezTo>
                    <a:cubicBezTo>
                      <a:pt x="237020" y="19957"/>
                      <a:pt x="252741" y="36286"/>
                      <a:pt x="270880" y="54429"/>
                    </a:cubicBezTo>
                    <a:cubicBezTo>
                      <a:pt x="243066" y="81038"/>
                      <a:pt x="215253" y="107043"/>
                      <a:pt x="185021" y="135467"/>
                    </a:cubicBezTo>
                    <a:cubicBezTo>
                      <a:pt x="215857" y="164495"/>
                      <a:pt x="243066" y="189895"/>
                      <a:pt x="272089" y="216505"/>
                    </a:cubicBezTo>
                    <a:close/>
                  </a:path>
                </a:pathLst>
              </a:custGeom>
              <a:grpFill/>
              <a:ln w="6040"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DA5ED948-4DF7-51B5-577F-B16970E3568D}"/>
                  </a:ext>
                </a:extLst>
              </p:cNvPr>
              <p:cNvSpPr/>
              <p:nvPr/>
            </p:nvSpPr>
            <p:spPr>
              <a:xfrm>
                <a:off x="6628065" y="3016057"/>
                <a:ext cx="272089" cy="273957"/>
              </a:xfrm>
              <a:custGeom>
                <a:avLst/>
                <a:gdLst>
                  <a:gd name="connsiteX0" fmla="*/ 58046 w 272089"/>
                  <a:gd name="connsiteY0" fmla="*/ 4838 h 273957"/>
                  <a:gd name="connsiteX1" fmla="*/ 136045 w 272089"/>
                  <a:gd name="connsiteY1" fmla="*/ 89505 h 273957"/>
                  <a:gd name="connsiteX2" fmla="*/ 215858 w 272089"/>
                  <a:gd name="connsiteY2" fmla="*/ 0 h 273957"/>
                  <a:gd name="connsiteX3" fmla="*/ 269066 w 272089"/>
                  <a:gd name="connsiteY3" fmla="*/ 55033 h 273957"/>
                  <a:gd name="connsiteX4" fmla="*/ 183812 w 272089"/>
                  <a:gd name="connsiteY4" fmla="*/ 135467 h 273957"/>
                  <a:gd name="connsiteX5" fmla="*/ 272089 w 272089"/>
                  <a:gd name="connsiteY5" fmla="*/ 216505 h 273957"/>
                  <a:gd name="connsiteX6" fmla="*/ 217067 w 272089"/>
                  <a:gd name="connsiteY6" fmla="*/ 266095 h 273957"/>
                  <a:gd name="connsiteX7" fmla="*/ 140882 w 272089"/>
                  <a:gd name="connsiteY7" fmla="*/ 187476 h 273957"/>
                  <a:gd name="connsiteX8" fmla="*/ 58046 w 272089"/>
                  <a:gd name="connsiteY8" fmla="*/ 273957 h 273957"/>
                  <a:gd name="connsiteX9" fmla="*/ 5442 w 272089"/>
                  <a:gd name="connsiteY9" fmla="*/ 216505 h 273957"/>
                  <a:gd name="connsiteX10" fmla="*/ 88278 w 272089"/>
                  <a:gd name="connsiteY10" fmla="*/ 139095 h 273957"/>
                  <a:gd name="connsiteX11" fmla="*/ 0 w 272089"/>
                  <a:gd name="connsiteY11" fmla="*/ 57452 h 273957"/>
                  <a:gd name="connsiteX12" fmla="*/ 58046 w 272089"/>
                  <a:gd name="connsiteY12" fmla="*/ 4838 h 27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957">
                    <a:moveTo>
                      <a:pt x="58046" y="4838"/>
                    </a:moveTo>
                    <a:cubicBezTo>
                      <a:pt x="81627" y="30843"/>
                      <a:pt x="107022" y="58057"/>
                      <a:pt x="136045" y="89505"/>
                    </a:cubicBezTo>
                    <a:cubicBezTo>
                      <a:pt x="164463" y="58057"/>
                      <a:pt x="189858" y="29633"/>
                      <a:pt x="215858" y="0"/>
                    </a:cubicBezTo>
                    <a:cubicBezTo>
                      <a:pt x="235811" y="20562"/>
                      <a:pt x="251531" y="36891"/>
                      <a:pt x="269066" y="55033"/>
                    </a:cubicBezTo>
                    <a:cubicBezTo>
                      <a:pt x="241857" y="80433"/>
                      <a:pt x="214044" y="106438"/>
                      <a:pt x="183812" y="135467"/>
                    </a:cubicBezTo>
                    <a:cubicBezTo>
                      <a:pt x="215858" y="164495"/>
                      <a:pt x="243067" y="189895"/>
                      <a:pt x="272089" y="216505"/>
                    </a:cubicBezTo>
                    <a:cubicBezTo>
                      <a:pt x="250927" y="235252"/>
                      <a:pt x="233997" y="250976"/>
                      <a:pt x="217067" y="266095"/>
                    </a:cubicBezTo>
                    <a:cubicBezTo>
                      <a:pt x="194090" y="242510"/>
                      <a:pt x="168091" y="215295"/>
                      <a:pt x="140882" y="187476"/>
                    </a:cubicBezTo>
                    <a:cubicBezTo>
                      <a:pt x="111254" y="218319"/>
                      <a:pt x="85255" y="245533"/>
                      <a:pt x="58046" y="273957"/>
                    </a:cubicBezTo>
                    <a:cubicBezTo>
                      <a:pt x="38092" y="252186"/>
                      <a:pt x="22372" y="235252"/>
                      <a:pt x="5442" y="216505"/>
                    </a:cubicBezTo>
                    <a:cubicBezTo>
                      <a:pt x="30837" y="192919"/>
                      <a:pt x="58046" y="166914"/>
                      <a:pt x="88278" y="139095"/>
                    </a:cubicBezTo>
                    <a:cubicBezTo>
                      <a:pt x="56837" y="110067"/>
                      <a:pt x="29023" y="84667"/>
                      <a:pt x="0" y="57452"/>
                    </a:cubicBezTo>
                    <a:cubicBezTo>
                      <a:pt x="20558" y="38705"/>
                      <a:pt x="37488" y="23586"/>
                      <a:pt x="58046" y="4838"/>
                    </a:cubicBezTo>
                    <a:close/>
                  </a:path>
                </a:pathLst>
              </a:custGeom>
              <a:grpFill/>
              <a:ln w="6040"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26B05C38-1EC4-340B-7E00-2FE73CB7BA9A}"/>
                  </a:ext>
                </a:extLst>
              </p:cNvPr>
              <p:cNvSpPr/>
              <p:nvPr/>
            </p:nvSpPr>
            <p:spPr>
              <a:xfrm>
                <a:off x="6956991" y="3016662"/>
                <a:ext cx="270275" cy="271537"/>
              </a:xfrm>
              <a:custGeom>
                <a:avLst/>
                <a:gdLst>
                  <a:gd name="connsiteX0" fmla="*/ 58650 w 270275"/>
                  <a:gd name="connsiteY0" fmla="*/ 6048 h 271537"/>
                  <a:gd name="connsiteX1" fmla="*/ 91301 w 270275"/>
                  <a:gd name="connsiteY1" fmla="*/ 42938 h 271537"/>
                  <a:gd name="connsiteX2" fmla="*/ 131207 w 270275"/>
                  <a:gd name="connsiteY2" fmla="*/ 85876 h 271537"/>
                  <a:gd name="connsiteX3" fmla="*/ 214043 w 270275"/>
                  <a:gd name="connsiteY3" fmla="*/ 0 h 271537"/>
                  <a:gd name="connsiteX4" fmla="*/ 264229 w 270275"/>
                  <a:gd name="connsiteY4" fmla="*/ 54429 h 271537"/>
                  <a:gd name="connsiteX5" fmla="*/ 178974 w 270275"/>
                  <a:gd name="connsiteY5" fmla="*/ 134862 h 271537"/>
                  <a:gd name="connsiteX6" fmla="*/ 270275 w 270275"/>
                  <a:gd name="connsiteY6" fmla="*/ 216505 h 271537"/>
                  <a:gd name="connsiteX7" fmla="*/ 215253 w 270275"/>
                  <a:gd name="connsiteY7" fmla="*/ 269724 h 271537"/>
                  <a:gd name="connsiteX8" fmla="*/ 136045 w 270275"/>
                  <a:gd name="connsiteY8" fmla="*/ 185057 h 271537"/>
                  <a:gd name="connsiteX9" fmla="*/ 53813 w 270275"/>
                  <a:gd name="connsiteY9" fmla="*/ 271538 h 271537"/>
                  <a:gd name="connsiteX10" fmla="*/ 4232 w 270275"/>
                  <a:gd name="connsiteY10" fmla="*/ 217109 h 271537"/>
                  <a:gd name="connsiteX11" fmla="*/ 81627 w 270275"/>
                  <a:gd name="connsiteY11" fmla="*/ 142119 h 271537"/>
                  <a:gd name="connsiteX12" fmla="*/ 0 w 270275"/>
                  <a:gd name="connsiteY12" fmla="*/ 62895 h 271537"/>
                  <a:gd name="connsiteX13" fmla="*/ 58650 w 270275"/>
                  <a:gd name="connsiteY13" fmla="*/ 6048 h 2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275" h="271537">
                    <a:moveTo>
                      <a:pt x="58650" y="6048"/>
                    </a:moveTo>
                    <a:cubicBezTo>
                      <a:pt x="66511" y="15119"/>
                      <a:pt x="79208" y="29028"/>
                      <a:pt x="91301" y="42938"/>
                    </a:cubicBezTo>
                    <a:cubicBezTo>
                      <a:pt x="103998" y="56848"/>
                      <a:pt x="116696" y="70757"/>
                      <a:pt x="131207" y="85876"/>
                    </a:cubicBezTo>
                    <a:cubicBezTo>
                      <a:pt x="160230" y="55638"/>
                      <a:pt x="186230" y="28424"/>
                      <a:pt x="214043" y="0"/>
                    </a:cubicBezTo>
                    <a:cubicBezTo>
                      <a:pt x="232788" y="19957"/>
                      <a:pt x="247904" y="36286"/>
                      <a:pt x="264229" y="54429"/>
                    </a:cubicBezTo>
                    <a:cubicBezTo>
                      <a:pt x="238229" y="79224"/>
                      <a:pt x="210416" y="105229"/>
                      <a:pt x="178974" y="134862"/>
                    </a:cubicBezTo>
                    <a:cubicBezTo>
                      <a:pt x="212230" y="165100"/>
                      <a:pt x="240648" y="190500"/>
                      <a:pt x="270275" y="216505"/>
                    </a:cubicBezTo>
                    <a:cubicBezTo>
                      <a:pt x="249718" y="236462"/>
                      <a:pt x="233392" y="252186"/>
                      <a:pt x="215253" y="269724"/>
                    </a:cubicBezTo>
                    <a:cubicBezTo>
                      <a:pt x="189858" y="242509"/>
                      <a:pt x="163858" y="214690"/>
                      <a:pt x="136045" y="185057"/>
                    </a:cubicBezTo>
                    <a:cubicBezTo>
                      <a:pt x="106417" y="215900"/>
                      <a:pt x="80417" y="243114"/>
                      <a:pt x="53813" y="271538"/>
                    </a:cubicBezTo>
                    <a:cubicBezTo>
                      <a:pt x="35674" y="251581"/>
                      <a:pt x="20558" y="234648"/>
                      <a:pt x="4232" y="217109"/>
                    </a:cubicBezTo>
                    <a:cubicBezTo>
                      <a:pt x="28418" y="193524"/>
                      <a:pt x="55022" y="167519"/>
                      <a:pt x="81627" y="142119"/>
                    </a:cubicBezTo>
                    <a:cubicBezTo>
                      <a:pt x="51999" y="113090"/>
                      <a:pt x="24790" y="87086"/>
                      <a:pt x="0" y="62895"/>
                    </a:cubicBezTo>
                    <a:cubicBezTo>
                      <a:pt x="21163" y="42333"/>
                      <a:pt x="38092" y="26005"/>
                      <a:pt x="58650" y="6048"/>
                    </a:cubicBezTo>
                    <a:close/>
                  </a:path>
                </a:pathLst>
              </a:custGeom>
              <a:grpFill/>
              <a:ln w="6040"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5AB912A1-7E57-8E52-4E13-9F7E75074B9B}"/>
                  </a:ext>
                </a:extLst>
              </p:cNvPr>
              <p:cNvSpPr/>
              <p:nvPr/>
            </p:nvSpPr>
            <p:spPr>
              <a:xfrm>
                <a:off x="6655879" y="2754800"/>
                <a:ext cx="217067" cy="217714"/>
              </a:xfrm>
              <a:custGeom>
                <a:avLst/>
                <a:gdLst>
                  <a:gd name="connsiteX0" fmla="*/ 217067 w 217067"/>
                  <a:gd name="connsiteY0" fmla="*/ 108252 h 217714"/>
                  <a:gd name="connsiteX1" fmla="*/ 107627 w 217067"/>
                  <a:gd name="connsiteY1" fmla="*/ 217714 h 217714"/>
                  <a:gd name="connsiteX2" fmla="*/ 0 w 217067"/>
                  <a:gd name="connsiteY2" fmla="*/ 109462 h 217714"/>
                  <a:gd name="connsiteX3" fmla="*/ 109441 w 217067"/>
                  <a:gd name="connsiteY3" fmla="*/ 0 h 217714"/>
                  <a:gd name="connsiteX4" fmla="*/ 217067 w 217067"/>
                  <a:gd name="connsiteY4" fmla="*/ 108252 h 217714"/>
                  <a:gd name="connsiteX5" fmla="*/ 108231 w 217067"/>
                  <a:gd name="connsiteY5" fmla="*/ 144538 h 217714"/>
                  <a:gd name="connsiteX6" fmla="*/ 144510 w 217067"/>
                  <a:gd name="connsiteY6" fmla="*/ 108857 h 217714"/>
                  <a:gd name="connsiteX7" fmla="*/ 108836 w 217067"/>
                  <a:gd name="connsiteY7" fmla="*/ 72571 h 217714"/>
                  <a:gd name="connsiteX8" fmla="*/ 72557 w 217067"/>
                  <a:gd name="connsiteY8" fmla="*/ 108252 h 217714"/>
                  <a:gd name="connsiteX9" fmla="*/ 108231 w 217067"/>
                  <a:gd name="connsiteY9" fmla="*/ 144538 h 2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067" h="217714">
                    <a:moveTo>
                      <a:pt x="217067" y="108252"/>
                    </a:moveTo>
                    <a:cubicBezTo>
                      <a:pt x="217067" y="168124"/>
                      <a:pt x="168091" y="217714"/>
                      <a:pt x="107627" y="217714"/>
                    </a:cubicBezTo>
                    <a:cubicBezTo>
                      <a:pt x="48371" y="217109"/>
                      <a:pt x="0" y="168729"/>
                      <a:pt x="0" y="109462"/>
                    </a:cubicBezTo>
                    <a:cubicBezTo>
                      <a:pt x="0" y="48986"/>
                      <a:pt x="48976" y="0"/>
                      <a:pt x="109441" y="0"/>
                    </a:cubicBezTo>
                    <a:cubicBezTo>
                      <a:pt x="168091" y="0"/>
                      <a:pt x="217067" y="48986"/>
                      <a:pt x="217067" y="108252"/>
                    </a:cubicBezTo>
                    <a:close/>
                    <a:moveTo>
                      <a:pt x="108231" y="144538"/>
                    </a:moveTo>
                    <a:cubicBezTo>
                      <a:pt x="127580" y="144538"/>
                      <a:pt x="144510" y="128210"/>
                      <a:pt x="144510" y="108857"/>
                    </a:cubicBezTo>
                    <a:cubicBezTo>
                      <a:pt x="144510" y="89505"/>
                      <a:pt x="128184" y="72571"/>
                      <a:pt x="108836" y="72571"/>
                    </a:cubicBezTo>
                    <a:cubicBezTo>
                      <a:pt x="89487" y="72571"/>
                      <a:pt x="72557" y="88900"/>
                      <a:pt x="72557" y="108252"/>
                    </a:cubicBezTo>
                    <a:cubicBezTo>
                      <a:pt x="72557" y="127605"/>
                      <a:pt x="88278" y="144538"/>
                      <a:pt x="108231" y="144538"/>
                    </a:cubicBezTo>
                    <a:close/>
                  </a:path>
                </a:pathLst>
              </a:custGeom>
              <a:grpFill/>
              <a:ln w="6040" cap="flat">
                <a:noFill/>
                <a:prstDash val="solid"/>
                <a:miter/>
              </a:ln>
            </p:spPr>
            <p:txBody>
              <a:bodyPr rtlCol="0" anchor="ctr"/>
              <a:lstStyle/>
              <a:p>
                <a:endParaRPr lang="en-US"/>
              </a:p>
            </p:txBody>
          </p:sp>
        </p:grpSp>
        <p:grpSp>
          <p:nvGrpSpPr>
            <p:cNvPr id="203" name="Graphic 3">
              <a:extLst>
                <a:ext uri="{FF2B5EF4-FFF2-40B4-BE49-F238E27FC236}">
                  <a16:creationId xmlns:a16="http://schemas.microsoft.com/office/drawing/2014/main" id="{AB0DDB36-130F-C6B0-9CCF-27253AFDDFF1}"/>
                </a:ext>
              </a:extLst>
            </p:cNvPr>
            <p:cNvGrpSpPr/>
            <p:nvPr/>
          </p:nvGrpSpPr>
          <p:grpSpPr>
            <a:xfrm>
              <a:off x="8878245" y="2200268"/>
              <a:ext cx="144167" cy="725714"/>
              <a:chOff x="6692066" y="2173624"/>
              <a:chExt cx="144167" cy="725714"/>
            </a:xfrm>
            <a:solidFill>
              <a:srgbClr val="00BADE"/>
            </a:solidFill>
          </p:grpSpPr>
          <p:sp>
            <p:nvSpPr>
              <p:cNvPr id="204" name="Freeform 203">
                <a:extLst>
                  <a:ext uri="{FF2B5EF4-FFF2-40B4-BE49-F238E27FC236}">
                    <a16:creationId xmlns:a16="http://schemas.microsoft.com/office/drawing/2014/main" id="{19EAD542-CDD7-7A90-B00C-246DD448E1FF}"/>
                  </a:ext>
                </a:extLst>
              </p:cNvPr>
              <p:cNvSpPr/>
              <p:nvPr/>
            </p:nvSpPr>
            <p:spPr>
              <a:xfrm>
                <a:off x="6692066" y="2173624"/>
                <a:ext cx="144167" cy="434823"/>
              </a:xfrm>
              <a:custGeom>
                <a:avLst/>
                <a:gdLst>
                  <a:gd name="connsiteX0" fmla="*/ 111346 w 144167"/>
                  <a:gd name="connsiteY0" fmla="*/ 434824 h 434823"/>
                  <a:gd name="connsiteX1" fmla="*/ 33347 w 144167"/>
                  <a:gd name="connsiteY1" fmla="*/ 434824 h 434823"/>
                  <a:gd name="connsiteX2" fmla="*/ 22464 w 144167"/>
                  <a:gd name="connsiteY2" fmla="*/ 313872 h 434823"/>
                  <a:gd name="connsiteX3" fmla="*/ 697 w 144167"/>
                  <a:gd name="connsiteY3" fmla="*/ 54429 h 434823"/>
                  <a:gd name="connsiteX4" fmla="*/ 50278 w 144167"/>
                  <a:gd name="connsiteY4" fmla="*/ 0 h 434823"/>
                  <a:gd name="connsiteX5" fmla="*/ 104696 w 144167"/>
                  <a:gd name="connsiteY5" fmla="*/ 0 h 434823"/>
                  <a:gd name="connsiteX6" fmla="*/ 143997 w 144167"/>
                  <a:gd name="connsiteY6" fmla="*/ 42938 h 434823"/>
                  <a:gd name="connsiteX7" fmla="*/ 119207 w 144167"/>
                  <a:gd name="connsiteY7" fmla="*/ 336248 h 434823"/>
                  <a:gd name="connsiteX8" fmla="*/ 111346 w 144167"/>
                  <a:gd name="connsiteY8" fmla="*/ 434824 h 4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167" h="434823">
                    <a:moveTo>
                      <a:pt x="111346" y="434824"/>
                    </a:moveTo>
                    <a:cubicBezTo>
                      <a:pt x="84138" y="434824"/>
                      <a:pt x="60556" y="434824"/>
                      <a:pt x="33347" y="434824"/>
                    </a:cubicBezTo>
                    <a:cubicBezTo>
                      <a:pt x="29720" y="394305"/>
                      <a:pt x="26092" y="353786"/>
                      <a:pt x="22464" y="313872"/>
                    </a:cubicBezTo>
                    <a:cubicBezTo>
                      <a:pt x="15208" y="227391"/>
                      <a:pt x="8557" y="140910"/>
                      <a:pt x="697" y="54429"/>
                    </a:cubicBezTo>
                    <a:cubicBezTo>
                      <a:pt x="-2931" y="11491"/>
                      <a:pt x="6743" y="0"/>
                      <a:pt x="50278" y="0"/>
                    </a:cubicBezTo>
                    <a:cubicBezTo>
                      <a:pt x="68417" y="0"/>
                      <a:pt x="86556" y="0"/>
                      <a:pt x="104696" y="0"/>
                    </a:cubicBezTo>
                    <a:cubicBezTo>
                      <a:pt x="133113" y="605"/>
                      <a:pt x="145811" y="13910"/>
                      <a:pt x="143997" y="42938"/>
                    </a:cubicBezTo>
                    <a:cubicBezTo>
                      <a:pt x="136137" y="140910"/>
                      <a:pt x="127672" y="238276"/>
                      <a:pt x="119207" y="336248"/>
                    </a:cubicBezTo>
                    <a:cubicBezTo>
                      <a:pt x="116788" y="368905"/>
                      <a:pt x="114370" y="400957"/>
                      <a:pt x="111346" y="434824"/>
                    </a:cubicBezTo>
                    <a:close/>
                  </a:path>
                </a:pathLst>
              </a:custGeom>
              <a:solidFill>
                <a:srgbClr val="009AC1"/>
              </a:solidFill>
              <a:ln w="6040"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0167526C-7741-FC33-3AF1-1E1BF7149F9E}"/>
                  </a:ext>
                </a:extLst>
              </p:cNvPr>
              <p:cNvSpPr/>
              <p:nvPr/>
            </p:nvSpPr>
            <p:spPr>
              <a:xfrm>
                <a:off x="6728436" y="2827355"/>
                <a:ext cx="71952" cy="71982"/>
              </a:xfrm>
              <a:custGeom>
                <a:avLst/>
                <a:gdLst>
                  <a:gd name="connsiteX0" fmla="*/ 35674 w 71952"/>
                  <a:gd name="connsiteY0" fmla="*/ 71983 h 71982"/>
                  <a:gd name="connsiteX1" fmla="*/ 0 w 71952"/>
                  <a:gd name="connsiteY1" fmla="*/ 35697 h 71982"/>
                  <a:gd name="connsiteX2" fmla="*/ 36279 w 71952"/>
                  <a:gd name="connsiteY2" fmla="*/ 16 h 71982"/>
                  <a:gd name="connsiteX3" fmla="*/ 71953 w 71952"/>
                  <a:gd name="connsiteY3" fmla="*/ 36302 h 71982"/>
                  <a:gd name="connsiteX4" fmla="*/ 35674 w 71952"/>
                  <a:gd name="connsiteY4" fmla="*/ 71983 h 71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52" h="71982">
                    <a:moveTo>
                      <a:pt x="35674" y="71983"/>
                    </a:moveTo>
                    <a:cubicBezTo>
                      <a:pt x="16325" y="71983"/>
                      <a:pt x="0" y="55050"/>
                      <a:pt x="0" y="35697"/>
                    </a:cubicBezTo>
                    <a:cubicBezTo>
                      <a:pt x="0" y="15740"/>
                      <a:pt x="16930" y="-589"/>
                      <a:pt x="36279" y="16"/>
                    </a:cubicBezTo>
                    <a:cubicBezTo>
                      <a:pt x="55627" y="16"/>
                      <a:pt x="71953" y="16950"/>
                      <a:pt x="71953" y="36302"/>
                    </a:cubicBezTo>
                    <a:cubicBezTo>
                      <a:pt x="71953" y="55654"/>
                      <a:pt x="55023" y="71983"/>
                      <a:pt x="35674" y="71983"/>
                    </a:cubicBezTo>
                    <a:close/>
                  </a:path>
                </a:pathLst>
              </a:custGeom>
              <a:solidFill>
                <a:srgbClr val="009AC1"/>
              </a:solidFill>
              <a:ln w="6040" cap="flat">
                <a:noFill/>
                <a:prstDash val="solid"/>
                <a:miter/>
              </a:ln>
            </p:spPr>
            <p:txBody>
              <a:bodyPr rtlCol="0" anchor="ctr"/>
              <a:lstStyle/>
              <a:p>
                <a:endParaRPr lang="en-US"/>
              </a:p>
            </p:txBody>
          </p:sp>
        </p:grpSp>
      </p:grpSp>
      <p:grpSp>
        <p:nvGrpSpPr>
          <p:cNvPr id="212" name="Graphic 3">
            <a:extLst>
              <a:ext uri="{FF2B5EF4-FFF2-40B4-BE49-F238E27FC236}">
                <a16:creationId xmlns:a16="http://schemas.microsoft.com/office/drawing/2014/main" id="{E529C8E1-CC75-C0BC-5E32-542F5B79C8C8}"/>
              </a:ext>
            </a:extLst>
          </p:cNvPr>
          <p:cNvGrpSpPr/>
          <p:nvPr/>
        </p:nvGrpSpPr>
        <p:grpSpPr>
          <a:xfrm>
            <a:off x="3212231" y="7092245"/>
            <a:ext cx="708269" cy="706718"/>
            <a:chOff x="10410452" y="410457"/>
            <a:chExt cx="1091621" cy="1089230"/>
          </a:xfrm>
        </p:grpSpPr>
        <p:sp>
          <p:nvSpPr>
            <p:cNvPr id="213" name="Freeform 212">
              <a:extLst>
                <a:ext uri="{FF2B5EF4-FFF2-40B4-BE49-F238E27FC236}">
                  <a16:creationId xmlns:a16="http://schemas.microsoft.com/office/drawing/2014/main" id="{F6A3F394-6190-3C9A-7191-1787B71665AE}"/>
                </a:ext>
              </a:extLst>
            </p:cNvPr>
            <p:cNvSpPr/>
            <p:nvPr/>
          </p:nvSpPr>
          <p:spPr>
            <a:xfrm>
              <a:off x="10975462" y="481769"/>
              <a:ext cx="268790" cy="153594"/>
            </a:xfrm>
            <a:custGeom>
              <a:avLst/>
              <a:gdLst>
                <a:gd name="connsiteX0" fmla="*/ 134395 w 268790"/>
                <a:gd name="connsiteY0" fmla="*/ 153595 h 153594"/>
                <a:gd name="connsiteX1" fmla="*/ 208450 w 268790"/>
                <a:gd name="connsiteY1" fmla="*/ 95997 h 153594"/>
                <a:gd name="connsiteX2" fmla="*/ 268791 w 268790"/>
                <a:gd name="connsiteY2" fmla="*/ 95997 h 153594"/>
                <a:gd name="connsiteX3" fmla="*/ 268791 w 268790"/>
                <a:gd name="connsiteY3" fmla="*/ 57598 h 153594"/>
                <a:gd name="connsiteX4" fmla="*/ 208450 w 268790"/>
                <a:gd name="connsiteY4" fmla="*/ 57598 h 153594"/>
                <a:gd name="connsiteX5" fmla="*/ 134395 w 268790"/>
                <a:gd name="connsiteY5" fmla="*/ 0 h 153594"/>
                <a:gd name="connsiteX6" fmla="*/ 60340 w 268790"/>
                <a:gd name="connsiteY6" fmla="*/ 57598 h 153594"/>
                <a:gd name="connsiteX7" fmla="*/ 0 w 268790"/>
                <a:gd name="connsiteY7" fmla="*/ 57598 h 153594"/>
                <a:gd name="connsiteX8" fmla="*/ 0 w 268790"/>
                <a:gd name="connsiteY8" fmla="*/ 95997 h 153594"/>
                <a:gd name="connsiteX9" fmla="*/ 60340 w 268790"/>
                <a:gd name="connsiteY9" fmla="*/ 95997 h 153594"/>
                <a:gd name="connsiteX10" fmla="*/ 134395 w 268790"/>
                <a:gd name="connsiteY10" fmla="*/ 153595 h 153594"/>
                <a:gd name="connsiteX11" fmla="*/ 134395 w 268790"/>
                <a:gd name="connsiteY11" fmla="*/ 153595 h 153594"/>
                <a:gd name="connsiteX12" fmla="*/ 134395 w 268790"/>
                <a:gd name="connsiteY12" fmla="*/ 38399 h 153594"/>
                <a:gd name="connsiteX13" fmla="*/ 170051 w 268790"/>
                <a:gd name="connsiteY13" fmla="*/ 63084 h 153594"/>
                <a:gd name="connsiteX14" fmla="*/ 161823 w 268790"/>
                <a:gd name="connsiteY14" fmla="*/ 104225 h 153594"/>
                <a:gd name="connsiteX15" fmla="*/ 120682 w 268790"/>
                <a:gd name="connsiteY15" fmla="*/ 112453 h 153594"/>
                <a:gd name="connsiteX16" fmla="*/ 95997 w 268790"/>
                <a:gd name="connsiteY16" fmla="*/ 76797 h 153594"/>
                <a:gd name="connsiteX17" fmla="*/ 134395 w 268790"/>
                <a:gd name="connsiteY17" fmla="*/ 38399 h 153594"/>
                <a:gd name="connsiteX18" fmla="*/ 134395 w 268790"/>
                <a:gd name="connsiteY18" fmla="*/ 38399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90" h="153594">
                  <a:moveTo>
                    <a:pt x="134395" y="153595"/>
                  </a:moveTo>
                  <a:cubicBezTo>
                    <a:pt x="170051" y="153595"/>
                    <a:pt x="200222" y="128910"/>
                    <a:pt x="208450" y="95997"/>
                  </a:cubicBezTo>
                  <a:lnTo>
                    <a:pt x="268791" y="95997"/>
                  </a:lnTo>
                  <a:lnTo>
                    <a:pt x="268791" y="57598"/>
                  </a:lnTo>
                  <a:lnTo>
                    <a:pt x="208450" y="57598"/>
                  </a:lnTo>
                  <a:cubicBezTo>
                    <a:pt x="200222" y="24685"/>
                    <a:pt x="170051" y="0"/>
                    <a:pt x="134395" y="0"/>
                  </a:cubicBezTo>
                  <a:cubicBezTo>
                    <a:pt x="98740" y="0"/>
                    <a:pt x="68569" y="24685"/>
                    <a:pt x="60340" y="57598"/>
                  </a:cubicBezTo>
                  <a:lnTo>
                    <a:pt x="0" y="57598"/>
                  </a:lnTo>
                  <a:lnTo>
                    <a:pt x="0" y="95997"/>
                  </a:lnTo>
                  <a:lnTo>
                    <a:pt x="60340" y="95997"/>
                  </a:lnTo>
                  <a:cubicBezTo>
                    <a:pt x="68569" y="128910"/>
                    <a:pt x="98740" y="153595"/>
                    <a:pt x="134395" y="153595"/>
                  </a:cubicBezTo>
                  <a:lnTo>
                    <a:pt x="134395" y="153595"/>
                  </a:lnTo>
                  <a:close/>
                  <a:moveTo>
                    <a:pt x="134395" y="38399"/>
                  </a:moveTo>
                  <a:cubicBezTo>
                    <a:pt x="150852" y="38399"/>
                    <a:pt x="164566" y="46627"/>
                    <a:pt x="170051" y="63084"/>
                  </a:cubicBezTo>
                  <a:cubicBezTo>
                    <a:pt x="175537" y="76797"/>
                    <a:pt x="172794" y="93254"/>
                    <a:pt x="161823" y="104225"/>
                  </a:cubicBezTo>
                  <a:cubicBezTo>
                    <a:pt x="150852" y="115196"/>
                    <a:pt x="134395" y="117939"/>
                    <a:pt x="120682" y="112453"/>
                  </a:cubicBezTo>
                  <a:cubicBezTo>
                    <a:pt x="106968" y="106968"/>
                    <a:pt x="95997" y="93254"/>
                    <a:pt x="95997" y="76797"/>
                  </a:cubicBezTo>
                  <a:cubicBezTo>
                    <a:pt x="95997" y="54855"/>
                    <a:pt x="112454" y="38399"/>
                    <a:pt x="134395" y="38399"/>
                  </a:cubicBezTo>
                  <a:lnTo>
                    <a:pt x="134395" y="38399"/>
                  </a:lnTo>
                  <a:close/>
                </a:path>
              </a:pathLst>
            </a:custGeom>
            <a:solidFill>
              <a:srgbClr val="009AC1"/>
            </a:solidFill>
            <a:ln w="27426"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6551CDC8-7625-734E-B2CF-67CC3032EC90}"/>
                </a:ext>
              </a:extLst>
            </p:cNvPr>
            <p:cNvSpPr/>
            <p:nvPr/>
          </p:nvSpPr>
          <p:spPr>
            <a:xfrm>
              <a:off x="10410452" y="410457"/>
              <a:ext cx="1091621" cy="1089230"/>
            </a:xfrm>
            <a:custGeom>
              <a:avLst/>
              <a:gdLst>
                <a:gd name="connsiteX0" fmla="*/ 1047737 w 1091621"/>
                <a:gd name="connsiteY0" fmla="*/ 822829 h 1089230"/>
                <a:gd name="connsiteX1" fmla="*/ 984653 w 1091621"/>
                <a:gd name="connsiteY1" fmla="*/ 743289 h 1089230"/>
                <a:gd name="connsiteX2" fmla="*/ 916084 w 1091621"/>
                <a:gd name="connsiteY2" fmla="*/ 715861 h 1089230"/>
                <a:gd name="connsiteX3" fmla="*/ 872200 w 1091621"/>
                <a:gd name="connsiteY3" fmla="*/ 693919 h 1089230"/>
                <a:gd name="connsiteX4" fmla="*/ 773461 w 1091621"/>
                <a:gd name="connsiteY4" fmla="*/ 655520 h 1089230"/>
                <a:gd name="connsiteX5" fmla="*/ 759747 w 1091621"/>
                <a:gd name="connsiteY5" fmla="*/ 611636 h 1089230"/>
                <a:gd name="connsiteX6" fmla="*/ 759747 w 1091621"/>
                <a:gd name="connsiteY6" fmla="*/ 562266 h 1089230"/>
                <a:gd name="connsiteX7" fmla="*/ 831058 w 1091621"/>
                <a:gd name="connsiteY7" fmla="*/ 562266 h 1089230"/>
                <a:gd name="connsiteX8" fmla="*/ 948998 w 1091621"/>
                <a:gd name="connsiteY8" fmla="*/ 482726 h 1089230"/>
                <a:gd name="connsiteX9" fmla="*/ 995624 w 1091621"/>
                <a:gd name="connsiteY9" fmla="*/ 370273 h 1089230"/>
                <a:gd name="connsiteX10" fmla="*/ 995624 w 1091621"/>
                <a:gd name="connsiteY10" fmla="*/ 356559 h 1089230"/>
                <a:gd name="connsiteX11" fmla="*/ 995624 w 1091621"/>
                <a:gd name="connsiteY11" fmla="*/ 356559 h 1089230"/>
                <a:gd name="connsiteX12" fmla="*/ 979168 w 1091621"/>
                <a:gd name="connsiteY12" fmla="*/ 345588 h 1089230"/>
                <a:gd name="connsiteX13" fmla="*/ 883171 w 1091621"/>
                <a:gd name="connsiteY13" fmla="*/ 345588 h 1089230"/>
                <a:gd name="connsiteX14" fmla="*/ 770718 w 1091621"/>
                <a:gd name="connsiteY14" fmla="*/ 416900 h 1089230"/>
                <a:gd name="connsiteX15" fmla="*/ 762489 w 1091621"/>
                <a:gd name="connsiteY15" fmla="*/ 433357 h 1089230"/>
                <a:gd name="connsiteX16" fmla="*/ 762489 w 1091621"/>
                <a:gd name="connsiteY16" fmla="*/ 293475 h 1089230"/>
                <a:gd name="connsiteX17" fmla="*/ 943512 w 1091621"/>
                <a:gd name="connsiteY17" fmla="*/ 293475 h 1089230"/>
                <a:gd name="connsiteX18" fmla="*/ 962712 w 1091621"/>
                <a:gd name="connsiteY18" fmla="*/ 274276 h 1089230"/>
                <a:gd name="connsiteX19" fmla="*/ 962712 w 1091621"/>
                <a:gd name="connsiteY19" fmla="*/ 19199 h 1089230"/>
                <a:gd name="connsiteX20" fmla="*/ 943512 w 1091621"/>
                <a:gd name="connsiteY20" fmla="*/ 0 h 1089230"/>
                <a:gd name="connsiteX21" fmla="*/ 471756 w 1091621"/>
                <a:gd name="connsiteY21" fmla="*/ 0 h 1089230"/>
                <a:gd name="connsiteX22" fmla="*/ 452557 w 1091621"/>
                <a:gd name="connsiteY22" fmla="*/ 19199 h 1089230"/>
                <a:gd name="connsiteX23" fmla="*/ 452557 w 1091621"/>
                <a:gd name="connsiteY23" fmla="*/ 274276 h 1089230"/>
                <a:gd name="connsiteX24" fmla="*/ 471756 w 1091621"/>
                <a:gd name="connsiteY24" fmla="*/ 293475 h 1089230"/>
                <a:gd name="connsiteX25" fmla="*/ 652778 w 1091621"/>
                <a:gd name="connsiteY25" fmla="*/ 293475 h 1089230"/>
                <a:gd name="connsiteX26" fmla="*/ 652778 w 1091621"/>
                <a:gd name="connsiteY26" fmla="*/ 433357 h 1089230"/>
                <a:gd name="connsiteX27" fmla="*/ 644550 w 1091621"/>
                <a:gd name="connsiteY27" fmla="*/ 416900 h 1089230"/>
                <a:gd name="connsiteX28" fmla="*/ 532097 w 1091621"/>
                <a:gd name="connsiteY28" fmla="*/ 345588 h 1089230"/>
                <a:gd name="connsiteX29" fmla="*/ 436100 w 1091621"/>
                <a:gd name="connsiteY29" fmla="*/ 345588 h 1089230"/>
                <a:gd name="connsiteX30" fmla="*/ 419643 w 1091621"/>
                <a:gd name="connsiteY30" fmla="*/ 356559 h 1089230"/>
                <a:gd name="connsiteX31" fmla="*/ 419643 w 1091621"/>
                <a:gd name="connsiteY31" fmla="*/ 356559 h 1089230"/>
                <a:gd name="connsiteX32" fmla="*/ 419643 w 1091621"/>
                <a:gd name="connsiteY32" fmla="*/ 370273 h 1089230"/>
                <a:gd name="connsiteX33" fmla="*/ 466270 w 1091621"/>
                <a:gd name="connsiteY33" fmla="*/ 482726 h 1089230"/>
                <a:gd name="connsiteX34" fmla="*/ 584209 w 1091621"/>
                <a:gd name="connsiteY34" fmla="*/ 562266 h 1089230"/>
                <a:gd name="connsiteX35" fmla="*/ 655521 w 1091621"/>
                <a:gd name="connsiteY35" fmla="*/ 562266 h 1089230"/>
                <a:gd name="connsiteX36" fmla="*/ 655521 w 1091621"/>
                <a:gd name="connsiteY36" fmla="*/ 614379 h 1089230"/>
                <a:gd name="connsiteX37" fmla="*/ 641807 w 1091621"/>
                <a:gd name="connsiteY37" fmla="*/ 652778 h 1089230"/>
                <a:gd name="connsiteX38" fmla="*/ 518383 w 1091621"/>
                <a:gd name="connsiteY38" fmla="*/ 696662 h 1089230"/>
                <a:gd name="connsiteX39" fmla="*/ 479984 w 1091621"/>
                <a:gd name="connsiteY39" fmla="*/ 718604 h 1089230"/>
                <a:gd name="connsiteX40" fmla="*/ 422386 w 1091621"/>
                <a:gd name="connsiteY40" fmla="*/ 743289 h 1089230"/>
                <a:gd name="connsiteX41" fmla="*/ 364788 w 1091621"/>
                <a:gd name="connsiteY41" fmla="*/ 817343 h 1089230"/>
                <a:gd name="connsiteX42" fmla="*/ 345589 w 1091621"/>
                <a:gd name="connsiteY42" fmla="*/ 817343 h 1089230"/>
                <a:gd name="connsiteX43" fmla="*/ 345589 w 1091621"/>
                <a:gd name="connsiteY43" fmla="*/ 798144 h 1089230"/>
                <a:gd name="connsiteX44" fmla="*/ 326389 w 1091621"/>
                <a:gd name="connsiteY44" fmla="*/ 778945 h 1089230"/>
                <a:gd name="connsiteX45" fmla="*/ 19200 w 1091621"/>
                <a:gd name="connsiteY45" fmla="*/ 778945 h 1089230"/>
                <a:gd name="connsiteX46" fmla="*/ 0 w 1091621"/>
                <a:gd name="connsiteY46" fmla="*/ 798144 h 1089230"/>
                <a:gd name="connsiteX47" fmla="*/ 0 w 1091621"/>
                <a:gd name="connsiteY47" fmla="*/ 1069677 h 1089230"/>
                <a:gd name="connsiteX48" fmla="*/ 19200 w 1091621"/>
                <a:gd name="connsiteY48" fmla="*/ 1088877 h 1089230"/>
                <a:gd name="connsiteX49" fmla="*/ 326389 w 1091621"/>
                <a:gd name="connsiteY49" fmla="*/ 1088877 h 1089230"/>
                <a:gd name="connsiteX50" fmla="*/ 345589 w 1091621"/>
                <a:gd name="connsiteY50" fmla="*/ 1069677 h 1089230"/>
                <a:gd name="connsiteX51" fmla="*/ 345589 w 1091621"/>
                <a:gd name="connsiteY51" fmla="*/ 1053221 h 1089230"/>
                <a:gd name="connsiteX52" fmla="*/ 386730 w 1091621"/>
                <a:gd name="connsiteY52" fmla="*/ 1064192 h 1089230"/>
                <a:gd name="connsiteX53" fmla="*/ 789917 w 1091621"/>
                <a:gd name="connsiteY53" fmla="*/ 1066935 h 1089230"/>
                <a:gd name="connsiteX54" fmla="*/ 932541 w 1091621"/>
                <a:gd name="connsiteY54" fmla="*/ 1034021 h 1089230"/>
                <a:gd name="connsiteX55" fmla="*/ 938027 w 1091621"/>
                <a:gd name="connsiteY55" fmla="*/ 1031279 h 1089230"/>
                <a:gd name="connsiteX56" fmla="*/ 1064193 w 1091621"/>
                <a:gd name="connsiteY56" fmla="*/ 938025 h 1089230"/>
                <a:gd name="connsiteX57" fmla="*/ 1091621 w 1091621"/>
                <a:gd name="connsiteY57" fmla="*/ 885912 h 1089230"/>
                <a:gd name="connsiteX58" fmla="*/ 1091621 w 1091621"/>
                <a:gd name="connsiteY58" fmla="*/ 885912 h 1089230"/>
                <a:gd name="connsiteX59" fmla="*/ 1047737 w 1091621"/>
                <a:gd name="connsiteY59" fmla="*/ 822829 h 1089230"/>
                <a:gd name="connsiteX60" fmla="*/ 1047737 w 1091621"/>
                <a:gd name="connsiteY60" fmla="*/ 822829 h 1089230"/>
                <a:gd name="connsiteX61" fmla="*/ 798145 w 1091621"/>
                <a:gd name="connsiteY61" fmla="*/ 430614 h 1089230"/>
                <a:gd name="connsiteX62" fmla="*/ 880429 w 1091621"/>
                <a:gd name="connsiteY62" fmla="*/ 381244 h 1089230"/>
                <a:gd name="connsiteX63" fmla="*/ 948998 w 1091621"/>
                <a:gd name="connsiteY63" fmla="*/ 381244 h 1089230"/>
                <a:gd name="connsiteX64" fmla="*/ 913341 w 1091621"/>
                <a:gd name="connsiteY64" fmla="*/ 469012 h 1089230"/>
                <a:gd name="connsiteX65" fmla="*/ 828316 w 1091621"/>
                <a:gd name="connsiteY65" fmla="*/ 526610 h 1089230"/>
                <a:gd name="connsiteX66" fmla="*/ 781689 w 1091621"/>
                <a:gd name="connsiteY66" fmla="*/ 526610 h 1089230"/>
                <a:gd name="connsiteX67" fmla="*/ 896885 w 1091621"/>
                <a:gd name="connsiteY67" fmla="*/ 427871 h 1089230"/>
                <a:gd name="connsiteX68" fmla="*/ 866715 w 1091621"/>
                <a:gd name="connsiteY68" fmla="*/ 405929 h 1089230"/>
                <a:gd name="connsiteX69" fmla="*/ 762489 w 1091621"/>
                <a:gd name="connsiteY69" fmla="*/ 493697 h 1089230"/>
                <a:gd name="connsiteX70" fmla="*/ 798145 w 1091621"/>
                <a:gd name="connsiteY70" fmla="*/ 430614 h 1089230"/>
                <a:gd name="connsiteX71" fmla="*/ 504669 w 1091621"/>
                <a:gd name="connsiteY71" fmla="*/ 181022 h 1089230"/>
                <a:gd name="connsiteX72" fmla="*/ 485470 w 1091621"/>
                <a:gd name="connsiteY72" fmla="*/ 181022 h 1089230"/>
                <a:gd name="connsiteX73" fmla="*/ 485470 w 1091621"/>
                <a:gd name="connsiteY73" fmla="*/ 109710 h 1089230"/>
                <a:gd name="connsiteX74" fmla="*/ 504669 w 1091621"/>
                <a:gd name="connsiteY74" fmla="*/ 109710 h 1089230"/>
                <a:gd name="connsiteX75" fmla="*/ 559524 w 1091621"/>
                <a:gd name="connsiteY75" fmla="*/ 54855 h 1089230"/>
                <a:gd name="connsiteX76" fmla="*/ 559524 w 1091621"/>
                <a:gd name="connsiteY76" fmla="*/ 35656 h 1089230"/>
                <a:gd name="connsiteX77" fmla="*/ 850258 w 1091621"/>
                <a:gd name="connsiteY77" fmla="*/ 35656 h 1089230"/>
                <a:gd name="connsiteX78" fmla="*/ 850258 w 1091621"/>
                <a:gd name="connsiteY78" fmla="*/ 54855 h 1089230"/>
                <a:gd name="connsiteX79" fmla="*/ 905113 w 1091621"/>
                <a:gd name="connsiteY79" fmla="*/ 109710 h 1089230"/>
                <a:gd name="connsiteX80" fmla="*/ 924313 w 1091621"/>
                <a:gd name="connsiteY80" fmla="*/ 109710 h 1089230"/>
                <a:gd name="connsiteX81" fmla="*/ 924313 w 1091621"/>
                <a:gd name="connsiteY81" fmla="*/ 181022 h 1089230"/>
                <a:gd name="connsiteX82" fmla="*/ 905113 w 1091621"/>
                <a:gd name="connsiteY82" fmla="*/ 181022 h 1089230"/>
                <a:gd name="connsiteX83" fmla="*/ 850258 w 1091621"/>
                <a:gd name="connsiteY83" fmla="*/ 235878 h 1089230"/>
                <a:gd name="connsiteX84" fmla="*/ 850258 w 1091621"/>
                <a:gd name="connsiteY84" fmla="*/ 255077 h 1089230"/>
                <a:gd name="connsiteX85" fmla="*/ 559524 w 1091621"/>
                <a:gd name="connsiteY85" fmla="*/ 255077 h 1089230"/>
                <a:gd name="connsiteX86" fmla="*/ 559524 w 1091621"/>
                <a:gd name="connsiteY86" fmla="*/ 235878 h 1089230"/>
                <a:gd name="connsiteX87" fmla="*/ 504669 w 1091621"/>
                <a:gd name="connsiteY87" fmla="*/ 181022 h 1089230"/>
                <a:gd name="connsiteX88" fmla="*/ 504669 w 1091621"/>
                <a:gd name="connsiteY88" fmla="*/ 181022 h 1089230"/>
                <a:gd name="connsiteX89" fmla="*/ 885914 w 1091621"/>
                <a:gd name="connsiteY89" fmla="*/ 255077 h 1089230"/>
                <a:gd name="connsiteX90" fmla="*/ 885914 w 1091621"/>
                <a:gd name="connsiteY90" fmla="*/ 235878 h 1089230"/>
                <a:gd name="connsiteX91" fmla="*/ 905113 w 1091621"/>
                <a:gd name="connsiteY91" fmla="*/ 216678 h 1089230"/>
                <a:gd name="connsiteX92" fmla="*/ 924313 w 1091621"/>
                <a:gd name="connsiteY92" fmla="*/ 216678 h 1089230"/>
                <a:gd name="connsiteX93" fmla="*/ 924313 w 1091621"/>
                <a:gd name="connsiteY93" fmla="*/ 252334 h 1089230"/>
                <a:gd name="connsiteX94" fmla="*/ 885914 w 1091621"/>
                <a:gd name="connsiteY94" fmla="*/ 252334 h 1089230"/>
                <a:gd name="connsiteX95" fmla="*/ 921570 w 1091621"/>
                <a:gd name="connsiteY95" fmla="*/ 74054 h 1089230"/>
                <a:gd name="connsiteX96" fmla="*/ 902370 w 1091621"/>
                <a:gd name="connsiteY96" fmla="*/ 74054 h 1089230"/>
                <a:gd name="connsiteX97" fmla="*/ 883171 w 1091621"/>
                <a:gd name="connsiteY97" fmla="*/ 54855 h 1089230"/>
                <a:gd name="connsiteX98" fmla="*/ 883171 w 1091621"/>
                <a:gd name="connsiteY98" fmla="*/ 35656 h 1089230"/>
                <a:gd name="connsiteX99" fmla="*/ 918827 w 1091621"/>
                <a:gd name="connsiteY99" fmla="*/ 35656 h 1089230"/>
                <a:gd name="connsiteX100" fmla="*/ 918827 w 1091621"/>
                <a:gd name="connsiteY100" fmla="*/ 74054 h 1089230"/>
                <a:gd name="connsiteX101" fmla="*/ 521126 w 1091621"/>
                <a:gd name="connsiteY101" fmla="*/ 35656 h 1089230"/>
                <a:gd name="connsiteX102" fmla="*/ 521126 w 1091621"/>
                <a:gd name="connsiteY102" fmla="*/ 54855 h 1089230"/>
                <a:gd name="connsiteX103" fmla="*/ 501926 w 1091621"/>
                <a:gd name="connsiteY103" fmla="*/ 74054 h 1089230"/>
                <a:gd name="connsiteX104" fmla="*/ 482727 w 1091621"/>
                <a:gd name="connsiteY104" fmla="*/ 74054 h 1089230"/>
                <a:gd name="connsiteX105" fmla="*/ 482727 w 1091621"/>
                <a:gd name="connsiteY105" fmla="*/ 38399 h 1089230"/>
                <a:gd name="connsiteX106" fmla="*/ 521126 w 1091621"/>
                <a:gd name="connsiteY106" fmla="*/ 38399 h 1089230"/>
                <a:gd name="connsiteX107" fmla="*/ 485470 w 1091621"/>
                <a:gd name="connsiteY107" fmla="*/ 219421 h 1089230"/>
                <a:gd name="connsiteX108" fmla="*/ 504669 w 1091621"/>
                <a:gd name="connsiteY108" fmla="*/ 219421 h 1089230"/>
                <a:gd name="connsiteX109" fmla="*/ 523869 w 1091621"/>
                <a:gd name="connsiteY109" fmla="*/ 238620 h 1089230"/>
                <a:gd name="connsiteX110" fmla="*/ 523869 w 1091621"/>
                <a:gd name="connsiteY110" fmla="*/ 257820 h 1089230"/>
                <a:gd name="connsiteX111" fmla="*/ 488212 w 1091621"/>
                <a:gd name="connsiteY111" fmla="*/ 257820 h 1089230"/>
                <a:gd name="connsiteX112" fmla="*/ 488212 w 1091621"/>
                <a:gd name="connsiteY112" fmla="*/ 219421 h 1089230"/>
                <a:gd name="connsiteX113" fmla="*/ 721348 w 1091621"/>
                <a:gd name="connsiteY113" fmla="*/ 290733 h 1089230"/>
                <a:gd name="connsiteX114" fmla="*/ 721348 w 1091621"/>
                <a:gd name="connsiteY114" fmla="*/ 617122 h 1089230"/>
                <a:gd name="connsiteX115" fmla="*/ 721348 w 1091621"/>
                <a:gd name="connsiteY115" fmla="*/ 622607 h 1089230"/>
                <a:gd name="connsiteX116" fmla="*/ 732319 w 1091621"/>
                <a:gd name="connsiteY116" fmla="*/ 652778 h 1089230"/>
                <a:gd name="connsiteX117" fmla="*/ 713120 w 1091621"/>
                <a:gd name="connsiteY117" fmla="*/ 652778 h 1089230"/>
                <a:gd name="connsiteX118" fmla="*/ 671978 w 1091621"/>
                <a:gd name="connsiteY118" fmla="*/ 652778 h 1089230"/>
                <a:gd name="connsiteX119" fmla="*/ 682949 w 1091621"/>
                <a:gd name="connsiteY119" fmla="*/ 622607 h 1089230"/>
                <a:gd name="connsiteX120" fmla="*/ 682949 w 1091621"/>
                <a:gd name="connsiteY120" fmla="*/ 617122 h 1089230"/>
                <a:gd name="connsiteX121" fmla="*/ 682949 w 1091621"/>
                <a:gd name="connsiteY121" fmla="*/ 290733 h 1089230"/>
                <a:gd name="connsiteX122" fmla="*/ 721348 w 1091621"/>
                <a:gd name="connsiteY122" fmla="*/ 290733 h 1089230"/>
                <a:gd name="connsiteX123" fmla="*/ 493698 w 1091621"/>
                <a:gd name="connsiteY123" fmla="*/ 469012 h 1089230"/>
                <a:gd name="connsiteX124" fmla="*/ 458042 w 1091621"/>
                <a:gd name="connsiteY124" fmla="*/ 381244 h 1089230"/>
                <a:gd name="connsiteX125" fmla="*/ 526612 w 1091621"/>
                <a:gd name="connsiteY125" fmla="*/ 381244 h 1089230"/>
                <a:gd name="connsiteX126" fmla="*/ 608895 w 1091621"/>
                <a:gd name="connsiteY126" fmla="*/ 430614 h 1089230"/>
                <a:gd name="connsiteX127" fmla="*/ 639064 w 1091621"/>
                <a:gd name="connsiteY127" fmla="*/ 493697 h 1089230"/>
                <a:gd name="connsiteX128" fmla="*/ 534840 w 1091621"/>
                <a:gd name="connsiteY128" fmla="*/ 405929 h 1089230"/>
                <a:gd name="connsiteX129" fmla="*/ 504669 w 1091621"/>
                <a:gd name="connsiteY129" fmla="*/ 427871 h 1089230"/>
                <a:gd name="connsiteX130" fmla="*/ 619866 w 1091621"/>
                <a:gd name="connsiteY130" fmla="*/ 526610 h 1089230"/>
                <a:gd name="connsiteX131" fmla="*/ 573238 w 1091621"/>
                <a:gd name="connsiteY131" fmla="*/ 526610 h 1089230"/>
                <a:gd name="connsiteX132" fmla="*/ 493698 w 1091621"/>
                <a:gd name="connsiteY132" fmla="*/ 469012 h 1089230"/>
                <a:gd name="connsiteX133" fmla="*/ 493698 w 1091621"/>
                <a:gd name="connsiteY133" fmla="*/ 469012 h 1089230"/>
                <a:gd name="connsiteX134" fmla="*/ 433357 w 1091621"/>
                <a:gd name="connsiteY134" fmla="*/ 776202 h 1089230"/>
                <a:gd name="connsiteX135" fmla="*/ 490955 w 1091621"/>
                <a:gd name="connsiteY135" fmla="*/ 751517 h 1089230"/>
                <a:gd name="connsiteX136" fmla="*/ 534840 w 1091621"/>
                <a:gd name="connsiteY136" fmla="*/ 726832 h 1089230"/>
                <a:gd name="connsiteX137" fmla="*/ 644550 w 1091621"/>
                <a:gd name="connsiteY137" fmla="*/ 691176 h 1089230"/>
                <a:gd name="connsiteX138" fmla="*/ 715862 w 1091621"/>
                <a:gd name="connsiteY138" fmla="*/ 691176 h 1089230"/>
                <a:gd name="connsiteX139" fmla="*/ 855744 w 1091621"/>
                <a:gd name="connsiteY139" fmla="*/ 729575 h 1089230"/>
                <a:gd name="connsiteX140" fmla="*/ 905113 w 1091621"/>
                <a:gd name="connsiteY140" fmla="*/ 754260 h 1089230"/>
                <a:gd name="connsiteX141" fmla="*/ 973682 w 1091621"/>
                <a:gd name="connsiteY141" fmla="*/ 781687 h 1089230"/>
                <a:gd name="connsiteX142" fmla="*/ 1009338 w 1091621"/>
                <a:gd name="connsiteY142" fmla="*/ 820086 h 1089230"/>
                <a:gd name="connsiteX143" fmla="*/ 962712 w 1091621"/>
                <a:gd name="connsiteY143" fmla="*/ 833800 h 1089230"/>
                <a:gd name="connsiteX144" fmla="*/ 863972 w 1091621"/>
                <a:gd name="connsiteY144" fmla="*/ 891398 h 1089230"/>
                <a:gd name="connsiteX145" fmla="*/ 855744 w 1091621"/>
                <a:gd name="connsiteY145" fmla="*/ 894140 h 1089230"/>
                <a:gd name="connsiteX146" fmla="*/ 817344 w 1091621"/>
                <a:gd name="connsiteY146" fmla="*/ 894140 h 1089230"/>
                <a:gd name="connsiteX147" fmla="*/ 817344 w 1091621"/>
                <a:gd name="connsiteY147" fmla="*/ 822829 h 1089230"/>
                <a:gd name="connsiteX148" fmla="*/ 754261 w 1091621"/>
                <a:gd name="connsiteY148" fmla="*/ 787173 h 1089230"/>
                <a:gd name="connsiteX149" fmla="*/ 523869 w 1091621"/>
                <a:gd name="connsiteY149" fmla="*/ 787173 h 1089230"/>
                <a:gd name="connsiteX150" fmla="*/ 438843 w 1091621"/>
                <a:gd name="connsiteY150" fmla="*/ 806372 h 1089230"/>
                <a:gd name="connsiteX151" fmla="*/ 405929 w 1091621"/>
                <a:gd name="connsiteY151" fmla="*/ 822829 h 1089230"/>
                <a:gd name="connsiteX152" fmla="*/ 394958 w 1091621"/>
                <a:gd name="connsiteY152" fmla="*/ 822829 h 1089230"/>
                <a:gd name="connsiteX153" fmla="*/ 433357 w 1091621"/>
                <a:gd name="connsiteY153" fmla="*/ 776202 h 1089230"/>
                <a:gd name="connsiteX154" fmla="*/ 433357 w 1091621"/>
                <a:gd name="connsiteY154" fmla="*/ 776202 h 1089230"/>
                <a:gd name="connsiteX155" fmla="*/ 32914 w 1091621"/>
                <a:gd name="connsiteY155" fmla="*/ 817343 h 1089230"/>
                <a:gd name="connsiteX156" fmla="*/ 213936 w 1091621"/>
                <a:gd name="connsiteY156" fmla="*/ 817343 h 1089230"/>
                <a:gd name="connsiteX157" fmla="*/ 213936 w 1091621"/>
                <a:gd name="connsiteY157" fmla="*/ 1053221 h 1089230"/>
                <a:gd name="connsiteX158" fmla="*/ 32914 w 1091621"/>
                <a:gd name="connsiteY158" fmla="*/ 1053221 h 1089230"/>
                <a:gd name="connsiteX159" fmla="*/ 32914 w 1091621"/>
                <a:gd name="connsiteY159" fmla="*/ 817343 h 1089230"/>
                <a:gd name="connsiteX160" fmla="*/ 304447 w 1091621"/>
                <a:gd name="connsiteY160" fmla="*/ 1053221 h 1089230"/>
                <a:gd name="connsiteX161" fmla="*/ 249592 w 1091621"/>
                <a:gd name="connsiteY161" fmla="*/ 1053221 h 1089230"/>
                <a:gd name="connsiteX162" fmla="*/ 249592 w 1091621"/>
                <a:gd name="connsiteY162" fmla="*/ 817343 h 1089230"/>
                <a:gd name="connsiteX163" fmla="*/ 304447 w 1091621"/>
                <a:gd name="connsiteY163" fmla="*/ 817343 h 1089230"/>
                <a:gd name="connsiteX164" fmla="*/ 304447 w 1091621"/>
                <a:gd name="connsiteY164" fmla="*/ 1053221 h 1089230"/>
                <a:gd name="connsiteX165" fmla="*/ 1047737 w 1091621"/>
                <a:gd name="connsiteY165" fmla="*/ 883169 h 1089230"/>
                <a:gd name="connsiteX166" fmla="*/ 1036766 w 1091621"/>
                <a:gd name="connsiteY166" fmla="*/ 907854 h 1089230"/>
                <a:gd name="connsiteX167" fmla="*/ 913341 w 1091621"/>
                <a:gd name="connsiteY167" fmla="*/ 1001108 h 1089230"/>
                <a:gd name="connsiteX168" fmla="*/ 773461 w 1091621"/>
                <a:gd name="connsiteY168" fmla="*/ 1034021 h 1089230"/>
                <a:gd name="connsiteX169" fmla="*/ 389473 w 1091621"/>
                <a:gd name="connsiteY169" fmla="*/ 1031279 h 1089230"/>
                <a:gd name="connsiteX170" fmla="*/ 345589 w 1091621"/>
                <a:gd name="connsiteY170" fmla="*/ 1020307 h 1089230"/>
                <a:gd name="connsiteX171" fmla="*/ 340103 w 1091621"/>
                <a:gd name="connsiteY171" fmla="*/ 1020307 h 1089230"/>
                <a:gd name="connsiteX172" fmla="*/ 340103 w 1091621"/>
                <a:gd name="connsiteY172" fmla="*/ 855742 h 1089230"/>
                <a:gd name="connsiteX173" fmla="*/ 411415 w 1091621"/>
                <a:gd name="connsiteY173" fmla="*/ 855742 h 1089230"/>
                <a:gd name="connsiteX174" fmla="*/ 419643 w 1091621"/>
                <a:gd name="connsiteY174" fmla="*/ 852999 h 1089230"/>
                <a:gd name="connsiteX175" fmla="*/ 455300 w 1091621"/>
                <a:gd name="connsiteY175" fmla="*/ 833800 h 1089230"/>
                <a:gd name="connsiteX176" fmla="*/ 523869 w 1091621"/>
                <a:gd name="connsiteY176" fmla="*/ 817343 h 1089230"/>
                <a:gd name="connsiteX177" fmla="*/ 754261 w 1091621"/>
                <a:gd name="connsiteY177" fmla="*/ 817343 h 1089230"/>
                <a:gd name="connsiteX178" fmla="*/ 778946 w 1091621"/>
                <a:gd name="connsiteY178" fmla="*/ 828314 h 1089230"/>
                <a:gd name="connsiteX179" fmla="*/ 789917 w 1091621"/>
                <a:gd name="connsiteY179" fmla="*/ 852999 h 1089230"/>
                <a:gd name="connsiteX180" fmla="*/ 778946 w 1091621"/>
                <a:gd name="connsiteY180" fmla="*/ 877684 h 1089230"/>
                <a:gd name="connsiteX181" fmla="*/ 754261 w 1091621"/>
                <a:gd name="connsiteY181" fmla="*/ 888655 h 1089230"/>
                <a:gd name="connsiteX182" fmla="*/ 630837 w 1091621"/>
                <a:gd name="connsiteY182" fmla="*/ 888655 h 1089230"/>
                <a:gd name="connsiteX183" fmla="*/ 630837 w 1091621"/>
                <a:gd name="connsiteY183" fmla="*/ 924311 h 1089230"/>
                <a:gd name="connsiteX184" fmla="*/ 858486 w 1091621"/>
                <a:gd name="connsiteY184" fmla="*/ 924311 h 1089230"/>
                <a:gd name="connsiteX185" fmla="*/ 858486 w 1091621"/>
                <a:gd name="connsiteY185" fmla="*/ 924311 h 1089230"/>
                <a:gd name="connsiteX186" fmla="*/ 883171 w 1091621"/>
                <a:gd name="connsiteY186" fmla="*/ 918825 h 1089230"/>
                <a:gd name="connsiteX187" fmla="*/ 883171 w 1091621"/>
                <a:gd name="connsiteY187" fmla="*/ 918825 h 1089230"/>
                <a:gd name="connsiteX188" fmla="*/ 981910 w 1091621"/>
                <a:gd name="connsiteY188" fmla="*/ 861227 h 1089230"/>
                <a:gd name="connsiteX189" fmla="*/ 1017567 w 1091621"/>
                <a:gd name="connsiteY189" fmla="*/ 850256 h 1089230"/>
                <a:gd name="connsiteX190" fmla="*/ 1017567 w 1091621"/>
                <a:gd name="connsiteY190" fmla="*/ 850256 h 1089230"/>
                <a:gd name="connsiteX191" fmla="*/ 1047737 w 1091621"/>
                <a:gd name="connsiteY191" fmla="*/ 883169 h 1089230"/>
                <a:gd name="connsiteX192" fmla="*/ 1047737 w 1091621"/>
                <a:gd name="connsiteY192" fmla="*/ 883169 h 108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91621" h="1089230">
                  <a:moveTo>
                    <a:pt x="1047737" y="822829"/>
                  </a:moveTo>
                  <a:cubicBezTo>
                    <a:pt x="1042252" y="787173"/>
                    <a:pt x="1020310" y="757002"/>
                    <a:pt x="984653" y="743289"/>
                  </a:cubicBezTo>
                  <a:lnTo>
                    <a:pt x="916084" y="715861"/>
                  </a:lnTo>
                  <a:cubicBezTo>
                    <a:pt x="899627" y="710375"/>
                    <a:pt x="885914" y="702147"/>
                    <a:pt x="872200" y="693919"/>
                  </a:cubicBezTo>
                  <a:cubicBezTo>
                    <a:pt x="842030" y="674719"/>
                    <a:pt x="809116" y="663748"/>
                    <a:pt x="773461" y="655520"/>
                  </a:cubicBezTo>
                  <a:lnTo>
                    <a:pt x="759747" y="611636"/>
                  </a:lnTo>
                  <a:lnTo>
                    <a:pt x="759747" y="562266"/>
                  </a:lnTo>
                  <a:lnTo>
                    <a:pt x="831058" y="562266"/>
                  </a:lnTo>
                  <a:cubicBezTo>
                    <a:pt x="883171" y="562266"/>
                    <a:pt x="929798" y="532096"/>
                    <a:pt x="948998" y="482726"/>
                  </a:cubicBezTo>
                  <a:lnTo>
                    <a:pt x="995624" y="370273"/>
                  </a:lnTo>
                  <a:cubicBezTo>
                    <a:pt x="998367" y="364787"/>
                    <a:pt x="998367" y="362045"/>
                    <a:pt x="995624" y="356559"/>
                  </a:cubicBezTo>
                  <a:lnTo>
                    <a:pt x="995624" y="356559"/>
                  </a:lnTo>
                  <a:cubicBezTo>
                    <a:pt x="992882" y="351074"/>
                    <a:pt x="987396" y="345588"/>
                    <a:pt x="979168" y="345588"/>
                  </a:cubicBezTo>
                  <a:lnTo>
                    <a:pt x="883171" y="345588"/>
                  </a:lnTo>
                  <a:cubicBezTo>
                    <a:pt x="833801" y="345588"/>
                    <a:pt x="789917" y="373016"/>
                    <a:pt x="770718" y="416900"/>
                  </a:cubicBezTo>
                  <a:lnTo>
                    <a:pt x="762489" y="433357"/>
                  </a:lnTo>
                  <a:lnTo>
                    <a:pt x="762489" y="293475"/>
                  </a:lnTo>
                  <a:lnTo>
                    <a:pt x="943512" y="293475"/>
                  </a:lnTo>
                  <a:cubicBezTo>
                    <a:pt x="954483" y="293475"/>
                    <a:pt x="962712" y="285247"/>
                    <a:pt x="962712" y="274276"/>
                  </a:cubicBezTo>
                  <a:lnTo>
                    <a:pt x="962712" y="19199"/>
                  </a:lnTo>
                  <a:cubicBezTo>
                    <a:pt x="962712" y="8228"/>
                    <a:pt x="954483" y="0"/>
                    <a:pt x="943512" y="0"/>
                  </a:cubicBezTo>
                  <a:lnTo>
                    <a:pt x="471756" y="0"/>
                  </a:lnTo>
                  <a:cubicBezTo>
                    <a:pt x="460785" y="0"/>
                    <a:pt x="452557" y="8228"/>
                    <a:pt x="452557" y="19199"/>
                  </a:cubicBezTo>
                  <a:lnTo>
                    <a:pt x="452557" y="274276"/>
                  </a:lnTo>
                  <a:cubicBezTo>
                    <a:pt x="452557" y="285247"/>
                    <a:pt x="460785" y="293475"/>
                    <a:pt x="471756" y="293475"/>
                  </a:cubicBezTo>
                  <a:lnTo>
                    <a:pt x="652778" y="293475"/>
                  </a:lnTo>
                  <a:lnTo>
                    <a:pt x="652778" y="433357"/>
                  </a:lnTo>
                  <a:lnTo>
                    <a:pt x="644550" y="416900"/>
                  </a:lnTo>
                  <a:cubicBezTo>
                    <a:pt x="622609" y="373016"/>
                    <a:pt x="578724" y="345588"/>
                    <a:pt x="532097" y="345588"/>
                  </a:cubicBezTo>
                  <a:lnTo>
                    <a:pt x="436100" y="345588"/>
                  </a:lnTo>
                  <a:cubicBezTo>
                    <a:pt x="427872" y="345588"/>
                    <a:pt x="422386" y="351074"/>
                    <a:pt x="419643" y="356559"/>
                  </a:cubicBezTo>
                  <a:lnTo>
                    <a:pt x="419643" y="356559"/>
                  </a:lnTo>
                  <a:cubicBezTo>
                    <a:pt x="416901" y="362045"/>
                    <a:pt x="416901" y="364787"/>
                    <a:pt x="419643" y="370273"/>
                  </a:cubicBezTo>
                  <a:lnTo>
                    <a:pt x="466270" y="482726"/>
                  </a:lnTo>
                  <a:cubicBezTo>
                    <a:pt x="485470" y="532096"/>
                    <a:pt x="532097" y="562266"/>
                    <a:pt x="584209" y="562266"/>
                  </a:cubicBezTo>
                  <a:lnTo>
                    <a:pt x="655521" y="562266"/>
                  </a:lnTo>
                  <a:lnTo>
                    <a:pt x="655521" y="614379"/>
                  </a:lnTo>
                  <a:lnTo>
                    <a:pt x="641807" y="652778"/>
                  </a:lnTo>
                  <a:cubicBezTo>
                    <a:pt x="597923" y="655520"/>
                    <a:pt x="554039" y="669234"/>
                    <a:pt x="518383" y="696662"/>
                  </a:cubicBezTo>
                  <a:cubicBezTo>
                    <a:pt x="507412" y="704890"/>
                    <a:pt x="493698" y="713118"/>
                    <a:pt x="479984" y="718604"/>
                  </a:cubicBezTo>
                  <a:lnTo>
                    <a:pt x="422386" y="743289"/>
                  </a:lnTo>
                  <a:cubicBezTo>
                    <a:pt x="392215" y="757002"/>
                    <a:pt x="370274" y="784430"/>
                    <a:pt x="364788" y="817343"/>
                  </a:cubicBezTo>
                  <a:lnTo>
                    <a:pt x="345589" y="817343"/>
                  </a:lnTo>
                  <a:lnTo>
                    <a:pt x="345589" y="798144"/>
                  </a:lnTo>
                  <a:cubicBezTo>
                    <a:pt x="345589" y="787173"/>
                    <a:pt x="337360" y="778945"/>
                    <a:pt x="326389" y="778945"/>
                  </a:cubicBezTo>
                  <a:lnTo>
                    <a:pt x="19200" y="778945"/>
                  </a:lnTo>
                  <a:cubicBezTo>
                    <a:pt x="8228" y="778945"/>
                    <a:pt x="0" y="787173"/>
                    <a:pt x="0" y="798144"/>
                  </a:cubicBezTo>
                  <a:lnTo>
                    <a:pt x="0" y="1069677"/>
                  </a:lnTo>
                  <a:cubicBezTo>
                    <a:pt x="0" y="1080648"/>
                    <a:pt x="8228" y="1088877"/>
                    <a:pt x="19200" y="1088877"/>
                  </a:cubicBezTo>
                  <a:lnTo>
                    <a:pt x="326389" y="1088877"/>
                  </a:lnTo>
                  <a:cubicBezTo>
                    <a:pt x="337360" y="1088877"/>
                    <a:pt x="345589" y="1080648"/>
                    <a:pt x="345589" y="1069677"/>
                  </a:cubicBezTo>
                  <a:lnTo>
                    <a:pt x="345589" y="1053221"/>
                  </a:lnTo>
                  <a:lnTo>
                    <a:pt x="386730" y="1064192"/>
                  </a:lnTo>
                  <a:cubicBezTo>
                    <a:pt x="518383" y="1097105"/>
                    <a:pt x="655521" y="1097105"/>
                    <a:pt x="789917" y="1066935"/>
                  </a:cubicBezTo>
                  <a:lnTo>
                    <a:pt x="932541" y="1034021"/>
                  </a:lnTo>
                  <a:cubicBezTo>
                    <a:pt x="935284" y="1034021"/>
                    <a:pt x="938027" y="1031279"/>
                    <a:pt x="938027" y="1031279"/>
                  </a:cubicBezTo>
                  <a:lnTo>
                    <a:pt x="1064193" y="938025"/>
                  </a:lnTo>
                  <a:cubicBezTo>
                    <a:pt x="1080650" y="924311"/>
                    <a:pt x="1091621" y="905112"/>
                    <a:pt x="1091621" y="885912"/>
                  </a:cubicBezTo>
                  <a:lnTo>
                    <a:pt x="1091621" y="885912"/>
                  </a:lnTo>
                  <a:cubicBezTo>
                    <a:pt x="1083393" y="858485"/>
                    <a:pt x="1069679" y="833800"/>
                    <a:pt x="1047737" y="822829"/>
                  </a:cubicBezTo>
                  <a:lnTo>
                    <a:pt x="1047737" y="822829"/>
                  </a:lnTo>
                  <a:close/>
                  <a:moveTo>
                    <a:pt x="798145" y="430614"/>
                  </a:moveTo>
                  <a:cubicBezTo>
                    <a:pt x="814602" y="400443"/>
                    <a:pt x="844772" y="381244"/>
                    <a:pt x="880429" y="381244"/>
                  </a:cubicBezTo>
                  <a:lnTo>
                    <a:pt x="948998" y="381244"/>
                  </a:lnTo>
                  <a:lnTo>
                    <a:pt x="913341" y="469012"/>
                  </a:lnTo>
                  <a:cubicBezTo>
                    <a:pt x="899627" y="504668"/>
                    <a:pt x="866715" y="526610"/>
                    <a:pt x="828316" y="526610"/>
                  </a:cubicBezTo>
                  <a:lnTo>
                    <a:pt x="781689" y="526610"/>
                  </a:lnTo>
                  <a:cubicBezTo>
                    <a:pt x="828316" y="501926"/>
                    <a:pt x="866715" y="469012"/>
                    <a:pt x="896885" y="427871"/>
                  </a:cubicBezTo>
                  <a:lnTo>
                    <a:pt x="866715" y="405929"/>
                  </a:lnTo>
                  <a:cubicBezTo>
                    <a:pt x="839287" y="441585"/>
                    <a:pt x="803631" y="471755"/>
                    <a:pt x="762489" y="493697"/>
                  </a:cubicBezTo>
                  <a:lnTo>
                    <a:pt x="798145" y="430614"/>
                  </a:lnTo>
                  <a:close/>
                  <a:moveTo>
                    <a:pt x="504669" y="181022"/>
                  </a:moveTo>
                  <a:lnTo>
                    <a:pt x="485470" y="181022"/>
                  </a:lnTo>
                  <a:lnTo>
                    <a:pt x="485470" y="109710"/>
                  </a:lnTo>
                  <a:lnTo>
                    <a:pt x="504669" y="109710"/>
                  </a:lnTo>
                  <a:cubicBezTo>
                    <a:pt x="534840" y="109710"/>
                    <a:pt x="559524" y="85026"/>
                    <a:pt x="559524" y="54855"/>
                  </a:cubicBezTo>
                  <a:lnTo>
                    <a:pt x="559524" y="35656"/>
                  </a:lnTo>
                  <a:lnTo>
                    <a:pt x="850258" y="35656"/>
                  </a:lnTo>
                  <a:lnTo>
                    <a:pt x="850258" y="54855"/>
                  </a:lnTo>
                  <a:cubicBezTo>
                    <a:pt x="850258" y="85026"/>
                    <a:pt x="874943" y="109710"/>
                    <a:pt x="905113" y="109710"/>
                  </a:cubicBezTo>
                  <a:lnTo>
                    <a:pt x="924313" y="109710"/>
                  </a:lnTo>
                  <a:lnTo>
                    <a:pt x="924313" y="181022"/>
                  </a:lnTo>
                  <a:lnTo>
                    <a:pt x="905113" y="181022"/>
                  </a:lnTo>
                  <a:cubicBezTo>
                    <a:pt x="874943" y="181022"/>
                    <a:pt x="850258" y="205707"/>
                    <a:pt x="850258" y="235878"/>
                  </a:cubicBezTo>
                  <a:lnTo>
                    <a:pt x="850258" y="255077"/>
                  </a:lnTo>
                  <a:lnTo>
                    <a:pt x="559524" y="255077"/>
                  </a:lnTo>
                  <a:lnTo>
                    <a:pt x="559524" y="235878"/>
                  </a:lnTo>
                  <a:cubicBezTo>
                    <a:pt x="559524" y="205707"/>
                    <a:pt x="534840" y="181022"/>
                    <a:pt x="504669" y="181022"/>
                  </a:cubicBezTo>
                  <a:lnTo>
                    <a:pt x="504669" y="181022"/>
                  </a:lnTo>
                  <a:close/>
                  <a:moveTo>
                    <a:pt x="885914" y="255077"/>
                  </a:moveTo>
                  <a:lnTo>
                    <a:pt x="885914" y="235878"/>
                  </a:lnTo>
                  <a:cubicBezTo>
                    <a:pt x="885914" y="224906"/>
                    <a:pt x="894142" y="216678"/>
                    <a:pt x="905113" y="216678"/>
                  </a:cubicBezTo>
                  <a:lnTo>
                    <a:pt x="924313" y="216678"/>
                  </a:lnTo>
                  <a:lnTo>
                    <a:pt x="924313" y="252334"/>
                  </a:lnTo>
                  <a:lnTo>
                    <a:pt x="885914" y="252334"/>
                  </a:lnTo>
                  <a:close/>
                  <a:moveTo>
                    <a:pt x="921570" y="74054"/>
                  </a:moveTo>
                  <a:lnTo>
                    <a:pt x="902370" y="74054"/>
                  </a:lnTo>
                  <a:cubicBezTo>
                    <a:pt x="891399" y="74054"/>
                    <a:pt x="883171" y="65826"/>
                    <a:pt x="883171" y="54855"/>
                  </a:cubicBezTo>
                  <a:lnTo>
                    <a:pt x="883171" y="35656"/>
                  </a:lnTo>
                  <a:lnTo>
                    <a:pt x="918827" y="35656"/>
                  </a:lnTo>
                  <a:lnTo>
                    <a:pt x="918827" y="74054"/>
                  </a:lnTo>
                  <a:close/>
                  <a:moveTo>
                    <a:pt x="521126" y="35656"/>
                  </a:moveTo>
                  <a:lnTo>
                    <a:pt x="521126" y="54855"/>
                  </a:lnTo>
                  <a:cubicBezTo>
                    <a:pt x="521126" y="65826"/>
                    <a:pt x="512898" y="74054"/>
                    <a:pt x="501926" y="74054"/>
                  </a:cubicBezTo>
                  <a:lnTo>
                    <a:pt x="482727" y="74054"/>
                  </a:lnTo>
                  <a:lnTo>
                    <a:pt x="482727" y="38399"/>
                  </a:lnTo>
                  <a:lnTo>
                    <a:pt x="521126" y="38399"/>
                  </a:lnTo>
                  <a:close/>
                  <a:moveTo>
                    <a:pt x="485470" y="219421"/>
                  </a:moveTo>
                  <a:lnTo>
                    <a:pt x="504669" y="219421"/>
                  </a:lnTo>
                  <a:cubicBezTo>
                    <a:pt x="515640" y="219421"/>
                    <a:pt x="523869" y="227649"/>
                    <a:pt x="523869" y="238620"/>
                  </a:cubicBezTo>
                  <a:lnTo>
                    <a:pt x="523869" y="257820"/>
                  </a:lnTo>
                  <a:lnTo>
                    <a:pt x="488212" y="257820"/>
                  </a:lnTo>
                  <a:lnTo>
                    <a:pt x="488212" y="219421"/>
                  </a:lnTo>
                  <a:close/>
                  <a:moveTo>
                    <a:pt x="721348" y="290733"/>
                  </a:moveTo>
                  <a:lnTo>
                    <a:pt x="721348" y="617122"/>
                  </a:lnTo>
                  <a:cubicBezTo>
                    <a:pt x="721348" y="619864"/>
                    <a:pt x="721348" y="619864"/>
                    <a:pt x="721348" y="622607"/>
                  </a:cubicBezTo>
                  <a:lnTo>
                    <a:pt x="732319" y="652778"/>
                  </a:lnTo>
                  <a:cubicBezTo>
                    <a:pt x="726833" y="652778"/>
                    <a:pt x="721348" y="652778"/>
                    <a:pt x="713120" y="652778"/>
                  </a:cubicBezTo>
                  <a:lnTo>
                    <a:pt x="671978" y="652778"/>
                  </a:lnTo>
                  <a:lnTo>
                    <a:pt x="682949" y="622607"/>
                  </a:lnTo>
                  <a:cubicBezTo>
                    <a:pt x="682949" y="619864"/>
                    <a:pt x="682949" y="619864"/>
                    <a:pt x="682949" y="617122"/>
                  </a:cubicBezTo>
                  <a:lnTo>
                    <a:pt x="682949" y="290733"/>
                  </a:lnTo>
                  <a:lnTo>
                    <a:pt x="721348" y="290733"/>
                  </a:lnTo>
                  <a:close/>
                  <a:moveTo>
                    <a:pt x="493698" y="469012"/>
                  </a:moveTo>
                  <a:lnTo>
                    <a:pt x="458042" y="381244"/>
                  </a:lnTo>
                  <a:lnTo>
                    <a:pt x="526612" y="381244"/>
                  </a:lnTo>
                  <a:cubicBezTo>
                    <a:pt x="562267" y="381244"/>
                    <a:pt x="592438" y="400443"/>
                    <a:pt x="608895" y="430614"/>
                  </a:cubicBezTo>
                  <a:lnTo>
                    <a:pt x="639064" y="493697"/>
                  </a:lnTo>
                  <a:cubicBezTo>
                    <a:pt x="597923" y="471755"/>
                    <a:pt x="562267" y="441585"/>
                    <a:pt x="534840" y="405929"/>
                  </a:cubicBezTo>
                  <a:lnTo>
                    <a:pt x="504669" y="427871"/>
                  </a:lnTo>
                  <a:cubicBezTo>
                    <a:pt x="534840" y="469012"/>
                    <a:pt x="575981" y="501926"/>
                    <a:pt x="619866" y="526610"/>
                  </a:cubicBezTo>
                  <a:lnTo>
                    <a:pt x="573238" y="526610"/>
                  </a:lnTo>
                  <a:cubicBezTo>
                    <a:pt x="540326" y="526610"/>
                    <a:pt x="507412" y="504668"/>
                    <a:pt x="493698" y="469012"/>
                  </a:cubicBezTo>
                  <a:lnTo>
                    <a:pt x="493698" y="469012"/>
                  </a:lnTo>
                  <a:close/>
                  <a:moveTo>
                    <a:pt x="433357" y="776202"/>
                  </a:moveTo>
                  <a:lnTo>
                    <a:pt x="490955" y="751517"/>
                  </a:lnTo>
                  <a:cubicBezTo>
                    <a:pt x="507412" y="746031"/>
                    <a:pt x="521126" y="735060"/>
                    <a:pt x="534840" y="726832"/>
                  </a:cubicBezTo>
                  <a:cubicBezTo>
                    <a:pt x="565010" y="702147"/>
                    <a:pt x="603409" y="691176"/>
                    <a:pt x="644550" y="691176"/>
                  </a:cubicBezTo>
                  <a:lnTo>
                    <a:pt x="715862" y="691176"/>
                  </a:lnTo>
                  <a:cubicBezTo>
                    <a:pt x="765232" y="691176"/>
                    <a:pt x="811859" y="704890"/>
                    <a:pt x="855744" y="729575"/>
                  </a:cubicBezTo>
                  <a:cubicBezTo>
                    <a:pt x="872200" y="737803"/>
                    <a:pt x="888656" y="746031"/>
                    <a:pt x="905113" y="754260"/>
                  </a:cubicBezTo>
                  <a:lnTo>
                    <a:pt x="973682" y="781687"/>
                  </a:lnTo>
                  <a:cubicBezTo>
                    <a:pt x="990139" y="787173"/>
                    <a:pt x="1003853" y="803629"/>
                    <a:pt x="1009338" y="820086"/>
                  </a:cubicBezTo>
                  <a:cubicBezTo>
                    <a:pt x="992882" y="820086"/>
                    <a:pt x="979168" y="825571"/>
                    <a:pt x="962712" y="833800"/>
                  </a:cubicBezTo>
                  <a:lnTo>
                    <a:pt x="863972" y="891398"/>
                  </a:lnTo>
                  <a:cubicBezTo>
                    <a:pt x="861229" y="891398"/>
                    <a:pt x="858486" y="894140"/>
                    <a:pt x="855744" y="894140"/>
                  </a:cubicBezTo>
                  <a:lnTo>
                    <a:pt x="817344" y="894140"/>
                  </a:lnTo>
                  <a:cubicBezTo>
                    <a:pt x="831058" y="872198"/>
                    <a:pt x="831058" y="844771"/>
                    <a:pt x="817344" y="822829"/>
                  </a:cubicBezTo>
                  <a:cubicBezTo>
                    <a:pt x="803631" y="800887"/>
                    <a:pt x="781689" y="787173"/>
                    <a:pt x="754261" y="787173"/>
                  </a:cubicBezTo>
                  <a:lnTo>
                    <a:pt x="523869" y="787173"/>
                  </a:lnTo>
                  <a:cubicBezTo>
                    <a:pt x="493698" y="787173"/>
                    <a:pt x="466270" y="795401"/>
                    <a:pt x="438843" y="806372"/>
                  </a:cubicBezTo>
                  <a:lnTo>
                    <a:pt x="405929" y="822829"/>
                  </a:lnTo>
                  <a:lnTo>
                    <a:pt x="394958" y="822829"/>
                  </a:lnTo>
                  <a:cubicBezTo>
                    <a:pt x="403187" y="798144"/>
                    <a:pt x="414158" y="784430"/>
                    <a:pt x="433357" y="776202"/>
                  </a:cubicBezTo>
                  <a:lnTo>
                    <a:pt x="433357" y="776202"/>
                  </a:lnTo>
                  <a:close/>
                  <a:moveTo>
                    <a:pt x="32914" y="817343"/>
                  </a:moveTo>
                  <a:lnTo>
                    <a:pt x="213936" y="817343"/>
                  </a:lnTo>
                  <a:lnTo>
                    <a:pt x="213936" y="1053221"/>
                  </a:lnTo>
                  <a:lnTo>
                    <a:pt x="32914" y="1053221"/>
                  </a:lnTo>
                  <a:lnTo>
                    <a:pt x="32914" y="817343"/>
                  </a:lnTo>
                  <a:close/>
                  <a:moveTo>
                    <a:pt x="304447" y="1053221"/>
                  </a:moveTo>
                  <a:lnTo>
                    <a:pt x="249592" y="1053221"/>
                  </a:lnTo>
                  <a:lnTo>
                    <a:pt x="249592" y="817343"/>
                  </a:lnTo>
                  <a:lnTo>
                    <a:pt x="304447" y="817343"/>
                  </a:lnTo>
                  <a:lnTo>
                    <a:pt x="304447" y="1053221"/>
                  </a:lnTo>
                  <a:close/>
                  <a:moveTo>
                    <a:pt x="1047737" y="883169"/>
                  </a:moveTo>
                  <a:cubicBezTo>
                    <a:pt x="1047737" y="891398"/>
                    <a:pt x="1042252" y="902369"/>
                    <a:pt x="1036766" y="907854"/>
                  </a:cubicBezTo>
                  <a:lnTo>
                    <a:pt x="913341" y="1001108"/>
                  </a:lnTo>
                  <a:lnTo>
                    <a:pt x="773461" y="1034021"/>
                  </a:lnTo>
                  <a:cubicBezTo>
                    <a:pt x="647293" y="1064192"/>
                    <a:pt x="515640" y="1061449"/>
                    <a:pt x="389473" y="1031279"/>
                  </a:cubicBezTo>
                  <a:lnTo>
                    <a:pt x="345589" y="1020307"/>
                  </a:lnTo>
                  <a:cubicBezTo>
                    <a:pt x="342846" y="1020307"/>
                    <a:pt x="342846" y="1020307"/>
                    <a:pt x="340103" y="1020307"/>
                  </a:cubicBezTo>
                  <a:lnTo>
                    <a:pt x="340103" y="855742"/>
                  </a:lnTo>
                  <a:lnTo>
                    <a:pt x="411415" y="855742"/>
                  </a:lnTo>
                  <a:cubicBezTo>
                    <a:pt x="414158" y="855742"/>
                    <a:pt x="416901" y="855742"/>
                    <a:pt x="419643" y="852999"/>
                  </a:cubicBezTo>
                  <a:lnTo>
                    <a:pt x="455300" y="833800"/>
                  </a:lnTo>
                  <a:cubicBezTo>
                    <a:pt x="477241" y="822829"/>
                    <a:pt x="499184" y="817343"/>
                    <a:pt x="523869" y="817343"/>
                  </a:cubicBezTo>
                  <a:lnTo>
                    <a:pt x="754261" y="817343"/>
                  </a:lnTo>
                  <a:cubicBezTo>
                    <a:pt x="765232" y="817343"/>
                    <a:pt x="773461" y="820086"/>
                    <a:pt x="778946" y="828314"/>
                  </a:cubicBezTo>
                  <a:cubicBezTo>
                    <a:pt x="784432" y="833800"/>
                    <a:pt x="789917" y="844771"/>
                    <a:pt x="789917" y="852999"/>
                  </a:cubicBezTo>
                  <a:cubicBezTo>
                    <a:pt x="789917" y="863970"/>
                    <a:pt x="787175" y="872198"/>
                    <a:pt x="778946" y="877684"/>
                  </a:cubicBezTo>
                  <a:cubicBezTo>
                    <a:pt x="773461" y="883169"/>
                    <a:pt x="762489" y="888655"/>
                    <a:pt x="754261" y="888655"/>
                  </a:cubicBezTo>
                  <a:lnTo>
                    <a:pt x="630837" y="888655"/>
                  </a:lnTo>
                  <a:lnTo>
                    <a:pt x="630837" y="924311"/>
                  </a:lnTo>
                  <a:lnTo>
                    <a:pt x="858486" y="924311"/>
                  </a:lnTo>
                  <a:lnTo>
                    <a:pt x="858486" y="924311"/>
                  </a:lnTo>
                  <a:cubicBezTo>
                    <a:pt x="866715" y="924311"/>
                    <a:pt x="874943" y="921568"/>
                    <a:pt x="883171" y="918825"/>
                  </a:cubicBezTo>
                  <a:cubicBezTo>
                    <a:pt x="883171" y="918825"/>
                    <a:pt x="883171" y="918825"/>
                    <a:pt x="883171" y="918825"/>
                  </a:cubicBezTo>
                  <a:lnTo>
                    <a:pt x="981910" y="861227"/>
                  </a:lnTo>
                  <a:cubicBezTo>
                    <a:pt x="992882" y="855742"/>
                    <a:pt x="1006596" y="850256"/>
                    <a:pt x="1017567" y="850256"/>
                  </a:cubicBezTo>
                  <a:lnTo>
                    <a:pt x="1017567" y="850256"/>
                  </a:lnTo>
                  <a:cubicBezTo>
                    <a:pt x="1036766" y="852999"/>
                    <a:pt x="1047737" y="866713"/>
                    <a:pt x="1047737" y="883169"/>
                  </a:cubicBezTo>
                  <a:lnTo>
                    <a:pt x="1047737" y="883169"/>
                  </a:lnTo>
                  <a:close/>
                </a:path>
              </a:pathLst>
            </a:custGeom>
            <a:solidFill>
              <a:srgbClr val="000000"/>
            </a:solidFill>
            <a:ln w="27426" cap="flat">
              <a:noFill/>
              <a:prstDash val="solid"/>
              <a:miter/>
            </a:ln>
          </p:spPr>
          <p:txBody>
            <a:bodyPr rtlCol="0" anchor="ctr"/>
            <a:lstStyle/>
            <a:p>
              <a:endParaRPr lang="en-US"/>
            </a:p>
          </p:txBody>
        </p:sp>
      </p:grpSp>
      <p:grpSp>
        <p:nvGrpSpPr>
          <p:cNvPr id="217" name="Group 216">
            <a:extLst>
              <a:ext uri="{FF2B5EF4-FFF2-40B4-BE49-F238E27FC236}">
                <a16:creationId xmlns:a16="http://schemas.microsoft.com/office/drawing/2014/main" id="{B709D760-A012-801E-95B8-C13E8DB2FC50}"/>
              </a:ext>
            </a:extLst>
          </p:cNvPr>
          <p:cNvGrpSpPr/>
          <p:nvPr/>
        </p:nvGrpSpPr>
        <p:grpSpPr>
          <a:xfrm>
            <a:off x="5784410" y="7174228"/>
            <a:ext cx="707412" cy="706718"/>
            <a:chOff x="10376768" y="2334933"/>
            <a:chExt cx="920484" cy="919581"/>
          </a:xfrm>
        </p:grpSpPr>
        <p:sp>
          <p:nvSpPr>
            <p:cNvPr id="218" name="Freeform 217">
              <a:extLst>
                <a:ext uri="{FF2B5EF4-FFF2-40B4-BE49-F238E27FC236}">
                  <a16:creationId xmlns:a16="http://schemas.microsoft.com/office/drawing/2014/main" id="{D849268B-1004-2AFA-C2F2-67A2BDC4EFB2}"/>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9" name="Freeform 218">
              <a:extLst>
                <a:ext uri="{FF2B5EF4-FFF2-40B4-BE49-F238E27FC236}">
                  <a16:creationId xmlns:a16="http://schemas.microsoft.com/office/drawing/2014/main" id="{4A0CEFFB-32B9-786D-6509-D0BC7DC97C1C}"/>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20" name="Graphic 2">
              <a:extLst>
                <a:ext uri="{FF2B5EF4-FFF2-40B4-BE49-F238E27FC236}">
                  <a16:creationId xmlns:a16="http://schemas.microsoft.com/office/drawing/2014/main" id="{575CC134-2C7B-8601-C90E-88C24B4BE861}"/>
                </a:ext>
              </a:extLst>
            </p:cNvPr>
            <p:cNvGrpSpPr/>
            <p:nvPr/>
          </p:nvGrpSpPr>
          <p:grpSpPr>
            <a:xfrm>
              <a:off x="10376768" y="2334933"/>
              <a:ext cx="920484" cy="919581"/>
              <a:chOff x="10376768" y="2334933"/>
              <a:chExt cx="920484" cy="919581"/>
            </a:xfrm>
            <a:solidFill>
              <a:srgbClr val="010101"/>
            </a:solidFill>
          </p:grpSpPr>
          <p:sp>
            <p:nvSpPr>
              <p:cNvPr id="221" name="Freeform 220">
                <a:extLst>
                  <a:ext uri="{FF2B5EF4-FFF2-40B4-BE49-F238E27FC236}">
                    <a16:creationId xmlns:a16="http://schemas.microsoft.com/office/drawing/2014/main" id="{A4365E92-623C-EC1E-7150-367B0758DB98}"/>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2" name="Freeform 221">
                <a:extLst>
                  <a:ext uri="{FF2B5EF4-FFF2-40B4-BE49-F238E27FC236}">
                    <a16:creationId xmlns:a16="http://schemas.microsoft.com/office/drawing/2014/main" id="{FA3F7C61-D741-A852-8FA5-E3F955EFA615}"/>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228" name="Group 227">
            <a:extLst>
              <a:ext uri="{FF2B5EF4-FFF2-40B4-BE49-F238E27FC236}">
                <a16:creationId xmlns:a16="http://schemas.microsoft.com/office/drawing/2014/main" id="{58420BAF-E43A-CCD4-A262-F8673D23C7B0}"/>
              </a:ext>
            </a:extLst>
          </p:cNvPr>
          <p:cNvGrpSpPr/>
          <p:nvPr/>
        </p:nvGrpSpPr>
        <p:grpSpPr>
          <a:xfrm>
            <a:off x="5981296" y="4974463"/>
            <a:ext cx="774284" cy="775407"/>
            <a:chOff x="6623039" y="3346695"/>
            <a:chExt cx="1397216" cy="1399243"/>
          </a:xfrm>
        </p:grpSpPr>
        <p:sp>
          <p:nvSpPr>
            <p:cNvPr id="223" name="Freeform 222">
              <a:extLst>
                <a:ext uri="{FF2B5EF4-FFF2-40B4-BE49-F238E27FC236}">
                  <a16:creationId xmlns:a16="http://schemas.microsoft.com/office/drawing/2014/main" id="{37909A90-812D-E9F9-D47B-860C98B5C4F8}"/>
                </a:ext>
              </a:extLst>
            </p:cNvPr>
            <p:cNvSpPr/>
            <p:nvPr/>
          </p:nvSpPr>
          <p:spPr>
            <a:xfrm>
              <a:off x="6861376" y="3585248"/>
              <a:ext cx="479681" cy="480153"/>
            </a:xfrm>
            <a:custGeom>
              <a:avLst/>
              <a:gdLst>
                <a:gd name="connsiteX0" fmla="*/ 239839 w 479681"/>
                <a:gd name="connsiteY0" fmla="*/ 388 h 480153"/>
                <a:gd name="connsiteX1" fmla="*/ 190562 w 479681"/>
                <a:gd name="connsiteY1" fmla="*/ 388 h 480153"/>
                <a:gd name="connsiteX2" fmla="*/ 170850 w 479681"/>
                <a:gd name="connsiteY2" fmla="*/ 19373 h 480153"/>
                <a:gd name="connsiteX3" fmla="*/ 170850 w 479681"/>
                <a:gd name="connsiteY3" fmla="*/ 120507 h 480153"/>
                <a:gd name="connsiteX4" fmla="*/ 120478 w 479681"/>
                <a:gd name="connsiteY4" fmla="*/ 170892 h 480153"/>
                <a:gd name="connsiteX5" fmla="*/ 15352 w 479681"/>
                <a:gd name="connsiteY5" fmla="*/ 170892 h 480153"/>
                <a:gd name="connsiteX6" fmla="*/ 21 w 479681"/>
                <a:gd name="connsiteY6" fmla="*/ 185496 h 480153"/>
                <a:gd name="connsiteX7" fmla="*/ 21 w 479681"/>
                <a:gd name="connsiteY7" fmla="*/ 294662 h 480153"/>
                <a:gd name="connsiteX8" fmla="*/ 14987 w 479681"/>
                <a:gd name="connsiteY8" fmla="*/ 309266 h 480153"/>
                <a:gd name="connsiteX9" fmla="*/ 121573 w 479681"/>
                <a:gd name="connsiteY9" fmla="*/ 309266 h 480153"/>
                <a:gd name="connsiteX10" fmla="*/ 170485 w 479681"/>
                <a:gd name="connsiteY10" fmla="*/ 359286 h 480153"/>
                <a:gd name="connsiteX11" fmla="*/ 170485 w 479681"/>
                <a:gd name="connsiteY11" fmla="*/ 465896 h 480153"/>
                <a:gd name="connsiteX12" fmla="*/ 184721 w 479681"/>
                <a:gd name="connsiteY12" fmla="*/ 480135 h 480153"/>
                <a:gd name="connsiteX13" fmla="*/ 293862 w 479681"/>
                <a:gd name="connsiteY13" fmla="*/ 480135 h 480153"/>
                <a:gd name="connsiteX14" fmla="*/ 308828 w 479681"/>
                <a:gd name="connsiteY14" fmla="*/ 464071 h 480153"/>
                <a:gd name="connsiteX15" fmla="*/ 308828 w 479681"/>
                <a:gd name="connsiteY15" fmla="*/ 362937 h 480153"/>
                <a:gd name="connsiteX16" fmla="*/ 362486 w 479681"/>
                <a:gd name="connsiteY16" fmla="*/ 309266 h 480153"/>
                <a:gd name="connsiteX17" fmla="*/ 463597 w 479681"/>
                <a:gd name="connsiteY17" fmla="*/ 309632 h 480153"/>
                <a:gd name="connsiteX18" fmla="*/ 479657 w 479681"/>
                <a:gd name="connsiteY18" fmla="*/ 293202 h 480153"/>
                <a:gd name="connsiteX19" fmla="*/ 479657 w 479681"/>
                <a:gd name="connsiteY19" fmla="*/ 185131 h 480153"/>
                <a:gd name="connsiteX20" fmla="*/ 465422 w 479681"/>
                <a:gd name="connsiteY20" fmla="*/ 170892 h 480153"/>
                <a:gd name="connsiteX21" fmla="*/ 362851 w 479681"/>
                <a:gd name="connsiteY21" fmla="*/ 170892 h 480153"/>
                <a:gd name="connsiteX22" fmla="*/ 308828 w 479681"/>
                <a:gd name="connsiteY22" fmla="*/ 116126 h 480153"/>
                <a:gd name="connsiteX23" fmla="*/ 308828 w 479681"/>
                <a:gd name="connsiteY23" fmla="*/ 13532 h 480153"/>
                <a:gd name="connsiteX24" fmla="*/ 295322 w 479681"/>
                <a:gd name="connsiteY24" fmla="*/ 23 h 480153"/>
                <a:gd name="connsiteX25" fmla="*/ 239839 w 479681"/>
                <a:gd name="connsiteY25" fmla="*/ 388 h 48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9681" h="480153">
                  <a:moveTo>
                    <a:pt x="239839" y="388"/>
                  </a:moveTo>
                  <a:cubicBezTo>
                    <a:pt x="223413" y="388"/>
                    <a:pt x="206987" y="388"/>
                    <a:pt x="190562" y="388"/>
                  </a:cubicBezTo>
                  <a:cubicBezTo>
                    <a:pt x="170850" y="388"/>
                    <a:pt x="170850" y="388"/>
                    <a:pt x="170850" y="19373"/>
                  </a:cubicBezTo>
                  <a:cubicBezTo>
                    <a:pt x="170850" y="52963"/>
                    <a:pt x="170850" y="86918"/>
                    <a:pt x="170850" y="120507"/>
                  </a:cubicBezTo>
                  <a:cubicBezTo>
                    <a:pt x="170850" y="151906"/>
                    <a:pt x="151869" y="170527"/>
                    <a:pt x="120478" y="170892"/>
                  </a:cubicBezTo>
                  <a:cubicBezTo>
                    <a:pt x="85436" y="170892"/>
                    <a:pt x="50394" y="171257"/>
                    <a:pt x="15352" y="170892"/>
                  </a:cubicBezTo>
                  <a:cubicBezTo>
                    <a:pt x="4401" y="170892"/>
                    <a:pt x="21" y="173813"/>
                    <a:pt x="21" y="185496"/>
                  </a:cubicBezTo>
                  <a:cubicBezTo>
                    <a:pt x="751" y="222006"/>
                    <a:pt x="751" y="258517"/>
                    <a:pt x="21" y="294662"/>
                  </a:cubicBezTo>
                  <a:cubicBezTo>
                    <a:pt x="-344" y="306346"/>
                    <a:pt x="4036" y="309632"/>
                    <a:pt x="14987" y="309266"/>
                  </a:cubicBezTo>
                  <a:cubicBezTo>
                    <a:pt x="50394" y="308901"/>
                    <a:pt x="86166" y="308901"/>
                    <a:pt x="121573" y="309266"/>
                  </a:cubicBezTo>
                  <a:cubicBezTo>
                    <a:pt x="152234" y="309632"/>
                    <a:pt x="170485" y="328617"/>
                    <a:pt x="170485" y="359286"/>
                  </a:cubicBezTo>
                  <a:cubicBezTo>
                    <a:pt x="170850" y="394701"/>
                    <a:pt x="170850" y="430481"/>
                    <a:pt x="170485" y="465896"/>
                  </a:cubicBezTo>
                  <a:cubicBezTo>
                    <a:pt x="170485" y="476484"/>
                    <a:pt x="173771" y="480135"/>
                    <a:pt x="184721" y="480135"/>
                  </a:cubicBezTo>
                  <a:cubicBezTo>
                    <a:pt x="221223" y="479770"/>
                    <a:pt x="257725" y="479405"/>
                    <a:pt x="293862" y="480135"/>
                  </a:cubicBezTo>
                  <a:cubicBezTo>
                    <a:pt x="306638" y="480500"/>
                    <a:pt x="309193" y="475389"/>
                    <a:pt x="308828" y="464071"/>
                  </a:cubicBezTo>
                  <a:cubicBezTo>
                    <a:pt x="308098" y="430481"/>
                    <a:pt x="308463" y="396526"/>
                    <a:pt x="308828" y="362937"/>
                  </a:cubicBezTo>
                  <a:cubicBezTo>
                    <a:pt x="308828" y="326791"/>
                    <a:pt x="326349" y="309266"/>
                    <a:pt x="362486" y="309266"/>
                  </a:cubicBezTo>
                  <a:cubicBezTo>
                    <a:pt x="396068" y="309266"/>
                    <a:pt x="430015" y="308536"/>
                    <a:pt x="463597" y="309632"/>
                  </a:cubicBezTo>
                  <a:cubicBezTo>
                    <a:pt x="476372" y="309997"/>
                    <a:pt x="480023" y="305615"/>
                    <a:pt x="479657" y="293202"/>
                  </a:cubicBezTo>
                  <a:cubicBezTo>
                    <a:pt x="478928" y="257422"/>
                    <a:pt x="478928" y="221276"/>
                    <a:pt x="479657" y="185131"/>
                  </a:cubicBezTo>
                  <a:cubicBezTo>
                    <a:pt x="479657" y="174178"/>
                    <a:pt x="476007" y="170892"/>
                    <a:pt x="465422" y="170892"/>
                  </a:cubicBezTo>
                  <a:cubicBezTo>
                    <a:pt x="431110" y="171257"/>
                    <a:pt x="397163" y="171257"/>
                    <a:pt x="362851" y="170892"/>
                  </a:cubicBezTo>
                  <a:cubicBezTo>
                    <a:pt x="326349" y="170892"/>
                    <a:pt x="308828" y="153367"/>
                    <a:pt x="308828" y="116126"/>
                  </a:cubicBezTo>
                  <a:cubicBezTo>
                    <a:pt x="308828" y="81806"/>
                    <a:pt x="308463" y="47851"/>
                    <a:pt x="308828" y="13532"/>
                  </a:cubicBezTo>
                  <a:cubicBezTo>
                    <a:pt x="308828" y="3674"/>
                    <a:pt x="305908" y="-342"/>
                    <a:pt x="295322" y="23"/>
                  </a:cubicBezTo>
                  <a:cubicBezTo>
                    <a:pt x="277071" y="1118"/>
                    <a:pt x="258455" y="388"/>
                    <a:pt x="239839" y="388"/>
                  </a:cubicBezTo>
                  <a:close/>
                </a:path>
              </a:pathLst>
            </a:custGeom>
            <a:solidFill>
              <a:srgbClr val="009AC1"/>
            </a:solidFill>
            <a:ln w="3643" cap="flat">
              <a:noFill/>
              <a:prstDash val="solid"/>
              <a:miter/>
            </a:ln>
          </p:spPr>
          <p:txBody>
            <a:bodyPr rtlCol="0" anchor="ctr"/>
            <a:lstStyle/>
            <a:p>
              <a:endParaRPr lang="en-US"/>
            </a:p>
          </p:txBody>
        </p:sp>
        <p:grpSp>
          <p:nvGrpSpPr>
            <p:cNvPr id="224" name="Graphic 47">
              <a:extLst>
                <a:ext uri="{FF2B5EF4-FFF2-40B4-BE49-F238E27FC236}">
                  <a16:creationId xmlns:a16="http://schemas.microsoft.com/office/drawing/2014/main" id="{31F7BC92-C067-83F0-AC42-7CE05D9FB65E}"/>
                </a:ext>
              </a:extLst>
            </p:cNvPr>
            <p:cNvGrpSpPr/>
            <p:nvPr/>
          </p:nvGrpSpPr>
          <p:grpSpPr>
            <a:xfrm>
              <a:off x="6623039" y="3346695"/>
              <a:ext cx="1397216" cy="1399243"/>
              <a:chOff x="9997615" y="531276"/>
              <a:chExt cx="1397216" cy="1399243"/>
            </a:xfrm>
            <a:solidFill>
              <a:srgbClr val="000000"/>
            </a:solidFill>
          </p:grpSpPr>
          <p:sp>
            <p:nvSpPr>
              <p:cNvPr id="225" name="Freeform 224">
                <a:extLst>
                  <a:ext uri="{FF2B5EF4-FFF2-40B4-BE49-F238E27FC236}">
                    <a16:creationId xmlns:a16="http://schemas.microsoft.com/office/drawing/2014/main" id="{78D81510-A343-8900-9B81-6653B958FABD}"/>
                  </a:ext>
                </a:extLst>
              </p:cNvPr>
              <p:cNvSpPr/>
              <p:nvPr/>
            </p:nvSpPr>
            <p:spPr>
              <a:xfrm>
                <a:off x="9997615" y="531276"/>
                <a:ext cx="1397216" cy="1399243"/>
              </a:xfrm>
              <a:custGeom>
                <a:avLst/>
                <a:gdLst>
                  <a:gd name="connsiteX0" fmla="*/ 999790 w 1397216"/>
                  <a:gd name="connsiteY0" fmla="*/ 1399243 h 1399243"/>
                  <a:gd name="connsiteX1" fmla="*/ 905615 w 1397216"/>
                  <a:gd name="connsiteY1" fmla="*/ 1378067 h 1399243"/>
                  <a:gd name="connsiteX2" fmla="*/ 659957 w 1397216"/>
                  <a:gd name="connsiteY2" fmla="*/ 1016249 h 1399243"/>
                  <a:gd name="connsiteX3" fmla="*/ 667257 w 1397216"/>
                  <a:gd name="connsiteY3" fmla="*/ 955276 h 1399243"/>
                  <a:gd name="connsiteX4" fmla="*/ 657036 w 1397216"/>
                  <a:gd name="connsiteY4" fmla="*/ 942498 h 1399243"/>
                  <a:gd name="connsiteX5" fmla="*/ 341659 w 1397216"/>
                  <a:gd name="connsiteY5" fmla="*/ 942863 h 1399243"/>
                  <a:gd name="connsiteX6" fmla="*/ 127392 w 1397216"/>
                  <a:gd name="connsiteY6" fmla="*/ 942863 h 1399243"/>
                  <a:gd name="connsiteX7" fmla="*/ 2190 w 1397216"/>
                  <a:gd name="connsiteY7" fmla="*/ 845380 h 1399243"/>
                  <a:gd name="connsiteX8" fmla="*/ 0 w 1397216"/>
                  <a:gd name="connsiteY8" fmla="*/ 842094 h 1399243"/>
                  <a:gd name="connsiteX9" fmla="*/ 0 w 1397216"/>
                  <a:gd name="connsiteY9" fmla="*/ 101296 h 1399243"/>
                  <a:gd name="connsiteX10" fmla="*/ 2190 w 1397216"/>
                  <a:gd name="connsiteY10" fmla="*/ 96550 h 1399243"/>
                  <a:gd name="connsiteX11" fmla="*/ 122647 w 1397216"/>
                  <a:gd name="connsiteY11" fmla="*/ 162 h 1399243"/>
                  <a:gd name="connsiteX12" fmla="*/ 703394 w 1397216"/>
                  <a:gd name="connsiteY12" fmla="*/ 162 h 1399243"/>
                  <a:gd name="connsiteX13" fmla="*/ 820930 w 1397216"/>
                  <a:gd name="connsiteY13" fmla="*/ 162 h 1399243"/>
                  <a:gd name="connsiteX14" fmla="*/ 942117 w 1397216"/>
                  <a:gd name="connsiteY14" fmla="*/ 121012 h 1399243"/>
                  <a:gd name="connsiteX15" fmla="*/ 942117 w 1397216"/>
                  <a:gd name="connsiteY15" fmla="*/ 417477 h 1399243"/>
                  <a:gd name="connsiteX16" fmla="*/ 936642 w 1397216"/>
                  <a:gd name="connsiteY16" fmla="*/ 436828 h 1399243"/>
                  <a:gd name="connsiteX17" fmla="*/ 915471 w 1397216"/>
                  <a:gd name="connsiteY17" fmla="*/ 442669 h 1399243"/>
                  <a:gd name="connsiteX18" fmla="*/ 901600 w 1397216"/>
                  <a:gd name="connsiteY18" fmla="*/ 427335 h 1399243"/>
                  <a:gd name="connsiteX19" fmla="*/ 901235 w 1397216"/>
                  <a:gd name="connsiteY19" fmla="*/ 412365 h 1399243"/>
                  <a:gd name="connsiteX20" fmla="*/ 901235 w 1397216"/>
                  <a:gd name="connsiteY20" fmla="*/ 128314 h 1399243"/>
                  <a:gd name="connsiteX21" fmla="*/ 813995 w 1397216"/>
                  <a:gd name="connsiteY21" fmla="*/ 41054 h 1399243"/>
                  <a:gd name="connsiteX22" fmla="*/ 128122 w 1397216"/>
                  <a:gd name="connsiteY22" fmla="*/ 41054 h 1399243"/>
                  <a:gd name="connsiteX23" fmla="*/ 40517 w 1397216"/>
                  <a:gd name="connsiteY23" fmla="*/ 129044 h 1399243"/>
                  <a:gd name="connsiteX24" fmla="*/ 40517 w 1397216"/>
                  <a:gd name="connsiteY24" fmla="*/ 813616 h 1399243"/>
                  <a:gd name="connsiteX25" fmla="*/ 128122 w 1397216"/>
                  <a:gd name="connsiteY25" fmla="*/ 901606 h 1399243"/>
                  <a:gd name="connsiteX26" fmla="*/ 667622 w 1397216"/>
                  <a:gd name="connsiteY26" fmla="*/ 901971 h 1399243"/>
                  <a:gd name="connsiteX27" fmla="*/ 687333 w 1397216"/>
                  <a:gd name="connsiteY27" fmla="*/ 888827 h 1399243"/>
                  <a:gd name="connsiteX28" fmla="*/ 698284 w 1397216"/>
                  <a:gd name="connsiteY28" fmla="*/ 862540 h 1399243"/>
                  <a:gd name="connsiteX29" fmla="*/ 683318 w 1397216"/>
                  <a:gd name="connsiteY29" fmla="*/ 860714 h 1399243"/>
                  <a:gd name="connsiteX30" fmla="*/ 523439 w 1397216"/>
                  <a:gd name="connsiteY30" fmla="*/ 860714 h 1399243"/>
                  <a:gd name="connsiteX31" fmla="*/ 498618 w 1397216"/>
                  <a:gd name="connsiteY31" fmla="*/ 845745 h 1399243"/>
                  <a:gd name="connsiteX32" fmla="*/ 520884 w 1397216"/>
                  <a:gd name="connsiteY32" fmla="*/ 819457 h 1399243"/>
                  <a:gd name="connsiteX33" fmla="*/ 630025 w 1397216"/>
                  <a:gd name="connsiteY33" fmla="*/ 819457 h 1399243"/>
                  <a:gd name="connsiteX34" fmla="*/ 713249 w 1397216"/>
                  <a:gd name="connsiteY34" fmla="*/ 819457 h 1399243"/>
                  <a:gd name="connsiteX35" fmla="*/ 729310 w 1397216"/>
                  <a:gd name="connsiteY35" fmla="*/ 812155 h 1399243"/>
                  <a:gd name="connsiteX36" fmla="*/ 811075 w 1397216"/>
                  <a:gd name="connsiteY36" fmla="*/ 730372 h 1399243"/>
                  <a:gd name="connsiteX37" fmla="*/ 818010 w 1397216"/>
                  <a:gd name="connsiteY37" fmla="*/ 712847 h 1399243"/>
                  <a:gd name="connsiteX38" fmla="*/ 818375 w 1397216"/>
                  <a:gd name="connsiteY38" fmla="*/ 137442 h 1399243"/>
                  <a:gd name="connsiteX39" fmla="*/ 803410 w 1397216"/>
                  <a:gd name="connsiteY39" fmla="*/ 122472 h 1399243"/>
                  <a:gd name="connsiteX40" fmla="*/ 334724 w 1397216"/>
                  <a:gd name="connsiteY40" fmla="*/ 122837 h 1399243"/>
                  <a:gd name="connsiteX41" fmla="*/ 133962 w 1397216"/>
                  <a:gd name="connsiteY41" fmla="*/ 122472 h 1399243"/>
                  <a:gd name="connsiteX42" fmla="*/ 121187 w 1397216"/>
                  <a:gd name="connsiteY42" fmla="*/ 135251 h 1399243"/>
                  <a:gd name="connsiteX43" fmla="*/ 121187 w 1397216"/>
                  <a:gd name="connsiteY43" fmla="*/ 806314 h 1399243"/>
                  <a:gd name="connsiteX44" fmla="*/ 135058 w 1397216"/>
                  <a:gd name="connsiteY44" fmla="*/ 819457 h 1399243"/>
                  <a:gd name="connsiteX45" fmla="*/ 409553 w 1397216"/>
                  <a:gd name="connsiteY45" fmla="*/ 819092 h 1399243"/>
                  <a:gd name="connsiteX46" fmla="*/ 424518 w 1397216"/>
                  <a:gd name="connsiteY46" fmla="*/ 819457 h 1399243"/>
                  <a:gd name="connsiteX47" fmla="*/ 441674 w 1397216"/>
                  <a:gd name="connsiteY47" fmla="*/ 837712 h 1399243"/>
                  <a:gd name="connsiteX48" fmla="*/ 427804 w 1397216"/>
                  <a:gd name="connsiteY48" fmla="*/ 858523 h 1399243"/>
                  <a:gd name="connsiteX49" fmla="*/ 412838 w 1397216"/>
                  <a:gd name="connsiteY49" fmla="*/ 859984 h 1399243"/>
                  <a:gd name="connsiteX50" fmla="*/ 125932 w 1397216"/>
                  <a:gd name="connsiteY50" fmla="*/ 859984 h 1399243"/>
                  <a:gd name="connsiteX51" fmla="*/ 80304 w 1397216"/>
                  <a:gd name="connsiteY51" fmla="*/ 814346 h 1399243"/>
                  <a:gd name="connsiteX52" fmla="*/ 80304 w 1397216"/>
                  <a:gd name="connsiteY52" fmla="*/ 127219 h 1399243"/>
                  <a:gd name="connsiteX53" fmla="*/ 125932 w 1397216"/>
                  <a:gd name="connsiteY53" fmla="*/ 81946 h 1399243"/>
                  <a:gd name="connsiteX54" fmla="*/ 812900 w 1397216"/>
                  <a:gd name="connsiteY54" fmla="*/ 81946 h 1399243"/>
                  <a:gd name="connsiteX55" fmla="*/ 858527 w 1397216"/>
                  <a:gd name="connsiteY55" fmla="*/ 127584 h 1399243"/>
                  <a:gd name="connsiteX56" fmla="*/ 858527 w 1397216"/>
                  <a:gd name="connsiteY56" fmla="*/ 682178 h 1399243"/>
                  <a:gd name="connsiteX57" fmla="*/ 858527 w 1397216"/>
                  <a:gd name="connsiteY57" fmla="*/ 699703 h 1399243"/>
                  <a:gd name="connsiteX58" fmla="*/ 894665 w 1397216"/>
                  <a:gd name="connsiteY58" fmla="*/ 684368 h 1399243"/>
                  <a:gd name="connsiteX59" fmla="*/ 899410 w 1397216"/>
                  <a:gd name="connsiteY59" fmla="*/ 671590 h 1399243"/>
                  <a:gd name="connsiteX60" fmla="*/ 899410 w 1397216"/>
                  <a:gd name="connsiteY60" fmla="*/ 522627 h 1399243"/>
                  <a:gd name="connsiteX61" fmla="*/ 919486 w 1397216"/>
                  <a:gd name="connsiteY61" fmla="*/ 498530 h 1399243"/>
                  <a:gd name="connsiteX62" fmla="*/ 940292 w 1397216"/>
                  <a:gd name="connsiteY62" fmla="*/ 523357 h 1399243"/>
                  <a:gd name="connsiteX63" fmla="*/ 940292 w 1397216"/>
                  <a:gd name="connsiteY63" fmla="*/ 654430 h 1399243"/>
                  <a:gd name="connsiteX64" fmla="*/ 954528 w 1397216"/>
                  <a:gd name="connsiteY64" fmla="*/ 667209 h 1399243"/>
                  <a:gd name="connsiteX65" fmla="*/ 1393647 w 1397216"/>
                  <a:gd name="connsiteY65" fmla="*/ 978643 h 1399243"/>
                  <a:gd name="connsiteX66" fmla="*/ 1068779 w 1397216"/>
                  <a:gd name="connsiteY66" fmla="*/ 1396323 h 1399243"/>
                  <a:gd name="connsiteX67" fmla="*/ 1058194 w 1397216"/>
                  <a:gd name="connsiteY67" fmla="*/ 1398878 h 1399243"/>
                  <a:gd name="connsiteX68" fmla="*/ 999790 w 1397216"/>
                  <a:gd name="connsiteY68" fmla="*/ 1399243 h 1399243"/>
                  <a:gd name="connsiteX69" fmla="*/ 700474 w 1397216"/>
                  <a:gd name="connsiteY69" fmla="*/ 1029027 h 1399243"/>
                  <a:gd name="connsiteX70" fmla="*/ 1026802 w 1397216"/>
                  <a:gd name="connsiteY70" fmla="*/ 1358352 h 1399243"/>
                  <a:gd name="connsiteX71" fmla="*/ 1357875 w 1397216"/>
                  <a:gd name="connsiteY71" fmla="*/ 1030853 h 1399243"/>
                  <a:gd name="connsiteX72" fmla="*/ 1029357 w 1397216"/>
                  <a:gd name="connsiteY72" fmla="*/ 700798 h 1399243"/>
                  <a:gd name="connsiteX73" fmla="*/ 700474 w 1397216"/>
                  <a:gd name="connsiteY73" fmla="*/ 1029027 h 139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397216" h="1399243">
                    <a:moveTo>
                      <a:pt x="999790" y="1399243"/>
                    </a:moveTo>
                    <a:cubicBezTo>
                      <a:pt x="968034" y="1393767"/>
                      <a:pt x="936277" y="1388656"/>
                      <a:pt x="905615" y="1378067"/>
                    </a:cubicBezTo>
                    <a:cubicBezTo>
                      <a:pt x="754862" y="1325493"/>
                      <a:pt x="653021" y="1175799"/>
                      <a:pt x="659957" y="1016249"/>
                    </a:cubicBezTo>
                    <a:cubicBezTo>
                      <a:pt x="660687" y="995803"/>
                      <a:pt x="662147" y="975357"/>
                      <a:pt x="667257" y="955276"/>
                    </a:cubicBezTo>
                    <a:cubicBezTo>
                      <a:pt x="670177" y="944323"/>
                      <a:pt x="667257" y="942498"/>
                      <a:pt x="657036" y="942498"/>
                    </a:cubicBezTo>
                    <a:cubicBezTo>
                      <a:pt x="551911" y="942863"/>
                      <a:pt x="446785" y="942863"/>
                      <a:pt x="341659" y="942863"/>
                    </a:cubicBezTo>
                    <a:cubicBezTo>
                      <a:pt x="270115" y="942863"/>
                      <a:pt x="198571" y="942863"/>
                      <a:pt x="127392" y="942863"/>
                    </a:cubicBezTo>
                    <a:cubicBezTo>
                      <a:pt x="61688" y="942863"/>
                      <a:pt x="18251" y="908908"/>
                      <a:pt x="2190" y="845380"/>
                    </a:cubicBezTo>
                    <a:cubicBezTo>
                      <a:pt x="1825" y="844284"/>
                      <a:pt x="730" y="843189"/>
                      <a:pt x="0" y="842094"/>
                    </a:cubicBezTo>
                    <a:cubicBezTo>
                      <a:pt x="0" y="595283"/>
                      <a:pt x="0" y="348472"/>
                      <a:pt x="0" y="101296"/>
                    </a:cubicBezTo>
                    <a:cubicBezTo>
                      <a:pt x="730" y="99836"/>
                      <a:pt x="1825" y="98375"/>
                      <a:pt x="2190" y="96550"/>
                    </a:cubicBezTo>
                    <a:cubicBezTo>
                      <a:pt x="16061" y="36673"/>
                      <a:pt x="61323" y="162"/>
                      <a:pt x="122647" y="162"/>
                    </a:cubicBezTo>
                    <a:cubicBezTo>
                      <a:pt x="316107" y="162"/>
                      <a:pt x="509568" y="162"/>
                      <a:pt x="703394" y="162"/>
                    </a:cubicBezTo>
                    <a:cubicBezTo>
                      <a:pt x="742451" y="162"/>
                      <a:pt x="781873" y="-203"/>
                      <a:pt x="820930" y="162"/>
                    </a:cubicBezTo>
                    <a:cubicBezTo>
                      <a:pt x="890284" y="527"/>
                      <a:pt x="941752" y="51642"/>
                      <a:pt x="942117" y="121012"/>
                    </a:cubicBezTo>
                    <a:cubicBezTo>
                      <a:pt x="942482" y="219955"/>
                      <a:pt x="942117" y="318534"/>
                      <a:pt x="942117" y="417477"/>
                    </a:cubicBezTo>
                    <a:cubicBezTo>
                      <a:pt x="942117" y="424414"/>
                      <a:pt x="941387" y="430986"/>
                      <a:pt x="936642" y="436828"/>
                    </a:cubicBezTo>
                    <a:cubicBezTo>
                      <a:pt x="930802" y="443399"/>
                      <a:pt x="923501" y="444860"/>
                      <a:pt x="915471" y="442669"/>
                    </a:cubicBezTo>
                    <a:cubicBezTo>
                      <a:pt x="907805" y="440479"/>
                      <a:pt x="903060" y="435002"/>
                      <a:pt x="901600" y="427335"/>
                    </a:cubicBezTo>
                    <a:cubicBezTo>
                      <a:pt x="900870" y="422588"/>
                      <a:pt x="901235" y="417477"/>
                      <a:pt x="901235" y="412365"/>
                    </a:cubicBezTo>
                    <a:cubicBezTo>
                      <a:pt x="901235" y="317803"/>
                      <a:pt x="901235" y="222876"/>
                      <a:pt x="901235" y="128314"/>
                    </a:cubicBezTo>
                    <a:cubicBezTo>
                      <a:pt x="901235" y="72818"/>
                      <a:pt x="869843" y="41054"/>
                      <a:pt x="813995" y="41054"/>
                    </a:cubicBezTo>
                    <a:cubicBezTo>
                      <a:pt x="585492" y="41054"/>
                      <a:pt x="356625" y="41054"/>
                      <a:pt x="128122" y="41054"/>
                    </a:cubicBezTo>
                    <a:cubicBezTo>
                      <a:pt x="71544" y="41054"/>
                      <a:pt x="40517" y="72088"/>
                      <a:pt x="40517" y="129044"/>
                    </a:cubicBezTo>
                    <a:cubicBezTo>
                      <a:pt x="40517" y="357235"/>
                      <a:pt x="40517" y="585425"/>
                      <a:pt x="40517" y="813616"/>
                    </a:cubicBezTo>
                    <a:cubicBezTo>
                      <a:pt x="40517" y="870207"/>
                      <a:pt x="71544" y="901606"/>
                      <a:pt x="128122" y="901606"/>
                    </a:cubicBezTo>
                    <a:cubicBezTo>
                      <a:pt x="308077" y="901606"/>
                      <a:pt x="488032" y="901606"/>
                      <a:pt x="667622" y="901971"/>
                    </a:cubicBezTo>
                    <a:cubicBezTo>
                      <a:pt x="678573" y="901971"/>
                      <a:pt x="684048" y="899050"/>
                      <a:pt x="687333" y="888827"/>
                    </a:cubicBezTo>
                    <a:cubicBezTo>
                      <a:pt x="690253" y="879699"/>
                      <a:pt x="694633" y="871302"/>
                      <a:pt x="698284" y="862540"/>
                    </a:cubicBezTo>
                    <a:cubicBezTo>
                      <a:pt x="693173" y="859619"/>
                      <a:pt x="688063" y="860714"/>
                      <a:pt x="683318" y="860714"/>
                    </a:cubicBezTo>
                    <a:cubicBezTo>
                      <a:pt x="630025" y="860714"/>
                      <a:pt x="576732" y="860714"/>
                      <a:pt x="523439" y="860714"/>
                    </a:cubicBezTo>
                    <a:cubicBezTo>
                      <a:pt x="512123" y="860714"/>
                      <a:pt x="502633" y="857793"/>
                      <a:pt x="498618" y="845745"/>
                    </a:cubicBezTo>
                    <a:cubicBezTo>
                      <a:pt x="494237" y="831506"/>
                      <a:pt x="504093" y="819822"/>
                      <a:pt x="520884" y="819457"/>
                    </a:cubicBezTo>
                    <a:cubicBezTo>
                      <a:pt x="557386" y="819092"/>
                      <a:pt x="593888" y="819457"/>
                      <a:pt x="630025" y="819457"/>
                    </a:cubicBezTo>
                    <a:cubicBezTo>
                      <a:pt x="657766" y="819457"/>
                      <a:pt x="685508" y="819457"/>
                      <a:pt x="713249" y="819457"/>
                    </a:cubicBezTo>
                    <a:cubicBezTo>
                      <a:pt x="720185" y="819457"/>
                      <a:pt x="724930" y="817997"/>
                      <a:pt x="729310" y="812155"/>
                    </a:cubicBezTo>
                    <a:cubicBezTo>
                      <a:pt x="751942" y="780391"/>
                      <a:pt x="779318" y="753008"/>
                      <a:pt x="811075" y="730372"/>
                    </a:cubicBezTo>
                    <a:cubicBezTo>
                      <a:pt x="818010" y="725625"/>
                      <a:pt x="818010" y="719784"/>
                      <a:pt x="818010" y="712847"/>
                    </a:cubicBezTo>
                    <a:cubicBezTo>
                      <a:pt x="818010" y="521167"/>
                      <a:pt x="818010" y="329487"/>
                      <a:pt x="818375" y="137442"/>
                    </a:cubicBezTo>
                    <a:cubicBezTo>
                      <a:pt x="818375" y="125393"/>
                      <a:pt x="815455" y="122472"/>
                      <a:pt x="803410" y="122472"/>
                    </a:cubicBezTo>
                    <a:cubicBezTo>
                      <a:pt x="647181" y="122837"/>
                      <a:pt x="490952" y="122837"/>
                      <a:pt x="334724" y="122837"/>
                    </a:cubicBezTo>
                    <a:cubicBezTo>
                      <a:pt x="267925" y="122837"/>
                      <a:pt x="200761" y="123203"/>
                      <a:pt x="133962" y="122472"/>
                    </a:cubicBezTo>
                    <a:cubicBezTo>
                      <a:pt x="123377" y="122472"/>
                      <a:pt x="121187" y="125393"/>
                      <a:pt x="121187" y="135251"/>
                    </a:cubicBezTo>
                    <a:cubicBezTo>
                      <a:pt x="121552" y="359060"/>
                      <a:pt x="121552" y="582504"/>
                      <a:pt x="121187" y="806314"/>
                    </a:cubicBezTo>
                    <a:cubicBezTo>
                      <a:pt x="121187" y="817632"/>
                      <a:pt x="124837" y="819457"/>
                      <a:pt x="135058" y="819457"/>
                    </a:cubicBezTo>
                    <a:cubicBezTo>
                      <a:pt x="226678" y="819092"/>
                      <a:pt x="317933" y="819092"/>
                      <a:pt x="409553" y="819092"/>
                    </a:cubicBezTo>
                    <a:cubicBezTo>
                      <a:pt x="414663" y="819092"/>
                      <a:pt x="419773" y="818727"/>
                      <a:pt x="424518" y="819457"/>
                    </a:cubicBezTo>
                    <a:cubicBezTo>
                      <a:pt x="434739" y="821283"/>
                      <a:pt x="440944" y="827490"/>
                      <a:pt x="441674" y="837712"/>
                    </a:cubicBezTo>
                    <a:cubicBezTo>
                      <a:pt x="442405" y="848301"/>
                      <a:pt x="437659" y="855603"/>
                      <a:pt x="427804" y="858523"/>
                    </a:cubicBezTo>
                    <a:cubicBezTo>
                      <a:pt x="423058" y="859984"/>
                      <a:pt x="417948" y="859984"/>
                      <a:pt x="412838" y="859984"/>
                    </a:cubicBezTo>
                    <a:cubicBezTo>
                      <a:pt x="317203" y="859984"/>
                      <a:pt x="221567" y="859984"/>
                      <a:pt x="125932" y="859984"/>
                    </a:cubicBezTo>
                    <a:cubicBezTo>
                      <a:pt x="93810" y="859984"/>
                      <a:pt x="80304" y="846475"/>
                      <a:pt x="80304" y="814346"/>
                    </a:cubicBezTo>
                    <a:cubicBezTo>
                      <a:pt x="80304" y="585425"/>
                      <a:pt x="80304" y="356139"/>
                      <a:pt x="80304" y="127219"/>
                    </a:cubicBezTo>
                    <a:cubicBezTo>
                      <a:pt x="80304" y="95089"/>
                      <a:pt x="93810" y="81946"/>
                      <a:pt x="125932" y="81946"/>
                    </a:cubicBezTo>
                    <a:cubicBezTo>
                      <a:pt x="354800" y="81946"/>
                      <a:pt x="584032" y="81946"/>
                      <a:pt x="812900" y="81946"/>
                    </a:cubicBezTo>
                    <a:cubicBezTo>
                      <a:pt x="845022" y="81946"/>
                      <a:pt x="858527" y="95455"/>
                      <a:pt x="858527" y="127584"/>
                    </a:cubicBezTo>
                    <a:cubicBezTo>
                      <a:pt x="858527" y="312327"/>
                      <a:pt x="858527" y="497435"/>
                      <a:pt x="858527" y="682178"/>
                    </a:cubicBezTo>
                    <a:cubicBezTo>
                      <a:pt x="858527" y="687655"/>
                      <a:pt x="858527" y="692766"/>
                      <a:pt x="858527" y="699703"/>
                    </a:cubicBezTo>
                    <a:cubicBezTo>
                      <a:pt x="871668" y="694226"/>
                      <a:pt x="883349" y="689115"/>
                      <a:pt x="894665" y="684368"/>
                    </a:cubicBezTo>
                    <a:cubicBezTo>
                      <a:pt x="901235" y="681813"/>
                      <a:pt x="899410" y="676336"/>
                      <a:pt x="899410" y="671590"/>
                    </a:cubicBezTo>
                    <a:cubicBezTo>
                      <a:pt x="899410" y="621936"/>
                      <a:pt x="899410" y="572281"/>
                      <a:pt x="899410" y="522627"/>
                    </a:cubicBezTo>
                    <a:cubicBezTo>
                      <a:pt x="899410" y="507658"/>
                      <a:pt x="907075" y="498530"/>
                      <a:pt x="919486" y="498530"/>
                    </a:cubicBezTo>
                    <a:cubicBezTo>
                      <a:pt x="932262" y="498165"/>
                      <a:pt x="940292" y="507658"/>
                      <a:pt x="940292" y="523357"/>
                    </a:cubicBezTo>
                    <a:cubicBezTo>
                      <a:pt x="940292" y="567170"/>
                      <a:pt x="940657" y="610983"/>
                      <a:pt x="940292" y="654430"/>
                    </a:cubicBezTo>
                    <a:cubicBezTo>
                      <a:pt x="940292" y="665383"/>
                      <a:pt x="940657" y="670129"/>
                      <a:pt x="954528" y="667209"/>
                    </a:cubicBezTo>
                    <a:cubicBezTo>
                      <a:pt x="1163684" y="625222"/>
                      <a:pt x="1363716" y="767612"/>
                      <a:pt x="1393647" y="978643"/>
                    </a:cubicBezTo>
                    <a:cubicBezTo>
                      <a:pt x="1422484" y="1183102"/>
                      <a:pt x="1273190" y="1374782"/>
                      <a:pt x="1068779" y="1396323"/>
                    </a:cubicBezTo>
                    <a:cubicBezTo>
                      <a:pt x="1065129" y="1396688"/>
                      <a:pt x="1061479" y="1396323"/>
                      <a:pt x="1058194" y="1398878"/>
                    </a:cubicBezTo>
                    <a:cubicBezTo>
                      <a:pt x="1039943" y="1399243"/>
                      <a:pt x="1019866" y="1399243"/>
                      <a:pt x="999790" y="1399243"/>
                    </a:cubicBezTo>
                    <a:close/>
                    <a:moveTo>
                      <a:pt x="700474" y="1029027"/>
                    </a:moveTo>
                    <a:cubicBezTo>
                      <a:pt x="699744" y="1209024"/>
                      <a:pt x="846847" y="1357256"/>
                      <a:pt x="1026802" y="1358352"/>
                    </a:cubicBezTo>
                    <a:cubicBezTo>
                      <a:pt x="1208582" y="1359447"/>
                      <a:pt x="1357145" y="1212310"/>
                      <a:pt x="1357875" y="1030853"/>
                    </a:cubicBezTo>
                    <a:cubicBezTo>
                      <a:pt x="1358605" y="849396"/>
                      <a:pt x="1210772" y="700798"/>
                      <a:pt x="1029357" y="700798"/>
                    </a:cubicBezTo>
                    <a:cubicBezTo>
                      <a:pt x="848307" y="700798"/>
                      <a:pt x="701204" y="847570"/>
                      <a:pt x="700474" y="1029027"/>
                    </a:cubicBezTo>
                    <a:close/>
                  </a:path>
                </a:pathLst>
              </a:custGeom>
              <a:solidFill>
                <a:srgbClr val="000000"/>
              </a:solidFill>
              <a:ln w="3643"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F4746B66-BC9B-40E5-5FFB-7A8B73BDDD47}"/>
                  </a:ext>
                </a:extLst>
              </p:cNvPr>
              <p:cNvSpPr/>
              <p:nvPr/>
            </p:nvSpPr>
            <p:spPr>
              <a:xfrm>
                <a:off x="10187791" y="721749"/>
                <a:ext cx="561036" cy="561804"/>
              </a:xfrm>
              <a:custGeom>
                <a:avLst/>
                <a:gdLst>
                  <a:gd name="connsiteX0" fmla="*/ 281066 w 561036"/>
                  <a:gd name="connsiteY0" fmla="*/ 561440 h 561804"/>
                  <a:gd name="connsiteX1" fmla="*/ 220837 w 561036"/>
                  <a:gd name="connsiteY1" fmla="*/ 561440 h 561804"/>
                  <a:gd name="connsiteX2" fmla="*/ 170464 w 561036"/>
                  <a:gd name="connsiteY2" fmla="*/ 511055 h 561804"/>
                  <a:gd name="connsiteX3" fmla="*/ 170829 w 561036"/>
                  <a:gd name="connsiteY3" fmla="*/ 408461 h 561804"/>
                  <a:gd name="connsiteX4" fmla="*/ 153308 w 561036"/>
                  <a:gd name="connsiteY4" fmla="*/ 390571 h 561804"/>
                  <a:gd name="connsiteX5" fmla="*/ 53658 w 561036"/>
                  <a:gd name="connsiteY5" fmla="*/ 390936 h 561804"/>
                  <a:gd name="connsiteX6" fmla="*/ 0 w 561036"/>
                  <a:gd name="connsiteY6" fmla="*/ 336900 h 561804"/>
                  <a:gd name="connsiteX7" fmla="*/ 0 w 561036"/>
                  <a:gd name="connsiteY7" fmla="*/ 224813 h 561804"/>
                  <a:gd name="connsiteX8" fmla="*/ 54753 w 561036"/>
                  <a:gd name="connsiteY8" fmla="*/ 170778 h 561804"/>
                  <a:gd name="connsiteX9" fmla="*/ 157324 w 561036"/>
                  <a:gd name="connsiteY9" fmla="*/ 170778 h 561804"/>
                  <a:gd name="connsiteX10" fmla="*/ 170464 w 561036"/>
                  <a:gd name="connsiteY10" fmla="*/ 157269 h 561804"/>
                  <a:gd name="connsiteX11" fmla="*/ 170464 w 561036"/>
                  <a:gd name="connsiteY11" fmla="*/ 52119 h 561804"/>
                  <a:gd name="connsiteX12" fmla="*/ 221932 w 561036"/>
                  <a:gd name="connsiteY12" fmla="*/ 274 h 561804"/>
                  <a:gd name="connsiteX13" fmla="*/ 339469 w 561036"/>
                  <a:gd name="connsiteY13" fmla="*/ 274 h 561804"/>
                  <a:gd name="connsiteX14" fmla="*/ 390572 w 561036"/>
                  <a:gd name="connsiteY14" fmla="*/ 51389 h 561804"/>
                  <a:gd name="connsiteX15" fmla="*/ 390572 w 561036"/>
                  <a:gd name="connsiteY15" fmla="*/ 153983 h 561804"/>
                  <a:gd name="connsiteX16" fmla="*/ 406998 w 561036"/>
                  <a:gd name="connsiteY16" fmla="*/ 171143 h 561804"/>
                  <a:gd name="connsiteX17" fmla="*/ 508108 w 561036"/>
                  <a:gd name="connsiteY17" fmla="*/ 170778 h 561804"/>
                  <a:gd name="connsiteX18" fmla="*/ 561036 w 561036"/>
                  <a:gd name="connsiteY18" fmla="*/ 224083 h 561804"/>
                  <a:gd name="connsiteX19" fmla="*/ 561036 w 561036"/>
                  <a:gd name="connsiteY19" fmla="*/ 340186 h 561804"/>
                  <a:gd name="connsiteX20" fmla="*/ 511028 w 561036"/>
                  <a:gd name="connsiteY20" fmla="*/ 390936 h 561804"/>
                  <a:gd name="connsiteX21" fmla="*/ 404442 w 561036"/>
                  <a:gd name="connsiteY21" fmla="*/ 390936 h 561804"/>
                  <a:gd name="connsiteX22" fmla="*/ 390572 w 561036"/>
                  <a:gd name="connsiteY22" fmla="*/ 405175 h 561804"/>
                  <a:gd name="connsiteX23" fmla="*/ 390572 w 561036"/>
                  <a:gd name="connsiteY23" fmla="*/ 507769 h 561804"/>
                  <a:gd name="connsiteX24" fmla="*/ 336914 w 561036"/>
                  <a:gd name="connsiteY24" fmla="*/ 561805 h 561804"/>
                  <a:gd name="connsiteX25" fmla="*/ 281066 w 561036"/>
                  <a:gd name="connsiteY25" fmla="*/ 561440 h 561804"/>
                  <a:gd name="connsiteX26" fmla="*/ 280701 w 561036"/>
                  <a:gd name="connsiteY26" fmla="*/ 41166 h 561804"/>
                  <a:gd name="connsiteX27" fmla="*/ 231423 w 561036"/>
                  <a:gd name="connsiteY27" fmla="*/ 41166 h 561804"/>
                  <a:gd name="connsiteX28" fmla="*/ 211712 w 561036"/>
                  <a:gd name="connsiteY28" fmla="*/ 60151 h 561804"/>
                  <a:gd name="connsiteX29" fmla="*/ 211712 w 561036"/>
                  <a:gd name="connsiteY29" fmla="*/ 161285 h 561804"/>
                  <a:gd name="connsiteX30" fmla="*/ 161339 w 561036"/>
                  <a:gd name="connsiteY30" fmla="*/ 211669 h 561804"/>
                  <a:gd name="connsiteX31" fmla="*/ 56213 w 561036"/>
                  <a:gd name="connsiteY31" fmla="*/ 211669 h 561804"/>
                  <a:gd name="connsiteX32" fmla="*/ 40882 w 561036"/>
                  <a:gd name="connsiteY32" fmla="*/ 226274 h 561804"/>
                  <a:gd name="connsiteX33" fmla="*/ 40882 w 561036"/>
                  <a:gd name="connsiteY33" fmla="*/ 335440 h 561804"/>
                  <a:gd name="connsiteX34" fmla="*/ 55848 w 561036"/>
                  <a:gd name="connsiteY34" fmla="*/ 350044 h 561804"/>
                  <a:gd name="connsiteX35" fmla="*/ 162434 w 561036"/>
                  <a:gd name="connsiteY35" fmla="*/ 350044 h 561804"/>
                  <a:gd name="connsiteX36" fmla="*/ 211347 w 561036"/>
                  <a:gd name="connsiteY36" fmla="*/ 400064 h 561804"/>
                  <a:gd name="connsiteX37" fmla="*/ 211347 w 561036"/>
                  <a:gd name="connsiteY37" fmla="*/ 506674 h 561804"/>
                  <a:gd name="connsiteX38" fmla="*/ 225582 w 561036"/>
                  <a:gd name="connsiteY38" fmla="*/ 520913 h 561804"/>
                  <a:gd name="connsiteX39" fmla="*/ 334724 w 561036"/>
                  <a:gd name="connsiteY39" fmla="*/ 520913 h 561804"/>
                  <a:gd name="connsiteX40" fmla="*/ 349689 w 561036"/>
                  <a:gd name="connsiteY40" fmla="*/ 504848 h 561804"/>
                  <a:gd name="connsiteX41" fmla="*/ 349689 w 561036"/>
                  <a:gd name="connsiteY41" fmla="*/ 403715 h 561804"/>
                  <a:gd name="connsiteX42" fmla="*/ 403347 w 561036"/>
                  <a:gd name="connsiteY42" fmla="*/ 350044 h 561804"/>
                  <a:gd name="connsiteX43" fmla="*/ 504458 w 561036"/>
                  <a:gd name="connsiteY43" fmla="*/ 350409 h 561804"/>
                  <a:gd name="connsiteX44" fmla="*/ 520519 w 561036"/>
                  <a:gd name="connsiteY44" fmla="*/ 333980 h 561804"/>
                  <a:gd name="connsiteX45" fmla="*/ 520519 w 561036"/>
                  <a:gd name="connsiteY45" fmla="*/ 225909 h 561804"/>
                  <a:gd name="connsiteX46" fmla="*/ 506283 w 561036"/>
                  <a:gd name="connsiteY46" fmla="*/ 211669 h 561804"/>
                  <a:gd name="connsiteX47" fmla="*/ 403712 w 561036"/>
                  <a:gd name="connsiteY47" fmla="*/ 211669 h 561804"/>
                  <a:gd name="connsiteX48" fmla="*/ 349689 w 561036"/>
                  <a:gd name="connsiteY48" fmla="*/ 156904 h 561804"/>
                  <a:gd name="connsiteX49" fmla="*/ 349689 w 561036"/>
                  <a:gd name="connsiteY49" fmla="*/ 54309 h 561804"/>
                  <a:gd name="connsiteX50" fmla="*/ 336184 w 561036"/>
                  <a:gd name="connsiteY50" fmla="*/ 40800 h 561804"/>
                  <a:gd name="connsiteX51" fmla="*/ 280701 w 561036"/>
                  <a:gd name="connsiteY51" fmla="*/ 41166 h 56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61036" h="561804">
                    <a:moveTo>
                      <a:pt x="281066" y="561440"/>
                    </a:moveTo>
                    <a:cubicBezTo>
                      <a:pt x="260989" y="561440"/>
                      <a:pt x="240913" y="561440"/>
                      <a:pt x="220837" y="561440"/>
                    </a:cubicBezTo>
                    <a:cubicBezTo>
                      <a:pt x="190176" y="561440"/>
                      <a:pt x="170829" y="542089"/>
                      <a:pt x="170464" y="511055"/>
                    </a:cubicBezTo>
                    <a:cubicBezTo>
                      <a:pt x="170099" y="476736"/>
                      <a:pt x="169734" y="442781"/>
                      <a:pt x="170829" y="408461"/>
                    </a:cubicBezTo>
                    <a:cubicBezTo>
                      <a:pt x="171195" y="394952"/>
                      <a:pt x="167544" y="390206"/>
                      <a:pt x="153308" y="390571"/>
                    </a:cubicBezTo>
                    <a:cubicBezTo>
                      <a:pt x="120092" y="391666"/>
                      <a:pt x="86875" y="390936"/>
                      <a:pt x="53658" y="390936"/>
                    </a:cubicBezTo>
                    <a:cubicBezTo>
                      <a:pt x="17886" y="390936"/>
                      <a:pt x="0" y="372681"/>
                      <a:pt x="0" y="336900"/>
                    </a:cubicBezTo>
                    <a:cubicBezTo>
                      <a:pt x="0" y="299660"/>
                      <a:pt x="0" y="262054"/>
                      <a:pt x="0" y="224813"/>
                    </a:cubicBezTo>
                    <a:cubicBezTo>
                      <a:pt x="0" y="188303"/>
                      <a:pt x="17886" y="170778"/>
                      <a:pt x="54753" y="170778"/>
                    </a:cubicBezTo>
                    <a:cubicBezTo>
                      <a:pt x="89065" y="170778"/>
                      <a:pt x="123012" y="170413"/>
                      <a:pt x="157324" y="170778"/>
                    </a:cubicBezTo>
                    <a:cubicBezTo>
                      <a:pt x="167544" y="170778"/>
                      <a:pt x="170829" y="167492"/>
                      <a:pt x="170464" y="157269"/>
                    </a:cubicBezTo>
                    <a:cubicBezTo>
                      <a:pt x="170099" y="122219"/>
                      <a:pt x="170099" y="87169"/>
                      <a:pt x="170464" y="52119"/>
                    </a:cubicBezTo>
                    <a:cubicBezTo>
                      <a:pt x="170464" y="18894"/>
                      <a:pt x="189080" y="274"/>
                      <a:pt x="221932" y="274"/>
                    </a:cubicBezTo>
                    <a:cubicBezTo>
                      <a:pt x="260989" y="-91"/>
                      <a:pt x="300412" y="-91"/>
                      <a:pt x="339469" y="274"/>
                    </a:cubicBezTo>
                    <a:cubicBezTo>
                      <a:pt x="371591" y="274"/>
                      <a:pt x="390207" y="18894"/>
                      <a:pt x="390572" y="51389"/>
                    </a:cubicBezTo>
                    <a:cubicBezTo>
                      <a:pt x="390937" y="85708"/>
                      <a:pt x="391302" y="119663"/>
                      <a:pt x="390572" y="153983"/>
                    </a:cubicBezTo>
                    <a:cubicBezTo>
                      <a:pt x="390207" y="166762"/>
                      <a:pt x="393492" y="171508"/>
                      <a:pt x="406998" y="171143"/>
                    </a:cubicBezTo>
                    <a:cubicBezTo>
                      <a:pt x="440579" y="170048"/>
                      <a:pt x="474526" y="170778"/>
                      <a:pt x="508108" y="170778"/>
                    </a:cubicBezTo>
                    <a:cubicBezTo>
                      <a:pt x="542785" y="170778"/>
                      <a:pt x="561036" y="189398"/>
                      <a:pt x="561036" y="224083"/>
                    </a:cubicBezTo>
                    <a:cubicBezTo>
                      <a:pt x="561036" y="262784"/>
                      <a:pt x="561036" y="301485"/>
                      <a:pt x="561036" y="340186"/>
                    </a:cubicBezTo>
                    <a:cubicBezTo>
                      <a:pt x="561036" y="371220"/>
                      <a:pt x="542055" y="390571"/>
                      <a:pt x="511028" y="390936"/>
                    </a:cubicBezTo>
                    <a:cubicBezTo>
                      <a:pt x="475621" y="391301"/>
                      <a:pt x="439849" y="391301"/>
                      <a:pt x="404442" y="390936"/>
                    </a:cubicBezTo>
                    <a:cubicBezTo>
                      <a:pt x="393492" y="390936"/>
                      <a:pt x="390207" y="394587"/>
                      <a:pt x="390572" y="405175"/>
                    </a:cubicBezTo>
                    <a:cubicBezTo>
                      <a:pt x="390937" y="439495"/>
                      <a:pt x="390937" y="473450"/>
                      <a:pt x="390572" y="507769"/>
                    </a:cubicBezTo>
                    <a:cubicBezTo>
                      <a:pt x="390572" y="543550"/>
                      <a:pt x="372321" y="561805"/>
                      <a:pt x="336914" y="561805"/>
                    </a:cubicBezTo>
                    <a:cubicBezTo>
                      <a:pt x="318298" y="561440"/>
                      <a:pt x="299682" y="561440"/>
                      <a:pt x="281066" y="561440"/>
                    </a:cubicBezTo>
                    <a:close/>
                    <a:moveTo>
                      <a:pt x="280701" y="41166"/>
                    </a:moveTo>
                    <a:cubicBezTo>
                      <a:pt x="264275" y="41166"/>
                      <a:pt x="247849" y="41166"/>
                      <a:pt x="231423" y="41166"/>
                    </a:cubicBezTo>
                    <a:cubicBezTo>
                      <a:pt x="211712" y="41166"/>
                      <a:pt x="211712" y="41166"/>
                      <a:pt x="211712" y="60151"/>
                    </a:cubicBezTo>
                    <a:cubicBezTo>
                      <a:pt x="211712" y="93741"/>
                      <a:pt x="211712" y="127695"/>
                      <a:pt x="211712" y="161285"/>
                    </a:cubicBezTo>
                    <a:cubicBezTo>
                      <a:pt x="211712" y="192684"/>
                      <a:pt x="192731" y="211304"/>
                      <a:pt x="161339" y="211669"/>
                    </a:cubicBezTo>
                    <a:cubicBezTo>
                      <a:pt x="126297" y="211669"/>
                      <a:pt x="91255" y="212035"/>
                      <a:pt x="56213" y="211669"/>
                    </a:cubicBezTo>
                    <a:cubicBezTo>
                      <a:pt x="45263" y="211669"/>
                      <a:pt x="40882" y="214590"/>
                      <a:pt x="40882" y="226274"/>
                    </a:cubicBezTo>
                    <a:cubicBezTo>
                      <a:pt x="41612" y="262784"/>
                      <a:pt x="41612" y="299295"/>
                      <a:pt x="40882" y="335440"/>
                    </a:cubicBezTo>
                    <a:cubicBezTo>
                      <a:pt x="40517" y="347123"/>
                      <a:pt x="44897" y="350409"/>
                      <a:pt x="55848" y="350044"/>
                    </a:cubicBezTo>
                    <a:cubicBezTo>
                      <a:pt x="91255" y="349679"/>
                      <a:pt x="127027" y="349679"/>
                      <a:pt x="162434" y="350044"/>
                    </a:cubicBezTo>
                    <a:cubicBezTo>
                      <a:pt x="193096" y="350409"/>
                      <a:pt x="211347" y="369395"/>
                      <a:pt x="211347" y="400064"/>
                    </a:cubicBezTo>
                    <a:cubicBezTo>
                      <a:pt x="211712" y="435479"/>
                      <a:pt x="211712" y="471259"/>
                      <a:pt x="211347" y="506674"/>
                    </a:cubicBezTo>
                    <a:cubicBezTo>
                      <a:pt x="211347" y="517262"/>
                      <a:pt x="214632" y="520913"/>
                      <a:pt x="225582" y="520913"/>
                    </a:cubicBezTo>
                    <a:cubicBezTo>
                      <a:pt x="262085" y="520548"/>
                      <a:pt x="298587" y="520183"/>
                      <a:pt x="334724" y="520913"/>
                    </a:cubicBezTo>
                    <a:cubicBezTo>
                      <a:pt x="347499" y="521278"/>
                      <a:pt x="350054" y="516167"/>
                      <a:pt x="349689" y="504848"/>
                    </a:cubicBezTo>
                    <a:cubicBezTo>
                      <a:pt x="348959" y="471259"/>
                      <a:pt x="349324" y="437304"/>
                      <a:pt x="349689" y="403715"/>
                    </a:cubicBezTo>
                    <a:cubicBezTo>
                      <a:pt x="349689" y="367569"/>
                      <a:pt x="367210" y="350044"/>
                      <a:pt x="403347" y="350044"/>
                    </a:cubicBezTo>
                    <a:cubicBezTo>
                      <a:pt x="436929" y="350044"/>
                      <a:pt x="470876" y="349314"/>
                      <a:pt x="504458" y="350409"/>
                    </a:cubicBezTo>
                    <a:cubicBezTo>
                      <a:pt x="517234" y="350774"/>
                      <a:pt x="520884" y="346393"/>
                      <a:pt x="520519" y="333980"/>
                    </a:cubicBezTo>
                    <a:cubicBezTo>
                      <a:pt x="519789" y="298199"/>
                      <a:pt x="519789" y="262054"/>
                      <a:pt x="520519" y="225909"/>
                    </a:cubicBezTo>
                    <a:cubicBezTo>
                      <a:pt x="520519" y="214955"/>
                      <a:pt x="516869" y="211669"/>
                      <a:pt x="506283" y="211669"/>
                    </a:cubicBezTo>
                    <a:cubicBezTo>
                      <a:pt x="471971" y="212035"/>
                      <a:pt x="438024" y="212035"/>
                      <a:pt x="403712" y="211669"/>
                    </a:cubicBezTo>
                    <a:cubicBezTo>
                      <a:pt x="367210" y="211669"/>
                      <a:pt x="349689" y="194144"/>
                      <a:pt x="349689" y="156904"/>
                    </a:cubicBezTo>
                    <a:cubicBezTo>
                      <a:pt x="349689" y="122584"/>
                      <a:pt x="349324" y="88629"/>
                      <a:pt x="349689" y="54309"/>
                    </a:cubicBezTo>
                    <a:cubicBezTo>
                      <a:pt x="349689" y="44451"/>
                      <a:pt x="346769" y="40435"/>
                      <a:pt x="336184" y="40800"/>
                    </a:cubicBezTo>
                    <a:cubicBezTo>
                      <a:pt x="317933" y="41531"/>
                      <a:pt x="299317" y="41166"/>
                      <a:pt x="280701" y="41166"/>
                    </a:cubicBezTo>
                    <a:close/>
                  </a:path>
                </a:pathLst>
              </a:custGeom>
              <a:solidFill>
                <a:srgbClr val="000000"/>
              </a:solidFill>
              <a:ln w="3643"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7DBA919A-C9FF-4283-F56C-DE1EDFAA22D5}"/>
                  </a:ext>
                </a:extLst>
              </p:cNvPr>
              <p:cNvSpPr/>
              <p:nvPr/>
            </p:nvSpPr>
            <p:spPr>
              <a:xfrm>
                <a:off x="10801926" y="1312750"/>
                <a:ext cx="449548" cy="496930"/>
              </a:xfrm>
              <a:custGeom>
                <a:avLst/>
                <a:gdLst>
                  <a:gd name="connsiteX0" fmla="*/ 153137 w 449548"/>
                  <a:gd name="connsiteY0" fmla="*/ 75589 h 496930"/>
                  <a:gd name="connsiteX1" fmla="*/ 222491 w 449548"/>
                  <a:gd name="connsiteY1" fmla="*/ 12 h 496930"/>
                  <a:gd name="connsiteX2" fmla="*/ 296590 w 449548"/>
                  <a:gd name="connsiteY2" fmla="*/ 72668 h 496930"/>
                  <a:gd name="connsiteX3" fmla="*/ 297320 w 449548"/>
                  <a:gd name="connsiteY3" fmla="*/ 89463 h 496930"/>
                  <a:gd name="connsiteX4" fmla="*/ 326886 w 449548"/>
                  <a:gd name="connsiteY4" fmla="*/ 106258 h 496930"/>
                  <a:gd name="connsiteX5" fmla="*/ 334917 w 449548"/>
                  <a:gd name="connsiteY5" fmla="*/ 102241 h 496930"/>
                  <a:gd name="connsiteX6" fmla="*/ 439313 w 449548"/>
                  <a:gd name="connsiteY6" fmla="*/ 123418 h 496930"/>
                  <a:gd name="connsiteX7" fmla="*/ 406096 w 449548"/>
                  <a:gd name="connsiteY7" fmla="*/ 225282 h 496930"/>
                  <a:gd name="connsiteX8" fmla="*/ 397700 w 449548"/>
                  <a:gd name="connsiteY8" fmla="*/ 238426 h 496930"/>
                  <a:gd name="connsiteX9" fmla="*/ 397700 w 449548"/>
                  <a:gd name="connsiteY9" fmla="*/ 256316 h 496930"/>
                  <a:gd name="connsiteX10" fmla="*/ 407191 w 449548"/>
                  <a:gd name="connsiteY10" fmla="*/ 271285 h 496930"/>
                  <a:gd name="connsiteX11" fmla="*/ 439313 w 449548"/>
                  <a:gd name="connsiteY11" fmla="*/ 372784 h 496930"/>
                  <a:gd name="connsiteX12" fmla="*/ 336377 w 449548"/>
                  <a:gd name="connsiteY12" fmla="*/ 394690 h 496930"/>
                  <a:gd name="connsiteX13" fmla="*/ 318491 w 449548"/>
                  <a:gd name="connsiteY13" fmla="*/ 394325 h 496930"/>
                  <a:gd name="connsiteX14" fmla="*/ 303160 w 449548"/>
                  <a:gd name="connsiteY14" fmla="*/ 403088 h 496930"/>
                  <a:gd name="connsiteX15" fmla="*/ 295860 w 449548"/>
                  <a:gd name="connsiteY15" fmla="*/ 416962 h 496930"/>
                  <a:gd name="connsiteX16" fmla="*/ 223951 w 449548"/>
                  <a:gd name="connsiteY16" fmla="*/ 496920 h 496930"/>
                  <a:gd name="connsiteX17" fmla="*/ 153867 w 449548"/>
                  <a:gd name="connsiteY17" fmla="*/ 416597 h 496930"/>
                  <a:gd name="connsiteX18" fmla="*/ 147296 w 449548"/>
                  <a:gd name="connsiteY18" fmla="*/ 403818 h 496930"/>
                  <a:gd name="connsiteX19" fmla="*/ 135616 w 449548"/>
                  <a:gd name="connsiteY19" fmla="*/ 396881 h 496930"/>
                  <a:gd name="connsiteX20" fmla="*/ 109334 w 449548"/>
                  <a:gd name="connsiteY20" fmla="*/ 397246 h 496930"/>
                  <a:gd name="connsiteX21" fmla="*/ 9319 w 449548"/>
                  <a:gd name="connsiteY21" fmla="*/ 371324 h 496930"/>
                  <a:gd name="connsiteX22" fmla="*/ 38885 w 449548"/>
                  <a:gd name="connsiteY22" fmla="*/ 273475 h 496930"/>
                  <a:gd name="connsiteX23" fmla="*/ 51296 w 449548"/>
                  <a:gd name="connsiteY23" fmla="*/ 251569 h 496930"/>
                  <a:gd name="connsiteX24" fmla="*/ 38885 w 449548"/>
                  <a:gd name="connsiteY24" fmla="*/ 222726 h 496930"/>
                  <a:gd name="connsiteX25" fmla="*/ 10049 w 449548"/>
                  <a:gd name="connsiteY25" fmla="*/ 123783 h 496930"/>
                  <a:gd name="connsiteX26" fmla="*/ 110429 w 449548"/>
                  <a:gd name="connsiteY26" fmla="*/ 100416 h 496930"/>
                  <a:gd name="connsiteX27" fmla="*/ 143646 w 449548"/>
                  <a:gd name="connsiteY27" fmla="*/ 94939 h 496930"/>
                  <a:gd name="connsiteX28" fmla="*/ 153137 w 449548"/>
                  <a:gd name="connsiteY28" fmla="*/ 75589 h 496930"/>
                  <a:gd name="connsiteX29" fmla="*/ 143646 w 449548"/>
                  <a:gd name="connsiteY29" fmla="*/ 340655 h 496930"/>
                  <a:gd name="connsiteX30" fmla="*/ 155692 w 449548"/>
                  <a:gd name="connsiteY30" fmla="*/ 361466 h 496930"/>
                  <a:gd name="connsiteX31" fmla="*/ 165182 w 449548"/>
                  <a:gd name="connsiteY31" fmla="*/ 366942 h 496930"/>
                  <a:gd name="connsiteX32" fmla="*/ 184163 w 449548"/>
                  <a:gd name="connsiteY32" fmla="*/ 366577 h 496930"/>
                  <a:gd name="connsiteX33" fmla="*/ 263373 w 449548"/>
                  <a:gd name="connsiteY33" fmla="*/ 365117 h 496930"/>
                  <a:gd name="connsiteX34" fmla="*/ 287099 w 449548"/>
                  <a:gd name="connsiteY34" fmla="*/ 365847 h 496930"/>
                  <a:gd name="connsiteX35" fmla="*/ 298780 w 449548"/>
                  <a:gd name="connsiteY35" fmla="*/ 358910 h 496930"/>
                  <a:gd name="connsiteX36" fmla="*/ 306810 w 449548"/>
                  <a:gd name="connsiteY36" fmla="*/ 344306 h 496930"/>
                  <a:gd name="connsiteX37" fmla="*/ 347328 w 449548"/>
                  <a:gd name="connsiteY37" fmla="*/ 272380 h 496930"/>
                  <a:gd name="connsiteX38" fmla="*/ 357183 w 449548"/>
                  <a:gd name="connsiteY38" fmla="*/ 257411 h 496930"/>
                  <a:gd name="connsiteX39" fmla="*/ 357183 w 449548"/>
                  <a:gd name="connsiteY39" fmla="*/ 240981 h 496930"/>
                  <a:gd name="connsiteX40" fmla="*/ 346963 w 449548"/>
                  <a:gd name="connsiteY40" fmla="*/ 224917 h 496930"/>
                  <a:gd name="connsiteX41" fmla="*/ 306810 w 449548"/>
                  <a:gd name="connsiteY41" fmla="*/ 152626 h 496930"/>
                  <a:gd name="connsiteX42" fmla="*/ 300605 w 449548"/>
                  <a:gd name="connsiteY42" fmla="*/ 139482 h 496930"/>
                  <a:gd name="connsiteX43" fmla="*/ 285274 w 449548"/>
                  <a:gd name="connsiteY43" fmla="*/ 130720 h 496930"/>
                  <a:gd name="connsiteX44" fmla="*/ 264833 w 449548"/>
                  <a:gd name="connsiteY44" fmla="*/ 131450 h 496930"/>
                  <a:gd name="connsiteX45" fmla="*/ 189274 w 449548"/>
                  <a:gd name="connsiteY45" fmla="*/ 134006 h 496930"/>
                  <a:gd name="connsiteX46" fmla="*/ 158612 w 449548"/>
                  <a:gd name="connsiteY46" fmla="*/ 134371 h 496930"/>
                  <a:gd name="connsiteX47" fmla="*/ 150217 w 449548"/>
                  <a:gd name="connsiteY47" fmla="*/ 139117 h 496930"/>
                  <a:gd name="connsiteX48" fmla="*/ 143281 w 449548"/>
                  <a:gd name="connsiteY48" fmla="*/ 152991 h 496930"/>
                  <a:gd name="connsiteX49" fmla="*/ 106049 w 449548"/>
                  <a:gd name="connsiteY49" fmla="*/ 223091 h 496930"/>
                  <a:gd name="connsiteX50" fmla="*/ 91813 w 449548"/>
                  <a:gd name="connsiteY50" fmla="*/ 246823 h 496930"/>
                  <a:gd name="connsiteX51" fmla="*/ 107874 w 449548"/>
                  <a:gd name="connsiteY51" fmla="*/ 276031 h 496930"/>
                  <a:gd name="connsiteX52" fmla="*/ 143646 w 449548"/>
                  <a:gd name="connsiteY52" fmla="*/ 340655 h 496930"/>
                  <a:gd name="connsiteX53" fmla="*/ 408651 w 449548"/>
                  <a:gd name="connsiteY53" fmla="*/ 159928 h 496930"/>
                  <a:gd name="connsiteX54" fmla="*/ 377624 w 449548"/>
                  <a:gd name="connsiteY54" fmla="*/ 128894 h 496930"/>
                  <a:gd name="connsiteX55" fmla="*/ 347328 w 449548"/>
                  <a:gd name="connsiteY55" fmla="*/ 159563 h 496930"/>
                  <a:gd name="connsiteX56" fmla="*/ 378354 w 449548"/>
                  <a:gd name="connsiteY56" fmla="*/ 190597 h 496930"/>
                  <a:gd name="connsiteX57" fmla="*/ 408651 w 449548"/>
                  <a:gd name="connsiteY57" fmla="*/ 159928 h 496930"/>
                  <a:gd name="connsiteX58" fmla="*/ 72102 w 449548"/>
                  <a:gd name="connsiteY58" fmla="*/ 128894 h 496930"/>
                  <a:gd name="connsiteX59" fmla="*/ 41441 w 449548"/>
                  <a:gd name="connsiteY59" fmla="*/ 159198 h 496930"/>
                  <a:gd name="connsiteX60" fmla="*/ 72102 w 449548"/>
                  <a:gd name="connsiteY60" fmla="*/ 190597 h 496930"/>
                  <a:gd name="connsiteX61" fmla="*/ 102764 w 449548"/>
                  <a:gd name="connsiteY61" fmla="*/ 160293 h 496930"/>
                  <a:gd name="connsiteX62" fmla="*/ 72102 w 449548"/>
                  <a:gd name="connsiteY62" fmla="*/ 128894 h 496930"/>
                  <a:gd name="connsiteX63" fmla="*/ 377624 w 449548"/>
                  <a:gd name="connsiteY63" fmla="*/ 305970 h 496930"/>
                  <a:gd name="connsiteX64" fmla="*/ 346963 w 449548"/>
                  <a:gd name="connsiteY64" fmla="*/ 335908 h 496930"/>
                  <a:gd name="connsiteX65" fmla="*/ 377989 w 449548"/>
                  <a:gd name="connsiteY65" fmla="*/ 366942 h 496930"/>
                  <a:gd name="connsiteX66" fmla="*/ 408651 w 449548"/>
                  <a:gd name="connsiteY66" fmla="*/ 337004 h 496930"/>
                  <a:gd name="connsiteX67" fmla="*/ 377624 w 449548"/>
                  <a:gd name="connsiteY67" fmla="*/ 305970 h 496930"/>
                  <a:gd name="connsiteX68" fmla="*/ 225411 w 449548"/>
                  <a:gd name="connsiteY68" fmla="*/ 455663 h 496930"/>
                  <a:gd name="connsiteX69" fmla="*/ 255707 w 449548"/>
                  <a:gd name="connsiteY69" fmla="*/ 423534 h 496930"/>
                  <a:gd name="connsiteX70" fmla="*/ 224316 w 449548"/>
                  <a:gd name="connsiteY70" fmla="*/ 393960 h 496930"/>
                  <a:gd name="connsiteX71" fmla="*/ 194019 w 449548"/>
                  <a:gd name="connsiteY71" fmla="*/ 426089 h 496930"/>
                  <a:gd name="connsiteX72" fmla="*/ 225411 w 449548"/>
                  <a:gd name="connsiteY72" fmla="*/ 455663 h 496930"/>
                  <a:gd name="connsiteX73" fmla="*/ 225046 w 449548"/>
                  <a:gd name="connsiteY73" fmla="*/ 101876 h 496930"/>
                  <a:gd name="connsiteX74" fmla="*/ 255707 w 449548"/>
                  <a:gd name="connsiteY74" fmla="*/ 71938 h 496930"/>
                  <a:gd name="connsiteX75" fmla="*/ 225046 w 449548"/>
                  <a:gd name="connsiteY75" fmla="*/ 40904 h 496930"/>
                  <a:gd name="connsiteX76" fmla="*/ 194384 w 449548"/>
                  <a:gd name="connsiteY76" fmla="*/ 70842 h 496930"/>
                  <a:gd name="connsiteX77" fmla="*/ 225046 w 449548"/>
                  <a:gd name="connsiteY77" fmla="*/ 101876 h 496930"/>
                  <a:gd name="connsiteX78" fmla="*/ 72467 w 449548"/>
                  <a:gd name="connsiteY78" fmla="*/ 366942 h 496930"/>
                  <a:gd name="connsiteX79" fmla="*/ 102764 w 449548"/>
                  <a:gd name="connsiteY79" fmla="*/ 336639 h 496930"/>
                  <a:gd name="connsiteX80" fmla="*/ 71372 w 449548"/>
                  <a:gd name="connsiteY80" fmla="*/ 305970 h 496930"/>
                  <a:gd name="connsiteX81" fmla="*/ 41076 w 449548"/>
                  <a:gd name="connsiteY81" fmla="*/ 336274 h 496930"/>
                  <a:gd name="connsiteX82" fmla="*/ 72467 w 449548"/>
                  <a:gd name="connsiteY82" fmla="*/ 366942 h 49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548" h="496930">
                    <a:moveTo>
                      <a:pt x="153137" y="75589"/>
                    </a:moveTo>
                    <a:cubicBezTo>
                      <a:pt x="150947" y="35062"/>
                      <a:pt x="183068" y="742"/>
                      <a:pt x="222491" y="12"/>
                    </a:cubicBezTo>
                    <a:cubicBezTo>
                      <a:pt x="263738" y="-718"/>
                      <a:pt x="296955" y="31776"/>
                      <a:pt x="296590" y="72668"/>
                    </a:cubicBezTo>
                    <a:cubicBezTo>
                      <a:pt x="296590" y="78144"/>
                      <a:pt x="292209" y="85447"/>
                      <a:pt x="297320" y="89463"/>
                    </a:cubicBezTo>
                    <a:cubicBezTo>
                      <a:pt x="306445" y="96035"/>
                      <a:pt x="316666" y="101146"/>
                      <a:pt x="326886" y="106258"/>
                    </a:cubicBezTo>
                    <a:cubicBezTo>
                      <a:pt x="330172" y="107718"/>
                      <a:pt x="332362" y="103702"/>
                      <a:pt x="334917" y="102241"/>
                    </a:cubicBezTo>
                    <a:cubicBezTo>
                      <a:pt x="371419" y="77414"/>
                      <a:pt x="417776" y="86907"/>
                      <a:pt x="439313" y="123418"/>
                    </a:cubicBezTo>
                    <a:cubicBezTo>
                      <a:pt x="461214" y="160658"/>
                      <a:pt x="446978" y="205931"/>
                      <a:pt x="406096" y="225282"/>
                    </a:cubicBezTo>
                    <a:cubicBezTo>
                      <a:pt x="399525" y="228568"/>
                      <a:pt x="397335" y="231854"/>
                      <a:pt x="397700" y="238426"/>
                    </a:cubicBezTo>
                    <a:cubicBezTo>
                      <a:pt x="398065" y="244267"/>
                      <a:pt x="398430" y="250474"/>
                      <a:pt x="397700" y="256316"/>
                    </a:cubicBezTo>
                    <a:cubicBezTo>
                      <a:pt x="396970" y="264348"/>
                      <a:pt x="399890" y="267999"/>
                      <a:pt x="407191" y="271285"/>
                    </a:cubicBezTo>
                    <a:cubicBezTo>
                      <a:pt x="446613" y="289905"/>
                      <a:pt x="460849" y="335908"/>
                      <a:pt x="439313" y="372784"/>
                    </a:cubicBezTo>
                    <a:cubicBezTo>
                      <a:pt x="418141" y="408929"/>
                      <a:pt x="371419" y="419152"/>
                      <a:pt x="336377" y="394690"/>
                    </a:cubicBezTo>
                    <a:cubicBezTo>
                      <a:pt x="329442" y="389944"/>
                      <a:pt x="324696" y="389944"/>
                      <a:pt x="318491" y="394325"/>
                    </a:cubicBezTo>
                    <a:cubicBezTo>
                      <a:pt x="313746" y="397611"/>
                      <a:pt x="308635" y="400532"/>
                      <a:pt x="303160" y="403088"/>
                    </a:cubicBezTo>
                    <a:cubicBezTo>
                      <a:pt x="296955" y="406009"/>
                      <a:pt x="295495" y="410025"/>
                      <a:pt x="295860" y="416962"/>
                    </a:cubicBezTo>
                    <a:cubicBezTo>
                      <a:pt x="299145" y="461504"/>
                      <a:pt x="266293" y="497650"/>
                      <a:pt x="223951" y="496920"/>
                    </a:cubicBezTo>
                    <a:cubicBezTo>
                      <a:pt x="181608" y="496189"/>
                      <a:pt x="150582" y="460774"/>
                      <a:pt x="153867" y="416597"/>
                    </a:cubicBezTo>
                    <a:cubicBezTo>
                      <a:pt x="154232" y="410025"/>
                      <a:pt x="153137" y="406374"/>
                      <a:pt x="147296" y="403818"/>
                    </a:cubicBezTo>
                    <a:cubicBezTo>
                      <a:pt x="143281" y="401992"/>
                      <a:pt x="138901" y="399802"/>
                      <a:pt x="135616" y="396881"/>
                    </a:cubicBezTo>
                    <a:cubicBezTo>
                      <a:pt x="126490" y="389579"/>
                      <a:pt x="119555" y="390674"/>
                      <a:pt x="109334" y="397246"/>
                    </a:cubicBezTo>
                    <a:cubicBezTo>
                      <a:pt x="75022" y="419882"/>
                      <a:pt x="29395" y="407469"/>
                      <a:pt x="9319" y="371324"/>
                    </a:cubicBezTo>
                    <a:cubicBezTo>
                      <a:pt x="-10392" y="335908"/>
                      <a:pt x="2383" y="291366"/>
                      <a:pt x="38885" y="273475"/>
                    </a:cubicBezTo>
                    <a:cubicBezTo>
                      <a:pt x="49836" y="268364"/>
                      <a:pt x="52391" y="262157"/>
                      <a:pt x="51296" y="251569"/>
                    </a:cubicBezTo>
                    <a:cubicBezTo>
                      <a:pt x="50201" y="240616"/>
                      <a:pt x="54581" y="230028"/>
                      <a:pt x="38885" y="222726"/>
                    </a:cubicBezTo>
                    <a:cubicBezTo>
                      <a:pt x="1653" y="205566"/>
                      <a:pt x="-10757" y="158833"/>
                      <a:pt x="10049" y="123783"/>
                    </a:cubicBezTo>
                    <a:cubicBezTo>
                      <a:pt x="30855" y="88367"/>
                      <a:pt x="77213" y="76319"/>
                      <a:pt x="110429" y="100416"/>
                    </a:cubicBezTo>
                    <a:cubicBezTo>
                      <a:pt x="126125" y="111734"/>
                      <a:pt x="133061" y="98590"/>
                      <a:pt x="143646" y="94939"/>
                    </a:cubicBezTo>
                    <a:cubicBezTo>
                      <a:pt x="153867" y="91288"/>
                      <a:pt x="156422" y="83986"/>
                      <a:pt x="153137" y="75589"/>
                    </a:cubicBezTo>
                    <a:close/>
                    <a:moveTo>
                      <a:pt x="143646" y="340655"/>
                    </a:moveTo>
                    <a:cubicBezTo>
                      <a:pt x="138901" y="351608"/>
                      <a:pt x="145836" y="357085"/>
                      <a:pt x="155692" y="361466"/>
                    </a:cubicBezTo>
                    <a:cubicBezTo>
                      <a:pt x="158977" y="362926"/>
                      <a:pt x="162262" y="364752"/>
                      <a:pt x="165182" y="366942"/>
                    </a:cubicBezTo>
                    <a:cubicBezTo>
                      <a:pt x="171753" y="372419"/>
                      <a:pt x="176863" y="371324"/>
                      <a:pt x="184163" y="366577"/>
                    </a:cubicBezTo>
                    <a:cubicBezTo>
                      <a:pt x="210080" y="349052"/>
                      <a:pt x="237091" y="347957"/>
                      <a:pt x="263373" y="365117"/>
                    </a:cubicBezTo>
                    <a:cubicBezTo>
                      <a:pt x="272498" y="371324"/>
                      <a:pt x="278704" y="372054"/>
                      <a:pt x="287099" y="365847"/>
                    </a:cubicBezTo>
                    <a:cubicBezTo>
                      <a:pt x="290749" y="362926"/>
                      <a:pt x="294765" y="360736"/>
                      <a:pt x="298780" y="358910"/>
                    </a:cubicBezTo>
                    <a:cubicBezTo>
                      <a:pt x="305350" y="355989"/>
                      <a:pt x="307905" y="351973"/>
                      <a:pt x="306810" y="344306"/>
                    </a:cubicBezTo>
                    <a:cubicBezTo>
                      <a:pt x="303160" y="313272"/>
                      <a:pt x="318856" y="285524"/>
                      <a:pt x="347328" y="272380"/>
                    </a:cubicBezTo>
                    <a:cubicBezTo>
                      <a:pt x="354628" y="269094"/>
                      <a:pt x="357913" y="265443"/>
                      <a:pt x="357183" y="257411"/>
                    </a:cubicBezTo>
                    <a:cubicBezTo>
                      <a:pt x="356453" y="251934"/>
                      <a:pt x="356453" y="246458"/>
                      <a:pt x="357183" y="240981"/>
                    </a:cubicBezTo>
                    <a:cubicBezTo>
                      <a:pt x="358278" y="232219"/>
                      <a:pt x="354628" y="228568"/>
                      <a:pt x="346963" y="224917"/>
                    </a:cubicBezTo>
                    <a:cubicBezTo>
                      <a:pt x="318491" y="211773"/>
                      <a:pt x="303525" y="184390"/>
                      <a:pt x="306810" y="152626"/>
                    </a:cubicBezTo>
                    <a:cubicBezTo>
                      <a:pt x="307540" y="146419"/>
                      <a:pt x="306810" y="142403"/>
                      <a:pt x="300605" y="139482"/>
                    </a:cubicBezTo>
                    <a:cubicBezTo>
                      <a:pt x="295130" y="136926"/>
                      <a:pt x="290019" y="134006"/>
                      <a:pt x="285274" y="130720"/>
                    </a:cubicBezTo>
                    <a:cubicBezTo>
                      <a:pt x="277974" y="125243"/>
                      <a:pt x="272863" y="125973"/>
                      <a:pt x="264833" y="131450"/>
                    </a:cubicBezTo>
                    <a:cubicBezTo>
                      <a:pt x="240377" y="147879"/>
                      <a:pt x="213730" y="149705"/>
                      <a:pt x="189274" y="134006"/>
                    </a:cubicBezTo>
                    <a:cubicBezTo>
                      <a:pt x="176863" y="125973"/>
                      <a:pt x="168833" y="126703"/>
                      <a:pt x="158612" y="134371"/>
                    </a:cubicBezTo>
                    <a:cubicBezTo>
                      <a:pt x="156057" y="136196"/>
                      <a:pt x="153137" y="138022"/>
                      <a:pt x="150217" y="139117"/>
                    </a:cubicBezTo>
                    <a:cubicBezTo>
                      <a:pt x="143646" y="141673"/>
                      <a:pt x="142551" y="146054"/>
                      <a:pt x="143281" y="152991"/>
                    </a:cubicBezTo>
                    <a:cubicBezTo>
                      <a:pt x="145836" y="184025"/>
                      <a:pt x="133791" y="208852"/>
                      <a:pt x="106049" y="223091"/>
                    </a:cubicBezTo>
                    <a:cubicBezTo>
                      <a:pt x="94734" y="228933"/>
                      <a:pt x="91813" y="235139"/>
                      <a:pt x="91813" y="246823"/>
                    </a:cubicBezTo>
                    <a:cubicBezTo>
                      <a:pt x="91813" y="260332"/>
                      <a:pt x="93639" y="268729"/>
                      <a:pt x="107874" y="276031"/>
                    </a:cubicBezTo>
                    <a:cubicBezTo>
                      <a:pt x="133061" y="288080"/>
                      <a:pt x="144011" y="311446"/>
                      <a:pt x="143646" y="340655"/>
                    </a:cubicBezTo>
                    <a:close/>
                    <a:moveTo>
                      <a:pt x="408651" y="159928"/>
                    </a:moveTo>
                    <a:cubicBezTo>
                      <a:pt x="408651" y="142768"/>
                      <a:pt x="394415" y="128529"/>
                      <a:pt x="377624" y="128894"/>
                    </a:cubicBezTo>
                    <a:cubicBezTo>
                      <a:pt x="361198" y="129259"/>
                      <a:pt x="347328" y="143133"/>
                      <a:pt x="347328" y="159563"/>
                    </a:cubicBezTo>
                    <a:cubicBezTo>
                      <a:pt x="347328" y="176723"/>
                      <a:pt x="361563" y="190962"/>
                      <a:pt x="378354" y="190597"/>
                    </a:cubicBezTo>
                    <a:cubicBezTo>
                      <a:pt x="394780" y="190232"/>
                      <a:pt x="408286" y="176358"/>
                      <a:pt x="408651" y="159928"/>
                    </a:cubicBezTo>
                    <a:close/>
                    <a:moveTo>
                      <a:pt x="72102" y="128894"/>
                    </a:moveTo>
                    <a:cubicBezTo>
                      <a:pt x="55676" y="128894"/>
                      <a:pt x="41806" y="142403"/>
                      <a:pt x="41441" y="159198"/>
                    </a:cubicBezTo>
                    <a:cubicBezTo>
                      <a:pt x="41076" y="176358"/>
                      <a:pt x="54946" y="190597"/>
                      <a:pt x="72102" y="190597"/>
                    </a:cubicBezTo>
                    <a:cubicBezTo>
                      <a:pt x="88528" y="190597"/>
                      <a:pt x="102399" y="176723"/>
                      <a:pt x="102764" y="160293"/>
                    </a:cubicBezTo>
                    <a:cubicBezTo>
                      <a:pt x="103129" y="143498"/>
                      <a:pt x="88893" y="128894"/>
                      <a:pt x="72102" y="128894"/>
                    </a:cubicBezTo>
                    <a:close/>
                    <a:moveTo>
                      <a:pt x="377624" y="305970"/>
                    </a:moveTo>
                    <a:cubicBezTo>
                      <a:pt x="360833" y="305970"/>
                      <a:pt x="347328" y="319114"/>
                      <a:pt x="346963" y="335908"/>
                    </a:cubicBezTo>
                    <a:cubicBezTo>
                      <a:pt x="346597" y="353068"/>
                      <a:pt x="360468" y="366942"/>
                      <a:pt x="377989" y="366942"/>
                    </a:cubicBezTo>
                    <a:cubicBezTo>
                      <a:pt x="394780" y="366942"/>
                      <a:pt x="408286" y="353799"/>
                      <a:pt x="408651" y="337004"/>
                    </a:cubicBezTo>
                    <a:cubicBezTo>
                      <a:pt x="409016" y="319844"/>
                      <a:pt x="395145" y="305970"/>
                      <a:pt x="377624" y="305970"/>
                    </a:cubicBezTo>
                    <a:close/>
                    <a:moveTo>
                      <a:pt x="225411" y="455663"/>
                    </a:moveTo>
                    <a:cubicBezTo>
                      <a:pt x="242567" y="455298"/>
                      <a:pt x="256438" y="440694"/>
                      <a:pt x="255707" y="423534"/>
                    </a:cubicBezTo>
                    <a:cubicBezTo>
                      <a:pt x="254977" y="407104"/>
                      <a:pt x="240742" y="393595"/>
                      <a:pt x="224316" y="393960"/>
                    </a:cubicBezTo>
                    <a:cubicBezTo>
                      <a:pt x="207525" y="394325"/>
                      <a:pt x="193654" y="408929"/>
                      <a:pt x="194019" y="426089"/>
                    </a:cubicBezTo>
                    <a:cubicBezTo>
                      <a:pt x="194749" y="442519"/>
                      <a:pt x="208985" y="456028"/>
                      <a:pt x="225411" y="455663"/>
                    </a:cubicBezTo>
                    <a:close/>
                    <a:moveTo>
                      <a:pt x="225046" y="101876"/>
                    </a:moveTo>
                    <a:cubicBezTo>
                      <a:pt x="241837" y="101876"/>
                      <a:pt x="255342" y="88733"/>
                      <a:pt x="255707" y="71938"/>
                    </a:cubicBezTo>
                    <a:cubicBezTo>
                      <a:pt x="256072" y="54778"/>
                      <a:pt x="242202" y="40904"/>
                      <a:pt x="225046" y="40904"/>
                    </a:cubicBezTo>
                    <a:cubicBezTo>
                      <a:pt x="208255" y="40904"/>
                      <a:pt x="194749" y="54048"/>
                      <a:pt x="194384" y="70842"/>
                    </a:cubicBezTo>
                    <a:cubicBezTo>
                      <a:pt x="194019" y="88367"/>
                      <a:pt x="207525" y="102241"/>
                      <a:pt x="225046" y="101876"/>
                    </a:cubicBezTo>
                    <a:close/>
                    <a:moveTo>
                      <a:pt x="72467" y="366942"/>
                    </a:moveTo>
                    <a:cubicBezTo>
                      <a:pt x="89258" y="366577"/>
                      <a:pt x="102399" y="353434"/>
                      <a:pt x="102764" y="336639"/>
                    </a:cubicBezTo>
                    <a:cubicBezTo>
                      <a:pt x="102764" y="319479"/>
                      <a:pt x="88893" y="305605"/>
                      <a:pt x="71372" y="305970"/>
                    </a:cubicBezTo>
                    <a:cubicBezTo>
                      <a:pt x="54581" y="306335"/>
                      <a:pt x="41441" y="319479"/>
                      <a:pt x="41076" y="336274"/>
                    </a:cubicBezTo>
                    <a:cubicBezTo>
                      <a:pt x="41076" y="353799"/>
                      <a:pt x="54946" y="367307"/>
                      <a:pt x="72467" y="366942"/>
                    </a:cubicBezTo>
                    <a:close/>
                  </a:path>
                </a:pathLst>
              </a:custGeom>
              <a:solidFill>
                <a:srgbClr val="000000"/>
              </a:solidFill>
              <a:ln w="3643"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279362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The main proposition of Bernard </a:t>
            </a:r>
            <a:r>
              <a:rPr lang="en-US" sz="1150" dirty="0" err="1">
                <a:solidFill>
                  <a:srgbClr val="262626"/>
                </a:solidFill>
              </a:rPr>
              <a:t>Stiegler</a:t>
            </a:r>
            <a:r>
              <a:rPr lang="en-US" sz="1150" dirty="0">
                <a:solidFill>
                  <a:srgbClr val="262626"/>
                </a:solidFill>
              </a:rPr>
              <a:t> is that human beings are co-constituted with their artificial environment. He complicates the otherwise intuitive idea that techniques are created by humans, in posing that human beings, in turn, are created by the techniques that surround them. Before our individual existence, he argues, there is a technical world that we are born into, which will define the boundaries or our memory, knowledge, skills, and desires. </a:t>
            </a:r>
          </a:p>
          <a:p>
            <a:pPr>
              <a:lnSpc>
                <a:spcPts val="1120"/>
              </a:lnSpc>
            </a:pPr>
            <a:r>
              <a:rPr lang="en-US" sz="1150" dirty="0">
                <a:solidFill>
                  <a:srgbClr val="262626"/>
                </a:solidFill>
              </a:rPr>
              <a:t> </a:t>
            </a:r>
          </a:p>
          <a:p>
            <a:pPr>
              <a:lnSpc>
                <a:spcPts val="1120"/>
              </a:lnSpc>
            </a:pPr>
            <a:r>
              <a:rPr lang="en-US" sz="1150" dirty="0">
                <a:solidFill>
                  <a:srgbClr val="262626"/>
                </a:solidFill>
              </a:rPr>
              <a:t>According to his theory, Individuals are constantly made and remade in the interaction with their biological, social and technical milieu. At the same time, the milieu will invariably undergo changes as individuals change. The two forms of becoming – individual and collective – are in this sense entwined, founding and, as such, altering the existence of each other. </a:t>
            </a:r>
          </a:p>
          <a:p>
            <a:pPr>
              <a:lnSpc>
                <a:spcPts val="1120"/>
              </a:lnSpc>
            </a:pPr>
            <a:endParaRPr lang="en-US" sz="1150" dirty="0">
              <a:solidFill>
                <a:srgbClr val="262626"/>
              </a:solidFill>
            </a:endParaRPr>
          </a:p>
          <a:p>
            <a:pPr>
              <a:lnSpc>
                <a:spcPts val="1120"/>
              </a:lnSpc>
            </a:pPr>
            <a:r>
              <a:rPr lang="en-US" sz="1150" dirty="0">
                <a:solidFill>
                  <a:srgbClr val="262626"/>
                </a:solidFill>
              </a:rPr>
              <a:t>After French philosopher Gilbert </a:t>
            </a:r>
            <a:r>
              <a:rPr lang="en-US" sz="1150" dirty="0" err="1">
                <a:solidFill>
                  <a:srgbClr val="262626"/>
                </a:solidFill>
              </a:rPr>
              <a:t>Simondon</a:t>
            </a:r>
            <a:r>
              <a:rPr lang="en-US" sz="1150" dirty="0">
                <a:solidFill>
                  <a:srgbClr val="262626"/>
                </a:solidFill>
              </a:rPr>
              <a:t>, </a:t>
            </a:r>
            <a:r>
              <a:rPr lang="en-US" sz="1150" dirty="0" err="1">
                <a:solidFill>
                  <a:srgbClr val="262626"/>
                </a:solidFill>
              </a:rPr>
              <a:t>Stiegler</a:t>
            </a:r>
            <a:r>
              <a:rPr lang="en-US" sz="1150" dirty="0">
                <a:solidFill>
                  <a:srgbClr val="262626"/>
                </a:solidFill>
              </a:rPr>
              <a:t> calls each process of becoming, whether individual (psychic) or collective (social) for </a:t>
            </a:r>
            <a:r>
              <a:rPr lang="en-US" sz="1150" i="1" dirty="0">
                <a:solidFill>
                  <a:srgbClr val="262626"/>
                </a:solidFill>
              </a:rPr>
              <a:t>individuation</a:t>
            </a:r>
            <a:r>
              <a:rPr lang="en-US" sz="1150" dirty="0">
                <a:solidFill>
                  <a:srgbClr val="262626"/>
                </a:solidFill>
              </a:rPr>
              <a:t>. Individuation has nothing to do with individualism. In fact, the two can in many ways be considered opposites. Whereas individualism favors the individual above anything else, individuation forces us to acknowledge that the becoming of individuals – which to </a:t>
            </a:r>
            <a:r>
              <a:rPr lang="en-US" sz="1150" dirty="0" err="1">
                <a:solidFill>
                  <a:srgbClr val="262626"/>
                </a:solidFill>
              </a:rPr>
              <a:t>Stiegler</a:t>
            </a:r>
            <a:r>
              <a:rPr lang="en-US" sz="1150" dirty="0">
                <a:solidFill>
                  <a:srgbClr val="262626"/>
                </a:solidFill>
              </a:rPr>
              <a:t> is the same thing as the </a:t>
            </a:r>
            <a:r>
              <a:rPr lang="en-US" sz="1150" i="1" dirty="0">
                <a:solidFill>
                  <a:srgbClr val="262626"/>
                </a:solidFill>
              </a:rPr>
              <a:t>existence</a:t>
            </a:r>
            <a:r>
              <a:rPr lang="en-US" sz="1150" dirty="0">
                <a:solidFill>
                  <a:srgbClr val="262626"/>
                </a:solidFill>
              </a:rPr>
              <a:t> of individuals – depends on their continuous investment into our social and technical world. </a:t>
            </a:r>
          </a:p>
          <a:p>
            <a:pPr>
              <a:lnSpc>
                <a:spcPts val="1120"/>
              </a:lnSpc>
            </a:pPr>
            <a:r>
              <a:rPr lang="en-US" sz="1150" dirty="0">
                <a:solidFill>
                  <a:srgbClr val="262626"/>
                </a:solidFill>
              </a:rPr>
              <a:t> </a:t>
            </a:r>
          </a:p>
          <a:p>
            <a:pPr>
              <a:lnSpc>
                <a:spcPts val="1120"/>
              </a:lnSpc>
            </a:pPr>
            <a:r>
              <a:rPr lang="en-US" sz="1150" dirty="0" err="1">
                <a:solidFill>
                  <a:srgbClr val="262626"/>
                </a:solidFill>
              </a:rPr>
              <a:t>Transindividuation</a:t>
            </a:r>
            <a:r>
              <a:rPr lang="en-US" sz="1150" dirty="0">
                <a:solidFill>
                  <a:srgbClr val="262626"/>
                </a:solidFill>
              </a:rPr>
              <a:t> is the concept </a:t>
            </a:r>
            <a:r>
              <a:rPr lang="en-US" sz="1150" dirty="0" err="1">
                <a:solidFill>
                  <a:srgbClr val="262626"/>
                </a:solidFill>
              </a:rPr>
              <a:t>Stiegler</a:t>
            </a:r>
            <a:r>
              <a:rPr lang="en-US" sz="1150" dirty="0">
                <a:solidFill>
                  <a:srgbClr val="262626"/>
                </a:solidFill>
              </a:rPr>
              <a:t> uses to describe the way by which individuation is taking place between individuals and collectives. Once more, he highlights the role of the technical milieu, as it is through techniques – language, writing, visuals materials </a:t>
            </a:r>
            <a:r>
              <a:rPr lang="en-US" sz="1150" dirty="0" err="1">
                <a:solidFill>
                  <a:srgbClr val="262626"/>
                </a:solidFill>
              </a:rPr>
              <a:t>etc</a:t>
            </a:r>
            <a:r>
              <a:rPr lang="en-US" sz="1150" dirty="0">
                <a:solidFill>
                  <a:srgbClr val="262626"/>
                </a:solidFill>
              </a:rPr>
              <a:t> – that the individual will feed into the collective spirit, and vice versa. Often, he will describe </a:t>
            </a:r>
            <a:r>
              <a:rPr lang="en-US" sz="1150" dirty="0" err="1">
                <a:solidFill>
                  <a:srgbClr val="262626"/>
                </a:solidFill>
              </a:rPr>
              <a:t>Transindividuation</a:t>
            </a:r>
            <a:r>
              <a:rPr lang="en-US" sz="1150" dirty="0">
                <a:solidFill>
                  <a:srgbClr val="262626"/>
                </a:solidFill>
              </a:rPr>
              <a:t> as the transformation of the ‘I’ by the ‘we’ and of the ‘we’ by the ‘I’. </a:t>
            </a:r>
          </a:p>
          <a:p>
            <a:pPr>
              <a:lnSpc>
                <a:spcPts val="11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01</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5" y="1012503"/>
            <a:ext cx="1533379"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Individuation</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42</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3">
            <a:extLst>
              <a:ext uri="{FF2B5EF4-FFF2-40B4-BE49-F238E27FC236}">
                <a16:creationId xmlns:a16="http://schemas.microsoft.com/office/drawing/2014/main" id="{9AE44BB5-65BE-BDDB-8557-43A2F4E76B64}"/>
              </a:ext>
            </a:extLst>
          </p:cNvPr>
          <p:cNvGrpSpPr/>
          <p:nvPr/>
        </p:nvGrpSpPr>
        <p:grpSpPr>
          <a:xfrm>
            <a:off x="6330295" y="622643"/>
            <a:ext cx="777683" cy="779720"/>
            <a:chOff x="10620068" y="399814"/>
            <a:chExt cx="1088878" cy="1091730"/>
          </a:xfrm>
        </p:grpSpPr>
        <p:sp>
          <p:nvSpPr>
            <p:cNvPr id="3" name="Freeform 2">
              <a:extLst>
                <a:ext uri="{FF2B5EF4-FFF2-40B4-BE49-F238E27FC236}">
                  <a16:creationId xmlns:a16="http://schemas.microsoft.com/office/drawing/2014/main" id="{0468A7E9-B725-AEB2-F4ED-54EEB4D78FAF}"/>
                </a:ext>
              </a:extLst>
            </p:cNvPr>
            <p:cNvSpPr/>
            <p:nvPr/>
          </p:nvSpPr>
          <p:spPr>
            <a:xfrm>
              <a:off x="11182336" y="424610"/>
              <a:ext cx="318160" cy="359301"/>
            </a:xfrm>
            <a:custGeom>
              <a:avLst/>
              <a:gdLst>
                <a:gd name="connsiteX0" fmla="*/ 54855 w 318160"/>
                <a:gd name="connsiteY0" fmla="*/ 38399 h 359301"/>
                <a:gd name="connsiteX1" fmla="*/ 156338 w 318160"/>
                <a:gd name="connsiteY1" fmla="*/ 0 h 359301"/>
                <a:gd name="connsiteX2" fmla="*/ 271533 w 318160"/>
                <a:gd name="connsiteY2" fmla="*/ 46627 h 359301"/>
                <a:gd name="connsiteX3" fmla="*/ 318160 w 318160"/>
                <a:gd name="connsiteY3" fmla="*/ 161823 h 359301"/>
                <a:gd name="connsiteX4" fmla="*/ 238621 w 318160"/>
                <a:gd name="connsiteY4" fmla="*/ 301704 h 359301"/>
                <a:gd name="connsiteX5" fmla="*/ 213936 w 318160"/>
                <a:gd name="connsiteY5" fmla="*/ 345588 h 359301"/>
                <a:gd name="connsiteX6" fmla="*/ 213936 w 318160"/>
                <a:gd name="connsiteY6" fmla="*/ 359302 h 359301"/>
                <a:gd name="connsiteX7" fmla="*/ 175536 w 318160"/>
                <a:gd name="connsiteY7" fmla="*/ 359302 h 359301"/>
                <a:gd name="connsiteX8" fmla="*/ 175536 w 318160"/>
                <a:gd name="connsiteY8" fmla="*/ 249591 h 359301"/>
                <a:gd name="connsiteX9" fmla="*/ 194736 w 318160"/>
                <a:gd name="connsiteY9" fmla="*/ 249591 h 359301"/>
                <a:gd name="connsiteX10" fmla="*/ 211193 w 318160"/>
                <a:gd name="connsiteY10" fmla="*/ 233135 h 359301"/>
                <a:gd name="connsiteX11" fmla="*/ 194736 w 318160"/>
                <a:gd name="connsiteY11" fmla="*/ 216678 h 359301"/>
                <a:gd name="connsiteX12" fmla="*/ 123425 w 318160"/>
                <a:gd name="connsiteY12" fmla="*/ 216678 h 359301"/>
                <a:gd name="connsiteX13" fmla="*/ 106967 w 318160"/>
                <a:gd name="connsiteY13" fmla="*/ 233135 h 359301"/>
                <a:gd name="connsiteX14" fmla="*/ 123425 w 318160"/>
                <a:gd name="connsiteY14" fmla="*/ 249591 h 359301"/>
                <a:gd name="connsiteX15" fmla="*/ 142624 w 318160"/>
                <a:gd name="connsiteY15" fmla="*/ 249591 h 359301"/>
                <a:gd name="connsiteX16" fmla="*/ 142624 w 318160"/>
                <a:gd name="connsiteY16" fmla="*/ 359302 h 359301"/>
                <a:gd name="connsiteX17" fmla="*/ 104225 w 318160"/>
                <a:gd name="connsiteY17" fmla="*/ 359302 h 359301"/>
                <a:gd name="connsiteX18" fmla="*/ 104225 w 318160"/>
                <a:gd name="connsiteY18" fmla="*/ 345588 h 359301"/>
                <a:gd name="connsiteX19" fmla="*/ 79539 w 318160"/>
                <a:gd name="connsiteY19" fmla="*/ 301704 h 359301"/>
                <a:gd name="connsiteX20" fmla="*/ 0 w 318160"/>
                <a:gd name="connsiteY20" fmla="*/ 161823 h 359301"/>
                <a:gd name="connsiteX21" fmla="*/ 19200 w 318160"/>
                <a:gd name="connsiteY21" fmla="*/ 85026 h 35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160" h="359301">
                  <a:moveTo>
                    <a:pt x="54855" y="38399"/>
                  </a:moveTo>
                  <a:cubicBezTo>
                    <a:pt x="82283" y="13714"/>
                    <a:pt x="117939" y="2743"/>
                    <a:pt x="156338" y="0"/>
                  </a:cubicBezTo>
                  <a:cubicBezTo>
                    <a:pt x="200222" y="0"/>
                    <a:pt x="241363" y="16457"/>
                    <a:pt x="271533" y="46627"/>
                  </a:cubicBezTo>
                  <a:cubicBezTo>
                    <a:pt x="301704" y="76797"/>
                    <a:pt x="318160" y="117939"/>
                    <a:pt x="318160" y="161823"/>
                  </a:cubicBezTo>
                  <a:cubicBezTo>
                    <a:pt x="318160" y="219421"/>
                    <a:pt x="287991" y="271533"/>
                    <a:pt x="238621" y="301704"/>
                  </a:cubicBezTo>
                  <a:cubicBezTo>
                    <a:pt x="222163" y="309932"/>
                    <a:pt x="213936" y="329131"/>
                    <a:pt x="213936" y="345588"/>
                  </a:cubicBezTo>
                  <a:lnTo>
                    <a:pt x="213936" y="359302"/>
                  </a:lnTo>
                  <a:lnTo>
                    <a:pt x="175536" y="359302"/>
                  </a:lnTo>
                  <a:lnTo>
                    <a:pt x="175536" y="249591"/>
                  </a:lnTo>
                  <a:lnTo>
                    <a:pt x="194736" y="249591"/>
                  </a:lnTo>
                  <a:cubicBezTo>
                    <a:pt x="202964" y="249591"/>
                    <a:pt x="211193" y="241363"/>
                    <a:pt x="211193" y="233135"/>
                  </a:cubicBezTo>
                  <a:cubicBezTo>
                    <a:pt x="211193" y="224906"/>
                    <a:pt x="202964" y="216678"/>
                    <a:pt x="194736" y="216678"/>
                  </a:cubicBezTo>
                  <a:lnTo>
                    <a:pt x="123425" y="216678"/>
                  </a:lnTo>
                  <a:cubicBezTo>
                    <a:pt x="115197" y="216678"/>
                    <a:pt x="106967" y="224906"/>
                    <a:pt x="106967" y="233135"/>
                  </a:cubicBezTo>
                  <a:cubicBezTo>
                    <a:pt x="106967" y="241363"/>
                    <a:pt x="115197" y="249591"/>
                    <a:pt x="123425" y="249591"/>
                  </a:cubicBezTo>
                  <a:lnTo>
                    <a:pt x="142624" y="249591"/>
                  </a:lnTo>
                  <a:lnTo>
                    <a:pt x="142624" y="359302"/>
                  </a:lnTo>
                  <a:lnTo>
                    <a:pt x="104225" y="359302"/>
                  </a:lnTo>
                  <a:lnTo>
                    <a:pt x="104225" y="345588"/>
                  </a:lnTo>
                  <a:cubicBezTo>
                    <a:pt x="104225" y="326389"/>
                    <a:pt x="93253" y="309932"/>
                    <a:pt x="79539" y="301704"/>
                  </a:cubicBezTo>
                  <a:cubicBezTo>
                    <a:pt x="30170" y="274276"/>
                    <a:pt x="0" y="219421"/>
                    <a:pt x="0" y="161823"/>
                  </a:cubicBezTo>
                  <a:cubicBezTo>
                    <a:pt x="0" y="134395"/>
                    <a:pt x="5486" y="106968"/>
                    <a:pt x="19200" y="85026"/>
                  </a:cubicBezTo>
                </a:path>
              </a:pathLst>
            </a:custGeom>
            <a:solidFill>
              <a:srgbClr val="009AC1"/>
            </a:solidFill>
            <a:ln w="27426" cap="flat">
              <a:noFill/>
              <a:prstDash val="solid"/>
              <a:miter/>
            </a:ln>
          </p:spPr>
          <p:txBody>
            <a:bodyPr rtlCol="0" anchor="ctr"/>
            <a:lstStyle/>
            <a:p>
              <a:endParaRPr lang="en-US" dirty="0"/>
            </a:p>
          </p:txBody>
        </p:sp>
        <p:grpSp>
          <p:nvGrpSpPr>
            <p:cNvPr id="4" name="Graphic 3">
              <a:extLst>
                <a:ext uri="{FF2B5EF4-FFF2-40B4-BE49-F238E27FC236}">
                  <a16:creationId xmlns:a16="http://schemas.microsoft.com/office/drawing/2014/main" id="{8D515315-5DA2-85E7-4581-87C6C4BAF453}"/>
                </a:ext>
              </a:extLst>
            </p:cNvPr>
            <p:cNvGrpSpPr/>
            <p:nvPr/>
          </p:nvGrpSpPr>
          <p:grpSpPr>
            <a:xfrm>
              <a:off x="10620068" y="399814"/>
              <a:ext cx="1088878" cy="1091730"/>
              <a:chOff x="10620068" y="399814"/>
              <a:chExt cx="1088878" cy="1091730"/>
            </a:xfrm>
            <a:solidFill>
              <a:srgbClr val="000000"/>
            </a:solidFill>
          </p:grpSpPr>
          <p:sp>
            <p:nvSpPr>
              <p:cNvPr id="8" name="Freeform 7">
                <a:extLst>
                  <a:ext uri="{FF2B5EF4-FFF2-40B4-BE49-F238E27FC236}">
                    <a16:creationId xmlns:a16="http://schemas.microsoft.com/office/drawing/2014/main" id="{778EBCB4-654E-D2AC-A9A8-87846E67BE54}"/>
                  </a:ext>
                </a:extLst>
              </p:cNvPr>
              <p:cNvSpPr/>
              <p:nvPr/>
            </p:nvSpPr>
            <p:spPr>
              <a:xfrm>
                <a:off x="10847718" y="893622"/>
                <a:ext cx="32913" cy="49369"/>
              </a:xfrm>
              <a:custGeom>
                <a:avLst/>
                <a:gdLst>
                  <a:gd name="connsiteX0" fmla="*/ 16456 w 32913"/>
                  <a:gd name="connsiteY0" fmla="*/ 0 h 49369"/>
                  <a:gd name="connsiteX1" fmla="*/ 0 w 32913"/>
                  <a:gd name="connsiteY1" fmla="*/ 16457 h 49369"/>
                  <a:gd name="connsiteX2" fmla="*/ 0 w 32913"/>
                  <a:gd name="connsiteY2" fmla="*/ 32913 h 49369"/>
                  <a:gd name="connsiteX3" fmla="*/ 16456 w 32913"/>
                  <a:gd name="connsiteY3" fmla="*/ 49370 h 49369"/>
                  <a:gd name="connsiteX4" fmla="*/ 32914 w 32913"/>
                  <a:gd name="connsiteY4" fmla="*/ 32913 h 49369"/>
                  <a:gd name="connsiteX5" fmla="*/ 32914 w 32913"/>
                  <a:gd name="connsiteY5" fmla="*/ 16457 h 49369"/>
                  <a:gd name="connsiteX6" fmla="*/ 16456 w 32913"/>
                  <a:gd name="connsiteY6" fmla="*/ 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6" y="0"/>
                    </a:moveTo>
                    <a:cubicBezTo>
                      <a:pt x="8228" y="0"/>
                      <a:pt x="0" y="8228"/>
                      <a:pt x="0" y="16457"/>
                    </a:cubicBezTo>
                    <a:lnTo>
                      <a:pt x="0" y="32913"/>
                    </a:lnTo>
                    <a:cubicBezTo>
                      <a:pt x="0" y="41141"/>
                      <a:pt x="8228" y="49370"/>
                      <a:pt x="16456" y="49370"/>
                    </a:cubicBezTo>
                    <a:cubicBezTo>
                      <a:pt x="24686" y="49370"/>
                      <a:pt x="32914" y="41141"/>
                      <a:pt x="32914" y="32913"/>
                    </a:cubicBezTo>
                    <a:lnTo>
                      <a:pt x="32914" y="16457"/>
                    </a:lnTo>
                    <a:cubicBezTo>
                      <a:pt x="32914" y="8228"/>
                      <a:pt x="24686" y="0"/>
                      <a:pt x="16456" y="0"/>
                    </a:cubicBezTo>
                    <a:close/>
                  </a:path>
                </a:pathLst>
              </a:custGeom>
              <a:solidFill>
                <a:srgbClr val="000000"/>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6360D98-7FF4-B331-0CDB-E46CC11B5BC5}"/>
                  </a:ext>
                </a:extLst>
              </p:cNvPr>
              <p:cNvSpPr/>
              <p:nvPr/>
            </p:nvSpPr>
            <p:spPr>
              <a:xfrm>
                <a:off x="10987598" y="893622"/>
                <a:ext cx="32913" cy="49369"/>
              </a:xfrm>
              <a:custGeom>
                <a:avLst/>
                <a:gdLst>
                  <a:gd name="connsiteX0" fmla="*/ 16458 w 32913"/>
                  <a:gd name="connsiteY0" fmla="*/ 49370 h 49369"/>
                  <a:gd name="connsiteX1" fmla="*/ 32914 w 32913"/>
                  <a:gd name="connsiteY1" fmla="*/ 32913 h 49369"/>
                  <a:gd name="connsiteX2" fmla="*/ 32914 w 32913"/>
                  <a:gd name="connsiteY2" fmla="*/ 16457 h 49369"/>
                  <a:gd name="connsiteX3" fmla="*/ 16458 w 32913"/>
                  <a:gd name="connsiteY3" fmla="*/ 0 h 49369"/>
                  <a:gd name="connsiteX4" fmla="*/ 0 w 32913"/>
                  <a:gd name="connsiteY4" fmla="*/ 16457 h 49369"/>
                  <a:gd name="connsiteX5" fmla="*/ 0 w 32913"/>
                  <a:gd name="connsiteY5" fmla="*/ 32913 h 49369"/>
                  <a:gd name="connsiteX6" fmla="*/ 16458 w 32913"/>
                  <a:gd name="connsiteY6" fmla="*/ 4937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8" y="49370"/>
                    </a:moveTo>
                    <a:cubicBezTo>
                      <a:pt x="24686" y="49370"/>
                      <a:pt x="32914" y="41141"/>
                      <a:pt x="32914" y="32913"/>
                    </a:cubicBezTo>
                    <a:lnTo>
                      <a:pt x="32914" y="16457"/>
                    </a:lnTo>
                    <a:cubicBezTo>
                      <a:pt x="32914" y="8228"/>
                      <a:pt x="24686" y="0"/>
                      <a:pt x="16458" y="0"/>
                    </a:cubicBezTo>
                    <a:cubicBezTo>
                      <a:pt x="8230" y="0"/>
                      <a:pt x="0" y="8228"/>
                      <a:pt x="0" y="16457"/>
                    </a:cubicBezTo>
                    <a:lnTo>
                      <a:pt x="0" y="32913"/>
                    </a:lnTo>
                    <a:cubicBezTo>
                      <a:pt x="0" y="43884"/>
                      <a:pt x="8230" y="49370"/>
                      <a:pt x="16458" y="49370"/>
                    </a:cubicBezTo>
                    <a:close/>
                  </a:path>
                </a:pathLst>
              </a:custGeom>
              <a:solidFill>
                <a:srgbClr val="000000"/>
              </a:solid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48B3D13-AE14-1E97-695B-1EAB96B36BA2}"/>
                  </a:ext>
                </a:extLst>
              </p:cNvPr>
              <p:cNvSpPr/>
              <p:nvPr/>
            </p:nvSpPr>
            <p:spPr>
              <a:xfrm>
                <a:off x="10888748" y="981279"/>
                <a:ext cx="93476" cy="49480"/>
              </a:xfrm>
              <a:custGeom>
                <a:avLst/>
                <a:gdLst>
                  <a:gd name="connsiteX0" fmla="*/ 90622 w 93476"/>
                  <a:gd name="connsiteY0" fmla="*/ 24796 h 49480"/>
                  <a:gd name="connsiteX1" fmla="*/ 85136 w 93476"/>
                  <a:gd name="connsiteY1" fmla="*/ 2854 h 49480"/>
                  <a:gd name="connsiteX2" fmla="*/ 63194 w 93476"/>
                  <a:gd name="connsiteY2" fmla="*/ 8339 h 49480"/>
                  <a:gd name="connsiteX3" fmla="*/ 46738 w 93476"/>
                  <a:gd name="connsiteY3" fmla="*/ 19311 h 49480"/>
                  <a:gd name="connsiteX4" fmla="*/ 30281 w 93476"/>
                  <a:gd name="connsiteY4" fmla="*/ 8339 h 49480"/>
                  <a:gd name="connsiteX5" fmla="*/ 8339 w 93476"/>
                  <a:gd name="connsiteY5" fmla="*/ 2854 h 49480"/>
                  <a:gd name="connsiteX6" fmla="*/ 2853 w 93476"/>
                  <a:gd name="connsiteY6" fmla="*/ 24796 h 49480"/>
                  <a:gd name="connsiteX7" fmla="*/ 46738 w 93476"/>
                  <a:gd name="connsiteY7" fmla="*/ 49481 h 49480"/>
                  <a:gd name="connsiteX8" fmla="*/ 90622 w 93476"/>
                  <a:gd name="connsiteY8" fmla="*/ 24796 h 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49480">
                    <a:moveTo>
                      <a:pt x="90622" y="24796"/>
                    </a:moveTo>
                    <a:cubicBezTo>
                      <a:pt x="96108" y="16568"/>
                      <a:pt x="93366" y="8339"/>
                      <a:pt x="85136" y="2854"/>
                    </a:cubicBezTo>
                    <a:cubicBezTo>
                      <a:pt x="76908" y="-2632"/>
                      <a:pt x="68680" y="111"/>
                      <a:pt x="63194" y="8339"/>
                    </a:cubicBezTo>
                    <a:cubicBezTo>
                      <a:pt x="60452" y="13825"/>
                      <a:pt x="52224" y="19311"/>
                      <a:pt x="46738" y="19311"/>
                    </a:cubicBezTo>
                    <a:cubicBezTo>
                      <a:pt x="41253" y="19311"/>
                      <a:pt x="33025" y="16568"/>
                      <a:pt x="30281" y="8339"/>
                    </a:cubicBezTo>
                    <a:cubicBezTo>
                      <a:pt x="24797" y="111"/>
                      <a:pt x="16567" y="-2632"/>
                      <a:pt x="8339" y="2854"/>
                    </a:cubicBezTo>
                    <a:cubicBezTo>
                      <a:pt x="111" y="8339"/>
                      <a:pt x="-2631" y="16568"/>
                      <a:pt x="2853" y="24796"/>
                    </a:cubicBezTo>
                    <a:cubicBezTo>
                      <a:pt x="11083" y="41253"/>
                      <a:pt x="30281" y="49481"/>
                      <a:pt x="46738" y="49481"/>
                    </a:cubicBezTo>
                    <a:cubicBezTo>
                      <a:pt x="63194" y="49481"/>
                      <a:pt x="79652" y="41253"/>
                      <a:pt x="90622" y="24796"/>
                    </a:cubicBezTo>
                    <a:close/>
                  </a:path>
                </a:pathLst>
              </a:custGeom>
              <a:solidFill>
                <a:srgbClr val="000000"/>
              </a:solid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1445C0E-272A-B551-C040-1B86F0D330CA}"/>
                  </a:ext>
                </a:extLst>
              </p:cNvPr>
              <p:cNvSpPr/>
              <p:nvPr/>
            </p:nvSpPr>
            <p:spPr>
              <a:xfrm>
                <a:off x="10620068" y="611117"/>
                <a:ext cx="625430" cy="880426"/>
              </a:xfrm>
              <a:custGeom>
                <a:avLst/>
                <a:gdLst>
                  <a:gd name="connsiteX0" fmla="*/ 471756 w 625430"/>
                  <a:gd name="connsiteY0" fmla="*/ 600665 h 880426"/>
                  <a:gd name="connsiteX1" fmla="*/ 416901 w 625430"/>
                  <a:gd name="connsiteY1" fmla="*/ 600665 h 880426"/>
                  <a:gd name="connsiteX2" fmla="*/ 416901 w 625430"/>
                  <a:gd name="connsiteY2" fmla="*/ 532096 h 880426"/>
                  <a:gd name="connsiteX3" fmla="*/ 504668 w 625430"/>
                  <a:gd name="connsiteY3" fmla="*/ 386729 h 880426"/>
                  <a:gd name="connsiteX4" fmla="*/ 523868 w 625430"/>
                  <a:gd name="connsiteY4" fmla="*/ 386729 h 880426"/>
                  <a:gd name="connsiteX5" fmla="*/ 575981 w 625430"/>
                  <a:gd name="connsiteY5" fmla="*/ 334617 h 880426"/>
                  <a:gd name="connsiteX6" fmla="*/ 575981 w 625430"/>
                  <a:gd name="connsiteY6" fmla="*/ 263305 h 880426"/>
                  <a:gd name="connsiteX7" fmla="*/ 540326 w 625430"/>
                  <a:gd name="connsiteY7" fmla="*/ 213936 h 880426"/>
                  <a:gd name="connsiteX8" fmla="*/ 540326 w 625430"/>
                  <a:gd name="connsiteY8" fmla="*/ 156338 h 880426"/>
                  <a:gd name="connsiteX9" fmla="*/ 383987 w 625430"/>
                  <a:gd name="connsiteY9" fmla="*/ 0 h 880426"/>
                  <a:gd name="connsiteX10" fmla="*/ 244105 w 625430"/>
                  <a:gd name="connsiteY10" fmla="*/ 0 h 880426"/>
                  <a:gd name="connsiteX11" fmla="*/ 87769 w 625430"/>
                  <a:gd name="connsiteY11" fmla="*/ 156338 h 880426"/>
                  <a:gd name="connsiteX12" fmla="*/ 87769 w 625430"/>
                  <a:gd name="connsiteY12" fmla="*/ 213936 h 880426"/>
                  <a:gd name="connsiteX13" fmla="*/ 52112 w 625430"/>
                  <a:gd name="connsiteY13" fmla="*/ 263305 h 880426"/>
                  <a:gd name="connsiteX14" fmla="*/ 52112 w 625430"/>
                  <a:gd name="connsiteY14" fmla="*/ 334617 h 880426"/>
                  <a:gd name="connsiteX15" fmla="*/ 104225 w 625430"/>
                  <a:gd name="connsiteY15" fmla="*/ 386729 h 880426"/>
                  <a:gd name="connsiteX16" fmla="*/ 123425 w 625430"/>
                  <a:gd name="connsiteY16" fmla="*/ 386729 h 880426"/>
                  <a:gd name="connsiteX17" fmla="*/ 211193 w 625430"/>
                  <a:gd name="connsiteY17" fmla="*/ 532096 h 880426"/>
                  <a:gd name="connsiteX18" fmla="*/ 211193 w 625430"/>
                  <a:gd name="connsiteY18" fmla="*/ 600665 h 880426"/>
                  <a:gd name="connsiteX19" fmla="*/ 156338 w 625430"/>
                  <a:gd name="connsiteY19" fmla="*/ 600665 h 880426"/>
                  <a:gd name="connsiteX20" fmla="*/ 0 w 625430"/>
                  <a:gd name="connsiteY20" fmla="*/ 757002 h 880426"/>
                  <a:gd name="connsiteX21" fmla="*/ 0 w 625430"/>
                  <a:gd name="connsiteY21" fmla="*/ 828314 h 880426"/>
                  <a:gd name="connsiteX22" fmla="*/ 52112 w 625430"/>
                  <a:gd name="connsiteY22" fmla="*/ 880427 h 880426"/>
                  <a:gd name="connsiteX23" fmla="*/ 109711 w 625430"/>
                  <a:gd name="connsiteY23" fmla="*/ 880427 h 880426"/>
                  <a:gd name="connsiteX24" fmla="*/ 126167 w 625430"/>
                  <a:gd name="connsiteY24" fmla="*/ 863970 h 880426"/>
                  <a:gd name="connsiteX25" fmla="*/ 109711 w 625430"/>
                  <a:gd name="connsiteY25" fmla="*/ 847514 h 880426"/>
                  <a:gd name="connsiteX26" fmla="*/ 49369 w 625430"/>
                  <a:gd name="connsiteY26" fmla="*/ 847514 h 880426"/>
                  <a:gd name="connsiteX27" fmla="*/ 30170 w 625430"/>
                  <a:gd name="connsiteY27" fmla="*/ 828314 h 880426"/>
                  <a:gd name="connsiteX28" fmla="*/ 30170 w 625430"/>
                  <a:gd name="connsiteY28" fmla="*/ 757002 h 880426"/>
                  <a:gd name="connsiteX29" fmla="*/ 156338 w 625430"/>
                  <a:gd name="connsiteY29" fmla="*/ 630835 h 880426"/>
                  <a:gd name="connsiteX30" fmla="*/ 189250 w 625430"/>
                  <a:gd name="connsiteY30" fmla="*/ 630835 h 880426"/>
                  <a:gd name="connsiteX31" fmla="*/ 156338 w 625430"/>
                  <a:gd name="connsiteY31" fmla="*/ 666491 h 880426"/>
                  <a:gd name="connsiteX32" fmla="*/ 148108 w 625430"/>
                  <a:gd name="connsiteY32" fmla="*/ 693919 h 880426"/>
                  <a:gd name="connsiteX33" fmla="*/ 161822 w 625430"/>
                  <a:gd name="connsiteY33" fmla="*/ 718604 h 880426"/>
                  <a:gd name="connsiteX34" fmla="*/ 304447 w 625430"/>
                  <a:gd name="connsiteY34" fmla="*/ 811858 h 880426"/>
                  <a:gd name="connsiteX35" fmla="*/ 312674 w 625430"/>
                  <a:gd name="connsiteY35" fmla="*/ 814601 h 880426"/>
                  <a:gd name="connsiteX36" fmla="*/ 320904 w 625430"/>
                  <a:gd name="connsiteY36" fmla="*/ 811858 h 880426"/>
                  <a:gd name="connsiteX37" fmla="*/ 320904 w 625430"/>
                  <a:gd name="connsiteY37" fmla="*/ 811858 h 880426"/>
                  <a:gd name="connsiteX38" fmla="*/ 320904 w 625430"/>
                  <a:gd name="connsiteY38" fmla="*/ 811858 h 880426"/>
                  <a:gd name="connsiteX39" fmla="*/ 320904 w 625430"/>
                  <a:gd name="connsiteY39" fmla="*/ 811858 h 880426"/>
                  <a:gd name="connsiteX40" fmla="*/ 460785 w 625430"/>
                  <a:gd name="connsiteY40" fmla="*/ 718604 h 880426"/>
                  <a:gd name="connsiteX41" fmla="*/ 474498 w 625430"/>
                  <a:gd name="connsiteY41" fmla="*/ 693919 h 880426"/>
                  <a:gd name="connsiteX42" fmla="*/ 466270 w 625430"/>
                  <a:gd name="connsiteY42" fmla="*/ 666491 h 880426"/>
                  <a:gd name="connsiteX43" fmla="*/ 433357 w 625430"/>
                  <a:gd name="connsiteY43" fmla="*/ 630835 h 880426"/>
                  <a:gd name="connsiteX44" fmla="*/ 466270 w 625430"/>
                  <a:gd name="connsiteY44" fmla="*/ 630835 h 880426"/>
                  <a:gd name="connsiteX45" fmla="*/ 592437 w 625430"/>
                  <a:gd name="connsiteY45" fmla="*/ 757002 h 880426"/>
                  <a:gd name="connsiteX46" fmla="*/ 592437 w 625430"/>
                  <a:gd name="connsiteY46" fmla="*/ 828314 h 880426"/>
                  <a:gd name="connsiteX47" fmla="*/ 573237 w 625430"/>
                  <a:gd name="connsiteY47" fmla="*/ 847514 h 880426"/>
                  <a:gd name="connsiteX48" fmla="*/ 167308 w 625430"/>
                  <a:gd name="connsiteY48" fmla="*/ 847514 h 880426"/>
                  <a:gd name="connsiteX49" fmla="*/ 150852 w 625430"/>
                  <a:gd name="connsiteY49" fmla="*/ 863970 h 880426"/>
                  <a:gd name="connsiteX50" fmla="*/ 167308 w 625430"/>
                  <a:gd name="connsiteY50" fmla="*/ 880427 h 880426"/>
                  <a:gd name="connsiteX51" fmla="*/ 573237 w 625430"/>
                  <a:gd name="connsiteY51" fmla="*/ 880427 h 880426"/>
                  <a:gd name="connsiteX52" fmla="*/ 625351 w 625430"/>
                  <a:gd name="connsiteY52" fmla="*/ 828314 h 880426"/>
                  <a:gd name="connsiteX53" fmla="*/ 625351 w 625430"/>
                  <a:gd name="connsiteY53" fmla="*/ 757002 h 880426"/>
                  <a:gd name="connsiteX54" fmla="*/ 471756 w 625430"/>
                  <a:gd name="connsiteY54" fmla="*/ 600665 h 880426"/>
                  <a:gd name="connsiteX55" fmla="*/ 471756 w 625430"/>
                  <a:gd name="connsiteY55" fmla="*/ 600665 h 880426"/>
                  <a:gd name="connsiteX56" fmla="*/ 545810 w 625430"/>
                  <a:gd name="connsiteY56" fmla="*/ 334617 h 880426"/>
                  <a:gd name="connsiteX57" fmla="*/ 526612 w 625430"/>
                  <a:gd name="connsiteY57" fmla="*/ 353816 h 880426"/>
                  <a:gd name="connsiteX58" fmla="*/ 507412 w 625430"/>
                  <a:gd name="connsiteY58" fmla="*/ 353816 h 880426"/>
                  <a:gd name="connsiteX59" fmla="*/ 507412 w 625430"/>
                  <a:gd name="connsiteY59" fmla="*/ 244106 h 880426"/>
                  <a:gd name="connsiteX60" fmla="*/ 526612 w 625430"/>
                  <a:gd name="connsiteY60" fmla="*/ 244106 h 880426"/>
                  <a:gd name="connsiteX61" fmla="*/ 545810 w 625430"/>
                  <a:gd name="connsiteY61" fmla="*/ 263305 h 880426"/>
                  <a:gd name="connsiteX62" fmla="*/ 545810 w 625430"/>
                  <a:gd name="connsiteY62" fmla="*/ 334617 h 880426"/>
                  <a:gd name="connsiteX63" fmla="*/ 244105 w 625430"/>
                  <a:gd name="connsiteY63" fmla="*/ 32913 h 880426"/>
                  <a:gd name="connsiteX64" fmla="*/ 383987 w 625430"/>
                  <a:gd name="connsiteY64" fmla="*/ 32913 h 880426"/>
                  <a:gd name="connsiteX65" fmla="*/ 510154 w 625430"/>
                  <a:gd name="connsiteY65" fmla="*/ 159080 h 880426"/>
                  <a:gd name="connsiteX66" fmla="*/ 510154 w 625430"/>
                  <a:gd name="connsiteY66" fmla="*/ 213936 h 880426"/>
                  <a:gd name="connsiteX67" fmla="*/ 455299 w 625430"/>
                  <a:gd name="connsiteY67" fmla="*/ 213936 h 880426"/>
                  <a:gd name="connsiteX68" fmla="*/ 400443 w 625430"/>
                  <a:gd name="connsiteY68" fmla="*/ 161823 h 880426"/>
                  <a:gd name="connsiteX69" fmla="*/ 405929 w 625430"/>
                  <a:gd name="connsiteY69" fmla="*/ 123424 h 880426"/>
                  <a:gd name="connsiteX70" fmla="*/ 389473 w 625430"/>
                  <a:gd name="connsiteY70" fmla="*/ 106968 h 880426"/>
                  <a:gd name="connsiteX71" fmla="*/ 373016 w 625430"/>
                  <a:gd name="connsiteY71" fmla="*/ 123424 h 880426"/>
                  <a:gd name="connsiteX72" fmla="*/ 282505 w 625430"/>
                  <a:gd name="connsiteY72" fmla="*/ 213936 h 880426"/>
                  <a:gd name="connsiteX73" fmla="*/ 115197 w 625430"/>
                  <a:gd name="connsiteY73" fmla="*/ 213936 h 880426"/>
                  <a:gd name="connsiteX74" fmla="*/ 115197 w 625430"/>
                  <a:gd name="connsiteY74" fmla="*/ 159080 h 880426"/>
                  <a:gd name="connsiteX75" fmla="*/ 244105 w 625430"/>
                  <a:gd name="connsiteY75" fmla="*/ 32913 h 880426"/>
                  <a:gd name="connsiteX76" fmla="*/ 82283 w 625430"/>
                  <a:gd name="connsiteY76" fmla="*/ 334617 h 880426"/>
                  <a:gd name="connsiteX77" fmla="*/ 82283 w 625430"/>
                  <a:gd name="connsiteY77" fmla="*/ 263305 h 880426"/>
                  <a:gd name="connsiteX78" fmla="*/ 101483 w 625430"/>
                  <a:gd name="connsiteY78" fmla="*/ 244106 h 880426"/>
                  <a:gd name="connsiteX79" fmla="*/ 120681 w 625430"/>
                  <a:gd name="connsiteY79" fmla="*/ 244106 h 880426"/>
                  <a:gd name="connsiteX80" fmla="*/ 120681 w 625430"/>
                  <a:gd name="connsiteY80" fmla="*/ 353816 h 880426"/>
                  <a:gd name="connsiteX81" fmla="*/ 101483 w 625430"/>
                  <a:gd name="connsiteY81" fmla="*/ 353816 h 880426"/>
                  <a:gd name="connsiteX82" fmla="*/ 82283 w 625430"/>
                  <a:gd name="connsiteY82" fmla="*/ 334617 h 880426"/>
                  <a:gd name="connsiteX83" fmla="*/ 153594 w 625430"/>
                  <a:gd name="connsiteY83" fmla="*/ 370273 h 880426"/>
                  <a:gd name="connsiteX84" fmla="*/ 153594 w 625430"/>
                  <a:gd name="connsiteY84" fmla="*/ 244106 h 880426"/>
                  <a:gd name="connsiteX85" fmla="*/ 285247 w 625430"/>
                  <a:gd name="connsiteY85" fmla="*/ 244106 h 880426"/>
                  <a:gd name="connsiteX86" fmla="*/ 378502 w 625430"/>
                  <a:gd name="connsiteY86" fmla="*/ 200222 h 880426"/>
                  <a:gd name="connsiteX87" fmla="*/ 455299 w 625430"/>
                  <a:gd name="connsiteY87" fmla="*/ 244106 h 880426"/>
                  <a:gd name="connsiteX88" fmla="*/ 474498 w 625430"/>
                  <a:gd name="connsiteY88" fmla="*/ 244106 h 880426"/>
                  <a:gd name="connsiteX89" fmla="*/ 474498 w 625430"/>
                  <a:gd name="connsiteY89" fmla="*/ 370273 h 880426"/>
                  <a:gd name="connsiteX90" fmla="*/ 474498 w 625430"/>
                  <a:gd name="connsiteY90" fmla="*/ 370273 h 880426"/>
                  <a:gd name="connsiteX91" fmla="*/ 315418 w 625430"/>
                  <a:gd name="connsiteY91" fmla="*/ 529353 h 880426"/>
                  <a:gd name="connsiteX92" fmla="*/ 153594 w 625430"/>
                  <a:gd name="connsiteY92" fmla="*/ 370273 h 880426"/>
                  <a:gd name="connsiteX93" fmla="*/ 153594 w 625430"/>
                  <a:gd name="connsiteY93" fmla="*/ 370273 h 880426"/>
                  <a:gd name="connsiteX94" fmla="*/ 315418 w 625430"/>
                  <a:gd name="connsiteY94" fmla="*/ 562266 h 880426"/>
                  <a:gd name="connsiteX95" fmla="*/ 386730 w 625430"/>
                  <a:gd name="connsiteY95" fmla="*/ 548552 h 880426"/>
                  <a:gd name="connsiteX96" fmla="*/ 386730 w 625430"/>
                  <a:gd name="connsiteY96" fmla="*/ 614379 h 880426"/>
                  <a:gd name="connsiteX97" fmla="*/ 373016 w 625430"/>
                  <a:gd name="connsiteY97" fmla="*/ 644549 h 880426"/>
                  <a:gd name="connsiteX98" fmla="*/ 257819 w 625430"/>
                  <a:gd name="connsiteY98" fmla="*/ 644549 h 880426"/>
                  <a:gd name="connsiteX99" fmla="*/ 244105 w 625430"/>
                  <a:gd name="connsiteY99" fmla="*/ 614379 h 880426"/>
                  <a:gd name="connsiteX100" fmla="*/ 244105 w 625430"/>
                  <a:gd name="connsiteY100" fmla="*/ 548552 h 880426"/>
                  <a:gd name="connsiteX101" fmla="*/ 315418 w 625430"/>
                  <a:gd name="connsiteY101" fmla="*/ 562266 h 880426"/>
                  <a:gd name="connsiteX102" fmla="*/ 315418 w 625430"/>
                  <a:gd name="connsiteY102" fmla="*/ 562266 h 880426"/>
                  <a:gd name="connsiteX103" fmla="*/ 356560 w 625430"/>
                  <a:gd name="connsiteY103" fmla="*/ 674719 h 880426"/>
                  <a:gd name="connsiteX104" fmla="*/ 315418 w 625430"/>
                  <a:gd name="connsiteY104" fmla="*/ 762488 h 880426"/>
                  <a:gd name="connsiteX105" fmla="*/ 271533 w 625430"/>
                  <a:gd name="connsiteY105" fmla="*/ 674719 h 880426"/>
                  <a:gd name="connsiteX106" fmla="*/ 356560 w 625430"/>
                  <a:gd name="connsiteY106" fmla="*/ 674719 h 880426"/>
                  <a:gd name="connsiteX107" fmla="*/ 181022 w 625430"/>
                  <a:gd name="connsiteY107" fmla="*/ 691176 h 880426"/>
                  <a:gd name="connsiteX108" fmla="*/ 181022 w 625430"/>
                  <a:gd name="connsiteY108" fmla="*/ 691176 h 880426"/>
                  <a:gd name="connsiteX109" fmla="*/ 222163 w 625430"/>
                  <a:gd name="connsiteY109" fmla="*/ 644549 h 880426"/>
                  <a:gd name="connsiteX110" fmla="*/ 274277 w 625430"/>
                  <a:gd name="connsiteY110" fmla="*/ 754260 h 880426"/>
                  <a:gd name="connsiteX111" fmla="*/ 181022 w 625430"/>
                  <a:gd name="connsiteY111" fmla="*/ 691176 h 880426"/>
                  <a:gd name="connsiteX112" fmla="*/ 181022 w 625430"/>
                  <a:gd name="connsiteY112" fmla="*/ 691176 h 880426"/>
                  <a:gd name="connsiteX113" fmla="*/ 181022 w 625430"/>
                  <a:gd name="connsiteY113" fmla="*/ 691176 h 880426"/>
                  <a:gd name="connsiteX114" fmla="*/ 447071 w 625430"/>
                  <a:gd name="connsiteY114" fmla="*/ 691176 h 880426"/>
                  <a:gd name="connsiteX115" fmla="*/ 447071 w 625430"/>
                  <a:gd name="connsiteY115" fmla="*/ 691176 h 880426"/>
                  <a:gd name="connsiteX116" fmla="*/ 353816 w 625430"/>
                  <a:gd name="connsiteY116" fmla="*/ 754260 h 880426"/>
                  <a:gd name="connsiteX117" fmla="*/ 405929 w 625430"/>
                  <a:gd name="connsiteY117" fmla="*/ 644549 h 880426"/>
                  <a:gd name="connsiteX118" fmla="*/ 447071 w 625430"/>
                  <a:gd name="connsiteY118" fmla="*/ 691176 h 880426"/>
                  <a:gd name="connsiteX119" fmla="*/ 447071 w 625430"/>
                  <a:gd name="connsiteY119" fmla="*/ 691176 h 880426"/>
                  <a:gd name="connsiteX120" fmla="*/ 447071 w 625430"/>
                  <a:gd name="connsiteY120" fmla="*/ 691176 h 88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625430" h="880426">
                    <a:moveTo>
                      <a:pt x="471756" y="600665"/>
                    </a:moveTo>
                    <a:lnTo>
                      <a:pt x="416901" y="600665"/>
                    </a:lnTo>
                    <a:lnTo>
                      <a:pt x="416901" y="532096"/>
                    </a:lnTo>
                    <a:cubicBezTo>
                      <a:pt x="466270" y="501926"/>
                      <a:pt x="499184" y="447070"/>
                      <a:pt x="504668" y="386729"/>
                    </a:cubicBezTo>
                    <a:lnTo>
                      <a:pt x="523868" y="386729"/>
                    </a:lnTo>
                    <a:cubicBezTo>
                      <a:pt x="551296" y="386729"/>
                      <a:pt x="575981" y="364787"/>
                      <a:pt x="575981" y="334617"/>
                    </a:cubicBezTo>
                    <a:lnTo>
                      <a:pt x="575981" y="263305"/>
                    </a:lnTo>
                    <a:cubicBezTo>
                      <a:pt x="575981" y="241363"/>
                      <a:pt x="562267" y="222164"/>
                      <a:pt x="540326" y="213936"/>
                    </a:cubicBezTo>
                    <a:lnTo>
                      <a:pt x="540326" y="156338"/>
                    </a:lnTo>
                    <a:cubicBezTo>
                      <a:pt x="540326" y="68569"/>
                      <a:pt x="469013" y="0"/>
                      <a:pt x="383987" y="0"/>
                    </a:cubicBezTo>
                    <a:lnTo>
                      <a:pt x="244105" y="0"/>
                    </a:lnTo>
                    <a:cubicBezTo>
                      <a:pt x="156338" y="0"/>
                      <a:pt x="87769" y="71312"/>
                      <a:pt x="87769" y="156338"/>
                    </a:cubicBezTo>
                    <a:lnTo>
                      <a:pt x="87769" y="213936"/>
                    </a:lnTo>
                    <a:cubicBezTo>
                      <a:pt x="68569" y="219421"/>
                      <a:pt x="52112" y="238620"/>
                      <a:pt x="52112" y="263305"/>
                    </a:cubicBezTo>
                    <a:lnTo>
                      <a:pt x="52112" y="334617"/>
                    </a:lnTo>
                    <a:cubicBezTo>
                      <a:pt x="52112" y="362045"/>
                      <a:pt x="74055" y="386729"/>
                      <a:pt x="104225" y="386729"/>
                    </a:cubicBezTo>
                    <a:lnTo>
                      <a:pt x="123425" y="386729"/>
                    </a:lnTo>
                    <a:cubicBezTo>
                      <a:pt x="128910" y="447070"/>
                      <a:pt x="161822" y="501926"/>
                      <a:pt x="211193" y="532096"/>
                    </a:cubicBezTo>
                    <a:lnTo>
                      <a:pt x="211193" y="600665"/>
                    </a:lnTo>
                    <a:lnTo>
                      <a:pt x="156338" y="600665"/>
                    </a:lnTo>
                    <a:cubicBezTo>
                      <a:pt x="68569" y="600665"/>
                      <a:pt x="0" y="671977"/>
                      <a:pt x="0" y="757002"/>
                    </a:cubicBezTo>
                    <a:lnTo>
                      <a:pt x="0" y="828314"/>
                    </a:lnTo>
                    <a:cubicBezTo>
                      <a:pt x="0" y="855742"/>
                      <a:pt x="21942" y="880427"/>
                      <a:pt x="52112" y="880427"/>
                    </a:cubicBezTo>
                    <a:lnTo>
                      <a:pt x="109711" y="880427"/>
                    </a:lnTo>
                    <a:cubicBezTo>
                      <a:pt x="117939" y="880427"/>
                      <a:pt x="126167" y="872198"/>
                      <a:pt x="126167" y="863970"/>
                    </a:cubicBezTo>
                    <a:cubicBezTo>
                      <a:pt x="126167" y="855742"/>
                      <a:pt x="117939" y="847514"/>
                      <a:pt x="109711" y="847514"/>
                    </a:cubicBezTo>
                    <a:lnTo>
                      <a:pt x="49369" y="847514"/>
                    </a:lnTo>
                    <a:cubicBezTo>
                      <a:pt x="38398" y="847514"/>
                      <a:pt x="30170" y="839285"/>
                      <a:pt x="30170" y="828314"/>
                    </a:cubicBezTo>
                    <a:lnTo>
                      <a:pt x="30170" y="757002"/>
                    </a:lnTo>
                    <a:cubicBezTo>
                      <a:pt x="30170" y="688433"/>
                      <a:pt x="85025" y="630835"/>
                      <a:pt x="156338" y="630835"/>
                    </a:cubicBezTo>
                    <a:lnTo>
                      <a:pt x="189250" y="630835"/>
                    </a:lnTo>
                    <a:lnTo>
                      <a:pt x="156338" y="666491"/>
                    </a:lnTo>
                    <a:cubicBezTo>
                      <a:pt x="150852" y="674719"/>
                      <a:pt x="145366" y="682948"/>
                      <a:pt x="148108" y="693919"/>
                    </a:cubicBezTo>
                    <a:cubicBezTo>
                      <a:pt x="148108" y="704890"/>
                      <a:pt x="153594" y="713118"/>
                      <a:pt x="161822" y="718604"/>
                    </a:cubicBezTo>
                    <a:lnTo>
                      <a:pt x="304447" y="811858"/>
                    </a:lnTo>
                    <a:cubicBezTo>
                      <a:pt x="307190" y="814601"/>
                      <a:pt x="309932" y="814601"/>
                      <a:pt x="312674" y="814601"/>
                    </a:cubicBezTo>
                    <a:cubicBezTo>
                      <a:pt x="315418" y="814601"/>
                      <a:pt x="318160" y="814601"/>
                      <a:pt x="320904" y="811858"/>
                    </a:cubicBezTo>
                    <a:cubicBezTo>
                      <a:pt x="320904" y="811858"/>
                      <a:pt x="320904" y="811858"/>
                      <a:pt x="320904" y="811858"/>
                    </a:cubicBezTo>
                    <a:lnTo>
                      <a:pt x="320904" y="811858"/>
                    </a:lnTo>
                    <a:cubicBezTo>
                      <a:pt x="320904" y="811858"/>
                      <a:pt x="320904" y="811858"/>
                      <a:pt x="320904" y="811858"/>
                    </a:cubicBezTo>
                    <a:lnTo>
                      <a:pt x="460785" y="718604"/>
                    </a:lnTo>
                    <a:cubicBezTo>
                      <a:pt x="469013" y="713118"/>
                      <a:pt x="474498" y="704890"/>
                      <a:pt x="474498" y="693919"/>
                    </a:cubicBezTo>
                    <a:cubicBezTo>
                      <a:pt x="474498" y="682948"/>
                      <a:pt x="471756" y="674719"/>
                      <a:pt x="466270" y="666491"/>
                    </a:cubicBezTo>
                    <a:lnTo>
                      <a:pt x="433357" y="630835"/>
                    </a:lnTo>
                    <a:lnTo>
                      <a:pt x="466270" y="630835"/>
                    </a:lnTo>
                    <a:cubicBezTo>
                      <a:pt x="534840" y="630835"/>
                      <a:pt x="592437" y="685691"/>
                      <a:pt x="592437" y="757002"/>
                    </a:cubicBezTo>
                    <a:lnTo>
                      <a:pt x="592437" y="828314"/>
                    </a:lnTo>
                    <a:cubicBezTo>
                      <a:pt x="592437" y="839285"/>
                      <a:pt x="584209" y="847514"/>
                      <a:pt x="573237" y="847514"/>
                    </a:cubicBezTo>
                    <a:lnTo>
                      <a:pt x="167308" y="847514"/>
                    </a:lnTo>
                    <a:cubicBezTo>
                      <a:pt x="159080" y="847514"/>
                      <a:pt x="150852" y="855742"/>
                      <a:pt x="150852" y="863970"/>
                    </a:cubicBezTo>
                    <a:cubicBezTo>
                      <a:pt x="150852" y="872198"/>
                      <a:pt x="159080" y="880427"/>
                      <a:pt x="167308" y="880427"/>
                    </a:cubicBezTo>
                    <a:lnTo>
                      <a:pt x="573237" y="880427"/>
                    </a:lnTo>
                    <a:cubicBezTo>
                      <a:pt x="600665" y="880427"/>
                      <a:pt x="625351" y="858485"/>
                      <a:pt x="625351" y="828314"/>
                    </a:cubicBezTo>
                    <a:lnTo>
                      <a:pt x="625351" y="757002"/>
                    </a:lnTo>
                    <a:cubicBezTo>
                      <a:pt x="628093" y="669234"/>
                      <a:pt x="559524" y="600665"/>
                      <a:pt x="471756" y="600665"/>
                    </a:cubicBezTo>
                    <a:lnTo>
                      <a:pt x="471756" y="600665"/>
                    </a:lnTo>
                    <a:close/>
                    <a:moveTo>
                      <a:pt x="545810" y="334617"/>
                    </a:moveTo>
                    <a:cubicBezTo>
                      <a:pt x="545810" y="345588"/>
                      <a:pt x="537582" y="353816"/>
                      <a:pt x="526612" y="353816"/>
                    </a:cubicBezTo>
                    <a:lnTo>
                      <a:pt x="507412" y="353816"/>
                    </a:lnTo>
                    <a:lnTo>
                      <a:pt x="507412" y="244106"/>
                    </a:lnTo>
                    <a:lnTo>
                      <a:pt x="526612" y="244106"/>
                    </a:lnTo>
                    <a:cubicBezTo>
                      <a:pt x="537582" y="244106"/>
                      <a:pt x="545810" y="252334"/>
                      <a:pt x="545810" y="263305"/>
                    </a:cubicBezTo>
                    <a:lnTo>
                      <a:pt x="545810" y="334617"/>
                    </a:lnTo>
                    <a:close/>
                    <a:moveTo>
                      <a:pt x="244105" y="32913"/>
                    </a:moveTo>
                    <a:lnTo>
                      <a:pt x="383987" y="32913"/>
                    </a:lnTo>
                    <a:cubicBezTo>
                      <a:pt x="452557" y="32913"/>
                      <a:pt x="510154" y="87769"/>
                      <a:pt x="510154" y="159080"/>
                    </a:cubicBezTo>
                    <a:lnTo>
                      <a:pt x="510154" y="213936"/>
                    </a:lnTo>
                    <a:lnTo>
                      <a:pt x="455299" y="213936"/>
                    </a:lnTo>
                    <a:cubicBezTo>
                      <a:pt x="425129" y="213936"/>
                      <a:pt x="403187" y="189251"/>
                      <a:pt x="400443" y="161823"/>
                    </a:cubicBezTo>
                    <a:cubicBezTo>
                      <a:pt x="403187" y="150852"/>
                      <a:pt x="405929" y="137138"/>
                      <a:pt x="405929" y="123424"/>
                    </a:cubicBezTo>
                    <a:cubicBezTo>
                      <a:pt x="405929" y="115196"/>
                      <a:pt x="397701" y="106968"/>
                      <a:pt x="389473" y="106968"/>
                    </a:cubicBezTo>
                    <a:cubicBezTo>
                      <a:pt x="381244" y="106968"/>
                      <a:pt x="373016" y="115196"/>
                      <a:pt x="373016" y="123424"/>
                    </a:cubicBezTo>
                    <a:cubicBezTo>
                      <a:pt x="373016" y="172794"/>
                      <a:pt x="331874" y="213936"/>
                      <a:pt x="282505" y="213936"/>
                    </a:cubicBezTo>
                    <a:lnTo>
                      <a:pt x="115197" y="213936"/>
                    </a:lnTo>
                    <a:lnTo>
                      <a:pt x="115197" y="159080"/>
                    </a:lnTo>
                    <a:cubicBezTo>
                      <a:pt x="117939" y="90511"/>
                      <a:pt x="175536" y="32913"/>
                      <a:pt x="244105" y="32913"/>
                    </a:cubicBezTo>
                    <a:close/>
                    <a:moveTo>
                      <a:pt x="82283" y="334617"/>
                    </a:moveTo>
                    <a:lnTo>
                      <a:pt x="82283" y="263305"/>
                    </a:lnTo>
                    <a:cubicBezTo>
                      <a:pt x="82283" y="252334"/>
                      <a:pt x="90511" y="244106"/>
                      <a:pt x="101483" y="244106"/>
                    </a:cubicBezTo>
                    <a:lnTo>
                      <a:pt x="120681" y="244106"/>
                    </a:lnTo>
                    <a:lnTo>
                      <a:pt x="120681" y="353816"/>
                    </a:lnTo>
                    <a:lnTo>
                      <a:pt x="101483" y="353816"/>
                    </a:lnTo>
                    <a:cubicBezTo>
                      <a:pt x="93253" y="353816"/>
                      <a:pt x="82283" y="345588"/>
                      <a:pt x="82283" y="334617"/>
                    </a:cubicBezTo>
                    <a:close/>
                    <a:moveTo>
                      <a:pt x="153594" y="370273"/>
                    </a:moveTo>
                    <a:lnTo>
                      <a:pt x="153594" y="244106"/>
                    </a:lnTo>
                    <a:lnTo>
                      <a:pt x="285247" y="244106"/>
                    </a:lnTo>
                    <a:cubicBezTo>
                      <a:pt x="323646" y="244106"/>
                      <a:pt x="356560" y="227649"/>
                      <a:pt x="378502" y="200222"/>
                    </a:cubicBezTo>
                    <a:cubicBezTo>
                      <a:pt x="392215" y="227649"/>
                      <a:pt x="422385" y="244106"/>
                      <a:pt x="455299" y="244106"/>
                    </a:cubicBezTo>
                    <a:lnTo>
                      <a:pt x="474498" y="244106"/>
                    </a:lnTo>
                    <a:lnTo>
                      <a:pt x="474498" y="370273"/>
                    </a:lnTo>
                    <a:lnTo>
                      <a:pt x="474498" y="370273"/>
                    </a:lnTo>
                    <a:cubicBezTo>
                      <a:pt x="474498" y="458041"/>
                      <a:pt x="403187" y="529353"/>
                      <a:pt x="315418" y="529353"/>
                    </a:cubicBezTo>
                    <a:cubicBezTo>
                      <a:pt x="227649" y="529353"/>
                      <a:pt x="153594" y="458041"/>
                      <a:pt x="153594" y="370273"/>
                    </a:cubicBezTo>
                    <a:lnTo>
                      <a:pt x="153594" y="370273"/>
                    </a:lnTo>
                    <a:close/>
                    <a:moveTo>
                      <a:pt x="315418" y="562266"/>
                    </a:moveTo>
                    <a:cubicBezTo>
                      <a:pt x="340102" y="562266"/>
                      <a:pt x="364788" y="556781"/>
                      <a:pt x="386730" y="548552"/>
                    </a:cubicBezTo>
                    <a:lnTo>
                      <a:pt x="386730" y="614379"/>
                    </a:lnTo>
                    <a:lnTo>
                      <a:pt x="373016" y="644549"/>
                    </a:lnTo>
                    <a:lnTo>
                      <a:pt x="257819" y="644549"/>
                    </a:lnTo>
                    <a:lnTo>
                      <a:pt x="244105" y="614379"/>
                    </a:lnTo>
                    <a:lnTo>
                      <a:pt x="244105" y="548552"/>
                    </a:lnTo>
                    <a:cubicBezTo>
                      <a:pt x="263305" y="556781"/>
                      <a:pt x="287991" y="562266"/>
                      <a:pt x="315418" y="562266"/>
                    </a:cubicBezTo>
                    <a:lnTo>
                      <a:pt x="315418" y="562266"/>
                    </a:lnTo>
                    <a:close/>
                    <a:moveTo>
                      <a:pt x="356560" y="674719"/>
                    </a:moveTo>
                    <a:lnTo>
                      <a:pt x="315418" y="762488"/>
                    </a:lnTo>
                    <a:lnTo>
                      <a:pt x="271533" y="674719"/>
                    </a:lnTo>
                    <a:lnTo>
                      <a:pt x="356560" y="674719"/>
                    </a:lnTo>
                    <a:close/>
                    <a:moveTo>
                      <a:pt x="181022" y="691176"/>
                    </a:moveTo>
                    <a:cubicBezTo>
                      <a:pt x="181022" y="688433"/>
                      <a:pt x="181022" y="688433"/>
                      <a:pt x="181022" y="691176"/>
                    </a:cubicBezTo>
                    <a:lnTo>
                      <a:pt x="222163" y="644549"/>
                    </a:lnTo>
                    <a:lnTo>
                      <a:pt x="274277" y="754260"/>
                    </a:lnTo>
                    <a:lnTo>
                      <a:pt x="181022" y="691176"/>
                    </a:lnTo>
                    <a:cubicBezTo>
                      <a:pt x="181022" y="691176"/>
                      <a:pt x="181022" y="691176"/>
                      <a:pt x="181022" y="691176"/>
                    </a:cubicBezTo>
                    <a:lnTo>
                      <a:pt x="181022" y="691176"/>
                    </a:lnTo>
                    <a:close/>
                    <a:moveTo>
                      <a:pt x="447071" y="691176"/>
                    </a:moveTo>
                    <a:cubicBezTo>
                      <a:pt x="447071" y="691176"/>
                      <a:pt x="447071" y="691176"/>
                      <a:pt x="447071" y="691176"/>
                    </a:cubicBezTo>
                    <a:lnTo>
                      <a:pt x="353816" y="754260"/>
                    </a:lnTo>
                    <a:lnTo>
                      <a:pt x="405929" y="644549"/>
                    </a:lnTo>
                    <a:lnTo>
                      <a:pt x="447071" y="691176"/>
                    </a:lnTo>
                    <a:cubicBezTo>
                      <a:pt x="447071" y="688433"/>
                      <a:pt x="447071" y="688433"/>
                      <a:pt x="447071" y="691176"/>
                    </a:cubicBezTo>
                    <a:lnTo>
                      <a:pt x="447071" y="691176"/>
                    </a:lnTo>
                    <a:close/>
                  </a:path>
                </a:pathLst>
              </a:custGeom>
              <a:solidFill>
                <a:srgbClr val="000000"/>
              </a:solid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3E571F0-AD1D-62CF-9684-405C04AEF0CA}"/>
                  </a:ext>
                </a:extLst>
              </p:cNvPr>
              <p:cNvSpPr/>
              <p:nvPr/>
            </p:nvSpPr>
            <p:spPr>
              <a:xfrm>
                <a:off x="11146680" y="399925"/>
                <a:ext cx="386729" cy="559523"/>
              </a:xfrm>
              <a:custGeom>
                <a:avLst/>
                <a:gdLst>
                  <a:gd name="connsiteX0" fmla="*/ 189250 w 386729"/>
                  <a:gd name="connsiteY0" fmla="*/ 0 h 559523"/>
                  <a:gd name="connsiteX1" fmla="*/ 68569 w 386729"/>
                  <a:gd name="connsiteY1" fmla="*/ 43884 h 559523"/>
                  <a:gd name="connsiteX2" fmla="*/ 65825 w 386729"/>
                  <a:gd name="connsiteY2" fmla="*/ 65826 h 559523"/>
                  <a:gd name="connsiteX3" fmla="*/ 87767 w 386729"/>
                  <a:gd name="connsiteY3" fmla="*/ 68569 h 559523"/>
                  <a:gd name="connsiteX4" fmla="*/ 189250 w 386729"/>
                  <a:gd name="connsiteY4" fmla="*/ 30170 h 559523"/>
                  <a:gd name="connsiteX5" fmla="*/ 304447 w 386729"/>
                  <a:gd name="connsiteY5" fmla="*/ 76797 h 559523"/>
                  <a:gd name="connsiteX6" fmla="*/ 351074 w 386729"/>
                  <a:gd name="connsiteY6" fmla="*/ 191993 h 559523"/>
                  <a:gd name="connsiteX7" fmla="*/ 271533 w 386729"/>
                  <a:gd name="connsiteY7" fmla="*/ 331874 h 559523"/>
                  <a:gd name="connsiteX8" fmla="*/ 246849 w 386729"/>
                  <a:gd name="connsiteY8" fmla="*/ 375758 h 559523"/>
                  <a:gd name="connsiteX9" fmla="*/ 246849 w 386729"/>
                  <a:gd name="connsiteY9" fmla="*/ 389472 h 559523"/>
                  <a:gd name="connsiteX10" fmla="*/ 208450 w 386729"/>
                  <a:gd name="connsiteY10" fmla="*/ 389472 h 559523"/>
                  <a:gd name="connsiteX11" fmla="*/ 208450 w 386729"/>
                  <a:gd name="connsiteY11" fmla="*/ 279762 h 559523"/>
                  <a:gd name="connsiteX12" fmla="*/ 227649 w 386729"/>
                  <a:gd name="connsiteY12" fmla="*/ 279762 h 559523"/>
                  <a:gd name="connsiteX13" fmla="*/ 244105 w 386729"/>
                  <a:gd name="connsiteY13" fmla="*/ 263305 h 559523"/>
                  <a:gd name="connsiteX14" fmla="*/ 227649 w 386729"/>
                  <a:gd name="connsiteY14" fmla="*/ 246849 h 559523"/>
                  <a:gd name="connsiteX15" fmla="*/ 156336 w 386729"/>
                  <a:gd name="connsiteY15" fmla="*/ 246849 h 559523"/>
                  <a:gd name="connsiteX16" fmla="*/ 139880 w 386729"/>
                  <a:gd name="connsiteY16" fmla="*/ 263305 h 559523"/>
                  <a:gd name="connsiteX17" fmla="*/ 156336 w 386729"/>
                  <a:gd name="connsiteY17" fmla="*/ 279762 h 559523"/>
                  <a:gd name="connsiteX18" fmla="*/ 175536 w 386729"/>
                  <a:gd name="connsiteY18" fmla="*/ 279762 h 559523"/>
                  <a:gd name="connsiteX19" fmla="*/ 175536 w 386729"/>
                  <a:gd name="connsiteY19" fmla="*/ 389472 h 559523"/>
                  <a:gd name="connsiteX20" fmla="*/ 137138 w 386729"/>
                  <a:gd name="connsiteY20" fmla="*/ 389472 h 559523"/>
                  <a:gd name="connsiteX21" fmla="*/ 137138 w 386729"/>
                  <a:gd name="connsiteY21" fmla="*/ 375758 h 559523"/>
                  <a:gd name="connsiteX22" fmla="*/ 112453 w 386729"/>
                  <a:gd name="connsiteY22" fmla="*/ 331874 h 559523"/>
                  <a:gd name="connsiteX23" fmla="*/ 32912 w 386729"/>
                  <a:gd name="connsiteY23" fmla="*/ 191993 h 559523"/>
                  <a:gd name="connsiteX24" fmla="*/ 52112 w 386729"/>
                  <a:gd name="connsiteY24" fmla="*/ 115196 h 559523"/>
                  <a:gd name="connsiteX25" fmla="*/ 46626 w 386729"/>
                  <a:gd name="connsiteY25" fmla="*/ 93254 h 559523"/>
                  <a:gd name="connsiteX26" fmla="*/ 24684 w 386729"/>
                  <a:gd name="connsiteY26" fmla="*/ 98739 h 559523"/>
                  <a:gd name="connsiteX27" fmla="*/ 0 w 386729"/>
                  <a:gd name="connsiteY27" fmla="*/ 191993 h 559523"/>
                  <a:gd name="connsiteX28" fmla="*/ 95997 w 386729"/>
                  <a:gd name="connsiteY28" fmla="*/ 359302 h 559523"/>
                  <a:gd name="connsiteX29" fmla="*/ 106967 w 386729"/>
                  <a:gd name="connsiteY29" fmla="*/ 375758 h 559523"/>
                  <a:gd name="connsiteX30" fmla="*/ 106967 w 386729"/>
                  <a:gd name="connsiteY30" fmla="*/ 392215 h 559523"/>
                  <a:gd name="connsiteX31" fmla="*/ 71311 w 386729"/>
                  <a:gd name="connsiteY31" fmla="*/ 441585 h 559523"/>
                  <a:gd name="connsiteX32" fmla="*/ 106967 w 386729"/>
                  <a:gd name="connsiteY32" fmla="*/ 490954 h 559523"/>
                  <a:gd name="connsiteX33" fmla="*/ 106967 w 386729"/>
                  <a:gd name="connsiteY33" fmla="*/ 510154 h 559523"/>
                  <a:gd name="connsiteX34" fmla="*/ 156336 w 386729"/>
                  <a:gd name="connsiteY34" fmla="*/ 559524 h 559523"/>
                  <a:gd name="connsiteX35" fmla="*/ 230391 w 386729"/>
                  <a:gd name="connsiteY35" fmla="*/ 559524 h 559523"/>
                  <a:gd name="connsiteX36" fmla="*/ 279761 w 386729"/>
                  <a:gd name="connsiteY36" fmla="*/ 510154 h 559523"/>
                  <a:gd name="connsiteX37" fmla="*/ 279761 w 386729"/>
                  <a:gd name="connsiteY37" fmla="*/ 488212 h 559523"/>
                  <a:gd name="connsiteX38" fmla="*/ 315418 w 386729"/>
                  <a:gd name="connsiteY38" fmla="*/ 438842 h 559523"/>
                  <a:gd name="connsiteX39" fmla="*/ 279761 w 386729"/>
                  <a:gd name="connsiteY39" fmla="*/ 389472 h 559523"/>
                  <a:gd name="connsiteX40" fmla="*/ 279761 w 386729"/>
                  <a:gd name="connsiteY40" fmla="*/ 375758 h 559523"/>
                  <a:gd name="connsiteX41" fmla="*/ 290733 w 386729"/>
                  <a:gd name="connsiteY41" fmla="*/ 359302 h 559523"/>
                  <a:gd name="connsiteX42" fmla="*/ 386730 w 386729"/>
                  <a:gd name="connsiteY42" fmla="*/ 191993 h 559523"/>
                  <a:gd name="connsiteX43" fmla="*/ 329132 w 386729"/>
                  <a:gd name="connsiteY43" fmla="*/ 54855 h 559523"/>
                  <a:gd name="connsiteX44" fmla="*/ 189250 w 386729"/>
                  <a:gd name="connsiteY44" fmla="*/ 0 h 559523"/>
                  <a:gd name="connsiteX45" fmla="*/ 189250 w 386729"/>
                  <a:gd name="connsiteY45" fmla="*/ 0 h 559523"/>
                  <a:gd name="connsiteX46" fmla="*/ 246849 w 386729"/>
                  <a:gd name="connsiteY46" fmla="*/ 510154 h 559523"/>
                  <a:gd name="connsiteX47" fmla="*/ 227649 w 386729"/>
                  <a:gd name="connsiteY47" fmla="*/ 529353 h 559523"/>
                  <a:gd name="connsiteX48" fmla="*/ 153594 w 386729"/>
                  <a:gd name="connsiteY48" fmla="*/ 529353 h 559523"/>
                  <a:gd name="connsiteX49" fmla="*/ 134395 w 386729"/>
                  <a:gd name="connsiteY49" fmla="*/ 510154 h 559523"/>
                  <a:gd name="connsiteX50" fmla="*/ 134395 w 386729"/>
                  <a:gd name="connsiteY50" fmla="*/ 490954 h 559523"/>
                  <a:gd name="connsiteX51" fmla="*/ 244105 w 386729"/>
                  <a:gd name="connsiteY51" fmla="*/ 490954 h 559523"/>
                  <a:gd name="connsiteX52" fmla="*/ 244105 w 386729"/>
                  <a:gd name="connsiteY52" fmla="*/ 510154 h 559523"/>
                  <a:gd name="connsiteX53" fmla="*/ 263305 w 386729"/>
                  <a:gd name="connsiteY53" fmla="*/ 458041 h 559523"/>
                  <a:gd name="connsiteX54" fmla="*/ 123425 w 386729"/>
                  <a:gd name="connsiteY54" fmla="*/ 458041 h 559523"/>
                  <a:gd name="connsiteX55" fmla="*/ 104225 w 386729"/>
                  <a:gd name="connsiteY55" fmla="*/ 438842 h 559523"/>
                  <a:gd name="connsiteX56" fmla="*/ 123425 w 386729"/>
                  <a:gd name="connsiteY56" fmla="*/ 419643 h 559523"/>
                  <a:gd name="connsiteX57" fmla="*/ 263305 w 386729"/>
                  <a:gd name="connsiteY57" fmla="*/ 419643 h 559523"/>
                  <a:gd name="connsiteX58" fmla="*/ 282505 w 386729"/>
                  <a:gd name="connsiteY58" fmla="*/ 438842 h 559523"/>
                  <a:gd name="connsiteX59" fmla="*/ 263305 w 386729"/>
                  <a:gd name="connsiteY59" fmla="*/ 458041 h 5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86729" h="559523">
                    <a:moveTo>
                      <a:pt x="189250" y="0"/>
                    </a:moveTo>
                    <a:cubicBezTo>
                      <a:pt x="145366" y="0"/>
                      <a:pt x="101481" y="16457"/>
                      <a:pt x="68569" y="43884"/>
                    </a:cubicBezTo>
                    <a:cubicBezTo>
                      <a:pt x="63083" y="49370"/>
                      <a:pt x="60340" y="60341"/>
                      <a:pt x="65825" y="65826"/>
                    </a:cubicBezTo>
                    <a:cubicBezTo>
                      <a:pt x="71311" y="71312"/>
                      <a:pt x="82283" y="74054"/>
                      <a:pt x="87767" y="68569"/>
                    </a:cubicBezTo>
                    <a:cubicBezTo>
                      <a:pt x="115195" y="43884"/>
                      <a:pt x="150852" y="32913"/>
                      <a:pt x="189250" y="30170"/>
                    </a:cubicBezTo>
                    <a:cubicBezTo>
                      <a:pt x="233135" y="30170"/>
                      <a:pt x="274277" y="46627"/>
                      <a:pt x="304447" y="76797"/>
                    </a:cubicBezTo>
                    <a:cubicBezTo>
                      <a:pt x="334616" y="106968"/>
                      <a:pt x="351074" y="148109"/>
                      <a:pt x="351074" y="191993"/>
                    </a:cubicBezTo>
                    <a:cubicBezTo>
                      <a:pt x="351074" y="249591"/>
                      <a:pt x="320902" y="301704"/>
                      <a:pt x="271533" y="331874"/>
                    </a:cubicBezTo>
                    <a:cubicBezTo>
                      <a:pt x="255077" y="340103"/>
                      <a:pt x="246849" y="359302"/>
                      <a:pt x="246849" y="375758"/>
                    </a:cubicBezTo>
                    <a:lnTo>
                      <a:pt x="246849" y="389472"/>
                    </a:lnTo>
                    <a:lnTo>
                      <a:pt x="208450" y="389472"/>
                    </a:lnTo>
                    <a:lnTo>
                      <a:pt x="208450" y="279762"/>
                    </a:lnTo>
                    <a:lnTo>
                      <a:pt x="227649" y="279762"/>
                    </a:lnTo>
                    <a:cubicBezTo>
                      <a:pt x="235877" y="279762"/>
                      <a:pt x="244105" y="271534"/>
                      <a:pt x="244105" y="263305"/>
                    </a:cubicBezTo>
                    <a:cubicBezTo>
                      <a:pt x="244105" y="255077"/>
                      <a:pt x="235877" y="246849"/>
                      <a:pt x="227649" y="246849"/>
                    </a:cubicBezTo>
                    <a:lnTo>
                      <a:pt x="156336" y="246849"/>
                    </a:lnTo>
                    <a:cubicBezTo>
                      <a:pt x="148108" y="246849"/>
                      <a:pt x="139880" y="255077"/>
                      <a:pt x="139880" y="263305"/>
                    </a:cubicBezTo>
                    <a:cubicBezTo>
                      <a:pt x="139880" y="271534"/>
                      <a:pt x="148108" y="279762"/>
                      <a:pt x="156336" y="279762"/>
                    </a:cubicBezTo>
                    <a:lnTo>
                      <a:pt x="175536" y="279762"/>
                    </a:lnTo>
                    <a:lnTo>
                      <a:pt x="175536" y="389472"/>
                    </a:lnTo>
                    <a:lnTo>
                      <a:pt x="137138" y="389472"/>
                    </a:lnTo>
                    <a:lnTo>
                      <a:pt x="137138" y="375758"/>
                    </a:lnTo>
                    <a:cubicBezTo>
                      <a:pt x="137138" y="356559"/>
                      <a:pt x="126167" y="340103"/>
                      <a:pt x="112453" y="331874"/>
                    </a:cubicBezTo>
                    <a:cubicBezTo>
                      <a:pt x="63083" y="304447"/>
                      <a:pt x="32912" y="249591"/>
                      <a:pt x="32912" y="191993"/>
                    </a:cubicBezTo>
                    <a:cubicBezTo>
                      <a:pt x="32912" y="164566"/>
                      <a:pt x="38398" y="137138"/>
                      <a:pt x="52112" y="115196"/>
                    </a:cubicBezTo>
                    <a:cubicBezTo>
                      <a:pt x="57597" y="106968"/>
                      <a:pt x="52112" y="98739"/>
                      <a:pt x="46626" y="93254"/>
                    </a:cubicBezTo>
                    <a:cubicBezTo>
                      <a:pt x="38398" y="87768"/>
                      <a:pt x="30170" y="93254"/>
                      <a:pt x="24684" y="98739"/>
                    </a:cubicBezTo>
                    <a:cubicBezTo>
                      <a:pt x="8228" y="126167"/>
                      <a:pt x="0" y="159080"/>
                      <a:pt x="0" y="191993"/>
                    </a:cubicBezTo>
                    <a:cubicBezTo>
                      <a:pt x="0" y="260562"/>
                      <a:pt x="35656" y="323646"/>
                      <a:pt x="95997" y="359302"/>
                    </a:cubicBezTo>
                    <a:cubicBezTo>
                      <a:pt x="101481" y="362045"/>
                      <a:pt x="106967" y="370273"/>
                      <a:pt x="106967" y="375758"/>
                    </a:cubicBezTo>
                    <a:lnTo>
                      <a:pt x="106967" y="392215"/>
                    </a:lnTo>
                    <a:cubicBezTo>
                      <a:pt x="87767" y="397701"/>
                      <a:pt x="71311" y="416900"/>
                      <a:pt x="71311" y="441585"/>
                    </a:cubicBezTo>
                    <a:cubicBezTo>
                      <a:pt x="71311" y="463527"/>
                      <a:pt x="85025" y="482726"/>
                      <a:pt x="106967" y="490954"/>
                    </a:cubicBezTo>
                    <a:lnTo>
                      <a:pt x="106967" y="510154"/>
                    </a:lnTo>
                    <a:cubicBezTo>
                      <a:pt x="106967" y="537581"/>
                      <a:pt x="128909" y="559524"/>
                      <a:pt x="156336" y="559524"/>
                    </a:cubicBezTo>
                    <a:lnTo>
                      <a:pt x="230391" y="559524"/>
                    </a:lnTo>
                    <a:cubicBezTo>
                      <a:pt x="257819" y="559524"/>
                      <a:pt x="279761" y="537581"/>
                      <a:pt x="279761" y="510154"/>
                    </a:cubicBezTo>
                    <a:lnTo>
                      <a:pt x="279761" y="488212"/>
                    </a:lnTo>
                    <a:cubicBezTo>
                      <a:pt x="298961" y="482726"/>
                      <a:pt x="315418" y="463527"/>
                      <a:pt x="315418" y="438842"/>
                    </a:cubicBezTo>
                    <a:cubicBezTo>
                      <a:pt x="315418" y="416900"/>
                      <a:pt x="301704" y="397701"/>
                      <a:pt x="279761" y="389472"/>
                    </a:cubicBezTo>
                    <a:lnTo>
                      <a:pt x="279761" y="375758"/>
                    </a:lnTo>
                    <a:cubicBezTo>
                      <a:pt x="279761" y="370273"/>
                      <a:pt x="282505" y="362045"/>
                      <a:pt x="290733" y="359302"/>
                    </a:cubicBezTo>
                    <a:cubicBezTo>
                      <a:pt x="351074" y="323646"/>
                      <a:pt x="386730" y="260562"/>
                      <a:pt x="386730" y="191993"/>
                    </a:cubicBezTo>
                    <a:cubicBezTo>
                      <a:pt x="386730" y="139881"/>
                      <a:pt x="367530" y="90511"/>
                      <a:pt x="329132" y="54855"/>
                    </a:cubicBezTo>
                    <a:cubicBezTo>
                      <a:pt x="290733" y="19199"/>
                      <a:pt x="241363" y="0"/>
                      <a:pt x="189250" y="0"/>
                    </a:cubicBezTo>
                    <a:lnTo>
                      <a:pt x="189250" y="0"/>
                    </a:lnTo>
                    <a:close/>
                    <a:moveTo>
                      <a:pt x="246849" y="510154"/>
                    </a:moveTo>
                    <a:cubicBezTo>
                      <a:pt x="246849" y="521125"/>
                      <a:pt x="238619" y="529353"/>
                      <a:pt x="227649" y="529353"/>
                    </a:cubicBezTo>
                    <a:lnTo>
                      <a:pt x="153594" y="529353"/>
                    </a:lnTo>
                    <a:cubicBezTo>
                      <a:pt x="142623" y="529353"/>
                      <a:pt x="134395" y="521125"/>
                      <a:pt x="134395" y="510154"/>
                    </a:cubicBezTo>
                    <a:lnTo>
                      <a:pt x="134395" y="490954"/>
                    </a:lnTo>
                    <a:lnTo>
                      <a:pt x="244105" y="490954"/>
                    </a:lnTo>
                    <a:lnTo>
                      <a:pt x="244105" y="510154"/>
                    </a:lnTo>
                    <a:close/>
                    <a:moveTo>
                      <a:pt x="263305" y="458041"/>
                    </a:moveTo>
                    <a:lnTo>
                      <a:pt x="123425" y="458041"/>
                    </a:lnTo>
                    <a:cubicBezTo>
                      <a:pt x="112453" y="458041"/>
                      <a:pt x="104225" y="449813"/>
                      <a:pt x="104225" y="438842"/>
                    </a:cubicBezTo>
                    <a:cubicBezTo>
                      <a:pt x="104225" y="427871"/>
                      <a:pt x="112453" y="419643"/>
                      <a:pt x="123425" y="419643"/>
                    </a:cubicBezTo>
                    <a:lnTo>
                      <a:pt x="263305" y="419643"/>
                    </a:lnTo>
                    <a:cubicBezTo>
                      <a:pt x="274277" y="419643"/>
                      <a:pt x="282505" y="427871"/>
                      <a:pt x="282505" y="438842"/>
                    </a:cubicBezTo>
                    <a:cubicBezTo>
                      <a:pt x="282505" y="449813"/>
                      <a:pt x="274277" y="458041"/>
                      <a:pt x="263305" y="458041"/>
                    </a:cubicBezTo>
                    <a:close/>
                  </a:path>
                </a:pathLst>
              </a:custGeom>
              <a:solidFill>
                <a:srgbClr val="000000"/>
              </a:solid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3E8174-2EBA-AFAE-4D28-DF723CBA2B11}"/>
                  </a:ext>
                </a:extLst>
              </p:cNvPr>
              <p:cNvSpPr/>
              <p:nvPr/>
            </p:nvSpPr>
            <p:spPr>
              <a:xfrm>
                <a:off x="11547012" y="857855"/>
                <a:ext cx="93476" cy="68680"/>
              </a:xfrm>
              <a:custGeom>
                <a:avLst/>
                <a:gdLst>
                  <a:gd name="connsiteX0" fmla="*/ 85136 w 93476"/>
                  <a:gd name="connsiteY0" fmla="*/ 38510 h 68680"/>
                  <a:gd name="connsiteX1" fmla="*/ 24797 w 93476"/>
                  <a:gd name="connsiteY1" fmla="*/ 2854 h 68680"/>
                  <a:gd name="connsiteX2" fmla="*/ 2853 w 93476"/>
                  <a:gd name="connsiteY2" fmla="*/ 8339 h 68680"/>
                  <a:gd name="connsiteX3" fmla="*/ 8339 w 93476"/>
                  <a:gd name="connsiteY3" fmla="*/ 30281 h 68680"/>
                  <a:gd name="connsiteX4" fmla="*/ 68680 w 93476"/>
                  <a:gd name="connsiteY4" fmla="*/ 65937 h 68680"/>
                  <a:gd name="connsiteX5" fmla="*/ 76908 w 93476"/>
                  <a:gd name="connsiteY5" fmla="*/ 68680 h 68680"/>
                  <a:gd name="connsiteX6" fmla="*/ 90622 w 93476"/>
                  <a:gd name="connsiteY6" fmla="*/ 60452 h 68680"/>
                  <a:gd name="connsiteX7" fmla="*/ 85136 w 93476"/>
                  <a:gd name="connsiteY7" fmla="*/ 38510 h 68680"/>
                  <a:gd name="connsiteX8" fmla="*/ 85136 w 93476"/>
                  <a:gd name="connsiteY8" fmla="*/ 3851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85136" y="38510"/>
                    </a:moveTo>
                    <a:lnTo>
                      <a:pt x="24797" y="2854"/>
                    </a:lnTo>
                    <a:cubicBezTo>
                      <a:pt x="16567" y="-2632"/>
                      <a:pt x="8339" y="111"/>
                      <a:pt x="2853" y="8339"/>
                    </a:cubicBezTo>
                    <a:cubicBezTo>
                      <a:pt x="-2631" y="16568"/>
                      <a:pt x="111" y="24796"/>
                      <a:pt x="8339" y="30281"/>
                    </a:cubicBezTo>
                    <a:lnTo>
                      <a:pt x="68680" y="65937"/>
                    </a:lnTo>
                    <a:cubicBezTo>
                      <a:pt x="71422" y="68680"/>
                      <a:pt x="74166" y="68680"/>
                      <a:pt x="76908" y="68680"/>
                    </a:cubicBezTo>
                    <a:cubicBezTo>
                      <a:pt x="82394" y="68680"/>
                      <a:pt x="87880" y="65937"/>
                      <a:pt x="90622" y="60452"/>
                    </a:cubicBezTo>
                    <a:cubicBezTo>
                      <a:pt x="96108" y="52224"/>
                      <a:pt x="93366" y="43995"/>
                      <a:pt x="85136" y="38510"/>
                    </a:cubicBezTo>
                    <a:lnTo>
                      <a:pt x="85136" y="38510"/>
                    </a:lnTo>
                    <a:close/>
                  </a:path>
                </a:pathLst>
              </a:custGeom>
              <a:solidFill>
                <a:srgbClr val="000000"/>
              </a:solid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6574957-510F-E053-5F0B-C1F647916C7E}"/>
                  </a:ext>
                </a:extLst>
              </p:cNvPr>
              <p:cNvSpPr/>
              <p:nvPr/>
            </p:nvSpPr>
            <p:spPr>
              <a:xfrm>
                <a:off x="11604721" y="646773"/>
                <a:ext cx="104226" cy="32913"/>
              </a:xfrm>
              <a:custGeom>
                <a:avLst/>
                <a:gdLst>
                  <a:gd name="connsiteX0" fmla="*/ 87769 w 104226"/>
                  <a:gd name="connsiteY0" fmla="*/ 0 h 32913"/>
                  <a:gd name="connsiteX1" fmla="*/ 16458 w 104226"/>
                  <a:gd name="connsiteY1" fmla="*/ 0 h 32913"/>
                  <a:gd name="connsiteX2" fmla="*/ 0 w 104226"/>
                  <a:gd name="connsiteY2" fmla="*/ 16457 h 32913"/>
                  <a:gd name="connsiteX3" fmla="*/ 16458 w 104226"/>
                  <a:gd name="connsiteY3" fmla="*/ 32913 h 32913"/>
                  <a:gd name="connsiteX4" fmla="*/ 87769 w 104226"/>
                  <a:gd name="connsiteY4" fmla="*/ 32913 h 32913"/>
                  <a:gd name="connsiteX5" fmla="*/ 104227 w 104226"/>
                  <a:gd name="connsiteY5" fmla="*/ 16457 h 32913"/>
                  <a:gd name="connsiteX6" fmla="*/ 87769 w 104226"/>
                  <a:gd name="connsiteY6"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26" h="32913">
                    <a:moveTo>
                      <a:pt x="87769" y="0"/>
                    </a:moveTo>
                    <a:lnTo>
                      <a:pt x="16458" y="0"/>
                    </a:lnTo>
                    <a:cubicBezTo>
                      <a:pt x="8230" y="0"/>
                      <a:pt x="0" y="8228"/>
                      <a:pt x="0" y="16457"/>
                    </a:cubicBezTo>
                    <a:cubicBezTo>
                      <a:pt x="0" y="24685"/>
                      <a:pt x="8230" y="32913"/>
                      <a:pt x="16458" y="32913"/>
                    </a:cubicBezTo>
                    <a:lnTo>
                      <a:pt x="87769" y="32913"/>
                    </a:lnTo>
                    <a:cubicBezTo>
                      <a:pt x="95997" y="32913"/>
                      <a:pt x="104227" y="24685"/>
                      <a:pt x="104227" y="16457"/>
                    </a:cubicBezTo>
                    <a:cubicBezTo>
                      <a:pt x="101483" y="8228"/>
                      <a:pt x="95997" y="0"/>
                      <a:pt x="87769" y="0"/>
                    </a:cubicBezTo>
                    <a:close/>
                  </a:path>
                </a:pathLst>
              </a:custGeom>
              <a:solidFill>
                <a:srgbClr val="000000"/>
              </a:solid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88A3650-6967-B73F-AB72-44F7365DDF95}"/>
                  </a:ext>
                </a:extLst>
              </p:cNvPr>
              <p:cNvSpPr/>
              <p:nvPr/>
            </p:nvSpPr>
            <p:spPr>
              <a:xfrm>
                <a:off x="11547012" y="399814"/>
                <a:ext cx="93476" cy="68680"/>
              </a:xfrm>
              <a:custGeom>
                <a:avLst/>
                <a:gdLst>
                  <a:gd name="connsiteX0" fmla="*/ 16567 w 93476"/>
                  <a:gd name="connsiteY0" fmla="*/ 68680 h 68680"/>
                  <a:gd name="connsiteX1" fmla="*/ 24797 w 93476"/>
                  <a:gd name="connsiteY1" fmla="*/ 65937 h 68680"/>
                  <a:gd name="connsiteX2" fmla="*/ 85136 w 93476"/>
                  <a:gd name="connsiteY2" fmla="*/ 30281 h 68680"/>
                  <a:gd name="connsiteX3" fmla="*/ 90622 w 93476"/>
                  <a:gd name="connsiteY3" fmla="*/ 8339 h 68680"/>
                  <a:gd name="connsiteX4" fmla="*/ 68680 w 93476"/>
                  <a:gd name="connsiteY4" fmla="*/ 2854 h 68680"/>
                  <a:gd name="connsiteX5" fmla="*/ 8339 w 93476"/>
                  <a:gd name="connsiteY5" fmla="*/ 38510 h 68680"/>
                  <a:gd name="connsiteX6" fmla="*/ 2853 w 93476"/>
                  <a:gd name="connsiteY6" fmla="*/ 60452 h 68680"/>
                  <a:gd name="connsiteX7" fmla="*/ 16567 w 93476"/>
                  <a:gd name="connsiteY7" fmla="*/ 68680 h 68680"/>
                  <a:gd name="connsiteX8" fmla="*/ 16567 w 93476"/>
                  <a:gd name="connsiteY8" fmla="*/ 6868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16567" y="68680"/>
                    </a:moveTo>
                    <a:cubicBezTo>
                      <a:pt x="19311" y="68680"/>
                      <a:pt x="22053" y="68680"/>
                      <a:pt x="24797" y="65937"/>
                    </a:cubicBezTo>
                    <a:lnTo>
                      <a:pt x="85136" y="30281"/>
                    </a:lnTo>
                    <a:cubicBezTo>
                      <a:pt x="93366" y="24796"/>
                      <a:pt x="96108" y="16568"/>
                      <a:pt x="90622" y="8339"/>
                    </a:cubicBezTo>
                    <a:cubicBezTo>
                      <a:pt x="85136" y="111"/>
                      <a:pt x="76908" y="-2632"/>
                      <a:pt x="68680" y="2854"/>
                    </a:cubicBezTo>
                    <a:lnTo>
                      <a:pt x="8339" y="38510"/>
                    </a:lnTo>
                    <a:cubicBezTo>
                      <a:pt x="111" y="43995"/>
                      <a:pt x="-2631" y="52224"/>
                      <a:pt x="2853" y="60452"/>
                    </a:cubicBezTo>
                    <a:cubicBezTo>
                      <a:pt x="5597" y="65937"/>
                      <a:pt x="11083" y="68680"/>
                      <a:pt x="16567" y="68680"/>
                    </a:cubicBezTo>
                    <a:lnTo>
                      <a:pt x="16567" y="68680"/>
                    </a:lnTo>
                    <a:close/>
                  </a:path>
                </a:pathLst>
              </a:custGeom>
              <a:solidFill>
                <a:srgbClr val="000000"/>
              </a:solid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41BD0EF0-CE7E-5AF5-2087-738D68C7621C}"/>
                  </a:ext>
                </a:extLst>
              </p:cNvPr>
              <p:cNvSpPr/>
              <p:nvPr/>
            </p:nvSpPr>
            <p:spPr>
              <a:xfrm>
                <a:off x="11036857" y="399814"/>
                <a:ext cx="93476" cy="68680"/>
              </a:xfrm>
              <a:custGeom>
                <a:avLst/>
                <a:gdLst>
                  <a:gd name="connsiteX0" fmla="*/ 8340 w 93476"/>
                  <a:gd name="connsiteY0" fmla="*/ 30281 h 68680"/>
                  <a:gd name="connsiteX1" fmla="*/ 68681 w 93476"/>
                  <a:gd name="connsiteY1" fmla="*/ 65937 h 68680"/>
                  <a:gd name="connsiteX2" fmla="*/ 76909 w 93476"/>
                  <a:gd name="connsiteY2" fmla="*/ 68680 h 68680"/>
                  <a:gd name="connsiteX3" fmla="*/ 90623 w 93476"/>
                  <a:gd name="connsiteY3" fmla="*/ 60452 h 68680"/>
                  <a:gd name="connsiteX4" fmla="*/ 85137 w 93476"/>
                  <a:gd name="connsiteY4" fmla="*/ 38510 h 68680"/>
                  <a:gd name="connsiteX5" fmla="*/ 24796 w 93476"/>
                  <a:gd name="connsiteY5" fmla="*/ 2854 h 68680"/>
                  <a:gd name="connsiteX6" fmla="*/ 2854 w 93476"/>
                  <a:gd name="connsiteY6" fmla="*/ 8339 h 68680"/>
                  <a:gd name="connsiteX7" fmla="*/ 8340 w 93476"/>
                  <a:gd name="connsiteY7" fmla="*/ 3028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76" h="68680">
                    <a:moveTo>
                      <a:pt x="8340" y="30281"/>
                    </a:moveTo>
                    <a:lnTo>
                      <a:pt x="68681" y="65937"/>
                    </a:lnTo>
                    <a:cubicBezTo>
                      <a:pt x="71423" y="68680"/>
                      <a:pt x="74165" y="68680"/>
                      <a:pt x="76909" y="68680"/>
                    </a:cubicBezTo>
                    <a:cubicBezTo>
                      <a:pt x="82395" y="68680"/>
                      <a:pt x="87879" y="65937"/>
                      <a:pt x="90623" y="60452"/>
                    </a:cubicBezTo>
                    <a:cubicBezTo>
                      <a:pt x="96109" y="52224"/>
                      <a:pt x="93365" y="43995"/>
                      <a:pt x="85137" y="38510"/>
                    </a:cubicBezTo>
                    <a:lnTo>
                      <a:pt x="24796" y="2854"/>
                    </a:lnTo>
                    <a:cubicBezTo>
                      <a:pt x="16568" y="-2632"/>
                      <a:pt x="8340" y="111"/>
                      <a:pt x="2854" y="8339"/>
                    </a:cubicBezTo>
                    <a:cubicBezTo>
                      <a:pt x="-2632" y="16568"/>
                      <a:pt x="112" y="27539"/>
                      <a:pt x="8340" y="30281"/>
                    </a:cubicBezTo>
                    <a:close/>
                  </a:path>
                </a:pathLst>
              </a:custGeom>
              <a:solidFill>
                <a:srgbClr val="000000"/>
              </a:solidFill>
              <a:ln w="27426" cap="flat">
                <a:noFill/>
                <a:prstDash val="solid"/>
                <a:miter/>
              </a:ln>
            </p:spPr>
            <p:txBody>
              <a:bodyPr rtlCol="0" anchor="ctr"/>
              <a:lstStyle/>
              <a:p>
                <a:endParaRPr lang="en-US"/>
              </a:p>
            </p:txBody>
          </p:sp>
        </p:grpSp>
      </p:grpSp>
      <p:sp>
        <p:nvSpPr>
          <p:cNvPr id="39" name="Rectangle 38">
            <a:extLst>
              <a:ext uri="{FF2B5EF4-FFF2-40B4-BE49-F238E27FC236}">
                <a16:creationId xmlns:a16="http://schemas.microsoft.com/office/drawing/2014/main" id="{A977AC77-5B32-63AB-B1AE-B35B493B3F09}"/>
              </a:ext>
            </a:extLst>
          </p:cNvPr>
          <p:cNvSpPr/>
          <p:nvPr/>
        </p:nvSpPr>
        <p:spPr>
          <a:xfrm>
            <a:off x="6094460" y="5836392"/>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id="{BA4BD626-80D3-3882-BF28-618861B188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8588" b="35761"/>
          <a:stretch/>
        </p:blipFill>
        <p:spPr>
          <a:xfrm>
            <a:off x="-77631" y="5612501"/>
            <a:ext cx="7628739" cy="4079552"/>
          </a:xfrm>
          <a:prstGeom prst="rect">
            <a:avLst/>
          </a:prstGeom>
        </p:spPr>
      </p:pic>
      <p:pic>
        <p:nvPicPr>
          <p:cNvPr id="67" name="Picture 66">
            <a:extLst>
              <a:ext uri="{FF2B5EF4-FFF2-40B4-BE49-F238E27FC236}">
                <a16:creationId xmlns:a16="http://schemas.microsoft.com/office/drawing/2014/main" id="{031E7A3A-3871-3941-B215-7EEFD0CDB962}"/>
              </a:ext>
            </a:extLst>
          </p:cNvPr>
          <p:cNvPicPr>
            <a:picLocks noChangeAspect="1"/>
          </p:cNvPicPr>
          <p:nvPr/>
        </p:nvPicPr>
        <p:blipFill rotWithShape="1">
          <a:blip r:embed="rId2">
            <a:alphaModFix amt="52000"/>
          </a:blip>
          <a:srcRect l="67635" t="984" r="2330" b="31175"/>
          <a:stretch/>
        </p:blipFill>
        <p:spPr>
          <a:xfrm flipH="1">
            <a:off x="-256797" y="7382715"/>
            <a:ext cx="2737789" cy="3309098"/>
          </a:xfrm>
          <a:prstGeom prst="rect">
            <a:avLst/>
          </a:prstGeom>
        </p:spPr>
      </p:pic>
    </p:spTree>
    <p:extLst>
      <p:ext uri="{BB962C8B-B14F-4D97-AF65-F5344CB8AC3E}">
        <p14:creationId xmlns:p14="http://schemas.microsoft.com/office/powerpoint/2010/main" val="2401045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Another way of describing the relationship between humans and technologies is to think of individuals as being constituted of both biological and technical organs. </a:t>
            </a:r>
          </a:p>
          <a:p>
            <a:pPr>
              <a:lnSpc>
                <a:spcPts val="1120"/>
              </a:lnSpc>
            </a:pPr>
            <a:r>
              <a:rPr lang="en-US" sz="1150" dirty="0">
                <a:solidFill>
                  <a:srgbClr val="262626"/>
                </a:solidFill>
              </a:rPr>
              <a:t> </a:t>
            </a:r>
          </a:p>
          <a:p>
            <a:pPr>
              <a:lnSpc>
                <a:spcPts val="1120"/>
              </a:lnSpc>
            </a:pPr>
            <a:r>
              <a:rPr lang="en-US" sz="1150" dirty="0">
                <a:solidFill>
                  <a:srgbClr val="262626"/>
                </a:solidFill>
              </a:rPr>
              <a:t>In his first book, The Technique and The Time 1, Bernard </a:t>
            </a:r>
            <a:r>
              <a:rPr lang="en-US" sz="1150" dirty="0" err="1">
                <a:solidFill>
                  <a:srgbClr val="262626"/>
                </a:solidFill>
              </a:rPr>
              <a:t>Stiegler</a:t>
            </a:r>
            <a:r>
              <a:rPr lang="en-US" sz="1150" dirty="0">
                <a:solidFill>
                  <a:srgbClr val="262626"/>
                </a:solidFill>
              </a:rPr>
              <a:t> references the Greek myth of Epimetheus and Prometheus. In this myth, the Greek’s origins story, the titan Epimetheus is charged by the gods with attributing one positive quality to each of the newly created animals in the worldly kingdom. Lacking foresight, Epimetheus runs out of qualities before arriving at the last animal: the human being. To compensate for this lack, his twin brother, Prometheus, decides to steal the power of fire from the gods and grant it to the humans. That is why, the story goes, the greatest strength of humans would become a certain technological acumen instead of an innate quality.</a:t>
            </a:r>
          </a:p>
          <a:p>
            <a:pPr>
              <a:lnSpc>
                <a:spcPts val="1120"/>
              </a:lnSpc>
            </a:pPr>
            <a:r>
              <a:rPr lang="en-US" sz="1150" dirty="0">
                <a:solidFill>
                  <a:srgbClr val="262626"/>
                </a:solidFill>
              </a:rPr>
              <a:t> </a:t>
            </a:r>
          </a:p>
          <a:p>
            <a:pPr>
              <a:lnSpc>
                <a:spcPts val="1120"/>
              </a:lnSpc>
            </a:pPr>
            <a:r>
              <a:rPr lang="en-US" sz="1150" dirty="0">
                <a:solidFill>
                  <a:srgbClr val="262626"/>
                </a:solidFill>
              </a:rPr>
              <a:t>Bernard </a:t>
            </a:r>
            <a:r>
              <a:rPr lang="en-US" sz="1150" dirty="0" err="1">
                <a:solidFill>
                  <a:srgbClr val="262626"/>
                </a:solidFill>
              </a:rPr>
              <a:t>Stiegler</a:t>
            </a:r>
            <a:r>
              <a:rPr lang="en-US" sz="1150" dirty="0">
                <a:solidFill>
                  <a:srgbClr val="262626"/>
                </a:solidFill>
              </a:rPr>
              <a:t> used this myth to point to how humans throughout history have used technology to compensate for what he sometimes refers to as an ‘</a:t>
            </a:r>
            <a:r>
              <a:rPr lang="en-US" sz="1150" dirty="0" err="1">
                <a:solidFill>
                  <a:srgbClr val="262626"/>
                </a:solidFill>
              </a:rPr>
              <a:t>originary</a:t>
            </a:r>
            <a:r>
              <a:rPr lang="en-US" sz="1150" dirty="0">
                <a:solidFill>
                  <a:srgbClr val="262626"/>
                </a:solidFill>
              </a:rPr>
              <a:t> default of origin’. </a:t>
            </a:r>
            <a:r>
              <a:rPr lang="en-US" sz="1150" dirty="0" err="1">
                <a:solidFill>
                  <a:srgbClr val="262626"/>
                </a:solidFill>
              </a:rPr>
              <a:t>E.g</a:t>
            </a:r>
            <a:r>
              <a:rPr lang="en-US" sz="1150" dirty="0">
                <a:solidFill>
                  <a:srgbClr val="262626"/>
                </a:solidFill>
              </a:rPr>
              <a:t>: we cannot run very fast, but we have invented vehicles that make us traverse distances faster than most other animals; we cannot fly, but we have created machineries that can transport us through air; we do not have the strength to carry large burdens, but we’ve refined techniques allowing us to transport objects surpassing our own body weight; we do not have infinite memory, but we can store our memories in materials external to us (text, photos, video).  </a:t>
            </a:r>
          </a:p>
          <a:p>
            <a:pPr>
              <a:lnSpc>
                <a:spcPts val="1120"/>
              </a:lnSpc>
            </a:pPr>
            <a:r>
              <a:rPr lang="en-US" sz="1150" dirty="0">
                <a:solidFill>
                  <a:srgbClr val="262626"/>
                </a:solidFill>
              </a:rPr>
              <a:t> </a:t>
            </a:r>
          </a:p>
          <a:p>
            <a:pPr>
              <a:lnSpc>
                <a:spcPts val="1120"/>
              </a:lnSpc>
            </a:pPr>
            <a:r>
              <a:rPr lang="en-US" sz="1150" dirty="0">
                <a:solidFill>
                  <a:srgbClr val="262626"/>
                </a:solidFill>
              </a:rPr>
              <a:t>In his writings, Bernard </a:t>
            </a:r>
            <a:r>
              <a:rPr lang="en-US" sz="1150" dirty="0" err="1">
                <a:solidFill>
                  <a:srgbClr val="262626"/>
                </a:solidFill>
              </a:rPr>
              <a:t>Stiegler</a:t>
            </a:r>
            <a:r>
              <a:rPr lang="en-US" sz="1150" dirty="0">
                <a:solidFill>
                  <a:srgbClr val="262626"/>
                </a:solidFill>
              </a:rPr>
              <a:t> pays particular attention to this latter example, the technical objects that store memory, what he with a Greek word calls </a:t>
            </a:r>
            <a:r>
              <a:rPr lang="en-US" sz="1150" dirty="0" err="1">
                <a:solidFill>
                  <a:srgbClr val="262626"/>
                </a:solidFill>
              </a:rPr>
              <a:t>hypomnemata</a:t>
            </a:r>
            <a:r>
              <a:rPr lang="en-US" sz="1150" dirty="0">
                <a:solidFill>
                  <a:srgbClr val="262626"/>
                </a:solidFill>
              </a:rPr>
              <a:t>. He does not only consider </a:t>
            </a:r>
            <a:r>
              <a:rPr lang="en-US" sz="1150" dirty="0" err="1">
                <a:solidFill>
                  <a:srgbClr val="262626"/>
                </a:solidFill>
              </a:rPr>
              <a:t>hypomnemata</a:t>
            </a:r>
            <a:r>
              <a:rPr lang="en-US" sz="1150" dirty="0">
                <a:solidFill>
                  <a:srgbClr val="262626"/>
                </a:solidFill>
              </a:rPr>
              <a:t> one of our ‘strong qualities’. If he refers to the myth of Epimetheus and Prometheus, it is to illustrate how humans, unlike other animals, depend on techniques to prosper. This dependence, he argues in his later work, might turn into an overdependence. That is because we, with every externalization of a function to a technical object, are at risk of forgetting how to perform that specific function ourselves. </a:t>
            </a:r>
          </a:p>
          <a:p>
            <a:pPr>
              <a:lnSpc>
                <a:spcPts val="1120"/>
              </a:lnSpc>
            </a:pPr>
            <a:r>
              <a:rPr lang="en-US" sz="1150" dirty="0">
                <a:solidFill>
                  <a:srgbClr val="262626"/>
                </a:solidFill>
              </a:rPr>
              <a:t> </a:t>
            </a:r>
          </a:p>
          <a:p>
            <a:pPr>
              <a:lnSpc>
                <a:spcPts val="1120"/>
              </a:lnSpc>
            </a:pPr>
            <a:r>
              <a:rPr lang="en-US" sz="1150" dirty="0" err="1">
                <a:solidFill>
                  <a:srgbClr val="262626"/>
                </a:solidFill>
              </a:rPr>
              <a:t>Stiegler</a:t>
            </a:r>
            <a:r>
              <a:rPr lang="en-US" sz="1150" dirty="0">
                <a:solidFill>
                  <a:srgbClr val="262626"/>
                </a:solidFill>
              </a:rPr>
              <a:t> is not the first philosopher to highlight this risk. In Ancient Greece already, Plato warned against the unwanted effects of </a:t>
            </a:r>
            <a:r>
              <a:rPr lang="en-US" sz="1150" dirty="0" err="1">
                <a:solidFill>
                  <a:srgbClr val="262626"/>
                </a:solidFill>
              </a:rPr>
              <a:t>hypomnemata</a:t>
            </a:r>
            <a:r>
              <a:rPr lang="en-US" sz="1150" dirty="0">
                <a:solidFill>
                  <a:srgbClr val="262626"/>
                </a:solidFill>
              </a:rPr>
              <a:t>, more specifically of writing. Writing allows us to store and accumulate knowledge, he argues in the dialogue Phaedrus, but at the same time it degrades our capacity of </a:t>
            </a:r>
            <a:r>
              <a:rPr lang="en-US" sz="1150" dirty="0" err="1">
                <a:solidFill>
                  <a:srgbClr val="262626"/>
                </a:solidFill>
              </a:rPr>
              <a:t>memorising</a:t>
            </a:r>
            <a:r>
              <a:rPr lang="en-US" sz="1150" dirty="0">
                <a:solidFill>
                  <a:srgbClr val="262626"/>
                </a:solidFill>
              </a:rPr>
              <a:t> things ourselves. To indicate the doubleness of the writing technique, he goes on to call it a Pharmakon, the Greek word used to designate, at once, poison, cure, and scapegoat. </a:t>
            </a:r>
          </a:p>
          <a:p>
            <a:pPr>
              <a:lnSpc>
                <a:spcPts val="1120"/>
              </a:lnSpc>
            </a:pPr>
            <a:r>
              <a:rPr lang="en-US" sz="1150" dirty="0">
                <a:solidFill>
                  <a:srgbClr val="262626"/>
                </a:solidFill>
              </a:rPr>
              <a:t> </a:t>
            </a:r>
          </a:p>
          <a:p>
            <a:pPr>
              <a:lnSpc>
                <a:spcPts val="1120"/>
              </a:lnSpc>
            </a:pPr>
            <a:r>
              <a:rPr lang="en-US" sz="1150" dirty="0">
                <a:solidFill>
                  <a:srgbClr val="262626"/>
                </a:solidFill>
              </a:rPr>
              <a:t>Bernard </a:t>
            </a:r>
            <a:r>
              <a:rPr lang="en-US" sz="1150" dirty="0" err="1">
                <a:solidFill>
                  <a:srgbClr val="262626"/>
                </a:solidFill>
              </a:rPr>
              <a:t>Stiegler</a:t>
            </a:r>
            <a:r>
              <a:rPr lang="en-US" sz="1150" dirty="0">
                <a:solidFill>
                  <a:srgbClr val="262626"/>
                </a:solidFill>
              </a:rPr>
              <a:t> appropriates this term to describe techniques in general. All techniques, according to </a:t>
            </a:r>
            <a:r>
              <a:rPr lang="en-US" sz="1150" dirty="0" err="1">
                <a:solidFill>
                  <a:srgbClr val="262626"/>
                </a:solidFill>
              </a:rPr>
              <a:t>Stiegler</a:t>
            </a:r>
            <a:r>
              <a:rPr lang="en-US" sz="1150" dirty="0">
                <a:solidFill>
                  <a:srgbClr val="262626"/>
                </a:solidFill>
              </a:rPr>
              <a:t>, carry the potential to make us more intelligent, just as they carry the potential to make us dumber. </a:t>
            </a:r>
          </a:p>
          <a:p>
            <a:pPr>
              <a:lnSpc>
                <a:spcPts val="1120"/>
              </a:lnSpc>
            </a:pPr>
            <a:r>
              <a:rPr lang="en-US" sz="1150" dirty="0">
                <a:solidFill>
                  <a:srgbClr val="262626"/>
                </a:solidFill>
              </a:rPr>
              <a:t> </a:t>
            </a:r>
          </a:p>
          <a:p>
            <a:pPr>
              <a:lnSpc>
                <a:spcPts val="1120"/>
              </a:lnSpc>
            </a:pPr>
            <a:r>
              <a:rPr lang="en-US" sz="1150" dirty="0">
                <a:solidFill>
                  <a:srgbClr val="262626"/>
                </a:solidFill>
              </a:rPr>
              <a:t>Often, it isn’t difficult to identify the pharmacological aspect of technologies. Extending Plato's analysis of writing to current writing techniques, you could argue that the keyboard puts us at risk of ‘forgetting’ how to write by hand, autocorrect how to spell, and new advances in artificial intelligence, such as Chat GPT, how to structure a text or construct an argument. </a:t>
            </a:r>
          </a:p>
          <a:p>
            <a:pPr>
              <a:lnSpc>
                <a:spcPts val="1120"/>
              </a:lnSpc>
            </a:pPr>
            <a:r>
              <a:rPr lang="en-US" sz="1150" dirty="0">
                <a:solidFill>
                  <a:srgbClr val="262626"/>
                </a:solidFill>
              </a:rPr>
              <a:t> </a:t>
            </a:r>
          </a:p>
          <a:p>
            <a:pPr>
              <a:lnSpc>
                <a:spcPts val="1120"/>
              </a:lnSpc>
            </a:pPr>
            <a:r>
              <a:rPr lang="en-US" sz="1150" dirty="0">
                <a:solidFill>
                  <a:srgbClr val="262626"/>
                </a:solidFill>
              </a:rPr>
              <a:t>In the philosophy of Bernard </a:t>
            </a:r>
            <a:r>
              <a:rPr lang="en-US" sz="1150" dirty="0" err="1">
                <a:solidFill>
                  <a:srgbClr val="262626"/>
                </a:solidFill>
              </a:rPr>
              <a:t>Stiegler</a:t>
            </a:r>
            <a:r>
              <a:rPr lang="en-US" sz="1150" dirty="0">
                <a:solidFill>
                  <a:srgbClr val="262626"/>
                </a:solidFill>
              </a:rPr>
              <a:t>, there is never question of renouncing technologies (which in any case isn’t possible). Rather, he highlights the necessity of working actively to limit their harmful or ‘dumbing’ effects. Work that, in the philosophy of </a:t>
            </a:r>
            <a:r>
              <a:rPr lang="en-US" sz="1150" dirty="0" err="1">
                <a:solidFill>
                  <a:srgbClr val="262626"/>
                </a:solidFill>
              </a:rPr>
              <a:t>Stiegler</a:t>
            </a:r>
            <a:r>
              <a:rPr lang="en-US" sz="1150" dirty="0">
                <a:solidFill>
                  <a:srgbClr val="262626"/>
                </a:solidFill>
              </a:rPr>
              <a:t>, begins by acknowledging technology’s pharmacological aspects. </a:t>
            </a:r>
          </a:p>
          <a:p>
            <a:pPr>
              <a:lnSpc>
                <a:spcPts val="1120"/>
              </a:lnSpc>
            </a:pPr>
            <a:r>
              <a:rPr lang="en-US" sz="1150" dirty="0">
                <a:solidFill>
                  <a:srgbClr val="262626"/>
                </a:solidFill>
              </a:rPr>
              <a:t> </a:t>
            </a:r>
          </a:p>
          <a:p>
            <a:pPr>
              <a:lnSpc>
                <a:spcPts val="1120"/>
              </a:lnSpc>
            </a:pPr>
            <a:r>
              <a:rPr lang="en-US" sz="1150" dirty="0">
                <a:solidFill>
                  <a:srgbClr val="262626"/>
                </a:solidFill>
              </a:rPr>
              <a:t>At the Institute of Research and Innovation, we also refer to this kind of work as a </a:t>
            </a:r>
            <a:r>
              <a:rPr lang="en-US" sz="1150" i="1" dirty="0">
                <a:solidFill>
                  <a:srgbClr val="262626"/>
                </a:solidFill>
              </a:rPr>
              <a:t>General  Organology</a:t>
            </a:r>
            <a:r>
              <a:rPr lang="en-US" sz="1150" dirty="0">
                <a:solidFill>
                  <a:srgbClr val="262626"/>
                </a:solidFill>
              </a:rPr>
              <a:t>, to describe an analytic approach that studies the relationship between technical and artificial organs. </a:t>
            </a: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02</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5" y="1012503"/>
            <a:ext cx="1533379"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Pharmacology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43</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4886F26B-EC99-1839-50B2-00D4F6FDE0AD}"/>
              </a:ext>
            </a:extLst>
          </p:cNvPr>
          <p:cNvGrpSpPr/>
          <p:nvPr/>
        </p:nvGrpSpPr>
        <p:grpSpPr>
          <a:xfrm>
            <a:off x="6163915" y="782731"/>
            <a:ext cx="758903" cy="760004"/>
            <a:chOff x="6623039" y="3346695"/>
            <a:chExt cx="1397216" cy="1399243"/>
          </a:xfrm>
        </p:grpSpPr>
        <p:sp>
          <p:nvSpPr>
            <p:cNvPr id="25" name="Freeform 24">
              <a:extLst>
                <a:ext uri="{FF2B5EF4-FFF2-40B4-BE49-F238E27FC236}">
                  <a16:creationId xmlns:a16="http://schemas.microsoft.com/office/drawing/2014/main" id="{B2AD9A8C-F924-AA30-0497-DAB95FC3DA3E}"/>
                </a:ext>
              </a:extLst>
            </p:cNvPr>
            <p:cNvSpPr/>
            <p:nvPr/>
          </p:nvSpPr>
          <p:spPr>
            <a:xfrm>
              <a:off x="6861376" y="3585248"/>
              <a:ext cx="479681" cy="480153"/>
            </a:xfrm>
            <a:custGeom>
              <a:avLst/>
              <a:gdLst>
                <a:gd name="connsiteX0" fmla="*/ 239839 w 479681"/>
                <a:gd name="connsiteY0" fmla="*/ 388 h 480153"/>
                <a:gd name="connsiteX1" fmla="*/ 190562 w 479681"/>
                <a:gd name="connsiteY1" fmla="*/ 388 h 480153"/>
                <a:gd name="connsiteX2" fmla="*/ 170850 w 479681"/>
                <a:gd name="connsiteY2" fmla="*/ 19373 h 480153"/>
                <a:gd name="connsiteX3" fmla="*/ 170850 w 479681"/>
                <a:gd name="connsiteY3" fmla="*/ 120507 h 480153"/>
                <a:gd name="connsiteX4" fmla="*/ 120478 w 479681"/>
                <a:gd name="connsiteY4" fmla="*/ 170892 h 480153"/>
                <a:gd name="connsiteX5" fmla="*/ 15352 w 479681"/>
                <a:gd name="connsiteY5" fmla="*/ 170892 h 480153"/>
                <a:gd name="connsiteX6" fmla="*/ 21 w 479681"/>
                <a:gd name="connsiteY6" fmla="*/ 185496 h 480153"/>
                <a:gd name="connsiteX7" fmla="*/ 21 w 479681"/>
                <a:gd name="connsiteY7" fmla="*/ 294662 h 480153"/>
                <a:gd name="connsiteX8" fmla="*/ 14987 w 479681"/>
                <a:gd name="connsiteY8" fmla="*/ 309266 h 480153"/>
                <a:gd name="connsiteX9" fmla="*/ 121573 w 479681"/>
                <a:gd name="connsiteY9" fmla="*/ 309266 h 480153"/>
                <a:gd name="connsiteX10" fmla="*/ 170485 w 479681"/>
                <a:gd name="connsiteY10" fmla="*/ 359286 h 480153"/>
                <a:gd name="connsiteX11" fmla="*/ 170485 w 479681"/>
                <a:gd name="connsiteY11" fmla="*/ 465896 h 480153"/>
                <a:gd name="connsiteX12" fmla="*/ 184721 w 479681"/>
                <a:gd name="connsiteY12" fmla="*/ 480135 h 480153"/>
                <a:gd name="connsiteX13" fmla="*/ 293862 w 479681"/>
                <a:gd name="connsiteY13" fmla="*/ 480135 h 480153"/>
                <a:gd name="connsiteX14" fmla="*/ 308828 w 479681"/>
                <a:gd name="connsiteY14" fmla="*/ 464071 h 480153"/>
                <a:gd name="connsiteX15" fmla="*/ 308828 w 479681"/>
                <a:gd name="connsiteY15" fmla="*/ 362937 h 480153"/>
                <a:gd name="connsiteX16" fmla="*/ 362486 w 479681"/>
                <a:gd name="connsiteY16" fmla="*/ 309266 h 480153"/>
                <a:gd name="connsiteX17" fmla="*/ 463597 w 479681"/>
                <a:gd name="connsiteY17" fmla="*/ 309632 h 480153"/>
                <a:gd name="connsiteX18" fmla="*/ 479657 w 479681"/>
                <a:gd name="connsiteY18" fmla="*/ 293202 h 480153"/>
                <a:gd name="connsiteX19" fmla="*/ 479657 w 479681"/>
                <a:gd name="connsiteY19" fmla="*/ 185131 h 480153"/>
                <a:gd name="connsiteX20" fmla="*/ 465422 w 479681"/>
                <a:gd name="connsiteY20" fmla="*/ 170892 h 480153"/>
                <a:gd name="connsiteX21" fmla="*/ 362851 w 479681"/>
                <a:gd name="connsiteY21" fmla="*/ 170892 h 480153"/>
                <a:gd name="connsiteX22" fmla="*/ 308828 w 479681"/>
                <a:gd name="connsiteY22" fmla="*/ 116126 h 480153"/>
                <a:gd name="connsiteX23" fmla="*/ 308828 w 479681"/>
                <a:gd name="connsiteY23" fmla="*/ 13532 h 480153"/>
                <a:gd name="connsiteX24" fmla="*/ 295322 w 479681"/>
                <a:gd name="connsiteY24" fmla="*/ 23 h 480153"/>
                <a:gd name="connsiteX25" fmla="*/ 239839 w 479681"/>
                <a:gd name="connsiteY25" fmla="*/ 388 h 48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9681" h="480153">
                  <a:moveTo>
                    <a:pt x="239839" y="388"/>
                  </a:moveTo>
                  <a:cubicBezTo>
                    <a:pt x="223413" y="388"/>
                    <a:pt x="206987" y="388"/>
                    <a:pt x="190562" y="388"/>
                  </a:cubicBezTo>
                  <a:cubicBezTo>
                    <a:pt x="170850" y="388"/>
                    <a:pt x="170850" y="388"/>
                    <a:pt x="170850" y="19373"/>
                  </a:cubicBezTo>
                  <a:cubicBezTo>
                    <a:pt x="170850" y="52963"/>
                    <a:pt x="170850" y="86918"/>
                    <a:pt x="170850" y="120507"/>
                  </a:cubicBezTo>
                  <a:cubicBezTo>
                    <a:pt x="170850" y="151906"/>
                    <a:pt x="151869" y="170527"/>
                    <a:pt x="120478" y="170892"/>
                  </a:cubicBezTo>
                  <a:cubicBezTo>
                    <a:pt x="85436" y="170892"/>
                    <a:pt x="50394" y="171257"/>
                    <a:pt x="15352" y="170892"/>
                  </a:cubicBezTo>
                  <a:cubicBezTo>
                    <a:pt x="4401" y="170892"/>
                    <a:pt x="21" y="173813"/>
                    <a:pt x="21" y="185496"/>
                  </a:cubicBezTo>
                  <a:cubicBezTo>
                    <a:pt x="751" y="222006"/>
                    <a:pt x="751" y="258517"/>
                    <a:pt x="21" y="294662"/>
                  </a:cubicBezTo>
                  <a:cubicBezTo>
                    <a:pt x="-344" y="306346"/>
                    <a:pt x="4036" y="309632"/>
                    <a:pt x="14987" y="309266"/>
                  </a:cubicBezTo>
                  <a:cubicBezTo>
                    <a:pt x="50394" y="308901"/>
                    <a:pt x="86166" y="308901"/>
                    <a:pt x="121573" y="309266"/>
                  </a:cubicBezTo>
                  <a:cubicBezTo>
                    <a:pt x="152234" y="309632"/>
                    <a:pt x="170485" y="328617"/>
                    <a:pt x="170485" y="359286"/>
                  </a:cubicBezTo>
                  <a:cubicBezTo>
                    <a:pt x="170850" y="394701"/>
                    <a:pt x="170850" y="430481"/>
                    <a:pt x="170485" y="465896"/>
                  </a:cubicBezTo>
                  <a:cubicBezTo>
                    <a:pt x="170485" y="476484"/>
                    <a:pt x="173771" y="480135"/>
                    <a:pt x="184721" y="480135"/>
                  </a:cubicBezTo>
                  <a:cubicBezTo>
                    <a:pt x="221223" y="479770"/>
                    <a:pt x="257725" y="479405"/>
                    <a:pt x="293862" y="480135"/>
                  </a:cubicBezTo>
                  <a:cubicBezTo>
                    <a:pt x="306638" y="480500"/>
                    <a:pt x="309193" y="475389"/>
                    <a:pt x="308828" y="464071"/>
                  </a:cubicBezTo>
                  <a:cubicBezTo>
                    <a:pt x="308098" y="430481"/>
                    <a:pt x="308463" y="396526"/>
                    <a:pt x="308828" y="362937"/>
                  </a:cubicBezTo>
                  <a:cubicBezTo>
                    <a:pt x="308828" y="326791"/>
                    <a:pt x="326349" y="309266"/>
                    <a:pt x="362486" y="309266"/>
                  </a:cubicBezTo>
                  <a:cubicBezTo>
                    <a:pt x="396068" y="309266"/>
                    <a:pt x="430015" y="308536"/>
                    <a:pt x="463597" y="309632"/>
                  </a:cubicBezTo>
                  <a:cubicBezTo>
                    <a:pt x="476372" y="309997"/>
                    <a:pt x="480023" y="305615"/>
                    <a:pt x="479657" y="293202"/>
                  </a:cubicBezTo>
                  <a:cubicBezTo>
                    <a:pt x="478928" y="257422"/>
                    <a:pt x="478928" y="221276"/>
                    <a:pt x="479657" y="185131"/>
                  </a:cubicBezTo>
                  <a:cubicBezTo>
                    <a:pt x="479657" y="174178"/>
                    <a:pt x="476007" y="170892"/>
                    <a:pt x="465422" y="170892"/>
                  </a:cubicBezTo>
                  <a:cubicBezTo>
                    <a:pt x="431110" y="171257"/>
                    <a:pt x="397163" y="171257"/>
                    <a:pt x="362851" y="170892"/>
                  </a:cubicBezTo>
                  <a:cubicBezTo>
                    <a:pt x="326349" y="170892"/>
                    <a:pt x="308828" y="153367"/>
                    <a:pt x="308828" y="116126"/>
                  </a:cubicBezTo>
                  <a:cubicBezTo>
                    <a:pt x="308828" y="81806"/>
                    <a:pt x="308463" y="47851"/>
                    <a:pt x="308828" y="13532"/>
                  </a:cubicBezTo>
                  <a:cubicBezTo>
                    <a:pt x="308828" y="3674"/>
                    <a:pt x="305908" y="-342"/>
                    <a:pt x="295322" y="23"/>
                  </a:cubicBezTo>
                  <a:cubicBezTo>
                    <a:pt x="277071" y="1118"/>
                    <a:pt x="258455" y="388"/>
                    <a:pt x="239839" y="388"/>
                  </a:cubicBezTo>
                  <a:close/>
                </a:path>
              </a:pathLst>
            </a:custGeom>
            <a:solidFill>
              <a:srgbClr val="009AC1"/>
            </a:solidFill>
            <a:ln w="3643" cap="flat">
              <a:noFill/>
              <a:prstDash val="solid"/>
              <a:miter/>
            </a:ln>
          </p:spPr>
          <p:txBody>
            <a:bodyPr rtlCol="0" anchor="ctr"/>
            <a:lstStyle/>
            <a:p>
              <a:endParaRPr lang="en-US"/>
            </a:p>
          </p:txBody>
        </p:sp>
        <p:grpSp>
          <p:nvGrpSpPr>
            <p:cNvPr id="27" name="Graphic 47">
              <a:extLst>
                <a:ext uri="{FF2B5EF4-FFF2-40B4-BE49-F238E27FC236}">
                  <a16:creationId xmlns:a16="http://schemas.microsoft.com/office/drawing/2014/main" id="{B56F545D-2EFE-45E6-18CC-7C4EA2A2DFD6}"/>
                </a:ext>
              </a:extLst>
            </p:cNvPr>
            <p:cNvGrpSpPr/>
            <p:nvPr/>
          </p:nvGrpSpPr>
          <p:grpSpPr>
            <a:xfrm>
              <a:off x="6623039" y="3346695"/>
              <a:ext cx="1397216" cy="1399243"/>
              <a:chOff x="9997615" y="531276"/>
              <a:chExt cx="1397216" cy="1399243"/>
            </a:xfrm>
            <a:solidFill>
              <a:srgbClr val="000000"/>
            </a:solidFill>
          </p:grpSpPr>
          <p:sp>
            <p:nvSpPr>
              <p:cNvPr id="28" name="Freeform 27">
                <a:extLst>
                  <a:ext uri="{FF2B5EF4-FFF2-40B4-BE49-F238E27FC236}">
                    <a16:creationId xmlns:a16="http://schemas.microsoft.com/office/drawing/2014/main" id="{3DCEEB2F-AEAB-CCAC-29DC-821C15F2C8F1}"/>
                  </a:ext>
                </a:extLst>
              </p:cNvPr>
              <p:cNvSpPr/>
              <p:nvPr/>
            </p:nvSpPr>
            <p:spPr>
              <a:xfrm>
                <a:off x="9997615" y="531276"/>
                <a:ext cx="1397216" cy="1399243"/>
              </a:xfrm>
              <a:custGeom>
                <a:avLst/>
                <a:gdLst>
                  <a:gd name="connsiteX0" fmla="*/ 999790 w 1397216"/>
                  <a:gd name="connsiteY0" fmla="*/ 1399243 h 1399243"/>
                  <a:gd name="connsiteX1" fmla="*/ 905615 w 1397216"/>
                  <a:gd name="connsiteY1" fmla="*/ 1378067 h 1399243"/>
                  <a:gd name="connsiteX2" fmla="*/ 659957 w 1397216"/>
                  <a:gd name="connsiteY2" fmla="*/ 1016249 h 1399243"/>
                  <a:gd name="connsiteX3" fmla="*/ 667257 w 1397216"/>
                  <a:gd name="connsiteY3" fmla="*/ 955276 h 1399243"/>
                  <a:gd name="connsiteX4" fmla="*/ 657036 w 1397216"/>
                  <a:gd name="connsiteY4" fmla="*/ 942498 h 1399243"/>
                  <a:gd name="connsiteX5" fmla="*/ 341659 w 1397216"/>
                  <a:gd name="connsiteY5" fmla="*/ 942863 h 1399243"/>
                  <a:gd name="connsiteX6" fmla="*/ 127392 w 1397216"/>
                  <a:gd name="connsiteY6" fmla="*/ 942863 h 1399243"/>
                  <a:gd name="connsiteX7" fmla="*/ 2190 w 1397216"/>
                  <a:gd name="connsiteY7" fmla="*/ 845380 h 1399243"/>
                  <a:gd name="connsiteX8" fmla="*/ 0 w 1397216"/>
                  <a:gd name="connsiteY8" fmla="*/ 842094 h 1399243"/>
                  <a:gd name="connsiteX9" fmla="*/ 0 w 1397216"/>
                  <a:gd name="connsiteY9" fmla="*/ 101296 h 1399243"/>
                  <a:gd name="connsiteX10" fmla="*/ 2190 w 1397216"/>
                  <a:gd name="connsiteY10" fmla="*/ 96550 h 1399243"/>
                  <a:gd name="connsiteX11" fmla="*/ 122647 w 1397216"/>
                  <a:gd name="connsiteY11" fmla="*/ 162 h 1399243"/>
                  <a:gd name="connsiteX12" fmla="*/ 703394 w 1397216"/>
                  <a:gd name="connsiteY12" fmla="*/ 162 h 1399243"/>
                  <a:gd name="connsiteX13" fmla="*/ 820930 w 1397216"/>
                  <a:gd name="connsiteY13" fmla="*/ 162 h 1399243"/>
                  <a:gd name="connsiteX14" fmla="*/ 942117 w 1397216"/>
                  <a:gd name="connsiteY14" fmla="*/ 121012 h 1399243"/>
                  <a:gd name="connsiteX15" fmla="*/ 942117 w 1397216"/>
                  <a:gd name="connsiteY15" fmla="*/ 417477 h 1399243"/>
                  <a:gd name="connsiteX16" fmla="*/ 936642 w 1397216"/>
                  <a:gd name="connsiteY16" fmla="*/ 436828 h 1399243"/>
                  <a:gd name="connsiteX17" fmla="*/ 915471 w 1397216"/>
                  <a:gd name="connsiteY17" fmla="*/ 442669 h 1399243"/>
                  <a:gd name="connsiteX18" fmla="*/ 901600 w 1397216"/>
                  <a:gd name="connsiteY18" fmla="*/ 427335 h 1399243"/>
                  <a:gd name="connsiteX19" fmla="*/ 901235 w 1397216"/>
                  <a:gd name="connsiteY19" fmla="*/ 412365 h 1399243"/>
                  <a:gd name="connsiteX20" fmla="*/ 901235 w 1397216"/>
                  <a:gd name="connsiteY20" fmla="*/ 128314 h 1399243"/>
                  <a:gd name="connsiteX21" fmla="*/ 813995 w 1397216"/>
                  <a:gd name="connsiteY21" fmla="*/ 41054 h 1399243"/>
                  <a:gd name="connsiteX22" fmla="*/ 128122 w 1397216"/>
                  <a:gd name="connsiteY22" fmla="*/ 41054 h 1399243"/>
                  <a:gd name="connsiteX23" fmla="*/ 40517 w 1397216"/>
                  <a:gd name="connsiteY23" fmla="*/ 129044 h 1399243"/>
                  <a:gd name="connsiteX24" fmla="*/ 40517 w 1397216"/>
                  <a:gd name="connsiteY24" fmla="*/ 813616 h 1399243"/>
                  <a:gd name="connsiteX25" fmla="*/ 128122 w 1397216"/>
                  <a:gd name="connsiteY25" fmla="*/ 901606 h 1399243"/>
                  <a:gd name="connsiteX26" fmla="*/ 667622 w 1397216"/>
                  <a:gd name="connsiteY26" fmla="*/ 901971 h 1399243"/>
                  <a:gd name="connsiteX27" fmla="*/ 687333 w 1397216"/>
                  <a:gd name="connsiteY27" fmla="*/ 888827 h 1399243"/>
                  <a:gd name="connsiteX28" fmla="*/ 698284 w 1397216"/>
                  <a:gd name="connsiteY28" fmla="*/ 862540 h 1399243"/>
                  <a:gd name="connsiteX29" fmla="*/ 683318 w 1397216"/>
                  <a:gd name="connsiteY29" fmla="*/ 860714 h 1399243"/>
                  <a:gd name="connsiteX30" fmla="*/ 523439 w 1397216"/>
                  <a:gd name="connsiteY30" fmla="*/ 860714 h 1399243"/>
                  <a:gd name="connsiteX31" fmla="*/ 498618 w 1397216"/>
                  <a:gd name="connsiteY31" fmla="*/ 845745 h 1399243"/>
                  <a:gd name="connsiteX32" fmla="*/ 520884 w 1397216"/>
                  <a:gd name="connsiteY32" fmla="*/ 819457 h 1399243"/>
                  <a:gd name="connsiteX33" fmla="*/ 630025 w 1397216"/>
                  <a:gd name="connsiteY33" fmla="*/ 819457 h 1399243"/>
                  <a:gd name="connsiteX34" fmla="*/ 713249 w 1397216"/>
                  <a:gd name="connsiteY34" fmla="*/ 819457 h 1399243"/>
                  <a:gd name="connsiteX35" fmla="*/ 729310 w 1397216"/>
                  <a:gd name="connsiteY35" fmla="*/ 812155 h 1399243"/>
                  <a:gd name="connsiteX36" fmla="*/ 811075 w 1397216"/>
                  <a:gd name="connsiteY36" fmla="*/ 730372 h 1399243"/>
                  <a:gd name="connsiteX37" fmla="*/ 818010 w 1397216"/>
                  <a:gd name="connsiteY37" fmla="*/ 712847 h 1399243"/>
                  <a:gd name="connsiteX38" fmla="*/ 818375 w 1397216"/>
                  <a:gd name="connsiteY38" fmla="*/ 137442 h 1399243"/>
                  <a:gd name="connsiteX39" fmla="*/ 803410 w 1397216"/>
                  <a:gd name="connsiteY39" fmla="*/ 122472 h 1399243"/>
                  <a:gd name="connsiteX40" fmla="*/ 334724 w 1397216"/>
                  <a:gd name="connsiteY40" fmla="*/ 122837 h 1399243"/>
                  <a:gd name="connsiteX41" fmla="*/ 133962 w 1397216"/>
                  <a:gd name="connsiteY41" fmla="*/ 122472 h 1399243"/>
                  <a:gd name="connsiteX42" fmla="*/ 121187 w 1397216"/>
                  <a:gd name="connsiteY42" fmla="*/ 135251 h 1399243"/>
                  <a:gd name="connsiteX43" fmla="*/ 121187 w 1397216"/>
                  <a:gd name="connsiteY43" fmla="*/ 806314 h 1399243"/>
                  <a:gd name="connsiteX44" fmla="*/ 135058 w 1397216"/>
                  <a:gd name="connsiteY44" fmla="*/ 819457 h 1399243"/>
                  <a:gd name="connsiteX45" fmla="*/ 409553 w 1397216"/>
                  <a:gd name="connsiteY45" fmla="*/ 819092 h 1399243"/>
                  <a:gd name="connsiteX46" fmla="*/ 424518 w 1397216"/>
                  <a:gd name="connsiteY46" fmla="*/ 819457 h 1399243"/>
                  <a:gd name="connsiteX47" fmla="*/ 441674 w 1397216"/>
                  <a:gd name="connsiteY47" fmla="*/ 837712 h 1399243"/>
                  <a:gd name="connsiteX48" fmla="*/ 427804 w 1397216"/>
                  <a:gd name="connsiteY48" fmla="*/ 858523 h 1399243"/>
                  <a:gd name="connsiteX49" fmla="*/ 412838 w 1397216"/>
                  <a:gd name="connsiteY49" fmla="*/ 859984 h 1399243"/>
                  <a:gd name="connsiteX50" fmla="*/ 125932 w 1397216"/>
                  <a:gd name="connsiteY50" fmla="*/ 859984 h 1399243"/>
                  <a:gd name="connsiteX51" fmla="*/ 80304 w 1397216"/>
                  <a:gd name="connsiteY51" fmla="*/ 814346 h 1399243"/>
                  <a:gd name="connsiteX52" fmla="*/ 80304 w 1397216"/>
                  <a:gd name="connsiteY52" fmla="*/ 127219 h 1399243"/>
                  <a:gd name="connsiteX53" fmla="*/ 125932 w 1397216"/>
                  <a:gd name="connsiteY53" fmla="*/ 81946 h 1399243"/>
                  <a:gd name="connsiteX54" fmla="*/ 812900 w 1397216"/>
                  <a:gd name="connsiteY54" fmla="*/ 81946 h 1399243"/>
                  <a:gd name="connsiteX55" fmla="*/ 858527 w 1397216"/>
                  <a:gd name="connsiteY55" fmla="*/ 127584 h 1399243"/>
                  <a:gd name="connsiteX56" fmla="*/ 858527 w 1397216"/>
                  <a:gd name="connsiteY56" fmla="*/ 682178 h 1399243"/>
                  <a:gd name="connsiteX57" fmla="*/ 858527 w 1397216"/>
                  <a:gd name="connsiteY57" fmla="*/ 699703 h 1399243"/>
                  <a:gd name="connsiteX58" fmla="*/ 894665 w 1397216"/>
                  <a:gd name="connsiteY58" fmla="*/ 684368 h 1399243"/>
                  <a:gd name="connsiteX59" fmla="*/ 899410 w 1397216"/>
                  <a:gd name="connsiteY59" fmla="*/ 671590 h 1399243"/>
                  <a:gd name="connsiteX60" fmla="*/ 899410 w 1397216"/>
                  <a:gd name="connsiteY60" fmla="*/ 522627 h 1399243"/>
                  <a:gd name="connsiteX61" fmla="*/ 919486 w 1397216"/>
                  <a:gd name="connsiteY61" fmla="*/ 498530 h 1399243"/>
                  <a:gd name="connsiteX62" fmla="*/ 940292 w 1397216"/>
                  <a:gd name="connsiteY62" fmla="*/ 523357 h 1399243"/>
                  <a:gd name="connsiteX63" fmla="*/ 940292 w 1397216"/>
                  <a:gd name="connsiteY63" fmla="*/ 654430 h 1399243"/>
                  <a:gd name="connsiteX64" fmla="*/ 954528 w 1397216"/>
                  <a:gd name="connsiteY64" fmla="*/ 667209 h 1399243"/>
                  <a:gd name="connsiteX65" fmla="*/ 1393647 w 1397216"/>
                  <a:gd name="connsiteY65" fmla="*/ 978643 h 1399243"/>
                  <a:gd name="connsiteX66" fmla="*/ 1068779 w 1397216"/>
                  <a:gd name="connsiteY66" fmla="*/ 1396323 h 1399243"/>
                  <a:gd name="connsiteX67" fmla="*/ 1058194 w 1397216"/>
                  <a:gd name="connsiteY67" fmla="*/ 1398878 h 1399243"/>
                  <a:gd name="connsiteX68" fmla="*/ 999790 w 1397216"/>
                  <a:gd name="connsiteY68" fmla="*/ 1399243 h 1399243"/>
                  <a:gd name="connsiteX69" fmla="*/ 700474 w 1397216"/>
                  <a:gd name="connsiteY69" fmla="*/ 1029027 h 1399243"/>
                  <a:gd name="connsiteX70" fmla="*/ 1026802 w 1397216"/>
                  <a:gd name="connsiteY70" fmla="*/ 1358352 h 1399243"/>
                  <a:gd name="connsiteX71" fmla="*/ 1357875 w 1397216"/>
                  <a:gd name="connsiteY71" fmla="*/ 1030853 h 1399243"/>
                  <a:gd name="connsiteX72" fmla="*/ 1029357 w 1397216"/>
                  <a:gd name="connsiteY72" fmla="*/ 700798 h 1399243"/>
                  <a:gd name="connsiteX73" fmla="*/ 700474 w 1397216"/>
                  <a:gd name="connsiteY73" fmla="*/ 1029027 h 139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397216" h="1399243">
                    <a:moveTo>
                      <a:pt x="999790" y="1399243"/>
                    </a:moveTo>
                    <a:cubicBezTo>
                      <a:pt x="968034" y="1393767"/>
                      <a:pt x="936277" y="1388656"/>
                      <a:pt x="905615" y="1378067"/>
                    </a:cubicBezTo>
                    <a:cubicBezTo>
                      <a:pt x="754862" y="1325493"/>
                      <a:pt x="653021" y="1175799"/>
                      <a:pt x="659957" y="1016249"/>
                    </a:cubicBezTo>
                    <a:cubicBezTo>
                      <a:pt x="660687" y="995803"/>
                      <a:pt x="662147" y="975357"/>
                      <a:pt x="667257" y="955276"/>
                    </a:cubicBezTo>
                    <a:cubicBezTo>
                      <a:pt x="670177" y="944323"/>
                      <a:pt x="667257" y="942498"/>
                      <a:pt x="657036" y="942498"/>
                    </a:cubicBezTo>
                    <a:cubicBezTo>
                      <a:pt x="551911" y="942863"/>
                      <a:pt x="446785" y="942863"/>
                      <a:pt x="341659" y="942863"/>
                    </a:cubicBezTo>
                    <a:cubicBezTo>
                      <a:pt x="270115" y="942863"/>
                      <a:pt x="198571" y="942863"/>
                      <a:pt x="127392" y="942863"/>
                    </a:cubicBezTo>
                    <a:cubicBezTo>
                      <a:pt x="61688" y="942863"/>
                      <a:pt x="18251" y="908908"/>
                      <a:pt x="2190" y="845380"/>
                    </a:cubicBezTo>
                    <a:cubicBezTo>
                      <a:pt x="1825" y="844284"/>
                      <a:pt x="730" y="843189"/>
                      <a:pt x="0" y="842094"/>
                    </a:cubicBezTo>
                    <a:cubicBezTo>
                      <a:pt x="0" y="595283"/>
                      <a:pt x="0" y="348472"/>
                      <a:pt x="0" y="101296"/>
                    </a:cubicBezTo>
                    <a:cubicBezTo>
                      <a:pt x="730" y="99836"/>
                      <a:pt x="1825" y="98375"/>
                      <a:pt x="2190" y="96550"/>
                    </a:cubicBezTo>
                    <a:cubicBezTo>
                      <a:pt x="16061" y="36673"/>
                      <a:pt x="61323" y="162"/>
                      <a:pt x="122647" y="162"/>
                    </a:cubicBezTo>
                    <a:cubicBezTo>
                      <a:pt x="316107" y="162"/>
                      <a:pt x="509568" y="162"/>
                      <a:pt x="703394" y="162"/>
                    </a:cubicBezTo>
                    <a:cubicBezTo>
                      <a:pt x="742451" y="162"/>
                      <a:pt x="781873" y="-203"/>
                      <a:pt x="820930" y="162"/>
                    </a:cubicBezTo>
                    <a:cubicBezTo>
                      <a:pt x="890284" y="527"/>
                      <a:pt x="941752" y="51642"/>
                      <a:pt x="942117" y="121012"/>
                    </a:cubicBezTo>
                    <a:cubicBezTo>
                      <a:pt x="942482" y="219955"/>
                      <a:pt x="942117" y="318534"/>
                      <a:pt x="942117" y="417477"/>
                    </a:cubicBezTo>
                    <a:cubicBezTo>
                      <a:pt x="942117" y="424414"/>
                      <a:pt x="941387" y="430986"/>
                      <a:pt x="936642" y="436828"/>
                    </a:cubicBezTo>
                    <a:cubicBezTo>
                      <a:pt x="930802" y="443399"/>
                      <a:pt x="923501" y="444860"/>
                      <a:pt x="915471" y="442669"/>
                    </a:cubicBezTo>
                    <a:cubicBezTo>
                      <a:pt x="907805" y="440479"/>
                      <a:pt x="903060" y="435002"/>
                      <a:pt x="901600" y="427335"/>
                    </a:cubicBezTo>
                    <a:cubicBezTo>
                      <a:pt x="900870" y="422588"/>
                      <a:pt x="901235" y="417477"/>
                      <a:pt x="901235" y="412365"/>
                    </a:cubicBezTo>
                    <a:cubicBezTo>
                      <a:pt x="901235" y="317803"/>
                      <a:pt x="901235" y="222876"/>
                      <a:pt x="901235" y="128314"/>
                    </a:cubicBezTo>
                    <a:cubicBezTo>
                      <a:pt x="901235" y="72818"/>
                      <a:pt x="869843" y="41054"/>
                      <a:pt x="813995" y="41054"/>
                    </a:cubicBezTo>
                    <a:cubicBezTo>
                      <a:pt x="585492" y="41054"/>
                      <a:pt x="356625" y="41054"/>
                      <a:pt x="128122" y="41054"/>
                    </a:cubicBezTo>
                    <a:cubicBezTo>
                      <a:pt x="71544" y="41054"/>
                      <a:pt x="40517" y="72088"/>
                      <a:pt x="40517" y="129044"/>
                    </a:cubicBezTo>
                    <a:cubicBezTo>
                      <a:pt x="40517" y="357235"/>
                      <a:pt x="40517" y="585425"/>
                      <a:pt x="40517" y="813616"/>
                    </a:cubicBezTo>
                    <a:cubicBezTo>
                      <a:pt x="40517" y="870207"/>
                      <a:pt x="71544" y="901606"/>
                      <a:pt x="128122" y="901606"/>
                    </a:cubicBezTo>
                    <a:cubicBezTo>
                      <a:pt x="308077" y="901606"/>
                      <a:pt x="488032" y="901606"/>
                      <a:pt x="667622" y="901971"/>
                    </a:cubicBezTo>
                    <a:cubicBezTo>
                      <a:pt x="678573" y="901971"/>
                      <a:pt x="684048" y="899050"/>
                      <a:pt x="687333" y="888827"/>
                    </a:cubicBezTo>
                    <a:cubicBezTo>
                      <a:pt x="690253" y="879699"/>
                      <a:pt x="694633" y="871302"/>
                      <a:pt x="698284" y="862540"/>
                    </a:cubicBezTo>
                    <a:cubicBezTo>
                      <a:pt x="693173" y="859619"/>
                      <a:pt x="688063" y="860714"/>
                      <a:pt x="683318" y="860714"/>
                    </a:cubicBezTo>
                    <a:cubicBezTo>
                      <a:pt x="630025" y="860714"/>
                      <a:pt x="576732" y="860714"/>
                      <a:pt x="523439" y="860714"/>
                    </a:cubicBezTo>
                    <a:cubicBezTo>
                      <a:pt x="512123" y="860714"/>
                      <a:pt x="502633" y="857793"/>
                      <a:pt x="498618" y="845745"/>
                    </a:cubicBezTo>
                    <a:cubicBezTo>
                      <a:pt x="494237" y="831506"/>
                      <a:pt x="504093" y="819822"/>
                      <a:pt x="520884" y="819457"/>
                    </a:cubicBezTo>
                    <a:cubicBezTo>
                      <a:pt x="557386" y="819092"/>
                      <a:pt x="593888" y="819457"/>
                      <a:pt x="630025" y="819457"/>
                    </a:cubicBezTo>
                    <a:cubicBezTo>
                      <a:pt x="657766" y="819457"/>
                      <a:pt x="685508" y="819457"/>
                      <a:pt x="713249" y="819457"/>
                    </a:cubicBezTo>
                    <a:cubicBezTo>
                      <a:pt x="720185" y="819457"/>
                      <a:pt x="724930" y="817997"/>
                      <a:pt x="729310" y="812155"/>
                    </a:cubicBezTo>
                    <a:cubicBezTo>
                      <a:pt x="751942" y="780391"/>
                      <a:pt x="779318" y="753008"/>
                      <a:pt x="811075" y="730372"/>
                    </a:cubicBezTo>
                    <a:cubicBezTo>
                      <a:pt x="818010" y="725625"/>
                      <a:pt x="818010" y="719784"/>
                      <a:pt x="818010" y="712847"/>
                    </a:cubicBezTo>
                    <a:cubicBezTo>
                      <a:pt x="818010" y="521167"/>
                      <a:pt x="818010" y="329487"/>
                      <a:pt x="818375" y="137442"/>
                    </a:cubicBezTo>
                    <a:cubicBezTo>
                      <a:pt x="818375" y="125393"/>
                      <a:pt x="815455" y="122472"/>
                      <a:pt x="803410" y="122472"/>
                    </a:cubicBezTo>
                    <a:cubicBezTo>
                      <a:pt x="647181" y="122837"/>
                      <a:pt x="490952" y="122837"/>
                      <a:pt x="334724" y="122837"/>
                    </a:cubicBezTo>
                    <a:cubicBezTo>
                      <a:pt x="267925" y="122837"/>
                      <a:pt x="200761" y="123203"/>
                      <a:pt x="133962" y="122472"/>
                    </a:cubicBezTo>
                    <a:cubicBezTo>
                      <a:pt x="123377" y="122472"/>
                      <a:pt x="121187" y="125393"/>
                      <a:pt x="121187" y="135251"/>
                    </a:cubicBezTo>
                    <a:cubicBezTo>
                      <a:pt x="121552" y="359060"/>
                      <a:pt x="121552" y="582504"/>
                      <a:pt x="121187" y="806314"/>
                    </a:cubicBezTo>
                    <a:cubicBezTo>
                      <a:pt x="121187" y="817632"/>
                      <a:pt x="124837" y="819457"/>
                      <a:pt x="135058" y="819457"/>
                    </a:cubicBezTo>
                    <a:cubicBezTo>
                      <a:pt x="226678" y="819092"/>
                      <a:pt x="317933" y="819092"/>
                      <a:pt x="409553" y="819092"/>
                    </a:cubicBezTo>
                    <a:cubicBezTo>
                      <a:pt x="414663" y="819092"/>
                      <a:pt x="419773" y="818727"/>
                      <a:pt x="424518" y="819457"/>
                    </a:cubicBezTo>
                    <a:cubicBezTo>
                      <a:pt x="434739" y="821283"/>
                      <a:pt x="440944" y="827490"/>
                      <a:pt x="441674" y="837712"/>
                    </a:cubicBezTo>
                    <a:cubicBezTo>
                      <a:pt x="442405" y="848301"/>
                      <a:pt x="437659" y="855603"/>
                      <a:pt x="427804" y="858523"/>
                    </a:cubicBezTo>
                    <a:cubicBezTo>
                      <a:pt x="423058" y="859984"/>
                      <a:pt x="417948" y="859984"/>
                      <a:pt x="412838" y="859984"/>
                    </a:cubicBezTo>
                    <a:cubicBezTo>
                      <a:pt x="317203" y="859984"/>
                      <a:pt x="221567" y="859984"/>
                      <a:pt x="125932" y="859984"/>
                    </a:cubicBezTo>
                    <a:cubicBezTo>
                      <a:pt x="93810" y="859984"/>
                      <a:pt x="80304" y="846475"/>
                      <a:pt x="80304" y="814346"/>
                    </a:cubicBezTo>
                    <a:cubicBezTo>
                      <a:pt x="80304" y="585425"/>
                      <a:pt x="80304" y="356139"/>
                      <a:pt x="80304" y="127219"/>
                    </a:cubicBezTo>
                    <a:cubicBezTo>
                      <a:pt x="80304" y="95089"/>
                      <a:pt x="93810" y="81946"/>
                      <a:pt x="125932" y="81946"/>
                    </a:cubicBezTo>
                    <a:cubicBezTo>
                      <a:pt x="354800" y="81946"/>
                      <a:pt x="584032" y="81946"/>
                      <a:pt x="812900" y="81946"/>
                    </a:cubicBezTo>
                    <a:cubicBezTo>
                      <a:pt x="845022" y="81946"/>
                      <a:pt x="858527" y="95455"/>
                      <a:pt x="858527" y="127584"/>
                    </a:cubicBezTo>
                    <a:cubicBezTo>
                      <a:pt x="858527" y="312327"/>
                      <a:pt x="858527" y="497435"/>
                      <a:pt x="858527" y="682178"/>
                    </a:cubicBezTo>
                    <a:cubicBezTo>
                      <a:pt x="858527" y="687655"/>
                      <a:pt x="858527" y="692766"/>
                      <a:pt x="858527" y="699703"/>
                    </a:cubicBezTo>
                    <a:cubicBezTo>
                      <a:pt x="871668" y="694226"/>
                      <a:pt x="883349" y="689115"/>
                      <a:pt x="894665" y="684368"/>
                    </a:cubicBezTo>
                    <a:cubicBezTo>
                      <a:pt x="901235" y="681813"/>
                      <a:pt x="899410" y="676336"/>
                      <a:pt x="899410" y="671590"/>
                    </a:cubicBezTo>
                    <a:cubicBezTo>
                      <a:pt x="899410" y="621936"/>
                      <a:pt x="899410" y="572281"/>
                      <a:pt x="899410" y="522627"/>
                    </a:cubicBezTo>
                    <a:cubicBezTo>
                      <a:pt x="899410" y="507658"/>
                      <a:pt x="907075" y="498530"/>
                      <a:pt x="919486" y="498530"/>
                    </a:cubicBezTo>
                    <a:cubicBezTo>
                      <a:pt x="932262" y="498165"/>
                      <a:pt x="940292" y="507658"/>
                      <a:pt x="940292" y="523357"/>
                    </a:cubicBezTo>
                    <a:cubicBezTo>
                      <a:pt x="940292" y="567170"/>
                      <a:pt x="940657" y="610983"/>
                      <a:pt x="940292" y="654430"/>
                    </a:cubicBezTo>
                    <a:cubicBezTo>
                      <a:pt x="940292" y="665383"/>
                      <a:pt x="940657" y="670129"/>
                      <a:pt x="954528" y="667209"/>
                    </a:cubicBezTo>
                    <a:cubicBezTo>
                      <a:pt x="1163684" y="625222"/>
                      <a:pt x="1363716" y="767612"/>
                      <a:pt x="1393647" y="978643"/>
                    </a:cubicBezTo>
                    <a:cubicBezTo>
                      <a:pt x="1422484" y="1183102"/>
                      <a:pt x="1273190" y="1374782"/>
                      <a:pt x="1068779" y="1396323"/>
                    </a:cubicBezTo>
                    <a:cubicBezTo>
                      <a:pt x="1065129" y="1396688"/>
                      <a:pt x="1061479" y="1396323"/>
                      <a:pt x="1058194" y="1398878"/>
                    </a:cubicBezTo>
                    <a:cubicBezTo>
                      <a:pt x="1039943" y="1399243"/>
                      <a:pt x="1019866" y="1399243"/>
                      <a:pt x="999790" y="1399243"/>
                    </a:cubicBezTo>
                    <a:close/>
                    <a:moveTo>
                      <a:pt x="700474" y="1029027"/>
                    </a:moveTo>
                    <a:cubicBezTo>
                      <a:pt x="699744" y="1209024"/>
                      <a:pt x="846847" y="1357256"/>
                      <a:pt x="1026802" y="1358352"/>
                    </a:cubicBezTo>
                    <a:cubicBezTo>
                      <a:pt x="1208582" y="1359447"/>
                      <a:pt x="1357145" y="1212310"/>
                      <a:pt x="1357875" y="1030853"/>
                    </a:cubicBezTo>
                    <a:cubicBezTo>
                      <a:pt x="1358605" y="849396"/>
                      <a:pt x="1210772" y="700798"/>
                      <a:pt x="1029357" y="700798"/>
                    </a:cubicBezTo>
                    <a:cubicBezTo>
                      <a:pt x="848307" y="700798"/>
                      <a:pt x="701204" y="847570"/>
                      <a:pt x="700474" y="1029027"/>
                    </a:cubicBezTo>
                    <a:close/>
                  </a:path>
                </a:pathLst>
              </a:custGeom>
              <a:solidFill>
                <a:srgbClr val="000000"/>
              </a:solidFill>
              <a:ln w="364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837991E-2E93-4381-6677-0A3F921A0AF7}"/>
                  </a:ext>
                </a:extLst>
              </p:cNvPr>
              <p:cNvSpPr/>
              <p:nvPr/>
            </p:nvSpPr>
            <p:spPr>
              <a:xfrm>
                <a:off x="10187791" y="721749"/>
                <a:ext cx="561036" cy="561804"/>
              </a:xfrm>
              <a:custGeom>
                <a:avLst/>
                <a:gdLst>
                  <a:gd name="connsiteX0" fmla="*/ 281066 w 561036"/>
                  <a:gd name="connsiteY0" fmla="*/ 561440 h 561804"/>
                  <a:gd name="connsiteX1" fmla="*/ 220837 w 561036"/>
                  <a:gd name="connsiteY1" fmla="*/ 561440 h 561804"/>
                  <a:gd name="connsiteX2" fmla="*/ 170464 w 561036"/>
                  <a:gd name="connsiteY2" fmla="*/ 511055 h 561804"/>
                  <a:gd name="connsiteX3" fmla="*/ 170829 w 561036"/>
                  <a:gd name="connsiteY3" fmla="*/ 408461 h 561804"/>
                  <a:gd name="connsiteX4" fmla="*/ 153308 w 561036"/>
                  <a:gd name="connsiteY4" fmla="*/ 390571 h 561804"/>
                  <a:gd name="connsiteX5" fmla="*/ 53658 w 561036"/>
                  <a:gd name="connsiteY5" fmla="*/ 390936 h 561804"/>
                  <a:gd name="connsiteX6" fmla="*/ 0 w 561036"/>
                  <a:gd name="connsiteY6" fmla="*/ 336900 h 561804"/>
                  <a:gd name="connsiteX7" fmla="*/ 0 w 561036"/>
                  <a:gd name="connsiteY7" fmla="*/ 224813 h 561804"/>
                  <a:gd name="connsiteX8" fmla="*/ 54753 w 561036"/>
                  <a:gd name="connsiteY8" fmla="*/ 170778 h 561804"/>
                  <a:gd name="connsiteX9" fmla="*/ 157324 w 561036"/>
                  <a:gd name="connsiteY9" fmla="*/ 170778 h 561804"/>
                  <a:gd name="connsiteX10" fmla="*/ 170464 w 561036"/>
                  <a:gd name="connsiteY10" fmla="*/ 157269 h 561804"/>
                  <a:gd name="connsiteX11" fmla="*/ 170464 w 561036"/>
                  <a:gd name="connsiteY11" fmla="*/ 52119 h 561804"/>
                  <a:gd name="connsiteX12" fmla="*/ 221932 w 561036"/>
                  <a:gd name="connsiteY12" fmla="*/ 274 h 561804"/>
                  <a:gd name="connsiteX13" fmla="*/ 339469 w 561036"/>
                  <a:gd name="connsiteY13" fmla="*/ 274 h 561804"/>
                  <a:gd name="connsiteX14" fmla="*/ 390572 w 561036"/>
                  <a:gd name="connsiteY14" fmla="*/ 51389 h 561804"/>
                  <a:gd name="connsiteX15" fmla="*/ 390572 w 561036"/>
                  <a:gd name="connsiteY15" fmla="*/ 153983 h 561804"/>
                  <a:gd name="connsiteX16" fmla="*/ 406998 w 561036"/>
                  <a:gd name="connsiteY16" fmla="*/ 171143 h 561804"/>
                  <a:gd name="connsiteX17" fmla="*/ 508108 w 561036"/>
                  <a:gd name="connsiteY17" fmla="*/ 170778 h 561804"/>
                  <a:gd name="connsiteX18" fmla="*/ 561036 w 561036"/>
                  <a:gd name="connsiteY18" fmla="*/ 224083 h 561804"/>
                  <a:gd name="connsiteX19" fmla="*/ 561036 w 561036"/>
                  <a:gd name="connsiteY19" fmla="*/ 340186 h 561804"/>
                  <a:gd name="connsiteX20" fmla="*/ 511028 w 561036"/>
                  <a:gd name="connsiteY20" fmla="*/ 390936 h 561804"/>
                  <a:gd name="connsiteX21" fmla="*/ 404442 w 561036"/>
                  <a:gd name="connsiteY21" fmla="*/ 390936 h 561804"/>
                  <a:gd name="connsiteX22" fmla="*/ 390572 w 561036"/>
                  <a:gd name="connsiteY22" fmla="*/ 405175 h 561804"/>
                  <a:gd name="connsiteX23" fmla="*/ 390572 w 561036"/>
                  <a:gd name="connsiteY23" fmla="*/ 507769 h 561804"/>
                  <a:gd name="connsiteX24" fmla="*/ 336914 w 561036"/>
                  <a:gd name="connsiteY24" fmla="*/ 561805 h 561804"/>
                  <a:gd name="connsiteX25" fmla="*/ 281066 w 561036"/>
                  <a:gd name="connsiteY25" fmla="*/ 561440 h 561804"/>
                  <a:gd name="connsiteX26" fmla="*/ 280701 w 561036"/>
                  <a:gd name="connsiteY26" fmla="*/ 41166 h 561804"/>
                  <a:gd name="connsiteX27" fmla="*/ 231423 w 561036"/>
                  <a:gd name="connsiteY27" fmla="*/ 41166 h 561804"/>
                  <a:gd name="connsiteX28" fmla="*/ 211712 w 561036"/>
                  <a:gd name="connsiteY28" fmla="*/ 60151 h 561804"/>
                  <a:gd name="connsiteX29" fmla="*/ 211712 w 561036"/>
                  <a:gd name="connsiteY29" fmla="*/ 161285 h 561804"/>
                  <a:gd name="connsiteX30" fmla="*/ 161339 w 561036"/>
                  <a:gd name="connsiteY30" fmla="*/ 211669 h 561804"/>
                  <a:gd name="connsiteX31" fmla="*/ 56213 w 561036"/>
                  <a:gd name="connsiteY31" fmla="*/ 211669 h 561804"/>
                  <a:gd name="connsiteX32" fmla="*/ 40882 w 561036"/>
                  <a:gd name="connsiteY32" fmla="*/ 226274 h 561804"/>
                  <a:gd name="connsiteX33" fmla="*/ 40882 w 561036"/>
                  <a:gd name="connsiteY33" fmla="*/ 335440 h 561804"/>
                  <a:gd name="connsiteX34" fmla="*/ 55848 w 561036"/>
                  <a:gd name="connsiteY34" fmla="*/ 350044 h 561804"/>
                  <a:gd name="connsiteX35" fmla="*/ 162434 w 561036"/>
                  <a:gd name="connsiteY35" fmla="*/ 350044 h 561804"/>
                  <a:gd name="connsiteX36" fmla="*/ 211347 w 561036"/>
                  <a:gd name="connsiteY36" fmla="*/ 400064 h 561804"/>
                  <a:gd name="connsiteX37" fmla="*/ 211347 w 561036"/>
                  <a:gd name="connsiteY37" fmla="*/ 506674 h 561804"/>
                  <a:gd name="connsiteX38" fmla="*/ 225582 w 561036"/>
                  <a:gd name="connsiteY38" fmla="*/ 520913 h 561804"/>
                  <a:gd name="connsiteX39" fmla="*/ 334724 w 561036"/>
                  <a:gd name="connsiteY39" fmla="*/ 520913 h 561804"/>
                  <a:gd name="connsiteX40" fmla="*/ 349689 w 561036"/>
                  <a:gd name="connsiteY40" fmla="*/ 504848 h 561804"/>
                  <a:gd name="connsiteX41" fmla="*/ 349689 w 561036"/>
                  <a:gd name="connsiteY41" fmla="*/ 403715 h 561804"/>
                  <a:gd name="connsiteX42" fmla="*/ 403347 w 561036"/>
                  <a:gd name="connsiteY42" fmla="*/ 350044 h 561804"/>
                  <a:gd name="connsiteX43" fmla="*/ 504458 w 561036"/>
                  <a:gd name="connsiteY43" fmla="*/ 350409 h 561804"/>
                  <a:gd name="connsiteX44" fmla="*/ 520519 w 561036"/>
                  <a:gd name="connsiteY44" fmla="*/ 333980 h 561804"/>
                  <a:gd name="connsiteX45" fmla="*/ 520519 w 561036"/>
                  <a:gd name="connsiteY45" fmla="*/ 225909 h 561804"/>
                  <a:gd name="connsiteX46" fmla="*/ 506283 w 561036"/>
                  <a:gd name="connsiteY46" fmla="*/ 211669 h 561804"/>
                  <a:gd name="connsiteX47" fmla="*/ 403712 w 561036"/>
                  <a:gd name="connsiteY47" fmla="*/ 211669 h 561804"/>
                  <a:gd name="connsiteX48" fmla="*/ 349689 w 561036"/>
                  <a:gd name="connsiteY48" fmla="*/ 156904 h 561804"/>
                  <a:gd name="connsiteX49" fmla="*/ 349689 w 561036"/>
                  <a:gd name="connsiteY49" fmla="*/ 54309 h 561804"/>
                  <a:gd name="connsiteX50" fmla="*/ 336184 w 561036"/>
                  <a:gd name="connsiteY50" fmla="*/ 40800 h 561804"/>
                  <a:gd name="connsiteX51" fmla="*/ 280701 w 561036"/>
                  <a:gd name="connsiteY51" fmla="*/ 41166 h 56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61036" h="561804">
                    <a:moveTo>
                      <a:pt x="281066" y="561440"/>
                    </a:moveTo>
                    <a:cubicBezTo>
                      <a:pt x="260989" y="561440"/>
                      <a:pt x="240913" y="561440"/>
                      <a:pt x="220837" y="561440"/>
                    </a:cubicBezTo>
                    <a:cubicBezTo>
                      <a:pt x="190176" y="561440"/>
                      <a:pt x="170829" y="542089"/>
                      <a:pt x="170464" y="511055"/>
                    </a:cubicBezTo>
                    <a:cubicBezTo>
                      <a:pt x="170099" y="476736"/>
                      <a:pt x="169734" y="442781"/>
                      <a:pt x="170829" y="408461"/>
                    </a:cubicBezTo>
                    <a:cubicBezTo>
                      <a:pt x="171195" y="394952"/>
                      <a:pt x="167544" y="390206"/>
                      <a:pt x="153308" y="390571"/>
                    </a:cubicBezTo>
                    <a:cubicBezTo>
                      <a:pt x="120092" y="391666"/>
                      <a:pt x="86875" y="390936"/>
                      <a:pt x="53658" y="390936"/>
                    </a:cubicBezTo>
                    <a:cubicBezTo>
                      <a:pt x="17886" y="390936"/>
                      <a:pt x="0" y="372681"/>
                      <a:pt x="0" y="336900"/>
                    </a:cubicBezTo>
                    <a:cubicBezTo>
                      <a:pt x="0" y="299660"/>
                      <a:pt x="0" y="262054"/>
                      <a:pt x="0" y="224813"/>
                    </a:cubicBezTo>
                    <a:cubicBezTo>
                      <a:pt x="0" y="188303"/>
                      <a:pt x="17886" y="170778"/>
                      <a:pt x="54753" y="170778"/>
                    </a:cubicBezTo>
                    <a:cubicBezTo>
                      <a:pt x="89065" y="170778"/>
                      <a:pt x="123012" y="170413"/>
                      <a:pt x="157324" y="170778"/>
                    </a:cubicBezTo>
                    <a:cubicBezTo>
                      <a:pt x="167544" y="170778"/>
                      <a:pt x="170829" y="167492"/>
                      <a:pt x="170464" y="157269"/>
                    </a:cubicBezTo>
                    <a:cubicBezTo>
                      <a:pt x="170099" y="122219"/>
                      <a:pt x="170099" y="87169"/>
                      <a:pt x="170464" y="52119"/>
                    </a:cubicBezTo>
                    <a:cubicBezTo>
                      <a:pt x="170464" y="18894"/>
                      <a:pt x="189080" y="274"/>
                      <a:pt x="221932" y="274"/>
                    </a:cubicBezTo>
                    <a:cubicBezTo>
                      <a:pt x="260989" y="-91"/>
                      <a:pt x="300412" y="-91"/>
                      <a:pt x="339469" y="274"/>
                    </a:cubicBezTo>
                    <a:cubicBezTo>
                      <a:pt x="371591" y="274"/>
                      <a:pt x="390207" y="18894"/>
                      <a:pt x="390572" y="51389"/>
                    </a:cubicBezTo>
                    <a:cubicBezTo>
                      <a:pt x="390937" y="85708"/>
                      <a:pt x="391302" y="119663"/>
                      <a:pt x="390572" y="153983"/>
                    </a:cubicBezTo>
                    <a:cubicBezTo>
                      <a:pt x="390207" y="166762"/>
                      <a:pt x="393492" y="171508"/>
                      <a:pt x="406998" y="171143"/>
                    </a:cubicBezTo>
                    <a:cubicBezTo>
                      <a:pt x="440579" y="170048"/>
                      <a:pt x="474526" y="170778"/>
                      <a:pt x="508108" y="170778"/>
                    </a:cubicBezTo>
                    <a:cubicBezTo>
                      <a:pt x="542785" y="170778"/>
                      <a:pt x="561036" y="189398"/>
                      <a:pt x="561036" y="224083"/>
                    </a:cubicBezTo>
                    <a:cubicBezTo>
                      <a:pt x="561036" y="262784"/>
                      <a:pt x="561036" y="301485"/>
                      <a:pt x="561036" y="340186"/>
                    </a:cubicBezTo>
                    <a:cubicBezTo>
                      <a:pt x="561036" y="371220"/>
                      <a:pt x="542055" y="390571"/>
                      <a:pt x="511028" y="390936"/>
                    </a:cubicBezTo>
                    <a:cubicBezTo>
                      <a:pt x="475621" y="391301"/>
                      <a:pt x="439849" y="391301"/>
                      <a:pt x="404442" y="390936"/>
                    </a:cubicBezTo>
                    <a:cubicBezTo>
                      <a:pt x="393492" y="390936"/>
                      <a:pt x="390207" y="394587"/>
                      <a:pt x="390572" y="405175"/>
                    </a:cubicBezTo>
                    <a:cubicBezTo>
                      <a:pt x="390937" y="439495"/>
                      <a:pt x="390937" y="473450"/>
                      <a:pt x="390572" y="507769"/>
                    </a:cubicBezTo>
                    <a:cubicBezTo>
                      <a:pt x="390572" y="543550"/>
                      <a:pt x="372321" y="561805"/>
                      <a:pt x="336914" y="561805"/>
                    </a:cubicBezTo>
                    <a:cubicBezTo>
                      <a:pt x="318298" y="561440"/>
                      <a:pt x="299682" y="561440"/>
                      <a:pt x="281066" y="561440"/>
                    </a:cubicBezTo>
                    <a:close/>
                    <a:moveTo>
                      <a:pt x="280701" y="41166"/>
                    </a:moveTo>
                    <a:cubicBezTo>
                      <a:pt x="264275" y="41166"/>
                      <a:pt x="247849" y="41166"/>
                      <a:pt x="231423" y="41166"/>
                    </a:cubicBezTo>
                    <a:cubicBezTo>
                      <a:pt x="211712" y="41166"/>
                      <a:pt x="211712" y="41166"/>
                      <a:pt x="211712" y="60151"/>
                    </a:cubicBezTo>
                    <a:cubicBezTo>
                      <a:pt x="211712" y="93741"/>
                      <a:pt x="211712" y="127695"/>
                      <a:pt x="211712" y="161285"/>
                    </a:cubicBezTo>
                    <a:cubicBezTo>
                      <a:pt x="211712" y="192684"/>
                      <a:pt x="192731" y="211304"/>
                      <a:pt x="161339" y="211669"/>
                    </a:cubicBezTo>
                    <a:cubicBezTo>
                      <a:pt x="126297" y="211669"/>
                      <a:pt x="91255" y="212035"/>
                      <a:pt x="56213" y="211669"/>
                    </a:cubicBezTo>
                    <a:cubicBezTo>
                      <a:pt x="45263" y="211669"/>
                      <a:pt x="40882" y="214590"/>
                      <a:pt x="40882" y="226274"/>
                    </a:cubicBezTo>
                    <a:cubicBezTo>
                      <a:pt x="41612" y="262784"/>
                      <a:pt x="41612" y="299295"/>
                      <a:pt x="40882" y="335440"/>
                    </a:cubicBezTo>
                    <a:cubicBezTo>
                      <a:pt x="40517" y="347123"/>
                      <a:pt x="44897" y="350409"/>
                      <a:pt x="55848" y="350044"/>
                    </a:cubicBezTo>
                    <a:cubicBezTo>
                      <a:pt x="91255" y="349679"/>
                      <a:pt x="127027" y="349679"/>
                      <a:pt x="162434" y="350044"/>
                    </a:cubicBezTo>
                    <a:cubicBezTo>
                      <a:pt x="193096" y="350409"/>
                      <a:pt x="211347" y="369395"/>
                      <a:pt x="211347" y="400064"/>
                    </a:cubicBezTo>
                    <a:cubicBezTo>
                      <a:pt x="211712" y="435479"/>
                      <a:pt x="211712" y="471259"/>
                      <a:pt x="211347" y="506674"/>
                    </a:cubicBezTo>
                    <a:cubicBezTo>
                      <a:pt x="211347" y="517262"/>
                      <a:pt x="214632" y="520913"/>
                      <a:pt x="225582" y="520913"/>
                    </a:cubicBezTo>
                    <a:cubicBezTo>
                      <a:pt x="262085" y="520548"/>
                      <a:pt x="298587" y="520183"/>
                      <a:pt x="334724" y="520913"/>
                    </a:cubicBezTo>
                    <a:cubicBezTo>
                      <a:pt x="347499" y="521278"/>
                      <a:pt x="350054" y="516167"/>
                      <a:pt x="349689" y="504848"/>
                    </a:cubicBezTo>
                    <a:cubicBezTo>
                      <a:pt x="348959" y="471259"/>
                      <a:pt x="349324" y="437304"/>
                      <a:pt x="349689" y="403715"/>
                    </a:cubicBezTo>
                    <a:cubicBezTo>
                      <a:pt x="349689" y="367569"/>
                      <a:pt x="367210" y="350044"/>
                      <a:pt x="403347" y="350044"/>
                    </a:cubicBezTo>
                    <a:cubicBezTo>
                      <a:pt x="436929" y="350044"/>
                      <a:pt x="470876" y="349314"/>
                      <a:pt x="504458" y="350409"/>
                    </a:cubicBezTo>
                    <a:cubicBezTo>
                      <a:pt x="517234" y="350774"/>
                      <a:pt x="520884" y="346393"/>
                      <a:pt x="520519" y="333980"/>
                    </a:cubicBezTo>
                    <a:cubicBezTo>
                      <a:pt x="519789" y="298199"/>
                      <a:pt x="519789" y="262054"/>
                      <a:pt x="520519" y="225909"/>
                    </a:cubicBezTo>
                    <a:cubicBezTo>
                      <a:pt x="520519" y="214955"/>
                      <a:pt x="516869" y="211669"/>
                      <a:pt x="506283" y="211669"/>
                    </a:cubicBezTo>
                    <a:cubicBezTo>
                      <a:pt x="471971" y="212035"/>
                      <a:pt x="438024" y="212035"/>
                      <a:pt x="403712" y="211669"/>
                    </a:cubicBezTo>
                    <a:cubicBezTo>
                      <a:pt x="367210" y="211669"/>
                      <a:pt x="349689" y="194144"/>
                      <a:pt x="349689" y="156904"/>
                    </a:cubicBezTo>
                    <a:cubicBezTo>
                      <a:pt x="349689" y="122584"/>
                      <a:pt x="349324" y="88629"/>
                      <a:pt x="349689" y="54309"/>
                    </a:cubicBezTo>
                    <a:cubicBezTo>
                      <a:pt x="349689" y="44451"/>
                      <a:pt x="346769" y="40435"/>
                      <a:pt x="336184" y="40800"/>
                    </a:cubicBezTo>
                    <a:cubicBezTo>
                      <a:pt x="317933" y="41531"/>
                      <a:pt x="299317" y="41166"/>
                      <a:pt x="280701" y="41166"/>
                    </a:cubicBezTo>
                    <a:close/>
                  </a:path>
                </a:pathLst>
              </a:custGeom>
              <a:solidFill>
                <a:srgbClr val="000000"/>
              </a:solidFill>
              <a:ln w="364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F11785F-6BBA-BA98-1AFE-CA75A850A722}"/>
                  </a:ext>
                </a:extLst>
              </p:cNvPr>
              <p:cNvSpPr/>
              <p:nvPr/>
            </p:nvSpPr>
            <p:spPr>
              <a:xfrm>
                <a:off x="10801926" y="1312750"/>
                <a:ext cx="449548" cy="496930"/>
              </a:xfrm>
              <a:custGeom>
                <a:avLst/>
                <a:gdLst>
                  <a:gd name="connsiteX0" fmla="*/ 153137 w 449548"/>
                  <a:gd name="connsiteY0" fmla="*/ 75589 h 496930"/>
                  <a:gd name="connsiteX1" fmla="*/ 222491 w 449548"/>
                  <a:gd name="connsiteY1" fmla="*/ 12 h 496930"/>
                  <a:gd name="connsiteX2" fmla="*/ 296590 w 449548"/>
                  <a:gd name="connsiteY2" fmla="*/ 72668 h 496930"/>
                  <a:gd name="connsiteX3" fmla="*/ 297320 w 449548"/>
                  <a:gd name="connsiteY3" fmla="*/ 89463 h 496930"/>
                  <a:gd name="connsiteX4" fmla="*/ 326886 w 449548"/>
                  <a:gd name="connsiteY4" fmla="*/ 106258 h 496930"/>
                  <a:gd name="connsiteX5" fmla="*/ 334917 w 449548"/>
                  <a:gd name="connsiteY5" fmla="*/ 102241 h 496930"/>
                  <a:gd name="connsiteX6" fmla="*/ 439313 w 449548"/>
                  <a:gd name="connsiteY6" fmla="*/ 123418 h 496930"/>
                  <a:gd name="connsiteX7" fmla="*/ 406096 w 449548"/>
                  <a:gd name="connsiteY7" fmla="*/ 225282 h 496930"/>
                  <a:gd name="connsiteX8" fmla="*/ 397700 w 449548"/>
                  <a:gd name="connsiteY8" fmla="*/ 238426 h 496930"/>
                  <a:gd name="connsiteX9" fmla="*/ 397700 w 449548"/>
                  <a:gd name="connsiteY9" fmla="*/ 256316 h 496930"/>
                  <a:gd name="connsiteX10" fmla="*/ 407191 w 449548"/>
                  <a:gd name="connsiteY10" fmla="*/ 271285 h 496930"/>
                  <a:gd name="connsiteX11" fmla="*/ 439313 w 449548"/>
                  <a:gd name="connsiteY11" fmla="*/ 372784 h 496930"/>
                  <a:gd name="connsiteX12" fmla="*/ 336377 w 449548"/>
                  <a:gd name="connsiteY12" fmla="*/ 394690 h 496930"/>
                  <a:gd name="connsiteX13" fmla="*/ 318491 w 449548"/>
                  <a:gd name="connsiteY13" fmla="*/ 394325 h 496930"/>
                  <a:gd name="connsiteX14" fmla="*/ 303160 w 449548"/>
                  <a:gd name="connsiteY14" fmla="*/ 403088 h 496930"/>
                  <a:gd name="connsiteX15" fmla="*/ 295860 w 449548"/>
                  <a:gd name="connsiteY15" fmla="*/ 416962 h 496930"/>
                  <a:gd name="connsiteX16" fmla="*/ 223951 w 449548"/>
                  <a:gd name="connsiteY16" fmla="*/ 496920 h 496930"/>
                  <a:gd name="connsiteX17" fmla="*/ 153867 w 449548"/>
                  <a:gd name="connsiteY17" fmla="*/ 416597 h 496930"/>
                  <a:gd name="connsiteX18" fmla="*/ 147296 w 449548"/>
                  <a:gd name="connsiteY18" fmla="*/ 403818 h 496930"/>
                  <a:gd name="connsiteX19" fmla="*/ 135616 w 449548"/>
                  <a:gd name="connsiteY19" fmla="*/ 396881 h 496930"/>
                  <a:gd name="connsiteX20" fmla="*/ 109334 w 449548"/>
                  <a:gd name="connsiteY20" fmla="*/ 397246 h 496930"/>
                  <a:gd name="connsiteX21" fmla="*/ 9319 w 449548"/>
                  <a:gd name="connsiteY21" fmla="*/ 371324 h 496930"/>
                  <a:gd name="connsiteX22" fmla="*/ 38885 w 449548"/>
                  <a:gd name="connsiteY22" fmla="*/ 273475 h 496930"/>
                  <a:gd name="connsiteX23" fmla="*/ 51296 w 449548"/>
                  <a:gd name="connsiteY23" fmla="*/ 251569 h 496930"/>
                  <a:gd name="connsiteX24" fmla="*/ 38885 w 449548"/>
                  <a:gd name="connsiteY24" fmla="*/ 222726 h 496930"/>
                  <a:gd name="connsiteX25" fmla="*/ 10049 w 449548"/>
                  <a:gd name="connsiteY25" fmla="*/ 123783 h 496930"/>
                  <a:gd name="connsiteX26" fmla="*/ 110429 w 449548"/>
                  <a:gd name="connsiteY26" fmla="*/ 100416 h 496930"/>
                  <a:gd name="connsiteX27" fmla="*/ 143646 w 449548"/>
                  <a:gd name="connsiteY27" fmla="*/ 94939 h 496930"/>
                  <a:gd name="connsiteX28" fmla="*/ 153137 w 449548"/>
                  <a:gd name="connsiteY28" fmla="*/ 75589 h 496930"/>
                  <a:gd name="connsiteX29" fmla="*/ 143646 w 449548"/>
                  <a:gd name="connsiteY29" fmla="*/ 340655 h 496930"/>
                  <a:gd name="connsiteX30" fmla="*/ 155692 w 449548"/>
                  <a:gd name="connsiteY30" fmla="*/ 361466 h 496930"/>
                  <a:gd name="connsiteX31" fmla="*/ 165182 w 449548"/>
                  <a:gd name="connsiteY31" fmla="*/ 366942 h 496930"/>
                  <a:gd name="connsiteX32" fmla="*/ 184163 w 449548"/>
                  <a:gd name="connsiteY32" fmla="*/ 366577 h 496930"/>
                  <a:gd name="connsiteX33" fmla="*/ 263373 w 449548"/>
                  <a:gd name="connsiteY33" fmla="*/ 365117 h 496930"/>
                  <a:gd name="connsiteX34" fmla="*/ 287099 w 449548"/>
                  <a:gd name="connsiteY34" fmla="*/ 365847 h 496930"/>
                  <a:gd name="connsiteX35" fmla="*/ 298780 w 449548"/>
                  <a:gd name="connsiteY35" fmla="*/ 358910 h 496930"/>
                  <a:gd name="connsiteX36" fmla="*/ 306810 w 449548"/>
                  <a:gd name="connsiteY36" fmla="*/ 344306 h 496930"/>
                  <a:gd name="connsiteX37" fmla="*/ 347328 w 449548"/>
                  <a:gd name="connsiteY37" fmla="*/ 272380 h 496930"/>
                  <a:gd name="connsiteX38" fmla="*/ 357183 w 449548"/>
                  <a:gd name="connsiteY38" fmla="*/ 257411 h 496930"/>
                  <a:gd name="connsiteX39" fmla="*/ 357183 w 449548"/>
                  <a:gd name="connsiteY39" fmla="*/ 240981 h 496930"/>
                  <a:gd name="connsiteX40" fmla="*/ 346963 w 449548"/>
                  <a:gd name="connsiteY40" fmla="*/ 224917 h 496930"/>
                  <a:gd name="connsiteX41" fmla="*/ 306810 w 449548"/>
                  <a:gd name="connsiteY41" fmla="*/ 152626 h 496930"/>
                  <a:gd name="connsiteX42" fmla="*/ 300605 w 449548"/>
                  <a:gd name="connsiteY42" fmla="*/ 139482 h 496930"/>
                  <a:gd name="connsiteX43" fmla="*/ 285274 w 449548"/>
                  <a:gd name="connsiteY43" fmla="*/ 130720 h 496930"/>
                  <a:gd name="connsiteX44" fmla="*/ 264833 w 449548"/>
                  <a:gd name="connsiteY44" fmla="*/ 131450 h 496930"/>
                  <a:gd name="connsiteX45" fmla="*/ 189274 w 449548"/>
                  <a:gd name="connsiteY45" fmla="*/ 134006 h 496930"/>
                  <a:gd name="connsiteX46" fmla="*/ 158612 w 449548"/>
                  <a:gd name="connsiteY46" fmla="*/ 134371 h 496930"/>
                  <a:gd name="connsiteX47" fmla="*/ 150217 w 449548"/>
                  <a:gd name="connsiteY47" fmla="*/ 139117 h 496930"/>
                  <a:gd name="connsiteX48" fmla="*/ 143281 w 449548"/>
                  <a:gd name="connsiteY48" fmla="*/ 152991 h 496930"/>
                  <a:gd name="connsiteX49" fmla="*/ 106049 w 449548"/>
                  <a:gd name="connsiteY49" fmla="*/ 223091 h 496930"/>
                  <a:gd name="connsiteX50" fmla="*/ 91813 w 449548"/>
                  <a:gd name="connsiteY50" fmla="*/ 246823 h 496930"/>
                  <a:gd name="connsiteX51" fmla="*/ 107874 w 449548"/>
                  <a:gd name="connsiteY51" fmla="*/ 276031 h 496930"/>
                  <a:gd name="connsiteX52" fmla="*/ 143646 w 449548"/>
                  <a:gd name="connsiteY52" fmla="*/ 340655 h 496930"/>
                  <a:gd name="connsiteX53" fmla="*/ 408651 w 449548"/>
                  <a:gd name="connsiteY53" fmla="*/ 159928 h 496930"/>
                  <a:gd name="connsiteX54" fmla="*/ 377624 w 449548"/>
                  <a:gd name="connsiteY54" fmla="*/ 128894 h 496930"/>
                  <a:gd name="connsiteX55" fmla="*/ 347328 w 449548"/>
                  <a:gd name="connsiteY55" fmla="*/ 159563 h 496930"/>
                  <a:gd name="connsiteX56" fmla="*/ 378354 w 449548"/>
                  <a:gd name="connsiteY56" fmla="*/ 190597 h 496930"/>
                  <a:gd name="connsiteX57" fmla="*/ 408651 w 449548"/>
                  <a:gd name="connsiteY57" fmla="*/ 159928 h 496930"/>
                  <a:gd name="connsiteX58" fmla="*/ 72102 w 449548"/>
                  <a:gd name="connsiteY58" fmla="*/ 128894 h 496930"/>
                  <a:gd name="connsiteX59" fmla="*/ 41441 w 449548"/>
                  <a:gd name="connsiteY59" fmla="*/ 159198 h 496930"/>
                  <a:gd name="connsiteX60" fmla="*/ 72102 w 449548"/>
                  <a:gd name="connsiteY60" fmla="*/ 190597 h 496930"/>
                  <a:gd name="connsiteX61" fmla="*/ 102764 w 449548"/>
                  <a:gd name="connsiteY61" fmla="*/ 160293 h 496930"/>
                  <a:gd name="connsiteX62" fmla="*/ 72102 w 449548"/>
                  <a:gd name="connsiteY62" fmla="*/ 128894 h 496930"/>
                  <a:gd name="connsiteX63" fmla="*/ 377624 w 449548"/>
                  <a:gd name="connsiteY63" fmla="*/ 305970 h 496930"/>
                  <a:gd name="connsiteX64" fmla="*/ 346963 w 449548"/>
                  <a:gd name="connsiteY64" fmla="*/ 335908 h 496930"/>
                  <a:gd name="connsiteX65" fmla="*/ 377989 w 449548"/>
                  <a:gd name="connsiteY65" fmla="*/ 366942 h 496930"/>
                  <a:gd name="connsiteX66" fmla="*/ 408651 w 449548"/>
                  <a:gd name="connsiteY66" fmla="*/ 337004 h 496930"/>
                  <a:gd name="connsiteX67" fmla="*/ 377624 w 449548"/>
                  <a:gd name="connsiteY67" fmla="*/ 305970 h 496930"/>
                  <a:gd name="connsiteX68" fmla="*/ 225411 w 449548"/>
                  <a:gd name="connsiteY68" fmla="*/ 455663 h 496930"/>
                  <a:gd name="connsiteX69" fmla="*/ 255707 w 449548"/>
                  <a:gd name="connsiteY69" fmla="*/ 423534 h 496930"/>
                  <a:gd name="connsiteX70" fmla="*/ 224316 w 449548"/>
                  <a:gd name="connsiteY70" fmla="*/ 393960 h 496930"/>
                  <a:gd name="connsiteX71" fmla="*/ 194019 w 449548"/>
                  <a:gd name="connsiteY71" fmla="*/ 426089 h 496930"/>
                  <a:gd name="connsiteX72" fmla="*/ 225411 w 449548"/>
                  <a:gd name="connsiteY72" fmla="*/ 455663 h 496930"/>
                  <a:gd name="connsiteX73" fmla="*/ 225046 w 449548"/>
                  <a:gd name="connsiteY73" fmla="*/ 101876 h 496930"/>
                  <a:gd name="connsiteX74" fmla="*/ 255707 w 449548"/>
                  <a:gd name="connsiteY74" fmla="*/ 71938 h 496930"/>
                  <a:gd name="connsiteX75" fmla="*/ 225046 w 449548"/>
                  <a:gd name="connsiteY75" fmla="*/ 40904 h 496930"/>
                  <a:gd name="connsiteX76" fmla="*/ 194384 w 449548"/>
                  <a:gd name="connsiteY76" fmla="*/ 70842 h 496930"/>
                  <a:gd name="connsiteX77" fmla="*/ 225046 w 449548"/>
                  <a:gd name="connsiteY77" fmla="*/ 101876 h 496930"/>
                  <a:gd name="connsiteX78" fmla="*/ 72467 w 449548"/>
                  <a:gd name="connsiteY78" fmla="*/ 366942 h 496930"/>
                  <a:gd name="connsiteX79" fmla="*/ 102764 w 449548"/>
                  <a:gd name="connsiteY79" fmla="*/ 336639 h 496930"/>
                  <a:gd name="connsiteX80" fmla="*/ 71372 w 449548"/>
                  <a:gd name="connsiteY80" fmla="*/ 305970 h 496930"/>
                  <a:gd name="connsiteX81" fmla="*/ 41076 w 449548"/>
                  <a:gd name="connsiteY81" fmla="*/ 336274 h 496930"/>
                  <a:gd name="connsiteX82" fmla="*/ 72467 w 449548"/>
                  <a:gd name="connsiteY82" fmla="*/ 366942 h 49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548" h="496930">
                    <a:moveTo>
                      <a:pt x="153137" y="75589"/>
                    </a:moveTo>
                    <a:cubicBezTo>
                      <a:pt x="150947" y="35062"/>
                      <a:pt x="183068" y="742"/>
                      <a:pt x="222491" y="12"/>
                    </a:cubicBezTo>
                    <a:cubicBezTo>
                      <a:pt x="263738" y="-718"/>
                      <a:pt x="296955" y="31776"/>
                      <a:pt x="296590" y="72668"/>
                    </a:cubicBezTo>
                    <a:cubicBezTo>
                      <a:pt x="296590" y="78144"/>
                      <a:pt x="292209" y="85447"/>
                      <a:pt x="297320" y="89463"/>
                    </a:cubicBezTo>
                    <a:cubicBezTo>
                      <a:pt x="306445" y="96035"/>
                      <a:pt x="316666" y="101146"/>
                      <a:pt x="326886" y="106258"/>
                    </a:cubicBezTo>
                    <a:cubicBezTo>
                      <a:pt x="330172" y="107718"/>
                      <a:pt x="332362" y="103702"/>
                      <a:pt x="334917" y="102241"/>
                    </a:cubicBezTo>
                    <a:cubicBezTo>
                      <a:pt x="371419" y="77414"/>
                      <a:pt x="417776" y="86907"/>
                      <a:pt x="439313" y="123418"/>
                    </a:cubicBezTo>
                    <a:cubicBezTo>
                      <a:pt x="461214" y="160658"/>
                      <a:pt x="446978" y="205931"/>
                      <a:pt x="406096" y="225282"/>
                    </a:cubicBezTo>
                    <a:cubicBezTo>
                      <a:pt x="399525" y="228568"/>
                      <a:pt x="397335" y="231854"/>
                      <a:pt x="397700" y="238426"/>
                    </a:cubicBezTo>
                    <a:cubicBezTo>
                      <a:pt x="398065" y="244267"/>
                      <a:pt x="398430" y="250474"/>
                      <a:pt x="397700" y="256316"/>
                    </a:cubicBezTo>
                    <a:cubicBezTo>
                      <a:pt x="396970" y="264348"/>
                      <a:pt x="399890" y="267999"/>
                      <a:pt x="407191" y="271285"/>
                    </a:cubicBezTo>
                    <a:cubicBezTo>
                      <a:pt x="446613" y="289905"/>
                      <a:pt x="460849" y="335908"/>
                      <a:pt x="439313" y="372784"/>
                    </a:cubicBezTo>
                    <a:cubicBezTo>
                      <a:pt x="418141" y="408929"/>
                      <a:pt x="371419" y="419152"/>
                      <a:pt x="336377" y="394690"/>
                    </a:cubicBezTo>
                    <a:cubicBezTo>
                      <a:pt x="329442" y="389944"/>
                      <a:pt x="324696" y="389944"/>
                      <a:pt x="318491" y="394325"/>
                    </a:cubicBezTo>
                    <a:cubicBezTo>
                      <a:pt x="313746" y="397611"/>
                      <a:pt x="308635" y="400532"/>
                      <a:pt x="303160" y="403088"/>
                    </a:cubicBezTo>
                    <a:cubicBezTo>
                      <a:pt x="296955" y="406009"/>
                      <a:pt x="295495" y="410025"/>
                      <a:pt x="295860" y="416962"/>
                    </a:cubicBezTo>
                    <a:cubicBezTo>
                      <a:pt x="299145" y="461504"/>
                      <a:pt x="266293" y="497650"/>
                      <a:pt x="223951" y="496920"/>
                    </a:cubicBezTo>
                    <a:cubicBezTo>
                      <a:pt x="181608" y="496189"/>
                      <a:pt x="150582" y="460774"/>
                      <a:pt x="153867" y="416597"/>
                    </a:cubicBezTo>
                    <a:cubicBezTo>
                      <a:pt x="154232" y="410025"/>
                      <a:pt x="153137" y="406374"/>
                      <a:pt x="147296" y="403818"/>
                    </a:cubicBezTo>
                    <a:cubicBezTo>
                      <a:pt x="143281" y="401992"/>
                      <a:pt x="138901" y="399802"/>
                      <a:pt x="135616" y="396881"/>
                    </a:cubicBezTo>
                    <a:cubicBezTo>
                      <a:pt x="126490" y="389579"/>
                      <a:pt x="119555" y="390674"/>
                      <a:pt x="109334" y="397246"/>
                    </a:cubicBezTo>
                    <a:cubicBezTo>
                      <a:pt x="75022" y="419882"/>
                      <a:pt x="29395" y="407469"/>
                      <a:pt x="9319" y="371324"/>
                    </a:cubicBezTo>
                    <a:cubicBezTo>
                      <a:pt x="-10392" y="335908"/>
                      <a:pt x="2383" y="291366"/>
                      <a:pt x="38885" y="273475"/>
                    </a:cubicBezTo>
                    <a:cubicBezTo>
                      <a:pt x="49836" y="268364"/>
                      <a:pt x="52391" y="262157"/>
                      <a:pt x="51296" y="251569"/>
                    </a:cubicBezTo>
                    <a:cubicBezTo>
                      <a:pt x="50201" y="240616"/>
                      <a:pt x="54581" y="230028"/>
                      <a:pt x="38885" y="222726"/>
                    </a:cubicBezTo>
                    <a:cubicBezTo>
                      <a:pt x="1653" y="205566"/>
                      <a:pt x="-10757" y="158833"/>
                      <a:pt x="10049" y="123783"/>
                    </a:cubicBezTo>
                    <a:cubicBezTo>
                      <a:pt x="30855" y="88367"/>
                      <a:pt x="77213" y="76319"/>
                      <a:pt x="110429" y="100416"/>
                    </a:cubicBezTo>
                    <a:cubicBezTo>
                      <a:pt x="126125" y="111734"/>
                      <a:pt x="133061" y="98590"/>
                      <a:pt x="143646" y="94939"/>
                    </a:cubicBezTo>
                    <a:cubicBezTo>
                      <a:pt x="153867" y="91288"/>
                      <a:pt x="156422" y="83986"/>
                      <a:pt x="153137" y="75589"/>
                    </a:cubicBezTo>
                    <a:close/>
                    <a:moveTo>
                      <a:pt x="143646" y="340655"/>
                    </a:moveTo>
                    <a:cubicBezTo>
                      <a:pt x="138901" y="351608"/>
                      <a:pt x="145836" y="357085"/>
                      <a:pt x="155692" y="361466"/>
                    </a:cubicBezTo>
                    <a:cubicBezTo>
                      <a:pt x="158977" y="362926"/>
                      <a:pt x="162262" y="364752"/>
                      <a:pt x="165182" y="366942"/>
                    </a:cubicBezTo>
                    <a:cubicBezTo>
                      <a:pt x="171753" y="372419"/>
                      <a:pt x="176863" y="371324"/>
                      <a:pt x="184163" y="366577"/>
                    </a:cubicBezTo>
                    <a:cubicBezTo>
                      <a:pt x="210080" y="349052"/>
                      <a:pt x="237091" y="347957"/>
                      <a:pt x="263373" y="365117"/>
                    </a:cubicBezTo>
                    <a:cubicBezTo>
                      <a:pt x="272498" y="371324"/>
                      <a:pt x="278704" y="372054"/>
                      <a:pt x="287099" y="365847"/>
                    </a:cubicBezTo>
                    <a:cubicBezTo>
                      <a:pt x="290749" y="362926"/>
                      <a:pt x="294765" y="360736"/>
                      <a:pt x="298780" y="358910"/>
                    </a:cubicBezTo>
                    <a:cubicBezTo>
                      <a:pt x="305350" y="355989"/>
                      <a:pt x="307905" y="351973"/>
                      <a:pt x="306810" y="344306"/>
                    </a:cubicBezTo>
                    <a:cubicBezTo>
                      <a:pt x="303160" y="313272"/>
                      <a:pt x="318856" y="285524"/>
                      <a:pt x="347328" y="272380"/>
                    </a:cubicBezTo>
                    <a:cubicBezTo>
                      <a:pt x="354628" y="269094"/>
                      <a:pt x="357913" y="265443"/>
                      <a:pt x="357183" y="257411"/>
                    </a:cubicBezTo>
                    <a:cubicBezTo>
                      <a:pt x="356453" y="251934"/>
                      <a:pt x="356453" y="246458"/>
                      <a:pt x="357183" y="240981"/>
                    </a:cubicBezTo>
                    <a:cubicBezTo>
                      <a:pt x="358278" y="232219"/>
                      <a:pt x="354628" y="228568"/>
                      <a:pt x="346963" y="224917"/>
                    </a:cubicBezTo>
                    <a:cubicBezTo>
                      <a:pt x="318491" y="211773"/>
                      <a:pt x="303525" y="184390"/>
                      <a:pt x="306810" y="152626"/>
                    </a:cubicBezTo>
                    <a:cubicBezTo>
                      <a:pt x="307540" y="146419"/>
                      <a:pt x="306810" y="142403"/>
                      <a:pt x="300605" y="139482"/>
                    </a:cubicBezTo>
                    <a:cubicBezTo>
                      <a:pt x="295130" y="136926"/>
                      <a:pt x="290019" y="134006"/>
                      <a:pt x="285274" y="130720"/>
                    </a:cubicBezTo>
                    <a:cubicBezTo>
                      <a:pt x="277974" y="125243"/>
                      <a:pt x="272863" y="125973"/>
                      <a:pt x="264833" y="131450"/>
                    </a:cubicBezTo>
                    <a:cubicBezTo>
                      <a:pt x="240377" y="147879"/>
                      <a:pt x="213730" y="149705"/>
                      <a:pt x="189274" y="134006"/>
                    </a:cubicBezTo>
                    <a:cubicBezTo>
                      <a:pt x="176863" y="125973"/>
                      <a:pt x="168833" y="126703"/>
                      <a:pt x="158612" y="134371"/>
                    </a:cubicBezTo>
                    <a:cubicBezTo>
                      <a:pt x="156057" y="136196"/>
                      <a:pt x="153137" y="138022"/>
                      <a:pt x="150217" y="139117"/>
                    </a:cubicBezTo>
                    <a:cubicBezTo>
                      <a:pt x="143646" y="141673"/>
                      <a:pt x="142551" y="146054"/>
                      <a:pt x="143281" y="152991"/>
                    </a:cubicBezTo>
                    <a:cubicBezTo>
                      <a:pt x="145836" y="184025"/>
                      <a:pt x="133791" y="208852"/>
                      <a:pt x="106049" y="223091"/>
                    </a:cubicBezTo>
                    <a:cubicBezTo>
                      <a:pt x="94734" y="228933"/>
                      <a:pt x="91813" y="235139"/>
                      <a:pt x="91813" y="246823"/>
                    </a:cubicBezTo>
                    <a:cubicBezTo>
                      <a:pt x="91813" y="260332"/>
                      <a:pt x="93639" y="268729"/>
                      <a:pt x="107874" y="276031"/>
                    </a:cubicBezTo>
                    <a:cubicBezTo>
                      <a:pt x="133061" y="288080"/>
                      <a:pt x="144011" y="311446"/>
                      <a:pt x="143646" y="340655"/>
                    </a:cubicBezTo>
                    <a:close/>
                    <a:moveTo>
                      <a:pt x="408651" y="159928"/>
                    </a:moveTo>
                    <a:cubicBezTo>
                      <a:pt x="408651" y="142768"/>
                      <a:pt x="394415" y="128529"/>
                      <a:pt x="377624" y="128894"/>
                    </a:cubicBezTo>
                    <a:cubicBezTo>
                      <a:pt x="361198" y="129259"/>
                      <a:pt x="347328" y="143133"/>
                      <a:pt x="347328" y="159563"/>
                    </a:cubicBezTo>
                    <a:cubicBezTo>
                      <a:pt x="347328" y="176723"/>
                      <a:pt x="361563" y="190962"/>
                      <a:pt x="378354" y="190597"/>
                    </a:cubicBezTo>
                    <a:cubicBezTo>
                      <a:pt x="394780" y="190232"/>
                      <a:pt x="408286" y="176358"/>
                      <a:pt x="408651" y="159928"/>
                    </a:cubicBezTo>
                    <a:close/>
                    <a:moveTo>
                      <a:pt x="72102" y="128894"/>
                    </a:moveTo>
                    <a:cubicBezTo>
                      <a:pt x="55676" y="128894"/>
                      <a:pt x="41806" y="142403"/>
                      <a:pt x="41441" y="159198"/>
                    </a:cubicBezTo>
                    <a:cubicBezTo>
                      <a:pt x="41076" y="176358"/>
                      <a:pt x="54946" y="190597"/>
                      <a:pt x="72102" y="190597"/>
                    </a:cubicBezTo>
                    <a:cubicBezTo>
                      <a:pt x="88528" y="190597"/>
                      <a:pt x="102399" y="176723"/>
                      <a:pt x="102764" y="160293"/>
                    </a:cubicBezTo>
                    <a:cubicBezTo>
                      <a:pt x="103129" y="143498"/>
                      <a:pt x="88893" y="128894"/>
                      <a:pt x="72102" y="128894"/>
                    </a:cubicBezTo>
                    <a:close/>
                    <a:moveTo>
                      <a:pt x="377624" y="305970"/>
                    </a:moveTo>
                    <a:cubicBezTo>
                      <a:pt x="360833" y="305970"/>
                      <a:pt x="347328" y="319114"/>
                      <a:pt x="346963" y="335908"/>
                    </a:cubicBezTo>
                    <a:cubicBezTo>
                      <a:pt x="346597" y="353068"/>
                      <a:pt x="360468" y="366942"/>
                      <a:pt x="377989" y="366942"/>
                    </a:cubicBezTo>
                    <a:cubicBezTo>
                      <a:pt x="394780" y="366942"/>
                      <a:pt x="408286" y="353799"/>
                      <a:pt x="408651" y="337004"/>
                    </a:cubicBezTo>
                    <a:cubicBezTo>
                      <a:pt x="409016" y="319844"/>
                      <a:pt x="395145" y="305970"/>
                      <a:pt x="377624" y="305970"/>
                    </a:cubicBezTo>
                    <a:close/>
                    <a:moveTo>
                      <a:pt x="225411" y="455663"/>
                    </a:moveTo>
                    <a:cubicBezTo>
                      <a:pt x="242567" y="455298"/>
                      <a:pt x="256438" y="440694"/>
                      <a:pt x="255707" y="423534"/>
                    </a:cubicBezTo>
                    <a:cubicBezTo>
                      <a:pt x="254977" y="407104"/>
                      <a:pt x="240742" y="393595"/>
                      <a:pt x="224316" y="393960"/>
                    </a:cubicBezTo>
                    <a:cubicBezTo>
                      <a:pt x="207525" y="394325"/>
                      <a:pt x="193654" y="408929"/>
                      <a:pt x="194019" y="426089"/>
                    </a:cubicBezTo>
                    <a:cubicBezTo>
                      <a:pt x="194749" y="442519"/>
                      <a:pt x="208985" y="456028"/>
                      <a:pt x="225411" y="455663"/>
                    </a:cubicBezTo>
                    <a:close/>
                    <a:moveTo>
                      <a:pt x="225046" y="101876"/>
                    </a:moveTo>
                    <a:cubicBezTo>
                      <a:pt x="241837" y="101876"/>
                      <a:pt x="255342" y="88733"/>
                      <a:pt x="255707" y="71938"/>
                    </a:cubicBezTo>
                    <a:cubicBezTo>
                      <a:pt x="256072" y="54778"/>
                      <a:pt x="242202" y="40904"/>
                      <a:pt x="225046" y="40904"/>
                    </a:cubicBezTo>
                    <a:cubicBezTo>
                      <a:pt x="208255" y="40904"/>
                      <a:pt x="194749" y="54048"/>
                      <a:pt x="194384" y="70842"/>
                    </a:cubicBezTo>
                    <a:cubicBezTo>
                      <a:pt x="194019" y="88367"/>
                      <a:pt x="207525" y="102241"/>
                      <a:pt x="225046" y="101876"/>
                    </a:cubicBezTo>
                    <a:close/>
                    <a:moveTo>
                      <a:pt x="72467" y="366942"/>
                    </a:moveTo>
                    <a:cubicBezTo>
                      <a:pt x="89258" y="366577"/>
                      <a:pt x="102399" y="353434"/>
                      <a:pt x="102764" y="336639"/>
                    </a:cubicBezTo>
                    <a:cubicBezTo>
                      <a:pt x="102764" y="319479"/>
                      <a:pt x="88893" y="305605"/>
                      <a:pt x="71372" y="305970"/>
                    </a:cubicBezTo>
                    <a:cubicBezTo>
                      <a:pt x="54581" y="306335"/>
                      <a:pt x="41441" y="319479"/>
                      <a:pt x="41076" y="336274"/>
                    </a:cubicBezTo>
                    <a:cubicBezTo>
                      <a:pt x="41076" y="353799"/>
                      <a:pt x="54946" y="367307"/>
                      <a:pt x="72467" y="366942"/>
                    </a:cubicBezTo>
                    <a:close/>
                  </a:path>
                </a:pathLst>
              </a:custGeom>
              <a:solidFill>
                <a:srgbClr val="000000"/>
              </a:solidFill>
              <a:ln w="3643"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35570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320"/>
              </a:lnSpc>
            </a:pPr>
            <a:r>
              <a:rPr lang="en-US" sz="1400" dirty="0">
                <a:solidFill>
                  <a:schemeClr val="bg1"/>
                </a:solidFill>
                <a:highlight>
                  <a:srgbClr val="74659A"/>
                </a:highlight>
              </a:rPr>
              <a:t>The process </a:t>
            </a:r>
          </a:p>
          <a:p>
            <a:pPr algn="ctr">
              <a:lnSpc>
                <a:spcPts val="1320"/>
              </a:lnSpc>
            </a:pPr>
            <a:r>
              <a:rPr lang="en-US" sz="1400" dirty="0">
                <a:solidFill>
                  <a:schemeClr val="bg1"/>
                </a:solidFill>
                <a:highlight>
                  <a:srgbClr val="74659A"/>
                </a:highlight>
              </a:rPr>
              <a:t>by which technology renders us </a:t>
            </a:r>
          </a:p>
          <a:p>
            <a:pPr algn="ctr">
              <a:lnSpc>
                <a:spcPts val="1320"/>
              </a:lnSpc>
            </a:pPr>
            <a:r>
              <a:rPr lang="en-US" sz="1400" dirty="0">
                <a:solidFill>
                  <a:schemeClr val="bg1"/>
                </a:solidFill>
                <a:highlight>
                  <a:srgbClr val="74659A"/>
                </a:highlight>
              </a:rPr>
              <a:t>stupid is, by Bernard </a:t>
            </a:r>
            <a:r>
              <a:rPr lang="en-US" sz="1400" dirty="0" err="1">
                <a:solidFill>
                  <a:schemeClr val="bg1"/>
                </a:solidFill>
                <a:highlight>
                  <a:srgbClr val="74659A"/>
                </a:highlight>
              </a:rPr>
              <a:t>Stiegler</a:t>
            </a:r>
            <a:r>
              <a:rPr lang="en-US" sz="1400" dirty="0">
                <a:solidFill>
                  <a:schemeClr val="bg1"/>
                </a:solidFill>
                <a:highlight>
                  <a:srgbClr val="74659A"/>
                </a:highlight>
              </a:rPr>
              <a:t>, called proletarianization. </a:t>
            </a:r>
          </a:p>
          <a:p>
            <a:pPr>
              <a:lnSpc>
                <a:spcPts val="1120"/>
              </a:lnSpc>
            </a:pPr>
            <a:r>
              <a:rPr lang="en-US" sz="1150" dirty="0">
                <a:solidFill>
                  <a:srgbClr val="262626"/>
                </a:solidFill>
              </a:rPr>
              <a:t> </a:t>
            </a:r>
          </a:p>
          <a:p>
            <a:pPr>
              <a:lnSpc>
                <a:spcPts val="1120"/>
              </a:lnSpc>
            </a:pPr>
            <a:r>
              <a:rPr lang="en-US" sz="1150" dirty="0">
                <a:solidFill>
                  <a:srgbClr val="262626"/>
                </a:solidFill>
              </a:rPr>
              <a:t>He takes this term from the political scientist Karl Marx, who in his writings described how the industrial revolution had led to the loss of the workers’ knowledge, by </a:t>
            </a:r>
            <a:r>
              <a:rPr lang="en-US" sz="1150" dirty="0" err="1">
                <a:solidFill>
                  <a:srgbClr val="262626"/>
                </a:solidFill>
              </a:rPr>
              <a:t>standardising</a:t>
            </a:r>
            <a:r>
              <a:rPr lang="en-US" sz="1150" dirty="0">
                <a:solidFill>
                  <a:srgbClr val="262626"/>
                </a:solidFill>
              </a:rPr>
              <a:t>, automating and, hereby, replacing it with machines. This, he argued, had led to an inversion of the relationship between man and machine, with the proletariat coming to serve the machine instead of the other way around. </a:t>
            </a:r>
          </a:p>
          <a:p>
            <a:pPr>
              <a:lnSpc>
                <a:spcPts val="1120"/>
              </a:lnSpc>
            </a:pPr>
            <a:r>
              <a:rPr lang="en-US" sz="1150" dirty="0">
                <a:solidFill>
                  <a:srgbClr val="262626"/>
                </a:solidFill>
              </a:rPr>
              <a:t> </a:t>
            </a:r>
          </a:p>
          <a:p>
            <a:pPr>
              <a:lnSpc>
                <a:spcPts val="1120"/>
              </a:lnSpc>
            </a:pPr>
            <a:r>
              <a:rPr lang="en-US" sz="1150" dirty="0">
                <a:solidFill>
                  <a:srgbClr val="262626"/>
                </a:solidFill>
              </a:rPr>
              <a:t>Today it is not only the proletariat that has lost their knowledge to machines. If </a:t>
            </a:r>
            <a:r>
              <a:rPr lang="en-US" sz="1150" dirty="0" err="1">
                <a:solidFill>
                  <a:srgbClr val="262626"/>
                </a:solidFill>
              </a:rPr>
              <a:t>industrialisation</a:t>
            </a:r>
            <a:r>
              <a:rPr lang="en-US" sz="1150" dirty="0">
                <a:solidFill>
                  <a:srgbClr val="262626"/>
                </a:solidFill>
              </a:rPr>
              <a:t> </a:t>
            </a:r>
            <a:r>
              <a:rPr lang="en-US" sz="1150" dirty="0" err="1">
                <a:solidFill>
                  <a:srgbClr val="262626"/>
                </a:solidFill>
              </a:rPr>
              <a:t>standardised</a:t>
            </a:r>
            <a:r>
              <a:rPr lang="en-US" sz="1150" dirty="0">
                <a:solidFill>
                  <a:srgbClr val="262626"/>
                </a:solidFill>
              </a:rPr>
              <a:t> and automated the gestures of factory workers, new technological advances have automated other types of knowledge. It means that </a:t>
            </a:r>
            <a:r>
              <a:rPr lang="en-US" sz="1150" dirty="0" err="1">
                <a:solidFill>
                  <a:srgbClr val="262626"/>
                </a:solidFill>
              </a:rPr>
              <a:t>proletarisation</a:t>
            </a:r>
            <a:r>
              <a:rPr lang="en-US" sz="1150" dirty="0">
                <a:solidFill>
                  <a:srgbClr val="262626"/>
                </a:solidFill>
              </a:rPr>
              <a:t> has come to attain people at all strata of society, however powerful. </a:t>
            </a:r>
            <a:r>
              <a:rPr lang="en-US" sz="1150" dirty="0" err="1">
                <a:solidFill>
                  <a:srgbClr val="262626"/>
                </a:solidFill>
              </a:rPr>
              <a:t>Stiegler</a:t>
            </a:r>
            <a:r>
              <a:rPr lang="en-US" sz="1150" dirty="0">
                <a:solidFill>
                  <a:srgbClr val="262626"/>
                </a:solidFill>
              </a:rPr>
              <a:t> often uses the example of the former chair of the Federal Reserve in the US, Alan Greenspan, who following the financial crash in 2008, admitted to not having understood the technologies that guided the decisions fatal in bringing about the global economic recession.  </a:t>
            </a:r>
          </a:p>
          <a:p>
            <a:pPr>
              <a:lnSpc>
                <a:spcPts val="1120"/>
              </a:lnSpc>
            </a:pPr>
            <a:r>
              <a:rPr lang="en-US" sz="1150" dirty="0">
                <a:solidFill>
                  <a:srgbClr val="262626"/>
                </a:solidFill>
              </a:rPr>
              <a:t> </a:t>
            </a:r>
          </a:p>
          <a:p>
            <a:pPr>
              <a:lnSpc>
                <a:spcPts val="1120"/>
              </a:lnSpc>
            </a:pPr>
            <a:r>
              <a:rPr lang="en-US" sz="1150" dirty="0">
                <a:solidFill>
                  <a:srgbClr val="262626"/>
                </a:solidFill>
              </a:rPr>
              <a:t>In recent years, proletarianization has also come to touch types of knowledge that were previously considered distinctly human. In an article from 2008, the then-Wired editor, Chris Anderson, argues that the creation of scientific hypotheses might be replaced by powerful data processing. Robots are already replacing certain care functions in nursing homes and hospitals.  With a simple Google search, you can find educational programs and entertainment that effectively replace, however poorly, the role of parents and teachers. In general, you might say that we are in the process of delegating not just our ‘doing’ (savoir-faire), but also our knowledge of how to </a:t>
            </a:r>
            <a:r>
              <a:rPr lang="en-US" sz="1150" dirty="0" err="1">
                <a:solidFill>
                  <a:srgbClr val="262626"/>
                </a:solidFill>
              </a:rPr>
              <a:t>theorise</a:t>
            </a:r>
            <a:r>
              <a:rPr lang="en-US" sz="1150" dirty="0">
                <a:solidFill>
                  <a:srgbClr val="262626"/>
                </a:solidFill>
              </a:rPr>
              <a:t> (savoir-</a:t>
            </a:r>
            <a:r>
              <a:rPr lang="en-US" sz="1150" dirty="0" err="1">
                <a:solidFill>
                  <a:srgbClr val="262626"/>
                </a:solidFill>
              </a:rPr>
              <a:t>theoriser</a:t>
            </a:r>
            <a:r>
              <a:rPr lang="en-US" sz="1150" dirty="0">
                <a:solidFill>
                  <a:srgbClr val="262626"/>
                </a:solidFill>
              </a:rPr>
              <a:t>) and how to live (savoir-vivre). </a:t>
            </a:r>
            <a:r>
              <a:rPr lang="en-US" sz="1150" dirty="0" err="1">
                <a:solidFill>
                  <a:srgbClr val="262626"/>
                </a:solidFill>
              </a:rPr>
              <a:t>Stiegler</a:t>
            </a:r>
            <a:r>
              <a:rPr lang="en-US" sz="1150" dirty="0">
                <a:solidFill>
                  <a:srgbClr val="262626"/>
                </a:solidFill>
              </a:rPr>
              <a:t> will often refer to this massive loss of knowledge as a generalized state of proletarianization. </a:t>
            </a:r>
          </a:p>
          <a:p>
            <a:pPr>
              <a:lnSpc>
                <a:spcPts val="1120"/>
              </a:lnSpc>
            </a:pPr>
            <a:r>
              <a:rPr lang="en-US" sz="1150" dirty="0">
                <a:solidFill>
                  <a:srgbClr val="262626"/>
                </a:solidFill>
              </a:rPr>
              <a:t> </a:t>
            </a: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03</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6" y="1012503"/>
            <a:ext cx="1908788"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Proletarianization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3">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44</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0591CBC-F065-E381-1C72-479364C8DCA1}"/>
              </a:ext>
            </a:extLst>
          </p:cNvPr>
          <p:cNvGrpSpPr/>
          <p:nvPr/>
        </p:nvGrpSpPr>
        <p:grpSpPr>
          <a:xfrm>
            <a:off x="6163566" y="706197"/>
            <a:ext cx="760631" cy="761149"/>
            <a:chOff x="7211530" y="2382809"/>
            <a:chExt cx="823268" cy="823829"/>
          </a:xfrm>
        </p:grpSpPr>
        <p:sp>
          <p:nvSpPr>
            <p:cNvPr id="3" name="Freeform 2">
              <a:extLst>
                <a:ext uri="{FF2B5EF4-FFF2-40B4-BE49-F238E27FC236}">
                  <a16:creationId xmlns:a16="http://schemas.microsoft.com/office/drawing/2014/main" id="{61821AF9-1681-5B54-080F-CF059F68DDFA}"/>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4" name="Graphic 2">
              <a:extLst>
                <a:ext uri="{FF2B5EF4-FFF2-40B4-BE49-F238E27FC236}">
                  <a16:creationId xmlns:a16="http://schemas.microsoft.com/office/drawing/2014/main" id="{94701F00-A7CB-9C58-057F-EFB95F637C0B}"/>
                </a:ext>
              </a:extLst>
            </p:cNvPr>
            <p:cNvGrpSpPr/>
            <p:nvPr/>
          </p:nvGrpSpPr>
          <p:grpSpPr>
            <a:xfrm>
              <a:off x="7211530" y="2382809"/>
              <a:ext cx="823268" cy="823829"/>
              <a:chOff x="7211530" y="2382809"/>
              <a:chExt cx="823268" cy="823829"/>
            </a:xfrm>
            <a:solidFill>
              <a:srgbClr val="010101"/>
            </a:solidFill>
          </p:grpSpPr>
          <p:sp>
            <p:nvSpPr>
              <p:cNvPr id="8" name="Freeform 7">
                <a:extLst>
                  <a:ext uri="{FF2B5EF4-FFF2-40B4-BE49-F238E27FC236}">
                    <a16:creationId xmlns:a16="http://schemas.microsoft.com/office/drawing/2014/main" id="{E16233F4-49C5-2F3D-2BA6-6F1C790A8F19}"/>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0" name="Graphic 2">
                <a:extLst>
                  <a:ext uri="{FF2B5EF4-FFF2-40B4-BE49-F238E27FC236}">
                    <a16:creationId xmlns:a16="http://schemas.microsoft.com/office/drawing/2014/main" id="{DF99F78C-EECC-EBB1-C1DB-39B49EF9D24C}"/>
                  </a:ext>
                </a:extLst>
              </p:cNvPr>
              <p:cNvGrpSpPr/>
              <p:nvPr/>
            </p:nvGrpSpPr>
            <p:grpSpPr>
              <a:xfrm>
                <a:off x="7211530" y="2382809"/>
                <a:ext cx="823268" cy="823829"/>
                <a:chOff x="7211530" y="2382809"/>
                <a:chExt cx="823268" cy="823829"/>
              </a:xfrm>
              <a:solidFill>
                <a:srgbClr val="010101"/>
              </a:solidFill>
            </p:grpSpPr>
            <p:sp>
              <p:nvSpPr>
                <p:cNvPr id="11" name="Freeform 10">
                  <a:extLst>
                    <a:ext uri="{FF2B5EF4-FFF2-40B4-BE49-F238E27FC236}">
                      <a16:creationId xmlns:a16="http://schemas.microsoft.com/office/drawing/2014/main" id="{9A1A66E1-B7BA-44C4-884B-C45916AB4C51}"/>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6F9C2187-F4F0-E006-D3EE-49435B5E9331}"/>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DCB68AD1-3AFA-F83A-0467-59469F508ACA}"/>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04B58294-037E-6370-41ED-138A834DBECF}"/>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0522B7CD-2671-E6FE-858F-9B8AE1DB8930}"/>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
        <p:nvSpPr>
          <p:cNvPr id="16" name="Text Placeholder 15">
            <a:extLst>
              <a:ext uri="{FF2B5EF4-FFF2-40B4-BE49-F238E27FC236}">
                <a16:creationId xmlns:a16="http://schemas.microsoft.com/office/drawing/2014/main" id="{3E0B2199-21B8-9126-B18B-845539FDC8F8}"/>
              </a:ext>
            </a:extLst>
          </p:cNvPr>
          <p:cNvSpPr txBox="1">
            <a:spLocks/>
          </p:cNvSpPr>
          <p:nvPr/>
        </p:nvSpPr>
        <p:spPr>
          <a:xfrm>
            <a:off x="1123961" y="6962731"/>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320"/>
              </a:lnSpc>
            </a:pPr>
            <a:r>
              <a:rPr lang="en-US" sz="1150" dirty="0">
                <a:solidFill>
                  <a:srgbClr val="262626"/>
                </a:solidFill>
              </a:rPr>
              <a:t>The massive loss of knowledge described by </a:t>
            </a:r>
            <a:r>
              <a:rPr lang="en-US" sz="1150" dirty="0" err="1">
                <a:solidFill>
                  <a:srgbClr val="262626"/>
                </a:solidFill>
              </a:rPr>
              <a:t>Stiegler</a:t>
            </a:r>
            <a:r>
              <a:rPr lang="en-US" sz="1150" dirty="0">
                <a:solidFill>
                  <a:srgbClr val="262626"/>
                </a:solidFill>
              </a:rPr>
              <a:t> is a natural consequence of the rapid investment into the innovation of new technologies, which are often introduced into society before we have a real understanding of the consequences they’ll have on our social make-up. </a:t>
            </a:r>
          </a:p>
          <a:p>
            <a:pPr>
              <a:lnSpc>
                <a:spcPts val="1320"/>
              </a:lnSpc>
            </a:pPr>
            <a:r>
              <a:rPr lang="en-US" sz="1150" dirty="0">
                <a:solidFill>
                  <a:srgbClr val="262626"/>
                </a:solidFill>
              </a:rPr>
              <a:t> </a:t>
            </a:r>
          </a:p>
          <a:p>
            <a:pPr>
              <a:lnSpc>
                <a:spcPts val="1320"/>
              </a:lnSpc>
            </a:pPr>
            <a:r>
              <a:rPr lang="en-US" sz="1150" dirty="0" err="1">
                <a:solidFill>
                  <a:srgbClr val="262626"/>
                </a:solidFill>
              </a:rPr>
              <a:t>Stiegler</a:t>
            </a:r>
            <a:r>
              <a:rPr lang="en-US" sz="1150" dirty="0">
                <a:solidFill>
                  <a:srgbClr val="262626"/>
                </a:solidFill>
              </a:rPr>
              <a:t> writes how these unexpected consequences can lead to something akin to a state of shock, what he also calls a Disruption. Following each disruption, there’ll be a need to introduce new technical and social orders. One way of instilling new orders is by passing new laws. Acknowledging the disruptive effects big tech companies have had on local economics, politics, and personal well-being, we have in the past two decades seen new types of regulation, particularly within the European Union, which with their Digital Service Acts have passed a number of laws to protect digital users, and certain countries, like Germany, Denmark, and Canada, which have banned or reduced access to services like Airbnb and Uber. </a:t>
            </a:r>
          </a:p>
          <a:p>
            <a:pPr>
              <a:lnSpc>
                <a:spcPts val="1320"/>
              </a:lnSpc>
            </a:pPr>
            <a:endParaRPr lang="en-US" sz="1150" dirty="0">
              <a:solidFill>
                <a:srgbClr val="262626"/>
              </a:solidFill>
            </a:endParaRPr>
          </a:p>
        </p:txBody>
      </p:sp>
      <p:cxnSp>
        <p:nvCxnSpPr>
          <p:cNvPr id="17" name="Straight Connector 16">
            <a:extLst>
              <a:ext uri="{FF2B5EF4-FFF2-40B4-BE49-F238E27FC236}">
                <a16:creationId xmlns:a16="http://schemas.microsoft.com/office/drawing/2014/main" id="{FC03F267-40F5-88F3-D8BD-B46EFD1506DC}"/>
              </a:ext>
            </a:extLst>
          </p:cNvPr>
          <p:cNvCxnSpPr>
            <a:cxnSpLocks/>
          </p:cNvCxnSpPr>
          <p:nvPr/>
        </p:nvCxnSpPr>
        <p:spPr>
          <a:xfrm>
            <a:off x="423223" y="6476862"/>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5A06907-A89F-1EE5-AE96-1907EA7EB518}"/>
              </a:ext>
            </a:extLst>
          </p:cNvPr>
          <p:cNvSpPr txBox="1"/>
          <p:nvPr/>
        </p:nvSpPr>
        <p:spPr>
          <a:xfrm>
            <a:off x="141612" y="6215252"/>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04</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22" name="Text Placeholder 17">
            <a:extLst>
              <a:ext uri="{FF2B5EF4-FFF2-40B4-BE49-F238E27FC236}">
                <a16:creationId xmlns:a16="http://schemas.microsoft.com/office/drawing/2014/main" id="{88F6156D-ACE7-0785-3BC1-CBDBFC6F0E6D}"/>
              </a:ext>
            </a:extLst>
          </p:cNvPr>
          <p:cNvSpPr txBox="1">
            <a:spLocks/>
          </p:cNvSpPr>
          <p:nvPr/>
        </p:nvSpPr>
        <p:spPr>
          <a:xfrm>
            <a:off x="1061429" y="6264954"/>
            <a:ext cx="1238018"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Disruption </a:t>
            </a:r>
          </a:p>
        </p:txBody>
      </p:sp>
      <p:sp>
        <p:nvSpPr>
          <p:cNvPr id="23" name="Rectangle 22">
            <a:extLst>
              <a:ext uri="{FF2B5EF4-FFF2-40B4-BE49-F238E27FC236}">
                <a16:creationId xmlns:a16="http://schemas.microsoft.com/office/drawing/2014/main" id="{29FCABDA-44ED-C64F-99A6-22F4B8E464AC}"/>
              </a:ext>
            </a:extLst>
          </p:cNvPr>
          <p:cNvSpPr/>
          <p:nvPr/>
        </p:nvSpPr>
        <p:spPr>
          <a:xfrm>
            <a:off x="6101604" y="6415617"/>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DC3F9FF4-2AA0-BC28-883C-2594E249BDD6}"/>
              </a:ext>
            </a:extLst>
          </p:cNvPr>
          <p:cNvGrpSpPr/>
          <p:nvPr/>
        </p:nvGrpSpPr>
        <p:grpSpPr>
          <a:xfrm>
            <a:off x="6249528" y="6006438"/>
            <a:ext cx="711984" cy="713359"/>
            <a:chOff x="7284496" y="2127428"/>
            <a:chExt cx="2245645" cy="2249982"/>
          </a:xfrm>
        </p:grpSpPr>
        <p:grpSp>
          <p:nvGrpSpPr>
            <p:cNvPr id="43" name="Graphic 3">
              <a:extLst>
                <a:ext uri="{FF2B5EF4-FFF2-40B4-BE49-F238E27FC236}">
                  <a16:creationId xmlns:a16="http://schemas.microsoft.com/office/drawing/2014/main" id="{41C09C54-91B5-49B8-C78D-030DB3583723}"/>
                </a:ext>
              </a:extLst>
            </p:cNvPr>
            <p:cNvGrpSpPr/>
            <p:nvPr/>
          </p:nvGrpSpPr>
          <p:grpSpPr>
            <a:xfrm>
              <a:off x="7284496" y="2127428"/>
              <a:ext cx="2245645" cy="2249982"/>
              <a:chOff x="5098317" y="2100784"/>
              <a:chExt cx="2245645" cy="2249982"/>
            </a:xfrm>
            <a:solidFill>
              <a:srgbClr val="000000"/>
            </a:solidFill>
          </p:grpSpPr>
          <p:sp>
            <p:nvSpPr>
              <p:cNvPr id="47" name="Freeform 46">
                <a:extLst>
                  <a:ext uri="{FF2B5EF4-FFF2-40B4-BE49-F238E27FC236}">
                    <a16:creationId xmlns:a16="http://schemas.microsoft.com/office/drawing/2014/main" id="{0D4BB95E-3EAD-BAA6-6E05-03A1F0D0B784}"/>
                  </a:ext>
                </a:extLst>
              </p:cNvPr>
              <p:cNvSpPr/>
              <p:nvPr/>
            </p:nvSpPr>
            <p:spPr>
              <a:xfrm>
                <a:off x="5098317" y="2100784"/>
                <a:ext cx="2244434" cy="2249772"/>
              </a:xfrm>
              <a:custGeom>
                <a:avLst/>
                <a:gdLst>
                  <a:gd name="connsiteX0" fmla="*/ 1547886 w 2244435"/>
                  <a:gd name="connsiteY0" fmla="*/ 434488 h 2249773"/>
                  <a:gd name="connsiteX1" fmla="*/ 1537003 w 2244435"/>
                  <a:gd name="connsiteY1" fmla="*/ 302650 h 2249773"/>
                  <a:gd name="connsiteX2" fmla="*/ 1521282 w 2244435"/>
                  <a:gd name="connsiteY2" fmla="*/ 117593 h 2249773"/>
                  <a:gd name="connsiteX3" fmla="*/ 1631932 w 2244435"/>
                  <a:gd name="connsiteY3" fmla="*/ 269 h 2249773"/>
                  <a:gd name="connsiteX4" fmla="*/ 1704489 w 2244435"/>
                  <a:gd name="connsiteY4" fmla="*/ 269 h 2249773"/>
                  <a:gd name="connsiteX5" fmla="*/ 1809697 w 2244435"/>
                  <a:gd name="connsiteY5" fmla="*/ 113964 h 2249773"/>
                  <a:gd name="connsiteX6" fmla="*/ 1789744 w 2244435"/>
                  <a:gd name="connsiteY6" fmla="*/ 355869 h 2249773"/>
                  <a:gd name="connsiteX7" fmla="*/ 1783093 w 2244435"/>
                  <a:gd name="connsiteY7" fmla="*/ 435697 h 2249773"/>
                  <a:gd name="connsiteX8" fmla="*/ 1807883 w 2244435"/>
                  <a:gd name="connsiteY8" fmla="*/ 435697 h 2249773"/>
                  <a:gd name="connsiteX9" fmla="*/ 2127134 w 2244435"/>
                  <a:gd name="connsiteY9" fmla="*/ 435697 h 2249773"/>
                  <a:gd name="connsiteX10" fmla="*/ 2244435 w 2244435"/>
                  <a:gd name="connsiteY10" fmla="*/ 553021 h 2249773"/>
                  <a:gd name="connsiteX11" fmla="*/ 2244435 w 2244435"/>
                  <a:gd name="connsiteY11" fmla="*/ 1190440 h 2249773"/>
                  <a:gd name="connsiteX12" fmla="*/ 2128344 w 2244435"/>
                  <a:gd name="connsiteY12" fmla="*/ 1307159 h 2249773"/>
                  <a:gd name="connsiteX13" fmla="*/ 1843557 w 2244435"/>
                  <a:gd name="connsiteY13" fmla="*/ 1307764 h 2249773"/>
                  <a:gd name="connsiteX14" fmla="*/ 1812720 w 2244435"/>
                  <a:gd name="connsiteY14" fmla="*/ 1320464 h 2249773"/>
                  <a:gd name="connsiteX15" fmla="*/ 1711744 w 2244435"/>
                  <a:gd name="connsiteY15" fmla="*/ 1420855 h 2249773"/>
                  <a:gd name="connsiteX16" fmla="*/ 1610769 w 2244435"/>
                  <a:gd name="connsiteY16" fmla="*/ 1444440 h 2249773"/>
                  <a:gd name="connsiteX17" fmla="*/ 1556956 w 2244435"/>
                  <a:gd name="connsiteY17" fmla="*/ 1356145 h 2249773"/>
                  <a:gd name="connsiteX18" fmla="*/ 1556956 w 2244435"/>
                  <a:gd name="connsiteY18" fmla="*/ 1306554 h 2249773"/>
                  <a:gd name="connsiteX19" fmla="*/ 1530956 w 2244435"/>
                  <a:gd name="connsiteY19" fmla="*/ 1306554 h 2249773"/>
                  <a:gd name="connsiteX20" fmla="*/ 1205054 w 2244435"/>
                  <a:gd name="connsiteY20" fmla="*/ 1306554 h 2249773"/>
                  <a:gd name="connsiteX21" fmla="*/ 1086544 w 2244435"/>
                  <a:gd name="connsiteY21" fmla="*/ 1188021 h 2249773"/>
                  <a:gd name="connsiteX22" fmla="*/ 1086544 w 2244435"/>
                  <a:gd name="connsiteY22" fmla="*/ 1065859 h 2249773"/>
                  <a:gd name="connsiteX23" fmla="*/ 1017010 w 2244435"/>
                  <a:gd name="connsiteY23" fmla="*/ 1169878 h 2249773"/>
                  <a:gd name="connsiteX24" fmla="*/ 1013987 w 2244435"/>
                  <a:gd name="connsiteY24" fmla="*/ 1189231 h 2249773"/>
                  <a:gd name="connsiteX25" fmla="*/ 1012777 w 2244435"/>
                  <a:gd name="connsiteY25" fmla="*/ 1350097 h 2249773"/>
                  <a:gd name="connsiteX26" fmla="*/ 989801 w 2244435"/>
                  <a:gd name="connsiteY26" fmla="*/ 1469236 h 2249773"/>
                  <a:gd name="connsiteX27" fmla="*/ 992824 w 2244435"/>
                  <a:gd name="connsiteY27" fmla="*/ 1497659 h 2249773"/>
                  <a:gd name="connsiteX28" fmla="*/ 1012777 w 2244435"/>
                  <a:gd name="connsiteY28" fmla="*/ 1562974 h 2249773"/>
                  <a:gd name="connsiteX29" fmla="*/ 1013382 w 2244435"/>
                  <a:gd name="connsiteY29" fmla="*/ 1998402 h 2249773"/>
                  <a:gd name="connsiteX30" fmla="*/ 767292 w 2244435"/>
                  <a:gd name="connsiteY30" fmla="*/ 2248774 h 2249773"/>
                  <a:gd name="connsiteX31" fmla="*/ 11488 w 2244435"/>
                  <a:gd name="connsiteY31" fmla="*/ 2249379 h 2249773"/>
                  <a:gd name="connsiteX32" fmla="*/ 0 w 2244435"/>
                  <a:gd name="connsiteY32" fmla="*/ 2248169 h 2249773"/>
                  <a:gd name="connsiteX33" fmla="*/ 0 w 2244435"/>
                  <a:gd name="connsiteY33" fmla="*/ 2223978 h 2249773"/>
                  <a:gd name="connsiteX34" fmla="*/ 0 w 2244435"/>
                  <a:gd name="connsiteY34" fmla="*/ 1602888 h 2249773"/>
                  <a:gd name="connsiteX35" fmla="*/ 217672 w 2244435"/>
                  <a:gd name="connsiteY35" fmla="*/ 1378521 h 2249773"/>
                  <a:gd name="connsiteX36" fmla="*/ 238834 w 2244435"/>
                  <a:gd name="connsiteY36" fmla="*/ 1366426 h 2249773"/>
                  <a:gd name="connsiteX37" fmla="*/ 240043 w 2244435"/>
                  <a:gd name="connsiteY37" fmla="*/ 1364612 h 2249773"/>
                  <a:gd name="connsiteX38" fmla="*/ 233392 w 2244435"/>
                  <a:gd name="connsiteY38" fmla="*/ 1138431 h 2249773"/>
                  <a:gd name="connsiteX39" fmla="*/ 125766 w 2244435"/>
                  <a:gd name="connsiteY39" fmla="*/ 1002964 h 2249773"/>
                  <a:gd name="connsiteX40" fmla="*/ 71348 w 2244435"/>
                  <a:gd name="connsiteY40" fmla="*/ 887455 h 2249773"/>
                  <a:gd name="connsiteX41" fmla="*/ 113673 w 2244435"/>
                  <a:gd name="connsiteY41" fmla="*/ 618940 h 2249773"/>
                  <a:gd name="connsiteX42" fmla="*/ 594364 w 2244435"/>
                  <a:gd name="connsiteY42" fmla="*/ 289950 h 2249773"/>
                  <a:gd name="connsiteX43" fmla="*/ 779990 w 2244435"/>
                  <a:gd name="connsiteY43" fmla="*/ 289345 h 2249773"/>
                  <a:gd name="connsiteX44" fmla="*/ 803571 w 2244435"/>
                  <a:gd name="connsiteY44" fmla="*/ 281483 h 2249773"/>
                  <a:gd name="connsiteX45" fmla="*/ 974685 w 2244435"/>
                  <a:gd name="connsiteY45" fmla="*/ 218588 h 2249773"/>
                  <a:gd name="connsiteX46" fmla="*/ 1304820 w 2244435"/>
                  <a:gd name="connsiteY46" fmla="*/ 418764 h 2249773"/>
                  <a:gd name="connsiteX47" fmla="*/ 1335657 w 2244435"/>
                  <a:gd name="connsiteY47" fmla="*/ 435697 h 2249773"/>
                  <a:gd name="connsiteX48" fmla="*/ 1525514 w 2244435"/>
                  <a:gd name="connsiteY48" fmla="*/ 435093 h 2249773"/>
                  <a:gd name="connsiteX49" fmla="*/ 1547886 w 2244435"/>
                  <a:gd name="connsiteY49" fmla="*/ 434488 h 2249773"/>
                  <a:gd name="connsiteX50" fmla="*/ 1629513 w 2244435"/>
                  <a:gd name="connsiteY50" fmla="*/ 1233983 h 2249773"/>
                  <a:gd name="connsiteX51" fmla="*/ 1630118 w 2244435"/>
                  <a:gd name="connsiteY51" fmla="*/ 1344050 h 2249773"/>
                  <a:gd name="connsiteX52" fmla="*/ 1639187 w 2244435"/>
                  <a:gd name="connsiteY52" fmla="*/ 1376707 h 2249773"/>
                  <a:gd name="connsiteX53" fmla="*/ 1670024 w 2244435"/>
                  <a:gd name="connsiteY53" fmla="*/ 1359773 h 2249773"/>
                  <a:gd name="connsiteX54" fmla="*/ 1782488 w 2244435"/>
                  <a:gd name="connsiteY54" fmla="*/ 1248497 h 2249773"/>
                  <a:gd name="connsiteX55" fmla="*/ 1815139 w 2244435"/>
                  <a:gd name="connsiteY55" fmla="*/ 1235193 h 2249773"/>
                  <a:gd name="connsiteX56" fmla="*/ 2124716 w 2244435"/>
                  <a:gd name="connsiteY56" fmla="*/ 1234588 h 2249773"/>
                  <a:gd name="connsiteX57" fmla="*/ 2171878 w 2244435"/>
                  <a:gd name="connsiteY57" fmla="*/ 1186812 h 2249773"/>
                  <a:gd name="connsiteX58" fmla="*/ 2171878 w 2244435"/>
                  <a:gd name="connsiteY58" fmla="*/ 556650 h 2249773"/>
                  <a:gd name="connsiteX59" fmla="*/ 2124716 w 2244435"/>
                  <a:gd name="connsiteY59" fmla="*/ 508874 h 2249773"/>
                  <a:gd name="connsiteX60" fmla="*/ 1796999 w 2244435"/>
                  <a:gd name="connsiteY60" fmla="*/ 508874 h 2249773"/>
                  <a:gd name="connsiteX61" fmla="*/ 1779465 w 2244435"/>
                  <a:gd name="connsiteY61" fmla="*/ 509478 h 2249773"/>
                  <a:gd name="connsiteX62" fmla="*/ 1678489 w 2244435"/>
                  <a:gd name="connsiteY62" fmla="*/ 581445 h 2249773"/>
                  <a:gd name="connsiteX63" fmla="*/ 1624071 w 2244435"/>
                  <a:gd name="connsiteY63" fmla="*/ 581445 h 2249773"/>
                  <a:gd name="connsiteX64" fmla="*/ 1568444 w 2244435"/>
                  <a:gd name="connsiteY64" fmla="*/ 551812 h 2249773"/>
                  <a:gd name="connsiteX65" fmla="*/ 1549096 w 2244435"/>
                  <a:gd name="connsiteY65" fmla="*/ 508874 h 2249773"/>
                  <a:gd name="connsiteX66" fmla="*/ 1526119 w 2244435"/>
                  <a:gd name="connsiteY66" fmla="*/ 508874 h 2249773"/>
                  <a:gd name="connsiteX67" fmla="*/ 1350773 w 2244435"/>
                  <a:gd name="connsiteY67" fmla="*/ 508874 h 2249773"/>
                  <a:gd name="connsiteX68" fmla="*/ 1353191 w 2244435"/>
                  <a:gd name="connsiteY68" fmla="*/ 523388 h 2249773"/>
                  <a:gd name="connsiteX69" fmla="*/ 1374958 w 2244435"/>
                  <a:gd name="connsiteY69" fmla="*/ 675183 h 2249773"/>
                  <a:gd name="connsiteX70" fmla="*/ 1195379 w 2244435"/>
                  <a:gd name="connsiteY70" fmla="*/ 871731 h 2249773"/>
                  <a:gd name="connsiteX71" fmla="*/ 1180263 w 2244435"/>
                  <a:gd name="connsiteY71" fmla="*/ 877174 h 2249773"/>
                  <a:gd name="connsiteX72" fmla="*/ 1158496 w 2244435"/>
                  <a:gd name="connsiteY72" fmla="*/ 942488 h 2249773"/>
                  <a:gd name="connsiteX73" fmla="*/ 1157287 w 2244435"/>
                  <a:gd name="connsiteY73" fmla="*/ 1184997 h 2249773"/>
                  <a:gd name="connsiteX74" fmla="*/ 1207472 w 2244435"/>
                  <a:gd name="connsiteY74" fmla="*/ 1234588 h 2249773"/>
                  <a:gd name="connsiteX75" fmla="*/ 1601095 w 2244435"/>
                  <a:gd name="connsiteY75" fmla="*/ 1234588 h 2249773"/>
                  <a:gd name="connsiteX76" fmla="*/ 1629513 w 2244435"/>
                  <a:gd name="connsiteY76" fmla="*/ 1233983 h 2249773"/>
                  <a:gd name="connsiteX77" fmla="*/ 203765 w 2244435"/>
                  <a:gd name="connsiteY77" fmla="*/ 1786131 h 2249773"/>
                  <a:gd name="connsiteX78" fmla="*/ 374879 w 2244435"/>
                  <a:gd name="connsiteY78" fmla="*/ 1920388 h 2249773"/>
                  <a:gd name="connsiteX79" fmla="*/ 650596 w 2244435"/>
                  <a:gd name="connsiteY79" fmla="*/ 2136893 h 2249773"/>
                  <a:gd name="connsiteX80" fmla="*/ 839849 w 2244435"/>
                  <a:gd name="connsiteY80" fmla="*/ 2158664 h 2249773"/>
                  <a:gd name="connsiteX81" fmla="*/ 941429 w 2244435"/>
                  <a:gd name="connsiteY81" fmla="*/ 2004450 h 2249773"/>
                  <a:gd name="connsiteX82" fmla="*/ 942034 w 2244435"/>
                  <a:gd name="connsiteY82" fmla="*/ 1564788 h 2249773"/>
                  <a:gd name="connsiteX83" fmla="*/ 899104 w 2244435"/>
                  <a:gd name="connsiteY83" fmla="*/ 1524269 h 2249773"/>
                  <a:gd name="connsiteX84" fmla="*/ 740688 w 2244435"/>
                  <a:gd name="connsiteY84" fmla="*/ 1524269 h 2249773"/>
                  <a:gd name="connsiteX85" fmla="*/ 723758 w 2244435"/>
                  <a:gd name="connsiteY85" fmla="*/ 1526083 h 2249773"/>
                  <a:gd name="connsiteX86" fmla="*/ 723758 w 2244435"/>
                  <a:gd name="connsiteY86" fmla="*/ 1921597 h 2249773"/>
                  <a:gd name="connsiteX87" fmla="*/ 652410 w 2244435"/>
                  <a:gd name="connsiteY87" fmla="*/ 1921597 h 2249773"/>
                  <a:gd name="connsiteX88" fmla="*/ 651805 w 2244435"/>
                  <a:gd name="connsiteY88" fmla="*/ 1884707 h 2249773"/>
                  <a:gd name="connsiteX89" fmla="*/ 639108 w 2244435"/>
                  <a:gd name="connsiteY89" fmla="*/ 1850840 h 2249773"/>
                  <a:gd name="connsiteX90" fmla="*/ 322879 w 2244435"/>
                  <a:gd name="connsiteY90" fmla="*/ 1504916 h 2249773"/>
                  <a:gd name="connsiteX91" fmla="*/ 162044 w 2244435"/>
                  <a:gd name="connsiteY91" fmla="*/ 1460769 h 2249773"/>
                  <a:gd name="connsiteX92" fmla="*/ 73162 w 2244435"/>
                  <a:gd name="connsiteY92" fmla="*/ 1602283 h 2249773"/>
                  <a:gd name="connsiteX93" fmla="*/ 73162 w 2244435"/>
                  <a:gd name="connsiteY93" fmla="*/ 2153221 h 2249773"/>
                  <a:gd name="connsiteX94" fmla="*/ 74371 w 2244435"/>
                  <a:gd name="connsiteY94" fmla="*/ 2174993 h 2249773"/>
                  <a:gd name="connsiteX95" fmla="*/ 581667 w 2244435"/>
                  <a:gd name="connsiteY95" fmla="*/ 2174993 h 2249773"/>
                  <a:gd name="connsiteX96" fmla="*/ 160230 w 2244435"/>
                  <a:gd name="connsiteY96" fmla="*/ 1842978 h 2249773"/>
                  <a:gd name="connsiteX97" fmla="*/ 203765 w 2244435"/>
                  <a:gd name="connsiteY97" fmla="*/ 1786131 h 2249773"/>
                  <a:gd name="connsiteX98" fmla="*/ 333158 w 2244435"/>
                  <a:gd name="connsiteY98" fmla="*/ 1194069 h 2249773"/>
                  <a:gd name="connsiteX99" fmla="*/ 421436 w 2244435"/>
                  <a:gd name="connsiteY99" fmla="*/ 1030178 h 2249773"/>
                  <a:gd name="connsiteX100" fmla="*/ 428087 w 2244435"/>
                  <a:gd name="connsiteY100" fmla="*/ 987845 h 2249773"/>
                  <a:gd name="connsiteX101" fmla="*/ 402088 w 2244435"/>
                  <a:gd name="connsiteY101" fmla="*/ 852378 h 2249773"/>
                  <a:gd name="connsiteX102" fmla="*/ 561109 w 2244435"/>
                  <a:gd name="connsiteY102" fmla="*/ 692117 h 2249773"/>
                  <a:gd name="connsiteX103" fmla="*/ 658456 w 2244435"/>
                  <a:gd name="connsiteY103" fmla="*/ 742312 h 2249773"/>
                  <a:gd name="connsiteX104" fmla="*/ 715897 w 2244435"/>
                  <a:gd name="connsiteY104" fmla="*/ 684254 h 2249773"/>
                  <a:gd name="connsiteX105" fmla="*/ 1024870 w 2244435"/>
                  <a:gd name="connsiteY105" fmla="*/ 684859 h 2249773"/>
                  <a:gd name="connsiteX106" fmla="*/ 1105288 w 2244435"/>
                  <a:gd name="connsiteY106" fmla="*/ 764688 h 2249773"/>
                  <a:gd name="connsiteX107" fmla="*/ 1232867 w 2244435"/>
                  <a:gd name="connsiteY107" fmla="*/ 789483 h 2249773"/>
                  <a:gd name="connsiteX108" fmla="*/ 1304820 w 2244435"/>
                  <a:gd name="connsiteY108" fmla="*/ 681231 h 2249773"/>
                  <a:gd name="connsiteX109" fmla="*/ 1300587 w 2244435"/>
                  <a:gd name="connsiteY109" fmla="*/ 602007 h 2249773"/>
                  <a:gd name="connsiteX110" fmla="*/ 943848 w 2244435"/>
                  <a:gd name="connsiteY110" fmla="*/ 290554 h 2249773"/>
                  <a:gd name="connsiteX111" fmla="*/ 835012 w 2244435"/>
                  <a:gd name="connsiteY111" fmla="*/ 400016 h 2249773"/>
                  <a:gd name="connsiteX112" fmla="*/ 896081 w 2244435"/>
                  <a:gd name="connsiteY112" fmla="*/ 470774 h 2249773"/>
                  <a:gd name="connsiteX113" fmla="*/ 975289 w 2244435"/>
                  <a:gd name="connsiteY113" fmla="*/ 421183 h 2249773"/>
                  <a:gd name="connsiteX114" fmla="*/ 980731 w 2244435"/>
                  <a:gd name="connsiteY114" fmla="*/ 400016 h 2249773"/>
                  <a:gd name="connsiteX115" fmla="*/ 1050265 w 2244435"/>
                  <a:gd name="connsiteY115" fmla="*/ 400016 h 2249773"/>
                  <a:gd name="connsiteX116" fmla="*/ 900314 w 2244435"/>
                  <a:gd name="connsiteY116" fmla="*/ 543345 h 2249773"/>
                  <a:gd name="connsiteX117" fmla="*/ 763664 w 2244435"/>
                  <a:gd name="connsiteY117" fmla="*/ 361312 h 2249773"/>
                  <a:gd name="connsiteX118" fmla="*/ 598597 w 2244435"/>
                  <a:gd name="connsiteY118" fmla="*/ 361916 h 2249773"/>
                  <a:gd name="connsiteX119" fmla="*/ 181393 w 2244435"/>
                  <a:gd name="connsiteY119" fmla="*/ 646759 h 2249773"/>
                  <a:gd name="connsiteX120" fmla="*/ 145719 w 2244435"/>
                  <a:gd name="connsiteY120" fmla="*/ 895316 h 2249773"/>
                  <a:gd name="connsiteX121" fmla="*/ 168091 w 2244435"/>
                  <a:gd name="connsiteY121" fmla="*/ 941278 h 2249773"/>
                  <a:gd name="connsiteX122" fmla="*/ 316228 w 2244435"/>
                  <a:gd name="connsiteY122" fmla="*/ 1143269 h 2249773"/>
                  <a:gd name="connsiteX123" fmla="*/ 333158 w 2244435"/>
                  <a:gd name="connsiteY123" fmla="*/ 1194069 h 2249773"/>
                  <a:gd name="connsiteX124" fmla="*/ 1110125 w 2244435"/>
                  <a:gd name="connsiteY124" fmla="*/ 863264 h 2249773"/>
                  <a:gd name="connsiteX125" fmla="*/ 1021242 w 2244435"/>
                  <a:gd name="connsiteY125" fmla="*/ 784645 h 2249773"/>
                  <a:gd name="connsiteX126" fmla="*/ 965010 w 2244435"/>
                  <a:gd name="connsiteY126" fmla="*/ 729007 h 2249773"/>
                  <a:gd name="connsiteX127" fmla="*/ 773338 w 2244435"/>
                  <a:gd name="connsiteY127" fmla="*/ 729007 h 2249773"/>
                  <a:gd name="connsiteX128" fmla="*/ 680223 w 2244435"/>
                  <a:gd name="connsiteY128" fmla="*/ 822140 h 2249773"/>
                  <a:gd name="connsiteX129" fmla="*/ 643340 w 2244435"/>
                  <a:gd name="connsiteY129" fmla="*/ 862054 h 2249773"/>
                  <a:gd name="connsiteX130" fmla="*/ 617945 w 2244435"/>
                  <a:gd name="connsiteY130" fmla="*/ 813069 h 2249773"/>
                  <a:gd name="connsiteX131" fmla="*/ 553248 w 2244435"/>
                  <a:gd name="connsiteY131" fmla="*/ 764688 h 2249773"/>
                  <a:gd name="connsiteX132" fmla="*/ 473435 w 2244435"/>
                  <a:gd name="connsiteY132" fmla="*/ 843307 h 2249773"/>
                  <a:gd name="connsiteX133" fmla="*/ 504877 w 2244435"/>
                  <a:gd name="connsiteY133" fmla="*/ 1002964 h 2249773"/>
                  <a:gd name="connsiteX134" fmla="*/ 499435 w 2244435"/>
                  <a:gd name="connsiteY134" fmla="*/ 1039250 h 2249773"/>
                  <a:gd name="connsiteX135" fmla="*/ 386367 w 2244435"/>
                  <a:gd name="connsiteY135" fmla="*/ 1248497 h 2249773"/>
                  <a:gd name="connsiteX136" fmla="*/ 305345 w 2244435"/>
                  <a:gd name="connsiteY136" fmla="*/ 1397874 h 2249773"/>
                  <a:gd name="connsiteX137" fmla="*/ 366414 w 2244435"/>
                  <a:gd name="connsiteY137" fmla="*/ 1446255 h 2249773"/>
                  <a:gd name="connsiteX138" fmla="*/ 377902 w 2244435"/>
                  <a:gd name="connsiteY138" fmla="*/ 1452302 h 2249773"/>
                  <a:gd name="connsiteX139" fmla="*/ 492179 w 2244435"/>
                  <a:gd name="connsiteY139" fmla="*/ 1463793 h 2249773"/>
                  <a:gd name="connsiteX140" fmla="*/ 532691 w 2244435"/>
                  <a:gd name="connsiteY140" fmla="*/ 1361588 h 2249773"/>
                  <a:gd name="connsiteX141" fmla="*/ 482505 w 2244435"/>
                  <a:gd name="connsiteY141" fmla="*/ 1334978 h 2249773"/>
                  <a:gd name="connsiteX142" fmla="*/ 514551 w 2244435"/>
                  <a:gd name="connsiteY142" fmla="*/ 1270874 h 2249773"/>
                  <a:gd name="connsiteX143" fmla="*/ 579248 w 2244435"/>
                  <a:gd name="connsiteY143" fmla="*/ 1302321 h 2249773"/>
                  <a:gd name="connsiteX144" fmla="*/ 579248 w 2244435"/>
                  <a:gd name="connsiteY144" fmla="*/ 1197093 h 2249773"/>
                  <a:gd name="connsiteX145" fmla="*/ 634875 w 2244435"/>
                  <a:gd name="connsiteY145" fmla="*/ 1104564 h 2249773"/>
                  <a:gd name="connsiteX146" fmla="*/ 660875 w 2244435"/>
                  <a:gd name="connsiteY146" fmla="*/ 1071302 h 2249773"/>
                  <a:gd name="connsiteX147" fmla="*/ 816268 w 2244435"/>
                  <a:gd name="connsiteY147" fmla="*/ 944302 h 2249773"/>
                  <a:gd name="connsiteX148" fmla="*/ 991010 w 2244435"/>
                  <a:gd name="connsiteY148" fmla="*/ 1038645 h 2249773"/>
                  <a:gd name="connsiteX149" fmla="*/ 1004917 w 2244435"/>
                  <a:gd name="connsiteY149" fmla="*/ 1064650 h 2249773"/>
                  <a:gd name="connsiteX150" fmla="*/ 1110125 w 2244435"/>
                  <a:gd name="connsiteY150" fmla="*/ 863264 h 2249773"/>
                  <a:gd name="connsiteX151" fmla="*/ 724362 w 2244435"/>
                  <a:gd name="connsiteY151" fmla="*/ 1232773 h 2249773"/>
                  <a:gd name="connsiteX152" fmla="*/ 724362 w 2244435"/>
                  <a:gd name="connsiteY152" fmla="*/ 1204955 h 2249773"/>
                  <a:gd name="connsiteX153" fmla="*/ 688688 w 2244435"/>
                  <a:gd name="connsiteY153" fmla="*/ 1161412 h 2249773"/>
                  <a:gd name="connsiteX154" fmla="*/ 651805 w 2244435"/>
                  <a:gd name="connsiteY154" fmla="*/ 1203745 h 2249773"/>
                  <a:gd name="connsiteX155" fmla="*/ 651805 w 2244435"/>
                  <a:gd name="connsiteY155" fmla="*/ 1316836 h 2249773"/>
                  <a:gd name="connsiteX156" fmla="*/ 693526 w 2244435"/>
                  <a:gd name="connsiteY156" fmla="*/ 1436578 h 2249773"/>
                  <a:gd name="connsiteX157" fmla="*/ 720735 w 2244435"/>
                  <a:gd name="connsiteY157" fmla="*/ 1450488 h 2249773"/>
                  <a:gd name="connsiteX158" fmla="*/ 861012 w 2244435"/>
                  <a:gd name="connsiteY158" fmla="*/ 1451093 h 2249773"/>
                  <a:gd name="connsiteX159" fmla="*/ 940220 w 2244435"/>
                  <a:gd name="connsiteY159" fmla="*/ 1380336 h 2249773"/>
                  <a:gd name="connsiteX160" fmla="*/ 941429 w 2244435"/>
                  <a:gd name="connsiteY160" fmla="*/ 1359773 h 2249773"/>
                  <a:gd name="connsiteX161" fmla="*/ 940825 w 2244435"/>
                  <a:gd name="connsiteY161" fmla="*/ 1126336 h 2249773"/>
                  <a:gd name="connsiteX162" fmla="*/ 922685 w 2244435"/>
                  <a:gd name="connsiteY162" fmla="*/ 1064650 h 2249773"/>
                  <a:gd name="connsiteX163" fmla="*/ 811431 w 2244435"/>
                  <a:gd name="connsiteY163" fmla="*/ 1018083 h 2249773"/>
                  <a:gd name="connsiteX164" fmla="*/ 731618 w 2244435"/>
                  <a:gd name="connsiteY164" fmla="*/ 1096702 h 2249773"/>
                  <a:gd name="connsiteX165" fmla="*/ 793896 w 2244435"/>
                  <a:gd name="connsiteY165" fmla="*/ 1232169 h 2249773"/>
                  <a:gd name="connsiteX166" fmla="*/ 724362 w 2244435"/>
                  <a:gd name="connsiteY166" fmla="*/ 1232773 h 2249773"/>
                  <a:gd name="connsiteX167" fmla="*/ 1705093 w 2244435"/>
                  <a:gd name="connsiteY167" fmla="*/ 507664 h 2249773"/>
                  <a:gd name="connsiteX168" fmla="*/ 1712954 w 2244435"/>
                  <a:gd name="connsiteY168" fmla="*/ 409088 h 2249773"/>
                  <a:gd name="connsiteX169" fmla="*/ 1737744 w 2244435"/>
                  <a:gd name="connsiteY169" fmla="*/ 115778 h 2249773"/>
                  <a:gd name="connsiteX170" fmla="*/ 1698443 w 2244435"/>
                  <a:gd name="connsiteY170" fmla="*/ 72840 h 2249773"/>
                  <a:gd name="connsiteX171" fmla="*/ 1644025 w 2244435"/>
                  <a:gd name="connsiteY171" fmla="*/ 72840 h 2249773"/>
                  <a:gd name="connsiteX172" fmla="*/ 1594444 w 2244435"/>
                  <a:gd name="connsiteY172" fmla="*/ 127269 h 2249773"/>
                  <a:gd name="connsiteX173" fmla="*/ 1616211 w 2244435"/>
                  <a:gd name="connsiteY173" fmla="*/ 386712 h 2249773"/>
                  <a:gd name="connsiteX174" fmla="*/ 1627094 w 2244435"/>
                  <a:gd name="connsiteY174" fmla="*/ 507664 h 2249773"/>
                  <a:gd name="connsiteX175" fmla="*/ 1705093 w 2244435"/>
                  <a:gd name="connsiteY175" fmla="*/ 507664 h 2249773"/>
                  <a:gd name="connsiteX176" fmla="*/ 592550 w 2244435"/>
                  <a:gd name="connsiteY176" fmla="*/ 1409364 h 2249773"/>
                  <a:gd name="connsiteX177" fmla="*/ 558086 w 2244435"/>
                  <a:gd name="connsiteY177" fmla="*/ 1495240 h 2249773"/>
                  <a:gd name="connsiteX178" fmla="*/ 651805 w 2244435"/>
                  <a:gd name="connsiteY178" fmla="*/ 1595631 h 2249773"/>
                  <a:gd name="connsiteX179" fmla="*/ 651805 w 2244435"/>
                  <a:gd name="connsiteY179" fmla="*/ 1510964 h 2249773"/>
                  <a:gd name="connsiteX180" fmla="*/ 645759 w 2244435"/>
                  <a:gd name="connsiteY180" fmla="*/ 1494636 h 2249773"/>
                  <a:gd name="connsiteX181" fmla="*/ 592550 w 2244435"/>
                  <a:gd name="connsiteY181" fmla="*/ 1409364 h 2249773"/>
                  <a:gd name="connsiteX182" fmla="*/ 449854 w 2244435"/>
                  <a:gd name="connsiteY182" fmla="*/ 1536364 h 2249773"/>
                  <a:gd name="connsiteX183" fmla="*/ 648177 w 2244435"/>
                  <a:gd name="connsiteY183" fmla="*/ 1752869 h 2249773"/>
                  <a:gd name="connsiteX184" fmla="*/ 653619 w 2244435"/>
                  <a:gd name="connsiteY184" fmla="*/ 1749240 h 2249773"/>
                  <a:gd name="connsiteX185" fmla="*/ 559295 w 2244435"/>
                  <a:gd name="connsiteY185" fmla="*/ 1599259 h 2249773"/>
                  <a:gd name="connsiteX186" fmla="*/ 449854 w 2244435"/>
                  <a:gd name="connsiteY186" fmla="*/ 1536364 h 2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2244435" h="2249773">
                    <a:moveTo>
                      <a:pt x="1547886" y="434488"/>
                    </a:moveTo>
                    <a:cubicBezTo>
                      <a:pt x="1544259" y="389736"/>
                      <a:pt x="1540631" y="346193"/>
                      <a:pt x="1537003" y="302650"/>
                    </a:cubicBezTo>
                    <a:cubicBezTo>
                      <a:pt x="1531561" y="240964"/>
                      <a:pt x="1525514" y="179278"/>
                      <a:pt x="1521282" y="117593"/>
                    </a:cubicBezTo>
                    <a:cubicBezTo>
                      <a:pt x="1516445" y="49254"/>
                      <a:pt x="1563002" y="269"/>
                      <a:pt x="1631932" y="269"/>
                    </a:cubicBezTo>
                    <a:cubicBezTo>
                      <a:pt x="1656118" y="269"/>
                      <a:pt x="1680303" y="-336"/>
                      <a:pt x="1704489" y="269"/>
                    </a:cubicBezTo>
                    <a:cubicBezTo>
                      <a:pt x="1767372" y="1478"/>
                      <a:pt x="1813929" y="50464"/>
                      <a:pt x="1809697" y="113964"/>
                    </a:cubicBezTo>
                    <a:cubicBezTo>
                      <a:pt x="1804255" y="194397"/>
                      <a:pt x="1796394" y="274831"/>
                      <a:pt x="1789744" y="355869"/>
                    </a:cubicBezTo>
                    <a:cubicBezTo>
                      <a:pt x="1787325" y="381269"/>
                      <a:pt x="1785511" y="407274"/>
                      <a:pt x="1783093" y="435697"/>
                    </a:cubicBezTo>
                    <a:cubicBezTo>
                      <a:pt x="1792162" y="435697"/>
                      <a:pt x="1800023" y="435697"/>
                      <a:pt x="1807883" y="435697"/>
                    </a:cubicBezTo>
                    <a:cubicBezTo>
                      <a:pt x="1914300" y="435697"/>
                      <a:pt x="2020717" y="435697"/>
                      <a:pt x="2127134" y="435697"/>
                    </a:cubicBezTo>
                    <a:cubicBezTo>
                      <a:pt x="2199691" y="435697"/>
                      <a:pt x="2244435" y="480450"/>
                      <a:pt x="2244435" y="553021"/>
                    </a:cubicBezTo>
                    <a:cubicBezTo>
                      <a:pt x="2244435" y="765293"/>
                      <a:pt x="2244435" y="977564"/>
                      <a:pt x="2244435" y="1190440"/>
                    </a:cubicBezTo>
                    <a:cubicBezTo>
                      <a:pt x="2244435" y="1261197"/>
                      <a:pt x="2199087" y="1306554"/>
                      <a:pt x="2128344" y="1307159"/>
                    </a:cubicBezTo>
                    <a:cubicBezTo>
                      <a:pt x="2033415" y="1307159"/>
                      <a:pt x="1938486" y="1306554"/>
                      <a:pt x="1843557" y="1307764"/>
                    </a:cubicBezTo>
                    <a:cubicBezTo>
                      <a:pt x="1833278" y="1307764"/>
                      <a:pt x="1820580" y="1313207"/>
                      <a:pt x="1812720" y="1320464"/>
                    </a:cubicBezTo>
                    <a:cubicBezTo>
                      <a:pt x="1778255" y="1353121"/>
                      <a:pt x="1745000" y="1386988"/>
                      <a:pt x="1711744" y="1420855"/>
                    </a:cubicBezTo>
                    <a:cubicBezTo>
                      <a:pt x="1682722" y="1449883"/>
                      <a:pt x="1649466" y="1461374"/>
                      <a:pt x="1610769" y="1444440"/>
                    </a:cubicBezTo>
                    <a:cubicBezTo>
                      <a:pt x="1572677" y="1428112"/>
                      <a:pt x="1555747" y="1397269"/>
                      <a:pt x="1556956" y="1356145"/>
                    </a:cubicBezTo>
                    <a:cubicBezTo>
                      <a:pt x="1557560" y="1340421"/>
                      <a:pt x="1556956" y="1324697"/>
                      <a:pt x="1556956" y="1306554"/>
                    </a:cubicBezTo>
                    <a:cubicBezTo>
                      <a:pt x="1546677" y="1306554"/>
                      <a:pt x="1538817" y="1306554"/>
                      <a:pt x="1530956" y="1306554"/>
                    </a:cubicBezTo>
                    <a:cubicBezTo>
                      <a:pt x="1422121" y="1306554"/>
                      <a:pt x="1313889" y="1306554"/>
                      <a:pt x="1205054" y="1306554"/>
                    </a:cubicBezTo>
                    <a:cubicBezTo>
                      <a:pt x="1131287" y="1306554"/>
                      <a:pt x="1086544" y="1261802"/>
                      <a:pt x="1086544" y="1188021"/>
                    </a:cubicBezTo>
                    <a:cubicBezTo>
                      <a:pt x="1086544" y="1149316"/>
                      <a:pt x="1086544" y="1110007"/>
                      <a:pt x="1086544" y="1065859"/>
                    </a:cubicBezTo>
                    <a:cubicBezTo>
                      <a:pt x="1061149" y="1103959"/>
                      <a:pt x="1038777" y="1136617"/>
                      <a:pt x="1017010" y="1169878"/>
                    </a:cubicBezTo>
                    <a:cubicBezTo>
                      <a:pt x="1013987" y="1174716"/>
                      <a:pt x="1013987" y="1182578"/>
                      <a:pt x="1013987" y="1189231"/>
                    </a:cubicBezTo>
                    <a:cubicBezTo>
                      <a:pt x="1013987" y="1243054"/>
                      <a:pt x="1017010" y="1296878"/>
                      <a:pt x="1012777" y="1350097"/>
                    </a:cubicBezTo>
                    <a:cubicBezTo>
                      <a:pt x="1009754" y="1390012"/>
                      <a:pt x="999475" y="1429926"/>
                      <a:pt x="989801" y="1469236"/>
                    </a:cubicBezTo>
                    <a:cubicBezTo>
                      <a:pt x="987382" y="1480121"/>
                      <a:pt x="987382" y="1487378"/>
                      <a:pt x="992824" y="1497659"/>
                    </a:cubicBezTo>
                    <a:cubicBezTo>
                      <a:pt x="1002498" y="1518221"/>
                      <a:pt x="1012777" y="1541202"/>
                      <a:pt x="1012777" y="1562974"/>
                    </a:cubicBezTo>
                    <a:cubicBezTo>
                      <a:pt x="1014591" y="1708117"/>
                      <a:pt x="1014591" y="1853259"/>
                      <a:pt x="1013382" y="1998402"/>
                    </a:cubicBezTo>
                    <a:cubicBezTo>
                      <a:pt x="1012172" y="2136893"/>
                      <a:pt x="903941" y="2248169"/>
                      <a:pt x="767292" y="2248774"/>
                    </a:cubicBezTo>
                    <a:cubicBezTo>
                      <a:pt x="515156" y="2250588"/>
                      <a:pt x="263624" y="2249379"/>
                      <a:pt x="11488" y="2249379"/>
                    </a:cubicBezTo>
                    <a:cubicBezTo>
                      <a:pt x="8465" y="2249379"/>
                      <a:pt x="5442" y="2248774"/>
                      <a:pt x="0" y="2248169"/>
                    </a:cubicBezTo>
                    <a:cubicBezTo>
                      <a:pt x="0" y="2239702"/>
                      <a:pt x="0" y="2231840"/>
                      <a:pt x="0" y="2223978"/>
                    </a:cubicBezTo>
                    <a:cubicBezTo>
                      <a:pt x="0" y="2017150"/>
                      <a:pt x="0" y="1809716"/>
                      <a:pt x="0" y="1602888"/>
                    </a:cubicBezTo>
                    <a:cubicBezTo>
                      <a:pt x="0" y="1471050"/>
                      <a:pt x="86464" y="1382755"/>
                      <a:pt x="217672" y="1378521"/>
                    </a:cubicBezTo>
                    <a:cubicBezTo>
                      <a:pt x="224927" y="1378521"/>
                      <a:pt x="231578" y="1370659"/>
                      <a:pt x="238834" y="1366426"/>
                    </a:cubicBezTo>
                    <a:cubicBezTo>
                      <a:pt x="239439" y="1365821"/>
                      <a:pt x="239439" y="1365216"/>
                      <a:pt x="240043" y="1364612"/>
                    </a:cubicBezTo>
                    <a:cubicBezTo>
                      <a:pt x="306554" y="1287202"/>
                      <a:pt x="265438" y="1212212"/>
                      <a:pt x="233392" y="1138431"/>
                    </a:cubicBezTo>
                    <a:cubicBezTo>
                      <a:pt x="210416" y="1084607"/>
                      <a:pt x="172928" y="1038645"/>
                      <a:pt x="125766" y="1002964"/>
                    </a:cubicBezTo>
                    <a:cubicBezTo>
                      <a:pt x="87069" y="973331"/>
                      <a:pt x="71952" y="936440"/>
                      <a:pt x="71348" y="887455"/>
                    </a:cubicBezTo>
                    <a:cubicBezTo>
                      <a:pt x="70743" y="795531"/>
                      <a:pt x="74976" y="704212"/>
                      <a:pt x="113673" y="618940"/>
                    </a:cubicBezTo>
                    <a:cubicBezTo>
                      <a:pt x="207393" y="412112"/>
                      <a:pt x="366414" y="299626"/>
                      <a:pt x="594364" y="289950"/>
                    </a:cubicBezTo>
                    <a:cubicBezTo>
                      <a:pt x="656038" y="287531"/>
                      <a:pt x="718316" y="289950"/>
                      <a:pt x="779990" y="289345"/>
                    </a:cubicBezTo>
                    <a:cubicBezTo>
                      <a:pt x="787850" y="289345"/>
                      <a:pt x="798734" y="286926"/>
                      <a:pt x="803571" y="281483"/>
                    </a:cubicBezTo>
                    <a:cubicBezTo>
                      <a:pt x="849524" y="229474"/>
                      <a:pt x="907569" y="211935"/>
                      <a:pt x="974685" y="218588"/>
                    </a:cubicBezTo>
                    <a:cubicBezTo>
                      <a:pt x="1116171" y="232497"/>
                      <a:pt x="1226821" y="299626"/>
                      <a:pt x="1304820" y="418764"/>
                    </a:cubicBezTo>
                    <a:cubicBezTo>
                      <a:pt x="1312680" y="430859"/>
                      <a:pt x="1320540" y="435697"/>
                      <a:pt x="1335657" y="435697"/>
                    </a:cubicBezTo>
                    <a:cubicBezTo>
                      <a:pt x="1399144" y="435093"/>
                      <a:pt x="1462632" y="435093"/>
                      <a:pt x="1525514" y="435093"/>
                    </a:cubicBezTo>
                    <a:cubicBezTo>
                      <a:pt x="1532770" y="435697"/>
                      <a:pt x="1539421" y="435093"/>
                      <a:pt x="1547886" y="434488"/>
                    </a:cubicBezTo>
                    <a:close/>
                    <a:moveTo>
                      <a:pt x="1629513" y="1233983"/>
                    </a:moveTo>
                    <a:cubicBezTo>
                      <a:pt x="1629513" y="1272688"/>
                      <a:pt x="1628909" y="1308369"/>
                      <a:pt x="1630118" y="1344050"/>
                    </a:cubicBezTo>
                    <a:cubicBezTo>
                      <a:pt x="1630722" y="1354935"/>
                      <a:pt x="1636164" y="1365821"/>
                      <a:pt x="1639187" y="1376707"/>
                    </a:cubicBezTo>
                    <a:cubicBezTo>
                      <a:pt x="1649466" y="1371264"/>
                      <a:pt x="1661559" y="1367636"/>
                      <a:pt x="1670024" y="1359773"/>
                    </a:cubicBezTo>
                    <a:cubicBezTo>
                      <a:pt x="1708117" y="1322883"/>
                      <a:pt x="1744395" y="1284783"/>
                      <a:pt x="1782488" y="1248497"/>
                    </a:cubicBezTo>
                    <a:cubicBezTo>
                      <a:pt x="1790348" y="1240636"/>
                      <a:pt x="1804255" y="1235193"/>
                      <a:pt x="1815139" y="1235193"/>
                    </a:cubicBezTo>
                    <a:cubicBezTo>
                      <a:pt x="1918532" y="1233983"/>
                      <a:pt x="2021927" y="1234588"/>
                      <a:pt x="2124716" y="1234588"/>
                    </a:cubicBezTo>
                    <a:cubicBezTo>
                      <a:pt x="2159785" y="1234588"/>
                      <a:pt x="2171878" y="1222493"/>
                      <a:pt x="2171878" y="1186812"/>
                    </a:cubicBezTo>
                    <a:cubicBezTo>
                      <a:pt x="2171878" y="976959"/>
                      <a:pt x="2171878" y="766502"/>
                      <a:pt x="2171878" y="556650"/>
                    </a:cubicBezTo>
                    <a:cubicBezTo>
                      <a:pt x="2171878" y="520969"/>
                      <a:pt x="2159785" y="508874"/>
                      <a:pt x="2124716" y="508874"/>
                    </a:cubicBezTo>
                    <a:cubicBezTo>
                      <a:pt x="2015275" y="508874"/>
                      <a:pt x="1905835" y="508874"/>
                      <a:pt x="1796999" y="508874"/>
                    </a:cubicBezTo>
                    <a:cubicBezTo>
                      <a:pt x="1790953" y="508874"/>
                      <a:pt x="1784906" y="509478"/>
                      <a:pt x="1779465" y="509478"/>
                    </a:cubicBezTo>
                    <a:cubicBezTo>
                      <a:pt x="1758907" y="571164"/>
                      <a:pt x="1744395" y="581445"/>
                      <a:pt x="1678489" y="581445"/>
                    </a:cubicBezTo>
                    <a:cubicBezTo>
                      <a:pt x="1660350" y="581445"/>
                      <a:pt x="1642210" y="582050"/>
                      <a:pt x="1624071" y="581445"/>
                    </a:cubicBezTo>
                    <a:cubicBezTo>
                      <a:pt x="1601095" y="580840"/>
                      <a:pt x="1581142" y="571164"/>
                      <a:pt x="1568444" y="551812"/>
                    </a:cubicBezTo>
                    <a:cubicBezTo>
                      <a:pt x="1560584" y="539716"/>
                      <a:pt x="1556351" y="524597"/>
                      <a:pt x="1549096" y="508874"/>
                    </a:cubicBezTo>
                    <a:cubicBezTo>
                      <a:pt x="1542444" y="508874"/>
                      <a:pt x="1534584" y="508874"/>
                      <a:pt x="1526119" y="508874"/>
                    </a:cubicBezTo>
                    <a:cubicBezTo>
                      <a:pt x="1468073" y="508874"/>
                      <a:pt x="1410028" y="508874"/>
                      <a:pt x="1350773" y="508874"/>
                    </a:cubicBezTo>
                    <a:cubicBezTo>
                      <a:pt x="1351982" y="514921"/>
                      <a:pt x="1351982" y="519155"/>
                      <a:pt x="1353191" y="523388"/>
                    </a:cubicBezTo>
                    <a:cubicBezTo>
                      <a:pt x="1369517" y="572978"/>
                      <a:pt x="1374958" y="623174"/>
                      <a:pt x="1374958" y="675183"/>
                    </a:cubicBezTo>
                    <a:cubicBezTo>
                      <a:pt x="1373749" y="782831"/>
                      <a:pt x="1302401" y="861450"/>
                      <a:pt x="1195379" y="871731"/>
                    </a:cubicBezTo>
                    <a:cubicBezTo>
                      <a:pt x="1189938" y="872335"/>
                      <a:pt x="1181473" y="874150"/>
                      <a:pt x="1180263" y="877174"/>
                    </a:cubicBezTo>
                    <a:cubicBezTo>
                      <a:pt x="1171798" y="898340"/>
                      <a:pt x="1159101" y="920716"/>
                      <a:pt x="1158496" y="942488"/>
                    </a:cubicBezTo>
                    <a:cubicBezTo>
                      <a:pt x="1156078" y="1023526"/>
                      <a:pt x="1157287" y="1103959"/>
                      <a:pt x="1157287" y="1184997"/>
                    </a:cubicBezTo>
                    <a:cubicBezTo>
                      <a:pt x="1157287" y="1223097"/>
                      <a:pt x="1168775" y="1234588"/>
                      <a:pt x="1207472" y="1234588"/>
                    </a:cubicBezTo>
                    <a:cubicBezTo>
                      <a:pt x="1338680" y="1234588"/>
                      <a:pt x="1469887" y="1234588"/>
                      <a:pt x="1601095" y="1234588"/>
                    </a:cubicBezTo>
                    <a:cubicBezTo>
                      <a:pt x="1611374" y="1233983"/>
                      <a:pt x="1619234" y="1233983"/>
                      <a:pt x="1629513" y="1233983"/>
                    </a:cubicBezTo>
                    <a:close/>
                    <a:moveTo>
                      <a:pt x="203765" y="1786131"/>
                    </a:moveTo>
                    <a:cubicBezTo>
                      <a:pt x="262415" y="1832093"/>
                      <a:pt x="318647" y="1876240"/>
                      <a:pt x="374879" y="1920388"/>
                    </a:cubicBezTo>
                    <a:cubicBezTo>
                      <a:pt x="466785" y="1992959"/>
                      <a:pt x="558086" y="2065531"/>
                      <a:pt x="650596" y="2136893"/>
                    </a:cubicBezTo>
                    <a:cubicBezTo>
                      <a:pt x="708642" y="2181645"/>
                      <a:pt x="772734" y="2190717"/>
                      <a:pt x="839849" y="2158664"/>
                    </a:cubicBezTo>
                    <a:cubicBezTo>
                      <a:pt x="903941" y="2127821"/>
                      <a:pt x="940220" y="2075207"/>
                      <a:pt x="941429" y="2004450"/>
                    </a:cubicBezTo>
                    <a:cubicBezTo>
                      <a:pt x="943848" y="1858097"/>
                      <a:pt x="942639" y="1711140"/>
                      <a:pt x="942034" y="1564788"/>
                    </a:cubicBezTo>
                    <a:cubicBezTo>
                      <a:pt x="942034" y="1536969"/>
                      <a:pt x="928127" y="1524269"/>
                      <a:pt x="899104" y="1524269"/>
                    </a:cubicBezTo>
                    <a:cubicBezTo>
                      <a:pt x="846500" y="1524269"/>
                      <a:pt x="793292" y="1524269"/>
                      <a:pt x="740688" y="1524269"/>
                    </a:cubicBezTo>
                    <a:cubicBezTo>
                      <a:pt x="735851" y="1524269"/>
                      <a:pt x="731013" y="1525478"/>
                      <a:pt x="723758" y="1526083"/>
                    </a:cubicBezTo>
                    <a:cubicBezTo>
                      <a:pt x="723758" y="1659131"/>
                      <a:pt x="723758" y="1790969"/>
                      <a:pt x="723758" y="1921597"/>
                    </a:cubicBezTo>
                    <a:cubicBezTo>
                      <a:pt x="698967" y="1921597"/>
                      <a:pt x="676596" y="1921597"/>
                      <a:pt x="652410" y="1921597"/>
                    </a:cubicBezTo>
                    <a:cubicBezTo>
                      <a:pt x="652410" y="1908293"/>
                      <a:pt x="654224" y="1896197"/>
                      <a:pt x="651805" y="1884707"/>
                    </a:cubicBezTo>
                    <a:cubicBezTo>
                      <a:pt x="649387" y="1873216"/>
                      <a:pt x="646968" y="1859307"/>
                      <a:pt x="639108" y="1850840"/>
                    </a:cubicBezTo>
                    <a:cubicBezTo>
                      <a:pt x="534504" y="1734726"/>
                      <a:pt x="428692" y="1619821"/>
                      <a:pt x="322879" y="1504916"/>
                    </a:cubicBezTo>
                    <a:cubicBezTo>
                      <a:pt x="276322" y="1454117"/>
                      <a:pt x="218881" y="1438997"/>
                      <a:pt x="162044" y="1460769"/>
                    </a:cubicBezTo>
                    <a:cubicBezTo>
                      <a:pt x="105208" y="1483145"/>
                      <a:pt x="73162" y="1533945"/>
                      <a:pt x="73162" y="1602283"/>
                    </a:cubicBezTo>
                    <a:cubicBezTo>
                      <a:pt x="73162" y="1786131"/>
                      <a:pt x="73162" y="1969374"/>
                      <a:pt x="73162" y="2153221"/>
                    </a:cubicBezTo>
                    <a:cubicBezTo>
                      <a:pt x="73162" y="2160478"/>
                      <a:pt x="73767" y="2167736"/>
                      <a:pt x="74371" y="2174993"/>
                    </a:cubicBezTo>
                    <a:cubicBezTo>
                      <a:pt x="243067" y="2174993"/>
                      <a:pt x="410553" y="2174993"/>
                      <a:pt x="581667" y="2174993"/>
                    </a:cubicBezTo>
                    <a:cubicBezTo>
                      <a:pt x="438971" y="2062507"/>
                      <a:pt x="299903" y="1953045"/>
                      <a:pt x="160230" y="1842978"/>
                    </a:cubicBezTo>
                    <a:cubicBezTo>
                      <a:pt x="174742" y="1823626"/>
                      <a:pt x="188649" y="1806088"/>
                      <a:pt x="203765" y="1786131"/>
                    </a:cubicBezTo>
                    <a:close/>
                    <a:moveTo>
                      <a:pt x="333158" y="1194069"/>
                    </a:moveTo>
                    <a:cubicBezTo>
                      <a:pt x="363995" y="1137826"/>
                      <a:pt x="393623" y="1084607"/>
                      <a:pt x="421436" y="1030178"/>
                    </a:cubicBezTo>
                    <a:cubicBezTo>
                      <a:pt x="427483" y="1018083"/>
                      <a:pt x="429901" y="1001150"/>
                      <a:pt x="428087" y="987845"/>
                    </a:cubicBezTo>
                    <a:cubicBezTo>
                      <a:pt x="420832" y="942488"/>
                      <a:pt x="410553" y="897736"/>
                      <a:pt x="402088" y="852378"/>
                    </a:cubicBezTo>
                    <a:cubicBezTo>
                      <a:pt x="383948" y="755617"/>
                      <a:pt x="464366" y="675183"/>
                      <a:pt x="561109" y="692117"/>
                    </a:cubicBezTo>
                    <a:cubicBezTo>
                      <a:pt x="598597" y="698769"/>
                      <a:pt x="630038" y="716307"/>
                      <a:pt x="658456" y="742312"/>
                    </a:cubicBezTo>
                    <a:cubicBezTo>
                      <a:pt x="678410" y="721750"/>
                      <a:pt x="697153" y="703002"/>
                      <a:pt x="715897" y="684254"/>
                    </a:cubicBezTo>
                    <a:cubicBezTo>
                      <a:pt x="806594" y="594750"/>
                      <a:pt x="933569" y="594750"/>
                      <a:pt x="1024870" y="684859"/>
                    </a:cubicBezTo>
                    <a:cubicBezTo>
                      <a:pt x="1051474" y="711469"/>
                      <a:pt x="1077474" y="738683"/>
                      <a:pt x="1105288" y="764688"/>
                    </a:cubicBezTo>
                    <a:cubicBezTo>
                      <a:pt x="1142171" y="799764"/>
                      <a:pt x="1185705" y="809440"/>
                      <a:pt x="1232867" y="789483"/>
                    </a:cubicBezTo>
                    <a:cubicBezTo>
                      <a:pt x="1279425" y="769526"/>
                      <a:pt x="1304215" y="732031"/>
                      <a:pt x="1304820" y="681231"/>
                    </a:cubicBezTo>
                    <a:cubicBezTo>
                      <a:pt x="1305424" y="654621"/>
                      <a:pt x="1303611" y="628617"/>
                      <a:pt x="1300587" y="602007"/>
                    </a:cubicBezTo>
                    <a:cubicBezTo>
                      <a:pt x="1278215" y="428440"/>
                      <a:pt x="1117985" y="288740"/>
                      <a:pt x="943848" y="290554"/>
                    </a:cubicBezTo>
                    <a:cubicBezTo>
                      <a:pt x="882779" y="291159"/>
                      <a:pt x="833803" y="340750"/>
                      <a:pt x="835012" y="400016"/>
                    </a:cubicBezTo>
                    <a:cubicBezTo>
                      <a:pt x="835617" y="435093"/>
                      <a:pt x="861616" y="465331"/>
                      <a:pt x="896081" y="470774"/>
                    </a:cubicBezTo>
                    <a:cubicBezTo>
                      <a:pt x="930546" y="476216"/>
                      <a:pt x="964406" y="455050"/>
                      <a:pt x="975289" y="421183"/>
                    </a:cubicBezTo>
                    <a:cubicBezTo>
                      <a:pt x="977708" y="413926"/>
                      <a:pt x="978917" y="407274"/>
                      <a:pt x="980731" y="400016"/>
                    </a:cubicBezTo>
                    <a:cubicBezTo>
                      <a:pt x="1004917" y="400016"/>
                      <a:pt x="1027893" y="400016"/>
                      <a:pt x="1050265" y="400016"/>
                    </a:cubicBezTo>
                    <a:cubicBezTo>
                      <a:pt x="1050265" y="481659"/>
                      <a:pt x="981940" y="546369"/>
                      <a:pt x="900314" y="543345"/>
                    </a:cubicBezTo>
                    <a:cubicBezTo>
                      <a:pt x="811431" y="540321"/>
                      <a:pt x="755804" y="467145"/>
                      <a:pt x="763664" y="361312"/>
                    </a:cubicBezTo>
                    <a:cubicBezTo>
                      <a:pt x="708642" y="361312"/>
                      <a:pt x="653619" y="359497"/>
                      <a:pt x="598597" y="361916"/>
                    </a:cubicBezTo>
                    <a:cubicBezTo>
                      <a:pt x="400274" y="369778"/>
                      <a:pt x="262415" y="467145"/>
                      <a:pt x="181393" y="646759"/>
                    </a:cubicBezTo>
                    <a:cubicBezTo>
                      <a:pt x="145114" y="725983"/>
                      <a:pt x="143905" y="810650"/>
                      <a:pt x="145719" y="895316"/>
                    </a:cubicBezTo>
                    <a:cubicBezTo>
                      <a:pt x="146324" y="915274"/>
                      <a:pt x="152370" y="929183"/>
                      <a:pt x="168091" y="941278"/>
                    </a:cubicBezTo>
                    <a:cubicBezTo>
                      <a:pt x="236415" y="994497"/>
                      <a:pt x="285392" y="1062231"/>
                      <a:pt x="316228" y="1143269"/>
                    </a:cubicBezTo>
                    <a:cubicBezTo>
                      <a:pt x="321670" y="1159597"/>
                      <a:pt x="326507" y="1175321"/>
                      <a:pt x="333158" y="1194069"/>
                    </a:cubicBezTo>
                    <a:close/>
                    <a:moveTo>
                      <a:pt x="1110125" y="863264"/>
                    </a:moveTo>
                    <a:cubicBezTo>
                      <a:pt x="1077474" y="834236"/>
                      <a:pt x="1049056" y="810045"/>
                      <a:pt x="1021242" y="784645"/>
                    </a:cubicBezTo>
                    <a:cubicBezTo>
                      <a:pt x="1001894" y="766502"/>
                      <a:pt x="984359" y="747150"/>
                      <a:pt x="965010" y="729007"/>
                    </a:cubicBezTo>
                    <a:cubicBezTo>
                      <a:pt x="909383" y="676997"/>
                      <a:pt x="828361" y="676393"/>
                      <a:pt x="773338" y="729007"/>
                    </a:cubicBezTo>
                    <a:cubicBezTo>
                      <a:pt x="741897" y="759245"/>
                      <a:pt x="711060" y="790693"/>
                      <a:pt x="680223" y="822140"/>
                    </a:cubicBezTo>
                    <a:cubicBezTo>
                      <a:pt x="668131" y="834236"/>
                      <a:pt x="657247" y="847540"/>
                      <a:pt x="643340" y="862054"/>
                    </a:cubicBezTo>
                    <a:cubicBezTo>
                      <a:pt x="633061" y="842097"/>
                      <a:pt x="625806" y="827583"/>
                      <a:pt x="617945" y="813069"/>
                    </a:cubicBezTo>
                    <a:cubicBezTo>
                      <a:pt x="603434" y="787064"/>
                      <a:pt x="581667" y="770736"/>
                      <a:pt x="553248" y="764688"/>
                    </a:cubicBezTo>
                    <a:cubicBezTo>
                      <a:pt x="502458" y="753802"/>
                      <a:pt x="463157" y="791902"/>
                      <a:pt x="473435" y="843307"/>
                    </a:cubicBezTo>
                    <a:cubicBezTo>
                      <a:pt x="483714" y="896526"/>
                      <a:pt x="495203" y="949745"/>
                      <a:pt x="504877" y="1002964"/>
                    </a:cubicBezTo>
                    <a:cubicBezTo>
                      <a:pt x="506691" y="1014455"/>
                      <a:pt x="504877" y="1028969"/>
                      <a:pt x="499435" y="1039250"/>
                    </a:cubicBezTo>
                    <a:cubicBezTo>
                      <a:pt x="462552" y="1109402"/>
                      <a:pt x="423855" y="1178345"/>
                      <a:pt x="386367" y="1248497"/>
                    </a:cubicBezTo>
                    <a:cubicBezTo>
                      <a:pt x="359158" y="1298693"/>
                      <a:pt x="331949" y="1348888"/>
                      <a:pt x="305345" y="1397874"/>
                    </a:cubicBezTo>
                    <a:cubicBezTo>
                      <a:pt x="326507" y="1414807"/>
                      <a:pt x="346460" y="1430531"/>
                      <a:pt x="366414" y="1446255"/>
                    </a:cubicBezTo>
                    <a:cubicBezTo>
                      <a:pt x="370042" y="1448674"/>
                      <a:pt x="373669" y="1451697"/>
                      <a:pt x="377902" y="1452302"/>
                    </a:cubicBezTo>
                    <a:cubicBezTo>
                      <a:pt x="415390" y="1456535"/>
                      <a:pt x="452273" y="1460164"/>
                      <a:pt x="492179" y="1463793"/>
                    </a:cubicBezTo>
                    <a:cubicBezTo>
                      <a:pt x="504877" y="1432345"/>
                      <a:pt x="518784" y="1397269"/>
                      <a:pt x="532691" y="1361588"/>
                    </a:cubicBezTo>
                    <a:cubicBezTo>
                      <a:pt x="515156" y="1352517"/>
                      <a:pt x="499435" y="1344050"/>
                      <a:pt x="482505" y="1334978"/>
                    </a:cubicBezTo>
                    <a:cubicBezTo>
                      <a:pt x="493389" y="1313207"/>
                      <a:pt x="503668" y="1292645"/>
                      <a:pt x="514551" y="1270874"/>
                    </a:cubicBezTo>
                    <a:cubicBezTo>
                      <a:pt x="536923" y="1281759"/>
                      <a:pt x="556876" y="1291435"/>
                      <a:pt x="579248" y="1302321"/>
                    </a:cubicBezTo>
                    <a:cubicBezTo>
                      <a:pt x="579248" y="1264826"/>
                      <a:pt x="578644" y="1230959"/>
                      <a:pt x="579248" y="1197093"/>
                    </a:cubicBezTo>
                    <a:cubicBezTo>
                      <a:pt x="580457" y="1155969"/>
                      <a:pt x="599201" y="1123916"/>
                      <a:pt x="634875" y="1104564"/>
                    </a:cubicBezTo>
                    <a:cubicBezTo>
                      <a:pt x="649991" y="1096702"/>
                      <a:pt x="656038" y="1087026"/>
                      <a:pt x="660875" y="1071302"/>
                    </a:cubicBezTo>
                    <a:cubicBezTo>
                      <a:pt x="682037" y="1001150"/>
                      <a:pt x="743711" y="950955"/>
                      <a:pt x="816268" y="944302"/>
                    </a:cubicBezTo>
                    <a:cubicBezTo>
                      <a:pt x="887011" y="937650"/>
                      <a:pt x="956545" y="975145"/>
                      <a:pt x="991010" y="1038645"/>
                    </a:cubicBezTo>
                    <a:cubicBezTo>
                      <a:pt x="994638" y="1045297"/>
                      <a:pt x="998266" y="1051950"/>
                      <a:pt x="1004917" y="1064650"/>
                    </a:cubicBezTo>
                    <a:cubicBezTo>
                      <a:pt x="1043009" y="992683"/>
                      <a:pt x="1078079" y="925554"/>
                      <a:pt x="1110125" y="863264"/>
                    </a:cubicBezTo>
                    <a:close/>
                    <a:moveTo>
                      <a:pt x="724362" y="1232773"/>
                    </a:moveTo>
                    <a:cubicBezTo>
                      <a:pt x="724362" y="1222493"/>
                      <a:pt x="724362" y="1214026"/>
                      <a:pt x="724362" y="1204955"/>
                    </a:cubicBezTo>
                    <a:cubicBezTo>
                      <a:pt x="723758" y="1178345"/>
                      <a:pt x="710456" y="1162017"/>
                      <a:pt x="688688" y="1161412"/>
                    </a:cubicBezTo>
                    <a:cubicBezTo>
                      <a:pt x="666921" y="1160807"/>
                      <a:pt x="652410" y="1177136"/>
                      <a:pt x="651805" y="1203745"/>
                    </a:cubicBezTo>
                    <a:cubicBezTo>
                      <a:pt x="651805" y="1241240"/>
                      <a:pt x="651201" y="1279340"/>
                      <a:pt x="651805" y="1316836"/>
                    </a:cubicBezTo>
                    <a:cubicBezTo>
                      <a:pt x="652410" y="1360983"/>
                      <a:pt x="666317" y="1401502"/>
                      <a:pt x="693526" y="1436578"/>
                    </a:cubicBezTo>
                    <a:cubicBezTo>
                      <a:pt x="698967" y="1443836"/>
                      <a:pt x="711665" y="1449883"/>
                      <a:pt x="720735" y="1450488"/>
                    </a:cubicBezTo>
                    <a:cubicBezTo>
                      <a:pt x="767292" y="1451697"/>
                      <a:pt x="814454" y="1451093"/>
                      <a:pt x="861012" y="1451093"/>
                    </a:cubicBezTo>
                    <a:cubicBezTo>
                      <a:pt x="928127" y="1451093"/>
                      <a:pt x="931150" y="1448069"/>
                      <a:pt x="940220" y="1380336"/>
                    </a:cubicBezTo>
                    <a:cubicBezTo>
                      <a:pt x="940825" y="1373683"/>
                      <a:pt x="941429" y="1367031"/>
                      <a:pt x="941429" y="1359773"/>
                    </a:cubicBezTo>
                    <a:cubicBezTo>
                      <a:pt x="941429" y="1281759"/>
                      <a:pt x="942639" y="1204350"/>
                      <a:pt x="940825" y="1126336"/>
                    </a:cubicBezTo>
                    <a:cubicBezTo>
                      <a:pt x="940220" y="1105774"/>
                      <a:pt x="932964" y="1082793"/>
                      <a:pt x="922685" y="1064650"/>
                    </a:cubicBezTo>
                    <a:cubicBezTo>
                      <a:pt x="900314" y="1026550"/>
                      <a:pt x="853151" y="1008407"/>
                      <a:pt x="811431" y="1018083"/>
                    </a:cubicBezTo>
                    <a:cubicBezTo>
                      <a:pt x="769106" y="1027759"/>
                      <a:pt x="737665" y="1058602"/>
                      <a:pt x="731618" y="1096702"/>
                    </a:cubicBezTo>
                    <a:cubicBezTo>
                      <a:pt x="786641" y="1129964"/>
                      <a:pt x="807803" y="1177136"/>
                      <a:pt x="793896" y="1232169"/>
                    </a:cubicBezTo>
                    <a:cubicBezTo>
                      <a:pt x="771525" y="1232773"/>
                      <a:pt x="749153" y="1232773"/>
                      <a:pt x="724362" y="1232773"/>
                    </a:cubicBezTo>
                    <a:close/>
                    <a:moveTo>
                      <a:pt x="1705093" y="507664"/>
                    </a:moveTo>
                    <a:cubicBezTo>
                      <a:pt x="1708117" y="473193"/>
                      <a:pt x="1710535" y="441140"/>
                      <a:pt x="1712954" y="409088"/>
                    </a:cubicBezTo>
                    <a:cubicBezTo>
                      <a:pt x="1721419" y="311116"/>
                      <a:pt x="1729884" y="213750"/>
                      <a:pt x="1737744" y="115778"/>
                    </a:cubicBezTo>
                    <a:cubicBezTo>
                      <a:pt x="1740163" y="86750"/>
                      <a:pt x="1727465" y="73445"/>
                      <a:pt x="1698443" y="72840"/>
                    </a:cubicBezTo>
                    <a:cubicBezTo>
                      <a:pt x="1680303" y="72236"/>
                      <a:pt x="1662164" y="72840"/>
                      <a:pt x="1644025" y="72840"/>
                    </a:cubicBezTo>
                    <a:cubicBezTo>
                      <a:pt x="1600490" y="72840"/>
                      <a:pt x="1590816" y="84331"/>
                      <a:pt x="1594444" y="127269"/>
                    </a:cubicBezTo>
                    <a:cubicBezTo>
                      <a:pt x="1602304" y="213750"/>
                      <a:pt x="1608955" y="300231"/>
                      <a:pt x="1616211" y="386712"/>
                    </a:cubicBezTo>
                    <a:cubicBezTo>
                      <a:pt x="1619839" y="427231"/>
                      <a:pt x="1623467" y="467145"/>
                      <a:pt x="1627094" y="507664"/>
                    </a:cubicBezTo>
                    <a:cubicBezTo>
                      <a:pt x="1653699" y="507664"/>
                      <a:pt x="1677885" y="507664"/>
                      <a:pt x="1705093" y="507664"/>
                    </a:cubicBezTo>
                    <a:close/>
                    <a:moveTo>
                      <a:pt x="592550" y="1409364"/>
                    </a:moveTo>
                    <a:cubicBezTo>
                      <a:pt x="581062" y="1438997"/>
                      <a:pt x="568365" y="1469236"/>
                      <a:pt x="558086" y="1495240"/>
                    </a:cubicBezTo>
                    <a:cubicBezTo>
                      <a:pt x="591341" y="1530316"/>
                      <a:pt x="621573" y="1562974"/>
                      <a:pt x="651805" y="1595631"/>
                    </a:cubicBezTo>
                    <a:cubicBezTo>
                      <a:pt x="651805" y="1567812"/>
                      <a:pt x="652410" y="1539388"/>
                      <a:pt x="651805" y="1510964"/>
                    </a:cubicBezTo>
                    <a:cubicBezTo>
                      <a:pt x="651805" y="1505521"/>
                      <a:pt x="648782" y="1499474"/>
                      <a:pt x="645759" y="1494636"/>
                    </a:cubicBezTo>
                    <a:cubicBezTo>
                      <a:pt x="628829" y="1466816"/>
                      <a:pt x="610690" y="1438997"/>
                      <a:pt x="592550" y="1409364"/>
                    </a:cubicBezTo>
                    <a:close/>
                    <a:moveTo>
                      <a:pt x="449854" y="1536364"/>
                    </a:moveTo>
                    <a:cubicBezTo>
                      <a:pt x="515760" y="1608331"/>
                      <a:pt x="582271" y="1680902"/>
                      <a:pt x="648177" y="1752869"/>
                    </a:cubicBezTo>
                    <a:cubicBezTo>
                      <a:pt x="649991" y="1751659"/>
                      <a:pt x="651805" y="1750450"/>
                      <a:pt x="653619" y="1749240"/>
                    </a:cubicBezTo>
                    <a:cubicBezTo>
                      <a:pt x="622782" y="1699045"/>
                      <a:pt x="593760" y="1647035"/>
                      <a:pt x="559295" y="1599259"/>
                    </a:cubicBezTo>
                    <a:cubicBezTo>
                      <a:pt x="533295" y="1564183"/>
                      <a:pt x="495203" y="1543621"/>
                      <a:pt x="449854" y="1536364"/>
                    </a:cubicBezTo>
                    <a:close/>
                  </a:path>
                </a:pathLst>
              </a:custGeom>
              <a:solidFill>
                <a:srgbClr val="000000"/>
              </a:solidFill>
              <a:ln w="604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3F83B12-A283-945E-582A-B84BD4F2FD7B}"/>
                  </a:ext>
                </a:extLst>
              </p:cNvPr>
              <p:cNvSpPr/>
              <p:nvPr/>
            </p:nvSpPr>
            <p:spPr>
              <a:xfrm>
                <a:off x="6184862" y="3625052"/>
                <a:ext cx="1159100" cy="725714"/>
              </a:xfrm>
              <a:custGeom>
                <a:avLst/>
                <a:gdLst>
                  <a:gd name="connsiteX0" fmla="*/ 581667 w 1159100"/>
                  <a:gd name="connsiteY0" fmla="*/ 0 h 725714"/>
                  <a:gd name="connsiteX1" fmla="*/ 1075055 w 1159100"/>
                  <a:gd name="connsiteY1" fmla="*/ 0 h 725714"/>
                  <a:gd name="connsiteX2" fmla="*/ 1159101 w 1159100"/>
                  <a:gd name="connsiteY2" fmla="*/ 83457 h 725714"/>
                  <a:gd name="connsiteX3" fmla="*/ 1159101 w 1159100"/>
                  <a:gd name="connsiteY3" fmla="*/ 643467 h 725714"/>
                  <a:gd name="connsiteX4" fmla="*/ 1076265 w 1159100"/>
                  <a:gd name="connsiteY4" fmla="*/ 725714 h 725714"/>
                  <a:gd name="connsiteX5" fmla="*/ 82836 w 1159100"/>
                  <a:gd name="connsiteY5" fmla="*/ 725714 h 725714"/>
                  <a:gd name="connsiteX6" fmla="*/ 0 w 1159100"/>
                  <a:gd name="connsiteY6" fmla="*/ 643467 h 725714"/>
                  <a:gd name="connsiteX7" fmla="*/ 0 w 1159100"/>
                  <a:gd name="connsiteY7" fmla="*/ 81038 h 725714"/>
                  <a:gd name="connsiteX8" fmla="*/ 81627 w 1159100"/>
                  <a:gd name="connsiteY8" fmla="*/ 0 h 725714"/>
                  <a:gd name="connsiteX9" fmla="*/ 581667 w 1159100"/>
                  <a:gd name="connsiteY9" fmla="*/ 0 h 725714"/>
                  <a:gd name="connsiteX10" fmla="*/ 867663 w 1159100"/>
                  <a:gd name="connsiteY10" fmla="*/ 507395 h 725714"/>
                  <a:gd name="connsiteX11" fmla="*/ 867663 w 1159100"/>
                  <a:gd name="connsiteY11" fmla="*/ 74386 h 725714"/>
                  <a:gd name="connsiteX12" fmla="*/ 218881 w 1159100"/>
                  <a:gd name="connsiteY12" fmla="*/ 74386 h 725714"/>
                  <a:gd name="connsiteX13" fmla="*/ 218881 w 1159100"/>
                  <a:gd name="connsiteY13" fmla="*/ 507395 h 725714"/>
                  <a:gd name="connsiteX14" fmla="*/ 867663 w 1159100"/>
                  <a:gd name="connsiteY14" fmla="*/ 507395 h 725714"/>
                  <a:gd name="connsiteX15" fmla="*/ 73766 w 1159100"/>
                  <a:gd name="connsiteY15" fmla="*/ 651933 h 725714"/>
                  <a:gd name="connsiteX16" fmla="*/ 1084729 w 1159100"/>
                  <a:gd name="connsiteY16" fmla="*/ 651933 h 725714"/>
                  <a:gd name="connsiteX17" fmla="*/ 1084729 w 1159100"/>
                  <a:gd name="connsiteY17" fmla="*/ 581781 h 725714"/>
                  <a:gd name="connsiteX18" fmla="*/ 73766 w 1159100"/>
                  <a:gd name="connsiteY18" fmla="*/ 581781 h 725714"/>
                  <a:gd name="connsiteX19" fmla="*/ 73766 w 1159100"/>
                  <a:gd name="connsiteY19" fmla="*/ 651933 h 725714"/>
                  <a:gd name="connsiteX20" fmla="*/ 1084729 w 1159100"/>
                  <a:gd name="connsiteY20" fmla="*/ 507395 h 725714"/>
                  <a:gd name="connsiteX21" fmla="*/ 1084729 w 1159100"/>
                  <a:gd name="connsiteY21" fmla="*/ 74991 h 725714"/>
                  <a:gd name="connsiteX22" fmla="*/ 942638 w 1159100"/>
                  <a:gd name="connsiteY22" fmla="*/ 74991 h 725714"/>
                  <a:gd name="connsiteX23" fmla="*/ 942638 w 1159100"/>
                  <a:gd name="connsiteY23" fmla="*/ 507395 h 725714"/>
                  <a:gd name="connsiteX24" fmla="*/ 1084729 w 1159100"/>
                  <a:gd name="connsiteY24" fmla="*/ 507395 h 725714"/>
                  <a:gd name="connsiteX25" fmla="*/ 143300 w 1159100"/>
                  <a:gd name="connsiteY25" fmla="*/ 506790 h 725714"/>
                  <a:gd name="connsiteX26" fmla="*/ 143300 w 1159100"/>
                  <a:gd name="connsiteY26" fmla="*/ 74386 h 725714"/>
                  <a:gd name="connsiteX27" fmla="*/ 73766 w 1159100"/>
                  <a:gd name="connsiteY27" fmla="*/ 74386 h 725714"/>
                  <a:gd name="connsiteX28" fmla="*/ 73766 w 1159100"/>
                  <a:gd name="connsiteY28" fmla="*/ 506790 h 725714"/>
                  <a:gd name="connsiteX29" fmla="*/ 143300 w 1159100"/>
                  <a:gd name="connsiteY29" fmla="*/ 506790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9100" h="725714">
                    <a:moveTo>
                      <a:pt x="581667" y="0"/>
                    </a:moveTo>
                    <a:cubicBezTo>
                      <a:pt x="746129" y="0"/>
                      <a:pt x="910592" y="0"/>
                      <a:pt x="1075055" y="0"/>
                    </a:cubicBezTo>
                    <a:cubicBezTo>
                      <a:pt x="1130683" y="0"/>
                      <a:pt x="1158496" y="27819"/>
                      <a:pt x="1159101" y="83457"/>
                    </a:cubicBezTo>
                    <a:cubicBezTo>
                      <a:pt x="1159101" y="270329"/>
                      <a:pt x="1159101" y="456595"/>
                      <a:pt x="1159101" y="643467"/>
                    </a:cubicBezTo>
                    <a:cubicBezTo>
                      <a:pt x="1159101" y="697290"/>
                      <a:pt x="1130683" y="725714"/>
                      <a:pt x="1076265" y="725714"/>
                    </a:cubicBezTo>
                    <a:cubicBezTo>
                      <a:pt x="744920" y="725714"/>
                      <a:pt x="414181" y="725714"/>
                      <a:pt x="82836" y="725714"/>
                    </a:cubicBezTo>
                    <a:cubicBezTo>
                      <a:pt x="28418" y="725714"/>
                      <a:pt x="0" y="697290"/>
                      <a:pt x="0" y="643467"/>
                    </a:cubicBezTo>
                    <a:cubicBezTo>
                      <a:pt x="0" y="455991"/>
                      <a:pt x="0" y="268514"/>
                      <a:pt x="0" y="81038"/>
                    </a:cubicBezTo>
                    <a:cubicBezTo>
                      <a:pt x="0" y="29028"/>
                      <a:pt x="29023" y="0"/>
                      <a:pt x="81627" y="0"/>
                    </a:cubicBezTo>
                    <a:cubicBezTo>
                      <a:pt x="248508" y="0"/>
                      <a:pt x="414785" y="0"/>
                      <a:pt x="581667" y="0"/>
                    </a:cubicBezTo>
                    <a:close/>
                    <a:moveTo>
                      <a:pt x="867663" y="507395"/>
                    </a:moveTo>
                    <a:cubicBezTo>
                      <a:pt x="867663" y="361648"/>
                      <a:pt x="867663" y="218319"/>
                      <a:pt x="867663" y="74386"/>
                    </a:cubicBezTo>
                    <a:cubicBezTo>
                      <a:pt x="650596" y="74386"/>
                      <a:pt x="434738" y="74386"/>
                      <a:pt x="218881" y="74386"/>
                    </a:cubicBezTo>
                    <a:cubicBezTo>
                      <a:pt x="218881" y="219529"/>
                      <a:pt x="218881" y="363462"/>
                      <a:pt x="218881" y="507395"/>
                    </a:cubicBezTo>
                    <a:cubicBezTo>
                      <a:pt x="435948" y="507395"/>
                      <a:pt x="651201" y="507395"/>
                      <a:pt x="867663" y="507395"/>
                    </a:cubicBezTo>
                    <a:close/>
                    <a:moveTo>
                      <a:pt x="73766" y="651933"/>
                    </a:moveTo>
                    <a:cubicBezTo>
                      <a:pt x="411762" y="651933"/>
                      <a:pt x="748548" y="651933"/>
                      <a:pt x="1084729" y="651933"/>
                    </a:cubicBezTo>
                    <a:cubicBezTo>
                      <a:pt x="1084729" y="627743"/>
                      <a:pt x="1084729" y="604762"/>
                      <a:pt x="1084729" y="581781"/>
                    </a:cubicBezTo>
                    <a:cubicBezTo>
                      <a:pt x="746734" y="581781"/>
                      <a:pt x="411157" y="581781"/>
                      <a:pt x="73766" y="581781"/>
                    </a:cubicBezTo>
                    <a:cubicBezTo>
                      <a:pt x="73766" y="605367"/>
                      <a:pt x="73766" y="627743"/>
                      <a:pt x="73766" y="651933"/>
                    </a:cubicBezTo>
                    <a:close/>
                    <a:moveTo>
                      <a:pt x="1084729" y="507395"/>
                    </a:moveTo>
                    <a:cubicBezTo>
                      <a:pt x="1084729" y="361648"/>
                      <a:pt x="1084729" y="218319"/>
                      <a:pt x="1084729" y="74991"/>
                    </a:cubicBezTo>
                    <a:cubicBezTo>
                      <a:pt x="1036358" y="74991"/>
                      <a:pt x="989196" y="74991"/>
                      <a:pt x="942638" y="74991"/>
                    </a:cubicBezTo>
                    <a:cubicBezTo>
                      <a:pt x="942638" y="220133"/>
                      <a:pt x="942638" y="363462"/>
                      <a:pt x="942638" y="507395"/>
                    </a:cubicBezTo>
                    <a:cubicBezTo>
                      <a:pt x="990405" y="507395"/>
                      <a:pt x="1036963" y="507395"/>
                      <a:pt x="1084729" y="507395"/>
                    </a:cubicBezTo>
                    <a:close/>
                    <a:moveTo>
                      <a:pt x="143300" y="506790"/>
                    </a:moveTo>
                    <a:cubicBezTo>
                      <a:pt x="143300" y="361043"/>
                      <a:pt x="143300" y="217714"/>
                      <a:pt x="143300" y="74386"/>
                    </a:cubicBezTo>
                    <a:cubicBezTo>
                      <a:pt x="119115" y="74386"/>
                      <a:pt x="96138" y="74386"/>
                      <a:pt x="73766" y="74386"/>
                    </a:cubicBezTo>
                    <a:cubicBezTo>
                      <a:pt x="73766" y="219529"/>
                      <a:pt x="73766" y="362857"/>
                      <a:pt x="73766" y="506790"/>
                    </a:cubicBezTo>
                    <a:cubicBezTo>
                      <a:pt x="97347" y="506790"/>
                      <a:pt x="119115" y="506790"/>
                      <a:pt x="143300" y="506790"/>
                    </a:cubicBezTo>
                    <a:close/>
                  </a:path>
                </a:pathLst>
              </a:custGeom>
              <a:grpFill/>
              <a:ln w="6040"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D90C4FB-FB3D-91D5-129E-0BAF6F49AF9D}"/>
                  </a:ext>
                </a:extLst>
              </p:cNvPr>
              <p:cNvSpPr/>
              <p:nvPr/>
            </p:nvSpPr>
            <p:spPr>
              <a:xfrm>
                <a:off x="6302163" y="3016662"/>
                <a:ext cx="272089" cy="273352"/>
              </a:xfrm>
              <a:custGeom>
                <a:avLst/>
                <a:gdLst>
                  <a:gd name="connsiteX0" fmla="*/ 272089 w 272089"/>
                  <a:gd name="connsiteY0" fmla="*/ 216505 h 273352"/>
                  <a:gd name="connsiteX1" fmla="*/ 219485 w 272089"/>
                  <a:gd name="connsiteY1" fmla="*/ 270329 h 273352"/>
                  <a:gd name="connsiteX2" fmla="*/ 139673 w 272089"/>
                  <a:gd name="connsiteY2" fmla="*/ 186267 h 273352"/>
                  <a:gd name="connsiteX3" fmla="*/ 58046 w 272089"/>
                  <a:gd name="connsiteY3" fmla="*/ 273352 h 273352"/>
                  <a:gd name="connsiteX4" fmla="*/ 3023 w 272089"/>
                  <a:gd name="connsiteY4" fmla="*/ 217109 h 273352"/>
                  <a:gd name="connsiteX5" fmla="*/ 88882 w 272089"/>
                  <a:gd name="connsiteY5" fmla="*/ 137281 h 273352"/>
                  <a:gd name="connsiteX6" fmla="*/ 0 w 272089"/>
                  <a:gd name="connsiteY6" fmla="*/ 56243 h 273352"/>
                  <a:gd name="connsiteX7" fmla="*/ 54418 w 272089"/>
                  <a:gd name="connsiteY7" fmla="*/ 4838 h 273352"/>
                  <a:gd name="connsiteX8" fmla="*/ 136649 w 272089"/>
                  <a:gd name="connsiteY8" fmla="*/ 89505 h 273352"/>
                  <a:gd name="connsiteX9" fmla="*/ 217067 w 272089"/>
                  <a:gd name="connsiteY9" fmla="*/ 0 h 273352"/>
                  <a:gd name="connsiteX10" fmla="*/ 270880 w 272089"/>
                  <a:gd name="connsiteY10" fmla="*/ 54429 h 273352"/>
                  <a:gd name="connsiteX11" fmla="*/ 185021 w 272089"/>
                  <a:gd name="connsiteY11" fmla="*/ 135467 h 273352"/>
                  <a:gd name="connsiteX12" fmla="*/ 272089 w 272089"/>
                  <a:gd name="connsiteY12" fmla="*/ 216505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352">
                    <a:moveTo>
                      <a:pt x="272089" y="216505"/>
                    </a:moveTo>
                    <a:cubicBezTo>
                      <a:pt x="252136" y="237067"/>
                      <a:pt x="236415" y="252790"/>
                      <a:pt x="219485" y="270329"/>
                    </a:cubicBezTo>
                    <a:cubicBezTo>
                      <a:pt x="192881" y="242509"/>
                      <a:pt x="166882" y="215295"/>
                      <a:pt x="139673" y="186267"/>
                    </a:cubicBezTo>
                    <a:cubicBezTo>
                      <a:pt x="110650" y="217109"/>
                      <a:pt x="84650" y="244929"/>
                      <a:pt x="58046" y="273352"/>
                    </a:cubicBezTo>
                    <a:cubicBezTo>
                      <a:pt x="37488" y="252790"/>
                      <a:pt x="21767" y="236462"/>
                      <a:pt x="3023" y="217109"/>
                    </a:cubicBezTo>
                    <a:cubicBezTo>
                      <a:pt x="30837" y="191709"/>
                      <a:pt x="58046" y="166310"/>
                      <a:pt x="88882" y="137281"/>
                    </a:cubicBezTo>
                    <a:cubicBezTo>
                      <a:pt x="57441" y="108857"/>
                      <a:pt x="29023" y="82852"/>
                      <a:pt x="0" y="56243"/>
                    </a:cubicBezTo>
                    <a:cubicBezTo>
                      <a:pt x="20558" y="36286"/>
                      <a:pt x="36883" y="21167"/>
                      <a:pt x="54418" y="4838"/>
                    </a:cubicBezTo>
                    <a:cubicBezTo>
                      <a:pt x="79813" y="30843"/>
                      <a:pt x="106417" y="58057"/>
                      <a:pt x="136649" y="89505"/>
                    </a:cubicBezTo>
                    <a:cubicBezTo>
                      <a:pt x="165672" y="57452"/>
                      <a:pt x="191067" y="29028"/>
                      <a:pt x="217067" y="0"/>
                    </a:cubicBezTo>
                    <a:cubicBezTo>
                      <a:pt x="237020" y="19957"/>
                      <a:pt x="252741" y="36286"/>
                      <a:pt x="270880" y="54429"/>
                    </a:cubicBezTo>
                    <a:cubicBezTo>
                      <a:pt x="243066" y="81038"/>
                      <a:pt x="215253" y="107043"/>
                      <a:pt x="185021" y="135467"/>
                    </a:cubicBezTo>
                    <a:cubicBezTo>
                      <a:pt x="215857" y="164495"/>
                      <a:pt x="243066" y="189895"/>
                      <a:pt x="272089" y="216505"/>
                    </a:cubicBezTo>
                    <a:close/>
                  </a:path>
                </a:pathLst>
              </a:custGeom>
              <a:grpFill/>
              <a:ln w="6040"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6158298-E6D5-550F-03EF-2B6C9C90A51C}"/>
                  </a:ext>
                </a:extLst>
              </p:cNvPr>
              <p:cNvSpPr/>
              <p:nvPr/>
            </p:nvSpPr>
            <p:spPr>
              <a:xfrm>
                <a:off x="6628065" y="3016057"/>
                <a:ext cx="272089" cy="273957"/>
              </a:xfrm>
              <a:custGeom>
                <a:avLst/>
                <a:gdLst>
                  <a:gd name="connsiteX0" fmla="*/ 58046 w 272089"/>
                  <a:gd name="connsiteY0" fmla="*/ 4838 h 273957"/>
                  <a:gd name="connsiteX1" fmla="*/ 136045 w 272089"/>
                  <a:gd name="connsiteY1" fmla="*/ 89505 h 273957"/>
                  <a:gd name="connsiteX2" fmla="*/ 215858 w 272089"/>
                  <a:gd name="connsiteY2" fmla="*/ 0 h 273957"/>
                  <a:gd name="connsiteX3" fmla="*/ 269066 w 272089"/>
                  <a:gd name="connsiteY3" fmla="*/ 55033 h 273957"/>
                  <a:gd name="connsiteX4" fmla="*/ 183812 w 272089"/>
                  <a:gd name="connsiteY4" fmla="*/ 135467 h 273957"/>
                  <a:gd name="connsiteX5" fmla="*/ 272089 w 272089"/>
                  <a:gd name="connsiteY5" fmla="*/ 216505 h 273957"/>
                  <a:gd name="connsiteX6" fmla="*/ 217067 w 272089"/>
                  <a:gd name="connsiteY6" fmla="*/ 266095 h 273957"/>
                  <a:gd name="connsiteX7" fmla="*/ 140882 w 272089"/>
                  <a:gd name="connsiteY7" fmla="*/ 187476 h 273957"/>
                  <a:gd name="connsiteX8" fmla="*/ 58046 w 272089"/>
                  <a:gd name="connsiteY8" fmla="*/ 273957 h 273957"/>
                  <a:gd name="connsiteX9" fmla="*/ 5442 w 272089"/>
                  <a:gd name="connsiteY9" fmla="*/ 216505 h 273957"/>
                  <a:gd name="connsiteX10" fmla="*/ 88278 w 272089"/>
                  <a:gd name="connsiteY10" fmla="*/ 139095 h 273957"/>
                  <a:gd name="connsiteX11" fmla="*/ 0 w 272089"/>
                  <a:gd name="connsiteY11" fmla="*/ 57452 h 273957"/>
                  <a:gd name="connsiteX12" fmla="*/ 58046 w 272089"/>
                  <a:gd name="connsiteY12" fmla="*/ 4838 h 27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957">
                    <a:moveTo>
                      <a:pt x="58046" y="4838"/>
                    </a:moveTo>
                    <a:cubicBezTo>
                      <a:pt x="81627" y="30843"/>
                      <a:pt x="107022" y="58057"/>
                      <a:pt x="136045" y="89505"/>
                    </a:cubicBezTo>
                    <a:cubicBezTo>
                      <a:pt x="164463" y="58057"/>
                      <a:pt x="189858" y="29633"/>
                      <a:pt x="215858" y="0"/>
                    </a:cubicBezTo>
                    <a:cubicBezTo>
                      <a:pt x="235811" y="20562"/>
                      <a:pt x="251531" y="36891"/>
                      <a:pt x="269066" y="55033"/>
                    </a:cubicBezTo>
                    <a:cubicBezTo>
                      <a:pt x="241857" y="80433"/>
                      <a:pt x="214044" y="106438"/>
                      <a:pt x="183812" y="135467"/>
                    </a:cubicBezTo>
                    <a:cubicBezTo>
                      <a:pt x="215858" y="164495"/>
                      <a:pt x="243067" y="189895"/>
                      <a:pt x="272089" y="216505"/>
                    </a:cubicBezTo>
                    <a:cubicBezTo>
                      <a:pt x="250927" y="235252"/>
                      <a:pt x="233997" y="250976"/>
                      <a:pt x="217067" y="266095"/>
                    </a:cubicBezTo>
                    <a:cubicBezTo>
                      <a:pt x="194090" y="242510"/>
                      <a:pt x="168091" y="215295"/>
                      <a:pt x="140882" y="187476"/>
                    </a:cubicBezTo>
                    <a:cubicBezTo>
                      <a:pt x="111254" y="218319"/>
                      <a:pt x="85255" y="245533"/>
                      <a:pt x="58046" y="273957"/>
                    </a:cubicBezTo>
                    <a:cubicBezTo>
                      <a:pt x="38092" y="252186"/>
                      <a:pt x="22372" y="235252"/>
                      <a:pt x="5442" y="216505"/>
                    </a:cubicBezTo>
                    <a:cubicBezTo>
                      <a:pt x="30837" y="192919"/>
                      <a:pt x="58046" y="166914"/>
                      <a:pt x="88278" y="139095"/>
                    </a:cubicBezTo>
                    <a:cubicBezTo>
                      <a:pt x="56837" y="110067"/>
                      <a:pt x="29023" y="84667"/>
                      <a:pt x="0" y="57452"/>
                    </a:cubicBezTo>
                    <a:cubicBezTo>
                      <a:pt x="20558" y="38705"/>
                      <a:pt x="37488" y="23586"/>
                      <a:pt x="58046" y="4838"/>
                    </a:cubicBezTo>
                    <a:close/>
                  </a:path>
                </a:pathLst>
              </a:custGeom>
              <a:grpFill/>
              <a:ln w="6040"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3458E18-B756-EDA3-AB02-96FD82FE9DCD}"/>
                  </a:ext>
                </a:extLst>
              </p:cNvPr>
              <p:cNvSpPr/>
              <p:nvPr/>
            </p:nvSpPr>
            <p:spPr>
              <a:xfrm>
                <a:off x="6956991" y="3016662"/>
                <a:ext cx="270275" cy="271537"/>
              </a:xfrm>
              <a:custGeom>
                <a:avLst/>
                <a:gdLst>
                  <a:gd name="connsiteX0" fmla="*/ 58650 w 270275"/>
                  <a:gd name="connsiteY0" fmla="*/ 6048 h 271537"/>
                  <a:gd name="connsiteX1" fmla="*/ 91301 w 270275"/>
                  <a:gd name="connsiteY1" fmla="*/ 42938 h 271537"/>
                  <a:gd name="connsiteX2" fmla="*/ 131207 w 270275"/>
                  <a:gd name="connsiteY2" fmla="*/ 85876 h 271537"/>
                  <a:gd name="connsiteX3" fmla="*/ 214043 w 270275"/>
                  <a:gd name="connsiteY3" fmla="*/ 0 h 271537"/>
                  <a:gd name="connsiteX4" fmla="*/ 264229 w 270275"/>
                  <a:gd name="connsiteY4" fmla="*/ 54429 h 271537"/>
                  <a:gd name="connsiteX5" fmla="*/ 178974 w 270275"/>
                  <a:gd name="connsiteY5" fmla="*/ 134862 h 271537"/>
                  <a:gd name="connsiteX6" fmla="*/ 270275 w 270275"/>
                  <a:gd name="connsiteY6" fmla="*/ 216505 h 271537"/>
                  <a:gd name="connsiteX7" fmla="*/ 215253 w 270275"/>
                  <a:gd name="connsiteY7" fmla="*/ 269724 h 271537"/>
                  <a:gd name="connsiteX8" fmla="*/ 136045 w 270275"/>
                  <a:gd name="connsiteY8" fmla="*/ 185057 h 271537"/>
                  <a:gd name="connsiteX9" fmla="*/ 53813 w 270275"/>
                  <a:gd name="connsiteY9" fmla="*/ 271538 h 271537"/>
                  <a:gd name="connsiteX10" fmla="*/ 4232 w 270275"/>
                  <a:gd name="connsiteY10" fmla="*/ 217109 h 271537"/>
                  <a:gd name="connsiteX11" fmla="*/ 81627 w 270275"/>
                  <a:gd name="connsiteY11" fmla="*/ 142119 h 271537"/>
                  <a:gd name="connsiteX12" fmla="*/ 0 w 270275"/>
                  <a:gd name="connsiteY12" fmla="*/ 62895 h 271537"/>
                  <a:gd name="connsiteX13" fmla="*/ 58650 w 270275"/>
                  <a:gd name="connsiteY13" fmla="*/ 6048 h 2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275" h="271537">
                    <a:moveTo>
                      <a:pt x="58650" y="6048"/>
                    </a:moveTo>
                    <a:cubicBezTo>
                      <a:pt x="66511" y="15119"/>
                      <a:pt x="79208" y="29028"/>
                      <a:pt x="91301" y="42938"/>
                    </a:cubicBezTo>
                    <a:cubicBezTo>
                      <a:pt x="103998" y="56848"/>
                      <a:pt x="116696" y="70757"/>
                      <a:pt x="131207" y="85876"/>
                    </a:cubicBezTo>
                    <a:cubicBezTo>
                      <a:pt x="160230" y="55638"/>
                      <a:pt x="186230" y="28424"/>
                      <a:pt x="214043" y="0"/>
                    </a:cubicBezTo>
                    <a:cubicBezTo>
                      <a:pt x="232788" y="19957"/>
                      <a:pt x="247904" y="36286"/>
                      <a:pt x="264229" y="54429"/>
                    </a:cubicBezTo>
                    <a:cubicBezTo>
                      <a:pt x="238229" y="79224"/>
                      <a:pt x="210416" y="105229"/>
                      <a:pt x="178974" y="134862"/>
                    </a:cubicBezTo>
                    <a:cubicBezTo>
                      <a:pt x="212230" y="165100"/>
                      <a:pt x="240648" y="190500"/>
                      <a:pt x="270275" y="216505"/>
                    </a:cubicBezTo>
                    <a:cubicBezTo>
                      <a:pt x="249718" y="236462"/>
                      <a:pt x="233392" y="252186"/>
                      <a:pt x="215253" y="269724"/>
                    </a:cubicBezTo>
                    <a:cubicBezTo>
                      <a:pt x="189858" y="242509"/>
                      <a:pt x="163858" y="214690"/>
                      <a:pt x="136045" y="185057"/>
                    </a:cubicBezTo>
                    <a:cubicBezTo>
                      <a:pt x="106417" y="215900"/>
                      <a:pt x="80417" y="243114"/>
                      <a:pt x="53813" y="271538"/>
                    </a:cubicBezTo>
                    <a:cubicBezTo>
                      <a:pt x="35674" y="251581"/>
                      <a:pt x="20558" y="234648"/>
                      <a:pt x="4232" y="217109"/>
                    </a:cubicBezTo>
                    <a:cubicBezTo>
                      <a:pt x="28418" y="193524"/>
                      <a:pt x="55022" y="167519"/>
                      <a:pt x="81627" y="142119"/>
                    </a:cubicBezTo>
                    <a:cubicBezTo>
                      <a:pt x="51999" y="113090"/>
                      <a:pt x="24790" y="87086"/>
                      <a:pt x="0" y="62895"/>
                    </a:cubicBezTo>
                    <a:cubicBezTo>
                      <a:pt x="21163" y="42333"/>
                      <a:pt x="38092" y="26005"/>
                      <a:pt x="58650" y="6048"/>
                    </a:cubicBezTo>
                    <a:close/>
                  </a:path>
                </a:pathLst>
              </a:custGeom>
              <a:grpFill/>
              <a:ln w="604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09ACAB0-B53C-CEEC-43DC-460A7C433BC1}"/>
                  </a:ext>
                </a:extLst>
              </p:cNvPr>
              <p:cNvSpPr/>
              <p:nvPr/>
            </p:nvSpPr>
            <p:spPr>
              <a:xfrm>
                <a:off x="6655879" y="2754800"/>
                <a:ext cx="217067" cy="217714"/>
              </a:xfrm>
              <a:custGeom>
                <a:avLst/>
                <a:gdLst>
                  <a:gd name="connsiteX0" fmla="*/ 217067 w 217067"/>
                  <a:gd name="connsiteY0" fmla="*/ 108252 h 217714"/>
                  <a:gd name="connsiteX1" fmla="*/ 107627 w 217067"/>
                  <a:gd name="connsiteY1" fmla="*/ 217714 h 217714"/>
                  <a:gd name="connsiteX2" fmla="*/ 0 w 217067"/>
                  <a:gd name="connsiteY2" fmla="*/ 109462 h 217714"/>
                  <a:gd name="connsiteX3" fmla="*/ 109441 w 217067"/>
                  <a:gd name="connsiteY3" fmla="*/ 0 h 217714"/>
                  <a:gd name="connsiteX4" fmla="*/ 217067 w 217067"/>
                  <a:gd name="connsiteY4" fmla="*/ 108252 h 217714"/>
                  <a:gd name="connsiteX5" fmla="*/ 108231 w 217067"/>
                  <a:gd name="connsiteY5" fmla="*/ 144538 h 217714"/>
                  <a:gd name="connsiteX6" fmla="*/ 144510 w 217067"/>
                  <a:gd name="connsiteY6" fmla="*/ 108857 h 217714"/>
                  <a:gd name="connsiteX7" fmla="*/ 108836 w 217067"/>
                  <a:gd name="connsiteY7" fmla="*/ 72571 h 217714"/>
                  <a:gd name="connsiteX8" fmla="*/ 72557 w 217067"/>
                  <a:gd name="connsiteY8" fmla="*/ 108252 h 217714"/>
                  <a:gd name="connsiteX9" fmla="*/ 108231 w 217067"/>
                  <a:gd name="connsiteY9" fmla="*/ 144538 h 2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067" h="217714">
                    <a:moveTo>
                      <a:pt x="217067" y="108252"/>
                    </a:moveTo>
                    <a:cubicBezTo>
                      <a:pt x="217067" y="168124"/>
                      <a:pt x="168091" y="217714"/>
                      <a:pt x="107627" y="217714"/>
                    </a:cubicBezTo>
                    <a:cubicBezTo>
                      <a:pt x="48371" y="217109"/>
                      <a:pt x="0" y="168729"/>
                      <a:pt x="0" y="109462"/>
                    </a:cubicBezTo>
                    <a:cubicBezTo>
                      <a:pt x="0" y="48986"/>
                      <a:pt x="48976" y="0"/>
                      <a:pt x="109441" y="0"/>
                    </a:cubicBezTo>
                    <a:cubicBezTo>
                      <a:pt x="168091" y="0"/>
                      <a:pt x="217067" y="48986"/>
                      <a:pt x="217067" y="108252"/>
                    </a:cubicBezTo>
                    <a:close/>
                    <a:moveTo>
                      <a:pt x="108231" y="144538"/>
                    </a:moveTo>
                    <a:cubicBezTo>
                      <a:pt x="127580" y="144538"/>
                      <a:pt x="144510" y="128210"/>
                      <a:pt x="144510" y="108857"/>
                    </a:cubicBezTo>
                    <a:cubicBezTo>
                      <a:pt x="144510" y="89505"/>
                      <a:pt x="128184" y="72571"/>
                      <a:pt x="108836" y="72571"/>
                    </a:cubicBezTo>
                    <a:cubicBezTo>
                      <a:pt x="89487" y="72571"/>
                      <a:pt x="72557" y="88900"/>
                      <a:pt x="72557" y="108252"/>
                    </a:cubicBezTo>
                    <a:cubicBezTo>
                      <a:pt x="72557" y="127605"/>
                      <a:pt x="88278" y="144538"/>
                      <a:pt x="108231" y="144538"/>
                    </a:cubicBezTo>
                    <a:close/>
                  </a:path>
                </a:pathLst>
              </a:custGeom>
              <a:grpFill/>
              <a:ln w="6040" cap="flat">
                <a:noFill/>
                <a:prstDash val="solid"/>
                <a:miter/>
              </a:ln>
            </p:spPr>
            <p:txBody>
              <a:bodyPr rtlCol="0" anchor="ctr"/>
              <a:lstStyle/>
              <a:p>
                <a:endParaRPr lang="en-US"/>
              </a:p>
            </p:txBody>
          </p:sp>
        </p:grpSp>
        <p:grpSp>
          <p:nvGrpSpPr>
            <p:cNvPr id="44" name="Graphic 3">
              <a:extLst>
                <a:ext uri="{FF2B5EF4-FFF2-40B4-BE49-F238E27FC236}">
                  <a16:creationId xmlns:a16="http://schemas.microsoft.com/office/drawing/2014/main" id="{C7755070-0BA9-3949-34FE-ED6FB09ED5F1}"/>
                </a:ext>
              </a:extLst>
            </p:cNvPr>
            <p:cNvGrpSpPr/>
            <p:nvPr/>
          </p:nvGrpSpPr>
          <p:grpSpPr>
            <a:xfrm>
              <a:off x="8878245" y="2200268"/>
              <a:ext cx="144167" cy="725714"/>
              <a:chOff x="6692066" y="2173624"/>
              <a:chExt cx="144167" cy="725714"/>
            </a:xfrm>
            <a:solidFill>
              <a:srgbClr val="00BADE"/>
            </a:solidFill>
          </p:grpSpPr>
          <p:sp>
            <p:nvSpPr>
              <p:cNvPr id="45" name="Freeform 44">
                <a:extLst>
                  <a:ext uri="{FF2B5EF4-FFF2-40B4-BE49-F238E27FC236}">
                    <a16:creationId xmlns:a16="http://schemas.microsoft.com/office/drawing/2014/main" id="{37964EA2-445A-299A-5DD8-F03D79C1F402}"/>
                  </a:ext>
                </a:extLst>
              </p:cNvPr>
              <p:cNvSpPr/>
              <p:nvPr/>
            </p:nvSpPr>
            <p:spPr>
              <a:xfrm>
                <a:off x="6692066" y="2173624"/>
                <a:ext cx="144167" cy="434823"/>
              </a:xfrm>
              <a:custGeom>
                <a:avLst/>
                <a:gdLst>
                  <a:gd name="connsiteX0" fmla="*/ 111346 w 144167"/>
                  <a:gd name="connsiteY0" fmla="*/ 434824 h 434823"/>
                  <a:gd name="connsiteX1" fmla="*/ 33347 w 144167"/>
                  <a:gd name="connsiteY1" fmla="*/ 434824 h 434823"/>
                  <a:gd name="connsiteX2" fmla="*/ 22464 w 144167"/>
                  <a:gd name="connsiteY2" fmla="*/ 313872 h 434823"/>
                  <a:gd name="connsiteX3" fmla="*/ 697 w 144167"/>
                  <a:gd name="connsiteY3" fmla="*/ 54429 h 434823"/>
                  <a:gd name="connsiteX4" fmla="*/ 50278 w 144167"/>
                  <a:gd name="connsiteY4" fmla="*/ 0 h 434823"/>
                  <a:gd name="connsiteX5" fmla="*/ 104696 w 144167"/>
                  <a:gd name="connsiteY5" fmla="*/ 0 h 434823"/>
                  <a:gd name="connsiteX6" fmla="*/ 143997 w 144167"/>
                  <a:gd name="connsiteY6" fmla="*/ 42938 h 434823"/>
                  <a:gd name="connsiteX7" fmla="*/ 119207 w 144167"/>
                  <a:gd name="connsiteY7" fmla="*/ 336248 h 434823"/>
                  <a:gd name="connsiteX8" fmla="*/ 111346 w 144167"/>
                  <a:gd name="connsiteY8" fmla="*/ 434824 h 4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167" h="434823">
                    <a:moveTo>
                      <a:pt x="111346" y="434824"/>
                    </a:moveTo>
                    <a:cubicBezTo>
                      <a:pt x="84138" y="434824"/>
                      <a:pt x="60556" y="434824"/>
                      <a:pt x="33347" y="434824"/>
                    </a:cubicBezTo>
                    <a:cubicBezTo>
                      <a:pt x="29720" y="394305"/>
                      <a:pt x="26092" y="353786"/>
                      <a:pt x="22464" y="313872"/>
                    </a:cubicBezTo>
                    <a:cubicBezTo>
                      <a:pt x="15208" y="227391"/>
                      <a:pt x="8557" y="140910"/>
                      <a:pt x="697" y="54429"/>
                    </a:cubicBezTo>
                    <a:cubicBezTo>
                      <a:pt x="-2931" y="11491"/>
                      <a:pt x="6743" y="0"/>
                      <a:pt x="50278" y="0"/>
                    </a:cubicBezTo>
                    <a:cubicBezTo>
                      <a:pt x="68417" y="0"/>
                      <a:pt x="86556" y="0"/>
                      <a:pt x="104696" y="0"/>
                    </a:cubicBezTo>
                    <a:cubicBezTo>
                      <a:pt x="133113" y="605"/>
                      <a:pt x="145811" y="13910"/>
                      <a:pt x="143997" y="42938"/>
                    </a:cubicBezTo>
                    <a:cubicBezTo>
                      <a:pt x="136137" y="140910"/>
                      <a:pt x="127672" y="238276"/>
                      <a:pt x="119207" y="336248"/>
                    </a:cubicBezTo>
                    <a:cubicBezTo>
                      <a:pt x="116788" y="368905"/>
                      <a:pt x="114370" y="400957"/>
                      <a:pt x="111346" y="434824"/>
                    </a:cubicBezTo>
                    <a:close/>
                  </a:path>
                </a:pathLst>
              </a:custGeom>
              <a:solidFill>
                <a:srgbClr val="009AC1"/>
              </a:solidFill>
              <a:ln w="6040"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5D30F18-F65A-7096-C4F4-517DF7A5B0FD}"/>
                  </a:ext>
                </a:extLst>
              </p:cNvPr>
              <p:cNvSpPr/>
              <p:nvPr/>
            </p:nvSpPr>
            <p:spPr>
              <a:xfrm>
                <a:off x="6728436" y="2827355"/>
                <a:ext cx="71952" cy="71982"/>
              </a:xfrm>
              <a:custGeom>
                <a:avLst/>
                <a:gdLst>
                  <a:gd name="connsiteX0" fmla="*/ 35674 w 71952"/>
                  <a:gd name="connsiteY0" fmla="*/ 71983 h 71982"/>
                  <a:gd name="connsiteX1" fmla="*/ 0 w 71952"/>
                  <a:gd name="connsiteY1" fmla="*/ 35697 h 71982"/>
                  <a:gd name="connsiteX2" fmla="*/ 36279 w 71952"/>
                  <a:gd name="connsiteY2" fmla="*/ 16 h 71982"/>
                  <a:gd name="connsiteX3" fmla="*/ 71953 w 71952"/>
                  <a:gd name="connsiteY3" fmla="*/ 36302 h 71982"/>
                  <a:gd name="connsiteX4" fmla="*/ 35674 w 71952"/>
                  <a:gd name="connsiteY4" fmla="*/ 71983 h 71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52" h="71982">
                    <a:moveTo>
                      <a:pt x="35674" y="71983"/>
                    </a:moveTo>
                    <a:cubicBezTo>
                      <a:pt x="16325" y="71983"/>
                      <a:pt x="0" y="55050"/>
                      <a:pt x="0" y="35697"/>
                    </a:cubicBezTo>
                    <a:cubicBezTo>
                      <a:pt x="0" y="15740"/>
                      <a:pt x="16930" y="-589"/>
                      <a:pt x="36279" y="16"/>
                    </a:cubicBezTo>
                    <a:cubicBezTo>
                      <a:pt x="55627" y="16"/>
                      <a:pt x="71953" y="16950"/>
                      <a:pt x="71953" y="36302"/>
                    </a:cubicBezTo>
                    <a:cubicBezTo>
                      <a:pt x="71953" y="55654"/>
                      <a:pt x="55023" y="71983"/>
                      <a:pt x="35674" y="71983"/>
                    </a:cubicBezTo>
                    <a:close/>
                  </a:path>
                </a:pathLst>
              </a:custGeom>
              <a:solidFill>
                <a:srgbClr val="009AC1"/>
              </a:solidFill>
              <a:ln w="604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59650839"/>
      </p:ext>
    </p:extLst>
  </p:cSld>
  <p:clrMapOvr>
    <a:masterClrMapping/>
  </p:clrMapOvr>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320"/>
              </a:lnSpc>
            </a:pPr>
            <a:r>
              <a:rPr lang="en-US" sz="1150" dirty="0">
                <a:solidFill>
                  <a:srgbClr val="262626"/>
                </a:solidFill>
              </a:rPr>
              <a:t>However, as technological evolution accelerates, it can be hard for traditional institutions, whether legal or scientific, to ‘keep up’. This trend, </a:t>
            </a:r>
            <a:r>
              <a:rPr lang="en-US" sz="1150" dirty="0" err="1">
                <a:solidFill>
                  <a:srgbClr val="262626"/>
                </a:solidFill>
              </a:rPr>
              <a:t>Stiegler</a:t>
            </a:r>
            <a:r>
              <a:rPr lang="en-US" sz="1150" dirty="0">
                <a:solidFill>
                  <a:srgbClr val="262626"/>
                </a:solidFill>
              </a:rPr>
              <a:t> writes, is only aggravated by a general divestment in the public institutions that could otherwise introduce new social and technological orders. </a:t>
            </a:r>
          </a:p>
          <a:p>
            <a:pPr>
              <a:lnSpc>
                <a:spcPts val="1320"/>
              </a:lnSpc>
            </a:pPr>
            <a:r>
              <a:rPr lang="en-US" sz="1150" dirty="0">
                <a:solidFill>
                  <a:srgbClr val="262626"/>
                </a:solidFill>
              </a:rPr>
              <a:t> </a:t>
            </a:r>
          </a:p>
          <a:p>
            <a:pPr>
              <a:lnSpc>
                <a:spcPts val="1320"/>
              </a:lnSpc>
            </a:pPr>
            <a:endParaRPr lang="en-US" sz="1150" dirty="0">
              <a:solidFill>
                <a:srgbClr val="262626"/>
              </a:solidFill>
            </a:endParaRPr>
          </a:p>
          <a:p>
            <a:pPr>
              <a:lnSpc>
                <a:spcPts val="1320"/>
              </a:lnSpc>
            </a:pPr>
            <a:endParaRPr lang="en-US" sz="1150" dirty="0">
              <a:solidFill>
                <a:srgbClr val="262626"/>
              </a:solidFill>
            </a:endParaRPr>
          </a:p>
          <a:p>
            <a:pPr>
              <a:lnSpc>
                <a:spcPts val="1320"/>
              </a:lnSpc>
            </a:pPr>
            <a:endParaRPr lang="en-US" sz="1150" dirty="0">
              <a:solidFill>
                <a:srgbClr val="262626"/>
              </a:solidFill>
            </a:endParaRPr>
          </a:p>
          <a:p>
            <a:pPr>
              <a:lnSpc>
                <a:spcPts val="1320"/>
              </a:lnSpc>
            </a:pPr>
            <a:r>
              <a:rPr lang="en-US" sz="1150" dirty="0">
                <a:solidFill>
                  <a:srgbClr val="262626"/>
                </a:solidFill>
              </a:rPr>
              <a:t>In response to this, Bernard </a:t>
            </a:r>
            <a:r>
              <a:rPr lang="en-US" sz="1150" dirty="0" err="1">
                <a:solidFill>
                  <a:srgbClr val="262626"/>
                </a:solidFill>
              </a:rPr>
              <a:t>Stiegler</a:t>
            </a:r>
            <a:r>
              <a:rPr lang="en-US" sz="1150" dirty="0">
                <a:solidFill>
                  <a:srgbClr val="262626"/>
                </a:solidFill>
              </a:rPr>
              <a:t> would, after the financial crash, make a proposition for a new type of economy, what he, together with a large interdisciplinary network of researchers, called an Economy of Contribution. The purpose of an Economy of Contribution is to invest in the production of new knowledge that can reduce the undesired consequences of technologies, or, to reuse the vocabulary from above, fight against a </a:t>
            </a:r>
            <a:r>
              <a:rPr lang="en-US" sz="1150" i="1" dirty="0">
                <a:solidFill>
                  <a:srgbClr val="262626"/>
                </a:solidFill>
              </a:rPr>
              <a:t>generalized state of </a:t>
            </a:r>
            <a:r>
              <a:rPr lang="en-US" sz="1150" i="1" dirty="0" err="1">
                <a:solidFill>
                  <a:srgbClr val="262626"/>
                </a:solidFill>
              </a:rPr>
              <a:t>proletarianisation</a:t>
            </a:r>
            <a:r>
              <a:rPr lang="en-US" sz="1150" dirty="0">
                <a:solidFill>
                  <a:srgbClr val="262626"/>
                </a:solidFill>
              </a:rPr>
              <a:t>. </a:t>
            </a: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05</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6" y="1012503"/>
            <a:ext cx="2581140"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Economy of Contribution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45</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3E0B2199-21B8-9126-B18B-845539FDC8F8}"/>
              </a:ext>
            </a:extLst>
          </p:cNvPr>
          <p:cNvSpPr txBox="1">
            <a:spLocks/>
          </p:cNvSpPr>
          <p:nvPr/>
        </p:nvSpPr>
        <p:spPr>
          <a:xfrm>
            <a:off x="1112098" y="5345906"/>
            <a:ext cx="6201256" cy="4470447"/>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320"/>
              </a:lnSpc>
            </a:pPr>
            <a:r>
              <a:rPr lang="en-US" sz="1150" dirty="0">
                <a:solidFill>
                  <a:srgbClr val="262626"/>
                </a:solidFill>
              </a:rPr>
              <a:t>Contributory Research is the process that, within an Economy of Contribution, is meant to fight a </a:t>
            </a:r>
            <a:r>
              <a:rPr lang="en-US" sz="1150" dirty="0" err="1">
                <a:solidFill>
                  <a:srgbClr val="262626"/>
                </a:solidFill>
              </a:rPr>
              <a:t>generalised</a:t>
            </a:r>
            <a:r>
              <a:rPr lang="en-US" sz="1150" dirty="0">
                <a:solidFill>
                  <a:srgbClr val="262626"/>
                </a:solidFill>
              </a:rPr>
              <a:t> state of </a:t>
            </a:r>
            <a:r>
              <a:rPr lang="en-US" sz="1150" dirty="0" err="1">
                <a:solidFill>
                  <a:srgbClr val="262626"/>
                </a:solidFill>
              </a:rPr>
              <a:t>proletarisation</a:t>
            </a:r>
            <a:r>
              <a:rPr lang="en-US" sz="1150" dirty="0">
                <a:solidFill>
                  <a:srgbClr val="262626"/>
                </a:solidFill>
              </a:rPr>
              <a:t>.</a:t>
            </a:r>
          </a:p>
          <a:p>
            <a:pPr>
              <a:lnSpc>
                <a:spcPts val="1320"/>
              </a:lnSpc>
            </a:pPr>
            <a:r>
              <a:rPr lang="en-US" sz="1150" dirty="0">
                <a:solidFill>
                  <a:srgbClr val="262626"/>
                </a:solidFill>
              </a:rPr>
              <a:t> </a:t>
            </a:r>
          </a:p>
          <a:p>
            <a:pPr>
              <a:lnSpc>
                <a:spcPts val="1320"/>
              </a:lnSpc>
            </a:pPr>
            <a:r>
              <a:rPr lang="en-US" sz="1150" dirty="0">
                <a:solidFill>
                  <a:srgbClr val="262626"/>
                </a:solidFill>
              </a:rPr>
              <a:t>Acknowledging the speed with which technology develops, Contributory Research is conceived from the premise that we cannot rely on one field or one type of knowledge to develop new ways of practicing technology: we have to bring together different types of knowledge to, in this way, allow for the rapid transfer between different fields of competences. To use the example of the overexposure to screens, we cannot rely purely on researchers to come up with strategies to reduce screen time; we also have to implicate professionals, who will know how overexposure to screen plays out on the ground, and parents, who are particularly adept at imagining how to replace screens in the household. </a:t>
            </a:r>
          </a:p>
          <a:p>
            <a:pPr>
              <a:lnSpc>
                <a:spcPts val="1320"/>
              </a:lnSpc>
            </a:pPr>
            <a:endParaRPr lang="en-US" sz="1150" dirty="0">
              <a:solidFill>
                <a:srgbClr val="262626"/>
              </a:solidFill>
            </a:endParaRPr>
          </a:p>
          <a:p>
            <a:pPr>
              <a:lnSpc>
                <a:spcPts val="1320"/>
              </a:lnSpc>
            </a:pPr>
            <a:r>
              <a:rPr lang="en-US" sz="1150" dirty="0">
                <a:solidFill>
                  <a:srgbClr val="262626"/>
                </a:solidFill>
              </a:rPr>
              <a:t>We also refer to the </a:t>
            </a:r>
            <a:r>
              <a:rPr lang="en-US" sz="1150" dirty="0" err="1">
                <a:solidFill>
                  <a:srgbClr val="262626"/>
                </a:solidFill>
              </a:rPr>
              <a:t>valorisation</a:t>
            </a:r>
            <a:r>
              <a:rPr lang="en-US" sz="1150" dirty="0">
                <a:solidFill>
                  <a:srgbClr val="262626"/>
                </a:solidFill>
              </a:rPr>
              <a:t> and creation of new ‘practicable’ knowledge as a process of capacitation. </a:t>
            </a:r>
          </a:p>
          <a:p>
            <a:pPr>
              <a:lnSpc>
                <a:spcPts val="1320"/>
              </a:lnSpc>
            </a:pPr>
            <a:endParaRPr lang="en-US" sz="1150" dirty="0">
              <a:solidFill>
                <a:srgbClr val="262626"/>
              </a:solidFill>
            </a:endParaRPr>
          </a:p>
          <a:p>
            <a:pPr>
              <a:lnSpc>
                <a:spcPts val="1320"/>
              </a:lnSpc>
            </a:pPr>
            <a:r>
              <a:rPr lang="en-US" sz="1150" dirty="0">
                <a:solidFill>
                  <a:srgbClr val="262626"/>
                </a:solidFill>
              </a:rPr>
              <a:t>Bringing all of the above concepts together, you could say that </a:t>
            </a:r>
            <a:r>
              <a:rPr lang="en-US" sz="1150" i="1" dirty="0">
                <a:solidFill>
                  <a:srgbClr val="262626"/>
                </a:solidFill>
              </a:rPr>
              <a:t>Contributory Research </a:t>
            </a:r>
            <a:r>
              <a:rPr lang="en-US" sz="1150" dirty="0">
                <a:solidFill>
                  <a:srgbClr val="262626"/>
                </a:solidFill>
              </a:rPr>
              <a:t>is the process envisioned to exit our current epoch of </a:t>
            </a:r>
            <a:r>
              <a:rPr lang="en-US" sz="1150" i="1" dirty="0">
                <a:solidFill>
                  <a:srgbClr val="262626"/>
                </a:solidFill>
              </a:rPr>
              <a:t>disruption</a:t>
            </a:r>
            <a:r>
              <a:rPr lang="en-US" sz="1150" dirty="0">
                <a:solidFill>
                  <a:srgbClr val="262626"/>
                </a:solidFill>
              </a:rPr>
              <a:t> by producing new knowledge that can counter a </a:t>
            </a:r>
            <a:r>
              <a:rPr lang="en-US" sz="1150" i="1" dirty="0" err="1">
                <a:solidFill>
                  <a:srgbClr val="262626"/>
                </a:solidFill>
              </a:rPr>
              <a:t>generalised</a:t>
            </a:r>
            <a:r>
              <a:rPr lang="en-US" sz="1150" i="1" dirty="0">
                <a:solidFill>
                  <a:srgbClr val="262626"/>
                </a:solidFill>
              </a:rPr>
              <a:t> state of </a:t>
            </a:r>
            <a:r>
              <a:rPr lang="en-US" sz="1150" i="1" dirty="0" err="1">
                <a:solidFill>
                  <a:srgbClr val="262626"/>
                </a:solidFill>
              </a:rPr>
              <a:t>proletarianisation</a:t>
            </a:r>
            <a:r>
              <a:rPr lang="en-US" sz="1150" dirty="0">
                <a:solidFill>
                  <a:srgbClr val="262626"/>
                </a:solidFill>
              </a:rPr>
              <a:t>. More concretely, it seeks to bring together people from different fields who together will practice and theorize technologies that are always treated as </a:t>
            </a:r>
            <a:r>
              <a:rPr lang="en-US" sz="1150" i="1" dirty="0" err="1">
                <a:solidFill>
                  <a:srgbClr val="262626"/>
                </a:solidFill>
              </a:rPr>
              <a:t>pharmakons</a:t>
            </a:r>
            <a:r>
              <a:rPr lang="en-US" sz="1150" dirty="0">
                <a:solidFill>
                  <a:srgbClr val="262626"/>
                </a:solidFill>
              </a:rPr>
              <a:t>, that is, as objects containing both positive and negative aspects. The interaction between individuals and their social and technical milieu foster </a:t>
            </a:r>
            <a:r>
              <a:rPr lang="en-US" sz="1150" i="1" dirty="0">
                <a:solidFill>
                  <a:srgbClr val="262626"/>
                </a:solidFill>
              </a:rPr>
              <a:t>individuation</a:t>
            </a:r>
            <a:r>
              <a:rPr lang="en-US" sz="1150" dirty="0">
                <a:solidFill>
                  <a:srgbClr val="262626"/>
                </a:solidFill>
              </a:rPr>
              <a:t>: the becoming of those who participate in the Contributory Research process as well as the becoming of their technical and social milieu. Becoming being in the philosophy of Bernard </a:t>
            </a:r>
            <a:r>
              <a:rPr lang="en-US" sz="1150" dirty="0" err="1">
                <a:solidFill>
                  <a:srgbClr val="262626"/>
                </a:solidFill>
              </a:rPr>
              <a:t>Stiegler</a:t>
            </a:r>
            <a:r>
              <a:rPr lang="en-US" sz="1150" dirty="0">
                <a:solidFill>
                  <a:srgbClr val="262626"/>
                </a:solidFill>
              </a:rPr>
              <a:t> the same as existing, Contributory Research can, fundamentally, be thought of as a way of guaranteeing our continued existence and the existence of the world we inhabit.  </a:t>
            </a:r>
          </a:p>
          <a:p>
            <a:pPr>
              <a:lnSpc>
                <a:spcPts val="1320"/>
              </a:lnSpc>
            </a:pPr>
            <a:endParaRPr lang="en-US" sz="1150" dirty="0">
              <a:solidFill>
                <a:srgbClr val="262626"/>
              </a:solidFill>
            </a:endParaRPr>
          </a:p>
        </p:txBody>
      </p:sp>
      <p:cxnSp>
        <p:nvCxnSpPr>
          <p:cNvPr id="17" name="Straight Connector 16">
            <a:extLst>
              <a:ext uri="{FF2B5EF4-FFF2-40B4-BE49-F238E27FC236}">
                <a16:creationId xmlns:a16="http://schemas.microsoft.com/office/drawing/2014/main" id="{FC03F267-40F5-88F3-D8BD-B46EFD1506DC}"/>
              </a:ext>
            </a:extLst>
          </p:cNvPr>
          <p:cNvCxnSpPr>
            <a:cxnSpLocks/>
          </p:cNvCxnSpPr>
          <p:nvPr/>
        </p:nvCxnSpPr>
        <p:spPr>
          <a:xfrm>
            <a:off x="411360" y="4860037"/>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5A06907-A89F-1EE5-AE96-1907EA7EB518}"/>
              </a:ext>
            </a:extLst>
          </p:cNvPr>
          <p:cNvSpPr txBox="1"/>
          <p:nvPr/>
        </p:nvSpPr>
        <p:spPr>
          <a:xfrm>
            <a:off x="129749" y="4598427"/>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06</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22" name="Text Placeholder 17">
            <a:extLst>
              <a:ext uri="{FF2B5EF4-FFF2-40B4-BE49-F238E27FC236}">
                <a16:creationId xmlns:a16="http://schemas.microsoft.com/office/drawing/2014/main" id="{88F6156D-ACE7-0785-3BC1-CBDBFC6F0E6D}"/>
              </a:ext>
            </a:extLst>
          </p:cNvPr>
          <p:cNvSpPr txBox="1">
            <a:spLocks/>
          </p:cNvSpPr>
          <p:nvPr/>
        </p:nvSpPr>
        <p:spPr>
          <a:xfrm>
            <a:off x="1049566" y="4648129"/>
            <a:ext cx="2421359"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Contributory Research  </a:t>
            </a:r>
          </a:p>
        </p:txBody>
      </p:sp>
      <p:sp>
        <p:nvSpPr>
          <p:cNvPr id="23" name="Rectangle 22">
            <a:extLst>
              <a:ext uri="{FF2B5EF4-FFF2-40B4-BE49-F238E27FC236}">
                <a16:creationId xmlns:a16="http://schemas.microsoft.com/office/drawing/2014/main" id="{29FCABDA-44ED-C64F-99A6-22F4B8E464AC}"/>
              </a:ext>
            </a:extLst>
          </p:cNvPr>
          <p:cNvSpPr/>
          <p:nvPr/>
        </p:nvSpPr>
        <p:spPr>
          <a:xfrm>
            <a:off x="6089741" y="4798792"/>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aphic 3">
            <a:extLst>
              <a:ext uri="{FF2B5EF4-FFF2-40B4-BE49-F238E27FC236}">
                <a16:creationId xmlns:a16="http://schemas.microsoft.com/office/drawing/2014/main" id="{44DD3530-8EF0-4706-4C23-BACDE8B1029F}"/>
              </a:ext>
            </a:extLst>
          </p:cNvPr>
          <p:cNvGrpSpPr/>
          <p:nvPr/>
        </p:nvGrpSpPr>
        <p:grpSpPr>
          <a:xfrm>
            <a:off x="6193258" y="712150"/>
            <a:ext cx="755769" cy="754114"/>
            <a:chOff x="10410452" y="410457"/>
            <a:chExt cx="1091621" cy="1089230"/>
          </a:xfrm>
        </p:grpSpPr>
        <p:sp>
          <p:nvSpPr>
            <p:cNvPr id="24" name="Freeform 23">
              <a:extLst>
                <a:ext uri="{FF2B5EF4-FFF2-40B4-BE49-F238E27FC236}">
                  <a16:creationId xmlns:a16="http://schemas.microsoft.com/office/drawing/2014/main" id="{75EA9625-836E-C0B6-6D18-529235AFDE96}"/>
                </a:ext>
              </a:extLst>
            </p:cNvPr>
            <p:cNvSpPr/>
            <p:nvPr/>
          </p:nvSpPr>
          <p:spPr>
            <a:xfrm>
              <a:off x="10975462" y="481769"/>
              <a:ext cx="268790" cy="153594"/>
            </a:xfrm>
            <a:custGeom>
              <a:avLst/>
              <a:gdLst>
                <a:gd name="connsiteX0" fmla="*/ 134395 w 268790"/>
                <a:gd name="connsiteY0" fmla="*/ 153595 h 153594"/>
                <a:gd name="connsiteX1" fmla="*/ 208450 w 268790"/>
                <a:gd name="connsiteY1" fmla="*/ 95997 h 153594"/>
                <a:gd name="connsiteX2" fmla="*/ 268791 w 268790"/>
                <a:gd name="connsiteY2" fmla="*/ 95997 h 153594"/>
                <a:gd name="connsiteX3" fmla="*/ 268791 w 268790"/>
                <a:gd name="connsiteY3" fmla="*/ 57598 h 153594"/>
                <a:gd name="connsiteX4" fmla="*/ 208450 w 268790"/>
                <a:gd name="connsiteY4" fmla="*/ 57598 h 153594"/>
                <a:gd name="connsiteX5" fmla="*/ 134395 w 268790"/>
                <a:gd name="connsiteY5" fmla="*/ 0 h 153594"/>
                <a:gd name="connsiteX6" fmla="*/ 60340 w 268790"/>
                <a:gd name="connsiteY6" fmla="*/ 57598 h 153594"/>
                <a:gd name="connsiteX7" fmla="*/ 0 w 268790"/>
                <a:gd name="connsiteY7" fmla="*/ 57598 h 153594"/>
                <a:gd name="connsiteX8" fmla="*/ 0 w 268790"/>
                <a:gd name="connsiteY8" fmla="*/ 95997 h 153594"/>
                <a:gd name="connsiteX9" fmla="*/ 60340 w 268790"/>
                <a:gd name="connsiteY9" fmla="*/ 95997 h 153594"/>
                <a:gd name="connsiteX10" fmla="*/ 134395 w 268790"/>
                <a:gd name="connsiteY10" fmla="*/ 153595 h 153594"/>
                <a:gd name="connsiteX11" fmla="*/ 134395 w 268790"/>
                <a:gd name="connsiteY11" fmla="*/ 153595 h 153594"/>
                <a:gd name="connsiteX12" fmla="*/ 134395 w 268790"/>
                <a:gd name="connsiteY12" fmla="*/ 38399 h 153594"/>
                <a:gd name="connsiteX13" fmla="*/ 170051 w 268790"/>
                <a:gd name="connsiteY13" fmla="*/ 63084 h 153594"/>
                <a:gd name="connsiteX14" fmla="*/ 161823 w 268790"/>
                <a:gd name="connsiteY14" fmla="*/ 104225 h 153594"/>
                <a:gd name="connsiteX15" fmla="*/ 120682 w 268790"/>
                <a:gd name="connsiteY15" fmla="*/ 112453 h 153594"/>
                <a:gd name="connsiteX16" fmla="*/ 95997 w 268790"/>
                <a:gd name="connsiteY16" fmla="*/ 76797 h 153594"/>
                <a:gd name="connsiteX17" fmla="*/ 134395 w 268790"/>
                <a:gd name="connsiteY17" fmla="*/ 38399 h 153594"/>
                <a:gd name="connsiteX18" fmla="*/ 134395 w 268790"/>
                <a:gd name="connsiteY18" fmla="*/ 38399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90" h="153594">
                  <a:moveTo>
                    <a:pt x="134395" y="153595"/>
                  </a:moveTo>
                  <a:cubicBezTo>
                    <a:pt x="170051" y="153595"/>
                    <a:pt x="200222" y="128910"/>
                    <a:pt x="208450" y="95997"/>
                  </a:cubicBezTo>
                  <a:lnTo>
                    <a:pt x="268791" y="95997"/>
                  </a:lnTo>
                  <a:lnTo>
                    <a:pt x="268791" y="57598"/>
                  </a:lnTo>
                  <a:lnTo>
                    <a:pt x="208450" y="57598"/>
                  </a:lnTo>
                  <a:cubicBezTo>
                    <a:pt x="200222" y="24685"/>
                    <a:pt x="170051" y="0"/>
                    <a:pt x="134395" y="0"/>
                  </a:cubicBezTo>
                  <a:cubicBezTo>
                    <a:pt x="98740" y="0"/>
                    <a:pt x="68569" y="24685"/>
                    <a:pt x="60340" y="57598"/>
                  </a:cubicBezTo>
                  <a:lnTo>
                    <a:pt x="0" y="57598"/>
                  </a:lnTo>
                  <a:lnTo>
                    <a:pt x="0" y="95997"/>
                  </a:lnTo>
                  <a:lnTo>
                    <a:pt x="60340" y="95997"/>
                  </a:lnTo>
                  <a:cubicBezTo>
                    <a:pt x="68569" y="128910"/>
                    <a:pt x="98740" y="153595"/>
                    <a:pt x="134395" y="153595"/>
                  </a:cubicBezTo>
                  <a:lnTo>
                    <a:pt x="134395" y="153595"/>
                  </a:lnTo>
                  <a:close/>
                  <a:moveTo>
                    <a:pt x="134395" y="38399"/>
                  </a:moveTo>
                  <a:cubicBezTo>
                    <a:pt x="150852" y="38399"/>
                    <a:pt x="164566" y="46627"/>
                    <a:pt x="170051" y="63084"/>
                  </a:cubicBezTo>
                  <a:cubicBezTo>
                    <a:pt x="175537" y="76797"/>
                    <a:pt x="172794" y="93254"/>
                    <a:pt x="161823" y="104225"/>
                  </a:cubicBezTo>
                  <a:cubicBezTo>
                    <a:pt x="150852" y="115196"/>
                    <a:pt x="134395" y="117939"/>
                    <a:pt x="120682" y="112453"/>
                  </a:cubicBezTo>
                  <a:cubicBezTo>
                    <a:pt x="106968" y="106968"/>
                    <a:pt x="95997" y="93254"/>
                    <a:pt x="95997" y="76797"/>
                  </a:cubicBezTo>
                  <a:cubicBezTo>
                    <a:pt x="95997" y="54855"/>
                    <a:pt x="112454" y="38399"/>
                    <a:pt x="134395" y="38399"/>
                  </a:cubicBezTo>
                  <a:lnTo>
                    <a:pt x="134395" y="38399"/>
                  </a:lnTo>
                  <a:close/>
                </a:path>
              </a:pathLst>
            </a:custGeom>
            <a:solidFill>
              <a:srgbClr val="009AC1"/>
            </a:solid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93598C6-657D-C562-AAEE-CC8080A06837}"/>
                </a:ext>
              </a:extLst>
            </p:cNvPr>
            <p:cNvSpPr/>
            <p:nvPr/>
          </p:nvSpPr>
          <p:spPr>
            <a:xfrm>
              <a:off x="10410452" y="410457"/>
              <a:ext cx="1091621" cy="1089230"/>
            </a:xfrm>
            <a:custGeom>
              <a:avLst/>
              <a:gdLst>
                <a:gd name="connsiteX0" fmla="*/ 1047737 w 1091621"/>
                <a:gd name="connsiteY0" fmla="*/ 822829 h 1089230"/>
                <a:gd name="connsiteX1" fmla="*/ 984653 w 1091621"/>
                <a:gd name="connsiteY1" fmla="*/ 743289 h 1089230"/>
                <a:gd name="connsiteX2" fmla="*/ 916084 w 1091621"/>
                <a:gd name="connsiteY2" fmla="*/ 715861 h 1089230"/>
                <a:gd name="connsiteX3" fmla="*/ 872200 w 1091621"/>
                <a:gd name="connsiteY3" fmla="*/ 693919 h 1089230"/>
                <a:gd name="connsiteX4" fmla="*/ 773461 w 1091621"/>
                <a:gd name="connsiteY4" fmla="*/ 655520 h 1089230"/>
                <a:gd name="connsiteX5" fmla="*/ 759747 w 1091621"/>
                <a:gd name="connsiteY5" fmla="*/ 611636 h 1089230"/>
                <a:gd name="connsiteX6" fmla="*/ 759747 w 1091621"/>
                <a:gd name="connsiteY6" fmla="*/ 562266 h 1089230"/>
                <a:gd name="connsiteX7" fmla="*/ 831058 w 1091621"/>
                <a:gd name="connsiteY7" fmla="*/ 562266 h 1089230"/>
                <a:gd name="connsiteX8" fmla="*/ 948998 w 1091621"/>
                <a:gd name="connsiteY8" fmla="*/ 482726 h 1089230"/>
                <a:gd name="connsiteX9" fmla="*/ 995624 w 1091621"/>
                <a:gd name="connsiteY9" fmla="*/ 370273 h 1089230"/>
                <a:gd name="connsiteX10" fmla="*/ 995624 w 1091621"/>
                <a:gd name="connsiteY10" fmla="*/ 356559 h 1089230"/>
                <a:gd name="connsiteX11" fmla="*/ 995624 w 1091621"/>
                <a:gd name="connsiteY11" fmla="*/ 356559 h 1089230"/>
                <a:gd name="connsiteX12" fmla="*/ 979168 w 1091621"/>
                <a:gd name="connsiteY12" fmla="*/ 345588 h 1089230"/>
                <a:gd name="connsiteX13" fmla="*/ 883171 w 1091621"/>
                <a:gd name="connsiteY13" fmla="*/ 345588 h 1089230"/>
                <a:gd name="connsiteX14" fmla="*/ 770718 w 1091621"/>
                <a:gd name="connsiteY14" fmla="*/ 416900 h 1089230"/>
                <a:gd name="connsiteX15" fmla="*/ 762489 w 1091621"/>
                <a:gd name="connsiteY15" fmla="*/ 433357 h 1089230"/>
                <a:gd name="connsiteX16" fmla="*/ 762489 w 1091621"/>
                <a:gd name="connsiteY16" fmla="*/ 293475 h 1089230"/>
                <a:gd name="connsiteX17" fmla="*/ 943512 w 1091621"/>
                <a:gd name="connsiteY17" fmla="*/ 293475 h 1089230"/>
                <a:gd name="connsiteX18" fmla="*/ 962712 w 1091621"/>
                <a:gd name="connsiteY18" fmla="*/ 274276 h 1089230"/>
                <a:gd name="connsiteX19" fmla="*/ 962712 w 1091621"/>
                <a:gd name="connsiteY19" fmla="*/ 19199 h 1089230"/>
                <a:gd name="connsiteX20" fmla="*/ 943512 w 1091621"/>
                <a:gd name="connsiteY20" fmla="*/ 0 h 1089230"/>
                <a:gd name="connsiteX21" fmla="*/ 471756 w 1091621"/>
                <a:gd name="connsiteY21" fmla="*/ 0 h 1089230"/>
                <a:gd name="connsiteX22" fmla="*/ 452557 w 1091621"/>
                <a:gd name="connsiteY22" fmla="*/ 19199 h 1089230"/>
                <a:gd name="connsiteX23" fmla="*/ 452557 w 1091621"/>
                <a:gd name="connsiteY23" fmla="*/ 274276 h 1089230"/>
                <a:gd name="connsiteX24" fmla="*/ 471756 w 1091621"/>
                <a:gd name="connsiteY24" fmla="*/ 293475 h 1089230"/>
                <a:gd name="connsiteX25" fmla="*/ 652778 w 1091621"/>
                <a:gd name="connsiteY25" fmla="*/ 293475 h 1089230"/>
                <a:gd name="connsiteX26" fmla="*/ 652778 w 1091621"/>
                <a:gd name="connsiteY26" fmla="*/ 433357 h 1089230"/>
                <a:gd name="connsiteX27" fmla="*/ 644550 w 1091621"/>
                <a:gd name="connsiteY27" fmla="*/ 416900 h 1089230"/>
                <a:gd name="connsiteX28" fmla="*/ 532097 w 1091621"/>
                <a:gd name="connsiteY28" fmla="*/ 345588 h 1089230"/>
                <a:gd name="connsiteX29" fmla="*/ 436100 w 1091621"/>
                <a:gd name="connsiteY29" fmla="*/ 345588 h 1089230"/>
                <a:gd name="connsiteX30" fmla="*/ 419643 w 1091621"/>
                <a:gd name="connsiteY30" fmla="*/ 356559 h 1089230"/>
                <a:gd name="connsiteX31" fmla="*/ 419643 w 1091621"/>
                <a:gd name="connsiteY31" fmla="*/ 356559 h 1089230"/>
                <a:gd name="connsiteX32" fmla="*/ 419643 w 1091621"/>
                <a:gd name="connsiteY32" fmla="*/ 370273 h 1089230"/>
                <a:gd name="connsiteX33" fmla="*/ 466270 w 1091621"/>
                <a:gd name="connsiteY33" fmla="*/ 482726 h 1089230"/>
                <a:gd name="connsiteX34" fmla="*/ 584209 w 1091621"/>
                <a:gd name="connsiteY34" fmla="*/ 562266 h 1089230"/>
                <a:gd name="connsiteX35" fmla="*/ 655521 w 1091621"/>
                <a:gd name="connsiteY35" fmla="*/ 562266 h 1089230"/>
                <a:gd name="connsiteX36" fmla="*/ 655521 w 1091621"/>
                <a:gd name="connsiteY36" fmla="*/ 614379 h 1089230"/>
                <a:gd name="connsiteX37" fmla="*/ 641807 w 1091621"/>
                <a:gd name="connsiteY37" fmla="*/ 652778 h 1089230"/>
                <a:gd name="connsiteX38" fmla="*/ 518383 w 1091621"/>
                <a:gd name="connsiteY38" fmla="*/ 696662 h 1089230"/>
                <a:gd name="connsiteX39" fmla="*/ 479984 w 1091621"/>
                <a:gd name="connsiteY39" fmla="*/ 718604 h 1089230"/>
                <a:gd name="connsiteX40" fmla="*/ 422386 w 1091621"/>
                <a:gd name="connsiteY40" fmla="*/ 743289 h 1089230"/>
                <a:gd name="connsiteX41" fmla="*/ 364788 w 1091621"/>
                <a:gd name="connsiteY41" fmla="*/ 817343 h 1089230"/>
                <a:gd name="connsiteX42" fmla="*/ 345589 w 1091621"/>
                <a:gd name="connsiteY42" fmla="*/ 817343 h 1089230"/>
                <a:gd name="connsiteX43" fmla="*/ 345589 w 1091621"/>
                <a:gd name="connsiteY43" fmla="*/ 798144 h 1089230"/>
                <a:gd name="connsiteX44" fmla="*/ 326389 w 1091621"/>
                <a:gd name="connsiteY44" fmla="*/ 778945 h 1089230"/>
                <a:gd name="connsiteX45" fmla="*/ 19200 w 1091621"/>
                <a:gd name="connsiteY45" fmla="*/ 778945 h 1089230"/>
                <a:gd name="connsiteX46" fmla="*/ 0 w 1091621"/>
                <a:gd name="connsiteY46" fmla="*/ 798144 h 1089230"/>
                <a:gd name="connsiteX47" fmla="*/ 0 w 1091621"/>
                <a:gd name="connsiteY47" fmla="*/ 1069677 h 1089230"/>
                <a:gd name="connsiteX48" fmla="*/ 19200 w 1091621"/>
                <a:gd name="connsiteY48" fmla="*/ 1088877 h 1089230"/>
                <a:gd name="connsiteX49" fmla="*/ 326389 w 1091621"/>
                <a:gd name="connsiteY49" fmla="*/ 1088877 h 1089230"/>
                <a:gd name="connsiteX50" fmla="*/ 345589 w 1091621"/>
                <a:gd name="connsiteY50" fmla="*/ 1069677 h 1089230"/>
                <a:gd name="connsiteX51" fmla="*/ 345589 w 1091621"/>
                <a:gd name="connsiteY51" fmla="*/ 1053221 h 1089230"/>
                <a:gd name="connsiteX52" fmla="*/ 386730 w 1091621"/>
                <a:gd name="connsiteY52" fmla="*/ 1064192 h 1089230"/>
                <a:gd name="connsiteX53" fmla="*/ 789917 w 1091621"/>
                <a:gd name="connsiteY53" fmla="*/ 1066935 h 1089230"/>
                <a:gd name="connsiteX54" fmla="*/ 932541 w 1091621"/>
                <a:gd name="connsiteY54" fmla="*/ 1034021 h 1089230"/>
                <a:gd name="connsiteX55" fmla="*/ 938027 w 1091621"/>
                <a:gd name="connsiteY55" fmla="*/ 1031279 h 1089230"/>
                <a:gd name="connsiteX56" fmla="*/ 1064193 w 1091621"/>
                <a:gd name="connsiteY56" fmla="*/ 938025 h 1089230"/>
                <a:gd name="connsiteX57" fmla="*/ 1091621 w 1091621"/>
                <a:gd name="connsiteY57" fmla="*/ 885912 h 1089230"/>
                <a:gd name="connsiteX58" fmla="*/ 1091621 w 1091621"/>
                <a:gd name="connsiteY58" fmla="*/ 885912 h 1089230"/>
                <a:gd name="connsiteX59" fmla="*/ 1047737 w 1091621"/>
                <a:gd name="connsiteY59" fmla="*/ 822829 h 1089230"/>
                <a:gd name="connsiteX60" fmla="*/ 1047737 w 1091621"/>
                <a:gd name="connsiteY60" fmla="*/ 822829 h 1089230"/>
                <a:gd name="connsiteX61" fmla="*/ 798145 w 1091621"/>
                <a:gd name="connsiteY61" fmla="*/ 430614 h 1089230"/>
                <a:gd name="connsiteX62" fmla="*/ 880429 w 1091621"/>
                <a:gd name="connsiteY62" fmla="*/ 381244 h 1089230"/>
                <a:gd name="connsiteX63" fmla="*/ 948998 w 1091621"/>
                <a:gd name="connsiteY63" fmla="*/ 381244 h 1089230"/>
                <a:gd name="connsiteX64" fmla="*/ 913341 w 1091621"/>
                <a:gd name="connsiteY64" fmla="*/ 469012 h 1089230"/>
                <a:gd name="connsiteX65" fmla="*/ 828316 w 1091621"/>
                <a:gd name="connsiteY65" fmla="*/ 526610 h 1089230"/>
                <a:gd name="connsiteX66" fmla="*/ 781689 w 1091621"/>
                <a:gd name="connsiteY66" fmla="*/ 526610 h 1089230"/>
                <a:gd name="connsiteX67" fmla="*/ 896885 w 1091621"/>
                <a:gd name="connsiteY67" fmla="*/ 427871 h 1089230"/>
                <a:gd name="connsiteX68" fmla="*/ 866715 w 1091621"/>
                <a:gd name="connsiteY68" fmla="*/ 405929 h 1089230"/>
                <a:gd name="connsiteX69" fmla="*/ 762489 w 1091621"/>
                <a:gd name="connsiteY69" fmla="*/ 493697 h 1089230"/>
                <a:gd name="connsiteX70" fmla="*/ 798145 w 1091621"/>
                <a:gd name="connsiteY70" fmla="*/ 430614 h 1089230"/>
                <a:gd name="connsiteX71" fmla="*/ 504669 w 1091621"/>
                <a:gd name="connsiteY71" fmla="*/ 181022 h 1089230"/>
                <a:gd name="connsiteX72" fmla="*/ 485470 w 1091621"/>
                <a:gd name="connsiteY72" fmla="*/ 181022 h 1089230"/>
                <a:gd name="connsiteX73" fmla="*/ 485470 w 1091621"/>
                <a:gd name="connsiteY73" fmla="*/ 109710 h 1089230"/>
                <a:gd name="connsiteX74" fmla="*/ 504669 w 1091621"/>
                <a:gd name="connsiteY74" fmla="*/ 109710 h 1089230"/>
                <a:gd name="connsiteX75" fmla="*/ 559524 w 1091621"/>
                <a:gd name="connsiteY75" fmla="*/ 54855 h 1089230"/>
                <a:gd name="connsiteX76" fmla="*/ 559524 w 1091621"/>
                <a:gd name="connsiteY76" fmla="*/ 35656 h 1089230"/>
                <a:gd name="connsiteX77" fmla="*/ 850258 w 1091621"/>
                <a:gd name="connsiteY77" fmla="*/ 35656 h 1089230"/>
                <a:gd name="connsiteX78" fmla="*/ 850258 w 1091621"/>
                <a:gd name="connsiteY78" fmla="*/ 54855 h 1089230"/>
                <a:gd name="connsiteX79" fmla="*/ 905113 w 1091621"/>
                <a:gd name="connsiteY79" fmla="*/ 109710 h 1089230"/>
                <a:gd name="connsiteX80" fmla="*/ 924313 w 1091621"/>
                <a:gd name="connsiteY80" fmla="*/ 109710 h 1089230"/>
                <a:gd name="connsiteX81" fmla="*/ 924313 w 1091621"/>
                <a:gd name="connsiteY81" fmla="*/ 181022 h 1089230"/>
                <a:gd name="connsiteX82" fmla="*/ 905113 w 1091621"/>
                <a:gd name="connsiteY82" fmla="*/ 181022 h 1089230"/>
                <a:gd name="connsiteX83" fmla="*/ 850258 w 1091621"/>
                <a:gd name="connsiteY83" fmla="*/ 235878 h 1089230"/>
                <a:gd name="connsiteX84" fmla="*/ 850258 w 1091621"/>
                <a:gd name="connsiteY84" fmla="*/ 255077 h 1089230"/>
                <a:gd name="connsiteX85" fmla="*/ 559524 w 1091621"/>
                <a:gd name="connsiteY85" fmla="*/ 255077 h 1089230"/>
                <a:gd name="connsiteX86" fmla="*/ 559524 w 1091621"/>
                <a:gd name="connsiteY86" fmla="*/ 235878 h 1089230"/>
                <a:gd name="connsiteX87" fmla="*/ 504669 w 1091621"/>
                <a:gd name="connsiteY87" fmla="*/ 181022 h 1089230"/>
                <a:gd name="connsiteX88" fmla="*/ 504669 w 1091621"/>
                <a:gd name="connsiteY88" fmla="*/ 181022 h 1089230"/>
                <a:gd name="connsiteX89" fmla="*/ 885914 w 1091621"/>
                <a:gd name="connsiteY89" fmla="*/ 255077 h 1089230"/>
                <a:gd name="connsiteX90" fmla="*/ 885914 w 1091621"/>
                <a:gd name="connsiteY90" fmla="*/ 235878 h 1089230"/>
                <a:gd name="connsiteX91" fmla="*/ 905113 w 1091621"/>
                <a:gd name="connsiteY91" fmla="*/ 216678 h 1089230"/>
                <a:gd name="connsiteX92" fmla="*/ 924313 w 1091621"/>
                <a:gd name="connsiteY92" fmla="*/ 216678 h 1089230"/>
                <a:gd name="connsiteX93" fmla="*/ 924313 w 1091621"/>
                <a:gd name="connsiteY93" fmla="*/ 252334 h 1089230"/>
                <a:gd name="connsiteX94" fmla="*/ 885914 w 1091621"/>
                <a:gd name="connsiteY94" fmla="*/ 252334 h 1089230"/>
                <a:gd name="connsiteX95" fmla="*/ 921570 w 1091621"/>
                <a:gd name="connsiteY95" fmla="*/ 74054 h 1089230"/>
                <a:gd name="connsiteX96" fmla="*/ 902370 w 1091621"/>
                <a:gd name="connsiteY96" fmla="*/ 74054 h 1089230"/>
                <a:gd name="connsiteX97" fmla="*/ 883171 w 1091621"/>
                <a:gd name="connsiteY97" fmla="*/ 54855 h 1089230"/>
                <a:gd name="connsiteX98" fmla="*/ 883171 w 1091621"/>
                <a:gd name="connsiteY98" fmla="*/ 35656 h 1089230"/>
                <a:gd name="connsiteX99" fmla="*/ 918827 w 1091621"/>
                <a:gd name="connsiteY99" fmla="*/ 35656 h 1089230"/>
                <a:gd name="connsiteX100" fmla="*/ 918827 w 1091621"/>
                <a:gd name="connsiteY100" fmla="*/ 74054 h 1089230"/>
                <a:gd name="connsiteX101" fmla="*/ 521126 w 1091621"/>
                <a:gd name="connsiteY101" fmla="*/ 35656 h 1089230"/>
                <a:gd name="connsiteX102" fmla="*/ 521126 w 1091621"/>
                <a:gd name="connsiteY102" fmla="*/ 54855 h 1089230"/>
                <a:gd name="connsiteX103" fmla="*/ 501926 w 1091621"/>
                <a:gd name="connsiteY103" fmla="*/ 74054 h 1089230"/>
                <a:gd name="connsiteX104" fmla="*/ 482727 w 1091621"/>
                <a:gd name="connsiteY104" fmla="*/ 74054 h 1089230"/>
                <a:gd name="connsiteX105" fmla="*/ 482727 w 1091621"/>
                <a:gd name="connsiteY105" fmla="*/ 38399 h 1089230"/>
                <a:gd name="connsiteX106" fmla="*/ 521126 w 1091621"/>
                <a:gd name="connsiteY106" fmla="*/ 38399 h 1089230"/>
                <a:gd name="connsiteX107" fmla="*/ 485470 w 1091621"/>
                <a:gd name="connsiteY107" fmla="*/ 219421 h 1089230"/>
                <a:gd name="connsiteX108" fmla="*/ 504669 w 1091621"/>
                <a:gd name="connsiteY108" fmla="*/ 219421 h 1089230"/>
                <a:gd name="connsiteX109" fmla="*/ 523869 w 1091621"/>
                <a:gd name="connsiteY109" fmla="*/ 238620 h 1089230"/>
                <a:gd name="connsiteX110" fmla="*/ 523869 w 1091621"/>
                <a:gd name="connsiteY110" fmla="*/ 257820 h 1089230"/>
                <a:gd name="connsiteX111" fmla="*/ 488212 w 1091621"/>
                <a:gd name="connsiteY111" fmla="*/ 257820 h 1089230"/>
                <a:gd name="connsiteX112" fmla="*/ 488212 w 1091621"/>
                <a:gd name="connsiteY112" fmla="*/ 219421 h 1089230"/>
                <a:gd name="connsiteX113" fmla="*/ 721348 w 1091621"/>
                <a:gd name="connsiteY113" fmla="*/ 290733 h 1089230"/>
                <a:gd name="connsiteX114" fmla="*/ 721348 w 1091621"/>
                <a:gd name="connsiteY114" fmla="*/ 617122 h 1089230"/>
                <a:gd name="connsiteX115" fmla="*/ 721348 w 1091621"/>
                <a:gd name="connsiteY115" fmla="*/ 622607 h 1089230"/>
                <a:gd name="connsiteX116" fmla="*/ 732319 w 1091621"/>
                <a:gd name="connsiteY116" fmla="*/ 652778 h 1089230"/>
                <a:gd name="connsiteX117" fmla="*/ 713120 w 1091621"/>
                <a:gd name="connsiteY117" fmla="*/ 652778 h 1089230"/>
                <a:gd name="connsiteX118" fmla="*/ 671978 w 1091621"/>
                <a:gd name="connsiteY118" fmla="*/ 652778 h 1089230"/>
                <a:gd name="connsiteX119" fmla="*/ 682949 w 1091621"/>
                <a:gd name="connsiteY119" fmla="*/ 622607 h 1089230"/>
                <a:gd name="connsiteX120" fmla="*/ 682949 w 1091621"/>
                <a:gd name="connsiteY120" fmla="*/ 617122 h 1089230"/>
                <a:gd name="connsiteX121" fmla="*/ 682949 w 1091621"/>
                <a:gd name="connsiteY121" fmla="*/ 290733 h 1089230"/>
                <a:gd name="connsiteX122" fmla="*/ 721348 w 1091621"/>
                <a:gd name="connsiteY122" fmla="*/ 290733 h 1089230"/>
                <a:gd name="connsiteX123" fmla="*/ 493698 w 1091621"/>
                <a:gd name="connsiteY123" fmla="*/ 469012 h 1089230"/>
                <a:gd name="connsiteX124" fmla="*/ 458042 w 1091621"/>
                <a:gd name="connsiteY124" fmla="*/ 381244 h 1089230"/>
                <a:gd name="connsiteX125" fmla="*/ 526612 w 1091621"/>
                <a:gd name="connsiteY125" fmla="*/ 381244 h 1089230"/>
                <a:gd name="connsiteX126" fmla="*/ 608895 w 1091621"/>
                <a:gd name="connsiteY126" fmla="*/ 430614 h 1089230"/>
                <a:gd name="connsiteX127" fmla="*/ 639064 w 1091621"/>
                <a:gd name="connsiteY127" fmla="*/ 493697 h 1089230"/>
                <a:gd name="connsiteX128" fmla="*/ 534840 w 1091621"/>
                <a:gd name="connsiteY128" fmla="*/ 405929 h 1089230"/>
                <a:gd name="connsiteX129" fmla="*/ 504669 w 1091621"/>
                <a:gd name="connsiteY129" fmla="*/ 427871 h 1089230"/>
                <a:gd name="connsiteX130" fmla="*/ 619866 w 1091621"/>
                <a:gd name="connsiteY130" fmla="*/ 526610 h 1089230"/>
                <a:gd name="connsiteX131" fmla="*/ 573238 w 1091621"/>
                <a:gd name="connsiteY131" fmla="*/ 526610 h 1089230"/>
                <a:gd name="connsiteX132" fmla="*/ 493698 w 1091621"/>
                <a:gd name="connsiteY132" fmla="*/ 469012 h 1089230"/>
                <a:gd name="connsiteX133" fmla="*/ 493698 w 1091621"/>
                <a:gd name="connsiteY133" fmla="*/ 469012 h 1089230"/>
                <a:gd name="connsiteX134" fmla="*/ 433357 w 1091621"/>
                <a:gd name="connsiteY134" fmla="*/ 776202 h 1089230"/>
                <a:gd name="connsiteX135" fmla="*/ 490955 w 1091621"/>
                <a:gd name="connsiteY135" fmla="*/ 751517 h 1089230"/>
                <a:gd name="connsiteX136" fmla="*/ 534840 w 1091621"/>
                <a:gd name="connsiteY136" fmla="*/ 726832 h 1089230"/>
                <a:gd name="connsiteX137" fmla="*/ 644550 w 1091621"/>
                <a:gd name="connsiteY137" fmla="*/ 691176 h 1089230"/>
                <a:gd name="connsiteX138" fmla="*/ 715862 w 1091621"/>
                <a:gd name="connsiteY138" fmla="*/ 691176 h 1089230"/>
                <a:gd name="connsiteX139" fmla="*/ 855744 w 1091621"/>
                <a:gd name="connsiteY139" fmla="*/ 729575 h 1089230"/>
                <a:gd name="connsiteX140" fmla="*/ 905113 w 1091621"/>
                <a:gd name="connsiteY140" fmla="*/ 754260 h 1089230"/>
                <a:gd name="connsiteX141" fmla="*/ 973682 w 1091621"/>
                <a:gd name="connsiteY141" fmla="*/ 781687 h 1089230"/>
                <a:gd name="connsiteX142" fmla="*/ 1009338 w 1091621"/>
                <a:gd name="connsiteY142" fmla="*/ 820086 h 1089230"/>
                <a:gd name="connsiteX143" fmla="*/ 962712 w 1091621"/>
                <a:gd name="connsiteY143" fmla="*/ 833800 h 1089230"/>
                <a:gd name="connsiteX144" fmla="*/ 863972 w 1091621"/>
                <a:gd name="connsiteY144" fmla="*/ 891398 h 1089230"/>
                <a:gd name="connsiteX145" fmla="*/ 855744 w 1091621"/>
                <a:gd name="connsiteY145" fmla="*/ 894140 h 1089230"/>
                <a:gd name="connsiteX146" fmla="*/ 817344 w 1091621"/>
                <a:gd name="connsiteY146" fmla="*/ 894140 h 1089230"/>
                <a:gd name="connsiteX147" fmla="*/ 817344 w 1091621"/>
                <a:gd name="connsiteY147" fmla="*/ 822829 h 1089230"/>
                <a:gd name="connsiteX148" fmla="*/ 754261 w 1091621"/>
                <a:gd name="connsiteY148" fmla="*/ 787173 h 1089230"/>
                <a:gd name="connsiteX149" fmla="*/ 523869 w 1091621"/>
                <a:gd name="connsiteY149" fmla="*/ 787173 h 1089230"/>
                <a:gd name="connsiteX150" fmla="*/ 438843 w 1091621"/>
                <a:gd name="connsiteY150" fmla="*/ 806372 h 1089230"/>
                <a:gd name="connsiteX151" fmla="*/ 405929 w 1091621"/>
                <a:gd name="connsiteY151" fmla="*/ 822829 h 1089230"/>
                <a:gd name="connsiteX152" fmla="*/ 394958 w 1091621"/>
                <a:gd name="connsiteY152" fmla="*/ 822829 h 1089230"/>
                <a:gd name="connsiteX153" fmla="*/ 433357 w 1091621"/>
                <a:gd name="connsiteY153" fmla="*/ 776202 h 1089230"/>
                <a:gd name="connsiteX154" fmla="*/ 433357 w 1091621"/>
                <a:gd name="connsiteY154" fmla="*/ 776202 h 1089230"/>
                <a:gd name="connsiteX155" fmla="*/ 32914 w 1091621"/>
                <a:gd name="connsiteY155" fmla="*/ 817343 h 1089230"/>
                <a:gd name="connsiteX156" fmla="*/ 213936 w 1091621"/>
                <a:gd name="connsiteY156" fmla="*/ 817343 h 1089230"/>
                <a:gd name="connsiteX157" fmla="*/ 213936 w 1091621"/>
                <a:gd name="connsiteY157" fmla="*/ 1053221 h 1089230"/>
                <a:gd name="connsiteX158" fmla="*/ 32914 w 1091621"/>
                <a:gd name="connsiteY158" fmla="*/ 1053221 h 1089230"/>
                <a:gd name="connsiteX159" fmla="*/ 32914 w 1091621"/>
                <a:gd name="connsiteY159" fmla="*/ 817343 h 1089230"/>
                <a:gd name="connsiteX160" fmla="*/ 304447 w 1091621"/>
                <a:gd name="connsiteY160" fmla="*/ 1053221 h 1089230"/>
                <a:gd name="connsiteX161" fmla="*/ 249592 w 1091621"/>
                <a:gd name="connsiteY161" fmla="*/ 1053221 h 1089230"/>
                <a:gd name="connsiteX162" fmla="*/ 249592 w 1091621"/>
                <a:gd name="connsiteY162" fmla="*/ 817343 h 1089230"/>
                <a:gd name="connsiteX163" fmla="*/ 304447 w 1091621"/>
                <a:gd name="connsiteY163" fmla="*/ 817343 h 1089230"/>
                <a:gd name="connsiteX164" fmla="*/ 304447 w 1091621"/>
                <a:gd name="connsiteY164" fmla="*/ 1053221 h 1089230"/>
                <a:gd name="connsiteX165" fmla="*/ 1047737 w 1091621"/>
                <a:gd name="connsiteY165" fmla="*/ 883169 h 1089230"/>
                <a:gd name="connsiteX166" fmla="*/ 1036766 w 1091621"/>
                <a:gd name="connsiteY166" fmla="*/ 907854 h 1089230"/>
                <a:gd name="connsiteX167" fmla="*/ 913341 w 1091621"/>
                <a:gd name="connsiteY167" fmla="*/ 1001108 h 1089230"/>
                <a:gd name="connsiteX168" fmla="*/ 773461 w 1091621"/>
                <a:gd name="connsiteY168" fmla="*/ 1034021 h 1089230"/>
                <a:gd name="connsiteX169" fmla="*/ 389473 w 1091621"/>
                <a:gd name="connsiteY169" fmla="*/ 1031279 h 1089230"/>
                <a:gd name="connsiteX170" fmla="*/ 345589 w 1091621"/>
                <a:gd name="connsiteY170" fmla="*/ 1020307 h 1089230"/>
                <a:gd name="connsiteX171" fmla="*/ 340103 w 1091621"/>
                <a:gd name="connsiteY171" fmla="*/ 1020307 h 1089230"/>
                <a:gd name="connsiteX172" fmla="*/ 340103 w 1091621"/>
                <a:gd name="connsiteY172" fmla="*/ 855742 h 1089230"/>
                <a:gd name="connsiteX173" fmla="*/ 411415 w 1091621"/>
                <a:gd name="connsiteY173" fmla="*/ 855742 h 1089230"/>
                <a:gd name="connsiteX174" fmla="*/ 419643 w 1091621"/>
                <a:gd name="connsiteY174" fmla="*/ 852999 h 1089230"/>
                <a:gd name="connsiteX175" fmla="*/ 455300 w 1091621"/>
                <a:gd name="connsiteY175" fmla="*/ 833800 h 1089230"/>
                <a:gd name="connsiteX176" fmla="*/ 523869 w 1091621"/>
                <a:gd name="connsiteY176" fmla="*/ 817343 h 1089230"/>
                <a:gd name="connsiteX177" fmla="*/ 754261 w 1091621"/>
                <a:gd name="connsiteY177" fmla="*/ 817343 h 1089230"/>
                <a:gd name="connsiteX178" fmla="*/ 778946 w 1091621"/>
                <a:gd name="connsiteY178" fmla="*/ 828314 h 1089230"/>
                <a:gd name="connsiteX179" fmla="*/ 789917 w 1091621"/>
                <a:gd name="connsiteY179" fmla="*/ 852999 h 1089230"/>
                <a:gd name="connsiteX180" fmla="*/ 778946 w 1091621"/>
                <a:gd name="connsiteY180" fmla="*/ 877684 h 1089230"/>
                <a:gd name="connsiteX181" fmla="*/ 754261 w 1091621"/>
                <a:gd name="connsiteY181" fmla="*/ 888655 h 1089230"/>
                <a:gd name="connsiteX182" fmla="*/ 630837 w 1091621"/>
                <a:gd name="connsiteY182" fmla="*/ 888655 h 1089230"/>
                <a:gd name="connsiteX183" fmla="*/ 630837 w 1091621"/>
                <a:gd name="connsiteY183" fmla="*/ 924311 h 1089230"/>
                <a:gd name="connsiteX184" fmla="*/ 858486 w 1091621"/>
                <a:gd name="connsiteY184" fmla="*/ 924311 h 1089230"/>
                <a:gd name="connsiteX185" fmla="*/ 858486 w 1091621"/>
                <a:gd name="connsiteY185" fmla="*/ 924311 h 1089230"/>
                <a:gd name="connsiteX186" fmla="*/ 883171 w 1091621"/>
                <a:gd name="connsiteY186" fmla="*/ 918825 h 1089230"/>
                <a:gd name="connsiteX187" fmla="*/ 883171 w 1091621"/>
                <a:gd name="connsiteY187" fmla="*/ 918825 h 1089230"/>
                <a:gd name="connsiteX188" fmla="*/ 981910 w 1091621"/>
                <a:gd name="connsiteY188" fmla="*/ 861227 h 1089230"/>
                <a:gd name="connsiteX189" fmla="*/ 1017567 w 1091621"/>
                <a:gd name="connsiteY189" fmla="*/ 850256 h 1089230"/>
                <a:gd name="connsiteX190" fmla="*/ 1017567 w 1091621"/>
                <a:gd name="connsiteY190" fmla="*/ 850256 h 1089230"/>
                <a:gd name="connsiteX191" fmla="*/ 1047737 w 1091621"/>
                <a:gd name="connsiteY191" fmla="*/ 883169 h 1089230"/>
                <a:gd name="connsiteX192" fmla="*/ 1047737 w 1091621"/>
                <a:gd name="connsiteY192" fmla="*/ 883169 h 108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91621" h="1089230">
                  <a:moveTo>
                    <a:pt x="1047737" y="822829"/>
                  </a:moveTo>
                  <a:cubicBezTo>
                    <a:pt x="1042252" y="787173"/>
                    <a:pt x="1020310" y="757002"/>
                    <a:pt x="984653" y="743289"/>
                  </a:cubicBezTo>
                  <a:lnTo>
                    <a:pt x="916084" y="715861"/>
                  </a:lnTo>
                  <a:cubicBezTo>
                    <a:pt x="899627" y="710375"/>
                    <a:pt x="885914" y="702147"/>
                    <a:pt x="872200" y="693919"/>
                  </a:cubicBezTo>
                  <a:cubicBezTo>
                    <a:pt x="842030" y="674719"/>
                    <a:pt x="809116" y="663748"/>
                    <a:pt x="773461" y="655520"/>
                  </a:cubicBezTo>
                  <a:lnTo>
                    <a:pt x="759747" y="611636"/>
                  </a:lnTo>
                  <a:lnTo>
                    <a:pt x="759747" y="562266"/>
                  </a:lnTo>
                  <a:lnTo>
                    <a:pt x="831058" y="562266"/>
                  </a:lnTo>
                  <a:cubicBezTo>
                    <a:pt x="883171" y="562266"/>
                    <a:pt x="929798" y="532096"/>
                    <a:pt x="948998" y="482726"/>
                  </a:cubicBezTo>
                  <a:lnTo>
                    <a:pt x="995624" y="370273"/>
                  </a:lnTo>
                  <a:cubicBezTo>
                    <a:pt x="998367" y="364787"/>
                    <a:pt x="998367" y="362045"/>
                    <a:pt x="995624" y="356559"/>
                  </a:cubicBezTo>
                  <a:lnTo>
                    <a:pt x="995624" y="356559"/>
                  </a:lnTo>
                  <a:cubicBezTo>
                    <a:pt x="992882" y="351074"/>
                    <a:pt x="987396" y="345588"/>
                    <a:pt x="979168" y="345588"/>
                  </a:cubicBezTo>
                  <a:lnTo>
                    <a:pt x="883171" y="345588"/>
                  </a:lnTo>
                  <a:cubicBezTo>
                    <a:pt x="833801" y="345588"/>
                    <a:pt x="789917" y="373016"/>
                    <a:pt x="770718" y="416900"/>
                  </a:cubicBezTo>
                  <a:lnTo>
                    <a:pt x="762489" y="433357"/>
                  </a:lnTo>
                  <a:lnTo>
                    <a:pt x="762489" y="293475"/>
                  </a:lnTo>
                  <a:lnTo>
                    <a:pt x="943512" y="293475"/>
                  </a:lnTo>
                  <a:cubicBezTo>
                    <a:pt x="954483" y="293475"/>
                    <a:pt x="962712" y="285247"/>
                    <a:pt x="962712" y="274276"/>
                  </a:cubicBezTo>
                  <a:lnTo>
                    <a:pt x="962712" y="19199"/>
                  </a:lnTo>
                  <a:cubicBezTo>
                    <a:pt x="962712" y="8228"/>
                    <a:pt x="954483" y="0"/>
                    <a:pt x="943512" y="0"/>
                  </a:cubicBezTo>
                  <a:lnTo>
                    <a:pt x="471756" y="0"/>
                  </a:lnTo>
                  <a:cubicBezTo>
                    <a:pt x="460785" y="0"/>
                    <a:pt x="452557" y="8228"/>
                    <a:pt x="452557" y="19199"/>
                  </a:cubicBezTo>
                  <a:lnTo>
                    <a:pt x="452557" y="274276"/>
                  </a:lnTo>
                  <a:cubicBezTo>
                    <a:pt x="452557" y="285247"/>
                    <a:pt x="460785" y="293475"/>
                    <a:pt x="471756" y="293475"/>
                  </a:cubicBezTo>
                  <a:lnTo>
                    <a:pt x="652778" y="293475"/>
                  </a:lnTo>
                  <a:lnTo>
                    <a:pt x="652778" y="433357"/>
                  </a:lnTo>
                  <a:lnTo>
                    <a:pt x="644550" y="416900"/>
                  </a:lnTo>
                  <a:cubicBezTo>
                    <a:pt x="622609" y="373016"/>
                    <a:pt x="578724" y="345588"/>
                    <a:pt x="532097" y="345588"/>
                  </a:cubicBezTo>
                  <a:lnTo>
                    <a:pt x="436100" y="345588"/>
                  </a:lnTo>
                  <a:cubicBezTo>
                    <a:pt x="427872" y="345588"/>
                    <a:pt x="422386" y="351074"/>
                    <a:pt x="419643" y="356559"/>
                  </a:cubicBezTo>
                  <a:lnTo>
                    <a:pt x="419643" y="356559"/>
                  </a:lnTo>
                  <a:cubicBezTo>
                    <a:pt x="416901" y="362045"/>
                    <a:pt x="416901" y="364787"/>
                    <a:pt x="419643" y="370273"/>
                  </a:cubicBezTo>
                  <a:lnTo>
                    <a:pt x="466270" y="482726"/>
                  </a:lnTo>
                  <a:cubicBezTo>
                    <a:pt x="485470" y="532096"/>
                    <a:pt x="532097" y="562266"/>
                    <a:pt x="584209" y="562266"/>
                  </a:cubicBezTo>
                  <a:lnTo>
                    <a:pt x="655521" y="562266"/>
                  </a:lnTo>
                  <a:lnTo>
                    <a:pt x="655521" y="614379"/>
                  </a:lnTo>
                  <a:lnTo>
                    <a:pt x="641807" y="652778"/>
                  </a:lnTo>
                  <a:cubicBezTo>
                    <a:pt x="597923" y="655520"/>
                    <a:pt x="554039" y="669234"/>
                    <a:pt x="518383" y="696662"/>
                  </a:cubicBezTo>
                  <a:cubicBezTo>
                    <a:pt x="507412" y="704890"/>
                    <a:pt x="493698" y="713118"/>
                    <a:pt x="479984" y="718604"/>
                  </a:cubicBezTo>
                  <a:lnTo>
                    <a:pt x="422386" y="743289"/>
                  </a:lnTo>
                  <a:cubicBezTo>
                    <a:pt x="392215" y="757002"/>
                    <a:pt x="370274" y="784430"/>
                    <a:pt x="364788" y="817343"/>
                  </a:cubicBezTo>
                  <a:lnTo>
                    <a:pt x="345589" y="817343"/>
                  </a:lnTo>
                  <a:lnTo>
                    <a:pt x="345589" y="798144"/>
                  </a:lnTo>
                  <a:cubicBezTo>
                    <a:pt x="345589" y="787173"/>
                    <a:pt x="337360" y="778945"/>
                    <a:pt x="326389" y="778945"/>
                  </a:cubicBezTo>
                  <a:lnTo>
                    <a:pt x="19200" y="778945"/>
                  </a:lnTo>
                  <a:cubicBezTo>
                    <a:pt x="8228" y="778945"/>
                    <a:pt x="0" y="787173"/>
                    <a:pt x="0" y="798144"/>
                  </a:cubicBezTo>
                  <a:lnTo>
                    <a:pt x="0" y="1069677"/>
                  </a:lnTo>
                  <a:cubicBezTo>
                    <a:pt x="0" y="1080648"/>
                    <a:pt x="8228" y="1088877"/>
                    <a:pt x="19200" y="1088877"/>
                  </a:cubicBezTo>
                  <a:lnTo>
                    <a:pt x="326389" y="1088877"/>
                  </a:lnTo>
                  <a:cubicBezTo>
                    <a:pt x="337360" y="1088877"/>
                    <a:pt x="345589" y="1080648"/>
                    <a:pt x="345589" y="1069677"/>
                  </a:cubicBezTo>
                  <a:lnTo>
                    <a:pt x="345589" y="1053221"/>
                  </a:lnTo>
                  <a:lnTo>
                    <a:pt x="386730" y="1064192"/>
                  </a:lnTo>
                  <a:cubicBezTo>
                    <a:pt x="518383" y="1097105"/>
                    <a:pt x="655521" y="1097105"/>
                    <a:pt x="789917" y="1066935"/>
                  </a:cubicBezTo>
                  <a:lnTo>
                    <a:pt x="932541" y="1034021"/>
                  </a:lnTo>
                  <a:cubicBezTo>
                    <a:pt x="935284" y="1034021"/>
                    <a:pt x="938027" y="1031279"/>
                    <a:pt x="938027" y="1031279"/>
                  </a:cubicBezTo>
                  <a:lnTo>
                    <a:pt x="1064193" y="938025"/>
                  </a:lnTo>
                  <a:cubicBezTo>
                    <a:pt x="1080650" y="924311"/>
                    <a:pt x="1091621" y="905112"/>
                    <a:pt x="1091621" y="885912"/>
                  </a:cubicBezTo>
                  <a:lnTo>
                    <a:pt x="1091621" y="885912"/>
                  </a:lnTo>
                  <a:cubicBezTo>
                    <a:pt x="1083393" y="858485"/>
                    <a:pt x="1069679" y="833800"/>
                    <a:pt x="1047737" y="822829"/>
                  </a:cubicBezTo>
                  <a:lnTo>
                    <a:pt x="1047737" y="822829"/>
                  </a:lnTo>
                  <a:close/>
                  <a:moveTo>
                    <a:pt x="798145" y="430614"/>
                  </a:moveTo>
                  <a:cubicBezTo>
                    <a:pt x="814602" y="400443"/>
                    <a:pt x="844772" y="381244"/>
                    <a:pt x="880429" y="381244"/>
                  </a:cubicBezTo>
                  <a:lnTo>
                    <a:pt x="948998" y="381244"/>
                  </a:lnTo>
                  <a:lnTo>
                    <a:pt x="913341" y="469012"/>
                  </a:lnTo>
                  <a:cubicBezTo>
                    <a:pt x="899627" y="504668"/>
                    <a:pt x="866715" y="526610"/>
                    <a:pt x="828316" y="526610"/>
                  </a:cubicBezTo>
                  <a:lnTo>
                    <a:pt x="781689" y="526610"/>
                  </a:lnTo>
                  <a:cubicBezTo>
                    <a:pt x="828316" y="501926"/>
                    <a:pt x="866715" y="469012"/>
                    <a:pt x="896885" y="427871"/>
                  </a:cubicBezTo>
                  <a:lnTo>
                    <a:pt x="866715" y="405929"/>
                  </a:lnTo>
                  <a:cubicBezTo>
                    <a:pt x="839287" y="441585"/>
                    <a:pt x="803631" y="471755"/>
                    <a:pt x="762489" y="493697"/>
                  </a:cubicBezTo>
                  <a:lnTo>
                    <a:pt x="798145" y="430614"/>
                  </a:lnTo>
                  <a:close/>
                  <a:moveTo>
                    <a:pt x="504669" y="181022"/>
                  </a:moveTo>
                  <a:lnTo>
                    <a:pt x="485470" y="181022"/>
                  </a:lnTo>
                  <a:lnTo>
                    <a:pt x="485470" y="109710"/>
                  </a:lnTo>
                  <a:lnTo>
                    <a:pt x="504669" y="109710"/>
                  </a:lnTo>
                  <a:cubicBezTo>
                    <a:pt x="534840" y="109710"/>
                    <a:pt x="559524" y="85026"/>
                    <a:pt x="559524" y="54855"/>
                  </a:cubicBezTo>
                  <a:lnTo>
                    <a:pt x="559524" y="35656"/>
                  </a:lnTo>
                  <a:lnTo>
                    <a:pt x="850258" y="35656"/>
                  </a:lnTo>
                  <a:lnTo>
                    <a:pt x="850258" y="54855"/>
                  </a:lnTo>
                  <a:cubicBezTo>
                    <a:pt x="850258" y="85026"/>
                    <a:pt x="874943" y="109710"/>
                    <a:pt x="905113" y="109710"/>
                  </a:cubicBezTo>
                  <a:lnTo>
                    <a:pt x="924313" y="109710"/>
                  </a:lnTo>
                  <a:lnTo>
                    <a:pt x="924313" y="181022"/>
                  </a:lnTo>
                  <a:lnTo>
                    <a:pt x="905113" y="181022"/>
                  </a:lnTo>
                  <a:cubicBezTo>
                    <a:pt x="874943" y="181022"/>
                    <a:pt x="850258" y="205707"/>
                    <a:pt x="850258" y="235878"/>
                  </a:cubicBezTo>
                  <a:lnTo>
                    <a:pt x="850258" y="255077"/>
                  </a:lnTo>
                  <a:lnTo>
                    <a:pt x="559524" y="255077"/>
                  </a:lnTo>
                  <a:lnTo>
                    <a:pt x="559524" y="235878"/>
                  </a:lnTo>
                  <a:cubicBezTo>
                    <a:pt x="559524" y="205707"/>
                    <a:pt x="534840" y="181022"/>
                    <a:pt x="504669" y="181022"/>
                  </a:cubicBezTo>
                  <a:lnTo>
                    <a:pt x="504669" y="181022"/>
                  </a:lnTo>
                  <a:close/>
                  <a:moveTo>
                    <a:pt x="885914" y="255077"/>
                  </a:moveTo>
                  <a:lnTo>
                    <a:pt x="885914" y="235878"/>
                  </a:lnTo>
                  <a:cubicBezTo>
                    <a:pt x="885914" y="224906"/>
                    <a:pt x="894142" y="216678"/>
                    <a:pt x="905113" y="216678"/>
                  </a:cubicBezTo>
                  <a:lnTo>
                    <a:pt x="924313" y="216678"/>
                  </a:lnTo>
                  <a:lnTo>
                    <a:pt x="924313" y="252334"/>
                  </a:lnTo>
                  <a:lnTo>
                    <a:pt x="885914" y="252334"/>
                  </a:lnTo>
                  <a:close/>
                  <a:moveTo>
                    <a:pt x="921570" y="74054"/>
                  </a:moveTo>
                  <a:lnTo>
                    <a:pt x="902370" y="74054"/>
                  </a:lnTo>
                  <a:cubicBezTo>
                    <a:pt x="891399" y="74054"/>
                    <a:pt x="883171" y="65826"/>
                    <a:pt x="883171" y="54855"/>
                  </a:cubicBezTo>
                  <a:lnTo>
                    <a:pt x="883171" y="35656"/>
                  </a:lnTo>
                  <a:lnTo>
                    <a:pt x="918827" y="35656"/>
                  </a:lnTo>
                  <a:lnTo>
                    <a:pt x="918827" y="74054"/>
                  </a:lnTo>
                  <a:close/>
                  <a:moveTo>
                    <a:pt x="521126" y="35656"/>
                  </a:moveTo>
                  <a:lnTo>
                    <a:pt x="521126" y="54855"/>
                  </a:lnTo>
                  <a:cubicBezTo>
                    <a:pt x="521126" y="65826"/>
                    <a:pt x="512898" y="74054"/>
                    <a:pt x="501926" y="74054"/>
                  </a:cubicBezTo>
                  <a:lnTo>
                    <a:pt x="482727" y="74054"/>
                  </a:lnTo>
                  <a:lnTo>
                    <a:pt x="482727" y="38399"/>
                  </a:lnTo>
                  <a:lnTo>
                    <a:pt x="521126" y="38399"/>
                  </a:lnTo>
                  <a:close/>
                  <a:moveTo>
                    <a:pt x="485470" y="219421"/>
                  </a:moveTo>
                  <a:lnTo>
                    <a:pt x="504669" y="219421"/>
                  </a:lnTo>
                  <a:cubicBezTo>
                    <a:pt x="515640" y="219421"/>
                    <a:pt x="523869" y="227649"/>
                    <a:pt x="523869" y="238620"/>
                  </a:cubicBezTo>
                  <a:lnTo>
                    <a:pt x="523869" y="257820"/>
                  </a:lnTo>
                  <a:lnTo>
                    <a:pt x="488212" y="257820"/>
                  </a:lnTo>
                  <a:lnTo>
                    <a:pt x="488212" y="219421"/>
                  </a:lnTo>
                  <a:close/>
                  <a:moveTo>
                    <a:pt x="721348" y="290733"/>
                  </a:moveTo>
                  <a:lnTo>
                    <a:pt x="721348" y="617122"/>
                  </a:lnTo>
                  <a:cubicBezTo>
                    <a:pt x="721348" y="619864"/>
                    <a:pt x="721348" y="619864"/>
                    <a:pt x="721348" y="622607"/>
                  </a:cubicBezTo>
                  <a:lnTo>
                    <a:pt x="732319" y="652778"/>
                  </a:lnTo>
                  <a:cubicBezTo>
                    <a:pt x="726833" y="652778"/>
                    <a:pt x="721348" y="652778"/>
                    <a:pt x="713120" y="652778"/>
                  </a:cubicBezTo>
                  <a:lnTo>
                    <a:pt x="671978" y="652778"/>
                  </a:lnTo>
                  <a:lnTo>
                    <a:pt x="682949" y="622607"/>
                  </a:lnTo>
                  <a:cubicBezTo>
                    <a:pt x="682949" y="619864"/>
                    <a:pt x="682949" y="619864"/>
                    <a:pt x="682949" y="617122"/>
                  </a:cubicBezTo>
                  <a:lnTo>
                    <a:pt x="682949" y="290733"/>
                  </a:lnTo>
                  <a:lnTo>
                    <a:pt x="721348" y="290733"/>
                  </a:lnTo>
                  <a:close/>
                  <a:moveTo>
                    <a:pt x="493698" y="469012"/>
                  </a:moveTo>
                  <a:lnTo>
                    <a:pt x="458042" y="381244"/>
                  </a:lnTo>
                  <a:lnTo>
                    <a:pt x="526612" y="381244"/>
                  </a:lnTo>
                  <a:cubicBezTo>
                    <a:pt x="562267" y="381244"/>
                    <a:pt x="592438" y="400443"/>
                    <a:pt x="608895" y="430614"/>
                  </a:cubicBezTo>
                  <a:lnTo>
                    <a:pt x="639064" y="493697"/>
                  </a:lnTo>
                  <a:cubicBezTo>
                    <a:pt x="597923" y="471755"/>
                    <a:pt x="562267" y="441585"/>
                    <a:pt x="534840" y="405929"/>
                  </a:cubicBezTo>
                  <a:lnTo>
                    <a:pt x="504669" y="427871"/>
                  </a:lnTo>
                  <a:cubicBezTo>
                    <a:pt x="534840" y="469012"/>
                    <a:pt x="575981" y="501926"/>
                    <a:pt x="619866" y="526610"/>
                  </a:cubicBezTo>
                  <a:lnTo>
                    <a:pt x="573238" y="526610"/>
                  </a:lnTo>
                  <a:cubicBezTo>
                    <a:pt x="540326" y="526610"/>
                    <a:pt x="507412" y="504668"/>
                    <a:pt x="493698" y="469012"/>
                  </a:cubicBezTo>
                  <a:lnTo>
                    <a:pt x="493698" y="469012"/>
                  </a:lnTo>
                  <a:close/>
                  <a:moveTo>
                    <a:pt x="433357" y="776202"/>
                  </a:moveTo>
                  <a:lnTo>
                    <a:pt x="490955" y="751517"/>
                  </a:lnTo>
                  <a:cubicBezTo>
                    <a:pt x="507412" y="746031"/>
                    <a:pt x="521126" y="735060"/>
                    <a:pt x="534840" y="726832"/>
                  </a:cubicBezTo>
                  <a:cubicBezTo>
                    <a:pt x="565010" y="702147"/>
                    <a:pt x="603409" y="691176"/>
                    <a:pt x="644550" y="691176"/>
                  </a:cubicBezTo>
                  <a:lnTo>
                    <a:pt x="715862" y="691176"/>
                  </a:lnTo>
                  <a:cubicBezTo>
                    <a:pt x="765232" y="691176"/>
                    <a:pt x="811859" y="704890"/>
                    <a:pt x="855744" y="729575"/>
                  </a:cubicBezTo>
                  <a:cubicBezTo>
                    <a:pt x="872200" y="737803"/>
                    <a:pt x="888656" y="746031"/>
                    <a:pt x="905113" y="754260"/>
                  </a:cubicBezTo>
                  <a:lnTo>
                    <a:pt x="973682" y="781687"/>
                  </a:lnTo>
                  <a:cubicBezTo>
                    <a:pt x="990139" y="787173"/>
                    <a:pt x="1003853" y="803629"/>
                    <a:pt x="1009338" y="820086"/>
                  </a:cubicBezTo>
                  <a:cubicBezTo>
                    <a:pt x="992882" y="820086"/>
                    <a:pt x="979168" y="825571"/>
                    <a:pt x="962712" y="833800"/>
                  </a:cubicBezTo>
                  <a:lnTo>
                    <a:pt x="863972" y="891398"/>
                  </a:lnTo>
                  <a:cubicBezTo>
                    <a:pt x="861229" y="891398"/>
                    <a:pt x="858486" y="894140"/>
                    <a:pt x="855744" y="894140"/>
                  </a:cubicBezTo>
                  <a:lnTo>
                    <a:pt x="817344" y="894140"/>
                  </a:lnTo>
                  <a:cubicBezTo>
                    <a:pt x="831058" y="872198"/>
                    <a:pt x="831058" y="844771"/>
                    <a:pt x="817344" y="822829"/>
                  </a:cubicBezTo>
                  <a:cubicBezTo>
                    <a:pt x="803631" y="800887"/>
                    <a:pt x="781689" y="787173"/>
                    <a:pt x="754261" y="787173"/>
                  </a:cubicBezTo>
                  <a:lnTo>
                    <a:pt x="523869" y="787173"/>
                  </a:lnTo>
                  <a:cubicBezTo>
                    <a:pt x="493698" y="787173"/>
                    <a:pt x="466270" y="795401"/>
                    <a:pt x="438843" y="806372"/>
                  </a:cubicBezTo>
                  <a:lnTo>
                    <a:pt x="405929" y="822829"/>
                  </a:lnTo>
                  <a:lnTo>
                    <a:pt x="394958" y="822829"/>
                  </a:lnTo>
                  <a:cubicBezTo>
                    <a:pt x="403187" y="798144"/>
                    <a:pt x="414158" y="784430"/>
                    <a:pt x="433357" y="776202"/>
                  </a:cubicBezTo>
                  <a:lnTo>
                    <a:pt x="433357" y="776202"/>
                  </a:lnTo>
                  <a:close/>
                  <a:moveTo>
                    <a:pt x="32914" y="817343"/>
                  </a:moveTo>
                  <a:lnTo>
                    <a:pt x="213936" y="817343"/>
                  </a:lnTo>
                  <a:lnTo>
                    <a:pt x="213936" y="1053221"/>
                  </a:lnTo>
                  <a:lnTo>
                    <a:pt x="32914" y="1053221"/>
                  </a:lnTo>
                  <a:lnTo>
                    <a:pt x="32914" y="817343"/>
                  </a:lnTo>
                  <a:close/>
                  <a:moveTo>
                    <a:pt x="304447" y="1053221"/>
                  </a:moveTo>
                  <a:lnTo>
                    <a:pt x="249592" y="1053221"/>
                  </a:lnTo>
                  <a:lnTo>
                    <a:pt x="249592" y="817343"/>
                  </a:lnTo>
                  <a:lnTo>
                    <a:pt x="304447" y="817343"/>
                  </a:lnTo>
                  <a:lnTo>
                    <a:pt x="304447" y="1053221"/>
                  </a:lnTo>
                  <a:close/>
                  <a:moveTo>
                    <a:pt x="1047737" y="883169"/>
                  </a:moveTo>
                  <a:cubicBezTo>
                    <a:pt x="1047737" y="891398"/>
                    <a:pt x="1042252" y="902369"/>
                    <a:pt x="1036766" y="907854"/>
                  </a:cubicBezTo>
                  <a:lnTo>
                    <a:pt x="913341" y="1001108"/>
                  </a:lnTo>
                  <a:lnTo>
                    <a:pt x="773461" y="1034021"/>
                  </a:lnTo>
                  <a:cubicBezTo>
                    <a:pt x="647293" y="1064192"/>
                    <a:pt x="515640" y="1061449"/>
                    <a:pt x="389473" y="1031279"/>
                  </a:cubicBezTo>
                  <a:lnTo>
                    <a:pt x="345589" y="1020307"/>
                  </a:lnTo>
                  <a:cubicBezTo>
                    <a:pt x="342846" y="1020307"/>
                    <a:pt x="342846" y="1020307"/>
                    <a:pt x="340103" y="1020307"/>
                  </a:cubicBezTo>
                  <a:lnTo>
                    <a:pt x="340103" y="855742"/>
                  </a:lnTo>
                  <a:lnTo>
                    <a:pt x="411415" y="855742"/>
                  </a:lnTo>
                  <a:cubicBezTo>
                    <a:pt x="414158" y="855742"/>
                    <a:pt x="416901" y="855742"/>
                    <a:pt x="419643" y="852999"/>
                  </a:cubicBezTo>
                  <a:lnTo>
                    <a:pt x="455300" y="833800"/>
                  </a:lnTo>
                  <a:cubicBezTo>
                    <a:pt x="477241" y="822829"/>
                    <a:pt x="499184" y="817343"/>
                    <a:pt x="523869" y="817343"/>
                  </a:cubicBezTo>
                  <a:lnTo>
                    <a:pt x="754261" y="817343"/>
                  </a:lnTo>
                  <a:cubicBezTo>
                    <a:pt x="765232" y="817343"/>
                    <a:pt x="773461" y="820086"/>
                    <a:pt x="778946" y="828314"/>
                  </a:cubicBezTo>
                  <a:cubicBezTo>
                    <a:pt x="784432" y="833800"/>
                    <a:pt x="789917" y="844771"/>
                    <a:pt x="789917" y="852999"/>
                  </a:cubicBezTo>
                  <a:cubicBezTo>
                    <a:pt x="789917" y="863970"/>
                    <a:pt x="787175" y="872198"/>
                    <a:pt x="778946" y="877684"/>
                  </a:cubicBezTo>
                  <a:cubicBezTo>
                    <a:pt x="773461" y="883169"/>
                    <a:pt x="762489" y="888655"/>
                    <a:pt x="754261" y="888655"/>
                  </a:cubicBezTo>
                  <a:lnTo>
                    <a:pt x="630837" y="888655"/>
                  </a:lnTo>
                  <a:lnTo>
                    <a:pt x="630837" y="924311"/>
                  </a:lnTo>
                  <a:lnTo>
                    <a:pt x="858486" y="924311"/>
                  </a:lnTo>
                  <a:lnTo>
                    <a:pt x="858486" y="924311"/>
                  </a:lnTo>
                  <a:cubicBezTo>
                    <a:pt x="866715" y="924311"/>
                    <a:pt x="874943" y="921568"/>
                    <a:pt x="883171" y="918825"/>
                  </a:cubicBezTo>
                  <a:cubicBezTo>
                    <a:pt x="883171" y="918825"/>
                    <a:pt x="883171" y="918825"/>
                    <a:pt x="883171" y="918825"/>
                  </a:cubicBezTo>
                  <a:lnTo>
                    <a:pt x="981910" y="861227"/>
                  </a:lnTo>
                  <a:cubicBezTo>
                    <a:pt x="992882" y="855742"/>
                    <a:pt x="1006596" y="850256"/>
                    <a:pt x="1017567" y="850256"/>
                  </a:cubicBezTo>
                  <a:lnTo>
                    <a:pt x="1017567" y="850256"/>
                  </a:lnTo>
                  <a:cubicBezTo>
                    <a:pt x="1036766" y="852999"/>
                    <a:pt x="1047737" y="866713"/>
                    <a:pt x="1047737" y="883169"/>
                  </a:cubicBezTo>
                  <a:lnTo>
                    <a:pt x="1047737" y="883169"/>
                  </a:lnTo>
                  <a:close/>
                </a:path>
              </a:pathLst>
            </a:custGeom>
            <a:solidFill>
              <a:srgbClr val="000000"/>
            </a:solidFill>
            <a:ln w="27426"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E2829FDE-4544-A029-5F90-A639797B420D}"/>
              </a:ext>
            </a:extLst>
          </p:cNvPr>
          <p:cNvGrpSpPr/>
          <p:nvPr/>
        </p:nvGrpSpPr>
        <p:grpSpPr>
          <a:xfrm>
            <a:off x="6150917" y="4440621"/>
            <a:ext cx="707411" cy="706717"/>
            <a:chOff x="10376768" y="2334933"/>
            <a:chExt cx="920484" cy="919581"/>
          </a:xfrm>
        </p:grpSpPr>
        <p:sp>
          <p:nvSpPr>
            <p:cNvPr id="28" name="Freeform 27">
              <a:extLst>
                <a:ext uri="{FF2B5EF4-FFF2-40B4-BE49-F238E27FC236}">
                  <a16:creationId xmlns:a16="http://schemas.microsoft.com/office/drawing/2014/main" id="{EA949B9F-3B4B-FDE1-42C0-9E200B45D676}"/>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E845DFF6-0412-371E-C961-84A43565DD33}"/>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30" name="Graphic 2">
              <a:extLst>
                <a:ext uri="{FF2B5EF4-FFF2-40B4-BE49-F238E27FC236}">
                  <a16:creationId xmlns:a16="http://schemas.microsoft.com/office/drawing/2014/main" id="{1650B07D-9B4A-0E06-0604-38D8C18EC7AA}"/>
                </a:ext>
              </a:extLst>
            </p:cNvPr>
            <p:cNvGrpSpPr/>
            <p:nvPr/>
          </p:nvGrpSpPr>
          <p:grpSpPr>
            <a:xfrm>
              <a:off x="10376768" y="2334933"/>
              <a:ext cx="920484" cy="919581"/>
              <a:chOff x="10376768" y="2334933"/>
              <a:chExt cx="920484" cy="919581"/>
            </a:xfrm>
            <a:solidFill>
              <a:srgbClr val="010101"/>
            </a:solidFill>
          </p:grpSpPr>
          <p:sp>
            <p:nvSpPr>
              <p:cNvPr id="31" name="Freeform 30">
                <a:extLst>
                  <a:ext uri="{FF2B5EF4-FFF2-40B4-BE49-F238E27FC236}">
                    <a16:creationId xmlns:a16="http://schemas.microsoft.com/office/drawing/2014/main" id="{F15AC210-CF94-85FC-E6C5-08C2BC4C6853}"/>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6DBF344C-6735-A733-68CD-3C9FE73B244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324061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46</a:t>
            </a:fld>
            <a:endParaRPr lang="en-US" dirty="0"/>
          </a:p>
        </p:txBody>
      </p:sp>
      <p:sp>
        <p:nvSpPr>
          <p:cNvPr id="3" name="Rectangle 2">
            <a:extLst>
              <a:ext uri="{FF2B5EF4-FFF2-40B4-BE49-F238E27FC236}">
                <a16:creationId xmlns:a16="http://schemas.microsoft.com/office/drawing/2014/main" id="{EC59D88B-8DCE-DD6D-2936-60036FC17F65}"/>
              </a:ext>
            </a:extLst>
          </p:cNvPr>
          <p:cNvSpPr/>
          <p:nvPr/>
        </p:nvSpPr>
        <p:spPr>
          <a:xfrm>
            <a:off x="-12624" y="1220693"/>
            <a:ext cx="7584922" cy="890697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D759C87-5227-DBF1-9CD9-FBD01D75D8F7}"/>
              </a:ext>
            </a:extLst>
          </p:cNvPr>
          <p:cNvPicPr>
            <a:picLocks noChangeAspect="1"/>
          </p:cNvPicPr>
          <p:nvPr/>
        </p:nvPicPr>
        <p:blipFill rotWithShape="1">
          <a:blip r:embed="rId2">
            <a:alphaModFix amt="52000"/>
          </a:blip>
          <a:srcRect l="67635" t="984" r="2330" b="31175"/>
          <a:stretch/>
        </p:blipFill>
        <p:spPr>
          <a:xfrm rot="5400000" flipH="1">
            <a:off x="272456" y="3725342"/>
            <a:ext cx="2737789" cy="3309098"/>
          </a:xfrm>
          <a:prstGeom prst="rect">
            <a:avLst/>
          </a:prstGeom>
        </p:spPr>
      </p:pic>
      <p:sp>
        <p:nvSpPr>
          <p:cNvPr id="6" name="Text Placeholder 16">
            <a:extLst>
              <a:ext uri="{FF2B5EF4-FFF2-40B4-BE49-F238E27FC236}">
                <a16:creationId xmlns:a16="http://schemas.microsoft.com/office/drawing/2014/main" id="{E39AA223-82C0-CFA7-0DFC-3FC6E54C7ABC}"/>
              </a:ext>
            </a:extLst>
          </p:cNvPr>
          <p:cNvSpPr txBox="1">
            <a:spLocks/>
          </p:cNvSpPr>
          <p:nvPr/>
        </p:nvSpPr>
        <p:spPr>
          <a:xfrm>
            <a:off x="516189" y="373965"/>
            <a:ext cx="3150301" cy="1325980"/>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Four Main Orientations </a:t>
            </a:r>
            <a:endParaRPr lang="en-US" dirty="0">
              <a:solidFill>
                <a:srgbClr val="009AC1"/>
              </a:solidFill>
            </a:endParaRPr>
          </a:p>
        </p:txBody>
      </p:sp>
      <p:sp>
        <p:nvSpPr>
          <p:cNvPr id="8" name="Graphic 4">
            <a:extLst>
              <a:ext uri="{FF2B5EF4-FFF2-40B4-BE49-F238E27FC236}">
                <a16:creationId xmlns:a16="http://schemas.microsoft.com/office/drawing/2014/main" id="{FFE22487-47CC-FC75-5EB1-B540885EF5C6}"/>
              </a:ext>
            </a:extLst>
          </p:cNvPr>
          <p:cNvSpPr/>
          <p:nvPr/>
        </p:nvSpPr>
        <p:spPr>
          <a:xfrm rot="16200000">
            <a:off x="1476824" y="157488"/>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F93AA532-EA1D-7532-9B3D-9B3FB74ADB46}"/>
              </a:ext>
            </a:extLst>
          </p:cNvPr>
          <p:cNvPicPr>
            <a:picLocks noChangeAspect="1"/>
          </p:cNvPicPr>
          <p:nvPr/>
        </p:nvPicPr>
        <p:blipFill rotWithShape="1">
          <a:blip r:embed="rId2">
            <a:alphaModFix amt="35000"/>
          </a:blip>
          <a:srcRect l="67393" t="-878" r="5449" b="31174"/>
          <a:stretch/>
        </p:blipFill>
        <p:spPr>
          <a:xfrm rot="10800000" flipH="1">
            <a:off x="5071538" y="1209225"/>
            <a:ext cx="2475513" cy="3399920"/>
          </a:xfrm>
          <a:prstGeom prst="rect">
            <a:avLst/>
          </a:prstGeom>
        </p:spPr>
      </p:pic>
      <p:sp>
        <p:nvSpPr>
          <p:cNvPr id="11" name="Rectangle 10">
            <a:extLst>
              <a:ext uri="{FF2B5EF4-FFF2-40B4-BE49-F238E27FC236}">
                <a16:creationId xmlns:a16="http://schemas.microsoft.com/office/drawing/2014/main" id="{403399E9-6877-66D3-40BA-ADBD11C91049}"/>
              </a:ext>
            </a:extLst>
          </p:cNvPr>
          <p:cNvSpPr/>
          <p:nvPr/>
        </p:nvSpPr>
        <p:spPr>
          <a:xfrm>
            <a:off x="441972" y="4968344"/>
            <a:ext cx="6643869" cy="39454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XS</a:t>
            </a:r>
          </a:p>
        </p:txBody>
      </p:sp>
      <p:cxnSp>
        <p:nvCxnSpPr>
          <p:cNvPr id="24" name="Straight Connector 23">
            <a:extLst>
              <a:ext uri="{FF2B5EF4-FFF2-40B4-BE49-F238E27FC236}">
                <a16:creationId xmlns:a16="http://schemas.microsoft.com/office/drawing/2014/main" id="{0A4CC1D8-7D66-2572-8242-081760CB097D}"/>
              </a:ext>
            </a:extLst>
          </p:cNvPr>
          <p:cNvCxnSpPr/>
          <p:nvPr/>
        </p:nvCxnSpPr>
        <p:spPr>
          <a:xfrm>
            <a:off x="1793064" y="4972120"/>
            <a:ext cx="0" cy="988392"/>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DC7D9FB-F7D0-8CCF-FB81-29806BF254AB}"/>
              </a:ext>
            </a:extLst>
          </p:cNvPr>
          <p:cNvCxnSpPr>
            <a:cxnSpLocks/>
          </p:cNvCxnSpPr>
          <p:nvPr/>
        </p:nvCxnSpPr>
        <p:spPr>
          <a:xfrm>
            <a:off x="6155083" y="5960512"/>
            <a:ext cx="0" cy="1742823"/>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3216A7-ADFA-EF43-6BF4-108A9794FEAB}"/>
              </a:ext>
            </a:extLst>
          </p:cNvPr>
          <p:cNvCxnSpPr>
            <a:cxnSpLocks/>
          </p:cNvCxnSpPr>
          <p:nvPr/>
        </p:nvCxnSpPr>
        <p:spPr>
          <a:xfrm>
            <a:off x="1793064" y="5960512"/>
            <a:ext cx="4362019"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80AEC8-B8F2-EB8A-40D4-E352A1F7BC9B}"/>
              </a:ext>
            </a:extLst>
          </p:cNvPr>
          <p:cNvCxnSpPr>
            <a:cxnSpLocks/>
          </p:cNvCxnSpPr>
          <p:nvPr/>
        </p:nvCxnSpPr>
        <p:spPr>
          <a:xfrm>
            <a:off x="441972" y="7703335"/>
            <a:ext cx="5713111"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38ED01BB-AC7A-9019-9CDB-9418308B19C4}"/>
              </a:ext>
            </a:extLst>
          </p:cNvPr>
          <p:cNvSpPr txBox="1">
            <a:spLocks/>
          </p:cNvSpPr>
          <p:nvPr/>
        </p:nvSpPr>
        <p:spPr>
          <a:xfrm>
            <a:off x="1883433" y="5726852"/>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01</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29" name="TextBox 28">
            <a:extLst>
              <a:ext uri="{FF2B5EF4-FFF2-40B4-BE49-F238E27FC236}">
                <a16:creationId xmlns:a16="http://schemas.microsoft.com/office/drawing/2014/main" id="{CFD7F140-FD80-4407-31F2-352EE2C0B3C0}"/>
              </a:ext>
            </a:extLst>
          </p:cNvPr>
          <p:cNvSpPr txBox="1"/>
          <p:nvPr/>
        </p:nvSpPr>
        <p:spPr>
          <a:xfrm>
            <a:off x="2047355" y="6196867"/>
            <a:ext cx="1366425" cy="528350"/>
          </a:xfrm>
          <a:prstGeom prst="rect">
            <a:avLst/>
          </a:prstGeom>
          <a:noFill/>
          <a:ln>
            <a:noFill/>
          </a:ln>
        </p:spPr>
        <p:txBody>
          <a:bodyPr wrap="square">
            <a:spAutoFit/>
          </a:bodyPr>
          <a:lstStyle/>
          <a:p>
            <a:pP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Organological</a:t>
            </a:r>
            <a:r>
              <a:rPr lang="fr-FR" sz="1600" b="1" dirty="0">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 </a:t>
            </a:r>
            <a:endParaRPr lang="fr-FR" sz="1600" b="1" dirty="0">
              <a:solidFill>
                <a:srgbClr val="262626"/>
              </a:solidFill>
              <a:effectLst/>
              <a:latin typeface="Calibri" panose="020F0502020204030204" pitchFamily="34" charset="0"/>
              <a:cs typeface="Calibri" panose="020F0502020204030204" pitchFamily="34" charset="0"/>
            </a:endParaRPr>
          </a:p>
          <a:p>
            <a:pP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762AE7A2-A265-0DAF-6A91-760C3F3459DF}"/>
              </a:ext>
            </a:extLst>
          </p:cNvPr>
          <p:cNvSpPr/>
          <p:nvPr/>
        </p:nvSpPr>
        <p:spPr>
          <a:xfrm>
            <a:off x="3387367" y="5888958"/>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73FD3CC-A56B-9712-FB70-CDA684353A4F}"/>
              </a:ext>
            </a:extLst>
          </p:cNvPr>
          <p:cNvSpPr/>
          <p:nvPr/>
        </p:nvSpPr>
        <p:spPr>
          <a:xfrm>
            <a:off x="5639793" y="814978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 Placeholder 3">
            <a:extLst>
              <a:ext uri="{FF2B5EF4-FFF2-40B4-BE49-F238E27FC236}">
                <a16:creationId xmlns:a16="http://schemas.microsoft.com/office/drawing/2014/main" id="{4BEF3F9C-3C7F-18CA-B0A5-E304BE8C08B5}"/>
              </a:ext>
            </a:extLst>
          </p:cNvPr>
          <p:cNvSpPr txBox="1">
            <a:spLocks/>
          </p:cNvSpPr>
          <p:nvPr/>
        </p:nvSpPr>
        <p:spPr>
          <a:xfrm>
            <a:off x="4319105" y="5747890"/>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02</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78" name="TextBox 77">
            <a:extLst>
              <a:ext uri="{FF2B5EF4-FFF2-40B4-BE49-F238E27FC236}">
                <a16:creationId xmlns:a16="http://schemas.microsoft.com/office/drawing/2014/main" id="{784C43C8-085E-33EA-214F-575360CD645A}"/>
              </a:ext>
            </a:extLst>
          </p:cNvPr>
          <p:cNvSpPr txBox="1"/>
          <p:nvPr/>
        </p:nvSpPr>
        <p:spPr>
          <a:xfrm>
            <a:off x="4483027" y="6217905"/>
            <a:ext cx="1470111" cy="528350"/>
          </a:xfrm>
          <a:prstGeom prst="rect">
            <a:avLst/>
          </a:prstGeom>
          <a:noFill/>
          <a:ln>
            <a:noFill/>
          </a:ln>
        </p:spPr>
        <p:txBody>
          <a:bodyPr wrap="square">
            <a:spAutoFit/>
          </a:bodyPr>
          <a:lstStyle/>
          <a:p>
            <a:pP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Economically</a:t>
            </a:r>
            <a:r>
              <a:rPr lang="fr-FR" sz="1600" b="1" dirty="0">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 </a:t>
            </a:r>
            <a:r>
              <a:rPr lang="fr-FR" sz="1600" b="1" dirty="0" err="1">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sustainable</a:t>
            </a:r>
            <a:r>
              <a:rPr lang="fr-FR" sz="1600" b="1" dirty="0">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 </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79" name="Rectangle 78">
            <a:extLst>
              <a:ext uri="{FF2B5EF4-FFF2-40B4-BE49-F238E27FC236}">
                <a16:creationId xmlns:a16="http://schemas.microsoft.com/office/drawing/2014/main" id="{803E9370-59FD-19AB-F355-00D7B7BF39C4}"/>
              </a:ext>
            </a:extLst>
          </p:cNvPr>
          <p:cNvSpPr/>
          <p:nvPr/>
        </p:nvSpPr>
        <p:spPr>
          <a:xfrm rot="5400000">
            <a:off x="5667915" y="6735792"/>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3">
            <a:extLst>
              <a:ext uri="{FF2B5EF4-FFF2-40B4-BE49-F238E27FC236}">
                <a16:creationId xmlns:a16="http://schemas.microsoft.com/office/drawing/2014/main" id="{3058B41F-5777-9F19-2BDC-8D4422BB6257}"/>
              </a:ext>
            </a:extLst>
          </p:cNvPr>
          <p:cNvSpPr txBox="1">
            <a:spLocks/>
          </p:cNvSpPr>
          <p:nvPr/>
        </p:nvSpPr>
        <p:spPr>
          <a:xfrm>
            <a:off x="2006773" y="7470267"/>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04</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6" name="TextBox 85">
            <a:extLst>
              <a:ext uri="{FF2B5EF4-FFF2-40B4-BE49-F238E27FC236}">
                <a16:creationId xmlns:a16="http://schemas.microsoft.com/office/drawing/2014/main" id="{C949C2F8-359D-6813-7895-41254D7D3C7D}"/>
              </a:ext>
            </a:extLst>
          </p:cNvPr>
          <p:cNvSpPr txBox="1"/>
          <p:nvPr/>
        </p:nvSpPr>
        <p:spPr>
          <a:xfrm>
            <a:off x="1406254" y="7968761"/>
            <a:ext cx="1366425" cy="310341"/>
          </a:xfrm>
          <a:prstGeom prst="rect">
            <a:avLst/>
          </a:prstGeom>
          <a:noFill/>
          <a:ln>
            <a:noFill/>
          </a:ln>
        </p:spPr>
        <p:txBody>
          <a:bodyPr wrap="square">
            <a:spAutoFit/>
          </a:bodyPr>
          <a:lstStyle/>
          <a:p>
            <a:pPr algn="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Scalable</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87" name="Rectangle 86">
            <a:extLst>
              <a:ext uri="{FF2B5EF4-FFF2-40B4-BE49-F238E27FC236}">
                <a16:creationId xmlns:a16="http://schemas.microsoft.com/office/drawing/2014/main" id="{5691AF31-FC09-FFD5-C86A-733310560DCC}"/>
              </a:ext>
            </a:extLst>
          </p:cNvPr>
          <p:cNvSpPr/>
          <p:nvPr/>
        </p:nvSpPr>
        <p:spPr>
          <a:xfrm>
            <a:off x="3660753" y="7620328"/>
            <a:ext cx="777685"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3">
            <a:extLst>
              <a:ext uri="{FF2B5EF4-FFF2-40B4-BE49-F238E27FC236}">
                <a16:creationId xmlns:a16="http://schemas.microsoft.com/office/drawing/2014/main" id="{8D1BC781-2CD9-C5F2-275C-85F805DF5271}"/>
              </a:ext>
            </a:extLst>
          </p:cNvPr>
          <p:cNvSpPr txBox="1">
            <a:spLocks/>
          </p:cNvSpPr>
          <p:nvPr/>
        </p:nvSpPr>
        <p:spPr>
          <a:xfrm>
            <a:off x="4790248" y="7439778"/>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03</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9" name="TextBox 88">
            <a:extLst>
              <a:ext uri="{FF2B5EF4-FFF2-40B4-BE49-F238E27FC236}">
                <a16:creationId xmlns:a16="http://schemas.microsoft.com/office/drawing/2014/main" id="{1BDA5914-F8E6-EDA1-0D0E-04954CE1C21D}"/>
              </a:ext>
            </a:extLst>
          </p:cNvPr>
          <p:cNvSpPr txBox="1"/>
          <p:nvPr/>
        </p:nvSpPr>
        <p:spPr>
          <a:xfrm>
            <a:off x="3706312" y="7910801"/>
            <a:ext cx="1875970" cy="310341"/>
          </a:xfrm>
          <a:prstGeom prst="rect">
            <a:avLst/>
          </a:prstGeom>
          <a:noFill/>
          <a:ln>
            <a:noFill/>
          </a:ln>
        </p:spPr>
        <p:txBody>
          <a:bodyPr wrap="square">
            <a:spAutoFit/>
          </a:bodyPr>
          <a:lstStyle/>
          <a:p>
            <a:pPr algn="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Capacitative</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9BB4F320-0B6D-4E2E-B722-7B5DCA46B4DA}"/>
              </a:ext>
            </a:extLst>
          </p:cNvPr>
          <p:cNvSpPr/>
          <p:nvPr/>
        </p:nvSpPr>
        <p:spPr>
          <a:xfrm>
            <a:off x="853539" y="7610486"/>
            <a:ext cx="675404"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7">
            <a:extLst>
              <a:ext uri="{FF2B5EF4-FFF2-40B4-BE49-F238E27FC236}">
                <a16:creationId xmlns:a16="http://schemas.microsoft.com/office/drawing/2014/main" id="{C8FB1E4A-F579-8976-97B3-FD02C3BA03C9}"/>
              </a:ext>
            </a:extLst>
          </p:cNvPr>
          <p:cNvSpPr txBox="1">
            <a:spLocks/>
          </p:cNvSpPr>
          <p:nvPr/>
        </p:nvSpPr>
        <p:spPr>
          <a:xfrm>
            <a:off x="563348" y="9066829"/>
            <a:ext cx="6357420" cy="106084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150" dirty="0">
                <a:solidFill>
                  <a:schemeClr val="bg1"/>
                </a:solidFill>
              </a:rPr>
              <a:t>It is important to stress that we talk about </a:t>
            </a:r>
            <a:r>
              <a:rPr lang="en-US" sz="1150" i="1" dirty="0">
                <a:solidFill>
                  <a:schemeClr val="bg1"/>
                </a:solidFill>
              </a:rPr>
              <a:t>orientations</a:t>
            </a:r>
            <a:r>
              <a:rPr lang="en-US" sz="1150" dirty="0">
                <a:solidFill>
                  <a:schemeClr val="bg1"/>
                </a:solidFill>
              </a:rPr>
              <a:t> – not finalities. Even if you haven’t found ways of accomplishing the above ambitions, you might still be operating within the remits of Contributory Research. The orientations should not be thought of as exclusionary criteria, but rather as principles to guide your decisions as you develop your research. </a:t>
            </a:r>
          </a:p>
          <a:p>
            <a:endParaRPr lang="en-US" sz="1150" dirty="0">
              <a:solidFill>
                <a:schemeClr val="bg1"/>
              </a:solidFill>
            </a:endParaRPr>
          </a:p>
        </p:txBody>
      </p:sp>
      <p:sp>
        <p:nvSpPr>
          <p:cNvPr id="32" name="Text Placeholder 17">
            <a:extLst>
              <a:ext uri="{FF2B5EF4-FFF2-40B4-BE49-F238E27FC236}">
                <a16:creationId xmlns:a16="http://schemas.microsoft.com/office/drawing/2014/main" id="{29F2D1F8-DC43-31CF-4101-AB1D00238C51}"/>
              </a:ext>
            </a:extLst>
          </p:cNvPr>
          <p:cNvSpPr txBox="1">
            <a:spLocks/>
          </p:cNvSpPr>
          <p:nvPr/>
        </p:nvSpPr>
        <p:spPr>
          <a:xfrm>
            <a:off x="478061" y="1571594"/>
            <a:ext cx="6643868" cy="1392206"/>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150" dirty="0">
                <a:solidFill>
                  <a:schemeClr val="bg1"/>
                </a:solidFill>
              </a:rPr>
              <a:t>We often say that there isn’t one way of doing Contributory Research. Each instance of Contributory Research will be articulated according to the people who undertake it, the territory of intervention, the topics treated, the technologies experimented – what we might with one word refer to as ‘the locality’ of the research (much more on this in the third chapter). There is, however, a set of orientations that will often direct a process of Contributory Research. Note that this is not an </a:t>
            </a:r>
            <a:r>
              <a:rPr lang="en-US" sz="1150" i="1" dirty="0">
                <a:solidFill>
                  <a:schemeClr val="bg1"/>
                </a:solidFill>
              </a:rPr>
              <a:t>official</a:t>
            </a:r>
            <a:r>
              <a:rPr lang="en-US" sz="1150" dirty="0">
                <a:solidFill>
                  <a:schemeClr val="bg1"/>
                </a:solidFill>
              </a:rPr>
              <a:t> list of orientations, which means that other people might prioritize different values or objectives in their practice. </a:t>
            </a:r>
          </a:p>
          <a:p>
            <a:endParaRPr lang="en-US" sz="1150" dirty="0">
              <a:solidFill>
                <a:schemeClr val="bg1"/>
              </a:solidFill>
            </a:endParaRPr>
          </a:p>
          <a:p>
            <a:endParaRPr lang="en-US" sz="1150" dirty="0">
              <a:solidFill>
                <a:schemeClr val="bg1"/>
              </a:solidFill>
            </a:endParaRPr>
          </a:p>
          <a:p>
            <a:endParaRPr lang="en-US" sz="1150" dirty="0">
              <a:solidFill>
                <a:schemeClr val="bg1"/>
              </a:solidFill>
            </a:endParaRPr>
          </a:p>
          <a:p>
            <a:endParaRPr lang="en-US" sz="1150" dirty="0">
              <a:solidFill>
                <a:schemeClr val="bg1"/>
              </a:solidFill>
            </a:endParaRPr>
          </a:p>
          <a:p>
            <a:endParaRPr lang="en-US" sz="1800" dirty="0">
              <a:solidFill>
                <a:schemeClr val="bg1"/>
              </a:solidFill>
            </a:endParaRPr>
          </a:p>
          <a:p>
            <a:pPr algn="l"/>
            <a:r>
              <a:rPr lang="en-US" sz="1800" dirty="0">
                <a:solidFill>
                  <a:schemeClr val="bg1"/>
                </a:solidFill>
                <a:highlight>
                  <a:srgbClr val="009AC1"/>
                </a:highlight>
              </a:rPr>
              <a:t> </a:t>
            </a:r>
            <a:r>
              <a:rPr lang="en-US" sz="1800" b="1" dirty="0">
                <a:solidFill>
                  <a:schemeClr val="bg1"/>
                </a:solidFill>
                <a:highlight>
                  <a:srgbClr val="009AC1"/>
                </a:highlight>
              </a:rPr>
              <a:t>In our work, we like to </a:t>
            </a:r>
          </a:p>
          <a:p>
            <a:pPr algn="l"/>
            <a:r>
              <a:rPr lang="en-US" sz="1800" b="1" dirty="0">
                <a:solidFill>
                  <a:schemeClr val="bg1"/>
                </a:solidFill>
                <a:highlight>
                  <a:srgbClr val="009AC1"/>
                </a:highlight>
              </a:rPr>
              <a:t>highlight the following:</a:t>
            </a:r>
          </a:p>
          <a:p>
            <a:pPr algn="l"/>
            <a:r>
              <a:rPr lang="en-US" sz="1800" dirty="0">
                <a:solidFill>
                  <a:schemeClr val="bg1"/>
                </a:solidFill>
              </a:rPr>
              <a:t> </a:t>
            </a:r>
          </a:p>
          <a:p>
            <a:pPr algn="l">
              <a:tabLst>
                <a:tab pos="311150" algn="l"/>
              </a:tabLst>
            </a:pPr>
            <a:r>
              <a:rPr lang="en-US" sz="1150" b="1" dirty="0">
                <a:solidFill>
                  <a:schemeClr val="bg1"/>
                </a:solidFill>
                <a:highlight>
                  <a:srgbClr val="009AC1"/>
                </a:highlight>
              </a:rPr>
              <a:t> 01</a:t>
            </a:r>
            <a:r>
              <a:rPr lang="en-US" sz="1150" b="1" dirty="0">
                <a:solidFill>
                  <a:srgbClr val="009AC1"/>
                </a:solidFill>
                <a:highlight>
                  <a:srgbClr val="009AC1"/>
                </a:highlight>
              </a:rPr>
              <a:t>.</a:t>
            </a:r>
            <a:r>
              <a:rPr lang="en-US" sz="1150" dirty="0">
                <a:solidFill>
                  <a:schemeClr val="bg1"/>
                </a:solidFill>
              </a:rPr>
              <a:t> 	Contributory Research is </a:t>
            </a:r>
            <a:r>
              <a:rPr lang="en-US" sz="1150" b="1" dirty="0" err="1">
                <a:solidFill>
                  <a:schemeClr val="bg1"/>
                </a:solidFill>
              </a:rPr>
              <a:t>organological</a:t>
            </a:r>
            <a:r>
              <a:rPr lang="en-US" sz="1150" dirty="0">
                <a:solidFill>
                  <a:schemeClr val="bg1"/>
                </a:solidFill>
              </a:rPr>
              <a:t>: </a:t>
            </a:r>
          </a:p>
          <a:p>
            <a:pPr algn="l">
              <a:tabLst>
                <a:tab pos="311150" algn="l"/>
              </a:tabLst>
            </a:pPr>
            <a:r>
              <a:rPr lang="en-US" sz="1150" dirty="0">
                <a:solidFill>
                  <a:schemeClr val="bg1"/>
                </a:solidFill>
              </a:rPr>
              <a:t>	it analyses and practices the relationship</a:t>
            </a:r>
          </a:p>
          <a:p>
            <a:pPr algn="l">
              <a:tabLst>
                <a:tab pos="311150" algn="l"/>
              </a:tabLst>
            </a:pPr>
            <a:r>
              <a:rPr lang="en-US" sz="1150" dirty="0">
                <a:solidFill>
                  <a:schemeClr val="bg1"/>
                </a:solidFill>
              </a:rPr>
              <a:t>	between our biological, technical, and </a:t>
            </a:r>
          </a:p>
          <a:p>
            <a:pPr algn="l">
              <a:tabLst>
                <a:tab pos="311150" algn="l"/>
              </a:tabLst>
            </a:pPr>
            <a:r>
              <a:rPr lang="en-US" sz="1150" dirty="0">
                <a:solidFill>
                  <a:schemeClr val="bg1"/>
                </a:solidFill>
              </a:rPr>
              <a:t>	societal organs</a:t>
            </a:r>
          </a:p>
          <a:p>
            <a:pPr algn="l">
              <a:tabLst>
                <a:tab pos="311150" algn="l"/>
              </a:tabLst>
            </a:pPr>
            <a:r>
              <a:rPr lang="en-US" sz="1150" b="1" dirty="0">
                <a:solidFill>
                  <a:schemeClr val="bg1"/>
                </a:solidFill>
                <a:highlight>
                  <a:srgbClr val="009AC1"/>
                </a:highlight>
              </a:rPr>
              <a:t> 02</a:t>
            </a:r>
            <a:r>
              <a:rPr lang="en-US" sz="1150" b="1" dirty="0">
                <a:solidFill>
                  <a:srgbClr val="009AC1"/>
                </a:solidFill>
                <a:highlight>
                  <a:srgbClr val="009AC1"/>
                </a:highlight>
              </a:rPr>
              <a:t>.</a:t>
            </a:r>
            <a:r>
              <a:rPr lang="en-US" sz="1150" dirty="0">
                <a:solidFill>
                  <a:schemeClr val="bg1"/>
                </a:solidFill>
              </a:rPr>
              <a:t> 	Contributory Research is </a:t>
            </a:r>
            <a:r>
              <a:rPr lang="en-US" sz="1150" b="1" dirty="0">
                <a:solidFill>
                  <a:schemeClr val="bg1"/>
                </a:solidFill>
              </a:rPr>
              <a:t>economically</a:t>
            </a:r>
          </a:p>
          <a:p>
            <a:pPr algn="l">
              <a:tabLst>
                <a:tab pos="311150" algn="l"/>
              </a:tabLst>
            </a:pPr>
            <a:r>
              <a:rPr lang="en-US" sz="1150" b="1" dirty="0">
                <a:solidFill>
                  <a:schemeClr val="bg1"/>
                </a:solidFill>
              </a:rPr>
              <a:t>	sustainable</a:t>
            </a:r>
            <a:r>
              <a:rPr lang="en-US" sz="1150" dirty="0">
                <a:solidFill>
                  <a:schemeClr val="bg1"/>
                </a:solidFill>
              </a:rPr>
              <a:t>: it is supports contributors</a:t>
            </a:r>
          </a:p>
          <a:p>
            <a:pPr algn="l">
              <a:tabLst>
                <a:tab pos="311150" algn="l"/>
              </a:tabLst>
            </a:pPr>
            <a:r>
              <a:rPr lang="en-US" sz="1150" dirty="0">
                <a:solidFill>
                  <a:schemeClr val="bg1"/>
                </a:solidFill>
              </a:rPr>
              <a:t>	financially and creates new work activities;</a:t>
            </a:r>
          </a:p>
          <a:p>
            <a:pPr algn="l">
              <a:tabLst>
                <a:tab pos="311150" algn="l"/>
              </a:tabLst>
            </a:pPr>
            <a:r>
              <a:rPr lang="en-US" sz="1150" b="1" dirty="0">
                <a:solidFill>
                  <a:schemeClr val="bg1"/>
                </a:solidFill>
                <a:highlight>
                  <a:srgbClr val="009AC1"/>
                </a:highlight>
              </a:rPr>
              <a:t> 03</a:t>
            </a:r>
            <a:r>
              <a:rPr lang="en-US" sz="1150" b="1" dirty="0">
                <a:solidFill>
                  <a:srgbClr val="009AC1"/>
                </a:solidFill>
                <a:highlight>
                  <a:srgbClr val="009AC1"/>
                </a:highlight>
              </a:rPr>
              <a:t>.</a:t>
            </a:r>
            <a:r>
              <a:rPr lang="en-US" sz="1150" dirty="0">
                <a:solidFill>
                  <a:schemeClr val="bg1"/>
                </a:solidFill>
              </a:rPr>
              <a:t> 	Contributory Research is </a:t>
            </a:r>
            <a:r>
              <a:rPr lang="en-US" sz="1150" b="1" dirty="0" err="1">
                <a:solidFill>
                  <a:schemeClr val="bg1"/>
                </a:solidFill>
              </a:rPr>
              <a:t>capacitative</a:t>
            </a:r>
            <a:r>
              <a:rPr lang="en-US" sz="1150" dirty="0">
                <a:solidFill>
                  <a:schemeClr val="bg1"/>
                </a:solidFill>
              </a:rPr>
              <a:t>: </a:t>
            </a:r>
          </a:p>
          <a:p>
            <a:pPr algn="l">
              <a:tabLst>
                <a:tab pos="311150" algn="l"/>
              </a:tabLst>
            </a:pPr>
            <a:r>
              <a:rPr lang="en-US" sz="1150" dirty="0">
                <a:solidFill>
                  <a:schemeClr val="bg1"/>
                </a:solidFill>
              </a:rPr>
              <a:t>	it </a:t>
            </a:r>
            <a:r>
              <a:rPr lang="en-US" sz="1150" dirty="0" err="1">
                <a:solidFill>
                  <a:schemeClr val="bg1"/>
                </a:solidFill>
              </a:rPr>
              <a:t>valorises</a:t>
            </a:r>
            <a:r>
              <a:rPr lang="en-US" sz="1150" dirty="0">
                <a:solidFill>
                  <a:schemeClr val="bg1"/>
                </a:solidFill>
              </a:rPr>
              <a:t> the knowledge of participants in 	order to open up to new modes of actions;</a:t>
            </a:r>
          </a:p>
          <a:p>
            <a:pPr algn="l">
              <a:tabLst>
                <a:tab pos="311150" algn="l"/>
              </a:tabLst>
            </a:pPr>
            <a:r>
              <a:rPr lang="en-US" sz="1150" b="1" dirty="0">
                <a:solidFill>
                  <a:schemeClr val="bg1"/>
                </a:solidFill>
                <a:highlight>
                  <a:srgbClr val="009AC1"/>
                </a:highlight>
              </a:rPr>
              <a:t> 04</a:t>
            </a:r>
            <a:r>
              <a:rPr lang="en-US" sz="1150" b="1" dirty="0">
                <a:solidFill>
                  <a:srgbClr val="009AC1"/>
                </a:solidFill>
                <a:highlight>
                  <a:srgbClr val="009AC1"/>
                </a:highlight>
              </a:rPr>
              <a:t>.</a:t>
            </a:r>
            <a:r>
              <a:rPr lang="en-US" sz="1150" dirty="0">
                <a:solidFill>
                  <a:schemeClr val="bg1"/>
                </a:solidFill>
              </a:rPr>
              <a:t> 	Contributory Research is </a:t>
            </a:r>
            <a:r>
              <a:rPr lang="en-US" sz="1150" b="1" dirty="0">
                <a:solidFill>
                  <a:schemeClr val="bg1"/>
                </a:solidFill>
              </a:rPr>
              <a:t>scalable</a:t>
            </a:r>
            <a:r>
              <a:rPr lang="en-US" sz="1150" dirty="0">
                <a:solidFill>
                  <a:schemeClr val="bg1"/>
                </a:solidFill>
              </a:rPr>
              <a:t>, it produces</a:t>
            </a:r>
          </a:p>
          <a:p>
            <a:pPr algn="l">
              <a:tabLst>
                <a:tab pos="311150" algn="l"/>
              </a:tabLst>
            </a:pPr>
            <a:r>
              <a:rPr lang="en-US" sz="1150" dirty="0">
                <a:solidFill>
                  <a:schemeClr val="bg1"/>
                </a:solidFill>
              </a:rPr>
              <a:t>	knowledge that can be transferred between</a:t>
            </a:r>
          </a:p>
          <a:p>
            <a:pPr algn="l">
              <a:tabLst>
                <a:tab pos="311150" algn="l"/>
              </a:tabLst>
            </a:pPr>
            <a:r>
              <a:rPr lang="en-US" sz="1150" dirty="0">
                <a:solidFill>
                  <a:schemeClr val="bg1"/>
                </a:solidFill>
              </a:rPr>
              <a:t>	different localities.</a:t>
            </a:r>
          </a:p>
          <a:p>
            <a:pPr algn="l">
              <a:tabLst>
                <a:tab pos="266700" algn="l"/>
              </a:tabLst>
            </a:pPr>
            <a:r>
              <a:rPr lang="en-US" sz="1150" dirty="0">
                <a:solidFill>
                  <a:schemeClr val="bg1"/>
                </a:solidFill>
              </a:rPr>
              <a:t> </a:t>
            </a:r>
          </a:p>
        </p:txBody>
      </p:sp>
      <p:grpSp>
        <p:nvGrpSpPr>
          <p:cNvPr id="33" name="Graphic 3">
            <a:extLst>
              <a:ext uri="{FF2B5EF4-FFF2-40B4-BE49-F238E27FC236}">
                <a16:creationId xmlns:a16="http://schemas.microsoft.com/office/drawing/2014/main" id="{02FC9BB5-C42A-C486-3766-B3ECBF749591}"/>
              </a:ext>
            </a:extLst>
          </p:cNvPr>
          <p:cNvGrpSpPr/>
          <p:nvPr/>
        </p:nvGrpSpPr>
        <p:grpSpPr>
          <a:xfrm>
            <a:off x="3737612" y="5502127"/>
            <a:ext cx="569250" cy="569249"/>
            <a:chOff x="665400" y="3833425"/>
            <a:chExt cx="948997" cy="948995"/>
          </a:xfrm>
        </p:grpSpPr>
        <p:sp>
          <p:nvSpPr>
            <p:cNvPr id="36" name="Freeform 35">
              <a:extLst>
                <a:ext uri="{FF2B5EF4-FFF2-40B4-BE49-F238E27FC236}">
                  <a16:creationId xmlns:a16="http://schemas.microsoft.com/office/drawing/2014/main" id="{6F46F449-C512-8B72-BE00-23809A01E6EC}"/>
                </a:ext>
              </a:extLst>
            </p:cNvPr>
            <p:cNvSpPr/>
            <p:nvPr/>
          </p:nvSpPr>
          <p:spPr>
            <a:xfrm>
              <a:off x="665400" y="3833425"/>
              <a:ext cx="948997" cy="948995"/>
            </a:xfrm>
            <a:custGeom>
              <a:avLst/>
              <a:gdLst>
                <a:gd name="connsiteX0" fmla="*/ 872200 w 948997"/>
                <a:gd name="connsiteY0" fmla="*/ 677462 h 948995"/>
                <a:gd name="connsiteX1" fmla="*/ 641808 w 948997"/>
                <a:gd name="connsiteY1" fmla="*/ 677462 h 948995"/>
                <a:gd name="connsiteX2" fmla="*/ 641808 w 948997"/>
                <a:gd name="connsiteY2" fmla="*/ 320903 h 948995"/>
                <a:gd name="connsiteX3" fmla="*/ 658264 w 948997"/>
                <a:gd name="connsiteY3" fmla="*/ 312675 h 948995"/>
                <a:gd name="connsiteX4" fmla="*/ 713120 w 948997"/>
                <a:gd name="connsiteY4" fmla="*/ 381244 h 948995"/>
                <a:gd name="connsiteX5" fmla="*/ 671978 w 948997"/>
                <a:gd name="connsiteY5" fmla="*/ 477240 h 948995"/>
                <a:gd name="connsiteX6" fmla="*/ 809116 w 948997"/>
                <a:gd name="connsiteY6" fmla="*/ 614379 h 948995"/>
                <a:gd name="connsiteX7" fmla="*/ 946255 w 948997"/>
                <a:gd name="connsiteY7" fmla="*/ 477240 h 948995"/>
                <a:gd name="connsiteX8" fmla="*/ 809116 w 948997"/>
                <a:gd name="connsiteY8" fmla="*/ 340102 h 948995"/>
                <a:gd name="connsiteX9" fmla="*/ 735062 w 948997"/>
                <a:gd name="connsiteY9" fmla="*/ 362045 h 948995"/>
                <a:gd name="connsiteX10" fmla="*/ 680206 w 948997"/>
                <a:gd name="connsiteY10" fmla="*/ 293475 h 948995"/>
                <a:gd name="connsiteX11" fmla="*/ 732319 w 948997"/>
                <a:gd name="connsiteY11" fmla="*/ 186508 h 948995"/>
                <a:gd name="connsiteX12" fmla="*/ 784432 w 948997"/>
                <a:gd name="connsiteY12" fmla="*/ 186508 h 948995"/>
                <a:gd name="connsiteX13" fmla="*/ 814602 w 948997"/>
                <a:gd name="connsiteY13" fmla="*/ 246849 h 948995"/>
                <a:gd name="connsiteX14" fmla="*/ 940769 w 948997"/>
                <a:gd name="connsiteY14" fmla="*/ 246849 h 948995"/>
                <a:gd name="connsiteX15" fmla="*/ 902371 w 948997"/>
                <a:gd name="connsiteY15" fmla="*/ 170051 h 948995"/>
                <a:gd name="connsiteX16" fmla="*/ 940769 w 948997"/>
                <a:gd name="connsiteY16" fmla="*/ 93254 h 948995"/>
                <a:gd name="connsiteX17" fmla="*/ 814602 w 948997"/>
                <a:gd name="connsiteY17" fmla="*/ 93254 h 948995"/>
                <a:gd name="connsiteX18" fmla="*/ 784432 w 948997"/>
                <a:gd name="connsiteY18" fmla="*/ 153594 h 948995"/>
                <a:gd name="connsiteX19" fmla="*/ 732319 w 948997"/>
                <a:gd name="connsiteY19" fmla="*/ 153594 h 948995"/>
                <a:gd name="connsiteX20" fmla="*/ 565010 w 948997"/>
                <a:gd name="connsiteY20" fmla="*/ 0 h 948995"/>
                <a:gd name="connsiteX21" fmla="*/ 458042 w 948997"/>
                <a:gd name="connsiteY21" fmla="*/ 38399 h 948995"/>
                <a:gd name="connsiteX22" fmla="*/ 414158 w 948997"/>
                <a:gd name="connsiteY22" fmla="*/ 0 h 948995"/>
                <a:gd name="connsiteX23" fmla="*/ 230393 w 948997"/>
                <a:gd name="connsiteY23" fmla="*/ 0 h 948995"/>
                <a:gd name="connsiteX24" fmla="*/ 186508 w 948997"/>
                <a:gd name="connsiteY24" fmla="*/ 30170 h 948995"/>
                <a:gd name="connsiteX25" fmla="*/ 76798 w 948997"/>
                <a:gd name="connsiteY25" fmla="*/ 30170 h 948995"/>
                <a:gd name="connsiteX26" fmla="*/ 0 w 948997"/>
                <a:gd name="connsiteY26" fmla="*/ 106968 h 948995"/>
                <a:gd name="connsiteX27" fmla="*/ 0 w 948997"/>
                <a:gd name="connsiteY27" fmla="*/ 872198 h 948995"/>
                <a:gd name="connsiteX28" fmla="*/ 76798 w 948997"/>
                <a:gd name="connsiteY28" fmla="*/ 948995 h 948995"/>
                <a:gd name="connsiteX29" fmla="*/ 565010 w 948997"/>
                <a:gd name="connsiteY29" fmla="*/ 948995 h 948995"/>
                <a:gd name="connsiteX30" fmla="*/ 641808 w 948997"/>
                <a:gd name="connsiteY30" fmla="*/ 872198 h 948995"/>
                <a:gd name="connsiteX31" fmla="*/ 641808 w 948997"/>
                <a:gd name="connsiteY31" fmla="*/ 825571 h 948995"/>
                <a:gd name="connsiteX32" fmla="*/ 872200 w 948997"/>
                <a:gd name="connsiteY32" fmla="*/ 825571 h 948995"/>
                <a:gd name="connsiteX33" fmla="*/ 948998 w 948997"/>
                <a:gd name="connsiteY33" fmla="*/ 748774 h 948995"/>
                <a:gd name="connsiteX34" fmla="*/ 872200 w 948997"/>
                <a:gd name="connsiteY34" fmla="*/ 677462 h 948995"/>
                <a:gd name="connsiteX35" fmla="*/ 872200 w 948997"/>
                <a:gd name="connsiteY35" fmla="*/ 677462 h 948995"/>
                <a:gd name="connsiteX36" fmla="*/ 918827 w 948997"/>
                <a:gd name="connsiteY36" fmla="*/ 477240 h 948995"/>
                <a:gd name="connsiteX37" fmla="*/ 811859 w 948997"/>
                <a:gd name="connsiteY37" fmla="*/ 584208 h 948995"/>
                <a:gd name="connsiteX38" fmla="*/ 704891 w 948997"/>
                <a:gd name="connsiteY38" fmla="*/ 477240 h 948995"/>
                <a:gd name="connsiteX39" fmla="*/ 811859 w 948997"/>
                <a:gd name="connsiteY39" fmla="*/ 370273 h 948995"/>
                <a:gd name="connsiteX40" fmla="*/ 918827 w 948997"/>
                <a:gd name="connsiteY40" fmla="*/ 477240 h 948995"/>
                <a:gd name="connsiteX41" fmla="*/ 918827 w 948997"/>
                <a:gd name="connsiteY41" fmla="*/ 477240 h 948995"/>
                <a:gd name="connsiteX42" fmla="*/ 836544 w 948997"/>
                <a:gd name="connsiteY42" fmla="*/ 216678 h 948995"/>
                <a:gd name="connsiteX43" fmla="*/ 820088 w 948997"/>
                <a:gd name="connsiteY43" fmla="*/ 186508 h 948995"/>
                <a:gd name="connsiteX44" fmla="*/ 877686 w 948997"/>
                <a:gd name="connsiteY44" fmla="*/ 186508 h 948995"/>
                <a:gd name="connsiteX45" fmla="*/ 894142 w 948997"/>
                <a:gd name="connsiteY45" fmla="*/ 216678 h 948995"/>
                <a:gd name="connsiteX46" fmla="*/ 836544 w 948997"/>
                <a:gd name="connsiteY46" fmla="*/ 216678 h 948995"/>
                <a:gd name="connsiteX47" fmla="*/ 836544 w 948997"/>
                <a:gd name="connsiteY47" fmla="*/ 126167 h 948995"/>
                <a:gd name="connsiteX48" fmla="*/ 894142 w 948997"/>
                <a:gd name="connsiteY48" fmla="*/ 126167 h 948995"/>
                <a:gd name="connsiteX49" fmla="*/ 877686 w 948997"/>
                <a:gd name="connsiteY49" fmla="*/ 156337 h 948995"/>
                <a:gd name="connsiteX50" fmla="*/ 820088 w 948997"/>
                <a:gd name="connsiteY50" fmla="*/ 156337 h 948995"/>
                <a:gd name="connsiteX51" fmla="*/ 836544 w 948997"/>
                <a:gd name="connsiteY51" fmla="*/ 126167 h 948995"/>
                <a:gd name="connsiteX52" fmla="*/ 186508 w 948997"/>
                <a:gd name="connsiteY52" fmla="*/ 126167 h 948995"/>
                <a:gd name="connsiteX53" fmla="*/ 230393 w 948997"/>
                <a:gd name="connsiteY53" fmla="*/ 156337 h 948995"/>
                <a:gd name="connsiteX54" fmla="*/ 400444 w 948997"/>
                <a:gd name="connsiteY54" fmla="*/ 156337 h 948995"/>
                <a:gd name="connsiteX55" fmla="*/ 400444 w 948997"/>
                <a:gd name="connsiteY55" fmla="*/ 172794 h 948995"/>
                <a:gd name="connsiteX56" fmla="*/ 455300 w 948997"/>
                <a:gd name="connsiteY56" fmla="*/ 296218 h 948995"/>
                <a:gd name="connsiteX57" fmla="*/ 430615 w 948997"/>
                <a:gd name="connsiteY57" fmla="*/ 326389 h 948995"/>
                <a:gd name="connsiteX58" fmla="*/ 323647 w 948997"/>
                <a:gd name="connsiteY58" fmla="*/ 293475 h 948995"/>
                <a:gd name="connsiteX59" fmla="*/ 126167 w 948997"/>
                <a:gd name="connsiteY59" fmla="*/ 490954 h 948995"/>
                <a:gd name="connsiteX60" fmla="*/ 323647 w 948997"/>
                <a:gd name="connsiteY60" fmla="*/ 688433 h 948995"/>
                <a:gd name="connsiteX61" fmla="*/ 521126 w 948997"/>
                <a:gd name="connsiteY61" fmla="*/ 490954 h 948995"/>
                <a:gd name="connsiteX62" fmla="*/ 455300 w 948997"/>
                <a:gd name="connsiteY62" fmla="*/ 342845 h 948995"/>
                <a:gd name="connsiteX63" fmla="*/ 479984 w 948997"/>
                <a:gd name="connsiteY63" fmla="*/ 312675 h 948995"/>
                <a:gd name="connsiteX64" fmla="*/ 554039 w 948997"/>
                <a:gd name="connsiteY64" fmla="*/ 337360 h 948995"/>
                <a:gd name="connsiteX65" fmla="*/ 554039 w 948997"/>
                <a:gd name="connsiteY65" fmla="*/ 677462 h 948995"/>
                <a:gd name="connsiteX66" fmla="*/ 474499 w 948997"/>
                <a:gd name="connsiteY66" fmla="*/ 677462 h 948995"/>
                <a:gd name="connsiteX67" fmla="*/ 364788 w 948997"/>
                <a:gd name="connsiteY67" fmla="*/ 718604 h 948995"/>
                <a:gd name="connsiteX68" fmla="*/ 340103 w 948997"/>
                <a:gd name="connsiteY68" fmla="*/ 754260 h 948995"/>
                <a:gd name="connsiteX69" fmla="*/ 364788 w 948997"/>
                <a:gd name="connsiteY69" fmla="*/ 789916 h 948995"/>
                <a:gd name="connsiteX70" fmla="*/ 474499 w 948997"/>
                <a:gd name="connsiteY70" fmla="*/ 831057 h 948995"/>
                <a:gd name="connsiteX71" fmla="*/ 554039 w 948997"/>
                <a:gd name="connsiteY71" fmla="*/ 831057 h 948995"/>
                <a:gd name="connsiteX72" fmla="*/ 554039 w 948997"/>
                <a:gd name="connsiteY72" fmla="*/ 861227 h 948995"/>
                <a:gd name="connsiteX73" fmla="*/ 93254 w 948997"/>
                <a:gd name="connsiteY73" fmla="*/ 861227 h 948995"/>
                <a:gd name="connsiteX74" fmla="*/ 93254 w 948997"/>
                <a:gd name="connsiteY74" fmla="*/ 126167 h 948995"/>
                <a:gd name="connsiteX75" fmla="*/ 186508 w 948997"/>
                <a:gd name="connsiteY75" fmla="*/ 126167 h 948995"/>
                <a:gd name="connsiteX76" fmla="*/ 397701 w 948997"/>
                <a:gd name="connsiteY76" fmla="*/ 570495 h 948995"/>
                <a:gd name="connsiteX77" fmla="*/ 367531 w 948997"/>
                <a:gd name="connsiteY77" fmla="*/ 570495 h 948995"/>
                <a:gd name="connsiteX78" fmla="*/ 367531 w 948997"/>
                <a:gd name="connsiteY78" fmla="*/ 447070 h 948995"/>
                <a:gd name="connsiteX79" fmla="*/ 397701 w 948997"/>
                <a:gd name="connsiteY79" fmla="*/ 447070 h 948995"/>
                <a:gd name="connsiteX80" fmla="*/ 397701 w 948997"/>
                <a:gd name="connsiteY80" fmla="*/ 570495 h 948995"/>
                <a:gd name="connsiteX81" fmla="*/ 337360 w 948997"/>
                <a:gd name="connsiteY81" fmla="*/ 570495 h 948995"/>
                <a:gd name="connsiteX82" fmla="*/ 307190 w 948997"/>
                <a:gd name="connsiteY82" fmla="*/ 570495 h 948995"/>
                <a:gd name="connsiteX83" fmla="*/ 307190 w 948997"/>
                <a:gd name="connsiteY83" fmla="*/ 416900 h 948995"/>
                <a:gd name="connsiteX84" fmla="*/ 337360 w 948997"/>
                <a:gd name="connsiteY84" fmla="*/ 416900 h 948995"/>
                <a:gd name="connsiteX85" fmla="*/ 337360 w 948997"/>
                <a:gd name="connsiteY85" fmla="*/ 570495 h 948995"/>
                <a:gd name="connsiteX86" fmla="*/ 277020 w 948997"/>
                <a:gd name="connsiteY86" fmla="*/ 570495 h 948995"/>
                <a:gd name="connsiteX87" fmla="*/ 246849 w 948997"/>
                <a:gd name="connsiteY87" fmla="*/ 570495 h 948995"/>
                <a:gd name="connsiteX88" fmla="*/ 246849 w 948997"/>
                <a:gd name="connsiteY88" fmla="*/ 510154 h 948995"/>
                <a:gd name="connsiteX89" fmla="*/ 277020 w 948997"/>
                <a:gd name="connsiteY89" fmla="*/ 510154 h 948995"/>
                <a:gd name="connsiteX90" fmla="*/ 277020 w 948997"/>
                <a:gd name="connsiteY90" fmla="*/ 570495 h 948995"/>
                <a:gd name="connsiteX91" fmla="*/ 452557 w 948997"/>
                <a:gd name="connsiteY91" fmla="*/ 600665 h 948995"/>
                <a:gd name="connsiteX92" fmla="*/ 323647 w 948997"/>
                <a:gd name="connsiteY92" fmla="*/ 661005 h 948995"/>
                <a:gd name="connsiteX93" fmla="*/ 194737 w 948997"/>
                <a:gd name="connsiteY93" fmla="*/ 600665 h 948995"/>
                <a:gd name="connsiteX94" fmla="*/ 452557 w 948997"/>
                <a:gd name="connsiteY94" fmla="*/ 600665 h 948995"/>
                <a:gd name="connsiteX95" fmla="*/ 471756 w 948997"/>
                <a:gd name="connsiteY95" fmla="*/ 570495 h 948995"/>
                <a:gd name="connsiteX96" fmla="*/ 427872 w 948997"/>
                <a:gd name="connsiteY96" fmla="*/ 570495 h 948995"/>
                <a:gd name="connsiteX97" fmla="*/ 427872 w 948997"/>
                <a:gd name="connsiteY97" fmla="*/ 416900 h 948995"/>
                <a:gd name="connsiteX98" fmla="*/ 367531 w 948997"/>
                <a:gd name="connsiteY98" fmla="*/ 416900 h 948995"/>
                <a:gd name="connsiteX99" fmla="*/ 367531 w 948997"/>
                <a:gd name="connsiteY99" fmla="*/ 386729 h 948995"/>
                <a:gd name="connsiteX100" fmla="*/ 277020 w 948997"/>
                <a:gd name="connsiteY100" fmla="*/ 386729 h 948995"/>
                <a:gd name="connsiteX101" fmla="*/ 277020 w 948997"/>
                <a:gd name="connsiteY101" fmla="*/ 477240 h 948995"/>
                <a:gd name="connsiteX102" fmla="*/ 216679 w 948997"/>
                <a:gd name="connsiteY102" fmla="*/ 477240 h 948995"/>
                <a:gd name="connsiteX103" fmla="*/ 216679 w 948997"/>
                <a:gd name="connsiteY103" fmla="*/ 567752 h 948995"/>
                <a:gd name="connsiteX104" fmla="*/ 172794 w 948997"/>
                <a:gd name="connsiteY104" fmla="*/ 567752 h 948995"/>
                <a:gd name="connsiteX105" fmla="*/ 153595 w 948997"/>
                <a:gd name="connsiteY105" fmla="*/ 490954 h 948995"/>
                <a:gd name="connsiteX106" fmla="*/ 320904 w 948997"/>
                <a:gd name="connsiteY106" fmla="*/ 323646 h 948995"/>
                <a:gd name="connsiteX107" fmla="*/ 488213 w 948997"/>
                <a:gd name="connsiteY107" fmla="*/ 490954 h 948995"/>
                <a:gd name="connsiteX108" fmla="*/ 471756 w 948997"/>
                <a:gd name="connsiteY108" fmla="*/ 570495 h 948995"/>
                <a:gd name="connsiteX109" fmla="*/ 471756 w 948997"/>
                <a:gd name="connsiteY109" fmla="*/ 570495 h 948995"/>
                <a:gd name="connsiteX110" fmla="*/ 373017 w 948997"/>
                <a:gd name="connsiteY110" fmla="*/ 759745 h 948995"/>
                <a:gd name="connsiteX111" fmla="*/ 367531 w 948997"/>
                <a:gd name="connsiteY111" fmla="*/ 754260 h 948995"/>
                <a:gd name="connsiteX112" fmla="*/ 373017 w 948997"/>
                <a:gd name="connsiteY112" fmla="*/ 748774 h 948995"/>
                <a:gd name="connsiteX113" fmla="*/ 460785 w 948997"/>
                <a:gd name="connsiteY113" fmla="*/ 715861 h 948995"/>
                <a:gd name="connsiteX114" fmla="*/ 460785 w 948997"/>
                <a:gd name="connsiteY114" fmla="*/ 795401 h 948995"/>
                <a:gd name="connsiteX115" fmla="*/ 373017 w 948997"/>
                <a:gd name="connsiteY115" fmla="*/ 759745 h 948995"/>
                <a:gd name="connsiteX116" fmla="*/ 490955 w 948997"/>
                <a:gd name="connsiteY116" fmla="*/ 798144 h 948995"/>
                <a:gd name="connsiteX117" fmla="*/ 490955 w 948997"/>
                <a:gd name="connsiteY117" fmla="*/ 767973 h 948995"/>
                <a:gd name="connsiteX118" fmla="*/ 795403 w 948997"/>
                <a:gd name="connsiteY118" fmla="*/ 767973 h 948995"/>
                <a:gd name="connsiteX119" fmla="*/ 795403 w 948997"/>
                <a:gd name="connsiteY119" fmla="*/ 798144 h 948995"/>
                <a:gd name="connsiteX120" fmla="*/ 490955 w 948997"/>
                <a:gd name="connsiteY120" fmla="*/ 798144 h 948995"/>
                <a:gd name="connsiteX121" fmla="*/ 795403 w 948997"/>
                <a:gd name="connsiteY121" fmla="*/ 737803 h 948995"/>
                <a:gd name="connsiteX122" fmla="*/ 490955 w 948997"/>
                <a:gd name="connsiteY122" fmla="*/ 737803 h 948995"/>
                <a:gd name="connsiteX123" fmla="*/ 490955 w 948997"/>
                <a:gd name="connsiteY123" fmla="*/ 707633 h 948995"/>
                <a:gd name="connsiteX124" fmla="*/ 795403 w 948997"/>
                <a:gd name="connsiteY124" fmla="*/ 707633 h 948995"/>
                <a:gd name="connsiteX125" fmla="*/ 795403 w 948997"/>
                <a:gd name="connsiteY125" fmla="*/ 737803 h 948995"/>
                <a:gd name="connsiteX126" fmla="*/ 611637 w 948997"/>
                <a:gd name="connsiteY126" fmla="*/ 677462 h 948995"/>
                <a:gd name="connsiteX127" fmla="*/ 581467 w 948997"/>
                <a:gd name="connsiteY127" fmla="*/ 677462 h 948995"/>
                <a:gd name="connsiteX128" fmla="*/ 581467 w 948997"/>
                <a:gd name="connsiteY128" fmla="*/ 340102 h 948995"/>
                <a:gd name="connsiteX129" fmla="*/ 611637 w 948997"/>
                <a:gd name="connsiteY129" fmla="*/ 334617 h 948995"/>
                <a:gd name="connsiteX130" fmla="*/ 611637 w 948997"/>
                <a:gd name="connsiteY130" fmla="*/ 677462 h 948995"/>
                <a:gd name="connsiteX131" fmla="*/ 567753 w 948997"/>
                <a:gd name="connsiteY131" fmla="*/ 32913 h 948995"/>
                <a:gd name="connsiteX132" fmla="*/ 704891 w 948997"/>
                <a:gd name="connsiteY132" fmla="*/ 156337 h 948995"/>
                <a:gd name="connsiteX133" fmla="*/ 641808 w 948997"/>
                <a:gd name="connsiteY133" fmla="*/ 156337 h 948995"/>
                <a:gd name="connsiteX134" fmla="*/ 567753 w 948997"/>
                <a:gd name="connsiteY134" fmla="*/ 95997 h 948995"/>
                <a:gd name="connsiteX135" fmla="*/ 490955 w 948997"/>
                <a:gd name="connsiteY135" fmla="*/ 172794 h 948995"/>
                <a:gd name="connsiteX136" fmla="*/ 567753 w 948997"/>
                <a:gd name="connsiteY136" fmla="*/ 249591 h 948995"/>
                <a:gd name="connsiteX137" fmla="*/ 641808 w 948997"/>
                <a:gd name="connsiteY137" fmla="*/ 189250 h 948995"/>
                <a:gd name="connsiteX138" fmla="*/ 704891 w 948997"/>
                <a:gd name="connsiteY138" fmla="*/ 189250 h 948995"/>
                <a:gd name="connsiteX139" fmla="*/ 567753 w 948997"/>
                <a:gd name="connsiteY139" fmla="*/ 312675 h 948995"/>
                <a:gd name="connsiteX140" fmla="*/ 430615 w 948997"/>
                <a:gd name="connsiteY140" fmla="*/ 175537 h 948995"/>
                <a:gd name="connsiteX141" fmla="*/ 567753 w 948997"/>
                <a:gd name="connsiteY141" fmla="*/ 32913 h 948995"/>
                <a:gd name="connsiteX142" fmla="*/ 567753 w 948997"/>
                <a:gd name="connsiteY142" fmla="*/ 32913 h 948995"/>
                <a:gd name="connsiteX143" fmla="*/ 608895 w 948997"/>
                <a:gd name="connsiteY143" fmla="*/ 186508 h 948995"/>
                <a:gd name="connsiteX144" fmla="*/ 565010 w 948997"/>
                <a:gd name="connsiteY144" fmla="*/ 216678 h 948995"/>
                <a:gd name="connsiteX145" fmla="*/ 518383 w 948997"/>
                <a:gd name="connsiteY145" fmla="*/ 170051 h 948995"/>
                <a:gd name="connsiteX146" fmla="*/ 565010 w 948997"/>
                <a:gd name="connsiteY146" fmla="*/ 123424 h 948995"/>
                <a:gd name="connsiteX147" fmla="*/ 608895 w 948997"/>
                <a:gd name="connsiteY147" fmla="*/ 153594 h 948995"/>
                <a:gd name="connsiteX148" fmla="*/ 551296 w 948997"/>
                <a:gd name="connsiteY148" fmla="*/ 153594 h 948995"/>
                <a:gd name="connsiteX149" fmla="*/ 551296 w 948997"/>
                <a:gd name="connsiteY149" fmla="*/ 183765 h 948995"/>
                <a:gd name="connsiteX150" fmla="*/ 608895 w 948997"/>
                <a:gd name="connsiteY150" fmla="*/ 183765 h 948995"/>
                <a:gd name="connsiteX151" fmla="*/ 213936 w 948997"/>
                <a:gd name="connsiteY151" fmla="*/ 49370 h 948995"/>
                <a:gd name="connsiteX152" fmla="*/ 230393 w 948997"/>
                <a:gd name="connsiteY152" fmla="*/ 32913 h 948995"/>
                <a:gd name="connsiteX153" fmla="*/ 414158 w 948997"/>
                <a:gd name="connsiteY153" fmla="*/ 32913 h 948995"/>
                <a:gd name="connsiteX154" fmla="*/ 430615 w 948997"/>
                <a:gd name="connsiteY154" fmla="*/ 49370 h 948995"/>
                <a:gd name="connsiteX155" fmla="*/ 430615 w 948997"/>
                <a:gd name="connsiteY155" fmla="*/ 74054 h 948995"/>
                <a:gd name="connsiteX156" fmla="*/ 405930 w 948997"/>
                <a:gd name="connsiteY156" fmla="*/ 123424 h 948995"/>
                <a:gd name="connsiteX157" fmla="*/ 230393 w 948997"/>
                <a:gd name="connsiteY157" fmla="*/ 123424 h 948995"/>
                <a:gd name="connsiteX158" fmla="*/ 213936 w 948997"/>
                <a:gd name="connsiteY158" fmla="*/ 106968 h 948995"/>
                <a:gd name="connsiteX159" fmla="*/ 213936 w 948997"/>
                <a:gd name="connsiteY159" fmla="*/ 49370 h 948995"/>
                <a:gd name="connsiteX160" fmla="*/ 611637 w 948997"/>
                <a:gd name="connsiteY160" fmla="*/ 874941 h 948995"/>
                <a:gd name="connsiteX161" fmla="*/ 565010 w 948997"/>
                <a:gd name="connsiteY161" fmla="*/ 921568 h 948995"/>
                <a:gd name="connsiteX162" fmla="*/ 76798 w 948997"/>
                <a:gd name="connsiteY162" fmla="*/ 921568 h 948995"/>
                <a:gd name="connsiteX163" fmla="*/ 30171 w 948997"/>
                <a:gd name="connsiteY163" fmla="*/ 874941 h 948995"/>
                <a:gd name="connsiteX164" fmla="*/ 30171 w 948997"/>
                <a:gd name="connsiteY164" fmla="*/ 109710 h 948995"/>
                <a:gd name="connsiteX165" fmla="*/ 76798 w 948997"/>
                <a:gd name="connsiteY165" fmla="*/ 63084 h 948995"/>
                <a:gd name="connsiteX166" fmla="*/ 183766 w 948997"/>
                <a:gd name="connsiteY166" fmla="*/ 63084 h 948995"/>
                <a:gd name="connsiteX167" fmla="*/ 183766 w 948997"/>
                <a:gd name="connsiteY167" fmla="*/ 93254 h 948995"/>
                <a:gd name="connsiteX168" fmla="*/ 93254 w 948997"/>
                <a:gd name="connsiteY168" fmla="*/ 93254 h 948995"/>
                <a:gd name="connsiteX169" fmla="*/ 63084 w 948997"/>
                <a:gd name="connsiteY169" fmla="*/ 123424 h 948995"/>
                <a:gd name="connsiteX170" fmla="*/ 63084 w 948997"/>
                <a:gd name="connsiteY170" fmla="*/ 858485 h 948995"/>
                <a:gd name="connsiteX171" fmla="*/ 93254 w 948997"/>
                <a:gd name="connsiteY171" fmla="*/ 888655 h 948995"/>
                <a:gd name="connsiteX172" fmla="*/ 551296 w 948997"/>
                <a:gd name="connsiteY172" fmla="*/ 888655 h 948995"/>
                <a:gd name="connsiteX173" fmla="*/ 581467 w 948997"/>
                <a:gd name="connsiteY173" fmla="*/ 858485 h 948995"/>
                <a:gd name="connsiteX174" fmla="*/ 581467 w 948997"/>
                <a:gd name="connsiteY174" fmla="*/ 828314 h 948995"/>
                <a:gd name="connsiteX175" fmla="*/ 611637 w 948997"/>
                <a:gd name="connsiteY175" fmla="*/ 828314 h 948995"/>
                <a:gd name="connsiteX176" fmla="*/ 611637 w 948997"/>
                <a:gd name="connsiteY176" fmla="*/ 874941 h 948995"/>
                <a:gd name="connsiteX177" fmla="*/ 872200 w 948997"/>
                <a:gd name="connsiteY177" fmla="*/ 798144 h 948995"/>
                <a:gd name="connsiteX178" fmla="*/ 825573 w 948997"/>
                <a:gd name="connsiteY178" fmla="*/ 798144 h 948995"/>
                <a:gd name="connsiteX179" fmla="*/ 825573 w 948997"/>
                <a:gd name="connsiteY179" fmla="*/ 707633 h 948995"/>
                <a:gd name="connsiteX180" fmla="*/ 872200 w 948997"/>
                <a:gd name="connsiteY180" fmla="*/ 707633 h 948995"/>
                <a:gd name="connsiteX181" fmla="*/ 918827 w 948997"/>
                <a:gd name="connsiteY181" fmla="*/ 754260 h 948995"/>
                <a:gd name="connsiteX182" fmla="*/ 872200 w 948997"/>
                <a:gd name="connsiteY182" fmla="*/ 798144 h 948995"/>
                <a:gd name="connsiteX183" fmla="*/ 872200 w 948997"/>
                <a:gd name="connsiteY183" fmla="*/ 798144 h 9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948997" h="948995">
                  <a:moveTo>
                    <a:pt x="872200" y="677462"/>
                  </a:moveTo>
                  <a:lnTo>
                    <a:pt x="641808" y="677462"/>
                  </a:lnTo>
                  <a:lnTo>
                    <a:pt x="641808" y="320903"/>
                  </a:lnTo>
                  <a:cubicBezTo>
                    <a:pt x="647293" y="318160"/>
                    <a:pt x="652779" y="315418"/>
                    <a:pt x="658264" y="312675"/>
                  </a:cubicBezTo>
                  <a:lnTo>
                    <a:pt x="713120" y="381244"/>
                  </a:lnTo>
                  <a:cubicBezTo>
                    <a:pt x="688435" y="405929"/>
                    <a:pt x="671978" y="441584"/>
                    <a:pt x="671978" y="477240"/>
                  </a:cubicBezTo>
                  <a:cubicBezTo>
                    <a:pt x="671978" y="554038"/>
                    <a:pt x="735062" y="614379"/>
                    <a:pt x="809116" y="614379"/>
                  </a:cubicBezTo>
                  <a:cubicBezTo>
                    <a:pt x="883171" y="614379"/>
                    <a:pt x="946255" y="551295"/>
                    <a:pt x="946255" y="477240"/>
                  </a:cubicBezTo>
                  <a:cubicBezTo>
                    <a:pt x="946255" y="400443"/>
                    <a:pt x="883171" y="340102"/>
                    <a:pt x="809116" y="340102"/>
                  </a:cubicBezTo>
                  <a:cubicBezTo>
                    <a:pt x="781689" y="340102"/>
                    <a:pt x="757004" y="348331"/>
                    <a:pt x="735062" y="362045"/>
                  </a:cubicBezTo>
                  <a:lnTo>
                    <a:pt x="680206" y="293475"/>
                  </a:lnTo>
                  <a:cubicBezTo>
                    <a:pt x="707634" y="266048"/>
                    <a:pt x="726833" y="230392"/>
                    <a:pt x="732319" y="186508"/>
                  </a:cubicBezTo>
                  <a:lnTo>
                    <a:pt x="784432" y="186508"/>
                  </a:lnTo>
                  <a:lnTo>
                    <a:pt x="814602" y="246849"/>
                  </a:lnTo>
                  <a:lnTo>
                    <a:pt x="940769" y="246849"/>
                  </a:lnTo>
                  <a:lnTo>
                    <a:pt x="902371" y="170051"/>
                  </a:lnTo>
                  <a:lnTo>
                    <a:pt x="940769" y="93254"/>
                  </a:lnTo>
                  <a:lnTo>
                    <a:pt x="814602" y="93254"/>
                  </a:lnTo>
                  <a:lnTo>
                    <a:pt x="784432" y="153594"/>
                  </a:lnTo>
                  <a:lnTo>
                    <a:pt x="732319" y="153594"/>
                  </a:lnTo>
                  <a:cubicBezTo>
                    <a:pt x="724091" y="68569"/>
                    <a:pt x="652779" y="0"/>
                    <a:pt x="565010" y="0"/>
                  </a:cubicBezTo>
                  <a:cubicBezTo>
                    <a:pt x="523869" y="0"/>
                    <a:pt x="485470" y="13714"/>
                    <a:pt x="458042" y="38399"/>
                  </a:cubicBezTo>
                  <a:cubicBezTo>
                    <a:pt x="455300" y="16456"/>
                    <a:pt x="436100" y="0"/>
                    <a:pt x="414158" y="0"/>
                  </a:cubicBezTo>
                  <a:lnTo>
                    <a:pt x="230393" y="0"/>
                  </a:lnTo>
                  <a:cubicBezTo>
                    <a:pt x="211193" y="0"/>
                    <a:pt x="194737" y="13714"/>
                    <a:pt x="186508" y="30170"/>
                  </a:cubicBezTo>
                  <a:lnTo>
                    <a:pt x="76798" y="30170"/>
                  </a:lnTo>
                  <a:cubicBezTo>
                    <a:pt x="35656" y="30170"/>
                    <a:pt x="0" y="65826"/>
                    <a:pt x="0" y="106968"/>
                  </a:cubicBezTo>
                  <a:lnTo>
                    <a:pt x="0" y="872198"/>
                  </a:lnTo>
                  <a:cubicBezTo>
                    <a:pt x="0" y="913340"/>
                    <a:pt x="35656" y="948995"/>
                    <a:pt x="76798" y="948995"/>
                  </a:cubicBezTo>
                  <a:lnTo>
                    <a:pt x="565010" y="948995"/>
                  </a:lnTo>
                  <a:cubicBezTo>
                    <a:pt x="606152" y="948995"/>
                    <a:pt x="641808" y="913340"/>
                    <a:pt x="641808" y="872198"/>
                  </a:cubicBezTo>
                  <a:lnTo>
                    <a:pt x="641808" y="825571"/>
                  </a:lnTo>
                  <a:lnTo>
                    <a:pt x="872200" y="825571"/>
                  </a:lnTo>
                  <a:cubicBezTo>
                    <a:pt x="913342" y="825571"/>
                    <a:pt x="948998" y="789916"/>
                    <a:pt x="948998" y="748774"/>
                  </a:cubicBezTo>
                  <a:cubicBezTo>
                    <a:pt x="948998" y="707633"/>
                    <a:pt x="913342" y="677462"/>
                    <a:pt x="872200" y="677462"/>
                  </a:cubicBezTo>
                  <a:lnTo>
                    <a:pt x="872200" y="677462"/>
                  </a:lnTo>
                  <a:close/>
                  <a:moveTo>
                    <a:pt x="918827" y="477240"/>
                  </a:moveTo>
                  <a:cubicBezTo>
                    <a:pt x="918827" y="537581"/>
                    <a:pt x="869457" y="584208"/>
                    <a:pt x="811859" y="584208"/>
                  </a:cubicBezTo>
                  <a:cubicBezTo>
                    <a:pt x="754261" y="584208"/>
                    <a:pt x="704891" y="534839"/>
                    <a:pt x="704891" y="477240"/>
                  </a:cubicBezTo>
                  <a:cubicBezTo>
                    <a:pt x="704891" y="416900"/>
                    <a:pt x="754261" y="370273"/>
                    <a:pt x="811859" y="370273"/>
                  </a:cubicBezTo>
                  <a:cubicBezTo>
                    <a:pt x="869457" y="370273"/>
                    <a:pt x="918827" y="419643"/>
                    <a:pt x="918827" y="477240"/>
                  </a:cubicBezTo>
                  <a:lnTo>
                    <a:pt x="918827" y="477240"/>
                  </a:lnTo>
                  <a:close/>
                  <a:moveTo>
                    <a:pt x="836544" y="216678"/>
                  </a:moveTo>
                  <a:lnTo>
                    <a:pt x="820088" y="186508"/>
                  </a:lnTo>
                  <a:lnTo>
                    <a:pt x="877686" y="186508"/>
                  </a:lnTo>
                  <a:lnTo>
                    <a:pt x="894142" y="216678"/>
                  </a:lnTo>
                  <a:lnTo>
                    <a:pt x="836544" y="216678"/>
                  </a:lnTo>
                  <a:close/>
                  <a:moveTo>
                    <a:pt x="836544" y="126167"/>
                  </a:moveTo>
                  <a:lnTo>
                    <a:pt x="894142" y="126167"/>
                  </a:lnTo>
                  <a:lnTo>
                    <a:pt x="877686" y="156337"/>
                  </a:lnTo>
                  <a:lnTo>
                    <a:pt x="820088" y="156337"/>
                  </a:lnTo>
                  <a:lnTo>
                    <a:pt x="836544" y="126167"/>
                  </a:lnTo>
                  <a:close/>
                  <a:moveTo>
                    <a:pt x="186508" y="126167"/>
                  </a:moveTo>
                  <a:cubicBezTo>
                    <a:pt x="191994" y="142624"/>
                    <a:pt x="208450" y="156337"/>
                    <a:pt x="230393" y="156337"/>
                  </a:cubicBezTo>
                  <a:lnTo>
                    <a:pt x="400444" y="156337"/>
                  </a:lnTo>
                  <a:cubicBezTo>
                    <a:pt x="400444" y="161823"/>
                    <a:pt x="400444" y="167308"/>
                    <a:pt x="400444" y="172794"/>
                  </a:cubicBezTo>
                  <a:cubicBezTo>
                    <a:pt x="400444" y="222163"/>
                    <a:pt x="422386" y="266048"/>
                    <a:pt x="455300" y="296218"/>
                  </a:cubicBezTo>
                  <a:lnTo>
                    <a:pt x="430615" y="326389"/>
                  </a:lnTo>
                  <a:cubicBezTo>
                    <a:pt x="400444" y="307189"/>
                    <a:pt x="362045" y="293475"/>
                    <a:pt x="323647" y="293475"/>
                  </a:cubicBezTo>
                  <a:cubicBezTo>
                    <a:pt x="213936" y="293475"/>
                    <a:pt x="126167" y="383987"/>
                    <a:pt x="126167" y="490954"/>
                  </a:cubicBezTo>
                  <a:cubicBezTo>
                    <a:pt x="126167" y="600665"/>
                    <a:pt x="216679" y="688433"/>
                    <a:pt x="323647" y="688433"/>
                  </a:cubicBezTo>
                  <a:cubicBezTo>
                    <a:pt x="433357" y="688433"/>
                    <a:pt x="521126" y="597922"/>
                    <a:pt x="521126" y="490954"/>
                  </a:cubicBezTo>
                  <a:cubicBezTo>
                    <a:pt x="521126" y="433357"/>
                    <a:pt x="496441" y="378501"/>
                    <a:pt x="455300" y="342845"/>
                  </a:cubicBezTo>
                  <a:lnTo>
                    <a:pt x="479984" y="312675"/>
                  </a:lnTo>
                  <a:cubicBezTo>
                    <a:pt x="501927" y="326389"/>
                    <a:pt x="526611" y="334617"/>
                    <a:pt x="554039" y="337360"/>
                  </a:cubicBezTo>
                  <a:lnTo>
                    <a:pt x="554039" y="677462"/>
                  </a:lnTo>
                  <a:lnTo>
                    <a:pt x="474499" y="677462"/>
                  </a:lnTo>
                  <a:lnTo>
                    <a:pt x="364788" y="718604"/>
                  </a:lnTo>
                  <a:cubicBezTo>
                    <a:pt x="351074" y="724089"/>
                    <a:pt x="340103" y="737803"/>
                    <a:pt x="340103" y="754260"/>
                  </a:cubicBezTo>
                  <a:cubicBezTo>
                    <a:pt x="340103" y="770716"/>
                    <a:pt x="351074" y="784430"/>
                    <a:pt x="364788" y="789916"/>
                  </a:cubicBezTo>
                  <a:lnTo>
                    <a:pt x="474499" y="831057"/>
                  </a:lnTo>
                  <a:lnTo>
                    <a:pt x="554039" y="831057"/>
                  </a:lnTo>
                  <a:lnTo>
                    <a:pt x="554039" y="861227"/>
                  </a:lnTo>
                  <a:lnTo>
                    <a:pt x="93254" y="861227"/>
                  </a:lnTo>
                  <a:lnTo>
                    <a:pt x="93254" y="126167"/>
                  </a:lnTo>
                  <a:lnTo>
                    <a:pt x="186508" y="126167"/>
                  </a:lnTo>
                  <a:close/>
                  <a:moveTo>
                    <a:pt x="397701" y="570495"/>
                  </a:moveTo>
                  <a:lnTo>
                    <a:pt x="367531" y="570495"/>
                  </a:lnTo>
                  <a:lnTo>
                    <a:pt x="367531" y="447070"/>
                  </a:lnTo>
                  <a:lnTo>
                    <a:pt x="397701" y="447070"/>
                  </a:lnTo>
                  <a:lnTo>
                    <a:pt x="397701" y="570495"/>
                  </a:lnTo>
                  <a:close/>
                  <a:moveTo>
                    <a:pt x="337360" y="570495"/>
                  </a:moveTo>
                  <a:lnTo>
                    <a:pt x="307190" y="570495"/>
                  </a:lnTo>
                  <a:lnTo>
                    <a:pt x="307190" y="416900"/>
                  </a:lnTo>
                  <a:lnTo>
                    <a:pt x="337360" y="416900"/>
                  </a:lnTo>
                  <a:lnTo>
                    <a:pt x="337360" y="570495"/>
                  </a:lnTo>
                  <a:close/>
                  <a:moveTo>
                    <a:pt x="277020" y="570495"/>
                  </a:moveTo>
                  <a:lnTo>
                    <a:pt x="246849" y="570495"/>
                  </a:lnTo>
                  <a:lnTo>
                    <a:pt x="246849" y="510154"/>
                  </a:lnTo>
                  <a:lnTo>
                    <a:pt x="277020" y="510154"/>
                  </a:lnTo>
                  <a:lnTo>
                    <a:pt x="277020" y="570495"/>
                  </a:lnTo>
                  <a:close/>
                  <a:moveTo>
                    <a:pt x="452557" y="600665"/>
                  </a:moveTo>
                  <a:cubicBezTo>
                    <a:pt x="422386" y="639064"/>
                    <a:pt x="375759" y="661005"/>
                    <a:pt x="323647" y="661005"/>
                  </a:cubicBezTo>
                  <a:cubicBezTo>
                    <a:pt x="271534" y="661005"/>
                    <a:pt x="224907" y="636321"/>
                    <a:pt x="194737" y="600665"/>
                  </a:cubicBezTo>
                  <a:lnTo>
                    <a:pt x="452557" y="600665"/>
                  </a:lnTo>
                  <a:close/>
                  <a:moveTo>
                    <a:pt x="471756" y="570495"/>
                  </a:moveTo>
                  <a:lnTo>
                    <a:pt x="427872" y="570495"/>
                  </a:lnTo>
                  <a:lnTo>
                    <a:pt x="427872" y="416900"/>
                  </a:lnTo>
                  <a:lnTo>
                    <a:pt x="367531" y="416900"/>
                  </a:lnTo>
                  <a:lnTo>
                    <a:pt x="367531" y="386729"/>
                  </a:lnTo>
                  <a:lnTo>
                    <a:pt x="277020" y="386729"/>
                  </a:lnTo>
                  <a:lnTo>
                    <a:pt x="277020" y="477240"/>
                  </a:lnTo>
                  <a:lnTo>
                    <a:pt x="216679" y="477240"/>
                  </a:lnTo>
                  <a:lnTo>
                    <a:pt x="216679" y="567752"/>
                  </a:lnTo>
                  <a:lnTo>
                    <a:pt x="172794" y="567752"/>
                  </a:lnTo>
                  <a:cubicBezTo>
                    <a:pt x="161823" y="545810"/>
                    <a:pt x="153595" y="518382"/>
                    <a:pt x="153595" y="490954"/>
                  </a:cubicBezTo>
                  <a:cubicBezTo>
                    <a:pt x="153595" y="397701"/>
                    <a:pt x="230393" y="323646"/>
                    <a:pt x="320904" y="323646"/>
                  </a:cubicBezTo>
                  <a:cubicBezTo>
                    <a:pt x="411415" y="323646"/>
                    <a:pt x="488213" y="400443"/>
                    <a:pt x="488213" y="490954"/>
                  </a:cubicBezTo>
                  <a:cubicBezTo>
                    <a:pt x="490955" y="521125"/>
                    <a:pt x="482727" y="545810"/>
                    <a:pt x="471756" y="570495"/>
                  </a:cubicBezTo>
                  <a:lnTo>
                    <a:pt x="471756" y="570495"/>
                  </a:lnTo>
                  <a:close/>
                  <a:moveTo>
                    <a:pt x="373017" y="759745"/>
                  </a:moveTo>
                  <a:cubicBezTo>
                    <a:pt x="370274" y="759745"/>
                    <a:pt x="367531" y="757002"/>
                    <a:pt x="367531" y="754260"/>
                  </a:cubicBezTo>
                  <a:cubicBezTo>
                    <a:pt x="367531" y="751517"/>
                    <a:pt x="370274" y="748774"/>
                    <a:pt x="373017" y="748774"/>
                  </a:cubicBezTo>
                  <a:lnTo>
                    <a:pt x="460785" y="715861"/>
                  </a:lnTo>
                  <a:lnTo>
                    <a:pt x="460785" y="795401"/>
                  </a:lnTo>
                  <a:lnTo>
                    <a:pt x="373017" y="759745"/>
                  </a:lnTo>
                  <a:close/>
                  <a:moveTo>
                    <a:pt x="490955" y="798144"/>
                  </a:moveTo>
                  <a:lnTo>
                    <a:pt x="490955" y="767973"/>
                  </a:lnTo>
                  <a:lnTo>
                    <a:pt x="795403" y="767973"/>
                  </a:lnTo>
                  <a:lnTo>
                    <a:pt x="795403" y="798144"/>
                  </a:lnTo>
                  <a:lnTo>
                    <a:pt x="490955" y="798144"/>
                  </a:lnTo>
                  <a:close/>
                  <a:moveTo>
                    <a:pt x="795403" y="737803"/>
                  </a:moveTo>
                  <a:lnTo>
                    <a:pt x="490955" y="737803"/>
                  </a:lnTo>
                  <a:lnTo>
                    <a:pt x="490955" y="707633"/>
                  </a:lnTo>
                  <a:lnTo>
                    <a:pt x="795403" y="707633"/>
                  </a:lnTo>
                  <a:lnTo>
                    <a:pt x="795403" y="737803"/>
                  </a:lnTo>
                  <a:close/>
                  <a:moveTo>
                    <a:pt x="611637" y="677462"/>
                  </a:moveTo>
                  <a:lnTo>
                    <a:pt x="581467" y="677462"/>
                  </a:lnTo>
                  <a:lnTo>
                    <a:pt x="581467" y="340102"/>
                  </a:lnTo>
                  <a:cubicBezTo>
                    <a:pt x="592438" y="340102"/>
                    <a:pt x="603409" y="337360"/>
                    <a:pt x="611637" y="334617"/>
                  </a:cubicBezTo>
                  <a:lnTo>
                    <a:pt x="611637" y="677462"/>
                  </a:lnTo>
                  <a:close/>
                  <a:moveTo>
                    <a:pt x="567753" y="32913"/>
                  </a:moveTo>
                  <a:cubicBezTo>
                    <a:pt x="639065" y="32913"/>
                    <a:pt x="696663" y="87768"/>
                    <a:pt x="704891" y="156337"/>
                  </a:cubicBezTo>
                  <a:lnTo>
                    <a:pt x="641808" y="156337"/>
                  </a:lnTo>
                  <a:cubicBezTo>
                    <a:pt x="633579" y="120681"/>
                    <a:pt x="603409" y="95997"/>
                    <a:pt x="567753" y="95997"/>
                  </a:cubicBezTo>
                  <a:cubicBezTo>
                    <a:pt x="526611" y="95997"/>
                    <a:pt x="490955" y="131653"/>
                    <a:pt x="490955" y="172794"/>
                  </a:cubicBezTo>
                  <a:cubicBezTo>
                    <a:pt x="490955" y="213936"/>
                    <a:pt x="526611" y="249591"/>
                    <a:pt x="567753" y="249591"/>
                  </a:cubicBezTo>
                  <a:cubicBezTo>
                    <a:pt x="603409" y="249591"/>
                    <a:pt x="636322" y="222163"/>
                    <a:pt x="641808" y="189250"/>
                  </a:cubicBezTo>
                  <a:lnTo>
                    <a:pt x="704891" y="189250"/>
                  </a:lnTo>
                  <a:cubicBezTo>
                    <a:pt x="696663" y="257819"/>
                    <a:pt x="639065" y="312675"/>
                    <a:pt x="567753" y="312675"/>
                  </a:cubicBezTo>
                  <a:cubicBezTo>
                    <a:pt x="490955" y="312675"/>
                    <a:pt x="430615" y="249591"/>
                    <a:pt x="430615" y="175537"/>
                  </a:cubicBezTo>
                  <a:cubicBezTo>
                    <a:pt x="427872" y="95997"/>
                    <a:pt x="490955" y="32913"/>
                    <a:pt x="567753" y="32913"/>
                  </a:cubicBezTo>
                  <a:lnTo>
                    <a:pt x="567753" y="32913"/>
                  </a:lnTo>
                  <a:close/>
                  <a:moveTo>
                    <a:pt x="608895" y="186508"/>
                  </a:moveTo>
                  <a:cubicBezTo>
                    <a:pt x="603409" y="202964"/>
                    <a:pt x="586952" y="216678"/>
                    <a:pt x="565010" y="216678"/>
                  </a:cubicBezTo>
                  <a:cubicBezTo>
                    <a:pt x="540325" y="216678"/>
                    <a:pt x="518383" y="194736"/>
                    <a:pt x="518383" y="170051"/>
                  </a:cubicBezTo>
                  <a:cubicBezTo>
                    <a:pt x="518383" y="145366"/>
                    <a:pt x="540325" y="123424"/>
                    <a:pt x="565010" y="123424"/>
                  </a:cubicBezTo>
                  <a:cubicBezTo>
                    <a:pt x="584210" y="123424"/>
                    <a:pt x="600666" y="137138"/>
                    <a:pt x="608895" y="153594"/>
                  </a:cubicBezTo>
                  <a:lnTo>
                    <a:pt x="551296" y="153594"/>
                  </a:lnTo>
                  <a:lnTo>
                    <a:pt x="551296" y="183765"/>
                  </a:lnTo>
                  <a:lnTo>
                    <a:pt x="608895" y="183765"/>
                  </a:lnTo>
                  <a:close/>
                  <a:moveTo>
                    <a:pt x="213936" y="49370"/>
                  </a:moveTo>
                  <a:cubicBezTo>
                    <a:pt x="213936" y="41141"/>
                    <a:pt x="219421" y="32913"/>
                    <a:pt x="230393" y="32913"/>
                  </a:cubicBezTo>
                  <a:lnTo>
                    <a:pt x="414158" y="32913"/>
                  </a:lnTo>
                  <a:cubicBezTo>
                    <a:pt x="422386" y="32913"/>
                    <a:pt x="430615" y="41141"/>
                    <a:pt x="430615" y="49370"/>
                  </a:cubicBezTo>
                  <a:lnTo>
                    <a:pt x="430615" y="74054"/>
                  </a:lnTo>
                  <a:cubicBezTo>
                    <a:pt x="419644" y="90511"/>
                    <a:pt x="411415" y="106968"/>
                    <a:pt x="405930" y="123424"/>
                  </a:cubicBezTo>
                  <a:lnTo>
                    <a:pt x="230393" y="123424"/>
                  </a:lnTo>
                  <a:cubicBezTo>
                    <a:pt x="222164" y="123424"/>
                    <a:pt x="213936" y="115196"/>
                    <a:pt x="213936" y="106968"/>
                  </a:cubicBezTo>
                  <a:lnTo>
                    <a:pt x="213936" y="49370"/>
                  </a:lnTo>
                  <a:close/>
                  <a:moveTo>
                    <a:pt x="611637" y="874941"/>
                  </a:moveTo>
                  <a:cubicBezTo>
                    <a:pt x="611637" y="899626"/>
                    <a:pt x="589695" y="921568"/>
                    <a:pt x="565010" y="921568"/>
                  </a:cubicBezTo>
                  <a:lnTo>
                    <a:pt x="76798" y="921568"/>
                  </a:lnTo>
                  <a:cubicBezTo>
                    <a:pt x="52113" y="921568"/>
                    <a:pt x="30171" y="899626"/>
                    <a:pt x="30171" y="874941"/>
                  </a:cubicBezTo>
                  <a:lnTo>
                    <a:pt x="30171" y="109710"/>
                  </a:lnTo>
                  <a:cubicBezTo>
                    <a:pt x="30171" y="85025"/>
                    <a:pt x="52113" y="63084"/>
                    <a:pt x="76798" y="63084"/>
                  </a:cubicBezTo>
                  <a:lnTo>
                    <a:pt x="183766" y="63084"/>
                  </a:lnTo>
                  <a:lnTo>
                    <a:pt x="183766" y="93254"/>
                  </a:lnTo>
                  <a:lnTo>
                    <a:pt x="93254" y="93254"/>
                  </a:lnTo>
                  <a:cubicBezTo>
                    <a:pt x="76798" y="93254"/>
                    <a:pt x="63084" y="106968"/>
                    <a:pt x="63084" y="123424"/>
                  </a:cubicBezTo>
                  <a:lnTo>
                    <a:pt x="63084" y="858485"/>
                  </a:lnTo>
                  <a:cubicBezTo>
                    <a:pt x="63084" y="874941"/>
                    <a:pt x="76798" y="888655"/>
                    <a:pt x="93254" y="888655"/>
                  </a:cubicBezTo>
                  <a:lnTo>
                    <a:pt x="551296" y="888655"/>
                  </a:lnTo>
                  <a:cubicBezTo>
                    <a:pt x="567753" y="888655"/>
                    <a:pt x="581467" y="874941"/>
                    <a:pt x="581467" y="858485"/>
                  </a:cubicBezTo>
                  <a:lnTo>
                    <a:pt x="581467" y="828314"/>
                  </a:lnTo>
                  <a:lnTo>
                    <a:pt x="611637" y="828314"/>
                  </a:lnTo>
                  <a:lnTo>
                    <a:pt x="611637" y="874941"/>
                  </a:lnTo>
                  <a:close/>
                  <a:moveTo>
                    <a:pt x="872200" y="798144"/>
                  </a:moveTo>
                  <a:lnTo>
                    <a:pt x="825573" y="798144"/>
                  </a:lnTo>
                  <a:lnTo>
                    <a:pt x="825573" y="707633"/>
                  </a:lnTo>
                  <a:lnTo>
                    <a:pt x="872200" y="707633"/>
                  </a:lnTo>
                  <a:cubicBezTo>
                    <a:pt x="896885" y="707633"/>
                    <a:pt x="918827" y="729575"/>
                    <a:pt x="918827" y="754260"/>
                  </a:cubicBezTo>
                  <a:cubicBezTo>
                    <a:pt x="918827" y="778944"/>
                    <a:pt x="896885" y="798144"/>
                    <a:pt x="872200" y="798144"/>
                  </a:cubicBezTo>
                  <a:lnTo>
                    <a:pt x="872200" y="798144"/>
                  </a:lnTo>
                  <a:close/>
                </a:path>
              </a:pathLst>
            </a:custGeom>
            <a:solidFill>
              <a:srgbClr val="000000"/>
            </a:solid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06504E-AE0D-4217-BBB4-5856DAF8C5CF}"/>
                </a:ext>
              </a:extLst>
            </p:cNvPr>
            <p:cNvSpPr/>
            <p:nvPr/>
          </p:nvSpPr>
          <p:spPr>
            <a:xfrm>
              <a:off x="1400461" y="4233868"/>
              <a:ext cx="156337" cy="153594"/>
            </a:xfrm>
            <a:custGeom>
              <a:avLst/>
              <a:gdLst>
                <a:gd name="connsiteX0" fmla="*/ 0 w 156337"/>
                <a:gd name="connsiteY0" fmla="*/ 112453 h 153594"/>
                <a:gd name="connsiteX1" fmla="*/ 41142 w 156337"/>
                <a:gd name="connsiteY1" fmla="*/ 153595 h 153594"/>
                <a:gd name="connsiteX2" fmla="*/ 60341 w 156337"/>
                <a:gd name="connsiteY2" fmla="*/ 148109 h 153594"/>
                <a:gd name="connsiteX3" fmla="*/ 134396 w 156337"/>
                <a:gd name="connsiteY3" fmla="*/ 112453 h 153594"/>
                <a:gd name="connsiteX4" fmla="*/ 156338 w 156337"/>
                <a:gd name="connsiteY4" fmla="*/ 76797 h 153594"/>
                <a:gd name="connsiteX5" fmla="*/ 134396 w 156337"/>
                <a:gd name="connsiteY5" fmla="*/ 41141 h 153594"/>
                <a:gd name="connsiteX6" fmla="*/ 60341 w 156337"/>
                <a:gd name="connsiteY6" fmla="*/ 5486 h 153594"/>
                <a:gd name="connsiteX7" fmla="*/ 41142 w 156337"/>
                <a:gd name="connsiteY7" fmla="*/ 0 h 153594"/>
                <a:gd name="connsiteX8" fmla="*/ 0 w 156337"/>
                <a:gd name="connsiteY8" fmla="*/ 41141 h 153594"/>
                <a:gd name="connsiteX9" fmla="*/ 0 w 156337"/>
                <a:gd name="connsiteY9" fmla="*/ 112453 h 153594"/>
                <a:gd name="connsiteX10" fmla="*/ 30170 w 156337"/>
                <a:gd name="connsiteY10" fmla="*/ 41141 h 153594"/>
                <a:gd name="connsiteX11" fmla="*/ 38399 w 156337"/>
                <a:gd name="connsiteY11" fmla="*/ 32913 h 153594"/>
                <a:gd name="connsiteX12" fmla="*/ 43884 w 156337"/>
                <a:gd name="connsiteY12" fmla="*/ 32913 h 153594"/>
                <a:gd name="connsiteX13" fmla="*/ 117939 w 156337"/>
                <a:gd name="connsiteY13" fmla="*/ 68569 h 153594"/>
                <a:gd name="connsiteX14" fmla="*/ 123425 w 156337"/>
                <a:gd name="connsiteY14" fmla="*/ 76797 h 153594"/>
                <a:gd name="connsiteX15" fmla="*/ 117939 w 156337"/>
                <a:gd name="connsiteY15" fmla="*/ 85026 h 153594"/>
                <a:gd name="connsiteX16" fmla="*/ 43884 w 156337"/>
                <a:gd name="connsiteY16" fmla="*/ 120682 h 153594"/>
                <a:gd name="connsiteX17" fmla="*/ 30170 w 156337"/>
                <a:gd name="connsiteY17" fmla="*/ 112453 h 153594"/>
                <a:gd name="connsiteX18" fmla="*/ 30170 w 156337"/>
                <a:gd name="connsiteY18" fmla="*/ 41141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337" h="153594">
                  <a:moveTo>
                    <a:pt x="0" y="112453"/>
                  </a:moveTo>
                  <a:cubicBezTo>
                    <a:pt x="0" y="134396"/>
                    <a:pt x="19199" y="153595"/>
                    <a:pt x="41142" y="153595"/>
                  </a:cubicBezTo>
                  <a:cubicBezTo>
                    <a:pt x="46627" y="153595"/>
                    <a:pt x="54855" y="150852"/>
                    <a:pt x="60341" y="148109"/>
                  </a:cubicBezTo>
                  <a:lnTo>
                    <a:pt x="134396" y="112453"/>
                  </a:lnTo>
                  <a:cubicBezTo>
                    <a:pt x="148109" y="106968"/>
                    <a:pt x="156338" y="93254"/>
                    <a:pt x="156338" y="76797"/>
                  </a:cubicBezTo>
                  <a:cubicBezTo>
                    <a:pt x="156338" y="60341"/>
                    <a:pt x="148109" y="46627"/>
                    <a:pt x="134396" y="41141"/>
                  </a:cubicBezTo>
                  <a:lnTo>
                    <a:pt x="60341" y="5486"/>
                  </a:lnTo>
                  <a:cubicBezTo>
                    <a:pt x="54855" y="2743"/>
                    <a:pt x="49370" y="0"/>
                    <a:pt x="41142" y="0"/>
                  </a:cubicBezTo>
                  <a:cubicBezTo>
                    <a:pt x="19199" y="0"/>
                    <a:pt x="0" y="19200"/>
                    <a:pt x="0" y="41141"/>
                  </a:cubicBezTo>
                  <a:lnTo>
                    <a:pt x="0" y="112453"/>
                  </a:lnTo>
                  <a:close/>
                  <a:moveTo>
                    <a:pt x="30170" y="41141"/>
                  </a:moveTo>
                  <a:cubicBezTo>
                    <a:pt x="30170" y="35656"/>
                    <a:pt x="35656" y="32913"/>
                    <a:pt x="38399" y="32913"/>
                  </a:cubicBezTo>
                  <a:cubicBezTo>
                    <a:pt x="41142" y="32913"/>
                    <a:pt x="41142" y="32913"/>
                    <a:pt x="43884" y="32913"/>
                  </a:cubicBezTo>
                  <a:lnTo>
                    <a:pt x="117939" y="68569"/>
                  </a:lnTo>
                  <a:cubicBezTo>
                    <a:pt x="120682" y="71312"/>
                    <a:pt x="123425" y="74055"/>
                    <a:pt x="123425" y="76797"/>
                  </a:cubicBezTo>
                  <a:cubicBezTo>
                    <a:pt x="123425" y="79540"/>
                    <a:pt x="120682" y="82283"/>
                    <a:pt x="117939" y="85026"/>
                  </a:cubicBezTo>
                  <a:lnTo>
                    <a:pt x="43884" y="120682"/>
                  </a:lnTo>
                  <a:cubicBezTo>
                    <a:pt x="38399" y="123424"/>
                    <a:pt x="30170" y="117939"/>
                    <a:pt x="30170" y="112453"/>
                  </a:cubicBezTo>
                  <a:lnTo>
                    <a:pt x="30170" y="41141"/>
                  </a:lnTo>
                  <a:close/>
                </a:path>
              </a:pathLst>
            </a:custGeom>
            <a:solidFill>
              <a:srgbClr val="000000"/>
            </a:solidFill>
            <a:ln w="27426" cap="flat">
              <a:noFill/>
              <a:prstDash val="solid"/>
              <a:miter/>
            </a:ln>
          </p:spPr>
          <p:txBody>
            <a:bodyPr rtlCol="0" anchor="ctr"/>
            <a:lstStyle/>
            <a:p>
              <a:endParaRPr lang="en-US"/>
            </a:p>
          </p:txBody>
        </p:sp>
        <p:grpSp>
          <p:nvGrpSpPr>
            <p:cNvPr id="38" name="Graphic 3">
              <a:extLst>
                <a:ext uri="{FF2B5EF4-FFF2-40B4-BE49-F238E27FC236}">
                  <a16:creationId xmlns:a16="http://schemas.microsoft.com/office/drawing/2014/main" id="{B58FC97D-5B92-94E9-8C32-DF09F5B93B23}"/>
                </a:ext>
              </a:extLst>
            </p:cNvPr>
            <p:cNvGrpSpPr/>
            <p:nvPr/>
          </p:nvGrpSpPr>
          <p:grpSpPr>
            <a:xfrm>
              <a:off x="788824" y="4019932"/>
              <a:ext cx="244106" cy="641806"/>
              <a:chOff x="788824" y="4019932"/>
              <a:chExt cx="244106" cy="641806"/>
            </a:xfrm>
            <a:solidFill>
              <a:srgbClr val="00BADE"/>
            </a:solidFill>
          </p:grpSpPr>
          <p:sp>
            <p:nvSpPr>
              <p:cNvPr id="39" name="Freeform 38">
                <a:extLst>
                  <a:ext uri="{FF2B5EF4-FFF2-40B4-BE49-F238E27FC236}">
                    <a16:creationId xmlns:a16="http://schemas.microsoft.com/office/drawing/2014/main" id="{1E4A4C0F-E3F7-7D27-2A16-78318C4B061B}"/>
                  </a:ext>
                </a:extLst>
              </p:cNvPr>
              <p:cNvSpPr/>
              <p:nvPr/>
            </p:nvSpPr>
            <p:spPr>
              <a:xfrm>
                <a:off x="788824" y="457122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solidFill>
                <a:srgbClr val="009AC1"/>
              </a:solid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441E1C5-995C-D678-8E6F-421976FA91F8}"/>
                  </a:ext>
                </a:extLst>
              </p:cNvPr>
              <p:cNvSpPr/>
              <p:nvPr/>
            </p:nvSpPr>
            <p:spPr>
              <a:xfrm>
                <a:off x="788824" y="463156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solidFill>
                <a:srgbClr val="009AC1"/>
              </a:solid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95C7EFA-29CC-CAAE-27B8-35E5D4209EFF}"/>
                  </a:ext>
                </a:extLst>
              </p:cNvPr>
              <p:cNvSpPr/>
              <p:nvPr/>
            </p:nvSpPr>
            <p:spPr>
              <a:xfrm>
                <a:off x="788824" y="4019932"/>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solidFill>
                <a:srgbClr val="009AC1"/>
              </a:solid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F01390C-46CC-9EC5-D230-C316C12FC4D7}"/>
                  </a:ext>
                </a:extLst>
              </p:cNvPr>
              <p:cNvSpPr/>
              <p:nvPr/>
            </p:nvSpPr>
            <p:spPr>
              <a:xfrm>
                <a:off x="849165" y="4019932"/>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009AC1"/>
              </a:solid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73F8426-52D6-77A6-72CF-03FFC8C538FC}"/>
                  </a:ext>
                </a:extLst>
              </p:cNvPr>
              <p:cNvSpPr/>
              <p:nvPr/>
            </p:nvSpPr>
            <p:spPr>
              <a:xfrm>
                <a:off x="788824" y="4080273"/>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solidFill>
                <a:srgbClr val="009AC1"/>
              </a:solid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988D141-885F-2736-5608-D8905FA10CB0}"/>
                  </a:ext>
                </a:extLst>
              </p:cNvPr>
              <p:cNvSpPr/>
              <p:nvPr/>
            </p:nvSpPr>
            <p:spPr>
              <a:xfrm>
                <a:off x="849165" y="4080273"/>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009AC1"/>
              </a:solidFill>
              <a:ln w="27426" cap="flat">
                <a:noFill/>
                <a:prstDash val="solid"/>
                <a:miter/>
              </a:ln>
            </p:spPr>
            <p:txBody>
              <a:bodyPr rtlCol="0" anchor="ctr"/>
              <a:lstStyle/>
              <a:p>
                <a:endParaRPr lang="en-US"/>
              </a:p>
            </p:txBody>
          </p:sp>
        </p:grpSp>
      </p:grpSp>
      <p:grpSp>
        <p:nvGrpSpPr>
          <p:cNvPr id="45" name="Graphic 3">
            <a:extLst>
              <a:ext uri="{FF2B5EF4-FFF2-40B4-BE49-F238E27FC236}">
                <a16:creationId xmlns:a16="http://schemas.microsoft.com/office/drawing/2014/main" id="{1C0AB18C-EBA2-A5B0-D488-831C0AC0850D}"/>
              </a:ext>
            </a:extLst>
          </p:cNvPr>
          <p:cNvGrpSpPr/>
          <p:nvPr/>
        </p:nvGrpSpPr>
        <p:grpSpPr>
          <a:xfrm>
            <a:off x="5870815" y="6764041"/>
            <a:ext cx="548062" cy="523349"/>
            <a:chOff x="10407709" y="5371716"/>
            <a:chExt cx="1086136" cy="1037162"/>
          </a:xfrm>
        </p:grpSpPr>
        <p:sp>
          <p:nvSpPr>
            <p:cNvPr id="46" name="Freeform 45">
              <a:extLst>
                <a:ext uri="{FF2B5EF4-FFF2-40B4-BE49-F238E27FC236}">
                  <a16:creationId xmlns:a16="http://schemas.microsoft.com/office/drawing/2014/main" id="{CD2181CF-CA02-9C38-8659-C9659F76026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009AC1"/>
            </a:solid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F3F71D6-579C-D909-3107-7007BCE9AC1E}"/>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009AC1"/>
            </a:solidFill>
            <a:ln w="27426" cap="flat">
              <a:noFill/>
              <a:prstDash val="solid"/>
              <a:miter/>
            </a:ln>
          </p:spPr>
          <p:txBody>
            <a:bodyPr rtlCol="0" anchor="ctr"/>
            <a:lstStyle/>
            <a:p>
              <a:endParaRPr lang="en-US"/>
            </a:p>
          </p:txBody>
        </p:sp>
        <p:grpSp>
          <p:nvGrpSpPr>
            <p:cNvPr id="48" name="Graphic 3">
              <a:extLst>
                <a:ext uri="{FF2B5EF4-FFF2-40B4-BE49-F238E27FC236}">
                  <a16:creationId xmlns:a16="http://schemas.microsoft.com/office/drawing/2014/main" id="{FEF21A39-AA37-245F-8375-3E388BD34DA4}"/>
                </a:ext>
              </a:extLst>
            </p:cNvPr>
            <p:cNvGrpSpPr/>
            <p:nvPr/>
          </p:nvGrpSpPr>
          <p:grpSpPr>
            <a:xfrm>
              <a:off x="10407709" y="5371716"/>
              <a:ext cx="1086136" cy="1037162"/>
              <a:chOff x="10407709" y="5371716"/>
              <a:chExt cx="1086136" cy="1037162"/>
            </a:xfrm>
            <a:solidFill>
              <a:srgbClr val="000000"/>
            </a:solidFill>
          </p:grpSpPr>
          <p:grpSp>
            <p:nvGrpSpPr>
              <p:cNvPr id="49" name="Graphic 3">
                <a:extLst>
                  <a:ext uri="{FF2B5EF4-FFF2-40B4-BE49-F238E27FC236}">
                    <a16:creationId xmlns:a16="http://schemas.microsoft.com/office/drawing/2014/main" id="{D4DD3CBB-770D-6690-A71D-5562EE611EF0}"/>
                  </a:ext>
                </a:extLst>
              </p:cNvPr>
              <p:cNvGrpSpPr/>
              <p:nvPr/>
            </p:nvGrpSpPr>
            <p:grpSpPr>
              <a:xfrm>
                <a:off x="10407709" y="5371716"/>
                <a:ext cx="1086136" cy="1037162"/>
                <a:chOff x="10407709" y="5371716"/>
                <a:chExt cx="1086136" cy="1037162"/>
              </a:xfrm>
              <a:solidFill>
                <a:srgbClr val="000000"/>
              </a:solidFill>
            </p:grpSpPr>
            <p:sp>
              <p:nvSpPr>
                <p:cNvPr id="51" name="Freeform 50">
                  <a:extLst>
                    <a:ext uri="{FF2B5EF4-FFF2-40B4-BE49-F238E27FC236}">
                      <a16:creationId xmlns:a16="http://schemas.microsoft.com/office/drawing/2014/main" id="{9349CCA5-EF9B-634F-CC1B-886CAAB65679}"/>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solidFill>
                  <a:srgbClr val="000000"/>
                </a:solid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2530338-C492-1305-780F-4CD656B2C1F8}"/>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solidFill>
                  <a:srgbClr val="000000"/>
                </a:solid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6A00F8C-4E76-39FB-1B90-9D0BD7D9239B}"/>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solidFill>
                  <a:srgbClr val="000000"/>
                </a:solidFill>
                <a:ln w="27426" cap="flat">
                  <a:noFill/>
                  <a:prstDash val="solid"/>
                  <a:miter/>
                </a:ln>
              </p:spPr>
              <p:txBody>
                <a:bodyPr rtlCol="0" anchor="ctr"/>
                <a:lstStyle/>
                <a:p>
                  <a:endParaRPr lang="en-US"/>
                </a:p>
              </p:txBody>
            </p:sp>
          </p:grpSp>
          <p:sp>
            <p:nvSpPr>
              <p:cNvPr id="50" name="Freeform 49">
                <a:extLst>
                  <a:ext uri="{FF2B5EF4-FFF2-40B4-BE49-F238E27FC236}">
                    <a16:creationId xmlns:a16="http://schemas.microsoft.com/office/drawing/2014/main" id="{34A9379A-3C1A-5D6C-B057-90F0C1398618}"/>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solidFill>
                <a:srgbClr val="000000"/>
              </a:solidFill>
              <a:ln w="27426"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FA8F9EB-7684-385B-9A76-375B66BEE725}"/>
              </a:ext>
            </a:extLst>
          </p:cNvPr>
          <p:cNvGrpSpPr/>
          <p:nvPr/>
        </p:nvGrpSpPr>
        <p:grpSpPr>
          <a:xfrm>
            <a:off x="3614300" y="7423003"/>
            <a:ext cx="561276" cy="560663"/>
            <a:chOff x="7257599" y="768348"/>
            <a:chExt cx="868457" cy="867509"/>
          </a:xfrm>
        </p:grpSpPr>
        <p:sp>
          <p:nvSpPr>
            <p:cNvPr id="55" name="Freeform 54">
              <a:extLst>
                <a:ext uri="{FF2B5EF4-FFF2-40B4-BE49-F238E27FC236}">
                  <a16:creationId xmlns:a16="http://schemas.microsoft.com/office/drawing/2014/main" id="{46028854-BBBB-15CB-D553-B2F88F63B545}"/>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6" name="Graphic 2">
              <a:extLst>
                <a:ext uri="{FF2B5EF4-FFF2-40B4-BE49-F238E27FC236}">
                  <a16:creationId xmlns:a16="http://schemas.microsoft.com/office/drawing/2014/main" id="{CB7ECE3C-DB80-AB7B-8BA2-39012503ECB9}"/>
                </a:ext>
              </a:extLst>
            </p:cNvPr>
            <p:cNvGrpSpPr/>
            <p:nvPr/>
          </p:nvGrpSpPr>
          <p:grpSpPr>
            <a:xfrm>
              <a:off x="7257599" y="768348"/>
              <a:ext cx="868457" cy="867509"/>
              <a:chOff x="7257599" y="768348"/>
              <a:chExt cx="868457" cy="867509"/>
            </a:xfrm>
            <a:solidFill>
              <a:srgbClr val="010101"/>
            </a:solidFill>
          </p:grpSpPr>
          <p:sp>
            <p:nvSpPr>
              <p:cNvPr id="57" name="Freeform 56">
                <a:extLst>
                  <a:ext uri="{FF2B5EF4-FFF2-40B4-BE49-F238E27FC236}">
                    <a16:creationId xmlns:a16="http://schemas.microsoft.com/office/drawing/2014/main" id="{4332B7EF-6285-55A6-2A9F-10DCC8DEC4A1}"/>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A94CAAD8-B0E5-A915-50B2-06BAFB7282FD}"/>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id="{34EBBB16-9477-48E7-13C2-7F1961C67AC2}"/>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id="{1522C765-5D09-23E9-6781-511008703605}"/>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1" name="Freeform 60">
                <a:extLst>
                  <a:ext uri="{FF2B5EF4-FFF2-40B4-BE49-F238E27FC236}">
                    <a16:creationId xmlns:a16="http://schemas.microsoft.com/office/drawing/2014/main" id="{C41B5F5D-BAEF-F8CE-DDA7-63FF5A4C1CE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62" name="Group 61">
            <a:extLst>
              <a:ext uri="{FF2B5EF4-FFF2-40B4-BE49-F238E27FC236}">
                <a16:creationId xmlns:a16="http://schemas.microsoft.com/office/drawing/2014/main" id="{71CF70BC-6ABD-6CA4-6AD0-F55FC227D48F}"/>
              </a:ext>
            </a:extLst>
          </p:cNvPr>
          <p:cNvGrpSpPr/>
          <p:nvPr/>
        </p:nvGrpSpPr>
        <p:grpSpPr>
          <a:xfrm>
            <a:off x="841342" y="7439778"/>
            <a:ext cx="535396" cy="536660"/>
            <a:chOff x="5700273" y="5386353"/>
            <a:chExt cx="766016" cy="767823"/>
          </a:xfrm>
        </p:grpSpPr>
        <p:grpSp>
          <p:nvGrpSpPr>
            <p:cNvPr id="63" name="Graphic 2">
              <a:extLst>
                <a:ext uri="{FF2B5EF4-FFF2-40B4-BE49-F238E27FC236}">
                  <a16:creationId xmlns:a16="http://schemas.microsoft.com/office/drawing/2014/main" id="{FA811306-FF2F-8EC9-16C6-14B63A2C1167}"/>
                </a:ext>
              </a:extLst>
            </p:cNvPr>
            <p:cNvGrpSpPr/>
            <p:nvPr/>
          </p:nvGrpSpPr>
          <p:grpSpPr>
            <a:xfrm>
              <a:off x="5844804" y="5531788"/>
              <a:ext cx="476953" cy="420947"/>
              <a:chOff x="5844804" y="5531788"/>
              <a:chExt cx="476953" cy="420947"/>
            </a:xfrm>
            <a:solidFill>
              <a:srgbClr val="60A9DD"/>
            </a:solidFill>
          </p:grpSpPr>
          <p:sp>
            <p:nvSpPr>
              <p:cNvPr id="84" name="Freeform 83">
                <a:extLst>
                  <a:ext uri="{FF2B5EF4-FFF2-40B4-BE49-F238E27FC236}">
                    <a16:creationId xmlns:a16="http://schemas.microsoft.com/office/drawing/2014/main" id="{DF46262B-6F53-80F0-1FF8-AFD446F5A25F}"/>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1" name="Freeform 90">
                <a:extLst>
                  <a:ext uri="{FF2B5EF4-FFF2-40B4-BE49-F238E27FC236}">
                    <a16:creationId xmlns:a16="http://schemas.microsoft.com/office/drawing/2014/main" id="{90F652D1-9633-34EF-6F89-6F7A2AC54411}"/>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009AC1"/>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64" name="Graphic 2">
              <a:extLst>
                <a:ext uri="{FF2B5EF4-FFF2-40B4-BE49-F238E27FC236}">
                  <a16:creationId xmlns:a16="http://schemas.microsoft.com/office/drawing/2014/main" id="{81A7306E-9161-F7DB-C390-599B684AB3D0}"/>
                </a:ext>
              </a:extLst>
            </p:cNvPr>
            <p:cNvGrpSpPr/>
            <p:nvPr/>
          </p:nvGrpSpPr>
          <p:grpSpPr>
            <a:xfrm>
              <a:off x="5700273" y="5386353"/>
              <a:ext cx="766016" cy="767823"/>
              <a:chOff x="5700273" y="5386353"/>
              <a:chExt cx="766016" cy="767823"/>
            </a:xfrm>
            <a:solidFill>
              <a:srgbClr val="000000"/>
            </a:solidFill>
          </p:grpSpPr>
          <p:sp>
            <p:nvSpPr>
              <p:cNvPr id="65" name="Freeform 64">
                <a:extLst>
                  <a:ext uri="{FF2B5EF4-FFF2-40B4-BE49-F238E27FC236}">
                    <a16:creationId xmlns:a16="http://schemas.microsoft.com/office/drawing/2014/main" id="{B99EFC32-2A5B-B18C-4C46-F0E4955E2142}"/>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37EF439E-ED86-5E2A-C3F6-E26C316A1528}"/>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2AE53DAE-526D-5DEE-9727-1A729B075648}"/>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2E55FB9A-C8A8-6307-B7EF-78F3B7CC572F}"/>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6F221F42-420C-0793-00A0-E8EC584E51A1}"/>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FE29B076-D8BD-B09C-DBB4-F868ADAEB949}"/>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51ADC34E-E3D3-B65F-0D22-2BC5A32A7176}"/>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7978BAC1-3E77-2BA5-926C-CDFA652B631A}"/>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2D75B526-C435-9616-F0C4-CBB0AD8FB673}"/>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A96E6C7B-17D3-8576-8233-01DA5E34CB0C}"/>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0" name="Freeform 79">
                <a:extLst>
                  <a:ext uri="{FF2B5EF4-FFF2-40B4-BE49-F238E27FC236}">
                    <a16:creationId xmlns:a16="http://schemas.microsoft.com/office/drawing/2014/main" id="{6076D5B7-4ED5-949F-A409-F705736195E6}"/>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1" name="Freeform 80">
                <a:extLst>
                  <a:ext uri="{FF2B5EF4-FFF2-40B4-BE49-F238E27FC236}">
                    <a16:creationId xmlns:a16="http://schemas.microsoft.com/office/drawing/2014/main" id="{624DC0A0-78DF-0670-5BDD-D9F49F6F1FB2}"/>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2" name="Freeform 81">
                <a:extLst>
                  <a:ext uri="{FF2B5EF4-FFF2-40B4-BE49-F238E27FC236}">
                    <a16:creationId xmlns:a16="http://schemas.microsoft.com/office/drawing/2014/main" id="{EE067E20-F3F2-D275-FC62-83132409071D}"/>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3" name="Freeform 82">
                <a:extLst>
                  <a:ext uri="{FF2B5EF4-FFF2-40B4-BE49-F238E27FC236}">
                    <a16:creationId xmlns:a16="http://schemas.microsoft.com/office/drawing/2014/main" id="{ED08621F-5DF5-982D-EAED-F5FFB1B14E1D}"/>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92" name="Graphic 4">
            <a:extLst>
              <a:ext uri="{FF2B5EF4-FFF2-40B4-BE49-F238E27FC236}">
                <a16:creationId xmlns:a16="http://schemas.microsoft.com/office/drawing/2014/main" id="{1FD28751-028F-2440-C8C9-261347E88F57}"/>
              </a:ext>
            </a:extLst>
          </p:cNvPr>
          <p:cNvGrpSpPr/>
          <p:nvPr/>
        </p:nvGrpSpPr>
        <p:grpSpPr>
          <a:xfrm rot="19729293">
            <a:off x="6173287" y="7901710"/>
            <a:ext cx="403667" cy="780438"/>
            <a:chOff x="9129274" y="2719113"/>
            <a:chExt cx="717139" cy="1386497"/>
          </a:xfrm>
          <a:solidFill>
            <a:srgbClr val="000000"/>
          </a:solidFill>
        </p:grpSpPr>
        <p:grpSp>
          <p:nvGrpSpPr>
            <p:cNvPr id="93" name="Graphic 4">
              <a:extLst>
                <a:ext uri="{FF2B5EF4-FFF2-40B4-BE49-F238E27FC236}">
                  <a16:creationId xmlns:a16="http://schemas.microsoft.com/office/drawing/2014/main" id="{6F2C23EF-EE58-6C5B-FA08-06BBFEDA4614}"/>
                </a:ext>
              </a:extLst>
            </p:cNvPr>
            <p:cNvGrpSpPr/>
            <p:nvPr/>
          </p:nvGrpSpPr>
          <p:grpSpPr>
            <a:xfrm>
              <a:off x="9159507" y="2719113"/>
              <a:ext cx="446280" cy="440141"/>
              <a:chOff x="9159507" y="2719113"/>
              <a:chExt cx="446280" cy="440141"/>
            </a:xfrm>
            <a:grpFill/>
          </p:grpSpPr>
          <p:sp>
            <p:nvSpPr>
              <p:cNvPr id="104" name="Freeform 103">
                <a:extLst>
                  <a:ext uri="{FF2B5EF4-FFF2-40B4-BE49-F238E27FC236}">
                    <a16:creationId xmlns:a16="http://schemas.microsoft.com/office/drawing/2014/main" id="{4B9CF70E-B9C5-93B5-BC54-07BACD6CEEDB}"/>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703793B6-5679-B059-C362-004091A9DFA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94" name="Graphic 4">
              <a:extLst>
                <a:ext uri="{FF2B5EF4-FFF2-40B4-BE49-F238E27FC236}">
                  <a16:creationId xmlns:a16="http://schemas.microsoft.com/office/drawing/2014/main" id="{F6EC3B85-1AC8-BBC8-A479-D02E73333608}"/>
                </a:ext>
              </a:extLst>
            </p:cNvPr>
            <p:cNvGrpSpPr/>
            <p:nvPr/>
          </p:nvGrpSpPr>
          <p:grpSpPr>
            <a:xfrm>
              <a:off x="9129274" y="2893887"/>
              <a:ext cx="717139" cy="1211724"/>
              <a:chOff x="9129274" y="2893887"/>
              <a:chExt cx="717139" cy="1211724"/>
            </a:xfrm>
            <a:grpFill/>
          </p:grpSpPr>
          <p:sp>
            <p:nvSpPr>
              <p:cNvPr id="95" name="Freeform 94">
                <a:extLst>
                  <a:ext uri="{FF2B5EF4-FFF2-40B4-BE49-F238E27FC236}">
                    <a16:creationId xmlns:a16="http://schemas.microsoft.com/office/drawing/2014/main" id="{7DF102CE-9E08-4F4F-2CF5-1F628BA8A29E}"/>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DCE9B9AA-2B36-D4E0-2076-B2DCAD52810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78D102BA-1C07-5543-E35D-45D545D7035E}"/>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2C9379BD-C0C7-1E8B-3851-F80C90BA04D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9B457BF-761B-0D75-3BD9-8EEB00AC9E5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1582E49F-4735-4D70-1B61-FEEBF503FA8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FBFEE071-6117-24D1-55A2-5A93561ABE0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60551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320"/>
              </a:lnSpc>
            </a:pPr>
            <a:r>
              <a:rPr lang="en-US" sz="1150" dirty="0">
                <a:solidFill>
                  <a:srgbClr val="262626"/>
                </a:solidFill>
              </a:rPr>
              <a:t>Contributory research is </a:t>
            </a:r>
            <a:r>
              <a:rPr lang="en-US" sz="1150" dirty="0" err="1">
                <a:solidFill>
                  <a:srgbClr val="262626"/>
                </a:solidFill>
              </a:rPr>
              <a:t>organological</a:t>
            </a:r>
            <a:r>
              <a:rPr lang="en-US" sz="1150" dirty="0">
                <a:solidFill>
                  <a:srgbClr val="262626"/>
                </a:solidFill>
              </a:rPr>
              <a:t>. With reference to the Greek myth of </a:t>
            </a:r>
            <a:r>
              <a:rPr lang="en-US" sz="1150" dirty="0" err="1">
                <a:solidFill>
                  <a:srgbClr val="262626"/>
                </a:solidFill>
              </a:rPr>
              <a:t>prometheus</a:t>
            </a:r>
            <a:r>
              <a:rPr lang="en-US" sz="1150" dirty="0">
                <a:solidFill>
                  <a:srgbClr val="262626"/>
                </a:solidFill>
              </a:rPr>
              <a:t> (see above), it is based on the premise that technology, and techniques more generally, are constitutive of who we are and how we interact with one another. It means that the question of technology – what it does to our thoughts, desires, and relations – is always at the heart of a Contributory Research. </a:t>
            </a:r>
          </a:p>
          <a:p>
            <a:pPr>
              <a:lnSpc>
                <a:spcPts val="1320"/>
              </a:lnSpc>
            </a:pPr>
            <a:r>
              <a:rPr lang="en-US" sz="1150" dirty="0">
                <a:solidFill>
                  <a:srgbClr val="262626"/>
                </a:solidFill>
              </a:rPr>
              <a:t> </a:t>
            </a:r>
          </a:p>
          <a:p>
            <a:pPr>
              <a:lnSpc>
                <a:spcPts val="1320"/>
              </a:lnSpc>
            </a:pPr>
            <a:r>
              <a:rPr lang="en-US" sz="1150" dirty="0">
                <a:solidFill>
                  <a:srgbClr val="262626"/>
                </a:solidFill>
              </a:rPr>
              <a:t>In a contributory research, the question of technology is posed both theoretically and practically: </a:t>
            </a:r>
          </a:p>
          <a:p>
            <a:pPr>
              <a:lnSpc>
                <a:spcPts val="1320"/>
              </a:lnSpc>
            </a:pPr>
            <a:r>
              <a:rPr lang="en-US" sz="1150" dirty="0">
                <a:solidFill>
                  <a:srgbClr val="262626"/>
                </a:solidFill>
              </a:rPr>
              <a:t> </a:t>
            </a:r>
          </a:p>
          <a:p>
            <a:pPr>
              <a:lnSpc>
                <a:spcPts val="1320"/>
              </a:lnSpc>
            </a:pPr>
            <a:r>
              <a:rPr lang="en-US" sz="1150" dirty="0">
                <a:solidFill>
                  <a:srgbClr val="262626"/>
                </a:solidFill>
              </a:rPr>
              <a:t>Theoretically, we </a:t>
            </a:r>
            <a:r>
              <a:rPr lang="en-US" sz="1150" dirty="0" err="1">
                <a:solidFill>
                  <a:srgbClr val="262626"/>
                </a:solidFill>
              </a:rPr>
              <a:t>analyse</a:t>
            </a:r>
            <a:r>
              <a:rPr lang="en-US" sz="1150" dirty="0">
                <a:solidFill>
                  <a:srgbClr val="262626"/>
                </a:solidFill>
              </a:rPr>
              <a:t> how our biological, social, and technical organs influence one another in the context of the topic you’re hoping to address (like the overexposure to screen). </a:t>
            </a:r>
          </a:p>
          <a:p>
            <a:pPr>
              <a:lnSpc>
                <a:spcPts val="1320"/>
              </a:lnSpc>
            </a:pPr>
            <a:r>
              <a:rPr lang="en-US" sz="1150" dirty="0">
                <a:solidFill>
                  <a:srgbClr val="262626"/>
                </a:solidFill>
              </a:rPr>
              <a:t> </a:t>
            </a:r>
          </a:p>
          <a:p>
            <a:pPr>
              <a:lnSpc>
                <a:spcPts val="1320"/>
              </a:lnSpc>
            </a:pPr>
            <a:r>
              <a:rPr lang="en-US" sz="1150" dirty="0">
                <a:solidFill>
                  <a:srgbClr val="262626"/>
                </a:solidFill>
              </a:rPr>
              <a:t>Practically, we want to find and experiment technologies that support the collective work and fabric. We often talk about developing or using preexistent </a:t>
            </a:r>
            <a:r>
              <a:rPr lang="en-US" sz="1150" i="1" dirty="0">
                <a:solidFill>
                  <a:srgbClr val="262626"/>
                </a:solidFill>
              </a:rPr>
              <a:t>contributory technologies</a:t>
            </a:r>
            <a:r>
              <a:rPr lang="en-US" sz="1150" dirty="0">
                <a:solidFill>
                  <a:srgbClr val="262626"/>
                </a:solidFill>
              </a:rPr>
              <a:t>: techniques that facilitate the contribution of those who form part of the research. </a:t>
            </a:r>
          </a:p>
          <a:p>
            <a:pPr>
              <a:lnSpc>
                <a:spcPts val="13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01</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6" y="1012503"/>
            <a:ext cx="1618133"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err="1">
                <a:solidFill>
                  <a:srgbClr val="009AC1"/>
                </a:solidFill>
              </a:rPr>
              <a:t>Organological</a:t>
            </a:r>
            <a:r>
              <a:rPr lang="en-US" sz="1800" b="1" dirty="0">
                <a:solidFill>
                  <a:srgbClr val="009AC1"/>
                </a:solidFill>
              </a:rPr>
              <a:t>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47</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3E0B2199-21B8-9126-B18B-845539FDC8F8}"/>
              </a:ext>
            </a:extLst>
          </p:cNvPr>
          <p:cNvSpPr txBox="1">
            <a:spLocks/>
          </p:cNvSpPr>
          <p:nvPr/>
        </p:nvSpPr>
        <p:spPr>
          <a:xfrm>
            <a:off x="1112098" y="5686812"/>
            <a:ext cx="6201256" cy="3219824"/>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320"/>
              </a:lnSpc>
            </a:pPr>
            <a:r>
              <a:rPr lang="en-US" sz="1150" dirty="0">
                <a:solidFill>
                  <a:srgbClr val="262626"/>
                </a:solidFill>
              </a:rPr>
              <a:t>While there isn’t as of yet an Economy of Contribution, the question of economics and solvency remains at the heart of Contributory Research. This is true in at least two different ways: </a:t>
            </a:r>
          </a:p>
          <a:p>
            <a:pPr>
              <a:lnSpc>
                <a:spcPts val="1320"/>
              </a:lnSpc>
            </a:pPr>
            <a:r>
              <a:rPr lang="en-US" sz="1150" dirty="0">
                <a:solidFill>
                  <a:srgbClr val="262626"/>
                </a:solidFill>
              </a:rPr>
              <a:t> </a:t>
            </a:r>
          </a:p>
          <a:p>
            <a:pPr>
              <a:lnSpc>
                <a:spcPts val="1320"/>
              </a:lnSpc>
            </a:pPr>
            <a:r>
              <a:rPr lang="en-US" sz="1150" dirty="0">
                <a:solidFill>
                  <a:srgbClr val="262626"/>
                </a:solidFill>
              </a:rPr>
              <a:t>Firstly, we consider how to </a:t>
            </a:r>
            <a:r>
              <a:rPr lang="en-US" sz="1150" dirty="0" err="1">
                <a:solidFill>
                  <a:srgbClr val="262626"/>
                </a:solidFill>
              </a:rPr>
              <a:t>valorise</a:t>
            </a:r>
            <a:r>
              <a:rPr lang="en-US" sz="1150" dirty="0">
                <a:solidFill>
                  <a:srgbClr val="262626"/>
                </a:solidFill>
              </a:rPr>
              <a:t> participants’ contribution. It is important that you do up with rules about who ought to receive financial support for their contribution. While you’re conducting research, the contribution of academic researchers isn’t worth more than the non-academic researchers (everyone in contributory research engages in the search of new knowledge making them researchers in a general sense). Considering the kinds of contributions necessary to your research – whether it is to contribute with knowledge, a skill set, or care work – and making sure that it is </a:t>
            </a:r>
            <a:r>
              <a:rPr lang="en-US" sz="1150" dirty="0" err="1">
                <a:solidFill>
                  <a:srgbClr val="262626"/>
                </a:solidFill>
              </a:rPr>
              <a:t>valorised</a:t>
            </a:r>
            <a:r>
              <a:rPr lang="en-US" sz="1150" dirty="0">
                <a:solidFill>
                  <a:srgbClr val="262626"/>
                </a:solidFill>
              </a:rPr>
              <a:t> financially, is intrinsic to the work of contributory research. It is also the only way to guarantee the sustainability of your project. </a:t>
            </a:r>
          </a:p>
          <a:p>
            <a:pPr>
              <a:lnSpc>
                <a:spcPts val="1320"/>
              </a:lnSpc>
            </a:pPr>
            <a:r>
              <a:rPr lang="en-US" sz="1150" dirty="0">
                <a:solidFill>
                  <a:srgbClr val="262626"/>
                </a:solidFill>
              </a:rPr>
              <a:t> </a:t>
            </a:r>
          </a:p>
          <a:p>
            <a:pPr>
              <a:lnSpc>
                <a:spcPts val="1320"/>
              </a:lnSpc>
            </a:pPr>
            <a:r>
              <a:rPr lang="en-US" sz="1150" dirty="0">
                <a:solidFill>
                  <a:srgbClr val="262626"/>
                </a:solidFill>
              </a:rPr>
              <a:t>Secondly, we ask what types of employment your research opens up to. As new technologies emerge, we have to reimagine how we work: some jobs are likely to be replaced by machines while other, new jobs will emerge. One goal of a contributory research is to identify the types of employment which are necessary given our current technical reality. </a:t>
            </a:r>
          </a:p>
          <a:p>
            <a:pPr>
              <a:lnSpc>
                <a:spcPts val="1320"/>
              </a:lnSpc>
            </a:pPr>
            <a:endParaRPr lang="en-US" sz="1150" dirty="0">
              <a:solidFill>
                <a:srgbClr val="262626"/>
              </a:solidFill>
            </a:endParaRPr>
          </a:p>
          <a:p>
            <a:pPr>
              <a:lnSpc>
                <a:spcPts val="1320"/>
              </a:lnSpc>
            </a:pPr>
            <a:r>
              <a:rPr lang="en-US" sz="1150" dirty="0">
                <a:solidFill>
                  <a:srgbClr val="262626"/>
                </a:solidFill>
              </a:rPr>
              <a:t>In the context of the Contributory Clinic, we’re attached to the position of the Parent-ambassador: a parent who informs about the effects of overexposure to other parents and launches new activities that work against an unmeasured usage of screens in their community.</a:t>
            </a:r>
          </a:p>
        </p:txBody>
      </p:sp>
      <p:cxnSp>
        <p:nvCxnSpPr>
          <p:cNvPr id="17" name="Straight Connector 16">
            <a:extLst>
              <a:ext uri="{FF2B5EF4-FFF2-40B4-BE49-F238E27FC236}">
                <a16:creationId xmlns:a16="http://schemas.microsoft.com/office/drawing/2014/main" id="{FC03F267-40F5-88F3-D8BD-B46EFD1506DC}"/>
              </a:ext>
            </a:extLst>
          </p:cNvPr>
          <p:cNvCxnSpPr>
            <a:cxnSpLocks/>
          </p:cNvCxnSpPr>
          <p:nvPr/>
        </p:nvCxnSpPr>
        <p:spPr>
          <a:xfrm>
            <a:off x="411360" y="5200942"/>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5A06907-A89F-1EE5-AE96-1907EA7EB518}"/>
              </a:ext>
            </a:extLst>
          </p:cNvPr>
          <p:cNvSpPr txBox="1"/>
          <p:nvPr/>
        </p:nvSpPr>
        <p:spPr>
          <a:xfrm>
            <a:off x="129749" y="4939332"/>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02</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22" name="Text Placeholder 17">
            <a:extLst>
              <a:ext uri="{FF2B5EF4-FFF2-40B4-BE49-F238E27FC236}">
                <a16:creationId xmlns:a16="http://schemas.microsoft.com/office/drawing/2014/main" id="{88F6156D-ACE7-0785-3BC1-CBDBFC6F0E6D}"/>
              </a:ext>
            </a:extLst>
          </p:cNvPr>
          <p:cNvSpPr txBox="1">
            <a:spLocks/>
          </p:cNvSpPr>
          <p:nvPr/>
        </p:nvSpPr>
        <p:spPr>
          <a:xfrm>
            <a:off x="1049566" y="4989034"/>
            <a:ext cx="2581140"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Economically sustainable </a:t>
            </a:r>
          </a:p>
        </p:txBody>
      </p:sp>
      <p:sp>
        <p:nvSpPr>
          <p:cNvPr id="23" name="Rectangle 22">
            <a:extLst>
              <a:ext uri="{FF2B5EF4-FFF2-40B4-BE49-F238E27FC236}">
                <a16:creationId xmlns:a16="http://schemas.microsoft.com/office/drawing/2014/main" id="{29FCABDA-44ED-C64F-99A6-22F4B8E464AC}"/>
              </a:ext>
            </a:extLst>
          </p:cNvPr>
          <p:cNvSpPr/>
          <p:nvPr/>
        </p:nvSpPr>
        <p:spPr>
          <a:xfrm>
            <a:off x="6089741" y="5139697"/>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3">
            <a:extLst>
              <a:ext uri="{FF2B5EF4-FFF2-40B4-BE49-F238E27FC236}">
                <a16:creationId xmlns:a16="http://schemas.microsoft.com/office/drawing/2014/main" id="{DE770C53-FEC5-359D-D398-03E931B68AD4}"/>
              </a:ext>
            </a:extLst>
          </p:cNvPr>
          <p:cNvGrpSpPr/>
          <p:nvPr/>
        </p:nvGrpSpPr>
        <p:grpSpPr>
          <a:xfrm>
            <a:off x="6233315" y="852282"/>
            <a:ext cx="666958" cy="666957"/>
            <a:chOff x="665400" y="3833425"/>
            <a:chExt cx="948997" cy="948995"/>
          </a:xfrm>
        </p:grpSpPr>
        <p:sp>
          <p:nvSpPr>
            <p:cNvPr id="3" name="Freeform 2">
              <a:extLst>
                <a:ext uri="{FF2B5EF4-FFF2-40B4-BE49-F238E27FC236}">
                  <a16:creationId xmlns:a16="http://schemas.microsoft.com/office/drawing/2014/main" id="{D5342694-5D7D-777F-8F28-0578D727ABC8}"/>
                </a:ext>
              </a:extLst>
            </p:cNvPr>
            <p:cNvSpPr/>
            <p:nvPr/>
          </p:nvSpPr>
          <p:spPr>
            <a:xfrm>
              <a:off x="665400" y="3833425"/>
              <a:ext cx="948997" cy="948995"/>
            </a:xfrm>
            <a:custGeom>
              <a:avLst/>
              <a:gdLst>
                <a:gd name="connsiteX0" fmla="*/ 872200 w 948997"/>
                <a:gd name="connsiteY0" fmla="*/ 677462 h 948995"/>
                <a:gd name="connsiteX1" fmla="*/ 641808 w 948997"/>
                <a:gd name="connsiteY1" fmla="*/ 677462 h 948995"/>
                <a:gd name="connsiteX2" fmla="*/ 641808 w 948997"/>
                <a:gd name="connsiteY2" fmla="*/ 320903 h 948995"/>
                <a:gd name="connsiteX3" fmla="*/ 658264 w 948997"/>
                <a:gd name="connsiteY3" fmla="*/ 312675 h 948995"/>
                <a:gd name="connsiteX4" fmla="*/ 713120 w 948997"/>
                <a:gd name="connsiteY4" fmla="*/ 381244 h 948995"/>
                <a:gd name="connsiteX5" fmla="*/ 671978 w 948997"/>
                <a:gd name="connsiteY5" fmla="*/ 477240 h 948995"/>
                <a:gd name="connsiteX6" fmla="*/ 809116 w 948997"/>
                <a:gd name="connsiteY6" fmla="*/ 614379 h 948995"/>
                <a:gd name="connsiteX7" fmla="*/ 946255 w 948997"/>
                <a:gd name="connsiteY7" fmla="*/ 477240 h 948995"/>
                <a:gd name="connsiteX8" fmla="*/ 809116 w 948997"/>
                <a:gd name="connsiteY8" fmla="*/ 340102 h 948995"/>
                <a:gd name="connsiteX9" fmla="*/ 735062 w 948997"/>
                <a:gd name="connsiteY9" fmla="*/ 362045 h 948995"/>
                <a:gd name="connsiteX10" fmla="*/ 680206 w 948997"/>
                <a:gd name="connsiteY10" fmla="*/ 293475 h 948995"/>
                <a:gd name="connsiteX11" fmla="*/ 732319 w 948997"/>
                <a:gd name="connsiteY11" fmla="*/ 186508 h 948995"/>
                <a:gd name="connsiteX12" fmla="*/ 784432 w 948997"/>
                <a:gd name="connsiteY12" fmla="*/ 186508 h 948995"/>
                <a:gd name="connsiteX13" fmla="*/ 814602 w 948997"/>
                <a:gd name="connsiteY13" fmla="*/ 246849 h 948995"/>
                <a:gd name="connsiteX14" fmla="*/ 940769 w 948997"/>
                <a:gd name="connsiteY14" fmla="*/ 246849 h 948995"/>
                <a:gd name="connsiteX15" fmla="*/ 902371 w 948997"/>
                <a:gd name="connsiteY15" fmla="*/ 170051 h 948995"/>
                <a:gd name="connsiteX16" fmla="*/ 940769 w 948997"/>
                <a:gd name="connsiteY16" fmla="*/ 93254 h 948995"/>
                <a:gd name="connsiteX17" fmla="*/ 814602 w 948997"/>
                <a:gd name="connsiteY17" fmla="*/ 93254 h 948995"/>
                <a:gd name="connsiteX18" fmla="*/ 784432 w 948997"/>
                <a:gd name="connsiteY18" fmla="*/ 153594 h 948995"/>
                <a:gd name="connsiteX19" fmla="*/ 732319 w 948997"/>
                <a:gd name="connsiteY19" fmla="*/ 153594 h 948995"/>
                <a:gd name="connsiteX20" fmla="*/ 565010 w 948997"/>
                <a:gd name="connsiteY20" fmla="*/ 0 h 948995"/>
                <a:gd name="connsiteX21" fmla="*/ 458042 w 948997"/>
                <a:gd name="connsiteY21" fmla="*/ 38399 h 948995"/>
                <a:gd name="connsiteX22" fmla="*/ 414158 w 948997"/>
                <a:gd name="connsiteY22" fmla="*/ 0 h 948995"/>
                <a:gd name="connsiteX23" fmla="*/ 230393 w 948997"/>
                <a:gd name="connsiteY23" fmla="*/ 0 h 948995"/>
                <a:gd name="connsiteX24" fmla="*/ 186508 w 948997"/>
                <a:gd name="connsiteY24" fmla="*/ 30170 h 948995"/>
                <a:gd name="connsiteX25" fmla="*/ 76798 w 948997"/>
                <a:gd name="connsiteY25" fmla="*/ 30170 h 948995"/>
                <a:gd name="connsiteX26" fmla="*/ 0 w 948997"/>
                <a:gd name="connsiteY26" fmla="*/ 106968 h 948995"/>
                <a:gd name="connsiteX27" fmla="*/ 0 w 948997"/>
                <a:gd name="connsiteY27" fmla="*/ 872198 h 948995"/>
                <a:gd name="connsiteX28" fmla="*/ 76798 w 948997"/>
                <a:gd name="connsiteY28" fmla="*/ 948995 h 948995"/>
                <a:gd name="connsiteX29" fmla="*/ 565010 w 948997"/>
                <a:gd name="connsiteY29" fmla="*/ 948995 h 948995"/>
                <a:gd name="connsiteX30" fmla="*/ 641808 w 948997"/>
                <a:gd name="connsiteY30" fmla="*/ 872198 h 948995"/>
                <a:gd name="connsiteX31" fmla="*/ 641808 w 948997"/>
                <a:gd name="connsiteY31" fmla="*/ 825571 h 948995"/>
                <a:gd name="connsiteX32" fmla="*/ 872200 w 948997"/>
                <a:gd name="connsiteY32" fmla="*/ 825571 h 948995"/>
                <a:gd name="connsiteX33" fmla="*/ 948998 w 948997"/>
                <a:gd name="connsiteY33" fmla="*/ 748774 h 948995"/>
                <a:gd name="connsiteX34" fmla="*/ 872200 w 948997"/>
                <a:gd name="connsiteY34" fmla="*/ 677462 h 948995"/>
                <a:gd name="connsiteX35" fmla="*/ 872200 w 948997"/>
                <a:gd name="connsiteY35" fmla="*/ 677462 h 948995"/>
                <a:gd name="connsiteX36" fmla="*/ 918827 w 948997"/>
                <a:gd name="connsiteY36" fmla="*/ 477240 h 948995"/>
                <a:gd name="connsiteX37" fmla="*/ 811859 w 948997"/>
                <a:gd name="connsiteY37" fmla="*/ 584208 h 948995"/>
                <a:gd name="connsiteX38" fmla="*/ 704891 w 948997"/>
                <a:gd name="connsiteY38" fmla="*/ 477240 h 948995"/>
                <a:gd name="connsiteX39" fmla="*/ 811859 w 948997"/>
                <a:gd name="connsiteY39" fmla="*/ 370273 h 948995"/>
                <a:gd name="connsiteX40" fmla="*/ 918827 w 948997"/>
                <a:gd name="connsiteY40" fmla="*/ 477240 h 948995"/>
                <a:gd name="connsiteX41" fmla="*/ 918827 w 948997"/>
                <a:gd name="connsiteY41" fmla="*/ 477240 h 948995"/>
                <a:gd name="connsiteX42" fmla="*/ 836544 w 948997"/>
                <a:gd name="connsiteY42" fmla="*/ 216678 h 948995"/>
                <a:gd name="connsiteX43" fmla="*/ 820088 w 948997"/>
                <a:gd name="connsiteY43" fmla="*/ 186508 h 948995"/>
                <a:gd name="connsiteX44" fmla="*/ 877686 w 948997"/>
                <a:gd name="connsiteY44" fmla="*/ 186508 h 948995"/>
                <a:gd name="connsiteX45" fmla="*/ 894142 w 948997"/>
                <a:gd name="connsiteY45" fmla="*/ 216678 h 948995"/>
                <a:gd name="connsiteX46" fmla="*/ 836544 w 948997"/>
                <a:gd name="connsiteY46" fmla="*/ 216678 h 948995"/>
                <a:gd name="connsiteX47" fmla="*/ 836544 w 948997"/>
                <a:gd name="connsiteY47" fmla="*/ 126167 h 948995"/>
                <a:gd name="connsiteX48" fmla="*/ 894142 w 948997"/>
                <a:gd name="connsiteY48" fmla="*/ 126167 h 948995"/>
                <a:gd name="connsiteX49" fmla="*/ 877686 w 948997"/>
                <a:gd name="connsiteY49" fmla="*/ 156337 h 948995"/>
                <a:gd name="connsiteX50" fmla="*/ 820088 w 948997"/>
                <a:gd name="connsiteY50" fmla="*/ 156337 h 948995"/>
                <a:gd name="connsiteX51" fmla="*/ 836544 w 948997"/>
                <a:gd name="connsiteY51" fmla="*/ 126167 h 948995"/>
                <a:gd name="connsiteX52" fmla="*/ 186508 w 948997"/>
                <a:gd name="connsiteY52" fmla="*/ 126167 h 948995"/>
                <a:gd name="connsiteX53" fmla="*/ 230393 w 948997"/>
                <a:gd name="connsiteY53" fmla="*/ 156337 h 948995"/>
                <a:gd name="connsiteX54" fmla="*/ 400444 w 948997"/>
                <a:gd name="connsiteY54" fmla="*/ 156337 h 948995"/>
                <a:gd name="connsiteX55" fmla="*/ 400444 w 948997"/>
                <a:gd name="connsiteY55" fmla="*/ 172794 h 948995"/>
                <a:gd name="connsiteX56" fmla="*/ 455300 w 948997"/>
                <a:gd name="connsiteY56" fmla="*/ 296218 h 948995"/>
                <a:gd name="connsiteX57" fmla="*/ 430615 w 948997"/>
                <a:gd name="connsiteY57" fmla="*/ 326389 h 948995"/>
                <a:gd name="connsiteX58" fmla="*/ 323647 w 948997"/>
                <a:gd name="connsiteY58" fmla="*/ 293475 h 948995"/>
                <a:gd name="connsiteX59" fmla="*/ 126167 w 948997"/>
                <a:gd name="connsiteY59" fmla="*/ 490954 h 948995"/>
                <a:gd name="connsiteX60" fmla="*/ 323647 w 948997"/>
                <a:gd name="connsiteY60" fmla="*/ 688433 h 948995"/>
                <a:gd name="connsiteX61" fmla="*/ 521126 w 948997"/>
                <a:gd name="connsiteY61" fmla="*/ 490954 h 948995"/>
                <a:gd name="connsiteX62" fmla="*/ 455300 w 948997"/>
                <a:gd name="connsiteY62" fmla="*/ 342845 h 948995"/>
                <a:gd name="connsiteX63" fmla="*/ 479984 w 948997"/>
                <a:gd name="connsiteY63" fmla="*/ 312675 h 948995"/>
                <a:gd name="connsiteX64" fmla="*/ 554039 w 948997"/>
                <a:gd name="connsiteY64" fmla="*/ 337360 h 948995"/>
                <a:gd name="connsiteX65" fmla="*/ 554039 w 948997"/>
                <a:gd name="connsiteY65" fmla="*/ 677462 h 948995"/>
                <a:gd name="connsiteX66" fmla="*/ 474499 w 948997"/>
                <a:gd name="connsiteY66" fmla="*/ 677462 h 948995"/>
                <a:gd name="connsiteX67" fmla="*/ 364788 w 948997"/>
                <a:gd name="connsiteY67" fmla="*/ 718604 h 948995"/>
                <a:gd name="connsiteX68" fmla="*/ 340103 w 948997"/>
                <a:gd name="connsiteY68" fmla="*/ 754260 h 948995"/>
                <a:gd name="connsiteX69" fmla="*/ 364788 w 948997"/>
                <a:gd name="connsiteY69" fmla="*/ 789916 h 948995"/>
                <a:gd name="connsiteX70" fmla="*/ 474499 w 948997"/>
                <a:gd name="connsiteY70" fmla="*/ 831057 h 948995"/>
                <a:gd name="connsiteX71" fmla="*/ 554039 w 948997"/>
                <a:gd name="connsiteY71" fmla="*/ 831057 h 948995"/>
                <a:gd name="connsiteX72" fmla="*/ 554039 w 948997"/>
                <a:gd name="connsiteY72" fmla="*/ 861227 h 948995"/>
                <a:gd name="connsiteX73" fmla="*/ 93254 w 948997"/>
                <a:gd name="connsiteY73" fmla="*/ 861227 h 948995"/>
                <a:gd name="connsiteX74" fmla="*/ 93254 w 948997"/>
                <a:gd name="connsiteY74" fmla="*/ 126167 h 948995"/>
                <a:gd name="connsiteX75" fmla="*/ 186508 w 948997"/>
                <a:gd name="connsiteY75" fmla="*/ 126167 h 948995"/>
                <a:gd name="connsiteX76" fmla="*/ 397701 w 948997"/>
                <a:gd name="connsiteY76" fmla="*/ 570495 h 948995"/>
                <a:gd name="connsiteX77" fmla="*/ 367531 w 948997"/>
                <a:gd name="connsiteY77" fmla="*/ 570495 h 948995"/>
                <a:gd name="connsiteX78" fmla="*/ 367531 w 948997"/>
                <a:gd name="connsiteY78" fmla="*/ 447070 h 948995"/>
                <a:gd name="connsiteX79" fmla="*/ 397701 w 948997"/>
                <a:gd name="connsiteY79" fmla="*/ 447070 h 948995"/>
                <a:gd name="connsiteX80" fmla="*/ 397701 w 948997"/>
                <a:gd name="connsiteY80" fmla="*/ 570495 h 948995"/>
                <a:gd name="connsiteX81" fmla="*/ 337360 w 948997"/>
                <a:gd name="connsiteY81" fmla="*/ 570495 h 948995"/>
                <a:gd name="connsiteX82" fmla="*/ 307190 w 948997"/>
                <a:gd name="connsiteY82" fmla="*/ 570495 h 948995"/>
                <a:gd name="connsiteX83" fmla="*/ 307190 w 948997"/>
                <a:gd name="connsiteY83" fmla="*/ 416900 h 948995"/>
                <a:gd name="connsiteX84" fmla="*/ 337360 w 948997"/>
                <a:gd name="connsiteY84" fmla="*/ 416900 h 948995"/>
                <a:gd name="connsiteX85" fmla="*/ 337360 w 948997"/>
                <a:gd name="connsiteY85" fmla="*/ 570495 h 948995"/>
                <a:gd name="connsiteX86" fmla="*/ 277020 w 948997"/>
                <a:gd name="connsiteY86" fmla="*/ 570495 h 948995"/>
                <a:gd name="connsiteX87" fmla="*/ 246849 w 948997"/>
                <a:gd name="connsiteY87" fmla="*/ 570495 h 948995"/>
                <a:gd name="connsiteX88" fmla="*/ 246849 w 948997"/>
                <a:gd name="connsiteY88" fmla="*/ 510154 h 948995"/>
                <a:gd name="connsiteX89" fmla="*/ 277020 w 948997"/>
                <a:gd name="connsiteY89" fmla="*/ 510154 h 948995"/>
                <a:gd name="connsiteX90" fmla="*/ 277020 w 948997"/>
                <a:gd name="connsiteY90" fmla="*/ 570495 h 948995"/>
                <a:gd name="connsiteX91" fmla="*/ 452557 w 948997"/>
                <a:gd name="connsiteY91" fmla="*/ 600665 h 948995"/>
                <a:gd name="connsiteX92" fmla="*/ 323647 w 948997"/>
                <a:gd name="connsiteY92" fmla="*/ 661005 h 948995"/>
                <a:gd name="connsiteX93" fmla="*/ 194737 w 948997"/>
                <a:gd name="connsiteY93" fmla="*/ 600665 h 948995"/>
                <a:gd name="connsiteX94" fmla="*/ 452557 w 948997"/>
                <a:gd name="connsiteY94" fmla="*/ 600665 h 948995"/>
                <a:gd name="connsiteX95" fmla="*/ 471756 w 948997"/>
                <a:gd name="connsiteY95" fmla="*/ 570495 h 948995"/>
                <a:gd name="connsiteX96" fmla="*/ 427872 w 948997"/>
                <a:gd name="connsiteY96" fmla="*/ 570495 h 948995"/>
                <a:gd name="connsiteX97" fmla="*/ 427872 w 948997"/>
                <a:gd name="connsiteY97" fmla="*/ 416900 h 948995"/>
                <a:gd name="connsiteX98" fmla="*/ 367531 w 948997"/>
                <a:gd name="connsiteY98" fmla="*/ 416900 h 948995"/>
                <a:gd name="connsiteX99" fmla="*/ 367531 w 948997"/>
                <a:gd name="connsiteY99" fmla="*/ 386729 h 948995"/>
                <a:gd name="connsiteX100" fmla="*/ 277020 w 948997"/>
                <a:gd name="connsiteY100" fmla="*/ 386729 h 948995"/>
                <a:gd name="connsiteX101" fmla="*/ 277020 w 948997"/>
                <a:gd name="connsiteY101" fmla="*/ 477240 h 948995"/>
                <a:gd name="connsiteX102" fmla="*/ 216679 w 948997"/>
                <a:gd name="connsiteY102" fmla="*/ 477240 h 948995"/>
                <a:gd name="connsiteX103" fmla="*/ 216679 w 948997"/>
                <a:gd name="connsiteY103" fmla="*/ 567752 h 948995"/>
                <a:gd name="connsiteX104" fmla="*/ 172794 w 948997"/>
                <a:gd name="connsiteY104" fmla="*/ 567752 h 948995"/>
                <a:gd name="connsiteX105" fmla="*/ 153595 w 948997"/>
                <a:gd name="connsiteY105" fmla="*/ 490954 h 948995"/>
                <a:gd name="connsiteX106" fmla="*/ 320904 w 948997"/>
                <a:gd name="connsiteY106" fmla="*/ 323646 h 948995"/>
                <a:gd name="connsiteX107" fmla="*/ 488213 w 948997"/>
                <a:gd name="connsiteY107" fmla="*/ 490954 h 948995"/>
                <a:gd name="connsiteX108" fmla="*/ 471756 w 948997"/>
                <a:gd name="connsiteY108" fmla="*/ 570495 h 948995"/>
                <a:gd name="connsiteX109" fmla="*/ 471756 w 948997"/>
                <a:gd name="connsiteY109" fmla="*/ 570495 h 948995"/>
                <a:gd name="connsiteX110" fmla="*/ 373017 w 948997"/>
                <a:gd name="connsiteY110" fmla="*/ 759745 h 948995"/>
                <a:gd name="connsiteX111" fmla="*/ 367531 w 948997"/>
                <a:gd name="connsiteY111" fmla="*/ 754260 h 948995"/>
                <a:gd name="connsiteX112" fmla="*/ 373017 w 948997"/>
                <a:gd name="connsiteY112" fmla="*/ 748774 h 948995"/>
                <a:gd name="connsiteX113" fmla="*/ 460785 w 948997"/>
                <a:gd name="connsiteY113" fmla="*/ 715861 h 948995"/>
                <a:gd name="connsiteX114" fmla="*/ 460785 w 948997"/>
                <a:gd name="connsiteY114" fmla="*/ 795401 h 948995"/>
                <a:gd name="connsiteX115" fmla="*/ 373017 w 948997"/>
                <a:gd name="connsiteY115" fmla="*/ 759745 h 948995"/>
                <a:gd name="connsiteX116" fmla="*/ 490955 w 948997"/>
                <a:gd name="connsiteY116" fmla="*/ 798144 h 948995"/>
                <a:gd name="connsiteX117" fmla="*/ 490955 w 948997"/>
                <a:gd name="connsiteY117" fmla="*/ 767973 h 948995"/>
                <a:gd name="connsiteX118" fmla="*/ 795403 w 948997"/>
                <a:gd name="connsiteY118" fmla="*/ 767973 h 948995"/>
                <a:gd name="connsiteX119" fmla="*/ 795403 w 948997"/>
                <a:gd name="connsiteY119" fmla="*/ 798144 h 948995"/>
                <a:gd name="connsiteX120" fmla="*/ 490955 w 948997"/>
                <a:gd name="connsiteY120" fmla="*/ 798144 h 948995"/>
                <a:gd name="connsiteX121" fmla="*/ 795403 w 948997"/>
                <a:gd name="connsiteY121" fmla="*/ 737803 h 948995"/>
                <a:gd name="connsiteX122" fmla="*/ 490955 w 948997"/>
                <a:gd name="connsiteY122" fmla="*/ 737803 h 948995"/>
                <a:gd name="connsiteX123" fmla="*/ 490955 w 948997"/>
                <a:gd name="connsiteY123" fmla="*/ 707633 h 948995"/>
                <a:gd name="connsiteX124" fmla="*/ 795403 w 948997"/>
                <a:gd name="connsiteY124" fmla="*/ 707633 h 948995"/>
                <a:gd name="connsiteX125" fmla="*/ 795403 w 948997"/>
                <a:gd name="connsiteY125" fmla="*/ 737803 h 948995"/>
                <a:gd name="connsiteX126" fmla="*/ 611637 w 948997"/>
                <a:gd name="connsiteY126" fmla="*/ 677462 h 948995"/>
                <a:gd name="connsiteX127" fmla="*/ 581467 w 948997"/>
                <a:gd name="connsiteY127" fmla="*/ 677462 h 948995"/>
                <a:gd name="connsiteX128" fmla="*/ 581467 w 948997"/>
                <a:gd name="connsiteY128" fmla="*/ 340102 h 948995"/>
                <a:gd name="connsiteX129" fmla="*/ 611637 w 948997"/>
                <a:gd name="connsiteY129" fmla="*/ 334617 h 948995"/>
                <a:gd name="connsiteX130" fmla="*/ 611637 w 948997"/>
                <a:gd name="connsiteY130" fmla="*/ 677462 h 948995"/>
                <a:gd name="connsiteX131" fmla="*/ 567753 w 948997"/>
                <a:gd name="connsiteY131" fmla="*/ 32913 h 948995"/>
                <a:gd name="connsiteX132" fmla="*/ 704891 w 948997"/>
                <a:gd name="connsiteY132" fmla="*/ 156337 h 948995"/>
                <a:gd name="connsiteX133" fmla="*/ 641808 w 948997"/>
                <a:gd name="connsiteY133" fmla="*/ 156337 h 948995"/>
                <a:gd name="connsiteX134" fmla="*/ 567753 w 948997"/>
                <a:gd name="connsiteY134" fmla="*/ 95997 h 948995"/>
                <a:gd name="connsiteX135" fmla="*/ 490955 w 948997"/>
                <a:gd name="connsiteY135" fmla="*/ 172794 h 948995"/>
                <a:gd name="connsiteX136" fmla="*/ 567753 w 948997"/>
                <a:gd name="connsiteY136" fmla="*/ 249591 h 948995"/>
                <a:gd name="connsiteX137" fmla="*/ 641808 w 948997"/>
                <a:gd name="connsiteY137" fmla="*/ 189250 h 948995"/>
                <a:gd name="connsiteX138" fmla="*/ 704891 w 948997"/>
                <a:gd name="connsiteY138" fmla="*/ 189250 h 948995"/>
                <a:gd name="connsiteX139" fmla="*/ 567753 w 948997"/>
                <a:gd name="connsiteY139" fmla="*/ 312675 h 948995"/>
                <a:gd name="connsiteX140" fmla="*/ 430615 w 948997"/>
                <a:gd name="connsiteY140" fmla="*/ 175537 h 948995"/>
                <a:gd name="connsiteX141" fmla="*/ 567753 w 948997"/>
                <a:gd name="connsiteY141" fmla="*/ 32913 h 948995"/>
                <a:gd name="connsiteX142" fmla="*/ 567753 w 948997"/>
                <a:gd name="connsiteY142" fmla="*/ 32913 h 948995"/>
                <a:gd name="connsiteX143" fmla="*/ 608895 w 948997"/>
                <a:gd name="connsiteY143" fmla="*/ 186508 h 948995"/>
                <a:gd name="connsiteX144" fmla="*/ 565010 w 948997"/>
                <a:gd name="connsiteY144" fmla="*/ 216678 h 948995"/>
                <a:gd name="connsiteX145" fmla="*/ 518383 w 948997"/>
                <a:gd name="connsiteY145" fmla="*/ 170051 h 948995"/>
                <a:gd name="connsiteX146" fmla="*/ 565010 w 948997"/>
                <a:gd name="connsiteY146" fmla="*/ 123424 h 948995"/>
                <a:gd name="connsiteX147" fmla="*/ 608895 w 948997"/>
                <a:gd name="connsiteY147" fmla="*/ 153594 h 948995"/>
                <a:gd name="connsiteX148" fmla="*/ 551296 w 948997"/>
                <a:gd name="connsiteY148" fmla="*/ 153594 h 948995"/>
                <a:gd name="connsiteX149" fmla="*/ 551296 w 948997"/>
                <a:gd name="connsiteY149" fmla="*/ 183765 h 948995"/>
                <a:gd name="connsiteX150" fmla="*/ 608895 w 948997"/>
                <a:gd name="connsiteY150" fmla="*/ 183765 h 948995"/>
                <a:gd name="connsiteX151" fmla="*/ 213936 w 948997"/>
                <a:gd name="connsiteY151" fmla="*/ 49370 h 948995"/>
                <a:gd name="connsiteX152" fmla="*/ 230393 w 948997"/>
                <a:gd name="connsiteY152" fmla="*/ 32913 h 948995"/>
                <a:gd name="connsiteX153" fmla="*/ 414158 w 948997"/>
                <a:gd name="connsiteY153" fmla="*/ 32913 h 948995"/>
                <a:gd name="connsiteX154" fmla="*/ 430615 w 948997"/>
                <a:gd name="connsiteY154" fmla="*/ 49370 h 948995"/>
                <a:gd name="connsiteX155" fmla="*/ 430615 w 948997"/>
                <a:gd name="connsiteY155" fmla="*/ 74054 h 948995"/>
                <a:gd name="connsiteX156" fmla="*/ 405930 w 948997"/>
                <a:gd name="connsiteY156" fmla="*/ 123424 h 948995"/>
                <a:gd name="connsiteX157" fmla="*/ 230393 w 948997"/>
                <a:gd name="connsiteY157" fmla="*/ 123424 h 948995"/>
                <a:gd name="connsiteX158" fmla="*/ 213936 w 948997"/>
                <a:gd name="connsiteY158" fmla="*/ 106968 h 948995"/>
                <a:gd name="connsiteX159" fmla="*/ 213936 w 948997"/>
                <a:gd name="connsiteY159" fmla="*/ 49370 h 948995"/>
                <a:gd name="connsiteX160" fmla="*/ 611637 w 948997"/>
                <a:gd name="connsiteY160" fmla="*/ 874941 h 948995"/>
                <a:gd name="connsiteX161" fmla="*/ 565010 w 948997"/>
                <a:gd name="connsiteY161" fmla="*/ 921568 h 948995"/>
                <a:gd name="connsiteX162" fmla="*/ 76798 w 948997"/>
                <a:gd name="connsiteY162" fmla="*/ 921568 h 948995"/>
                <a:gd name="connsiteX163" fmla="*/ 30171 w 948997"/>
                <a:gd name="connsiteY163" fmla="*/ 874941 h 948995"/>
                <a:gd name="connsiteX164" fmla="*/ 30171 w 948997"/>
                <a:gd name="connsiteY164" fmla="*/ 109710 h 948995"/>
                <a:gd name="connsiteX165" fmla="*/ 76798 w 948997"/>
                <a:gd name="connsiteY165" fmla="*/ 63084 h 948995"/>
                <a:gd name="connsiteX166" fmla="*/ 183766 w 948997"/>
                <a:gd name="connsiteY166" fmla="*/ 63084 h 948995"/>
                <a:gd name="connsiteX167" fmla="*/ 183766 w 948997"/>
                <a:gd name="connsiteY167" fmla="*/ 93254 h 948995"/>
                <a:gd name="connsiteX168" fmla="*/ 93254 w 948997"/>
                <a:gd name="connsiteY168" fmla="*/ 93254 h 948995"/>
                <a:gd name="connsiteX169" fmla="*/ 63084 w 948997"/>
                <a:gd name="connsiteY169" fmla="*/ 123424 h 948995"/>
                <a:gd name="connsiteX170" fmla="*/ 63084 w 948997"/>
                <a:gd name="connsiteY170" fmla="*/ 858485 h 948995"/>
                <a:gd name="connsiteX171" fmla="*/ 93254 w 948997"/>
                <a:gd name="connsiteY171" fmla="*/ 888655 h 948995"/>
                <a:gd name="connsiteX172" fmla="*/ 551296 w 948997"/>
                <a:gd name="connsiteY172" fmla="*/ 888655 h 948995"/>
                <a:gd name="connsiteX173" fmla="*/ 581467 w 948997"/>
                <a:gd name="connsiteY173" fmla="*/ 858485 h 948995"/>
                <a:gd name="connsiteX174" fmla="*/ 581467 w 948997"/>
                <a:gd name="connsiteY174" fmla="*/ 828314 h 948995"/>
                <a:gd name="connsiteX175" fmla="*/ 611637 w 948997"/>
                <a:gd name="connsiteY175" fmla="*/ 828314 h 948995"/>
                <a:gd name="connsiteX176" fmla="*/ 611637 w 948997"/>
                <a:gd name="connsiteY176" fmla="*/ 874941 h 948995"/>
                <a:gd name="connsiteX177" fmla="*/ 872200 w 948997"/>
                <a:gd name="connsiteY177" fmla="*/ 798144 h 948995"/>
                <a:gd name="connsiteX178" fmla="*/ 825573 w 948997"/>
                <a:gd name="connsiteY178" fmla="*/ 798144 h 948995"/>
                <a:gd name="connsiteX179" fmla="*/ 825573 w 948997"/>
                <a:gd name="connsiteY179" fmla="*/ 707633 h 948995"/>
                <a:gd name="connsiteX180" fmla="*/ 872200 w 948997"/>
                <a:gd name="connsiteY180" fmla="*/ 707633 h 948995"/>
                <a:gd name="connsiteX181" fmla="*/ 918827 w 948997"/>
                <a:gd name="connsiteY181" fmla="*/ 754260 h 948995"/>
                <a:gd name="connsiteX182" fmla="*/ 872200 w 948997"/>
                <a:gd name="connsiteY182" fmla="*/ 798144 h 948995"/>
                <a:gd name="connsiteX183" fmla="*/ 872200 w 948997"/>
                <a:gd name="connsiteY183" fmla="*/ 798144 h 9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948997" h="948995">
                  <a:moveTo>
                    <a:pt x="872200" y="677462"/>
                  </a:moveTo>
                  <a:lnTo>
                    <a:pt x="641808" y="677462"/>
                  </a:lnTo>
                  <a:lnTo>
                    <a:pt x="641808" y="320903"/>
                  </a:lnTo>
                  <a:cubicBezTo>
                    <a:pt x="647293" y="318160"/>
                    <a:pt x="652779" y="315418"/>
                    <a:pt x="658264" y="312675"/>
                  </a:cubicBezTo>
                  <a:lnTo>
                    <a:pt x="713120" y="381244"/>
                  </a:lnTo>
                  <a:cubicBezTo>
                    <a:pt x="688435" y="405929"/>
                    <a:pt x="671978" y="441584"/>
                    <a:pt x="671978" y="477240"/>
                  </a:cubicBezTo>
                  <a:cubicBezTo>
                    <a:pt x="671978" y="554038"/>
                    <a:pt x="735062" y="614379"/>
                    <a:pt x="809116" y="614379"/>
                  </a:cubicBezTo>
                  <a:cubicBezTo>
                    <a:pt x="883171" y="614379"/>
                    <a:pt x="946255" y="551295"/>
                    <a:pt x="946255" y="477240"/>
                  </a:cubicBezTo>
                  <a:cubicBezTo>
                    <a:pt x="946255" y="400443"/>
                    <a:pt x="883171" y="340102"/>
                    <a:pt x="809116" y="340102"/>
                  </a:cubicBezTo>
                  <a:cubicBezTo>
                    <a:pt x="781689" y="340102"/>
                    <a:pt x="757004" y="348331"/>
                    <a:pt x="735062" y="362045"/>
                  </a:cubicBezTo>
                  <a:lnTo>
                    <a:pt x="680206" y="293475"/>
                  </a:lnTo>
                  <a:cubicBezTo>
                    <a:pt x="707634" y="266048"/>
                    <a:pt x="726833" y="230392"/>
                    <a:pt x="732319" y="186508"/>
                  </a:cubicBezTo>
                  <a:lnTo>
                    <a:pt x="784432" y="186508"/>
                  </a:lnTo>
                  <a:lnTo>
                    <a:pt x="814602" y="246849"/>
                  </a:lnTo>
                  <a:lnTo>
                    <a:pt x="940769" y="246849"/>
                  </a:lnTo>
                  <a:lnTo>
                    <a:pt x="902371" y="170051"/>
                  </a:lnTo>
                  <a:lnTo>
                    <a:pt x="940769" y="93254"/>
                  </a:lnTo>
                  <a:lnTo>
                    <a:pt x="814602" y="93254"/>
                  </a:lnTo>
                  <a:lnTo>
                    <a:pt x="784432" y="153594"/>
                  </a:lnTo>
                  <a:lnTo>
                    <a:pt x="732319" y="153594"/>
                  </a:lnTo>
                  <a:cubicBezTo>
                    <a:pt x="724091" y="68569"/>
                    <a:pt x="652779" y="0"/>
                    <a:pt x="565010" y="0"/>
                  </a:cubicBezTo>
                  <a:cubicBezTo>
                    <a:pt x="523869" y="0"/>
                    <a:pt x="485470" y="13714"/>
                    <a:pt x="458042" y="38399"/>
                  </a:cubicBezTo>
                  <a:cubicBezTo>
                    <a:pt x="455300" y="16456"/>
                    <a:pt x="436100" y="0"/>
                    <a:pt x="414158" y="0"/>
                  </a:cubicBezTo>
                  <a:lnTo>
                    <a:pt x="230393" y="0"/>
                  </a:lnTo>
                  <a:cubicBezTo>
                    <a:pt x="211193" y="0"/>
                    <a:pt x="194737" y="13714"/>
                    <a:pt x="186508" y="30170"/>
                  </a:cubicBezTo>
                  <a:lnTo>
                    <a:pt x="76798" y="30170"/>
                  </a:lnTo>
                  <a:cubicBezTo>
                    <a:pt x="35656" y="30170"/>
                    <a:pt x="0" y="65826"/>
                    <a:pt x="0" y="106968"/>
                  </a:cubicBezTo>
                  <a:lnTo>
                    <a:pt x="0" y="872198"/>
                  </a:lnTo>
                  <a:cubicBezTo>
                    <a:pt x="0" y="913340"/>
                    <a:pt x="35656" y="948995"/>
                    <a:pt x="76798" y="948995"/>
                  </a:cubicBezTo>
                  <a:lnTo>
                    <a:pt x="565010" y="948995"/>
                  </a:lnTo>
                  <a:cubicBezTo>
                    <a:pt x="606152" y="948995"/>
                    <a:pt x="641808" y="913340"/>
                    <a:pt x="641808" y="872198"/>
                  </a:cubicBezTo>
                  <a:lnTo>
                    <a:pt x="641808" y="825571"/>
                  </a:lnTo>
                  <a:lnTo>
                    <a:pt x="872200" y="825571"/>
                  </a:lnTo>
                  <a:cubicBezTo>
                    <a:pt x="913342" y="825571"/>
                    <a:pt x="948998" y="789916"/>
                    <a:pt x="948998" y="748774"/>
                  </a:cubicBezTo>
                  <a:cubicBezTo>
                    <a:pt x="948998" y="707633"/>
                    <a:pt x="913342" y="677462"/>
                    <a:pt x="872200" y="677462"/>
                  </a:cubicBezTo>
                  <a:lnTo>
                    <a:pt x="872200" y="677462"/>
                  </a:lnTo>
                  <a:close/>
                  <a:moveTo>
                    <a:pt x="918827" y="477240"/>
                  </a:moveTo>
                  <a:cubicBezTo>
                    <a:pt x="918827" y="537581"/>
                    <a:pt x="869457" y="584208"/>
                    <a:pt x="811859" y="584208"/>
                  </a:cubicBezTo>
                  <a:cubicBezTo>
                    <a:pt x="754261" y="584208"/>
                    <a:pt x="704891" y="534839"/>
                    <a:pt x="704891" y="477240"/>
                  </a:cubicBezTo>
                  <a:cubicBezTo>
                    <a:pt x="704891" y="416900"/>
                    <a:pt x="754261" y="370273"/>
                    <a:pt x="811859" y="370273"/>
                  </a:cubicBezTo>
                  <a:cubicBezTo>
                    <a:pt x="869457" y="370273"/>
                    <a:pt x="918827" y="419643"/>
                    <a:pt x="918827" y="477240"/>
                  </a:cubicBezTo>
                  <a:lnTo>
                    <a:pt x="918827" y="477240"/>
                  </a:lnTo>
                  <a:close/>
                  <a:moveTo>
                    <a:pt x="836544" y="216678"/>
                  </a:moveTo>
                  <a:lnTo>
                    <a:pt x="820088" y="186508"/>
                  </a:lnTo>
                  <a:lnTo>
                    <a:pt x="877686" y="186508"/>
                  </a:lnTo>
                  <a:lnTo>
                    <a:pt x="894142" y="216678"/>
                  </a:lnTo>
                  <a:lnTo>
                    <a:pt x="836544" y="216678"/>
                  </a:lnTo>
                  <a:close/>
                  <a:moveTo>
                    <a:pt x="836544" y="126167"/>
                  </a:moveTo>
                  <a:lnTo>
                    <a:pt x="894142" y="126167"/>
                  </a:lnTo>
                  <a:lnTo>
                    <a:pt x="877686" y="156337"/>
                  </a:lnTo>
                  <a:lnTo>
                    <a:pt x="820088" y="156337"/>
                  </a:lnTo>
                  <a:lnTo>
                    <a:pt x="836544" y="126167"/>
                  </a:lnTo>
                  <a:close/>
                  <a:moveTo>
                    <a:pt x="186508" y="126167"/>
                  </a:moveTo>
                  <a:cubicBezTo>
                    <a:pt x="191994" y="142624"/>
                    <a:pt x="208450" y="156337"/>
                    <a:pt x="230393" y="156337"/>
                  </a:cubicBezTo>
                  <a:lnTo>
                    <a:pt x="400444" y="156337"/>
                  </a:lnTo>
                  <a:cubicBezTo>
                    <a:pt x="400444" y="161823"/>
                    <a:pt x="400444" y="167308"/>
                    <a:pt x="400444" y="172794"/>
                  </a:cubicBezTo>
                  <a:cubicBezTo>
                    <a:pt x="400444" y="222163"/>
                    <a:pt x="422386" y="266048"/>
                    <a:pt x="455300" y="296218"/>
                  </a:cubicBezTo>
                  <a:lnTo>
                    <a:pt x="430615" y="326389"/>
                  </a:lnTo>
                  <a:cubicBezTo>
                    <a:pt x="400444" y="307189"/>
                    <a:pt x="362045" y="293475"/>
                    <a:pt x="323647" y="293475"/>
                  </a:cubicBezTo>
                  <a:cubicBezTo>
                    <a:pt x="213936" y="293475"/>
                    <a:pt x="126167" y="383987"/>
                    <a:pt x="126167" y="490954"/>
                  </a:cubicBezTo>
                  <a:cubicBezTo>
                    <a:pt x="126167" y="600665"/>
                    <a:pt x="216679" y="688433"/>
                    <a:pt x="323647" y="688433"/>
                  </a:cubicBezTo>
                  <a:cubicBezTo>
                    <a:pt x="433357" y="688433"/>
                    <a:pt x="521126" y="597922"/>
                    <a:pt x="521126" y="490954"/>
                  </a:cubicBezTo>
                  <a:cubicBezTo>
                    <a:pt x="521126" y="433357"/>
                    <a:pt x="496441" y="378501"/>
                    <a:pt x="455300" y="342845"/>
                  </a:cubicBezTo>
                  <a:lnTo>
                    <a:pt x="479984" y="312675"/>
                  </a:lnTo>
                  <a:cubicBezTo>
                    <a:pt x="501927" y="326389"/>
                    <a:pt x="526611" y="334617"/>
                    <a:pt x="554039" y="337360"/>
                  </a:cubicBezTo>
                  <a:lnTo>
                    <a:pt x="554039" y="677462"/>
                  </a:lnTo>
                  <a:lnTo>
                    <a:pt x="474499" y="677462"/>
                  </a:lnTo>
                  <a:lnTo>
                    <a:pt x="364788" y="718604"/>
                  </a:lnTo>
                  <a:cubicBezTo>
                    <a:pt x="351074" y="724089"/>
                    <a:pt x="340103" y="737803"/>
                    <a:pt x="340103" y="754260"/>
                  </a:cubicBezTo>
                  <a:cubicBezTo>
                    <a:pt x="340103" y="770716"/>
                    <a:pt x="351074" y="784430"/>
                    <a:pt x="364788" y="789916"/>
                  </a:cubicBezTo>
                  <a:lnTo>
                    <a:pt x="474499" y="831057"/>
                  </a:lnTo>
                  <a:lnTo>
                    <a:pt x="554039" y="831057"/>
                  </a:lnTo>
                  <a:lnTo>
                    <a:pt x="554039" y="861227"/>
                  </a:lnTo>
                  <a:lnTo>
                    <a:pt x="93254" y="861227"/>
                  </a:lnTo>
                  <a:lnTo>
                    <a:pt x="93254" y="126167"/>
                  </a:lnTo>
                  <a:lnTo>
                    <a:pt x="186508" y="126167"/>
                  </a:lnTo>
                  <a:close/>
                  <a:moveTo>
                    <a:pt x="397701" y="570495"/>
                  </a:moveTo>
                  <a:lnTo>
                    <a:pt x="367531" y="570495"/>
                  </a:lnTo>
                  <a:lnTo>
                    <a:pt x="367531" y="447070"/>
                  </a:lnTo>
                  <a:lnTo>
                    <a:pt x="397701" y="447070"/>
                  </a:lnTo>
                  <a:lnTo>
                    <a:pt x="397701" y="570495"/>
                  </a:lnTo>
                  <a:close/>
                  <a:moveTo>
                    <a:pt x="337360" y="570495"/>
                  </a:moveTo>
                  <a:lnTo>
                    <a:pt x="307190" y="570495"/>
                  </a:lnTo>
                  <a:lnTo>
                    <a:pt x="307190" y="416900"/>
                  </a:lnTo>
                  <a:lnTo>
                    <a:pt x="337360" y="416900"/>
                  </a:lnTo>
                  <a:lnTo>
                    <a:pt x="337360" y="570495"/>
                  </a:lnTo>
                  <a:close/>
                  <a:moveTo>
                    <a:pt x="277020" y="570495"/>
                  </a:moveTo>
                  <a:lnTo>
                    <a:pt x="246849" y="570495"/>
                  </a:lnTo>
                  <a:lnTo>
                    <a:pt x="246849" y="510154"/>
                  </a:lnTo>
                  <a:lnTo>
                    <a:pt x="277020" y="510154"/>
                  </a:lnTo>
                  <a:lnTo>
                    <a:pt x="277020" y="570495"/>
                  </a:lnTo>
                  <a:close/>
                  <a:moveTo>
                    <a:pt x="452557" y="600665"/>
                  </a:moveTo>
                  <a:cubicBezTo>
                    <a:pt x="422386" y="639064"/>
                    <a:pt x="375759" y="661005"/>
                    <a:pt x="323647" y="661005"/>
                  </a:cubicBezTo>
                  <a:cubicBezTo>
                    <a:pt x="271534" y="661005"/>
                    <a:pt x="224907" y="636321"/>
                    <a:pt x="194737" y="600665"/>
                  </a:cubicBezTo>
                  <a:lnTo>
                    <a:pt x="452557" y="600665"/>
                  </a:lnTo>
                  <a:close/>
                  <a:moveTo>
                    <a:pt x="471756" y="570495"/>
                  </a:moveTo>
                  <a:lnTo>
                    <a:pt x="427872" y="570495"/>
                  </a:lnTo>
                  <a:lnTo>
                    <a:pt x="427872" y="416900"/>
                  </a:lnTo>
                  <a:lnTo>
                    <a:pt x="367531" y="416900"/>
                  </a:lnTo>
                  <a:lnTo>
                    <a:pt x="367531" y="386729"/>
                  </a:lnTo>
                  <a:lnTo>
                    <a:pt x="277020" y="386729"/>
                  </a:lnTo>
                  <a:lnTo>
                    <a:pt x="277020" y="477240"/>
                  </a:lnTo>
                  <a:lnTo>
                    <a:pt x="216679" y="477240"/>
                  </a:lnTo>
                  <a:lnTo>
                    <a:pt x="216679" y="567752"/>
                  </a:lnTo>
                  <a:lnTo>
                    <a:pt x="172794" y="567752"/>
                  </a:lnTo>
                  <a:cubicBezTo>
                    <a:pt x="161823" y="545810"/>
                    <a:pt x="153595" y="518382"/>
                    <a:pt x="153595" y="490954"/>
                  </a:cubicBezTo>
                  <a:cubicBezTo>
                    <a:pt x="153595" y="397701"/>
                    <a:pt x="230393" y="323646"/>
                    <a:pt x="320904" y="323646"/>
                  </a:cubicBezTo>
                  <a:cubicBezTo>
                    <a:pt x="411415" y="323646"/>
                    <a:pt x="488213" y="400443"/>
                    <a:pt x="488213" y="490954"/>
                  </a:cubicBezTo>
                  <a:cubicBezTo>
                    <a:pt x="490955" y="521125"/>
                    <a:pt x="482727" y="545810"/>
                    <a:pt x="471756" y="570495"/>
                  </a:cubicBezTo>
                  <a:lnTo>
                    <a:pt x="471756" y="570495"/>
                  </a:lnTo>
                  <a:close/>
                  <a:moveTo>
                    <a:pt x="373017" y="759745"/>
                  </a:moveTo>
                  <a:cubicBezTo>
                    <a:pt x="370274" y="759745"/>
                    <a:pt x="367531" y="757002"/>
                    <a:pt x="367531" y="754260"/>
                  </a:cubicBezTo>
                  <a:cubicBezTo>
                    <a:pt x="367531" y="751517"/>
                    <a:pt x="370274" y="748774"/>
                    <a:pt x="373017" y="748774"/>
                  </a:cubicBezTo>
                  <a:lnTo>
                    <a:pt x="460785" y="715861"/>
                  </a:lnTo>
                  <a:lnTo>
                    <a:pt x="460785" y="795401"/>
                  </a:lnTo>
                  <a:lnTo>
                    <a:pt x="373017" y="759745"/>
                  </a:lnTo>
                  <a:close/>
                  <a:moveTo>
                    <a:pt x="490955" y="798144"/>
                  </a:moveTo>
                  <a:lnTo>
                    <a:pt x="490955" y="767973"/>
                  </a:lnTo>
                  <a:lnTo>
                    <a:pt x="795403" y="767973"/>
                  </a:lnTo>
                  <a:lnTo>
                    <a:pt x="795403" y="798144"/>
                  </a:lnTo>
                  <a:lnTo>
                    <a:pt x="490955" y="798144"/>
                  </a:lnTo>
                  <a:close/>
                  <a:moveTo>
                    <a:pt x="795403" y="737803"/>
                  </a:moveTo>
                  <a:lnTo>
                    <a:pt x="490955" y="737803"/>
                  </a:lnTo>
                  <a:lnTo>
                    <a:pt x="490955" y="707633"/>
                  </a:lnTo>
                  <a:lnTo>
                    <a:pt x="795403" y="707633"/>
                  </a:lnTo>
                  <a:lnTo>
                    <a:pt x="795403" y="737803"/>
                  </a:lnTo>
                  <a:close/>
                  <a:moveTo>
                    <a:pt x="611637" y="677462"/>
                  </a:moveTo>
                  <a:lnTo>
                    <a:pt x="581467" y="677462"/>
                  </a:lnTo>
                  <a:lnTo>
                    <a:pt x="581467" y="340102"/>
                  </a:lnTo>
                  <a:cubicBezTo>
                    <a:pt x="592438" y="340102"/>
                    <a:pt x="603409" y="337360"/>
                    <a:pt x="611637" y="334617"/>
                  </a:cubicBezTo>
                  <a:lnTo>
                    <a:pt x="611637" y="677462"/>
                  </a:lnTo>
                  <a:close/>
                  <a:moveTo>
                    <a:pt x="567753" y="32913"/>
                  </a:moveTo>
                  <a:cubicBezTo>
                    <a:pt x="639065" y="32913"/>
                    <a:pt x="696663" y="87768"/>
                    <a:pt x="704891" y="156337"/>
                  </a:cubicBezTo>
                  <a:lnTo>
                    <a:pt x="641808" y="156337"/>
                  </a:lnTo>
                  <a:cubicBezTo>
                    <a:pt x="633579" y="120681"/>
                    <a:pt x="603409" y="95997"/>
                    <a:pt x="567753" y="95997"/>
                  </a:cubicBezTo>
                  <a:cubicBezTo>
                    <a:pt x="526611" y="95997"/>
                    <a:pt x="490955" y="131653"/>
                    <a:pt x="490955" y="172794"/>
                  </a:cubicBezTo>
                  <a:cubicBezTo>
                    <a:pt x="490955" y="213936"/>
                    <a:pt x="526611" y="249591"/>
                    <a:pt x="567753" y="249591"/>
                  </a:cubicBezTo>
                  <a:cubicBezTo>
                    <a:pt x="603409" y="249591"/>
                    <a:pt x="636322" y="222163"/>
                    <a:pt x="641808" y="189250"/>
                  </a:cubicBezTo>
                  <a:lnTo>
                    <a:pt x="704891" y="189250"/>
                  </a:lnTo>
                  <a:cubicBezTo>
                    <a:pt x="696663" y="257819"/>
                    <a:pt x="639065" y="312675"/>
                    <a:pt x="567753" y="312675"/>
                  </a:cubicBezTo>
                  <a:cubicBezTo>
                    <a:pt x="490955" y="312675"/>
                    <a:pt x="430615" y="249591"/>
                    <a:pt x="430615" y="175537"/>
                  </a:cubicBezTo>
                  <a:cubicBezTo>
                    <a:pt x="427872" y="95997"/>
                    <a:pt x="490955" y="32913"/>
                    <a:pt x="567753" y="32913"/>
                  </a:cubicBezTo>
                  <a:lnTo>
                    <a:pt x="567753" y="32913"/>
                  </a:lnTo>
                  <a:close/>
                  <a:moveTo>
                    <a:pt x="608895" y="186508"/>
                  </a:moveTo>
                  <a:cubicBezTo>
                    <a:pt x="603409" y="202964"/>
                    <a:pt x="586952" y="216678"/>
                    <a:pt x="565010" y="216678"/>
                  </a:cubicBezTo>
                  <a:cubicBezTo>
                    <a:pt x="540325" y="216678"/>
                    <a:pt x="518383" y="194736"/>
                    <a:pt x="518383" y="170051"/>
                  </a:cubicBezTo>
                  <a:cubicBezTo>
                    <a:pt x="518383" y="145366"/>
                    <a:pt x="540325" y="123424"/>
                    <a:pt x="565010" y="123424"/>
                  </a:cubicBezTo>
                  <a:cubicBezTo>
                    <a:pt x="584210" y="123424"/>
                    <a:pt x="600666" y="137138"/>
                    <a:pt x="608895" y="153594"/>
                  </a:cubicBezTo>
                  <a:lnTo>
                    <a:pt x="551296" y="153594"/>
                  </a:lnTo>
                  <a:lnTo>
                    <a:pt x="551296" y="183765"/>
                  </a:lnTo>
                  <a:lnTo>
                    <a:pt x="608895" y="183765"/>
                  </a:lnTo>
                  <a:close/>
                  <a:moveTo>
                    <a:pt x="213936" y="49370"/>
                  </a:moveTo>
                  <a:cubicBezTo>
                    <a:pt x="213936" y="41141"/>
                    <a:pt x="219421" y="32913"/>
                    <a:pt x="230393" y="32913"/>
                  </a:cubicBezTo>
                  <a:lnTo>
                    <a:pt x="414158" y="32913"/>
                  </a:lnTo>
                  <a:cubicBezTo>
                    <a:pt x="422386" y="32913"/>
                    <a:pt x="430615" y="41141"/>
                    <a:pt x="430615" y="49370"/>
                  </a:cubicBezTo>
                  <a:lnTo>
                    <a:pt x="430615" y="74054"/>
                  </a:lnTo>
                  <a:cubicBezTo>
                    <a:pt x="419644" y="90511"/>
                    <a:pt x="411415" y="106968"/>
                    <a:pt x="405930" y="123424"/>
                  </a:cubicBezTo>
                  <a:lnTo>
                    <a:pt x="230393" y="123424"/>
                  </a:lnTo>
                  <a:cubicBezTo>
                    <a:pt x="222164" y="123424"/>
                    <a:pt x="213936" y="115196"/>
                    <a:pt x="213936" y="106968"/>
                  </a:cubicBezTo>
                  <a:lnTo>
                    <a:pt x="213936" y="49370"/>
                  </a:lnTo>
                  <a:close/>
                  <a:moveTo>
                    <a:pt x="611637" y="874941"/>
                  </a:moveTo>
                  <a:cubicBezTo>
                    <a:pt x="611637" y="899626"/>
                    <a:pt x="589695" y="921568"/>
                    <a:pt x="565010" y="921568"/>
                  </a:cubicBezTo>
                  <a:lnTo>
                    <a:pt x="76798" y="921568"/>
                  </a:lnTo>
                  <a:cubicBezTo>
                    <a:pt x="52113" y="921568"/>
                    <a:pt x="30171" y="899626"/>
                    <a:pt x="30171" y="874941"/>
                  </a:cubicBezTo>
                  <a:lnTo>
                    <a:pt x="30171" y="109710"/>
                  </a:lnTo>
                  <a:cubicBezTo>
                    <a:pt x="30171" y="85025"/>
                    <a:pt x="52113" y="63084"/>
                    <a:pt x="76798" y="63084"/>
                  </a:cubicBezTo>
                  <a:lnTo>
                    <a:pt x="183766" y="63084"/>
                  </a:lnTo>
                  <a:lnTo>
                    <a:pt x="183766" y="93254"/>
                  </a:lnTo>
                  <a:lnTo>
                    <a:pt x="93254" y="93254"/>
                  </a:lnTo>
                  <a:cubicBezTo>
                    <a:pt x="76798" y="93254"/>
                    <a:pt x="63084" y="106968"/>
                    <a:pt x="63084" y="123424"/>
                  </a:cubicBezTo>
                  <a:lnTo>
                    <a:pt x="63084" y="858485"/>
                  </a:lnTo>
                  <a:cubicBezTo>
                    <a:pt x="63084" y="874941"/>
                    <a:pt x="76798" y="888655"/>
                    <a:pt x="93254" y="888655"/>
                  </a:cubicBezTo>
                  <a:lnTo>
                    <a:pt x="551296" y="888655"/>
                  </a:lnTo>
                  <a:cubicBezTo>
                    <a:pt x="567753" y="888655"/>
                    <a:pt x="581467" y="874941"/>
                    <a:pt x="581467" y="858485"/>
                  </a:cubicBezTo>
                  <a:lnTo>
                    <a:pt x="581467" y="828314"/>
                  </a:lnTo>
                  <a:lnTo>
                    <a:pt x="611637" y="828314"/>
                  </a:lnTo>
                  <a:lnTo>
                    <a:pt x="611637" y="874941"/>
                  </a:lnTo>
                  <a:close/>
                  <a:moveTo>
                    <a:pt x="872200" y="798144"/>
                  </a:moveTo>
                  <a:lnTo>
                    <a:pt x="825573" y="798144"/>
                  </a:lnTo>
                  <a:lnTo>
                    <a:pt x="825573" y="707633"/>
                  </a:lnTo>
                  <a:lnTo>
                    <a:pt x="872200" y="707633"/>
                  </a:lnTo>
                  <a:cubicBezTo>
                    <a:pt x="896885" y="707633"/>
                    <a:pt x="918827" y="729575"/>
                    <a:pt x="918827" y="754260"/>
                  </a:cubicBezTo>
                  <a:cubicBezTo>
                    <a:pt x="918827" y="778944"/>
                    <a:pt x="896885" y="798144"/>
                    <a:pt x="872200" y="798144"/>
                  </a:cubicBezTo>
                  <a:lnTo>
                    <a:pt x="872200" y="798144"/>
                  </a:lnTo>
                  <a:close/>
                </a:path>
              </a:pathLst>
            </a:custGeom>
            <a:solidFill>
              <a:srgbClr val="000000"/>
            </a:solidFill>
            <a:ln w="2742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39CA46A4-EF9C-BF7A-E0B5-6EE7F00380C4}"/>
                </a:ext>
              </a:extLst>
            </p:cNvPr>
            <p:cNvSpPr/>
            <p:nvPr/>
          </p:nvSpPr>
          <p:spPr>
            <a:xfrm>
              <a:off x="1400461" y="4233868"/>
              <a:ext cx="156337" cy="153594"/>
            </a:xfrm>
            <a:custGeom>
              <a:avLst/>
              <a:gdLst>
                <a:gd name="connsiteX0" fmla="*/ 0 w 156337"/>
                <a:gd name="connsiteY0" fmla="*/ 112453 h 153594"/>
                <a:gd name="connsiteX1" fmla="*/ 41142 w 156337"/>
                <a:gd name="connsiteY1" fmla="*/ 153595 h 153594"/>
                <a:gd name="connsiteX2" fmla="*/ 60341 w 156337"/>
                <a:gd name="connsiteY2" fmla="*/ 148109 h 153594"/>
                <a:gd name="connsiteX3" fmla="*/ 134396 w 156337"/>
                <a:gd name="connsiteY3" fmla="*/ 112453 h 153594"/>
                <a:gd name="connsiteX4" fmla="*/ 156338 w 156337"/>
                <a:gd name="connsiteY4" fmla="*/ 76797 h 153594"/>
                <a:gd name="connsiteX5" fmla="*/ 134396 w 156337"/>
                <a:gd name="connsiteY5" fmla="*/ 41141 h 153594"/>
                <a:gd name="connsiteX6" fmla="*/ 60341 w 156337"/>
                <a:gd name="connsiteY6" fmla="*/ 5486 h 153594"/>
                <a:gd name="connsiteX7" fmla="*/ 41142 w 156337"/>
                <a:gd name="connsiteY7" fmla="*/ 0 h 153594"/>
                <a:gd name="connsiteX8" fmla="*/ 0 w 156337"/>
                <a:gd name="connsiteY8" fmla="*/ 41141 h 153594"/>
                <a:gd name="connsiteX9" fmla="*/ 0 w 156337"/>
                <a:gd name="connsiteY9" fmla="*/ 112453 h 153594"/>
                <a:gd name="connsiteX10" fmla="*/ 30170 w 156337"/>
                <a:gd name="connsiteY10" fmla="*/ 41141 h 153594"/>
                <a:gd name="connsiteX11" fmla="*/ 38399 w 156337"/>
                <a:gd name="connsiteY11" fmla="*/ 32913 h 153594"/>
                <a:gd name="connsiteX12" fmla="*/ 43884 w 156337"/>
                <a:gd name="connsiteY12" fmla="*/ 32913 h 153594"/>
                <a:gd name="connsiteX13" fmla="*/ 117939 w 156337"/>
                <a:gd name="connsiteY13" fmla="*/ 68569 h 153594"/>
                <a:gd name="connsiteX14" fmla="*/ 123425 w 156337"/>
                <a:gd name="connsiteY14" fmla="*/ 76797 h 153594"/>
                <a:gd name="connsiteX15" fmla="*/ 117939 w 156337"/>
                <a:gd name="connsiteY15" fmla="*/ 85026 h 153594"/>
                <a:gd name="connsiteX16" fmla="*/ 43884 w 156337"/>
                <a:gd name="connsiteY16" fmla="*/ 120682 h 153594"/>
                <a:gd name="connsiteX17" fmla="*/ 30170 w 156337"/>
                <a:gd name="connsiteY17" fmla="*/ 112453 h 153594"/>
                <a:gd name="connsiteX18" fmla="*/ 30170 w 156337"/>
                <a:gd name="connsiteY18" fmla="*/ 41141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337" h="153594">
                  <a:moveTo>
                    <a:pt x="0" y="112453"/>
                  </a:moveTo>
                  <a:cubicBezTo>
                    <a:pt x="0" y="134396"/>
                    <a:pt x="19199" y="153595"/>
                    <a:pt x="41142" y="153595"/>
                  </a:cubicBezTo>
                  <a:cubicBezTo>
                    <a:pt x="46627" y="153595"/>
                    <a:pt x="54855" y="150852"/>
                    <a:pt x="60341" y="148109"/>
                  </a:cubicBezTo>
                  <a:lnTo>
                    <a:pt x="134396" y="112453"/>
                  </a:lnTo>
                  <a:cubicBezTo>
                    <a:pt x="148109" y="106968"/>
                    <a:pt x="156338" y="93254"/>
                    <a:pt x="156338" y="76797"/>
                  </a:cubicBezTo>
                  <a:cubicBezTo>
                    <a:pt x="156338" y="60341"/>
                    <a:pt x="148109" y="46627"/>
                    <a:pt x="134396" y="41141"/>
                  </a:cubicBezTo>
                  <a:lnTo>
                    <a:pt x="60341" y="5486"/>
                  </a:lnTo>
                  <a:cubicBezTo>
                    <a:pt x="54855" y="2743"/>
                    <a:pt x="49370" y="0"/>
                    <a:pt x="41142" y="0"/>
                  </a:cubicBezTo>
                  <a:cubicBezTo>
                    <a:pt x="19199" y="0"/>
                    <a:pt x="0" y="19200"/>
                    <a:pt x="0" y="41141"/>
                  </a:cubicBezTo>
                  <a:lnTo>
                    <a:pt x="0" y="112453"/>
                  </a:lnTo>
                  <a:close/>
                  <a:moveTo>
                    <a:pt x="30170" y="41141"/>
                  </a:moveTo>
                  <a:cubicBezTo>
                    <a:pt x="30170" y="35656"/>
                    <a:pt x="35656" y="32913"/>
                    <a:pt x="38399" y="32913"/>
                  </a:cubicBezTo>
                  <a:cubicBezTo>
                    <a:pt x="41142" y="32913"/>
                    <a:pt x="41142" y="32913"/>
                    <a:pt x="43884" y="32913"/>
                  </a:cubicBezTo>
                  <a:lnTo>
                    <a:pt x="117939" y="68569"/>
                  </a:lnTo>
                  <a:cubicBezTo>
                    <a:pt x="120682" y="71312"/>
                    <a:pt x="123425" y="74055"/>
                    <a:pt x="123425" y="76797"/>
                  </a:cubicBezTo>
                  <a:cubicBezTo>
                    <a:pt x="123425" y="79540"/>
                    <a:pt x="120682" y="82283"/>
                    <a:pt x="117939" y="85026"/>
                  </a:cubicBezTo>
                  <a:lnTo>
                    <a:pt x="43884" y="120682"/>
                  </a:lnTo>
                  <a:cubicBezTo>
                    <a:pt x="38399" y="123424"/>
                    <a:pt x="30170" y="117939"/>
                    <a:pt x="30170" y="112453"/>
                  </a:cubicBezTo>
                  <a:lnTo>
                    <a:pt x="30170" y="41141"/>
                  </a:lnTo>
                  <a:close/>
                </a:path>
              </a:pathLst>
            </a:custGeom>
            <a:solidFill>
              <a:srgbClr val="000000"/>
            </a:solid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B8E2F72B-5FE4-47FB-AD28-9716A094A980}"/>
                </a:ext>
              </a:extLst>
            </p:cNvPr>
            <p:cNvGrpSpPr/>
            <p:nvPr/>
          </p:nvGrpSpPr>
          <p:grpSpPr>
            <a:xfrm>
              <a:off x="788824" y="4019932"/>
              <a:ext cx="244106" cy="641806"/>
              <a:chOff x="788824" y="4019932"/>
              <a:chExt cx="244106" cy="641806"/>
            </a:xfrm>
            <a:solidFill>
              <a:srgbClr val="00BADE"/>
            </a:solidFill>
          </p:grpSpPr>
          <p:sp>
            <p:nvSpPr>
              <p:cNvPr id="10" name="Freeform 9">
                <a:extLst>
                  <a:ext uri="{FF2B5EF4-FFF2-40B4-BE49-F238E27FC236}">
                    <a16:creationId xmlns:a16="http://schemas.microsoft.com/office/drawing/2014/main" id="{86C95E71-398B-8A09-15C7-A0E24B221AEB}"/>
                  </a:ext>
                </a:extLst>
              </p:cNvPr>
              <p:cNvSpPr/>
              <p:nvPr/>
            </p:nvSpPr>
            <p:spPr>
              <a:xfrm>
                <a:off x="788824" y="457122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solidFill>
                <a:srgbClr val="009AC1"/>
              </a:solid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5F57A15-5EA4-D0CD-721F-3FF0BC3EEF3C}"/>
                  </a:ext>
                </a:extLst>
              </p:cNvPr>
              <p:cNvSpPr/>
              <p:nvPr/>
            </p:nvSpPr>
            <p:spPr>
              <a:xfrm>
                <a:off x="788824" y="463156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solidFill>
                <a:srgbClr val="009AC1"/>
              </a:solid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BEF3659-D944-9A30-F4F0-AF2A95BE1B34}"/>
                  </a:ext>
                </a:extLst>
              </p:cNvPr>
              <p:cNvSpPr/>
              <p:nvPr/>
            </p:nvSpPr>
            <p:spPr>
              <a:xfrm>
                <a:off x="788824" y="4019932"/>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solidFill>
                <a:srgbClr val="009AC1"/>
              </a:solid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B7278FD-0DE2-F5E8-1CD9-1BC1DAD63D10}"/>
                  </a:ext>
                </a:extLst>
              </p:cNvPr>
              <p:cNvSpPr/>
              <p:nvPr/>
            </p:nvSpPr>
            <p:spPr>
              <a:xfrm>
                <a:off x="849165" y="4019932"/>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009AC1"/>
              </a:solid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164EB88-5AC3-BB58-7CD2-7DA30409A771}"/>
                  </a:ext>
                </a:extLst>
              </p:cNvPr>
              <p:cNvSpPr/>
              <p:nvPr/>
            </p:nvSpPr>
            <p:spPr>
              <a:xfrm>
                <a:off x="788824" y="4080273"/>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solidFill>
                <a:srgbClr val="009AC1"/>
              </a:solid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4B6EB2D-0434-E579-5226-673983489A2D}"/>
                  </a:ext>
                </a:extLst>
              </p:cNvPr>
              <p:cNvSpPr/>
              <p:nvPr/>
            </p:nvSpPr>
            <p:spPr>
              <a:xfrm>
                <a:off x="849165" y="4080273"/>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009AC1"/>
              </a:solidFill>
              <a:ln w="27426" cap="flat">
                <a:noFill/>
                <a:prstDash val="solid"/>
                <a:miter/>
              </a:ln>
            </p:spPr>
            <p:txBody>
              <a:bodyPr rtlCol="0" anchor="ctr"/>
              <a:lstStyle/>
              <a:p>
                <a:endParaRPr lang="en-US"/>
              </a:p>
            </p:txBody>
          </p:sp>
        </p:grpSp>
      </p:grpSp>
      <p:grpSp>
        <p:nvGrpSpPr>
          <p:cNvPr id="33" name="Graphic 3">
            <a:extLst>
              <a:ext uri="{FF2B5EF4-FFF2-40B4-BE49-F238E27FC236}">
                <a16:creationId xmlns:a16="http://schemas.microsoft.com/office/drawing/2014/main" id="{5ED1F1FE-B099-7FDF-83D7-87104320A2DB}"/>
              </a:ext>
            </a:extLst>
          </p:cNvPr>
          <p:cNvGrpSpPr/>
          <p:nvPr/>
        </p:nvGrpSpPr>
        <p:grpSpPr>
          <a:xfrm>
            <a:off x="6215085" y="4803848"/>
            <a:ext cx="647119" cy="617939"/>
            <a:chOff x="10407709" y="5371716"/>
            <a:chExt cx="1086136" cy="1037162"/>
          </a:xfrm>
        </p:grpSpPr>
        <p:sp>
          <p:nvSpPr>
            <p:cNvPr id="35" name="Freeform 34">
              <a:extLst>
                <a:ext uri="{FF2B5EF4-FFF2-40B4-BE49-F238E27FC236}">
                  <a16:creationId xmlns:a16="http://schemas.microsoft.com/office/drawing/2014/main" id="{D24FDBFD-B4B9-8A3B-B9F8-BA04246335F9}"/>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009AC1"/>
            </a:solidFill>
            <a:ln w="27426"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F1B9E0D-54A9-18AB-470B-D500D99007D1}"/>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009AC1"/>
            </a:solidFill>
            <a:ln w="27426" cap="flat">
              <a:noFill/>
              <a:prstDash val="solid"/>
              <a:miter/>
            </a:ln>
          </p:spPr>
          <p:txBody>
            <a:bodyPr rtlCol="0" anchor="ctr"/>
            <a:lstStyle/>
            <a:p>
              <a:endParaRPr lang="en-US"/>
            </a:p>
          </p:txBody>
        </p:sp>
        <p:grpSp>
          <p:nvGrpSpPr>
            <p:cNvPr id="37" name="Graphic 3">
              <a:extLst>
                <a:ext uri="{FF2B5EF4-FFF2-40B4-BE49-F238E27FC236}">
                  <a16:creationId xmlns:a16="http://schemas.microsoft.com/office/drawing/2014/main" id="{B997B892-38C5-E4BE-A796-B9975268609F}"/>
                </a:ext>
              </a:extLst>
            </p:cNvPr>
            <p:cNvGrpSpPr/>
            <p:nvPr/>
          </p:nvGrpSpPr>
          <p:grpSpPr>
            <a:xfrm>
              <a:off x="10407709" y="5371716"/>
              <a:ext cx="1086136" cy="1037162"/>
              <a:chOff x="10407709" y="5371716"/>
              <a:chExt cx="1086136" cy="1037162"/>
            </a:xfrm>
            <a:solidFill>
              <a:srgbClr val="000000"/>
            </a:solidFill>
          </p:grpSpPr>
          <p:grpSp>
            <p:nvGrpSpPr>
              <p:cNvPr id="38" name="Graphic 3">
                <a:extLst>
                  <a:ext uri="{FF2B5EF4-FFF2-40B4-BE49-F238E27FC236}">
                    <a16:creationId xmlns:a16="http://schemas.microsoft.com/office/drawing/2014/main" id="{7CCB7415-DAC9-7C5A-2A02-43A3C8FBE525}"/>
                  </a:ext>
                </a:extLst>
              </p:cNvPr>
              <p:cNvGrpSpPr/>
              <p:nvPr/>
            </p:nvGrpSpPr>
            <p:grpSpPr>
              <a:xfrm>
                <a:off x="10407709" y="5371716"/>
                <a:ext cx="1086136" cy="1037162"/>
                <a:chOff x="10407709" y="5371716"/>
                <a:chExt cx="1086136" cy="1037162"/>
              </a:xfrm>
              <a:solidFill>
                <a:srgbClr val="000000"/>
              </a:solidFill>
            </p:grpSpPr>
            <p:sp>
              <p:nvSpPr>
                <p:cNvPr id="40" name="Freeform 39">
                  <a:extLst>
                    <a:ext uri="{FF2B5EF4-FFF2-40B4-BE49-F238E27FC236}">
                      <a16:creationId xmlns:a16="http://schemas.microsoft.com/office/drawing/2014/main" id="{95DDA2F7-A4E1-0C14-F1BB-1F3CB890D127}"/>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solidFill>
                  <a:srgbClr val="000000"/>
                </a:solid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70C7B64-B140-38B6-24EC-D199AF0D56E6}"/>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solidFill>
                  <a:srgbClr val="000000"/>
                </a:solid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DD995BD-E24C-A84B-F40B-56469AB94A3F}"/>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solidFill>
                  <a:srgbClr val="000000"/>
                </a:solidFill>
                <a:ln w="27426" cap="flat">
                  <a:noFill/>
                  <a:prstDash val="solid"/>
                  <a:miter/>
                </a:ln>
              </p:spPr>
              <p:txBody>
                <a:bodyPr rtlCol="0" anchor="ctr"/>
                <a:lstStyle/>
                <a:p>
                  <a:endParaRPr lang="en-US"/>
                </a:p>
              </p:txBody>
            </p:sp>
          </p:grpSp>
          <p:sp>
            <p:nvSpPr>
              <p:cNvPr id="39" name="Freeform 38">
                <a:extLst>
                  <a:ext uri="{FF2B5EF4-FFF2-40B4-BE49-F238E27FC236}">
                    <a16:creationId xmlns:a16="http://schemas.microsoft.com/office/drawing/2014/main" id="{9F7C0EF4-12B3-30FF-9B83-2F52C96CCBEA}"/>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solidFill>
                <a:srgbClr val="000000"/>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17258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320"/>
              </a:lnSpc>
            </a:pPr>
            <a:r>
              <a:rPr lang="en-US" sz="1150" dirty="0">
                <a:solidFill>
                  <a:srgbClr val="262626"/>
                </a:solidFill>
              </a:rPr>
              <a:t>Like all research processes, contributory research aims to produce knowledge. However, the kind of knowledge we want to produce is not necessarily like the knowledge you associate with traditional academic work. Instead, we often talk about it as having ‘</a:t>
            </a:r>
            <a:r>
              <a:rPr lang="en-US" sz="1150" dirty="0" err="1">
                <a:solidFill>
                  <a:srgbClr val="262626"/>
                </a:solidFill>
              </a:rPr>
              <a:t>capacitative</a:t>
            </a:r>
            <a:r>
              <a:rPr lang="en-US" sz="1150" dirty="0">
                <a:solidFill>
                  <a:srgbClr val="262626"/>
                </a:solidFill>
              </a:rPr>
              <a:t> qualities’.</a:t>
            </a:r>
          </a:p>
          <a:p>
            <a:pPr>
              <a:lnSpc>
                <a:spcPts val="1320"/>
              </a:lnSpc>
            </a:pPr>
            <a:r>
              <a:rPr lang="en-US" sz="1150" dirty="0">
                <a:solidFill>
                  <a:srgbClr val="262626"/>
                </a:solidFill>
              </a:rPr>
              <a:t> </a:t>
            </a:r>
          </a:p>
          <a:p>
            <a:pPr>
              <a:lnSpc>
                <a:spcPts val="1320"/>
              </a:lnSpc>
            </a:pPr>
            <a:r>
              <a:rPr lang="en-US" sz="1150" dirty="0">
                <a:solidFill>
                  <a:srgbClr val="262626"/>
                </a:solidFill>
              </a:rPr>
              <a:t>The term ‘</a:t>
            </a:r>
            <a:r>
              <a:rPr lang="en-US" sz="1150" dirty="0" err="1">
                <a:solidFill>
                  <a:srgbClr val="262626"/>
                </a:solidFill>
              </a:rPr>
              <a:t>capacitative</a:t>
            </a:r>
            <a:r>
              <a:rPr lang="en-US" sz="1150" dirty="0">
                <a:solidFill>
                  <a:srgbClr val="262626"/>
                </a:solidFill>
              </a:rPr>
              <a:t>’ is a reference to the work by the Nobel prize winning economist Amartya Sen, who became known for the work he’s conducted on what he calls capabilities: </a:t>
            </a:r>
            <a:r>
              <a:rPr lang="en-US" sz="1150" i="1" dirty="0">
                <a:solidFill>
                  <a:srgbClr val="262626"/>
                </a:solidFill>
              </a:rPr>
              <a:t>the quality or state of being capable</a:t>
            </a:r>
            <a:r>
              <a:rPr lang="en-US" sz="1150" dirty="0">
                <a:solidFill>
                  <a:srgbClr val="262626"/>
                </a:solidFill>
              </a:rPr>
              <a:t>. Through studies of different populations, Sen observed that having the freedom to perform certain acts won’t have much effect if people don’t possess the knowledge to enact them. In a famous comparison made between Harlem and Bangladesh, he showed how societies rich in capabilities have a higher life expectancy than societies with few capabilities, even if the latter societies are more financially prosperous. </a:t>
            </a:r>
          </a:p>
          <a:p>
            <a:pPr>
              <a:lnSpc>
                <a:spcPts val="1320"/>
              </a:lnSpc>
            </a:pPr>
            <a:r>
              <a:rPr lang="en-US" sz="1150" dirty="0">
                <a:solidFill>
                  <a:srgbClr val="262626"/>
                </a:solidFill>
              </a:rPr>
              <a:t> </a:t>
            </a:r>
          </a:p>
          <a:p>
            <a:pPr>
              <a:lnSpc>
                <a:spcPts val="1320"/>
              </a:lnSpc>
            </a:pPr>
            <a:r>
              <a:rPr lang="en-US" sz="1150" dirty="0">
                <a:solidFill>
                  <a:srgbClr val="262626"/>
                </a:solidFill>
              </a:rPr>
              <a:t>We are of the firm belief that most people are already highly capable, and that the promotion of territorial resilience has to pass through people’s existing knowledge. In this sense, you could say that contributory research aims to create the conditions for people to act on what they already know. </a:t>
            </a: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03</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7" y="1012503"/>
            <a:ext cx="1408408"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err="1">
                <a:solidFill>
                  <a:srgbClr val="009AC1"/>
                </a:solidFill>
              </a:rPr>
              <a:t>Capacitative</a:t>
            </a:r>
            <a:r>
              <a:rPr lang="en-US" sz="1800" b="1" dirty="0">
                <a:solidFill>
                  <a:srgbClr val="009AC1"/>
                </a:solidFill>
              </a:rPr>
              <a:t>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48</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3E0B2199-21B8-9126-B18B-845539FDC8F8}"/>
              </a:ext>
            </a:extLst>
          </p:cNvPr>
          <p:cNvSpPr txBox="1">
            <a:spLocks/>
          </p:cNvSpPr>
          <p:nvPr/>
        </p:nvSpPr>
        <p:spPr>
          <a:xfrm>
            <a:off x="1112098" y="5831776"/>
            <a:ext cx="6201256" cy="2888148"/>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320"/>
              </a:lnSpc>
            </a:pPr>
            <a:r>
              <a:rPr lang="en-US" sz="1150" dirty="0">
                <a:solidFill>
                  <a:srgbClr val="262626"/>
                </a:solidFill>
              </a:rPr>
              <a:t>Each instance of contributory research is articulated with a locality. That doesn’t mean that it as an approach favors the local over the systemic. Instead, it hopes to change the relationship between the local and what has sometimes been called </a:t>
            </a:r>
            <a:r>
              <a:rPr lang="en-US" sz="1150" i="1" dirty="0">
                <a:solidFill>
                  <a:srgbClr val="262626"/>
                </a:solidFill>
              </a:rPr>
              <a:t>the universal</a:t>
            </a:r>
            <a:r>
              <a:rPr lang="en-US" sz="1150" dirty="0">
                <a:solidFill>
                  <a:srgbClr val="262626"/>
                </a:solidFill>
              </a:rPr>
              <a:t>. Instead of thinking of solutions ex nihilo and imposing them from above, it wants to arrive at general rules by abstracting from local ingenuity and know-how. </a:t>
            </a:r>
          </a:p>
          <a:p>
            <a:pPr>
              <a:lnSpc>
                <a:spcPts val="1320"/>
              </a:lnSpc>
            </a:pPr>
            <a:r>
              <a:rPr lang="en-US" sz="1150" dirty="0">
                <a:solidFill>
                  <a:srgbClr val="262626"/>
                </a:solidFill>
              </a:rPr>
              <a:t> </a:t>
            </a:r>
          </a:p>
          <a:p>
            <a:pPr>
              <a:lnSpc>
                <a:spcPts val="1320"/>
              </a:lnSpc>
            </a:pPr>
            <a:r>
              <a:rPr lang="en-US" sz="1150" dirty="0">
                <a:solidFill>
                  <a:srgbClr val="262626"/>
                </a:solidFill>
              </a:rPr>
              <a:t>There are many different ways of tying your experimentation to that of others. When contributory research was conceived, the ambition was that all territories practicing contributory research would form part of a network that, using a term by the anthropologist Marcel </a:t>
            </a:r>
            <a:r>
              <a:rPr lang="en-US" sz="1150" dirty="0" err="1">
                <a:solidFill>
                  <a:srgbClr val="262626"/>
                </a:solidFill>
              </a:rPr>
              <a:t>Mauss</a:t>
            </a:r>
            <a:r>
              <a:rPr lang="en-US" sz="1150" dirty="0">
                <a:solidFill>
                  <a:srgbClr val="262626"/>
                </a:solidFill>
              </a:rPr>
              <a:t>, was to be called an </a:t>
            </a:r>
            <a:r>
              <a:rPr lang="en-US" sz="1150" dirty="0" err="1">
                <a:solidFill>
                  <a:srgbClr val="262626"/>
                </a:solidFill>
              </a:rPr>
              <a:t>Internation</a:t>
            </a:r>
            <a:r>
              <a:rPr lang="en-US" sz="1150" dirty="0">
                <a:solidFill>
                  <a:srgbClr val="262626"/>
                </a:solidFill>
              </a:rPr>
              <a:t>. In later projects, the image of the archipelago has been evoked, to describe a kind of relationship between territories that doesn’t efface the specificity of each locality. Until one of these models has been </a:t>
            </a:r>
            <a:r>
              <a:rPr lang="en-US" sz="1150" dirty="0" err="1">
                <a:solidFill>
                  <a:srgbClr val="262626"/>
                </a:solidFill>
              </a:rPr>
              <a:t>formalised</a:t>
            </a:r>
            <a:r>
              <a:rPr lang="en-US" sz="1150" dirty="0">
                <a:solidFill>
                  <a:srgbClr val="262626"/>
                </a:solidFill>
              </a:rPr>
              <a:t>, the easiest way to ensure the dialogue between your local context and a trans-local debate is to </a:t>
            </a:r>
            <a:r>
              <a:rPr lang="en-US" sz="1150" dirty="0" err="1">
                <a:solidFill>
                  <a:srgbClr val="262626"/>
                </a:solidFill>
              </a:rPr>
              <a:t>analyse</a:t>
            </a:r>
            <a:r>
              <a:rPr lang="en-US" sz="1150" dirty="0">
                <a:solidFill>
                  <a:srgbClr val="262626"/>
                </a:solidFill>
              </a:rPr>
              <a:t> and share the results of your research. This can be done through academic articles, presentations, seminars, and transnational projects (like this Erasmus project), as well as other non-textual forms, like art pieces, films, and exhibitions. </a:t>
            </a:r>
          </a:p>
        </p:txBody>
      </p:sp>
      <p:cxnSp>
        <p:nvCxnSpPr>
          <p:cNvPr id="17" name="Straight Connector 16">
            <a:extLst>
              <a:ext uri="{FF2B5EF4-FFF2-40B4-BE49-F238E27FC236}">
                <a16:creationId xmlns:a16="http://schemas.microsoft.com/office/drawing/2014/main" id="{FC03F267-40F5-88F3-D8BD-B46EFD1506DC}"/>
              </a:ext>
            </a:extLst>
          </p:cNvPr>
          <p:cNvCxnSpPr>
            <a:cxnSpLocks/>
          </p:cNvCxnSpPr>
          <p:nvPr/>
        </p:nvCxnSpPr>
        <p:spPr>
          <a:xfrm>
            <a:off x="411360" y="5345906"/>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5A06907-A89F-1EE5-AE96-1907EA7EB518}"/>
              </a:ext>
            </a:extLst>
          </p:cNvPr>
          <p:cNvSpPr txBox="1"/>
          <p:nvPr/>
        </p:nvSpPr>
        <p:spPr>
          <a:xfrm>
            <a:off x="129749" y="5084296"/>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04</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22" name="Text Placeholder 17">
            <a:extLst>
              <a:ext uri="{FF2B5EF4-FFF2-40B4-BE49-F238E27FC236}">
                <a16:creationId xmlns:a16="http://schemas.microsoft.com/office/drawing/2014/main" id="{88F6156D-ACE7-0785-3BC1-CBDBFC6F0E6D}"/>
              </a:ext>
            </a:extLst>
          </p:cNvPr>
          <p:cNvSpPr txBox="1">
            <a:spLocks/>
          </p:cNvSpPr>
          <p:nvPr/>
        </p:nvSpPr>
        <p:spPr>
          <a:xfrm>
            <a:off x="1049566" y="5133998"/>
            <a:ext cx="1081238"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Scalable </a:t>
            </a:r>
          </a:p>
        </p:txBody>
      </p:sp>
      <p:sp>
        <p:nvSpPr>
          <p:cNvPr id="23" name="Rectangle 22">
            <a:extLst>
              <a:ext uri="{FF2B5EF4-FFF2-40B4-BE49-F238E27FC236}">
                <a16:creationId xmlns:a16="http://schemas.microsoft.com/office/drawing/2014/main" id="{29FCABDA-44ED-C64F-99A6-22F4B8E464AC}"/>
              </a:ext>
            </a:extLst>
          </p:cNvPr>
          <p:cNvSpPr/>
          <p:nvPr/>
        </p:nvSpPr>
        <p:spPr>
          <a:xfrm>
            <a:off x="6089741" y="5284661"/>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07D72BCC-2418-44AE-F718-4D2228E8C14C}"/>
              </a:ext>
            </a:extLst>
          </p:cNvPr>
          <p:cNvGrpSpPr/>
          <p:nvPr/>
        </p:nvGrpSpPr>
        <p:grpSpPr>
          <a:xfrm>
            <a:off x="6360151" y="952749"/>
            <a:ext cx="561276" cy="560663"/>
            <a:chOff x="7257599" y="768348"/>
            <a:chExt cx="868457" cy="867509"/>
          </a:xfrm>
        </p:grpSpPr>
        <p:sp>
          <p:nvSpPr>
            <p:cNvPr id="24" name="Freeform 23">
              <a:extLst>
                <a:ext uri="{FF2B5EF4-FFF2-40B4-BE49-F238E27FC236}">
                  <a16:creationId xmlns:a16="http://schemas.microsoft.com/office/drawing/2014/main" id="{A809F1FD-B735-575C-0FAE-DFCE40489C0C}"/>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5" name="Graphic 2">
              <a:extLst>
                <a:ext uri="{FF2B5EF4-FFF2-40B4-BE49-F238E27FC236}">
                  <a16:creationId xmlns:a16="http://schemas.microsoft.com/office/drawing/2014/main" id="{AD4ADA2B-6C5D-713B-254E-69D2C995D7A8}"/>
                </a:ext>
              </a:extLst>
            </p:cNvPr>
            <p:cNvGrpSpPr/>
            <p:nvPr/>
          </p:nvGrpSpPr>
          <p:grpSpPr>
            <a:xfrm>
              <a:off x="7257599" y="768348"/>
              <a:ext cx="868457" cy="867509"/>
              <a:chOff x="7257599" y="768348"/>
              <a:chExt cx="868457" cy="867509"/>
            </a:xfrm>
            <a:solidFill>
              <a:srgbClr val="010101"/>
            </a:solidFill>
          </p:grpSpPr>
          <p:sp>
            <p:nvSpPr>
              <p:cNvPr id="27" name="Freeform 26">
                <a:extLst>
                  <a:ext uri="{FF2B5EF4-FFF2-40B4-BE49-F238E27FC236}">
                    <a16:creationId xmlns:a16="http://schemas.microsoft.com/office/drawing/2014/main" id="{587A4FC6-2925-7E4B-BEA2-BAF8C703D2FE}"/>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29FC78CB-CF65-9F59-1083-BC611C63DBF0}"/>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2684D194-1760-7CBF-5984-3913B4B6E6F0}"/>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DFF9331E-8CC4-BBD2-827C-C0619F96CE82}"/>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9D68594D-F3E2-071C-5B84-656AFE3212E7}"/>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32" name="Group 31">
            <a:extLst>
              <a:ext uri="{FF2B5EF4-FFF2-40B4-BE49-F238E27FC236}">
                <a16:creationId xmlns:a16="http://schemas.microsoft.com/office/drawing/2014/main" id="{93EA54FC-4828-C9F2-048D-8B319518345B}"/>
              </a:ext>
            </a:extLst>
          </p:cNvPr>
          <p:cNvGrpSpPr/>
          <p:nvPr/>
        </p:nvGrpSpPr>
        <p:grpSpPr>
          <a:xfrm>
            <a:off x="6301143" y="5084296"/>
            <a:ext cx="535396" cy="536660"/>
            <a:chOff x="5700273" y="5386353"/>
            <a:chExt cx="766016" cy="767823"/>
          </a:xfrm>
        </p:grpSpPr>
        <p:grpSp>
          <p:nvGrpSpPr>
            <p:cNvPr id="43" name="Graphic 2">
              <a:extLst>
                <a:ext uri="{FF2B5EF4-FFF2-40B4-BE49-F238E27FC236}">
                  <a16:creationId xmlns:a16="http://schemas.microsoft.com/office/drawing/2014/main" id="{FA8E1BC2-9852-9671-E311-66671F9DB471}"/>
                </a:ext>
              </a:extLst>
            </p:cNvPr>
            <p:cNvGrpSpPr/>
            <p:nvPr/>
          </p:nvGrpSpPr>
          <p:grpSpPr>
            <a:xfrm>
              <a:off x="5844804" y="5531788"/>
              <a:ext cx="476953" cy="420947"/>
              <a:chOff x="5844804" y="5531788"/>
              <a:chExt cx="476953" cy="420947"/>
            </a:xfrm>
            <a:solidFill>
              <a:srgbClr val="60A9DD"/>
            </a:solidFill>
          </p:grpSpPr>
          <p:sp>
            <p:nvSpPr>
              <p:cNvPr id="59" name="Freeform 58">
                <a:extLst>
                  <a:ext uri="{FF2B5EF4-FFF2-40B4-BE49-F238E27FC236}">
                    <a16:creationId xmlns:a16="http://schemas.microsoft.com/office/drawing/2014/main" id="{2F75090A-8794-C009-C900-BC4D2049ECF2}"/>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id="{68522F43-F403-3873-5028-7A8DA3890E1D}"/>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009AC1"/>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44" name="Graphic 2">
              <a:extLst>
                <a:ext uri="{FF2B5EF4-FFF2-40B4-BE49-F238E27FC236}">
                  <a16:creationId xmlns:a16="http://schemas.microsoft.com/office/drawing/2014/main" id="{E22CA8CF-9076-D53A-90D1-5545A0AF5649}"/>
                </a:ext>
              </a:extLst>
            </p:cNvPr>
            <p:cNvGrpSpPr/>
            <p:nvPr/>
          </p:nvGrpSpPr>
          <p:grpSpPr>
            <a:xfrm>
              <a:off x="5700273" y="5386353"/>
              <a:ext cx="766016" cy="767823"/>
              <a:chOff x="5700273" y="5386353"/>
              <a:chExt cx="766016" cy="767823"/>
            </a:xfrm>
            <a:solidFill>
              <a:srgbClr val="000000"/>
            </a:solidFill>
          </p:grpSpPr>
          <p:sp>
            <p:nvSpPr>
              <p:cNvPr id="45" name="Freeform 44">
                <a:extLst>
                  <a:ext uri="{FF2B5EF4-FFF2-40B4-BE49-F238E27FC236}">
                    <a16:creationId xmlns:a16="http://schemas.microsoft.com/office/drawing/2014/main" id="{0DED4AC1-E8E2-056B-2672-D3192AAFAB9B}"/>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2156CA18-C305-7E75-7FD3-E12981F538DB}"/>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1A389816-2DD6-2DF1-2341-EABAE4D5926A}"/>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7806DF07-59BC-66FF-75FB-E4846095E9A3}"/>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21AFFAE3-DD6E-384B-7427-29880EE70C86}"/>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CA54AF30-472F-9412-FED8-A320EFCF6090}"/>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id="{7828B538-C2D6-8692-376C-FEAB91DAA222}"/>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9D7632E5-438E-DC1B-B4E3-F8D1E4B178ED}"/>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3153C644-F815-09A0-8672-8E59DCD189ED}"/>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id="{602C5317-3FDB-7A15-4D58-07DEF2CB5E8F}"/>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5" name="Freeform 54">
                <a:extLst>
                  <a:ext uri="{FF2B5EF4-FFF2-40B4-BE49-F238E27FC236}">
                    <a16:creationId xmlns:a16="http://schemas.microsoft.com/office/drawing/2014/main" id="{53317E73-E1A3-DC6F-59AD-C2DC47660B3D}"/>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2C0FDACB-8E48-2F4B-05B8-5F755395AAE7}"/>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717F5206-3054-E0BD-5357-4893E757F7CA}"/>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A6269C9D-1B7A-CB45-6E35-65C71EC089C6}"/>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0932491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3E2B62-C5B1-7B29-1DBA-1A0B5F506F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22337"/>
          <a:stretch/>
        </p:blipFill>
        <p:spPr>
          <a:xfrm>
            <a:off x="-1" y="0"/>
            <a:ext cx="7559676" cy="8829675"/>
          </a:xfrm>
          <a:prstGeom prst="rect">
            <a:avLst/>
          </a:prstGeom>
        </p:spPr>
      </p:pic>
      <p:sp>
        <p:nvSpPr>
          <p:cNvPr id="11" name="Rectangle 10">
            <a:extLst>
              <a:ext uri="{FF2B5EF4-FFF2-40B4-BE49-F238E27FC236}">
                <a16:creationId xmlns:a16="http://schemas.microsoft.com/office/drawing/2014/main" id="{F7ED47B4-C5E0-AB1F-A227-E35A30E6F39D}"/>
              </a:ext>
            </a:extLst>
          </p:cNvPr>
          <p:cNvSpPr/>
          <p:nvPr/>
        </p:nvSpPr>
        <p:spPr>
          <a:xfrm>
            <a:off x="-1" y="688"/>
            <a:ext cx="7559675" cy="141339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7" name="Text Placeholder 16">
            <a:extLst>
              <a:ext uri="{FF2B5EF4-FFF2-40B4-BE49-F238E27FC236}">
                <a16:creationId xmlns:a16="http://schemas.microsoft.com/office/drawing/2014/main" id="{428B317D-2D08-3045-B095-5358A7C7BCC0}"/>
              </a:ext>
            </a:extLst>
          </p:cNvPr>
          <p:cNvSpPr>
            <a:spLocks noGrp="1"/>
          </p:cNvSpPr>
          <p:nvPr>
            <p:ph type="body" sz="quarter" idx="30"/>
          </p:nvPr>
        </p:nvSpPr>
        <p:spPr>
          <a:xfrm>
            <a:off x="528814" y="687557"/>
            <a:ext cx="3547239" cy="560606"/>
          </a:xfrm>
        </p:spPr>
        <p:txBody>
          <a:bodyPr/>
          <a:lstStyle/>
          <a:p>
            <a:pPr>
              <a:lnSpc>
                <a:spcPts val="2600"/>
              </a:lnSpc>
              <a:spcBef>
                <a:spcPts val="0"/>
              </a:spcBef>
            </a:pPr>
            <a:r>
              <a:rPr lang="en-IE" sz="2700" b="1" dirty="0">
                <a:solidFill>
                  <a:schemeClr val="bg1"/>
                </a:solidFill>
                <a:effectLst/>
                <a:ea typeface="Arial" panose="020B0604020202020204" pitchFamily="34" charset="0"/>
                <a:cs typeface="Calibri" panose="020F0502020204030204" pitchFamily="34" charset="0"/>
              </a:rPr>
              <a:t>The Terms we use</a:t>
            </a:r>
            <a:endParaRPr lang="en-IE" sz="2700" dirty="0">
              <a:solidFill>
                <a:schemeClr val="bg1"/>
              </a:solidFill>
              <a:effectLst/>
              <a:ea typeface="Arial" panose="020B060402020202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F025197-00C8-4269-6100-616F7746B30F}"/>
              </a:ext>
            </a:extLst>
          </p:cNvPr>
          <p:cNvPicPr>
            <a:picLocks noChangeAspect="1"/>
          </p:cNvPicPr>
          <p:nvPr/>
        </p:nvPicPr>
        <p:blipFill rotWithShape="1">
          <a:blip r:embed="rId3">
            <a:alphaModFix amt="35000"/>
          </a:blip>
          <a:srcRect l="66637" t="-878" r="4279" b="31174"/>
          <a:stretch/>
        </p:blipFill>
        <p:spPr>
          <a:xfrm rot="10800000" flipH="1">
            <a:off x="4927816" y="0"/>
            <a:ext cx="2651057" cy="3399920"/>
          </a:xfrm>
          <a:prstGeom prst="rect">
            <a:avLst/>
          </a:prstGeom>
        </p:spPr>
      </p:pic>
      <p:sp>
        <p:nvSpPr>
          <p:cNvPr id="7" name="Graphic 4">
            <a:extLst>
              <a:ext uri="{FF2B5EF4-FFF2-40B4-BE49-F238E27FC236}">
                <a16:creationId xmlns:a16="http://schemas.microsoft.com/office/drawing/2014/main" id="{778C602B-C615-553F-D095-C776B49EC809}"/>
              </a:ext>
            </a:extLst>
          </p:cNvPr>
          <p:cNvSpPr/>
          <p:nvPr/>
        </p:nvSpPr>
        <p:spPr>
          <a:xfrm rot="16200000">
            <a:off x="1489448" y="359194"/>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49</a:t>
            </a:fld>
            <a:endParaRPr lang="en-US" dirty="0"/>
          </a:p>
        </p:txBody>
      </p:sp>
      <p:sp>
        <p:nvSpPr>
          <p:cNvPr id="12" name="Rectangle 11">
            <a:extLst>
              <a:ext uri="{FF2B5EF4-FFF2-40B4-BE49-F238E27FC236}">
                <a16:creationId xmlns:a16="http://schemas.microsoft.com/office/drawing/2014/main" id="{256F3977-D255-EFDB-3EA1-D3D25DE3B004}"/>
              </a:ext>
            </a:extLst>
          </p:cNvPr>
          <p:cNvSpPr/>
          <p:nvPr/>
        </p:nvSpPr>
        <p:spPr>
          <a:xfrm>
            <a:off x="3516477" y="6072189"/>
            <a:ext cx="3618078" cy="3444356"/>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Text Placeholder 17">
            <a:extLst>
              <a:ext uri="{FF2B5EF4-FFF2-40B4-BE49-F238E27FC236}">
                <a16:creationId xmlns:a16="http://schemas.microsoft.com/office/drawing/2014/main" id="{B26AC8EC-F404-2D14-87A9-C2EC23B5858A}"/>
              </a:ext>
            </a:extLst>
          </p:cNvPr>
          <p:cNvSpPr txBox="1">
            <a:spLocks/>
          </p:cNvSpPr>
          <p:nvPr/>
        </p:nvSpPr>
        <p:spPr>
          <a:xfrm>
            <a:off x="3779837" y="6443663"/>
            <a:ext cx="2992438" cy="223929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740"/>
              </a:lnSpc>
            </a:pPr>
            <a:r>
              <a:rPr lang="en-US" sz="1700" dirty="0">
                <a:solidFill>
                  <a:schemeClr val="bg1"/>
                </a:solidFill>
              </a:rPr>
              <a:t>As you have probably figured, we pay a lot of attention to the words we’re using. Words, even if used as synonyms in daily conversations, often evoke different histories, politics and ideologies. In this part we will clarify some of the terms we rely on in our work and explain how they differ from other similar terms you are likely to encounter.</a:t>
            </a:r>
          </a:p>
        </p:txBody>
      </p:sp>
      <p:pic>
        <p:nvPicPr>
          <p:cNvPr id="8" name="Picture 7">
            <a:extLst>
              <a:ext uri="{FF2B5EF4-FFF2-40B4-BE49-F238E27FC236}">
                <a16:creationId xmlns:a16="http://schemas.microsoft.com/office/drawing/2014/main" id="{C2A9FD29-BA3A-7C05-DC5B-F48950236619}"/>
              </a:ext>
            </a:extLst>
          </p:cNvPr>
          <p:cNvPicPr>
            <a:picLocks noChangeAspect="1"/>
          </p:cNvPicPr>
          <p:nvPr/>
        </p:nvPicPr>
        <p:blipFill rotWithShape="1">
          <a:blip r:embed="rId3">
            <a:alphaModFix amt="35000"/>
          </a:blip>
          <a:srcRect l="66637" t="-878" r="4279" b="31174"/>
          <a:stretch/>
        </p:blipFill>
        <p:spPr>
          <a:xfrm flipH="1">
            <a:off x="174937" y="7292168"/>
            <a:ext cx="2651057" cy="3399920"/>
          </a:xfrm>
          <a:prstGeom prst="rect">
            <a:avLst/>
          </a:prstGeom>
        </p:spPr>
      </p:pic>
    </p:spTree>
    <p:extLst>
      <p:ext uri="{BB962C8B-B14F-4D97-AF65-F5344CB8AC3E}">
        <p14:creationId xmlns:p14="http://schemas.microsoft.com/office/powerpoint/2010/main" val="1119067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989F3-11D7-5321-B522-76234771F31C}"/>
              </a:ext>
            </a:extLst>
          </p:cNvPr>
          <p:cNvSpPr/>
          <p:nvPr/>
        </p:nvSpPr>
        <p:spPr>
          <a:xfrm flipV="1">
            <a:off x="0" y="1416623"/>
            <a:ext cx="7559675" cy="8602586"/>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8" name="Picture 7">
            <a:extLst>
              <a:ext uri="{FF2B5EF4-FFF2-40B4-BE49-F238E27FC236}">
                <a16:creationId xmlns:a16="http://schemas.microsoft.com/office/drawing/2014/main" id="{B6EC9DC8-D409-1FDA-70CD-59CCF3A76E82}"/>
              </a:ext>
            </a:extLst>
          </p:cNvPr>
          <p:cNvPicPr>
            <a:picLocks noChangeAspect="1"/>
          </p:cNvPicPr>
          <p:nvPr/>
        </p:nvPicPr>
        <p:blipFill rotWithShape="1">
          <a:blip r:embed="rId2">
            <a:alphaModFix amt="35000"/>
          </a:blip>
          <a:srcRect l="62255" t="-878" r="5449" b="31174"/>
          <a:stretch/>
        </p:blipFill>
        <p:spPr>
          <a:xfrm>
            <a:off x="3218965" y="5443809"/>
            <a:ext cx="3983098" cy="4600236"/>
          </a:xfrm>
          <a:prstGeom prst="rect">
            <a:avLst/>
          </a:prstGeom>
        </p:spPr>
      </p:pic>
      <p:sp>
        <p:nvSpPr>
          <p:cNvPr id="17" name="Text Placeholder 16">
            <a:extLst>
              <a:ext uri="{FF2B5EF4-FFF2-40B4-BE49-F238E27FC236}">
                <a16:creationId xmlns:a16="http://schemas.microsoft.com/office/drawing/2014/main" id="{428B317D-2D08-3045-B095-5358A7C7BCC0}"/>
              </a:ext>
            </a:extLst>
          </p:cNvPr>
          <p:cNvSpPr>
            <a:spLocks noGrp="1"/>
          </p:cNvSpPr>
          <p:nvPr>
            <p:ph type="body" sz="quarter" idx="30"/>
          </p:nvPr>
        </p:nvSpPr>
        <p:spPr>
          <a:xfrm>
            <a:off x="4672533" y="558897"/>
            <a:ext cx="2179661" cy="728394"/>
          </a:xfrm>
        </p:spPr>
        <p:txBody>
          <a:bodyPr/>
          <a:lstStyle/>
          <a:p>
            <a:pPr algn="r">
              <a:lnSpc>
                <a:spcPts val="2600"/>
              </a:lnSpc>
              <a:spcBef>
                <a:spcPts val="0"/>
              </a:spcBef>
            </a:pPr>
            <a:r>
              <a:rPr lang="en-IE" sz="2700" b="1" dirty="0">
                <a:solidFill>
                  <a:srgbClr val="009AC1"/>
                </a:solidFill>
                <a:effectLst/>
                <a:ea typeface="Arial" panose="020B0604020202020204" pitchFamily="34" charset="0"/>
                <a:cs typeface="Calibri" panose="020F0502020204030204" pitchFamily="34" charset="0"/>
              </a:rPr>
              <a:t>Who it is for?</a:t>
            </a:r>
          </a:p>
        </p:txBody>
      </p:sp>
      <p:sp>
        <p:nvSpPr>
          <p:cNvPr id="11" name="Rounded Rectangle 10">
            <a:extLst>
              <a:ext uri="{FF2B5EF4-FFF2-40B4-BE49-F238E27FC236}">
                <a16:creationId xmlns:a16="http://schemas.microsoft.com/office/drawing/2014/main" id="{FE2D1921-83BD-FB4C-9448-A9431AA4149E}"/>
              </a:ext>
            </a:extLst>
          </p:cNvPr>
          <p:cNvSpPr/>
          <p:nvPr/>
        </p:nvSpPr>
        <p:spPr>
          <a:xfrm>
            <a:off x="578266" y="2172403"/>
            <a:ext cx="2291934" cy="1643605"/>
          </a:xfrm>
          <a:prstGeom prst="roundRect">
            <a:avLst>
              <a:gd name="adj" fmla="val 19897"/>
            </a:avLst>
          </a:prstGeom>
          <a:noFill/>
          <a:ln w="28575">
            <a:solidFill>
              <a:srgbClr val="00B6E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B90AE0EF-D188-4F72-33AE-3C3E78A406D7}"/>
              </a:ext>
            </a:extLst>
          </p:cNvPr>
          <p:cNvSpPr/>
          <p:nvPr/>
        </p:nvSpPr>
        <p:spPr>
          <a:xfrm>
            <a:off x="2735091" y="1584859"/>
            <a:ext cx="4354713" cy="1642959"/>
          </a:xfrm>
          <a:prstGeom prst="roundRect">
            <a:avLst>
              <a:gd name="adj" fmla="val 21109"/>
            </a:avLst>
          </a:prstGeom>
          <a:noFill/>
          <a:ln w="28575">
            <a:solidFill>
              <a:srgbClr val="24BAA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1485E3C-192F-B51A-B73F-3C89CE933C2D}"/>
              </a:ext>
            </a:extLst>
          </p:cNvPr>
          <p:cNvSpPr txBox="1"/>
          <p:nvPr/>
        </p:nvSpPr>
        <p:spPr>
          <a:xfrm>
            <a:off x="779147" y="2345631"/>
            <a:ext cx="1929329" cy="1374735"/>
          </a:xfrm>
          <a:prstGeom prst="rect">
            <a:avLst/>
          </a:prstGeom>
          <a:noFill/>
        </p:spPr>
        <p:txBody>
          <a:bodyPr wrap="square">
            <a:spAutoFit/>
          </a:bodyPr>
          <a:lstStyle/>
          <a:p>
            <a:pPr algn="ctr">
              <a:lnSpc>
                <a:spcPts val="1960"/>
              </a:lnSpc>
            </a:pPr>
            <a:r>
              <a:rPr lang="fr-FR" sz="1800" b="1"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a parent struggling to replace screens with other activities </a:t>
            </a:r>
            <a:endParaRPr lang="en-IE" sz="1800" b="1"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B142EB17-F396-DCE0-BFBF-13286E5A9D58}"/>
              </a:ext>
            </a:extLst>
          </p:cNvPr>
          <p:cNvSpPr txBox="1"/>
          <p:nvPr/>
        </p:nvSpPr>
        <p:spPr>
          <a:xfrm>
            <a:off x="3193851" y="1791409"/>
            <a:ext cx="3603858" cy="1118255"/>
          </a:xfrm>
          <a:prstGeom prst="rect">
            <a:avLst/>
          </a:prstGeom>
          <a:noFill/>
        </p:spPr>
        <p:txBody>
          <a:bodyPr wrap="square">
            <a:spAutoFit/>
          </a:bodyPr>
          <a:lstStyle/>
          <a:p>
            <a:pPr algn="ctr">
              <a:lnSpc>
                <a:spcPts val="1960"/>
              </a:lnSpc>
            </a:pPr>
            <a:r>
              <a:rPr lang="fr-FR" sz="1600" b="1"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…a child doctor or psychologist worried about a </a:t>
            </a:r>
            <a:r>
              <a:rPr lang="fr-FR" sz="1600" b="1" i="1" dirty="0" err="1">
                <a:solidFill>
                  <a:schemeClr val="bg1"/>
                </a:solidFill>
                <a:effectLst/>
                <a:latin typeface="Calibri" panose="020F0502020204030204" pitchFamily="34" charset="0"/>
                <a:ea typeface="Arial" panose="020B0604020202020204" pitchFamily="34" charset="0"/>
                <a:cs typeface="Calibri" panose="020F0502020204030204" pitchFamily="34" charset="0"/>
              </a:rPr>
              <a:t>growing</a:t>
            </a:r>
            <a:r>
              <a:rPr lang="fr-FR" sz="1600" b="1"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number of children showing delays in language, cognition, and motor skills </a:t>
            </a:r>
            <a:endParaRPr lang="en-IE" sz="1600" b="1"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D15C6878-D4D2-3145-4E85-D574221F5F5E}"/>
              </a:ext>
            </a:extLst>
          </p:cNvPr>
          <p:cNvSpPr txBox="1"/>
          <p:nvPr/>
        </p:nvSpPr>
        <p:spPr>
          <a:xfrm>
            <a:off x="1822906" y="6999815"/>
            <a:ext cx="3111282" cy="1108252"/>
          </a:xfrm>
          <a:prstGeom prst="rect">
            <a:avLst/>
          </a:prstGeom>
          <a:noFill/>
        </p:spPr>
        <p:txBody>
          <a:bodyPr wrap="square">
            <a:spAutoFit/>
          </a:bodyPr>
          <a:lstStyle/>
          <a:p>
            <a:pPr algn="ctr">
              <a:lnSpc>
                <a:spcPts val="1960"/>
              </a:lnSpc>
            </a:pPr>
            <a:r>
              <a:rPr lang="fr-FR" sz="1600" b="1"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a researcher who is interested in collective research and who wants to channel their knowledge into care practices</a:t>
            </a:r>
            <a:endParaRPr lang="en-IE" sz="1600" b="1"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1A2BFC52-4A70-D31B-C078-A67FCC91A572}"/>
              </a:ext>
            </a:extLst>
          </p:cNvPr>
          <p:cNvSpPr txBox="1"/>
          <p:nvPr/>
        </p:nvSpPr>
        <p:spPr>
          <a:xfrm>
            <a:off x="4783623" y="5472005"/>
            <a:ext cx="2164610" cy="1631216"/>
          </a:xfrm>
          <a:prstGeom prst="rect">
            <a:avLst/>
          </a:prstGeom>
          <a:noFill/>
        </p:spPr>
        <p:txBody>
          <a:bodyPr wrap="square">
            <a:spAutoFit/>
          </a:bodyPr>
          <a:lstStyle/>
          <a:p>
            <a:pPr algn="ctr">
              <a:lnSpc>
                <a:spcPts val="1960"/>
              </a:lnSpc>
            </a:pPr>
            <a:r>
              <a:rPr lang="fr-FR" sz="1800"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an elected official interested in experimenting new innovative health care initiatives in their territory</a:t>
            </a:r>
            <a:endParaRPr lang="en-IE" sz="1800"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E0D1147E-A405-8FB7-3D77-DF412A182CB1}"/>
              </a:ext>
            </a:extLst>
          </p:cNvPr>
          <p:cNvSpPr txBox="1"/>
          <p:nvPr/>
        </p:nvSpPr>
        <p:spPr>
          <a:xfrm>
            <a:off x="2928261" y="3545993"/>
            <a:ext cx="3522430" cy="1118255"/>
          </a:xfrm>
          <a:prstGeom prst="rect">
            <a:avLst/>
          </a:prstGeom>
          <a:noFill/>
        </p:spPr>
        <p:txBody>
          <a:bodyPr wrap="square">
            <a:spAutoFit/>
          </a:bodyPr>
          <a:lstStyle/>
          <a:p>
            <a:pPr algn="ctr">
              <a:lnSpc>
                <a:spcPts val="1960"/>
              </a:lnSpc>
            </a:pPr>
            <a:r>
              <a:rPr lang="fr-FR" sz="1800"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a public institution or enterprise that wishes to support local economies by investing in the </a:t>
            </a:r>
            <a:r>
              <a:rPr lang="fr-FR" sz="1800" i="1" dirty="0" err="1">
                <a:solidFill>
                  <a:schemeClr val="bg1"/>
                </a:solidFill>
                <a:effectLst/>
                <a:latin typeface="Calibri" panose="020F0502020204030204" pitchFamily="34" charset="0"/>
                <a:ea typeface="Arial" panose="020B0604020202020204" pitchFamily="34" charset="0"/>
                <a:cs typeface="Calibri" panose="020F0502020204030204" pitchFamily="34" charset="0"/>
              </a:rPr>
              <a:t>capacities</a:t>
            </a:r>
            <a:r>
              <a:rPr lang="fr-FR" sz="1800"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of inhabitants  </a:t>
            </a:r>
            <a:endParaRPr lang="en-IE" sz="1800"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34" name="Rounded Rectangle 33">
            <a:extLst>
              <a:ext uri="{FF2B5EF4-FFF2-40B4-BE49-F238E27FC236}">
                <a16:creationId xmlns:a16="http://schemas.microsoft.com/office/drawing/2014/main" id="{21B6A660-D2CF-68AD-2876-135C2F008B21}"/>
              </a:ext>
            </a:extLst>
          </p:cNvPr>
          <p:cNvSpPr/>
          <p:nvPr/>
        </p:nvSpPr>
        <p:spPr>
          <a:xfrm>
            <a:off x="2617020" y="3080335"/>
            <a:ext cx="3997536" cy="1907304"/>
          </a:xfrm>
          <a:prstGeom prst="roundRect">
            <a:avLst>
              <a:gd name="adj" fmla="val 19897"/>
            </a:avLst>
          </a:prstGeom>
          <a:noFill/>
          <a:ln w="28575">
            <a:solidFill>
              <a:srgbClr val="BC87B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ounded Rectangle 34">
            <a:extLst>
              <a:ext uri="{FF2B5EF4-FFF2-40B4-BE49-F238E27FC236}">
                <a16:creationId xmlns:a16="http://schemas.microsoft.com/office/drawing/2014/main" id="{6A35C3D5-EE67-A543-B251-7B6A49491398}"/>
              </a:ext>
            </a:extLst>
          </p:cNvPr>
          <p:cNvSpPr/>
          <p:nvPr/>
        </p:nvSpPr>
        <p:spPr>
          <a:xfrm>
            <a:off x="4365245" y="4793580"/>
            <a:ext cx="2769311" cy="2725595"/>
          </a:xfrm>
          <a:prstGeom prst="roundRect">
            <a:avLst>
              <a:gd name="adj" fmla="val 19897"/>
            </a:avLst>
          </a:prstGeom>
          <a:noFill/>
          <a:ln w="28575">
            <a:solidFill>
              <a:srgbClr val="24BAA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Slide Number Placeholder 5">
            <a:extLst>
              <a:ext uri="{FF2B5EF4-FFF2-40B4-BE49-F238E27FC236}">
                <a16:creationId xmlns:a16="http://schemas.microsoft.com/office/drawing/2014/main" id="{598FD355-0FD5-EE05-73FD-B5FFC045AF20}"/>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5</a:t>
            </a:fld>
            <a:endParaRPr lang="en-US" dirty="0"/>
          </a:p>
        </p:txBody>
      </p:sp>
      <p:sp>
        <p:nvSpPr>
          <p:cNvPr id="37" name="Rounded Rectangle 36">
            <a:extLst>
              <a:ext uri="{FF2B5EF4-FFF2-40B4-BE49-F238E27FC236}">
                <a16:creationId xmlns:a16="http://schemas.microsoft.com/office/drawing/2014/main" id="{574C04CA-9778-D4A6-9B11-07A6D2B93F0F}"/>
              </a:ext>
            </a:extLst>
          </p:cNvPr>
          <p:cNvSpPr/>
          <p:nvPr/>
        </p:nvSpPr>
        <p:spPr>
          <a:xfrm>
            <a:off x="433986" y="4768745"/>
            <a:ext cx="4263990" cy="1642959"/>
          </a:xfrm>
          <a:prstGeom prst="roundRect">
            <a:avLst>
              <a:gd name="adj" fmla="val 21109"/>
            </a:avLst>
          </a:prstGeom>
          <a:noFill/>
          <a:ln w="28575">
            <a:solidFill>
              <a:srgbClr val="00B6E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65DDE71C-653A-9D8F-952F-E47720C755E0}"/>
              </a:ext>
            </a:extLst>
          </p:cNvPr>
          <p:cNvSpPr txBox="1"/>
          <p:nvPr/>
        </p:nvSpPr>
        <p:spPr>
          <a:xfrm>
            <a:off x="876190" y="5207703"/>
            <a:ext cx="3206421" cy="1118255"/>
          </a:xfrm>
          <a:prstGeom prst="rect">
            <a:avLst/>
          </a:prstGeom>
          <a:noFill/>
        </p:spPr>
        <p:txBody>
          <a:bodyPr wrap="square">
            <a:spAutoFit/>
          </a:bodyPr>
          <a:lstStyle/>
          <a:p>
            <a:pPr algn="ctr">
              <a:lnSpc>
                <a:spcPts val="1960"/>
              </a:lnSpc>
            </a:pPr>
            <a:r>
              <a:rPr lang="fr-FR" sz="1800" b="1"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a health care professional unsure of how to address parents with children affected by overexposure</a:t>
            </a:r>
            <a:endParaRPr lang="en-IE" sz="1800" b="1"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EE4598E3-3F33-07D5-35FE-CE6F4802C523}"/>
              </a:ext>
            </a:extLst>
          </p:cNvPr>
          <p:cNvSpPr txBox="1"/>
          <p:nvPr/>
        </p:nvSpPr>
        <p:spPr>
          <a:xfrm>
            <a:off x="412369" y="8385268"/>
            <a:ext cx="1852855" cy="1374735"/>
          </a:xfrm>
          <a:prstGeom prst="rect">
            <a:avLst/>
          </a:prstGeom>
          <a:noFill/>
        </p:spPr>
        <p:txBody>
          <a:bodyPr wrap="square">
            <a:spAutoFit/>
          </a:bodyPr>
          <a:lstStyle/>
          <a:p>
            <a:pPr algn="ctr">
              <a:lnSpc>
                <a:spcPts val="1960"/>
              </a:lnSpc>
            </a:pPr>
            <a:r>
              <a:rPr lang="fr-FR" sz="1800" b="1"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an animator looking for new tools to foster collective intelligence </a:t>
            </a:r>
            <a:endParaRPr lang="en-IE" sz="1800" b="1"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40" name="Rounded Rectangle 39">
            <a:extLst>
              <a:ext uri="{FF2B5EF4-FFF2-40B4-BE49-F238E27FC236}">
                <a16:creationId xmlns:a16="http://schemas.microsoft.com/office/drawing/2014/main" id="{ACFA5FC7-E1A2-0855-7A16-E456DAA82B60}"/>
              </a:ext>
            </a:extLst>
          </p:cNvPr>
          <p:cNvSpPr/>
          <p:nvPr/>
        </p:nvSpPr>
        <p:spPr>
          <a:xfrm>
            <a:off x="201475" y="8035069"/>
            <a:ext cx="2302599" cy="1785867"/>
          </a:xfrm>
          <a:prstGeom prst="roundRect">
            <a:avLst>
              <a:gd name="adj" fmla="val 19897"/>
            </a:avLst>
          </a:prstGeom>
          <a:noFill/>
          <a:ln w="28575">
            <a:solidFill>
              <a:srgbClr val="24BAA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40">
            <a:extLst>
              <a:ext uri="{FF2B5EF4-FFF2-40B4-BE49-F238E27FC236}">
                <a16:creationId xmlns:a16="http://schemas.microsoft.com/office/drawing/2014/main" id="{15ACECA5-7123-2FBE-8BF9-2A8F810F4956}"/>
              </a:ext>
            </a:extLst>
          </p:cNvPr>
          <p:cNvSpPr/>
          <p:nvPr/>
        </p:nvSpPr>
        <p:spPr>
          <a:xfrm>
            <a:off x="2405623" y="8241289"/>
            <a:ext cx="4728931" cy="1237049"/>
          </a:xfrm>
          <a:prstGeom prst="roundRect">
            <a:avLst>
              <a:gd name="adj" fmla="val 21109"/>
            </a:avLst>
          </a:prstGeom>
          <a:noFill/>
          <a:ln w="28575">
            <a:solidFill>
              <a:srgbClr val="00B6E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EA232F5B-B8A8-ADB8-48C9-8A36FEA10E84}"/>
              </a:ext>
            </a:extLst>
          </p:cNvPr>
          <p:cNvSpPr txBox="1"/>
          <p:nvPr/>
        </p:nvSpPr>
        <p:spPr>
          <a:xfrm>
            <a:off x="2560001" y="8537306"/>
            <a:ext cx="4529803" cy="862031"/>
          </a:xfrm>
          <a:prstGeom prst="rect">
            <a:avLst/>
          </a:prstGeom>
          <a:noFill/>
        </p:spPr>
        <p:txBody>
          <a:bodyPr wrap="square">
            <a:spAutoFit/>
          </a:bodyPr>
          <a:lstStyle/>
          <a:p>
            <a:pPr algn="ctr">
              <a:lnSpc>
                <a:spcPts val="1960"/>
              </a:lnSpc>
            </a:pPr>
            <a:r>
              <a:rPr lang="fr-FR" sz="1900"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or just about anyone else concerned with the effects technology has on our development and mental well-being…  </a:t>
            </a:r>
            <a:endParaRPr lang="en-IE" sz="1900"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45" name="Rounded Rectangle 44">
            <a:extLst>
              <a:ext uri="{FF2B5EF4-FFF2-40B4-BE49-F238E27FC236}">
                <a16:creationId xmlns:a16="http://schemas.microsoft.com/office/drawing/2014/main" id="{C8CC9B8B-61D9-086B-C59B-7A36670B260F}"/>
              </a:ext>
            </a:extLst>
          </p:cNvPr>
          <p:cNvSpPr/>
          <p:nvPr/>
        </p:nvSpPr>
        <p:spPr>
          <a:xfrm>
            <a:off x="1540272" y="6611004"/>
            <a:ext cx="3522430" cy="1769786"/>
          </a:xfrm>
          <a:prstGeom prst="roundRect">
            <a:avLst>
              <a:gd name="adj" fmla="val 19897"/>
            </a:avLst>
          </a:prstGeom>
          <a:noFill/>
          <a:ln w="28575">
            <a:solidFill>
              <a:srgbClr val="BC87B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46">
            <a:extLst>
              <a:ext uri="{FF2B5EF4-FFF2-40B4-BE49-F238E27FC236}">
                <a16:creationId xmlns:a16="http://schemas.microsoft.com/office/drawing/2014/main" id="{BE61BB8D-9D63-AAF8-CFA8-8D4E29625E62}"/>
              </a:ext>
            </a:extLst>
          </p:cNvPr>
          <p:cNvGrpSpPr/>
          <p:nvPr/>
        </p:nvGrpSpPr>
        <p:grpSpPr>
          <a:xfrm>
            <a:off x="714283" y="4181128"/>
            <a:ext cx="1108623" cy="807096"/>
            <a:chOff x="3400450" y="986392"/>
            <a:chExt cx="1487826" cy="1083162"/>
          </a:xfrm>
        </p:grpSpPr>
        <p:sp>
          <p:nvSpPr>
            <p:cNvPr id="48" name="Freeform 47">
              <a:extLst>
                <a:ext uri="{FF2B5EF4-FFF2-40B4-BE49-F238E27FC236}">
                  <a16:creationId xmlns:a16="http://schemas.microsoft.com/office/drawing/2014/main" id="{A127E211-B390-07A8-1C0B-2C39EAB61923}"/>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B245DD0E-D64E-48AE-29E2-B752ED734AA3}"/>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grpSp>
        <p:nvGrpSpPr>
          <p:cNvPr id="50" name="Group 49">
            <a:extLst>
              <a:ext uri="{FF2B5EF4-FFF2-40B4-BE49-F238E27FC236}">
                <a16:creationId xmlns:a16="http://schemas.microsoft.com/office/drawing/2014/main" id="{D9FC4243-7959-1C23-F75A-65511D454E48}"/>
              </a:ext>
            </a:extLst>
          </p:cNvPr>
          <p:cNvGrpSpPr/>
          <p:nvPr/>
        </p:nvGrpSpPr>
        <p:grpSpPr>
          <a:xfrm rot="10800000">
            <a:off x="5579654" y="7272143"/>
            <a:ext cx="1108623" cy="807096"/>
            <a:chOff x="3400450" y="986392"/>
            <a:chExt cx="1487826" cy="1083162"/>
          </a:xfrm>
        </p:grpSpPr>
        <p:sp>
          <p:nvSpPr>
            <p:cNvPr id="51" name="Freeform 50">
              <a:extLst>
                <a:ext uri="{FF2B5EF4-FFF2-40B4-BE49-F238E27FC236}">
                  <a16:creationId xmlns:a16="http://schemas.microsoft.com/office/drawing/2014/main" id="{05758DA2-8CF0-7AEA-DC7B-3039D2D4DF0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00B6E6"/>
            </a:solidFill>
            <a:ln w="8971"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FBB945C2-DB5A-195C-8428-F1B84E18C7B5}"/>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
        <p:nvSpPr>
          <p:cNvPr id="55" name="Text Placeholder 17">
            <a:extLst>
              <a:ext uri="{FF2B5EF4-FFF2-40B4-BE49-F238E27FC236}">
                <a16:creationId xmlns:a16="http://schemas.microsoft.com/office/drawing/2014/main" id="{87AD4A44-DE50-DA08-863C-93E10BD3C474}"/>
              </a:ext>
            </a:extLst>
          </p:cNvPr>
          <p:cNvSpPr txBox="1">
            <a:spLocks/>
          </p:cNvSpPr>
          <p:nvPr/>
        </p:nvSpPr>
        <p:spPr>
          <a:xfrm>
            <a:off x="469871" y="1255693"/>
            <a:ext cx="2238605" cy="349523"/>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chemeClr val="bg1"/>
                </a:solidFill>
              </a:rPr>
              <a:t>This Guide is for you!</a:t>
            </a:r>
          </a:p>
        </p:txBody>
      </p:sp>
      <p:sp>
        <p:nvSpPr>
          <p:cNvPr id="58" name="Text Placeholder 17">
            <a:extLst>
              <a:ext uri="{FF2B5EF4-FFF2-40B4-BE49-F238E27FC236}">
                <a16:creationId xmlns:a16="http://schemas.microsoft.com/office/drawing/2014/main" id="{AE9D1FEE-AB93-AEAB-960F-5B39F13E2F33}"/>
              </a:ext>
            </a:extLst>
          </p:cNvPr>
          <p:cNvSpPr txBox="1">
            <a:spLocks/>
          </p:cNvSpPr>
          <p:nvPr/>
        </p:nvSpPr>
        <p:spPr>
          <a:xfrm>
            <a:off x="4082610" y="9848926"/>
            <a:ext cx="2544085" cy="349523"/>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1720"/>
              </a:lnSpc>
            </a:pPr>
            <a:r>
              <a:rPr lang="en-US" sz="1800" b="1" dirty="0">
                <a:solidFill>
                  <a:schemeClr val="bg1"/>
                </a:solidFill>
              </a:rPr>
              <a:t>…. This guide is for you!</a:t>
            </a:r>
          </a:p>
        </p:txBody>
      </p:sp>
    </p:spTree>
    <p:extLst>
      <p:ext uri="{BB962C8B-B14F-4D97-AF65-F5344CB8AC3E}">
        <p14:creationId xmlns:p14="http://schemas.microsoft.com/office/powerpoint/2010/main" val="188160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8997C65-1DAD-28F9-ED48-64AFDC20AB04}"/>
              </a:ext>
            </a:extLst>
          </p:cNvPr>
          <p:cNvPicPr>
            <a:picLocks noChangeAspect="1"/>
          </p:cNvPicPr>
          <p:nvPr/>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l="7927" t="1372" r="19957" b="35897"/>
          <a:stretch/>
        </p:blipFill>
        <p:spPr>
          <a:xfrm>
            <a:off x="-4872" y="-3695"/>
            <a:ext cx="7559675" cy="9863975"/>
          </a:xfrm>
          <a:prstGeom prst="rect">
            <a:avLst/>
          </a:prstGeom>
        </p:spPr>
      </p:pic>
      <p:sp>
        <p:nvSpPr>
          <p:cNvPr id="6" name="Rectangle 5">
            <a:extLst>
              <a:ext uri="{FF2B5EF4-FFF2-40B4-BE49-F238E27FC236}">
                <a16:creationId xmlns:a16="http://schemas.microsoft.com/office/drawing/2014/main" id="{C7B9BF25-DFA2-6C5B-918D-562E6131E960}"/>
              </a:ext>
            </a:extLst>
          </p:cNvPr>
          <p:cNvSpPr/>
          <p:nvPr/>
        </p:nvSpPr>
        <p:spPr>
          <a:xfrm>
            <a:off x="4868" y="-3695"/>
            <a:ext cx="7559675" cy="9863975"/>
          </a:xfrm>
          <a:prstGeom prst="rect">
            <a:avLst/>
          </a:prstGeom>
          <a:gradFill>
            <a:gsLst>
              <a:gs pos="16000">
                <a:srgbClr val="00B6E6">
                  <a:alpha val="64000"/>
                </a:srgbClr>
              </a:gs>
              <a:gs pos="42000">
                <a:srgbClr val="00B6E6">
                  <a:alpha val="47538"/>
                </a:srgb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50</a:t>
            </a:fld>
            <a:endParaRPr lang="en-US" dirty="0"/>
          </a:p>
        </p:txBody>
      </p:sp>
      <p:pic>
        <p:nvPicPr>
          <p:cNvPr id="15" name="Picture 14">
            <a:extLst>
              <a:ext uri="{FF2B5EF4-FFF2-40B4-BE49-F238E27FC236}">
                <a16:creationId xmlns:a16="http://schemas.microsoft.com/office/drawing/2014/main" id="{E4FB4574-709B-7827-8AF0-D29EB54AEAB6}"/>
              </a:ext>
            </a:extLst>
          </p:cNvPr>
          <p:cNvPicPr>
            <a:picLocks noChangeAspect="1"/>
          </p:cNvPicPr>
          <p:nvPr/>
        </p:nvPicPr>
        <p:blipFill rotWithShape="1">
          <a:blip r:embed="rId3">
            <a:alphaModFix amt="35000"/>
          </a:blip>
          <a:srcRect l="66637" t="-878" r="4279" b="31174"/>
          <a:stretch/>
        </p:blipFill>
        <p:spPr>
          <a:xfrm flipH="1">
            <a:off x="240928" y="5535161"/>
            <a:ext cx="3386191" cy="4342713"/>
          </a:xfrm>
          <a:prstGeom prst="rect">
            <a:avLst/>
          </a:prstGeom>
        </p:spPr>
      </p:pic>
      <p:sp>
        <p:nvSpPr>
          <p:cNvPr id="16" name="Rectangle 15">
            <a:extLst>
              <a:ext uri="{FF2B5EF4-FFF2-40B4-BE49-F238E27FC236}">
                <a16:creationId xmlns:a16="http://schemas.microsoft.com/office/drawing/2014/main" id="{B76BA7C4-C87A-6974-A7FB-87A59EE7A471}"/>
              </a:ext>
            </a:extLst>
          </p:cNvPr>
          <p:cNvSpPr/>
          <p:nvPr/>
        </p:nvSpPr>
        <p:spPr>
          <a:xfrm>
            <a:off x="287020" y="990600"/>
            <a:ext cx="6985631" cy="551021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7" name="Text Placeholder 17">
            <a:extLst>
              <a:ext uri="{FF2B5EF4-FFF2-40B4-BE49-F238E27FC236}">
                <a16:creationId xmlns:a16="http://schemas.microsoft.com/office/drawing/2014/main" id="{A11A5078-6E75-D5CF-C8A6-AA9C4843533C}"/>
              </a:ext>
            </a:extLst>
          </p:cNvPr>
          <p:cNvSpPr txBox="1">
            <a:spLocks/>
          </p:cNvSpPr>
          <p:nvPr/>
        </p:nvSpPr>
        <p:spPr>
          <a:xfrm>
            <a:off x="522498" y="3661015"/>
            <a:ext cx="6514677" cy="2026506"/>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To us, contribution is a more radical type of participation. As proposed by Sherry </a:t>
            </a:r>
            <a:r>
              <a:rPr lang="en-US" dirty="0" err="1"/>
              <a:t>Arnstien</a:t>
            </a:r>
            <a:r>
              <a:rPr lang="en-US" dirty="0"/>
              <a:t> in her ladder of participation, participation can be used to indicate many different processes, from tokenism to real citizen power. Participation at its most rudimentary could be understood as simply ‘being there’. Often, participation in research implies adding new data to processes that have been determined in advance by other people. </a:t>
            </a:r>
          </a:p>
          <a:p>
            <a:r>
              <a:rPr lang="en-US" dirty="0"/>
              <a:t> </a:t>
            </a:r>
          </a:p>
          <a:p>
            <a:r>
              <a:rPr lang="en-US" dirty="0"/>
              <a:t>With Contribution we hear something entirely different. Contributory research is not determined in advance. It means that you, as a contributor, are expected to help setting the direction of the research. This includes coming up with research questions and deciding on a method that will help you answer them. As such, all participants hold a very active role in the process – implied too in the verb ‘to contribute’, which unlike ‘to participate’ always means to </a:t>
            </a:r>
            <a:r>
              <a:rPr lang="en-US" i="1" dirty="0"/>
              <a:t>add something</a:t>
            </a:r>
            <a:r>
              <a:rPr lang="en-US" dirty="0"/>
              <a:t>. </a:t>
            </a:r>
          </a:p>
          <a:p>
            <a:endParaRPr lang="en-US" dirty="0"/>
          </a:p>
          <a:p>
            <a:r>
              <a:rPr lang="en-US" dirty="0"/>
              <a:t>We believe that the equal investment in the process is the surest way of guaranteeing that the outcome of the research process will be of interest to all participants. </a:t>
            </a:r>
          </a:p>
          <a:p>
            <a:endParaRPr lang="en-US" sz="1100" b="1" dirty="0">
              <a:solidFill>
                <a:schemeClr val="bg1"/>
              </a:solidFill>
              <a:highlight>
                <a:srgbClr val="74659A"/>
              </a:highlight>
            </a:endParaRPr>
          </a:p>
        </p:txBody>
      </p:sp>
      <p:grpSp>
        <p:nvGrpSpPr>
          <p:cNvPr id="18" name="Group 17">
            <a:extLst>
              <a:ext uri="{FF2B5EF4-FFF2-40B4-BE49-F238E27FC236}">
                <a16:creationId xmlns:a16="http://schemas.microsoft.com/office/drawing/2014/main" id="{1FCB9990-341B-3B7C-A820-E5EEE43FAF27}"/>
              </a:ext>
            </a:extLst>
          </p:cNvPr>
          <p:cNvGrpSpPr/>
          <p:nvPr/>
        </p:nvGrpSpPr>
        <p:grpSpPr>
          <a:xfrm>
            <a:off x="0" y="1377935"/>
            <a:ext cx="7559675" cy="2283079"/>
            <a:chOff x="0" y="4434365"/>
            <a:chExt cx="7559675" cy="2283079"/>
          </a:xfrm>
        </p:grpSpPr>
        <p:sp>
          <p:nvSpPr>
            <p:cNvPr id="19" name="Rectangle 18">
              <a:extLst>
                <a:ext uri="{FF2B5EF4-FFF2-40B4-BE49-F238E27FC236}">
                  <a16:creationId xmlns:a16="http://schemas.microsoft.com/office/drawing/2014/main" id="{8ED98516-0BDE-8C9A-ED60-84A653A7118F}"/>
                </a:ext>
              </a:extLst>
            </p:cNvPr>
            <p:cNvSpPr/>
            <p:nvPr/>
          </p:nvSpPr>
          <p:spPr>
            <a:xfrm>
              <a:off x="0" y="4947442"/>
              <a:ext cx="7559675" cy="776697"/>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20" name="Graphic 19">
              <a:extLst>
                <a:ext uri="{FF2B5EF4-FFF2-40B4-BE49-F238E27FC236}">
                  <a16:creationId xmlns:a16="http://schemas.microsoft.com/office/drawing/2014/main" id="{9B06440C-C5E3-991D-FDBB-4C350C6768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71428" y="4434365"/>
              <a:ext cx="2109506" cy="1977662"/>
            </a:xfrm>
            <a:prstGeom prst="rect">
              <a:avLst/>
            </a:prstGeom>
          </p:spPr>
        </p:pic>
        <p:sp>
          <p:nvSpPr>
            <p:cNvPr id="21" name="Text Placeholder 16">
              <a:extLst>
                <a:ext uri="{FF2B5EF4-FFF2-40B4-BE49-F238E27FC236}">
                  <a16:creationId xmlns:a16="http://schemas.microsoft.com/office/drawing/2014/main" id="{0E82C1C4-716B-485F-0A27-E75A21822EAE}"/>
                </a:ext>
              </a:extLst>
            </p:cNvPr>
            <p:cNvSpPr txBox="1">
              <a:spLocks/>
            </p:cNvSpPr>
            <p:nvPr/>
          </p:nvSpPr>
          <p:spPr>
            <a:xfrm>
              <a:off x="677423" y="5161868"/>
              <a:ext cx="2214563"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Contribution</a:t>
              </a:r>
            </a:p>
          </p:txBody>
        </p:sp>
        <p:sp>
          <p:nvSpPr>
            <p:cNvPr id="22" name="Text Placeholder 16">
              <a:extLst>
                <a:ext uri="{FF2B5EF4-FFF2-40B4-BE49-F238E27FC236}">
                  <a16:creationId xmlns:a16="http://schemas.microsoft.com/office/drawing/2014/main" id="{83B0AFCF-CC5E-B822-4F39-8C0E42391C22}"/>
                </a:ext>
              </a:extLst>
            </p:cNvPr>
            <p:cNvSpPr txBox="1">
              <a:spLocks/>
            </p:cNvSpPr>
            <p:nvPr/>
          </p:nvSpPr>
          <p:spPr>
            <a:xfrm>
              <a:off x="4010016" y="5940747"/>
              <a:ext cx="557157" cy="776697"/>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S</a:t>
              </a:r>
              <a:endParaRPr lang="en-US" dirty="0">
                <a:solidFill>
                  <a:srgbClr val="009AC1"/>
                </a:solidFill>
              </a:endParaRPr>
            </a:p>
          </p:txBody>
        </p:sp>
        <p:sp>
          <p:nvSpPr>
            <p:cNvPr id="23" name="Text Placeholder 16">
              <a:extLst>
                <a:ext uri="{FF2B5EF4-FFF2-40B4-BE49-F238E27FC236}">
                  <a16:creationId xmlns:a16="http://schemas.microsoft.com/office/drawing/2014/main" id="{A75F6CF3-E4F8-4D5C-BA18-339B0D8F2211}"/>
                </a:ext>
              </a:extLst>
            </p:cNvPr>
            <p:cNvSpPr txBox="1">
              <a:spLocks/>
            </p:cNvSpPr>
            <p:nvPr/>
          </p:nvSpPr>
          <p:spPr>
            <a:xfrm>
              <a:off x="4564825" y="5161868"/>
              <a:ext cx="2211777"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Participation </a:t>
              </a:r>
            </a:p>
            <a:p>
              <a:pPr>
                <a:lnSpc>
                  <a:spcPts val="2600"/>
                </a:lnSpc>
                <a:spcBef>
                  <a:spcPts val="0"/>
                </a:spcBef>
              </a:pPr>
              <a:endParaRPr lang="en-US" sz="1600" dirty="0">
                <a:solidFill>
                  <a:schemeClr val="bg1"/>
                </a:solidFill>
              </a:endParaRPr>
            </a:p>
          </p:txBody>
        </p:sp>
      </p:grpSp>
    </p:spTree>
    <p:extLst>
      <p:ext uri="{BB962C8B-B14F-4D97-AF65-F5344CB8AC3E}">
        <p14:creationId xmlns:p14="http://schemas.microsoft.com/office/powerpoint/2010/main" val="2541361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A66C7F-0F61-CE8D-10FB-C7607DC83431}"/>
              </a:ext>
            </a:extLst>
          </p:cNvPr>
          <p:cNvPicPr>
            <a:picLocks noChangeAspect="1"/>
          </p:cNvPicPr>
          <p:nvPr/>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l="7927" t="1372" r="19957" b="35897"/>
          <a:stretch/>
        </p:blipFill>
        <p:spPr>
          <a:xfrm>
            <a:off x="-4872" y="-3695"/>
            <a:ext cx="7559675" cy="9863975"/>
          </a:xfrm>
          <a:prstGeom prst="rect">
            <a:avLst/>
          </a:prstGeom>
        </p:spPr>
      </p:pic>
      <p:sp>
        <p:nvSpPr>
          <p:cNvPr id="6" name="Rectangle 5">
            <a:extLst>
              <a:ext uri="{FF2B5EF4-FFF2-40B4-BE49-F238E27FC236}">
                <a16:creationId xmlns:a16="http://schemas.microsoft.com/office/drawing/2014/main" id="{C7B9BF25-DFA2-6C5B-918D-562E6131E960}"/>
              </a:ext>
            </a:extLst>
          </p:cNvPr>
          <p:cNvSpPr/>
          <p:nvPr/>
        </p:nvSpPr>
        <p:spPr>
          <a:xfrm>
            <a:off x="4868" y="-3695"/>
            <a:ext cx="7559675" cy="9863975"/>
          </a:xfrm>
          <a:prstGeom prst="rect">
            <a:avLst/>
          </a:prstGeom>
          <a:gradFill>
            <a:gsLst>
              <a:gs pos="16000">
                <a:srgbClr val="00B6E6">
                  <a:alpha val="64000"/>
                </a:srgbClr>
              </a:gs>
              <a:gs pos="42000">
                <a:srgbClr val="00B6E6">
                  <a:alpha val="47538"/>
                </a:srgb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51</a:t>
            </a:fld>
            <a:endParaRPr lang="en-US" dirty="0"/>
          </a:p>
        </p:txBody>
      </p:sp>
      <p:pic>
        <p:nvPicPr>
          <p:cNvPr id="14" name="Picture 13">
            <a:extLst>
              <a:ext uri="{FF2B5EF4-FFF2-40B4-BE49-F238E27FC236}">
                <a16:creationId xmlns:a16="http://schemas.microsoft.com/office/drawing/2014/main" id="{1415F1AC-632C-60CB-07C1-340D9CC94017}"/>
              </a:ext>
            </a:extLst>
          </p:cNvPr>
          <p:cNvPicPr>
            <a:picLocks noChangeAspect="1"/>
          </p:cNvPicPr>
          <p:nvPr/>
        </p:nvPicPr>
        <p:blipFill rotWithShape="1">
          <a:blip r:embed="rId3">
            <a:alphaModFix amt="35000"/>
          </a:blip>
          <a:srcRect l="66637" t="-878" r="4279" b="31174"/>
          <a:stretch/>
        </p:blipFill>
        <p:spPr>
          <a:xfrm flipH="1">
            <a:off x="277280" y="5452499"/>
            <a:ext cx="3443612" cy="4416354"/>
          </a:xfrm>
          <a:prstGeom prst="rect">
            <a:avLst/>
          </a:prstGeom>
        </p:spPr>
      </p:pic>
      <p:sp>
        <p:nvSpPr>
          <p:cNvPr id="15" name="Rectangle 14">
            <a:extLst>
              <a:ext uri="{FF2B5EF4-FFF2-40B4-BE49-F238E27FC236}">
                <a16:creationId xmlns:a16="http://schemas.microsoft.com/office/drawing/2014/main" id="{2A340467-154A-CE6B-C9BE-7B7F39C44F69}"/>
              </a:ext>
            </a:extLst>
          </p:cNvPr>
          <p:cNvSpPr/>
          <p:nvPr/>
        </p:nvSpPr>
        <p:spPr>
          <a:xfrm>
            <a:off x="287020" y="990600"/>
            <a:ext cx="6985631" cy="7315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0160390-1049-34E3-66E1-C38CDB5F2575}"/>
              </a:ext>
            </a:extLst>
          </p:cNvPr>
          <p:cNvSpPr txBox="1">
            <a:spLocks/>
          </p:cNvSpPr>
          <p:nvPr/>
        </p:nvSpPr>
        <p:spPr>
          <a:xfrm>
            <a:off x="522498" y="3661015"/>
            <a:ext cx="6514677" cy="2026506"/>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When we talk about what we hope to bring about through contributory research, we often speak about </a:t>
            </a:r>
            <a:r>
              <a:rPr lang="en-US" i="1" dirty="0"/>
              <a:t>capacitation</a:t>
            </a:r>
            <a:r>
              <a:rPr lang="en-US" dirty="0"/>
              <a:t>. </a:t>
            </a:r>
          </a:p>
          <a:p>
            <a:r>
              <a:rPr lang="en-US" dirty="0"/>
              <a:t> </a:t>
            </a:r>
          </a:p>
          <a:p>
            <a:r>
              <a:rPr lang="en-US" dirty="0"/>
              <a:t>Referencing the work of Amartya Sen (see above) capacitation can be described as the process through which people acquire capabilities, knowledge allowing them to act on the(</a:t>
            </a:r>
            <a:r>
              <a:rPr lang="en-US" dirty="0" err="1"/>
              <a:t>ir</a:t>
            </a:r>
            <a:r>
              <a:rPr lang="en-US" dirty="0"/>
              <a:t>) world. </a:t>
            </a:r>
          </a:p>
          <a:p>
            <a:r>
              <a:rPr lang="en-US" dirty="0"/>
              <a:t> </a:t>
            </a:r>
          </a:p>
          <a:p>
            <a:r>
              <a:rPr lang="en-US" dirty="0"/>
              <a:t>This is very different from teaching people skills, which are often predefined according to the demand of a given structure or logic, like the job market. Caricaturizing slightly, you might say that whereas capacitation is about </a:t>
            </a:r>
            <a:r>
              <a:rPr lang="en-US" i="1" dirty="0"/>
              <a:t>acting on </a:t>
            </a:r>
            <a:r>
              <a:rPr lang="en-US" dirty="0"/>
              <a:t>the world, skills is about </a:t>
            </a:r>
            <a:r>
              <a:rPr lang="en-US" i="1" dirty="0"/>
              <a:t>adapting to </a:t>
            </a:r>
            <a:r>
              <a:rPr lang="en-US" dirty="0"/>
              <a:t>the world. That is also why we differentiate contributory research from training programs, which are often explicitly geared towards skill-development. Sometimes, we try to combine the two logics, like what is the case for our nine sessions capacitation process Reason our screens (see in chapter 5).</a:t>
            </a:r>
          </a:p>
          <a:p>
            <a:r>
              <a:rPr lang="en-US" dirty="0"/>
              <a:t> </a:t>
            </a:r>
          </a:p>
          <a:p>
            <a:r>
              <a:rPr lang="en-US" dirty="0"/>
              <a:t>We also prefer to use capacitation rather than the term empowerment. One reason is that empowerment has been used so frequently and in so many different contexts that it, just like participation, has come to indicate a plethora of different dynamics and processes. Scientist and activist Max </a:t>
            </a:r>
            <a:r>
              <a:rPr lang="en-US" dirty="0" err="1"/>
              <a:t>Liboiron</a:t>
            </a:r>
            <a:r>
              <a:rPr lang="en-US" dirty="0"/>
              <a:t> writes how the word to ‘empower’ often implies ‘granting’ power to a group of people, ‘like passing a baton’, without acknowledging the structural problems that are causing power to be unequally distributed in the first place. </a:t>
            </a:r>
          </a:p>
          <a:p>
            <a:r>
              <a:rPr lang="en-US" dirty="0"/>
              <a:t> </a:t>
            </a:r>
          </a:p>
          <a:p>
            <a:r>
              <a:rPr lang="en-US" dirty="0"/>
              <a:t>Capacitation, on the contrary, is not something you can ‘give’ or ‘pass on’. You can, at most, favor the conditions of capacitation by creating a space where knowledge can be exchanged and experimentation supported. What follows from capacitation is not ‘power’ in a traditional sense, but rather the capacity to perform informed acts, which, to paraphrase the philosopher Hannah Nussbaum who’s also worked on the question of capacitation, favors a person’s psychical, psychic, or ethical integrity. Such acts could take the form of traditional acts against dominant forms of power – but not only that. The whole point of capacitation is that it isn’t up to us to determine the outcomes. Each </a:t>
            </a:r>
            <a:r>
              <a:rPr lang="en-US" dirty="0" err="1"/>
              <a:t>capacative</a:t>
            </a:r>
            <a:r>
              <a:rPr lang="en-US" dirty="0"/>
              <a:t> process will run according to the individuals embodying it. </a:t>
            </a:r>
          </a:p>
          <a:p>
            <a:endParaRPr lang="en-US" sz="1100" b="1" dirty="0">
              <a:solidFill>
                <a:schemeClr val="bg1"/>
              </a:solidFill>
              <a:highlight>
                <a:srgbClr val="74659A"/>
              </a:highlight>
            </a:endParaRPr>
          </a:p>
        </p:txBody>
      </p:sp>
      <p:grpSp>
        <p:nvGrpSpPr>
          <p:cNvPr id="17" name="Group 16">
            <a:extLst>
              <a:ext uri="{FF2B5EF4-FFF2-40B4-BE49-F238E27FC236}">
                <a16:creationId xmlns:a16="http://schemas.microsoft.com/office/drawing/2014/main" id="{08852F09-B10B-7F16-7125-34DF946C089A}"/>
              </a:ext>
            </a:extLst>
          </p:cNvPr>
          <p:cNvGrpSpPr/>
          <p:nvPr/>
        </p:nvGrpSpPr>
        <p:grpSpPr>
          <a:xfrm>
            <a:off x="0" y="1377935"/>
            <a:ext cx="7559675" cy="2283079"/>
            <a:chOff x="0" y="4434365"/>
            <a:chExt cx="7559675" cy="2283079"/>
          </a:xfrm>
        </p:grpSpPr>
        <p:sp>
          <p:nvSpPr>
            <p:cNvPr id="18" name="Rectangle 17">
              <a:extLst>
                <a:ext uri="{FF2B5EF4-FFF2-40B4-BE49-F238E27FC236}">
                  <a16:creationId xmlns:a16="http://schemas.microsoft.com/office/drawing/2014/main" id="{18A5D1F4-318B-443C-FAA6-DA9AA6B342CD}"/>
                </a:ext>
              </a:extLst>
            </p:cNvPr>
            <p:cNvSpPr/>
            <p:nvPr/>
          </p:nvSpPr>
          <p:spPr>
            <a:xfrm>
              <a:off x="0" y="4824270"/>
              <a:ext cx="7559675" cy="89986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19" name="Graphic 18">
              <a:extLst>
                <a:ext uri="{FF2B5EF4-FFF2-40B4-BE49-F238E27FC236}">
                  <a16:creationId xmlns:a16="http://schemas.microsoft.com/office/drawing/2014/main" id="{9A6CBA18-756A-4852-DDF4-F5874261EF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71428" y="4434365"/>
              <a:ext cx="2109506" cy="1977662"/>
            </a:xfrm>
            <a:prstGeom prst="rect">
              <a:avLst/>
            </a:prstGeom>
          </p:spPr>
        </p:pic>
        <p:sp>
          <p:nvSpPr>
            <p:cNvPr id="20" name="Text Placeholder 16">
              <a:extLst>
                <a:ext uri="{FF2B5EF4-FFF2-40B4-BE49-F238E27FC236}">
                  <a16:creationId xmlns:a16="http://schemas.microsoft.com/office/drawing/2014/main" id="{E0D0F3A6-7B97-E001-ED5F-8B256A503691}"/>
                </a:ext>
              </a:extLst>
            </p:cNvPr>
            <p:cNvSpPr txBox="1">
              <a:spLocks/>
            </p:cNvSpPr>
            <p:nvPr/>
          </p:nvSpPr>
          <p:spPr>
            <a:xfrm>
              <a:off x="4864" y="4954569"/>
              <a:ext cx="2887122"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Skills, Training, &amp; empowerment </a:t>
              </a:r>
            </a:p>
            <a:p>
              <a:pPr>
                <a:lnSpc>
                  <a:spcPts val="2600"/>
                </a:lnSpc>
                <a:spcBef>
                  <a:spcPts val="0"/>
                </a:spcBef>
              </a:pPr>
              <a:endParaRPr lang="en-US" sz="1600" dirty="0">
                <a:solidFill>
                  <a:schemeClr val="bg1"/>
                </a:solidFill>
              </a:endParaRPr>
            </a:p>
          </p:txBody>
        </p:sp>
        <p:sp>
          <p:nvSpPr>
            <p:cNvPr id="21" name="Text Placeholder 16">
              <a:extLst>
                <a:ext uri="{FF2B5EF4-FFF2-40B4-BE49-F238E27FC236}">
                  <a16:creationId xmlns:a16="http://schemas.microsoft.com/office/drawing/2014/main" id="{8A2FFB53-3CF5-7BD2-7636-78DC08CD8AE8}"/>
                </a:ext>
              </a:extLst>
            </p:cNvPr>
            <p:cNvSpPr txBox="1">
              <a:spLocks/>
            </p:cNvSpPr>
            <p:nvPr/>
          </p:nvSpPr>
          <p:spPr>
            <a:xfrm>
              <a:off x="4010016" y="5940747"/>
              <a:ext cx="557157" cy="776697"/>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S</a:t>
              </a:r>
              <a:endParaRPr lang="en-US" dirty="0">
                <a:solidFill>
                  <a:srgbClr val="009AC1"/>
                </a:solidFill>
              </a:endParaRPr>
            </a:p>
          </p:txBody>
        </p:sp>
        <p:sp>
          <p:nvSpPr>
            <p:cNvPr id="22" name="Text Placeholder 16">
              <a:extLst>
                <a:ext uri="{FF2B5EF4-FFF2-40B4-BE49-F238E27FC236}">
                  <a16:creationId xmlns:a16="http://schemas.microsoft.com/office/drawing/2014/main" id="{01685A85-2400-74CC-15BF-739F7FB1B7FD}"/>
                </a:ext>
              </a:extLst>
            </p:cNvPr>
            <p:cNvSpPr txBox="1">
              <a:spLocks/>
            </p:cNvSpPr>
            <p:nvPr/>
          </p:nvSpPr>
          <p:spPr>
            <a:xfrm>
              <a:off x="4567173" y="5118466"/>
              <a:ext cx="2211777"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Capacitation </a:t>
              </a:r>
            </a:p>
            <a:p>
              <a:pPr>
                <a:lnSpc>
                  <a:spcPts val="2600"/>
                </a:lnSpc>
                <a:spcBef>
                  <a:spcPts val="0"/>
                </a:spcBef>
              </a:pPr>
              <a:endParaRPr lang="en-US" sz="1600" dirty="0">
                <a:solidFill>
                  <a:schemeClr val="bg1"/>
                </a:solidFill>
              </a:endParaRPr>
            </a:p>
          </p:txBody>
        </p:sp>
      </p:grpSp>
    </p:spTree>
    <p:extLst>
      <p:ext uri="{BB962C8B-B14F-4D97-AF65-F5344CB8AC3E}">
        <p14:creationId xmlns:p14="http://schemas.microsoft.com/office/powerpoint/2010/main" val="8249475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A66C7F-0F61-CE8D-10FB-C7607DC83431}"/>
              </a:ext>
            </a:extLst>
          </p:cNvPr>
          <p:cNvPicPr>
            <a:picLocks noChangeAspect="1"/>
          </p:cNvPicPr>
          <p:nvPr/>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l="7927" t="1372" r="19957" b="35897"/>
          <a:stretch/>
        </p:blipFill>
        <p:spPr>
          <a:xfrm>
            <a:off x="-4872" y="-3695"/>
            <a:ext cx="7559675" cy="9863975"/>
          </a:xfrm>
          <a:prstGeom prst="rect">
            <a:avLst/>
          </a:prstGeom>
        </p:spPr>
      </p:pic>
      <p:sp>
        <p:nvSpPr>
          <p:cNvPr id="6" name="Rectangle 5">
            <a:extLst>
              <a:ext uri="{FF2B5EF4-FFF2-40B4-BE49-F238E27FC236}">
                <a16:creationId xmlns:a16="http://schemas.microsoft.com/office/drawing/2014/main" id="{C7B9BF25-DFA2-6C5B-918D-562E6131E960}"/>
              </a:ext>
            </a:extLst>
          </p:cNvPr>
          <p:cNvSpPr/>
          <p:nvPr/>
        </p:nvSpPr>
        <p:spPr>
          <a:xfrm>
            <a:off x="4868" y="-3695"/>
            <a:ext cx="7559675" cy="9863975"/>
          </a:xfrm>
          <a:prstGeom prst="rect">
            <a:avLst/>
          </a:prstGeom>
          <a:gradFill>
            <a:gsLst>
              <a:gs pos="16000">
                <a:srgbClr val="00B6E6">
                  <a:alpha val="64000"/>
                </a:srgbClr>
              </a:gs>
              <a:gs pos="42000">
                <a:srgbClr val="00B6E6">
                  <a:alpha val="47538"/>
                </a:srgb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52</a:t>
            </a:fld>
            <a:endParaRPr lang="en-US" dirty="0"/>
          </a:p>
        </p:txBody>
      </p:sp>
      <p:pic>
        <p:nvPicPr>
          <p:cNvPr id="14" name="Picture 13">
            <a:extLst>
              <a:ext uri="{FF2B5EF4-FFF2-40B4-BE49-F238E27FC236}">
                <a16:creationId xmlns:a16="http://schemas.microsoft.com/office/drawing/2014/main" id="{1415F1AC-632C-60CB-07C1-340D9CC94017}"/>
              </a:ext>
            </a:extLst>
          </p:cNvPr>
          <p:cNvPicPr>
            <a:picLocks noChangeAspect="1"/>
          </p:cNvPicPr>
          <p:nvPr/>
        </p:nvPicPr>
        <p:blipFill rotWithShape="1">
          <a:blip r:embed="rId3">
            <a:alphaModFix amt="35000"/>
          </a:blip>
          <a:srcRect l="66637" t="-878" r="4279" b="31174"/>
          <a:stretch/>
        </p:blipFill>
        <p:spPr>
          <a:xfrm flipH="1">
            <a:off x="277280" y="5452499"/>
            <a:ext cx="3443612" cy="4416354"/>
          </a:xfrm>
          <a:prstGeom prst="rect">
            <a:avLst/>
          </a:prstGeom>
        </p:spPr>
      </p:pic>
      <p:sp>
        <p:nvSpPr>
          <p:cNvPr id="15" name="Rectangle 14">
            <a:extLst>
              <a:ext uri="{FF2B5EF4-FFF2-40B4-BE49-F238E27FC236}">
                <a16:creationId xmlns:a16="http://schemas.microsoft.com/office/drawing/2014/main" id="{2A340467-154A-CE6B-C9BE-7B7F39C44F69}"/>
              </a:ext>
            </a:extLst>
          </p:cNvPr>
          <p:cNvSpPr/>
          <p:nvPr/>
        </p:nvSpPr>
        <p:spPr>
          <a:xfrm>
            <a:off x="287020" y="990600"/>
            <a:ext cx="6985631" cy="52730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0160390-1049-34E3-66E1-C38CDB5F2575}"/>
              </a:ext>
            </a:extLst>
          </p:cNvPr>
          <p:cNvSpPr txBox="1">
            <a:spLocks/>
          </p:cNvSpPr>
          <p:nvPr/>
        </p:nvSpPr>
        <p:spPr>
          <a:xfrm>
            <a:off x="522498" y="3661015"/>
            <a:ext cx="6514677" cy="2026506"/>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Many collective projects today advocate horizontal decision making processes. In its most radical form, horizontality implies that everyone’s voice is equal at any given moment and that no one holds a privileged position in relation to a given field or expertise.</a:t>
            </a:r>
          </a:p>
          <a:p>
            <a:r>
              <a:rPr lang="en-US" dirty="0"/>
              <a:t> </a:t>
            </a:r>
          </a:p>
          <a:p>
            <a:r>
              <a:rPr lang="en-US" dirty="0"/>
              <a:t>In contributory research, we prefer to talk about a diagonal approach. While everyone is equal when it comes to making big decisions, like determining the direction of the research, some voices will count more than others in specific contexts. </a:t>
            </a:r>
            <a:r>
              <a:rPr lang="en-US" dirty="0" err="1"/>
              <a:t>E.g</a:t>
            </a:r>
            <a:r>
              <a:rPr lang="en-US" dirty="0"/>
              <a:t>, if wanting to understand the different developmental stages of the child, we would tend to privilege the knowledge of a biologist, a developmental psychologist, or a psychoanalyst; if wanting to understand the barriers for changing screen habits, we would tend to consult a parent. With contributory research, we don’t seek to level people’s knowledge. The idea is to </a:t>
            </a:r>
            <a:r>
              <a:rPr lang="en-US" dirty="0" err="1"/>
              <a:t>mobilise</a:t>
            </a:r>
            <a:r>
              <a:rPr lang="en-US" dirty="0"/>
              <a:t> different types of knowledge in order to reach conclusions that no one could have arrived at by themselves. To us, acknowledging the limits of certain types of knowledge in some contexts is the flip-side of acknowledging their particular value in others. </a:t>
            </a:r>
          </a:p>
          <a:p>
            <a:endParaRPr lang="en-US" sz="1100" b="1" dirty="0">
              <a:solidFill>
                <a:schemeClr val="bg1"/>
              </a:solidFill>
              <a:highlight>
                <a:srgbClr val="74659A"/>
              </a:highlight>
            </a:endParaRPr>
          </a:p>
        </p:txBody>
      </p:sp>
      <p:grpSp>
        <p:nvGrpSpPr>
          <p:cNvPr id="17" name="Group 16">
            <a:extLst>
              <a:ext uri="{FF2B5EF4-FFF2-40B4-BE49-F238E27FC236}">
                <a16:creationId xmlns:a16="http://schemas.microsoft.com/office/drawing/2014/main" id="{08852F09-B10B-7F16-7125-34DF946C089A}"/>
              </a:ext>
            </a:extLst>
          </p:cNvPr>
          <p:cNvGrpSpPr/>
          <p:nvPr/>
        </p:nvGrpSpPr>
        <p:grpSpPr>
          <a:xfrm>
            <a:off x="0" y="1377935"/>
            <a:ext cx="7559675" cy="2283079"/>
            <a:chOff x="0" y="4434365"/>
            <a:chExt cx="7559675" cy="2283079"/>
          </a:xfrm>
        </p:grpSpPr>
        <p:sp>
          <p:nvSpPr>
            <p:cNvPr id="18" name="Rectangle 17">
              <a:extLst>
                <a:ext uri="{FF2B5EF4-FFF2-40B4-BE49-F238E27FC236}">
                  <a16:creationId xmlns:a16="http://schemas.microsoft.com/office/drawing/2014/main" id="{18A5D1F4-318B-443C-FAA6-DA9AA6B342CD}"/>
                </a:ext>
              </a:extLst>
            </p:cNvPr>
            <p:cNvSpPr/>
            <p:nvPr/>
          </p:nvSpPr>
          <p:spPr>
            <a:xfrm>
              <a:off x="0" y="5111605"/>
              <a:ext cx="7559675" cy="612534"/>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19" name="Graphic 18">
              <a:extLst>
                <a:ext uri="{FF2B5EF4-FFF2-40B4-BE49-F238E27FC236}">
                  <a16:creationId xmlns:a16="http://schemas.microsoft.com/office/drawing/2014/main" id="{9A6CBA18-756A-4852-DDF4-F5874261EF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71428" y="4434365"/>
              <a:ext cx="2109506" cy="1977662"/>
            </a:xfrm>
            <a:prstGeom prst="rect">
              <a:avLst/>
            </a:prstGeom>
          </p:spPr>
        </p:pic>
        <p:sp>
          <p:nvSpPr>
            <p:cNvPr id="20" name="Text Placeholder 16">
              <a:extLst>
                <a:ext uri="{FF2B5EF4-FFF2-40B4-BE49-F238E27FC236}">
                  <a16:creationId xmlns:a16="http://schemas.microsoft.com/office/drawing/2014/main" id="{E0D0F3A6-7B97-E001-ED5F-8B256A503691}"/>
                </a:ext>
              </a:extLst>
            </p:cNvPr>
            <p:cNvSpPr txBox="1">
              <a:spLocks/>
            </p:cNvSpPr>
            <p:nvPr/>
          </p:nvSpPr>
          <p:spPr>
            <a:xfrm>
              <a:off x="20296" y="5218285"/>
              <a:ext cx="2887122"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Horizontal</a:t>
              </a:r>
              <a:endParaRPr lang="en-US" sz="1600" dirty="0">
                <a:solidFill>
                  <a:schemeClr val="bg1"/>
                </a:solidFill>
              </a:endParaRPr>
            </a:p>
          </p:txBody>
        </p:sp>
        <p:sp>
          <p:nvSpPr>
            <p:cNvPr id="21" name="Text Placeholder 16">
              <a:extLst>
                <a:ext uri="{FF2B5EF4-FFF2-40B4-BE49-F238E27FC236}">
                  <a16:creationId xmlns:a16="http://schemas.microsoft.com/office/drawing/2014/main" id="{8A2FFB53-3CF5-7BD2-7636-78DC08CD8AE8}"/>
                </a:ext>
              </a:extLst>
            </p:cNvPr>
            <p:cNvSpPr txBox="1">
              <a:spLocks/>
            </p:cNvSpPr>
            <p:nvPr/>
          </p:nvSpPr>
          <p:spPr>
            <a:xfrm>
              <a:off x="4010016" y="5940747"/>
              <a:ext cx="557157" cy="776697"/>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S</a:t>
              </a:r>
              <a:endParaRPr lang="en-US" dirty="0">
                <a:solidFill>
                  <a:srgbClr val="009AC1"/>
                </a:solidFill>
              </a:endParaRPr>
            </a:p>
          </p:txBody>
        </p:sp>
        <p:sp>
          <p:nvSpPr>
            <p:cNvPr id="22" name="Text Placeholder 16">
              <a:extLst>
                <a:ext uri="{FF2B5EF4-FFF2-40B4-BE49-F238E27FC236}">
                  <a16:creationId xmlns:a16="http://schemas.microsoft.com/office/drawing/2014/main" id="{01685A85-2400-74CC-15BF-739F7FB1B7FD}"/>
                </a:ext>
              </a:extLst>
            </p:cNvPr>
            <p:cNvSpPr txBox="1">
              <a:spLocks/>
            </p:cNvSpPr>
            <p:nvPr/>
          </p:nvSpPr>
          <p:spPr>
            <a:xfrm>
              <a:off x="4567173" y="5225146"/>
              <a:ext cx="2211777"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Diagonal </a:t>
              </a:r>
            </a:p>
            <a:p>
              <a:pPr>
                <a:lnSpc>
                  <a:spcPts val="2600"/>
                </a:lnSpc>
                <a:spcBef>
                  <a:spcPts val="0"/>
                </a:spcBef>
              </a:pPr>
              <a:endParaRPr lang="en-US" sz="1600" dirty="0">
                <a:solidFill>
                  <a:schemeClr val="bg1"/>
                </a:solidFill>
              </a:endParaRPr>
            </a:p>
          </p:txBody>
        </p:sp>
      </p:grpSp>
    </p:spTree>
    <p:extLst>
      <p:ext uri="{BB962C8B-B14F-4D97-AF65-F5344CB8AC3E}">
        <p14:creationId xmlns:p14="http://schemas.microsoft.com/office/powerpoint/2010/main" val="37879547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A66C7F-0F61-CE8D-10FB-C7607DC83431}"/>
              </a:ext>
            </a:extLst>
          </p:cNvPr>
          <p:cNvPicPr>
            <a:picLocks noChangeAspect="1"/>
          </p:cNvPicPr>
          <p:nvPr/>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l="7927" t="1372" r="19957" b="35897"/>
          <a:stretch/>
        </p:blipFill>
        <p:spPr>
          <a:xfrm>
            <a:off x="-4872" y="-3695"/>
            <a:ext cx="7559675" cy="9863975"/>
          </a:xfrm>
          <a:prstGeom prst="rect">
            <a:avLst/>
          </a:prstGeom>
        </p:spPr>
      </p:pic>
      <p:sp>
        <p:nvSpPr>
          <p:cNvPr id="6" name="Rectangle 5">
            <a:extLst>
              <a:ext uri="{FF2B5EF4-FFF2-40B4-BE49-F238E27FC236}">
                <a16:creationId xmlns:a16="http://schemas.microsoft.com/office/drawing/2014/main" id="{C7B9BF25-DFA2-6C5B-918D-562E6131E960}"/>
              </a:ext>
            </a:extLst>
          </p:cNvPr>
          <p:cNvSpPr/>
          <p:nvPr/>
        </p:nvSpPr>
        <p:spPr>
          <a:xfrm>
            <a:off x="58946" y="307325"/>
            <a:ext cx="7559675" cy="9863975"/>
          </a:xfrm>
          <a:prstGeom prst="rect">
            <a:avLst/>
          </a:prstGeom>
          <a:gradFill>
            <a:gsLst>
              <a:gs pos="16000">
                <a:srgbClr val="00B6E6">
                  <a:alpha val="64000"/>
                </a:srgbClr>
              </a:gs>
              <a:gs pos="42000">
                <a:srgbClr val="00B6E6">
                  <a:alpha val="47538"/>
                </a:srgb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53</a:t>
            </a:fld>
            <a:endParaRPr lang="en-US" dirty="0"/>
          </a:p>
        </p:txBody>
      </p:sp>
      <p:pic>
        <p:nvPicPr>
          <p:cNvPr id="14" name="Picture 13">
            <a:extLst>
              <a:ext uri="{FF2B5EF4-FFF2-40B4-BE49-F238E27FC236}">
                <a16:creationId xmlns:a16="http://schemas.microsoft.com/office/drawing/2014/main" id="{1415F1AC-632C-60CB-07C1-340D9CC94017}"/>
              </a:ext>
            </a:extLst>
          </p:cNvPr>
          <p:cNvPicPr>
            <a:picLocks noChangeAspect="1"/>
          </p:cNvPicPr>
          <p:nvPr/>
        </p:nvPicPr>
        <p:blipFill rotWithShape="1">
          <a:blip r:embed="rId3">
            <a:alphaModFix amt="35000"/>
          </a:blip>
          <a:srcRect l="66637" t="-878" r="4279" b="31174"/>
          <a:stretch/>
        </p:blipFill>
        <p:spPr>
          <a:xfrm flipH="1">
            <a:off x="277280" y="5452499"/>
            <a:ext cx="3443612" cy="4416354"/>
          </a:xfrm>
          <a:prstGeom prst="rect">
            <a:avLst/>
          </a:prstGeom>
        </p:spPr>
      </p:pic>
      <p:sp>
        <p:nvSpPr>
          <p:cNvPr id="15" name="Rectangle 14">
            <a:extLst>
              <a:ext uri="{FF2B5EF4-FFF2-40B4-BE49-F238E27FC236}">
                <a16:creationId xmlns:a16="http://schemas.microsoft.com/office/drawing/2014/main" id="{2A340467-154A-CE6B-C9BE-7B7F39C44F69}"/>
              </a:ext>
            </a:extLst>
          </p:cNvPr>
          <p:cNvSpPr/>
          <p:nvPr/>
        </p:nvSpPr>
        <p:spPr>
          <a:xfrm>
            <a:off x="287020" y="990600"/>
            <a:ext cx="6985631" cy="832327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0160390-1049-34E3-66E1-C38CDB5F2575}"/>
              </a:ext>
            </a:extLst>
          </p:cNvPr>
          <p:cNvSpPr txBox="1">
            <a:spLocks/>
          </p:cNvSpPr>
          <p:nvPr/>
        </p:nvSpPr>
        <p:spPr>
          <a:xfrm>
            <a:off x="389056" y="3473344"/>
            <a:ext cx="6745499" cy="2026506"/>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The first meaning of impact in English is ‘to collide into something’. Even in other uses of the term, the idea of producing a visible result, and producing it fast, will often persist. It is what institutions most commonly intimate when looking to support actions considered impactful. Institutional demands of </a:t>
            </a:r>
            <a:r>
              <a:rPr lang="en-US" dirty="0" err="1"/>
              <a:t>impactfulness</a:t>
            </a:r>
            <a:r>
              <a:rPr lang="en-US" dirty="0"/>
              <a:t> will frequently be accompanied by </a:t>
            </a:r>
            <a:r>
              <a:rPr lang="en-US" i="1" dirty="0"/>
              <a:t>impact measurements. </a:t>
            </a:r>
            <a:r>
              <a:rPr lang="en-US" dirty="0"/>
              <a:t>It</a:t>
            </a:r>
            <a:r>
              <a:rPr lang="en-US" i="1" dirty="0"/>
              <a:t> </a:t>
            </a:r>
            <a:r>
              <a:rPr lang="en-US" dirty="0"/>
              <a:t>indicates that, from an institutional perspective, impact isn't just expected to be fast and visible, but </a:t>
            </a:r>
            <a:r>
              <a:rPr lang="en-US" i="1" dirty="0"/>
              <a:t>quantifiable</a:t>
            </a:r>
            <a:r>
              <a:rPr lang="en-US" dirty="0"/>
              <a:t> too. </a:t>
            </a:r>
          </a:p>
          <a:p>
            <a:r>
              <a:rPr lang="en-US" dirty="0"/>
              <a:t> </a:t>
            </a:r>
          </a:p>
          <a:p>
            <a:r>
              <a:rPr lang="en-US" dirty="0"/>
              <a:t>There is, of course, nothing wrong about wanting to bring about fast, visible and quantifiable  results. What seems important though, is to distinguish between impact and long-term, sustainable change. The two aren’t mutually exclusive. However, one doesn’t necessarily guarantee the other either. In a report from 2020 on energy precarity, the philosopher Camille </a:t>
            </a:r>
            <a:r>
              <a:rPr lang="en-US" dirty="0" err="1"/>
              <a:t>Lizop</a:t>
            </a:r>
            <a:r>
              <a:rPr lang="en-US" dirty="0"/>
              <a:t> writes that while the COVID crisis had a significant </a:t>
            </a:r>
            <a:r>
              <a:rPr lang="en-US" i="1" dirty="0"/>
              <a:t>impact </a:t>
            </a:r>
            <a:r>
              <a:rPr lang="en-US" dirty="0"/>
              <a:t>on global energy consumption, it never led  to a sustainable change in our consumption levels. In his book </a:t>
            </a:r>
            <a:r>
              <a:rPr lang="en-US" i="1" dirty="0"/>
              <a:t>To Solve Everything Click Here</a:t>
            </a:r>
            <a:r>
              <a:rPr lang="en-US" dirty="0"/>
              <a:t>, </a:t>
            </a:r>
            <a:r>
              <a:rPr lang="en-US" dirty="0" err="1"/>
              <a:t>Evgeny</a:t>
            </a:r>
            <a:r>
              <a:rPr lang="en-US" dirty="0"/>
              <a:t> Morozov speculates as to how paying people to vote would have an immediate impact on voters' attendance, but without addressing the underlying causes for why people abstain from voting today. In fact, paying people to vote could further undermine a sense of citizenship. As this latter example shows, an exclusive focus on impact might end up further aggravating the problem you’re trying to address in the long term. </a:t>
            </a:r>
          </a:p>
          <a:p>
            <a:r>
              <a:rPr lang="en-US" dirty="0"/>
              <a:t> </a:t>
            </a:r>
          </a:p>
          <a:p>
            <a:r>
              <a:rPr lang="en-US" dirty="0"/>
              <a:t>That is why we are less interested in talking about impact than the sustainability and long-term prospects of the processes advocated. We also want to shift the focus from instant and significant effects because we know that sustainable change rarely happens overnight. When you’re working, as we often are, to question deep seated habits, generate new types of work and employment, and search for </a:t>
            </a:r>
            <a:r>
              <a:rPr lang="en-US" dirty="0" err="1"/>
              <a:t>generalisable</a:t>
            </a:r>
            <a:r>
              <a:rPr lang="en-US" dirty="0"/>
              <a:t> solutions in the local, you will likely  have to work for a very long time. As we write in chapter four, the experimentation of the Contributory Clinic, and other contributory research projects launched at the same time, was originally envisioned to last for minimally ten years: the time it would take to see a change in the trajectories of the the children affected by the problems we hope to address. </a:t>
            </a:r>
          </a:p>
          <a:p>
            <a:r>
              <a:rPr lang="en-US" dirty="0"/>
              <a:t> </a:t>
            </a:r>
          </a:p>
          <a:p>
            <a:r>
              <a:rPr lang="en-US" dirty="0"/>
              <a:t>Another idea that is often implicit in impact is that we </a:t>
            </a:r>
            <a:r>
              <a:rPr lang="en-US" i="1" dirty="0"/>
              <a:t>already</a:t>
            </a:r>
            <a:r>
              <a:rPr lang="en-US" dirty="0"/>
              <a:t> know what is needed. When operating within a technical system that is new to us, we cannot always rely on solutions that have worked in the past. In general, if relying on what you already know, you will often end up producing more of the same. Sometimes, it makes sense to apply a specific strategy that has already worked in a different situation, especially when facing urgent issues. However, in contributory research, the focus is slightly different. Here, we work to produce </a:t>
            </a:r>
            <a:r>
              <a:rPr lang="en-US" i="1" dirty="0"/>
              <a:t>openings – </a:t>
            </a:r>
            <a:r>
              <a:rPr lang="en-US" dirty="0"/>
              <a:t>openings towards radically new ways of being together. We also sometimes call these openings, which will always be impossible to predict in advance, for </a:t>
            </a:r>
            <a:r>
              <a:rPr lang="en-US" i="1" dirty="0"/>
              <a:t>bifurcations</a:t>
            </a:r>
            <a:r>
              <a:rPr lang="en-US" dirty="0"/>
              <a:t>. </a:t>
            </a:r>
          </a:p>
          <a:p>
            <a:endParaRPr lang="en-US" sz="1100" b="1" dirty="0">
              <a:solidFill>
                <a:schemeClr val="bg1"/>
              </a:solidFill>
              <a:highlight>
                <a:srgbClr val="74659A"/>
              </a:highlight>
            </a:endParaRPr>
          </a:p>
        </p:txBody>
      </p:sp>
      <p:grpSp>
        <p:nvGrpSpPr>
          <p:cNvPr id="17" name="Group 16">
            <a:extLst>
              <a:ext uri="{FF2B5EF4-FFF2-40B4-BE49-F238E27FC236}">
                <a16:creationId xmlns:a16="http://schemas.microsoft.com/office/drawing/2014/main" id="{08852F09-B10B-7F16-7125-34DF946C089A}"/>
              </a:ext>
            </a:extLst>
          </p:cNvPr>
          <p:cNvGrpSpPr/>
          <p:nvPr/>
        </p:nvGrpSpPr>
        <p:grpSpPr>
          <a:xfrm>
            <a:off x="0" y="1377935"/>
            <a:ext cx="7559675" cy="2283079"/>
            <a:chOff x="0" y="4434365"/>
            <a:chExt cx="7559675" cy="2283079"/>
          </a:xfrm>
        </p:grpSpPr>
        <p:sp>
          <p:nvSpPr>
            <p:cNvPr id="18" name="Rectangle 17">
              <a:extLst>
                <a:ext uri="{FF2B5EF4-FFF2-40B4-BE49-F238E27FC236}">
                  <a16:creationId xmlns:a16="http://schemas.microsoft.com/office/drawing/2014/main" id="{18A5D1F4-318B-443C-FAA6-DA9AA6B342CD}"/>
                </a:ext>
              </a:extLst>
            </p:cNvPr>
            <p:cNvSpPr/>
            <p:nvPr/>
          </p:nvSpPr>
          <p:spPr>
            <a:xfrm>
              <a:off x="0" y="4824270"/>
              <a:ext cx="7559675" cy="89986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19" name="Graphic 18">
              <a:extLst>
                <a:ext uri="{FF2B5EF4-FFF2-40B4-BE49-F238E27FC236}">
                  <a16:creationId xmlns:a16="http://schemas.microsoft.com/office/drawing/2014/main" id="{9A6CBA18-756A-4852-DDF4-F5874261EF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71428" y="4434365"/>
              <a:ext cx="2109506" cy="1977662"/>
            </a:xfrm>
            <a:prstGeom prst="rect">
              <a:avLst/>
            </a:prstGeom>
          </p:spPr>
        </p:pic>
        <p:sp>
          <p:nvSpPr>
            <p:cNvPr id="20" name="Text Placeholder 16">
              <a:extLst>
                <a:ext uri="{FF2B5EF4-FFF2-40B4-BE49-F238E27FC236}">
                  <a16:creationId xmlns:a16="http://schemas.microsoft.com/office/drawing/2014/main" id="{E0D0F3A6-7B97-E001-ED5F-8B256A503691}"/>
                </a:ext>
              </a:extLst>
            </p:cNvPr>
            <p:cNvSpPr txBox="1">
              <a:spLocks/>
            </p:cNvSpPr>
            <p:nvPr/>
          </p:nvSpPr>
          <p:spPr>
            <a:xfrm>
              <a:off x="95414" y="4926016"/>
              <a:ext cx="2887122"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Bifurcations &amp; long-term change </a:t>
              </a:r>
              <a:endParaRPr lang="en-US" sz="1600" dirty="0">
                <a:solidFill>
                  <a:schemeClr val="bg1"/>
                </a:solidFill>
              </a:endParaRPr>
            </a:p>
          </p:txBody>
        </p:sp>
        <p:sp>
          <p:nvSpPr>
            <p:cNvPr id="21" name="Text Placeholder 16">
              <a:extLst>
                <a:ext uri="{FF2B5EF4-FFF2-40B4-BE49-F238E27FC236}">
                  <a16:creationId xmlns:a16="http://schemas.microsoft.com/office/drawing/2014/main" id="{8A2FFB53-3CF5-7BD2-7636-78DC08CD8AE8}"/>
                </a:ext>
              </a:extLst>
            </p:cNvPr>
            <p:cNvSpPr txBox="1">
              <a:spLocks/>
            </p:cNvSpPr>
            <p:nvPr/>
          </p:nvSpPr>
          <p:spPr>
            <a:xfrm>
              <a:off x="4010016" y="5940747"/>
              <a:ext cx="557157" cy="776697"/>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S</a:t>
              </a:r>
              <a:endParaRPr lang="en-US" dirty="0">
                <a:solidFill>
                  <a:srgbClr val="009AC1"/>
                </a:solidFill>
              </a:endParaRPr>
            </a:p>
          </p:txBody>
        </p:sp>
        <p:sp>
          <p:nvSpPr>
            <p:cNvPr id="22" name="Text Placeholder 16">
              <a:extLst>
                <a:ext uri="{FF2B5EF4-FFF2-40B4-BE49-F238E27FC236}">
                  <a16:creationId xmlns:a16="http://schemas.microsoft.com/office/drawing/2014/main" id="{01685A85-2400-74CC-15BF-739F7FB1B7FD}"/>
                </a:ext>
              </a:extLst>
            </p:cNvPr>
            <p:cNvSpPr txBox="1">
              <a:spLocks/>
            </p:cNvSpPr>
            <p:nvPr/>
          </p:nvSpPr>
          <p:spPr>
            <a:xfrm>
              <a:off x="4567173" y="5196860"/>
              <a:ext cx="2211777"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Impact</a:t>
              </a:r>
            </a:p>
            <a:p>
              <a:pPr>
                <a:lnSpc>
                  <a:spcPts val="2600"/>
                </a:lnSpc>
                <a:spcBef>
                  <a:spcPts val="0"/>
                </a:spcBef>
              </a:pPr>
              <a:endParaRPr lang="en-US" sz="1600" dirty="0">
                <a:solidFill>
                  <a:schemeClr val="bg1"/>
                </a:solidFill>
              </a:endParaRPr>
            </a:p>
          </p:txBody>
        </p:sp>
      </p:grpSp>
    </p:spTree>
    <p:extLst>
      <p:ext uri="{BB962C8B-B14F-4D97-AF65-F5344CB8AC3E}">
        <p14:creationId xmlns:p14="http://schemas.microsoft.com/office/powerpoint/2010/main" val="16586533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7D0C92D-0F41-4C72-0220-0201834CACA1}"/>
              </a:ext>
            </a:extLst>
          </p:cNvPr>
          <p:cNvSpPr/>
          <p:nvPr/>
        </p:nvSpPr>
        <p:spPr>
          <a:xfrm>
            <a:off x="0" y="0"/>
            <a:ext cx="7559675" cy="236370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23EC107-AD3A-4177-A226-D482002DB0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100" r="9100"/>
          <a:stretch/>
        </p:blipFill>
        <p:spPr>
          <a:xfrm>
            <a:off x="-1" y="2301008"/>
            <a:ext cx="7559675" cy="6161073"/>
          </a:xfrm>
          <a:prstGeom prst="rect">
            <a:avLst/>
          </a:prstGeom>
        </p:spPr>
      </p:pic>
      <p:pic>
        <p:nvPicPr>
          <p:cNvPr id="5" name="Picture 4">
            <a:extLst>
              <a:ext uri="{FF2B5EF4-FFF2-40B4-BE49-F238E27FC236}">
                <a16:creationId xmlns:a16="http://schemas.microsoft.com/office/drawing/2014/main" id="{1F025197-00C8-4269-6100-616F7746B30F}"/>
              </a:ext>
            </a:extLst>
          </p:cNvPr>
          <p:cNvPicPr>
            <a:picLocks noChangeAspect="1"/>
          </p:cNvPicPr>
          <p:nvPr/>
        </p:nvPicPr>
        <p:blipFill rotWithShape="1">
          <a:blip r:embed="rId3">
            <a:alphaModFix amt="35000"/>
          </a:blip>
          <a:srcRect l="65953" t="-878" r="5449" b="31174"/>
          <a:stretch/>
        </p:blipFill>
        <p:spPr>
          <a:xfrm rot="10800000" flipH="1">
            <a:off x="4709812" y="0"/>
            <a:ext cx="2822886" cy="3681950"/>
          </a:xfrm>
          <a:prstGeom prst="rect">
            <a:avLst/>
          </a:prstGeom>
        </p:spPr>
      </p:pic>
      <p:sp>
        <p:nvSpPr>
          <p:cNvPr id="7" name="Graphic 4">
            <a:extLst>
              <a:ext uri="{FF2B5EF4-FFF2-40B4-BE49-F238E27FC236}">
                <a16:creationId xmlns:a16="http://schemas.microsoft.com/office/drawing/2014/main" id="{778C602B-C615-553F-D095-C776B49EC809}"/>
              </a:ext>
            </a:extLst>
          </p:cNvPr>
          <p:cNvSpPr/>
          <p:nvPr/>
        </p:nvSpPr>
        <p:spPr>
          <a:xfrm rot="16200000">
            <a:off x="2113564" y="631461"/>
            <a:ext cx="187457" cy="3384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54</a:t>
            </a:fld>
            <a:endParaRPr lang="en-US" dirty="0"/>
          </a:p>
        </p:txBody>
      </p:sp>
      <p:sp>
        <p:nvSpPr>
          <p:cNvPr id="12" name="Rectangle 11">
            <a:extLst>
              <a:ext uri="{FF2B5EF4-FFF2-40B4-BE49-F238E27FC236}">
                <a16:creationId xmlns:a16="http://schemas.microsoft.com/office/drawing/2014/main" id="{256F3977-D255-EFDB-3EA1-D3D25DE3B004}"/>
              </a:ext>
            </a:extLst>
          </p:cNvPr>
          <p:cNvSpPr/>
          <p:nvPr/>
        </p:nvSpPr>
        <p:spPr>
          <a:xfrm>
            <a:off x="528814" y="7567700"/>
            <a:ext cx="3858586" cy="2363703"/>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Text Placeholder 17">
            <a:extLst>
              <a:ext uri="{FF2B5EF4-FFF2-40B4-BE49-F238E27FC236}">
                <a16:creationId xmlns:a16="http://schemas.microsoft.com/office/drawing/2014/main" id="{B26AC8EC-F404-2D14-87A9-C2EC23B5858A}"/>
              </a:ext>
            </a:extLst>
          </p:cNvPr>
          <p:cNvSpPr txBox="1">
            <a:spLocks/>
          </p:cNvSpPr>
          <p:nvPr/>
        </p:nvSpPr>
        <p:spPr>
          <a:xfrm>
            <a:off x="766106" y="7772947"/>
            <a:ext cx="3165196" cy="14364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40"/>
              </a:lnSpc>
            </a:pPr>
            <a:r>
              <a:rPr lang="en-US" sz="1700" dirty="0">
                <a:solidFill>
                  <a:schemeClr val="bg1"/>
                </a:solidFill>
              </a:rPr>
              <a:t>Based on the interviews from Project Result 1, we have identified some of the </a:t>
            </a:r>
            <a:r>
              <a:rPr lang="en-US" sz="1700" b="1" dirty="0">
                <a:solidFill>
                  <a:schemeClr val="bg1"/>
                </a:solidFill>
              </a:rPr>
              <a:t>problems professionals face when trying to address the question of overexposure</a:t>
            </a:r>
            <a:r>
              <a:rPr lang="en-US" sz="1700" dirty="0">
                <a:solidFill>
                  <a:schemeClr val="bg1"/>
                </a:solidFill>
              </a:rPr>
              <a:t>. Below, indications for how Contributory Research responds to them.</a:t>
            </a:r>
          </a:p>
          <a:p>
            <a:pPr algn="l">
              <a:lnSpc>
                <a:spcPts val="1740"/>
              </a:lnSpc>
            </a:pPr>
            <a:endParaRPr lang="en-US" sz="1700" dirty="0">
              <a:solidFill>
                <a:schemeClr val="bg1"/>
              </a:solidFill>
            </a:endParaRPr>
          </a:p>
        </p:txBody>
      </p:sp>
      <p:sp>
        <p:nvSpPr>
          <p:cNvPr id="22" name="Text Placeholder 16">
            <a:extLst>
              <a:ext uri="{FF2B5EF4-FFF2-40B4-BE49-F238E27FC236}">
                <a16:creationId xmlns:a16="http://schemas.microsoft.com/office/drawing/2014/main" id="{175B0B53-20CB-80C0-D693-E70E0BE00C99}"/>
              </a:ext>
            </a:extLst>
          </p:cNvPr>
          <p:cNvSpPr txBox="1">
            <a:spLocks/>
          </p:cNvSpPr>
          <p:nvPr/>
        </p:nvSpPr>
        <p:spPr>
          <a:xfrm>
            <a:off x="528814" y="687557"/>
            <a:ext cx="4744226" cy="1325980"/>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a:solidFill>
                  <a:schemeClr val="bg1"/>
                </a:solidFill>
                <a:ea typeface="Arial" panose="020B0604020202020204" pitchFamily="34" charset="0"/>
                <a:cs typeface="Calibri" panose="020F0502020204030204" pitchFamily="34" charset="0"/>
              </a:rPr>
              <a:t>The Difficulties Associated With the Overexposure to Screens and how Contributory Research Responds to them </a:t>
            </a:r>
            <a:endParaRPr lang="en-US" dirty="0">
              <a:solidFill>
                <a:schemeClr val="bg1"/>
              </a:solidFill>
            </a:endParaRPr>
          </a:p>
        </p:txBody>
      </p:sp>
    </p:spTree>
    <p:extLst>
      <p:ext uri="{BB962C8B-B14F-4D97-AF65-F5344CB8AC3E}">
        <p14:creationId xmlns:p14="http://schemas.microsoft.com/office/powerpoint/2010/main" val="25311872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55</a:t>
            </a:fld>
            <a:endParaRPr lang="en-US" dirty="0"/>
          </a:p>
        </p:txBody>
      </p:sp>
      <p:sp>
        <p:nvSpPr>
          <p:cNvPr id="12" name="Rectangle 11">
            <a:extLst>
              <a:ext uri="{FF2B5EF4-FFF2-40B4-BE49-F238E27FC236}">
                <a16:creationId xmlns:a16="http://schemas.microsoft.com/office/drawing/2014/main" id="{256F3977-D255-EFDB-3EA1-D3D25DE3B004}"/>
              </a:ext>
            </a:extLst>
          </p:cNvPr>
          <p:cNvSpPr/>
          <p:nvPr/>
        </p:nvSpPr>
        <p:spPr>
          <a:xfrm>
            <a:off x="2316480" y="493314"/>
            <a:ext cx="5243195" cy="251459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09F961A0-8D38-6DBF-53C7-5F387A5361E8}"/>
              </a:ext>
            </a:extLst>
          </p:cNvPr>
          <p:cNvSpPr/>
          <p:nvPr/>
        </p:nvSpPr>
        <p:spPr>
          <a:xfrm>
            <a:off x="341770" y="243798"/>
            <a:ext cx="3561692" cy="2958864"/>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3" name="Text Placeholder 17">
            <a:extLst>
              <a:ext uri="{FF2B5EF4-FFF2-40B4-BE49-F238E27FC236}">
                <a16:creationId xmlns:a16="http://schemas.microsoft.com/office/drawing/2014/main" id="{3BC35B93-52B5-70AB-92DA-720DBF705CD0}"/>
              </a:ext>
            </a:extLst>
          </p:cNvPr>
          <p:cNvSpPr txBox="1">
            <a:spLocks/>
          </p:cNvSpPr>
          <p:nvPr/>
        </p:nvSpPr>
        <p:spPr>
          <a:xfrm>
            <a:off x="649116" y="594288"/>
            <a:ext cx="2928980" cy="135841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400" i="1" dirty="0">
                <a:solidFill>
                  <a:schemeClr val="bg1"/>
                </a:solidFill>
              </a:rPr>
              <a:t>‘Overexposure of screens to young children is a relatively new problem and so there are still a lot of different and sometimes antagonistic views on its causes and effects. It can be difficult for professional and parents to know what to believe.‘ </a:t>
            </a:r>
          </a:p>
          <a:p>
            <a:pPr algn="l"/>
            <a:endParaRPr lang="en-US" sz="1300" b="1" i="1" dirty="0">
              <a:solidFill>
                <a:schemeClr val="bg1"/>
              </a:solidFill>
            </a:endParaRPr>
          </a:p>
        </p:txBody>
      </p:sp>
      <p:sp>
        <p:nvSpPr>
          <p:cNvPr id="11" name="Rectangle 10">
            <a:extLst>
              <a:ext uri="{FF2B5EF4-FFF2-40B4-BE49-F238E27FC236}">
                <a16:creationId xmlns:a16="http://schemas.microsoft.com/office/drawing/2014/main" id="{286107D9-E434-72CD-1734-E6EEF057201B}"/>
              </a:ext>
            </a:extLst>
          </p:cNvPr>
          <p:cNvSpPr/>
          <p:nvPr/>
        </p:nvSpPr>
        <p:spPr>
          <a:xfrm>
            <a:off x="16967" y="4337768"/>
            <a:ext cx="7134555" cy="2937367"/>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3" name="Text Placeholder 17">
            <a:extLst>
              <a:ext uri="{FF2B5EF4-FFF2-40B4-BE49-F238E27FC236}">
                <a16:creationId xmlns:a16="http://schemas.microsoft.com/office/drawing/2014/main" id="{8FF7FFDB-70A5-BFD5-D1AA-21FA55FB99C8}"/>
              </a:ext>
            </a:extLst>
          </p:cNvPr>
          <p:cNvSpPr txBox="1">
            <a:spLocks/>
          </p:cNvSpPr>
          <p:nvPr/>
        </p:nvSpPr>
        <p:spPr>
          <a:xfrm>
            <a:off x="3084411" y="4735451"/>
            <a:ext cx="3831999" cy="211628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40"/>
              </a:lnSpc>
            </a:pPr>
            <a:r>
              <a:rPr lang="en-US" sz="1300" dirty="0">
                <a:solidFill>
                  <a:schemeClr val="bg1"/>
                </a:solidFill>
              </a:rPr>
              <a:t>Very young children will not pick up a smartphone or tablet on their own initiative. In a contributory research on screens, we acknowledge that the overexposure to screens is often the product of adults’ own screen addiction. Through our work, we try to address this addiction, not as someone </a:t>
            </a:r>
            <a:r>
              <a:rPr lang="en-US" sz="1300" i="1" dirty="0">
                <a:solidFill>
                  <a:schemeClr val="bg1"/>
                </a:solidFill>
              </a:rPr>
              <a:t>looking in </a:t>
            </a:r>
            <a:r>
              <a:rPr lang="en-US" sz="1300" dirty="0">
                <a:solidFill>
                  <a:schemeClr val="bg1"/>
                </a:solidFill>
              </a:rPr>
              <a:t>on people with a problem, but by working from the observation that everyone is deeply affected by the technology that surrounds us. As a group, we work to come up with strategies that can help us regain control of our screen usage. </a:t>
            </a:r>
          </a:p>
        </p:txBody>
      </p:sp>
      <p:sp>
        <p:nvSpPr>
          <p:cNvPr id="14" name="Freeform 13">
            <a:extLst>
              <a:ext uri="{FF2B5EF4-FFF2-40B4-BE49-F238E27FC236}">
                <a16:creationId xmlns:a16="http://schemas.microsoft.com/office/drawing/2014/main" id="{43907E03-CD98-0F6A-C182-48DF70CBF40E}"/>
              </a:ext>
            </a:extLst>
          </p:cNvPr>
          <p:cNvSpPr/>
          <p:nvPr/>
        </p:nvSpPr>
        <p:spPr>
          <a:xfrm rot="5400000">
            <a:off x="634559" y="3274573"/>
            <a:ext cx="2116280" cy="2569091"/>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16" name="Text Placeholder 17">
            <a:extLst>
              <a:ext uri="{FF2B5EF4-FFF2-40B4-BE49-F238E27FC236}">
                <a16:creationId xmlns:a16="http://schemas.microsoft.com/office/drawing/2014/main" id="{036A7E61-03F9-670A-96DC-131DAC4439F3}"/>
              </a:ext>
            </a:extLst>
          </p:cNvPr>
          <p:cNvSpPr txBox="1">
            <a:spLocks/>
          </p:cNvSpPr>
          <p:nvPr/>
        </p:nvSpPr>
        <p:spPr>
          <a:xfrm>
            <a:off x="935785" y="4136873"/>
            <a:ext cx="1911204" cy="137176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400" i="1" dirty="0">
                <a:solidFill>
                  <a:schemeClr val="bg1"/>
                </a:solidFill>
              </a:rPr>
              <a:t> ‘If children are overexposed to screens, it is because parents are addicted to screens themselves.’ </a:t>
            </a:r>
          </a:p>
          <a:p>
            <a:pPr algn="ctr"/>
            <a:endParaRPr lang="en-US" sz="1300" b="1" i="1" dirty="0">
              <a:solidFill>
                <a:schemeClr val="bg1"/>
              </a:solidFill>
            </a:endParaRPr>
          </a:p>
        </p:txBody>
      </p:sp>
      <p:grpSp>
        <p:nvGrpSpPr>
          <p:cNvPr id="17" name="Group 16">
            <a:extLst>
              <a:ext uri="{FF2B5EF4-FFF2-40B4-BE49-F238E27FC236}">
                <a16:creationId xmlns:a16="http://schemas.microsoft.com/office/drawing/2014/main" id="{E63094C3-B39A-357E-15F6-FD63E15514A5}"/>
              </a:ext>
            </a:extLst>
          </p:cNvPr>
          <p:cNvGrpSpPr/>
          <p:nvPr/>
        </p:nvGrpSpPr>
        <p:grpSpPr>
          <a:xfrm rot="10800000">
            <a:off x="429917" y="5345906"/>
            <a:ext cx="1049747" cy="764233"/>
            <a:chOff x="3400450" y="986392"/>
            <a:chExt cx="1487826" cy="1083162"/>
          </a:xfrm>
        </p:grpSpPr>
        <p:sp>
          <p:nvSpPr>
            <p:cNvPr id="18" name="Freeform 17">
              <a:extLst>
                <a:ext uri="{FF2B5EF4-FFF2-40B4-BE49-F238E27FC236}">
                  <a16:creationId xmlns:a16="http://schemas.microsoft.com/office/drawing/2014/main" id="{AF014C52-7719-5A6C-670F-7606853848F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564AA10E-C6D3-12BB-290C-1289CC0D64E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
        <p:nvSpPr>
          <p:cNvPr id="21" name="Rectangle 20">
            <a:extLst>
              <a:ext uri="{FF2B5EF4-FFF2-40B4-BE49-F238E27FC236}">
                <a16:creationId xmlns:a16="http://schemas.microsoft.com/office/drawing/2014/main" id="{84E35365-106E-FB4B-24C2-EB630EEB5BC2}"/>
              </a:ext>
            </a:extLst>
          </p:cNvPr>
          <p:cNvSpPr/>
          <p:nvPr/>
        </p:nvSpPr>
        <p:spPr>
          <a:xfrm>
            <a:off x="1627632" y="7595265"/>
            <a:ext cx="5932043" cy="232604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3" name="Text Placeholder 17">
            <a:extLst>
              <a:ext uri="{FF2B5EF4-FFF2-40B4-BE49-F238E27FC236}">
                <a16:creationId xmlns:a16="http://schemas.microsoft.com/office/drawing/2014/main" id="{7DE6D935-06CA-D73A-EE4F-2302D478C6B5}"/>
              </a:ext>
            </a:extLst>
          </p:cNvPr>
          <p:cNvSpPr txBox="1">
            <a:spLocks/>
          </p:cNvSpPr>
          <p:nvPr/>
        </p:nvSpPr>
        <p:spPr>
          <a:xfrm>
            <a:off x="3004461" y="7790013"/>
            <a:ext cx="4018131" cy="207052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40"/>
              </a:lnSpc>
            </a:pPr>
            <a:r>
              <a:rPr lang="en-US" sz="1300" dirty="0">
                <a:solidFill>
                  <a:schemeClr val="bg1"/>
                </a:solidFill>
              </a:rPr>
              <a:t>Two of the first observations we make when beginning contributory research work is that 1) we are all affected by screens and 2) that screens are (most likely) here to stay. This isn’t necessarily a bad thing. In fact, there are countless benefits to modern digital technologies. That is why we never set out to </a:t>
            </a:r>
            <a:r>
              <a:rPr lang="en-US" sz="1300" i="1" dirty="0">
                <a:solidFill>
                  <a:schemeClr val="bg1"/>
                </a:solidFill>
              </a:rPr>
              <a:t>get rid of screens.</a:t>
            </a:r>
            <a:r>
              <a:rPr lang="en-US" sz="1300" dirty="0">
                <a:solidFill>
                  <a:schemeClr val="bg1"/>
                </a:solidFill>
              </a:rPr>
              <a:t> Instead, we take the time to identify which digital practices led to joy and learning, and which ones encroach on other important activities, and which should be limited, if not abandoned entirely. </a:t>
            </a:r>
          </a:p>
        </p:txBody>
      </p:sp>
      <p:sp>
        <p:nvSpPr>
          <p:cNvPr id="24" name="Freeform 23">
            <a:extLst>
              <a:ext uri="{FF2B5EF4-FFF2-40B4-BE49-F238E27FC236}">
                <a16:creationId xmlns:a16="http://schemas.microsoft.com/office/drawing/2014/main" id="{1E664FC2-640C-AE67-74BA-6D5DF6337BFE}"/>
              </a:ext>
            </a:extLst>
          </p:cNvPr>
          <p:cNvSpPr/>
          <p:nvPr/>
        </p:nvSpPr>
        <p:spPr>
          <a:xfrm rot="10800000" flipH="1">
            <a:off x="300988" y="7536132"/>
            <a:ext cx="2405188" cy="1998102"/>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25" name="Text Placeholder 17">
            <a:extLst>
              <a:ext uri="{FF2B5EF4-FFF2-40B4-BE49-F238E27FC236}">
                <a16:creationId xmlns:a16="http://schemas.microsoft.com/office/drawing/2014/main" id="{A64EB7E0-BA36-2F55-BFFE-8DF194444113}"/>
              </a:ext>
            </a:extLst>
          </p:cNvPr>
          <p:cNvSpPr txBox="1">
            <a:spLocks/>
          </p:cNvSpPr>
          <p:nvPr/>
        </p:nvSpPr>
        <p:spPr>
          <a:xfrm>
            <a:off x="269278" y="8033751"/>
            <a:ext cx="2436898" cy="132426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400" i="1" dirty="0">
                <a:solidFill>
                  <a:schemeClr val="bg1"/>
                </a:solidFill>
              </a:rPr>
              <a:t>‘Unlike other </a:t>
            </a:r>
            <a:r>
              <a:rPr lang="en-US" sz="1400" i="1" dirty="0" err="1">
                <a:solidFill>
                  <a:schemeClr val="bg1"/>
                </a:solidFill>
              </a:rPr>
              <a:t>addictogenic</a:t>
            </a:r>
            <a:r>
              <a:rPr lang="en-US" sz="1400" i="1" dirty="0">
                <a:solidFill>
                  <a:schemeClr val="bg1"/>
                </a:solidFill>
              </a:rPr>
              <a:t> substances, it is nearly impossible in today's society  to rid ourselves of screens.’ </a:t>
            </a:r>
          </a:p>
          <a:p>
            <a:pPr algn="ctr"/>
            <a:endParaRPr lang="en-US" sz="1300" b="1" i="1" dirty="0">
              <a:solidFill>
                <a:schemeClr val="bg1"/>
              </a:solidFill>
            </a:endParaRPr>
          </a:p>
        </p:txBody>
      </p:sp>
      <p:grpSp>
        <p:nvGrpSpPr>
          <p:cNvPr id="26" name="Group 25">
            <a:extLst>
              <a:ext uri="{FF2B5EF4-FFF2-40B4-BE49-F238E27FC236}">
                <a16:creationId xmlns:a16="http://schemas.microsoft.com/office/drawing/2014/main" id="{DEE1388D-CF98-302A-79BE-DA3B01636CE2}"/>
              </a:ext>
            </a:extLst>
          </p:cNvPr>
          <p:cNvGrpSpPr/>
          <p:nvPr/>
        </p:nvGrpSpPr>
        <p:grpSpPr>
          <a:xfrm rot="10800000">
            <a:off x="897918" y="9096303"/>
            <a:ext cx="1049747" cy="764233"/>
            <a:chOff x="3400450" y="986392"/>
            <a:chExt cx="1487826" cy="1083162"/>
          </a:xfrm>
        </p:grpSpPr>
        <p:sp>
          <p:nvSpPr>
            <p:cNvPr id="27" name="Freeform 26">
              <a:extLst>
                <a:ext uri="{FF2B5EF4-FFF2-40B4-BE49-F238E27FC236}">
                  <a16:creationId xmlns:a16="http://schemas.microsoft.com/office/drawing/2014/main" id="{1350B5BA-F0AA-2A89-FAE0-EF0CB226388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BCF1857E-6150-1A8A-132F-E82153699F4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grpSp>
        <p:nvGrpSpPr>
          <p:cNvPr id="29" name="Group 28">
            <a:extLst>
              <a:ext uri="{FF2B5EF4-FFF2-40B4-BE49-F238E27FC236}">
                <a16:creationId xmlns:a16="http://schemas.microsoft.com/office/drawing/2014/main" id="{1889A41F-79CE-9952-9514-9FC645933075}"/>
              </a:ext>
            </a:extLst>
          </p:cNvPr>
          <p:cNvGrpSpPr/>
          <p:nvPr/>
        </p:nvGrpSpPr>
        <p:grpSpPr>
          <a:xfrm rot="10800000">
            <a:off x="3004462" y="2376279"/>
            <a:ext cx="1049747" cy="764233"/>
            <a:chOff x="3400450" y="986392"/>
            <a:chExt cx="1487826" cy="1083162"/>
          </a:xfrm>
        </p:grpSpPr>
        <p:sp>
          <p:nvSpPr>
            <p:cNvPr id="30" name="Freeform 29">
              <a:extLst>
                <a:ext uri="{FF2B5EF4-FFF2-40B4-BE49-F238E27FC236}">
                  <a16:creationId xmlns:a16="http://schemas.microsoft.com/office/drawing/2014/main" id="{C40943A7-6FFD-D1EA-8C3E-5ACD2D35C755}"/>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3FEACBE-F07B-BD38-7F9B-3E7ECBD3492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pic>
        <p:nvPicPr>
          <p:cNvPr id="32" name="Picture 31">
            <a:extLst>
              <a:ext uri="{FF2B5EF4-FFF2-40B4-BE49-F238E27FC236}">
                <a16:creationId xmlns:a16="http://schemas.microsoft.com/office/drawing/2014/main" id="{3DC1E8C3-CD42-FFE0-92E1-51655DF11A02}"/>
              </a:ext>
            </a:extLst>
          </p:cNvPr>
          <p:cNvPicPr>
            <a:picLocks noChangeAspect="1"/>
          </p:cNvPicPr>
          <p:nvPr/>
        </p:nvPicPr>
        <p:blipFill rotWithShape="1">
          <a:blip r:embed="rId2">
            <a:alphaModFix amt="35000"/>
          </a:blip>
          <a:srcRect l="65953" t="-878" r="5449" b="31174"/>
          <a:stretch/>
        </p:blipFill>
        <p:spPr>
          <a:xfrm rot="10800000" flipH="1">
            <a:off x="4736789" y="493314"/>
            <a:ext cx="2822886" cy="3681950"/>
          </a:xfrm>
          <a:prstGeom prst="rect">
            <a:avLst/>
          </a:prstGeom>
        </p:spPr>
      </p:pic>
      <p:sp>
        <p:nvSpPr>
          <p:cNvPr id="33" name="Text Placeholder 17">
            <a:extLst>
              <a:ext uri="{FF2B5EF4-FFF2-40B4-BE49-F238E27FC236}">
                <a16:creationId xmlns:a16="http://schemas.microsoft.com/office/drawing/2014/main" id="{F40B4780-AE98-04D1-7A17-6C6AA9D94C0A}"/>
              </a:ext>
            </a:extLst>
          </p:cNvPr>
          <p:cNvSpPr txBox="1">
            <a:spLocks/>
          </p:cNvSpPr>
          <p:nvPr/>
        </p:nvSpPr>
        <p:spPr>
          <a:xfrm>
            <a:off x="4204957" y="1039862"/>
            <a:ext cx="2711453" cy="216280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40"/>
              </a:lnSpc>
            </a:pPr>
            <a:r>
              <a:rPr lang="en-US" sz="1300" dirty="0">
                <a:solidFill>
                  <a:schemeClr val="bg1"/>
                </a:solidFill>
              </a:rPr>
              <a:t>Contributory research engages with these different antagonistic views, analyzing and discussing the arguments on both sides. This allows participants to develop their own position on the topic, which they can since defend to others. </a:t>
            </a:r>
          </a:p>
        </p:txBody>
      </p:sp>
    </p:spTree>
    <p:extLst>
      <p:ext uri="{BB962C8B-B14F-4D97-AF65-F5344CB8AC3E}">
        <p14:creationId xmlns:p14="http://schemas.microsoft.com/office/powerpoint/2010/main" val="12502474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56</a:t>
            </a:fld>
            <a:endParaRPr lang="en-US" dirty="0"/>
          </a:p>
        </p:txBody>
      </p:sp>
      <p:sp>
        <p:nvSpPr>
          <p:cNvPr id="12" name="Rectangle 11">
            <a:extLst>
              <a:ext uri="{FF2B5EF4-FFF2-40B4-BE49-F238E27FC236}">
                <a16:creationId xmlns:a16="http://schemas.microsoft.com/office/drawing/2014/main" id="{256F3977-D255-EFDB-3EA1-D3D25DE3B004}"/>
              </a:ext>
            </a:extLst>
          </p:cNvPr>
          <p:cNvSpPr/>
          <p:nvPr/>
        </p:nvSpPr>
        <p:spPr>
          <a:xfrm>
            <a:off x="1710267" y="2157645"/>
            <a:ext cx="5849408" cy="646549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09F961A0-8D38-6DBF-53C7-5F387A5361E8}"/>
              </a:ext>
            </a:extLst>
          </p:cNvPr>
          <p:cNvSpPr/>
          <p:nvPr/>
        </p:nvSpPr>
        <p:spPr>
          <a:xfrm>
            <a:off x="341770" y="819532"/>
            <a:ext cx="3561692" cy="2958864"/>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3" name="Text Placeholder 17">
            <a:extLst>
              <a:ext uri="{FF2B5EF4-FFF2-40B4-BE49-F238E27FC236}">
                <a16:creationId xmlns:a16="http://schemas.microsoft.com/office/drawing/2014/main" id="{3BC35B93-52B5-70AB-92DA-720DBF705CD0}"/>
              </a:ext>
            </a:extLst>
          </p:cNvPr>
          <p:cNvSpPr txBox="1">
            <a:spLocks/>
          </p:cNvSpPr>
          <p:nvPr/>
        </p:nvSpPr>
        <p:spPr>
          <a:xfrm>
            <a:off x="649116" y="1170022"/>
            <a:ext cx="2928980" cy="135841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400" i="1" dirty="0">
                <a:solidFill>
                  <a:schemeClr val="bg1"/>
                </a:solidFill>
              </a:rPr>
              <a:t>  ‘Fighting the omnipresence of screens demands resources and time. Today, there’s a rift between parents who already limit screens at home and parents who depend on screens to get through their everyday life. The latter group is often the hardest to reach.’  </a:t>
            </a:r>
          </a:p>
          <a:p>
            <a:pPr algn="ctr"/>
            <a:endParaRPr lang="en-US" sz="1300" b="1" i="1" dirty="0">
              <a:solidFill>
                <a:schemeClr val="bg1"/>
              </a:solidFill>
            </a:endParaRPr>
          </a:p>
        </p:txBody>
      </p:sp>
      <p:grpSp>
        <p:nvGrpSpPr>
          <p:cNvPr id="29" name="Group 28">
            <a:extLst>
              <a:ext uri="{FF2B5EF4-FFF2-40B4-BE49-F238E27FC236}">
                <a16:creationId xmlns:a16="http://schemas.microsoft.com/office/drawing/2014/main" id="{1889A41F-79CE-9952-9514-9FC645933075}"/>
              </a:ext>
            </a:extLst>
          </p:cNvPr>
          <p:cNvGrpSpPr/>
          <p:nvPr/>
        </p:nvGrpSpPr>
        <p:grpSpPr>
          <a:xfrm rot="10800000">
            <a:off x="3004462" y="2952013"/>
            <a:ext cx="1049747" cy="764233"/>
            <a:chOff x="3400450" y="986392"/>
            <a:chExt cx="1487826" cy="1083162"/>
          </a:xfrm>
        </p:grpSpPr>
        <p:sp>
          <p:nvSpPr>
            <p:cNvPr id="30" name="Freeform 29">
              <a:extLst>
                <a:ext uri="{FF2B5EF4-FFF2-40B4-BE49-F238E27FC236}">
                  <a16:creationId xmlns:a16="http://schemas.microsoft.com/office/drawing/2014/main" id="{C40943A7-6FFD-D1EA-8C3E-5ACD2D35C755}"/>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3FEACBE-F07B-BD38-7F9B-3E7ECBD3492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pic>
        <p:nvPicPr>
          <p:cNvPr id="4" name="Picture 3">
            <a:extLst>
              <a:ext uri="{FF2B5EF4-FFF2-40B4-BE49-F238E27FC236}">
                <a16:creationId xmlns:a16="http://schemas.microsoft.com/office/drawing/2014/main" id="{053DBF95-592F-8333-20F8-9F5C20374F3D}"/>
              </a:ext>
            </a:extLst>
          </p:cNvPr>
          <p:cNvPicPr>
            <a:picLocks noChangeAspect="1"/>
          </p:cNvPicPr>
          <p:nvPr/>
        </p:nvPicPr>
        <p:blipFill rotWithShape="1">
          <a:blip r:embed="rId2">
            <a:alphaModFix amt="35000"/>
          </a:blip>
          <a:srcRect l="65953" t="-878" r="5449" b="31174"/>
          <a:stretch/>
        </p:blipFill>
        <p:spPr>
          <a:xfrm rot="10800000" flipH="1">
            <a:off x="4736789" y="2157646"/>
            <a:ext cx="2822886" cy="3681950"/>
          </a:xfrm>
          <a:prstGeom prst="rect">
            <a:avLst/>
          </a:prstGeom>
        </p:spPr>
      </p:pic>
      <p:sp>
        <p:nvSpPr>
          <p:cNvPr id="5" name="Text Placeholder 17">
            <a:extLst>
              <a:ext uri="{FF2B5EF4-FFF2-40B4-BE49-F238E27FC236}">
                <a16:creationId xmlns:a16="http://schemas.microsoft.com/office/drawing/2014/main" id="{A10E1EE7-16C1-EE9B-7A03-F01AB5D933F4}"/>
              </a:ext>
            </a:extLst>
          </p:cNvPr>
          <p:cNvSpPr txBox="1">
            <a:spLocks/>
          </p:cNvSpPr>
          <p:nvPr/>
        </p:nvSpPr>
        <p:spPr>
          <a:xfrm>
            <a:off x="2218165" y="4064612"/>
            <a:ext cx="4833611" cy="197949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40"/>
              </a:lnSpc>
            </a:pPr>
            <a:r>
              <a:rPr lang="en-US" sz="1300" dirty="0">
                <a:solidFill>
                  <a:schemeClr val="bg1"/>
                </a:solidFill>
              </a:rPr>
              <a:t>We know that a lot of the parents we work with are parents that are already worried about the effects of screens and that have the time and energy to participate in a long-term process to ‘reason’ their screen behavior. Similarly, we know that we only rarely enter into direct contact with families who live in precarious situations, who are often all the more vulnerable to the effects of overexposure. To compensate for this, we count on the parents and professionals we work with to transmit the knowledge they acquire through our collective work. The parents who form part of our research are granted the title of Parent-ambassador as a way of encouraging them to embrace their role as actors of reasoned screen usage in their community. With our short-term capacitation process (see chapter 5), the goal is to create a large network of actors who can instigate discussions around screens in their territory. </a:t>
            </a:r>
          </a:p>
          <a:p>
            <a:pPr>
              <a:lnSpc>
                <a:spcPts val="1440"/>
              </a:lnSpc>
            </a:pPr>
            <a:endParaRPr lang="en-US" sz="1300" dirty="0">
              <a:solidFill>
                <a:schemeClr val="bg1"/>
              </a:solidFill>
            </a:endParaRPr>
          </a:p>
        </p:txBody>
      </p:sp>
    </p:spTree>
    <p:extLst>
      <p:ext uri="{BB962C8B-B14F-4D97-AF65-F5344CB8AC3E}">
        <p14:creationId xmlns:p14="http://schemas.microsoft.com/office/powerpoint/2010/main" val="29777312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57</a:t>
            </a:fld>
            <a:endParaRPr lang="en-US" dirty="0"/>
          </a:p>
        </p:txBody>
      </p:sp>
      <p:sp>
        <p:nvSpPr>
          <p:cNvPr id="12" name="Rectangle 11">
            <a:extLst>
              <a:ext uri="{FF2B5EF4-FFF2-40B4-BE49-F238E27FC236}">
                <a16:creationId xmlns:a16="http://schemas.microsoft.com/office/drawing/2014/main" id="{256F3977-D255-EFDB-3EA1-D3D25DE3B004}"/>
              </a:ext>
            </a:extLst>
          </p:cNvPr>
          <p:cNvSpPr/>
          <p:nvPr/>
        </p:nvSpPr>
        <p:spPr>
          <a:xfrm>
            <a:off x="2240280" y="713150"/>
            <a:ext cx="5319395" cy="358564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09F961A0-8D38-6DBF-53C7-5F387A5361E8}"/>
              </a:ext>
            </a:extLst>
          </p:cNvPr>
          <p:cNvSpPr/>
          <p:nvPr/>
        </p:nvSpPr>
        <p:spPr>
          <a:xfrm>
            <a:off x="300987" y="436304"/>
            <a:ext cx="2569091" cy="2134264"/>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3" name="Text Placeholder 17">
            <a:extLst>
              <a:ext uri="{FF2B5EF4-FFF2-40B4-BE49-F238E27FC236}">
                <a16:creationId xmlns:a16="http://schemas.microsoft.com/office/drawing/2014/main" id="{3BC35B93-52B5-70AB-92DA-720DBF705CD0}"/>
              </a:ext>
            </a:extLst>
          </p:cNvPr>
          <p:cNvSpPr txBox="1">
            <a:spLocks/>
          </p:cNvSpPr>
          <p:nvPr/>
        </p:nvSpPr>
        <p:spPr>
          <a:xfrm>
            <a:off x="346815" y="753385"/>
            <a:ext cx="2328129" cy="135841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400" i="1" dirty="0">
                <a:solidFill>
                  <a:schemeClr val="bg1"/>
                </a:solidFill>
              </a:rPr>
              <a:t> ‘It is difficult transmitting knowledge about the overexposure to screens without coming across as being judgemental.’ </a:t>
            </a:r>
          </a:p>
          <a:p>
            <a:pPr algn="ctr"/>
            <a:endParaRPr lang="en-US" sz="1300" b="1" i="1" dirty="0">
              <a:solidFill>
                <a:schemeClr val="bg1"/>
              </a:solidFill>
            </a:endParaRPr>
          </a:p>
        </p:txBody>
      </p:sp>
      <p:sp>
        <p:nvSpPr>
          <p:cNvPr id="11" name="Rectangle 10">
            <a:extLst>
              <a:ext uri="{FF2B5EF4-FFF2-40B4-BE49-F238E27FC236}">
                <a16:creationId xmlns:a16="http://schemas.microsoft.com/office/drawing/2014/main" id="{286107D9-E434-72CD-1734-E6EEF057201B}"/>
              </a:ext>
            </a:extLst>
          </p:cNvPr>
          <p:cNvSpPr/>
          <p:nvPr/>
        </p:nvSpPr>
        <p:spPr>
          <a:xfrm>
            <a:off x="-4798" y="5738929"/>
            <a:ext cx="7134555" cy="2752840"/>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3" name="Text Placeholder 17">
            <a:extLst>
              <a:ext uri="{FF2B5EF4-FFF2-40B4-BE49-F238E27FC236}">
                <a16:creationId xmlns:a16="http://schemas.microsoft.com/office/drawing/2014/main" id="{8FF7FFDB-70A5-BFD5-D1AA-21FA55FB99C8}"/>
              </a:ext>
            </a:extLst>
          </p:cNvPr>
          <p:cNvSpPr txBox="1">
            <a:spLocks/>
          </p:cNvSpPr>
          <p:nvPr/>
        </p:nvSpPr>
        <p:spPr>
          <a:xfrm>
            <a:off x="3390195" y="6006652"/>
            <a:ext cx="3447287" cy="215221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40"/>
              </a:lnSpc>
            </a:pPr>
            <a:r>
              <a:rPr lang="en-US" sz="1300" dirty="0">
                <a:solidFill>
                  <a:schemeClr val="bg1"/>
                </a:solidFill>
              </a:rPr>
              <a:t>In Contributory Research we always look for practices that can replace screens, greatly aided by parents and professionals. Turning cooking or cleaning into a shared moment, turning ordinary objects into toys, or participating in activities proposed by </a:t>
            </a:r>
            <a:r>
              <a:rPr lang="en-US" sz="1300" dirty="0" err="1">
                <a:solidFill>
                  <a:schemeClr val="bg1"/>
                </a:solidFill>
              </a:rPr>
              <a:t>organisations</a:t>
            </a:r>
            <a:r>
              <a:rPr lang="en-US" sz="1300" dirty="0">
                <a:solidFill>
                  <a:schemeClr val="bg1"/>
                </a:solidFill>
              </a:rPr>
              <a:t> in the area: the alternatives to screens are often closer and simpler than what you would think. Many parents have </a:t>
            </a:r>
            <a:r>
              <a:rPr lang="en-US" sz="1300" i="1" dirty="0">
                <a:solidFill>
                  <a:schemeClr val="bg1"/>
                </a:solidFill>
              </a:rPr>
              <a:t>already</a:t>
            </a:r>
            <a:r>
              <a:rPr lang="en-US" sz="1300" dirty="0">
                <a:solidFill>
                  <a:schemeClr val="bg1"/>
                </a:solidFill>
              </a:rPr>
              <a:t> come up with different strategies to regulate their screen usage. Through a process of contributory research these strategies are put in common.</a:t>
            </a:r>
          </a:p>
        </p:txBody>
      </p:sp>
      <p:sp>
        <p:nvSpPr>
          <p:cNvPr id="14" name="Freeform 13">
            <a:extLst>
              <a:ext uri="{FF2B5EF4-FFF2-40B4-BE49-F238E27FC236}">
                <a16:creationId xmlns:a16="http://schemas.microsoft.com/office/drawing/2014/main" id="{43907E03-CD98-0F6A-C182-48DF70CBF40E}"/>
              </a:ext>
            </a:extLst>
          </p:cNvPr>
          <p:cNvSpPr/>
          <p:nvPr/>
        </p:nvSpPr>
        <p:spPr>
          <a:xfrm rot="5400000">
            <a:off x="336972" y="4997275"/>
            <a:ext cx="2711453" cy="2569091"/>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16" name="Text Placeholder 17">
            <a:extLst>
              <a:ext uri="{FF2B5EF4-FFF2-40B4-BE49-F238E27FC236}">
                <a16:creationId xmlns:a16="http://schemas.microsoft.com/office/drawing/2014/main" id="{036A7E61-03F9-670A-96DC-131DAC4439F3}"/>
              </a:ext>
            </a:extLst>
          </p:cNvPr>
          <p:cNvSpPr txBox="1">
            <a:spLocks/>
          </p:cNvSpPr>
          <p:nvPr/>
        </p:nvSpPr>
        <p:spPr>
          <a:xfrm>
            <a:off x="935784" y="5561989"/>
            <a:ext cx="1911204" cy="137176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400" i="1" dirty="0">
                <a:solidFill>
                  <a:schemeClr val="bg1"/>
                </a:solidFill>
              </a:rPr>
              <a:t> ‘Knowing not to use screens with your children is not the same thing as coming up with new practices that can replace them.’ </a:t>
            </a:r>
          </a:p>
          <a:p>
            <a:pPr algn="ctr"/>
            <a:endParaRPr lang="en-US" sz="1300" b="1" i="1" dirty="0">
              <a:solidFill>
                <a:schemeClr val="bg1"/>
              </a:solidFill>
            </a:endParaRPr>
          </a:p>
        </p:txBody>
      </p:sp>
      <p:grpSp>
        <p:nvGrpSpPr>
          <p:cNvPr id="17" name="Group 16">
            <a:extLst>
              <a:ext uri="{FF2B5EF4-FFF2-40B4-BE49-F238E27FC236}">
                <a16:creationId xmlns:a16="http://schemas.microsoft.com/office/drawing/2014/main" id="{E63094C3-B39A-357E-15F6-FD63E15514A5}"/>
              </a:ext>
            </a:extLst>
          </p:cNvPr>
          <p:cNvGrpSpPr/>
          <p:nvPr/>
        </p:nvGrpSpPr>
        <p:grpSpPr>
          <a:xfrm rot="10800000">
            <a:off x="300987" y="7158266"/>
            <a:ext cx="1049747" cy="764233"/>
            <a:chOff x="3400450" y="986392"/>
            <a:chExt cx="1487826" cy="1083162"/>
          </a:xfrm>
        </p:grpSpPr>
        <p:sp>
          <p:nvSpPr>
            <p:cNvPr id="18" name="Freeform 17">
              <a:extLst>
                <a:ext uri="{FF2B5EF4-FFF2-40B4-BE49-F238E27FC236}">
                  <a16:creationId xmlns:a16="http://schemas.microsoft.com/office/drawing/2014/main" id="{AF014C52-7719-5A6C-670F-7606853848F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564AA10E-C6D3-12BB-290C-1289CC0D64E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grpSp>
        <p:nvGrpSpPr>
          <p:cNvPr id="29" name="Group 28">
            <a:extLst>
              <a:ext uri="{FF2B5EF4-FFF2-40B4-BE49-F238E27FC236}">
                <a16:creationId xmlns:a16="http://schemas.microsoft.com/office/drawing/2014/main" id="{1889A41F-79CE-9952-9514-9FC645933075}"/>
              </a:ext>
            </a:extLst>
          </p:cNvPr>
          <p:cNvGrpSpPr/>
          <p:nvPr/>
        </p:nvGrpSpPr>
        <p:grpSpPr>
          <a:xfrm rot="10800000">
            <a:off x="1647365" y="1993994"/>
            <a:ext cx="1049747" cy="764233"/>
            <a:chOff x="3400450" y="986392"/>
            <a:chExt cx="1487826" cy="1083162"/>
          </a:xfrm>
        </p:grpSpPr>
        <p:sp>
          <p:nvSpPr>
            <p:cNvPr id="30" name="Freeform 29">
              <a:extLst>
                <a:ext uri="{FF2B5EF4-FFF2-40B4-BE49-F238E27FC236}">
                  <a16:creationId xmlns:a16="http://schemas.microsoft.com/office/drawing/2014/main" id="{C40943A7-6FFD-D1EA-8C3E-5ACD2D35C755}"/>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3FEACBE-F07B-BD38-7F9B-3E7ECBD3492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pic>
        <p:nvPicPr>
          <p:cNvPr id="32" name="Picture 31">
            <a:extLst>
              <a:ext uri="{FF2B5EF4-FFF2-40B4-BE49-F238E27FC236}">
                <a16:creationId xmlns:a16="http://schemas.microsoft.com/office/drawing/2014/main" id="{3DC1E8C3-CD42-FFE0-92E1-51655DF11A02}"/>
              </a:ext>
            </a:extLst>
          </p:cNvPr>
          <p:cNvPicPr>
            <a:picLocks noChangeAspect="1"/>
          </p:cNvPicPr>
          <p:nvPr/>
        </p:nvPicPr>
        <p:blipFill rotWithShape="1">
          <a:blip r:embed="rId2">
            <a:alphaModFix amt="35000"/>
          </a:blip>
          <a:srcRect l="65953" t="-878" r="5449" b="31174"/>
          <a:stretch/>
        </p:blipFill>
        <p:spPr>
          <a:xfrm rot="10800000" flipH="1">
            <a:off x="4736789" y="713150"/>
            <a:ext cx="2822886" cy="3681950"/>
          </a:xfrm>
          <a:prstGeom prst="rect">
            <a:avLst/>
          </a:prstGeom>
        </p:spPr>
      </p:pic>
      <p:sp>
        <p:nvSpPr>
          <p:cNvPr id="33" name="Text Placeholder 17">
            <a:extLst>
              <a:ext uri="{FF2B5EF4-FFF2-40B4-BE49-F238E27FC236}">
                <a16:creationId xmlns:a16="http://schemas.microsoft.com/office/drawing/2014/main" id="{F40B4780-AE98-04D1-7A17-6C6AA9D94C0A}"/>
              </a:ext>
            </a:extLst>
          </p:cNvPr>
          <p:cNvSpPr txBox="1">
            <a:spLocks/>
          </p:cNvSpPr>
          <p:nvPr/>
        </p:nvSpPr>
        <p:spPr>
          <a:xfrm>
            <a:off x="3084079" y="1102745"/>
            <a:ext cx="4045678" cy="281165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40"/>
              </a:lnSpc>
            </a:pPr>
            <a:r>
              <a:rPr lang="en-US" sz="1300" dirty="0">
                <a:solidFill>
                  <a:schemeClr val="bg1"/>
                </a:solidFill>
              </a:rPr>
              <a:t>We are all concerned by the problem of screens. This is the attitude we hope to transmit to those participating in the research. We believe treating the question of overexposure in-debt will open up for more nuanced dialogues around the topic that highlight the special skills of the parents (see chapter 1 part 2) instead of focusing exclusively on what parents ought</a:t>
            </a:r>
            <a:r>
              <a:rPr lang="en-US" sz="1300" i="1" dirty="0">
                <a:solidFill>
                  <a:schemeClr val="bg1"/>
                </a:solidFill>
              </a:rPr>
              <a:t> not </a:t>
            </a:r>
            <a:r>
              <a:rPr lang="en-US" sz="1300" dirty="0">
                <a:solidFill>
                  <a:schemeClr val="bg1"/>
                </a:solidFill>
              </a:rPr>
              <a:t>to do. Sometimes, avoiding sounding judgemental comes down to seemingly small gestures, like the words used to evoke a problem. One tip shared by a psychologist who forms part of our research is to replace typical interrogations about screen hours with the open, non-judgmental question: “so, how do you go about dealing with screens at home?”</a:t>
            </a:r>
          </a:p>
          <a:p>
            <a:pPr>
              <a:lnSpc>
                <a:spcPts val="1440"/>
              </a:lnSpc>
            </a:pPr>
            <a:endParaRPr lang="en-US" sz="1300" dirty="0">
              <a:solidFill>
                <a:schemeClr val="bg1"/>
              </a:solidFill>
            </a:endParaRPr>
          </a:p>
        </p:txBody>
      </p:sp>
    </p:spTree>
    <p:extLst>
      <p:ext uri="{BB962C8B-B14F-4D97-AF65-F5344CB8AC3E}">
        <p14:creationId xmlns:p14="http://schemas.microsoft.com/office/powerpoint/2010/main" val="11481811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8279E0-F4D7-9FBB-1C64-177A1551E6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057927"/>
            <a:ext cx="7559675" cy="5039783"/>
          </a:xfrm>
          <a:prstGeom prst="rect">
            <a:avLst/>
          </a:prstGeom>
        </p:spPr>
      </p:pic>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58</a:t>
            </a:fld>
            <a:endParaRPr lang="en-US" dirty="0"/>
          </a:p>
        </p:txBody>
      </p:sp>
      <p:sp>
        <p:nvSpPr>
          <p:cNvPr id="21" name="Rectangle 20">
            <a:extLst>
              <a:ext uri="{FF2B5EF4-FFF2-40B4-BE49-F238E27FC236}">
                <a16:creationId xmlns:a16="http://schemas.microsoft.com/office/drawing/2014/main" id="{84E35365-106E-FB4B-24C2-EB630EEB5BC2}"/>
              </a:ext>
            </a:extLst>
          </p:cNvPr>
          <p:cNvSpPr/>
          <p:nvPr/>
        </p:nvSpPr>
        <p:spPr>
          <a:xfrm>
            <a:off x="1627632" y="1130457"/>
            <a:ext cx="5932043" cy="503978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1E664FC2-640C-AE67-74BA-6D5DF6337BFE}"/>
              </a:ext>
            </a:extLst>
          </p:cNvPr>
          <p:cNvSpPr/>
          <p:nvPr/>
        </p:nvSpPr>
        <p:spPr>
          <a:xfrm rot="10800000" flipH="1">
            <a:off x="295422" y="461313"/>
            <a:ext cx="2594083" cy="2155026"/>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25" name="Text Placeholder 17">
            <a:extLst>
              <a:ext uri="{FF2B5EF4-FFF2-40B4-BE49-F238E27FC236}">
                <a16:creationId xmlns:a16="http://schemas.microsoft.com/office/drawing/2014/main" id="{A64EB7E0-BA36-2F55-BFFE-8DF194444113}"/>
              </a:ext>
            </a:extLst>
          </p:cNvPr>
          <p:cNvSpPr txBox="1">
            <a:spLocks/>
          </p:cNvSpPr>
          <p:nvPr/>
        </p:nvSpPr>
        <p:spPr>
          <a:xfrm>
            <a:off x="342498" y="1115856"/>
            <a:ext cx="2436898" cy="132426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400" i="1" dirty="0">
                <a:solidFill>
                  <a:schemeClr val="bg1"/>
                </a:solidFill>
              </a:rPr>
              <a:t> ‘Changing screen habits does not happen overnight. It requires sustained effort on the part of the parent.’ </a:t>
            </a:r>
          </a:p>
          <a:p>
            <a:pPr algn="ctr"/>
            <a:endParaRPr lang="en-US" sz="1300" b="1" i="1" dirty="0">
              <a:solidFill>
                <a:schemeClr val="bg1"/>
              </a:solidFill>
            </a:endParaRPr>
          </a:p>
        </p:txBody>
      </p:sp>
      <p:grpSp>
        <p:nvGrpSpPr>
          <p:cNvPr id="26" name="Group 25">
            <a:extLst>
              <a:ext uri="{FF2B5EF4-FFF2-40B4-BE49-F238E27FC236}">
                <a16:creationId xmlns:a16="http://schemas.microsoft.com/office/drawing/2014/main" id="{DEE1388D-CF98-302A-79BE-DA3B01636CE2}"/>
              </a:ext>
            </a:extLst>
          </p:cNvPr>
          <p:cNvGrpSpPr/>
          <p:nvPr/>
        </p:nvGrpSpPr>
        <p:grpSpPr>
          <a:xfrm rot="10800000">
            <a:off x="876057" y="2349760"/>
            <a:ext cx="1049747" cy="764233"/>
            <a:chOff x="3400450" y="986392"/>
            <a:chExt cx="1487826" cy="1083162"/>
          </a:xfrm>
        </p:grpSpPr>
        <p:sp>
          <p:nvSpPr>
            <p:cNvPr id="27" name="Freeform 26">
              <a:extLst>
                <a:ext uri="{FF2B5EF4-FFF2-40B4-BE49-F238E27FC236}">
                  <a16:creationId xmlns:a16="http://schemas.microsoft.com/office/drawing/2014/main" id="{1350B5BA-F0AA-2A89-FAE0-EF0CB226388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BCF1857E-6150-1A8A-132F-E82153699F4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pic>
        <p:nvPicPr>
          <p:cNvPr id="32" name="Picture 31">
            <a:extLst>
              <a:ext uri="{FF2B5EF4-FFF2-40B4-BE49-F238E27FC236}">
                <a16:creationId xmlns:a16="http://schemas.microsoft.com/office/drawing/2014/main" id="{3DC1E8C3-CD42-FFE0-92E1-51655DF11A02}"/>
              </a:ext>
            </a:extLst>
          </p:cNvPr>
          <p:cNvPicPr>
            <a:picLocks noChangeAspect="1"/>
          </p:cNvPicPr>
          <p:nvPr/>
        </p:nvPicPr>
        <p:blipFill rotWithShape="1">
          <a:blip r:embed="rId3">
            <a:alphaModFix amt="35000"/>
          </a:blip>
          <a:srcRect l="65953" t="-878" r="5449" b="31174"/>
          <a:stretch/>
        </p:blipFill>
        <p:spPr>
          <a:xfrm rot="10800000" flipH="1">
            <a:off x="4593653" y="1121313"/>
            <a:ext cx="2822886" cy="3681950"/>
          </a:xfrm>
          <a:prstGeom prst="rect">
            <a:avLst/>
          </a:prstGeom>
        </p:spPr>
      </p:pic>
      <p:sp>
        <p:nvSpPr>
          <p:cNvPr id="4" name="Text Placeholder 17">
            <a:extLst>
              <a:ext uri="{FF2B5EF4-FFF2-40B4-BE49-F238E27FC236}">
                <a16:creationId xmlns:a16="http://schemas.microsoft.com/office/drawing/2014/main" id="{C242E3F1-53EC-DA36-4700-E88310B6F596}"/>
              </a:ext>
            </a:extLst>
          </p:cNvPr>
          <p:cNvSpPr txBox="1">
            <a:spLocks/>
          </p:cNvSpPr>
          <p:nvPr/>
        </p:nvSpPr>
        <p:spPr>
          <a:xfrm>
            <a:off x="3078865" y="1792224"/>
            <a:ext cx="3943727" cy="160350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40"/>
              </a:lnSpc>
            </a:pPr>
            <a:r>
              <a:rPr lang="en-US" sz="1300" dirty="0">
                <a:solidFill>
                  <a:schemeClr val="bg1"/>
                </a:solidFill>
              </a:rPr>
              <a:t>Contributory research takes time. Our shortest program is structured over nine sessions, which means that we follow a group for at least a couple of months. To us, a couple of months is the minimum time necessary to accompany participants – parents, professionals, and researchers alike – to new screen habits. Most often, we’ll be able to observe noticeable changes in how people think about and practice screens during this period. </a:t>
            </a:r>
          </a:p>
          <a:p>
            <a:pPr>
              <a:lnSpc>
                <a:spcPts val="1440"/>
              </a:lnSpc>
            </a:pPr>
            <a:endParaRPr lang="en-US" sz="1300" dirty="0">
              <a:solidFill>
                <a:schemeClr val="bg1"/>
              </a:solidFill>
            </a:endParaRPr>
          </a:p>
          <a:p>
            <a:pPr>
              <a:lnSpc>
                <a:spcPts val="1440"/>
              </a:lnSpc>
            </a:pPr>
            <a:r>
              <a:rPr lang="en-US" sz="1300" dirty="0">
                <a:solidFill>
                  <a:schemeClr val="bg1"/>
                </a:solidFill>
              </a:rPr>
              <a:t>However, just because you manage to ‘reason’ your screen time for a period of time, doesn’t mean that it’ll stay that way. That is why we, following a process of contributory research, continue to meet with those who have participated every couple of months, to check in and plan for new actions they can undertake, whether in their private or professional life. </a:t>
            </a:r>
          </a:p>
        </p:txBody>
      </p:sp>
    </p:spTree>
    <p:extLst>
      <p:ext uri="{BB962C8B-B14F-4D97-AF65-F5344CB8AC3E}">
        <p14:creationId xmlns:p14="http://schemas.microsoft.com/office/powerpoint/2010/main" val="39675601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F08A1FA4-61E9-B44C-83C4-A6CE732733C1}"/>
              </a:ext>
            </a:extLst>
          </p:cNvPr>
          <p:cNvSpPr>
            <a:spLocks noGrp="1"/>
          </p:cNvSpPr>
          <p:nvPr>
            <p:ph type="body" sz="quarter" idx="13"/>
          </p:nvPr>
        </p:nvSpPr>
        <p:spPr/>
        <p:txBody>
          <a:bodyPr/>
          <a:lstStyle/>
          <a:p>
            <a:r>
              <a:rPr lang="en-US" dirty="0"/>
              <a:t>04</a:t>
            </a:r>
          </a:p>
        </p:txBody>
      </p:sp>
      <p:sp>
        <p:nvSpPr>
          <p:cNvPr id="18" name="Text Placeholder 17">
            <a:extLst>
              <a:ext uri="{FF2B5EF4-FFF2-40B4-BE49-F238E27FC236}">
                <a16:creationId xmlns:a16="http://schemas.microsoft.com/office/drawing/2014/main" id="{3D13EB9D-DE55-5D4D-BEA7-6A984DDA5380}"/>
              </a:ext>
            </a:extLst>
          </p:cNvPr>
          <p:cNvSpPr>
            <a:spLocks noGrp="1"/>
          </p:cNvSpPr>
          <p:nvPr>
            <p:ph type="body" sz="quarter" idx="14"/>
          </p:nvPr>
        </p:nvSpPr>
        <p:spPr>
          <a:xfrm>
            <a:off x="3170992" y="3483706"/>
            <a:ext cx="3735994" cy="2574544"/>
          </a:xfrm>
        </p:spPr>
        <p:txBody>
          <a:bodyPr/>
          <a:lstStyle/>
          <a:p>
            <a:pPr>
              <a:lnSpc>
                <a:spcPts val="3060"/>
              </a:lnSpc>
              <a:spcBef>
                <a:spcPts val="0"/>
              </a:spcBef>
            </a:pPr>
            <a:r>
              <a:rPr lang="en-US" dirty="0"/>
              <a:t>How to Launch a Process of Contributory Research?</a:t>
            </a:r>
          </a:p>
          <a:p>
            <a:pPr>
              <a:lnSpc>
                <a:spcPts val="3060"/>
              </a:lnSpc>
              <a:spcBef>
                <a:spcPts val="0"/>
              </a:spcBef>
            </a:pPr>
            <a:endParaRPr lang="en-US" dirty="0"/>
          </a:p>
        </p:txBody>
      </p:sp>
      <p:sp>
        <p:nvSpPr>
          <p:cNvPr id="4" name="Slide Number Placeholder 5">
            <a:extLst>
              <a:ext uri="{FF2B5EF4-FFF2-40B4-BE49-F238E27FC236}">
                <a16:creationId xmlns:a16="http://schemas.microsoft.com/office/drawing/2014/main" id="{AC1A58E9-40BA-8C67-2DCD-22433F74FE10}"/>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59</a:t>
            </a:fld>
            <a:endParaRPr lang="en-US" dirty="0"/>
          </a:p>
        </p:txBody>
      </p:sp>
    </p:spTree>
    <p:extLst>
      <p:ext uri="{BB962C8B-B14F-4D97-AF65-F5344CB8AC3E}">
        <p14:creationId xmlns:p14="http://schemas.microsoft.com/office/powerpoint/2010/main" val="2113892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CE716F-9774-F215-1897-C8D5C84964BA}"/>
              </a:ext>
            </a:extLst>
          </p:cNvPr>
          <p:cNvSpPr/>
          <p:nvPr/>
        </p:nvSpPr>
        <p:spPr>
          <a:xfrm>
            <a:off x="-1" y="4806209"/>
            <a:ext cx="7559675" cy="464753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pic>
        <p:nvPicPr>
          <p:cNvPr id="5" name="Picture Placeholder 4">
            <a:extLst>
              <a:ext uri="{FF2B5EF4-FFF2-40B4-BE49-F238E27FC236}">
                <a16:creationId xmlns:a16="http://schemas.microsoft.com/office/drawing/2014/main" id="{1154B61A-CD07-AA17-E3EC-11C59A8439A0}"/>
              </a:ext>
            </a:extLst>
          </p:cNvPr>
          <p:cNvPicPr>
            <a:picLocks noGrp="1" noChangeAspect="1"/>
          </p:cNvPicPr>
          <p:nvPr>
            <p:ph type="pic" sz="quarter" idx="41"/>
          </p:nvPr>
        </p:nvPicPr>
        <p:blipFill rotWithShape="1">
          <a:blip r:embed="rId3" cstate="screen">
            <a:extLst>
              <a:ext uri="{28A0092B-C50C-407E-A947-70E740481C1C}">
                <a14:useLocalDpi xmlns:a14="http://schemas.microsoft.com/office/drawing/2010/main"/>
              </a:ext>
            </a:extLst>
          </a:blip>
          <a:srcRect t="14781" b="14781"/>
          <a:stretch/>
        </p:blipFill>
        <p:spPr>
          <a:xfrm>
            <a:off x="-2" y="2480595"/>
            <a:ext cx="7559675" cy="3549616"/>
          </a:xfrm>
        </p:spPr>
      </p:pic>
      <p:sp>
        <p:nvSpPr>
          <p:cNvPr id="4" name="Text Placeholder 17">
            <a:extLst>
              <a:ext uri="{FF2B5EF4-FFF2-40B4-BE49-F238E27FC236}">
                <a16:creationId xmlns:a16="http://schemas.microsoft.com/office/drawing/2014/main" id="{5712FC89-982B-A80B-E8C1-7E280867DC30}"/>
              </a:ext>
            </a:extLst>
          </p:cNvPr>
          <p:cNvSpPr txBox="1">
            <a:spLocks/>
          </p:cNvSpPr>
          <p:nvPr/>
        </p:nvSpPr>
        <p:spPr>
          <a:xfrm>
            <a:off x="3449567" y="9236509"/>
            <a:ext cx="3593762" cy="362686"/>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1720"/>
              </a:lnSpc>
            </a:pPr>
            <a:r>
              <a:rPr lang="en-US" sz="1800" b="1" dirty="0">
                <a:solidFill>
                  <a:schemeClr val="bg1"/>
                </a:solidFill>
              </a:rPr>
              <a:t> This guide is for you, if you, like us, </a:t>
            </a:r>
          </a:p>
        </p:txBody>
      </p:sp>
      <p:sp>
        <p:nvSpPr>
          <p:cNvPr id="6" name="Text Placeholder 17">
            <a:extLst>
              <a:ext uri="{FF2B5EF4-FFF2-40B4-BE49-F238E27FC236}">
                <a16:creationId xmlns:a16="http://schemas.microsoft.com/office/drawing/2014/main" id="{72E7622A-24CB-6B5D-2027-B7A6FB67148E}"/>
              </a:ext>
            </a:extLst>
          </p:cNvPr>
          <p:cNvSpPr txBox="1">
            <a:spLocks/>
          </p:cNvSpPr>
          <p:nvPr/>
        </p:nvSpPr>
        <p:spPr>
          <a:xfrm>
            <a:off x="3384252" y="9621383"/>
            <a:ext cx="3659076" cy="362686"/>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1720"/>
              </a:lnSpc>
            </a:pPr>
            <a:r>
              <a:rPr lang="en-US" sz="1800" b="1" dirty="0">
                <a:solidFill>
                  <a:schemeClr val="bg1"/>
                </a:solidFill>
              </a:rPr>
              <a:t>believe in investing in the long term. </a:t>
            </a:r>
          </a:p>
        </p:txBody>
      </p:sp>
      <p:sp>
        <p:nvSpPr>
          <p:cNvPr id="8" name="Text Placeholder 16">
            <a:extLst>
              <a:ext uri="{FF2B5EF4-FFF2-40B4-BE49-F238E27FC236}">
                <a16:creationId xmlns:a16="http://schemas.microsoft.com/office/drawing/2014/main" id="{C0D8A11A-121B-C2E0-2C58-5106637C220D}"/>
              </a:ext>
            </a:extLst>
          </p:cNvPr>
          <p:cNvSpPr txBox="1">
            <a:spLocks/>
          </p:cNvSpPr>
          <p:nvPr/>
        </p:nvSpPr>
        <p:spPr>
          <a:xfrm>
            <a:off x="477910" y="707744"/>
            <a:ext cx="6565418" cy="1772851"/>
          </a:xfrm>
          <a:prstGeom prst="rect">
            <a:avLst/>
          </a:prstGeom>
        </p:spPr>
        <p:txBody>
          <a:bodyPr anchor="t">
            <a:noAutofit/>
          </a:bodyPr>
          <a:lstStyle>
            <a:lvl1pPr marL="0" indent="0" algn="ctr" defTabSz="2073036" rtl="0" eaLnBrk="1" latinLnBrk="0" hangingPunct="1">
              <a:lnSpc>
                <a:spcPct val="100000"/>
              </a:lnSpc>
              <a:spcBef>
                <a:spcPts val="2267"/>
              </a:spcBef>
              <a:buFont typeface="Arial" panose="020B0604020202020204" pitchFamily="34" charset="0"/>
              <a:buNone/>
              <a:defRPr sz="1801" b="0" i="0" kern="1200" baseline="0">
                <a:solidFill>
                  <a:schemeClr val="bg1"/>
                </a:solidFill>
                <a:latin typeface="Calibri" panose="020F0502020204030204" pitchFamily="34" charset="0"/>
                <a:ea typeface="+mn-ea"/>
                <a:cs typeface="Calibri" panose="020F0502020204030204" pitchFamily="34" charset="0"/>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spcBef>
                <a:spcPts val="0"/>
              </a:spcBef>
            </a:pPr>
            <a:r>
              <a:rPr lang="fr-FR" sz="1900" dirty="0">
                <a:solidFill>
                  <a:srgbClr val="009AC1"/>
                </a:solidFill>
                <a:ea typeface="Arial" panose="020B0604020202020204" pitchFamily="34" charset="0"/>
              </a:rPr>
              <a:t>In principle, anyone can instigate a process of contributory research. It is </a:t>
            </a:r>
            <a:r>
              <a:rPr lang="fr-FR" sz="1900" b="1" dirty="0">
                <a:solidFill>
                  <a:srgbClr val="74659A"/>
                </a:solidFill>
                <a:ea typeface="Arial" panose="020B0604020202020204" pitchFamily="34" charset="0"/>
              </a:rPr>
              <a:t>important that you care deeply about the negative effects the misuse of technology </a:t>
            </a:r>
            <a:r>
              <a:rPr lang="fr-FR" sz="1900" dirty="0">
                <a:solidFill>
                  <a:srgbClr val="009AC1"/>
                </a:solidFill>
                <a:ea typeface="Arial" panose="020B0604020202020204" pitchFamily="34" charset="0"/>
              </a:rPr>
              <a:t>can have on </a:t>
            </a:r>
            <a:r>
              <a:rPr lang="fr-FR" sz="1900" b="1" dirty="0">
                <a:solidFill>
                  <a:srgbClr val="74659A"/>
                </a:solidFill>
                <a:ea typeface="Arial" panose="020B0604020202020204" pitchFamily="34" charset="0"/>
              </a:rPr>
              <a:t>our collective wellbeing</a:t>
            </a:r>
            <a:r>
              <a:rPr lang="fr-FR" sz="1900" dirty="0">
                <a:solidFill>
                  <a:srgbClr val="009AC1"/>
                </a:solidFill>
                <a:ea typeface="Arial" panose="020B0604020202020204" pitchFamily="34" charset="0"/>
              </a:rPr>
              <a:t>, and especially on our children. </a:t>
            </a:r>
          </a:p>
        </p:txBody>
      </p:sp>
      <p:sp>
        <p:nvSpPr>
          <p:cNvPr id="9" name="Text Placeholder 17">
            <a:extLst>
              <a:ext uri="{FF2B5EF4-FFF2-40B4-BE49-F238E27FC236}">
                <a16:creationId xmlns:a16="http://schemas.microsoft.com/office/drawing/2014/main" id="{2668E8AB-02CF-69D6-4524-4F7231528FD4}"/>
              </a:ext>
            </a:extLst>
          </p:cNvPr>
          <p:cNvSpPr txBox="1">
            <a:spLocks/>
          </p:cNvSpPr>
          <p:nvPr/>
        </p:nvSpPr>
        <p:spPr>
          <a:xfrm>
            <a:off x="516341" y="6428429"/>
            <a:ext cx="6526988" cy="225288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solidFill>
                  <a:schemeClr val="bg1"/>
                </a:solidFill>
              </a:rPr>
              <a:t>Maybe you have young children. Maybe you work with young children. Maybe you are concerned about the impact our current actions have on future generations. You might be someone who is looking for new ways to respond to wicked problems, which require multi-stakeholder engagement. You believe in the power of collective intelligence. You are interested in learning more, and open to new ways of knowing. You see a lot of untapped potential around you, and want to invest in the growth of people in your local area.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All of this will help you as you begin to form your own contributory research group.  We are not going to lie. The method we are proposing is not an easy fix. Contributory research demands time, energy and patience. Coming up with solutions collectively takes longer than implementing a set of ready-made ‘solutions’ without considering the knowledge and constraints of the people you work with. Careful action takes longer than automated action.  If we advocate Contributory Research, it is because we believe that solutions that have been </a:t>
            </a:r>
            <a:r>
              <a:rPr lang="en-US" i="1" dirty="0">
                <a:solidFill>
                  <a:schemeClr val="bg1"/>
                </a:solidFill>
              </a:rPr>
              <a:t>adapted to </a:t>
            </a:r>
            <a:r>
              <a:rPr lang="en-US" dirty="0">
                <a:solidFill>
                  <a:schemeClr val="bg1"/>
                </a:solidFill>
              </a:rPr>
              <a:t>and </a:t>
            </a:r>
            <a:r>
              <a:rPr lang="en-US" i="1" dirty="0">
                <a:solidFill>
                  <a:schemeClr val="bg1"/>
                </a:solidFill>
              </a:rPr>
              <a:t>adopted by </a:t>
            </a:r>
            <a:r>
              <a:rPr lang="en-US" dirty="0">
                <a:solidFill>
                  <a:schemeClr val="bg1"/>
                </a:solidFill>
              </a:rPr>
              <a:t>those who need them are more likely to endure in the long-term.  </a:t>
            </a:r>
          </a:p>
          <a:p>
            <a:endParaRPr lang="en-US" dirty="0">
              <a:solidFill>
                <a:schemeClr val="bg1"/>
              </a:solidFill>
            </a:endParaRPr>
          </a:p>
        </p:txBody>
      </p:sp>
      <p:sp>
        <p:nvSpPr>
          <p:cNvPr id="12" name="Slide Number Placeholder 5">
            <a:extLst>
              <a:ext uri="{FF2B5EF4-FFF2-40B4-BE49-F238E27FC236}">
                <a16:creationId xmlns:a16="http://schemas.microsoft.com/office/drawing/2014/main" id="{C39E0153-5ADC-4A42-9946-6582A6ABDE2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6</a:t>
            </a:fld>
            <a:endParaRPr lang="en-US" dirty="0"/>
          </a:p>
        </p:txBody>
      </p:sp>
      <p:pic>
        <p:nvPicPr>
          <p:cNvPr id="13" name="Picture 12">
            <a:extLst>
              <a:ext uri="{FF2B5EF4-FFF2-40B4-BE49-F238E27FC236}">
                <a16:creationId xmlns:a16="http://schemas.microsoft.com/office/drawing/2014/main" id="{5FE88B4B-6F93-E13B-7635-B73B3042DAA2}"/>
              </a:ext>
            </a:extLst>
          </p:cNvPr>
          <p:cNvPicPr>
            <a:picLocks noChangeAspect="1"/>
          </p:cNvPicPr>
          <p:nvPr/>
        </p:nvPicPr>
        <p:blipFill rotWithShape="1">
          <a:blip r:embed="rId4">
            <a:alphaModFix amt="35000"/>
          </a:blip>
          <a:srcRect l="62255" t="-878" r="5449" b="31174"/>
          <a:stretch/>
        </p:blipFill>
        <p:spPr>
          <a:xfrm>
            <a:off x="-461240" y="7696314"/>
            <a:ext cx="2593642" cy="2995499"/>
          </a:xfrm>
          <a:prstGeom prst="rect">
            <a:avLst/>
          </a:prstGeom>
        </p:spPr>
      </p:pic>
    </p:spTree>
    <p:extLst>
      <p:ext uri="{BB962C8B-B14F-4D97-AF65-F5344CB8AC3E}">
        <p14:creationId xmlns:p14="http://schemas.microsoft.com/office/powerpoint/2010/main" val="3759809948"/>
      </p:ext>
    </p:extLst>
  </p:cSld>
  <p:clrMapOvr>
    <a:masterClrMapping/>
  </p:clrMapOvr>
  <p:extLst>
    <p:ext uri="{6950BFC3-D8DA-4A85-94F7-54DA5524770B}">
      <p188:commentRel xmlns:p188="http://schemas.microsoft.com/office/powerpoint/2018/8/main" r:id="rId2"/>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2246F2-D40C-A125-618D-706B20DDA0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0072"/>
          <a:stretch/>
        </p:blipFill>
        <p:spPr>
          <a:xfrm>
            <a:off x="0" y="1021958"/>
            <a:ext cx="7559675" cy="4532175"/>
          </a:xfrm>
          <a:prstGeom prst="rect">
            <a:avLst/>
          </a:prstGeom>
        </p:spPr>
      </p:pic>
      <p:sp>
        <p:nvSpPr>
          <p:cNvPr id="13" name="Rectangle 12">
            <a:extLst>
              <a:ext uri="{FF2B5EF4-FFF2-40B4-BE49-F238E27FC236}">
                <a16:creationId xmlns:a16="http://schemas.microsoft.com/office/drawing/2014/main" id="{9A9217EE-DD76-40AA-D7E9-A7DFA75E1D67}"/>
              </a:ext>
            </a:extLst>
          </p:cNvPr>
          <p:cNvSpPr/>
          <p:nvPr/>
        </p:nvSpPr>
        <p:spPr>
          <a:xfrm>
            <a:off x="0" y="0"/>
            <a:ext cx="7559674" cy="1430882"/>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 name="Text Placeholder 16">
            <a:extLst>
              <a:ext uri="{FF2B5EF4-FFF2-40B4-BE49-F238E27FC236}">
                <a16:creationId xmlns:a16="http://schemas.microsoft.com/office/drawing/2014/main" id="{BAC02D1E-84DC-11E2-352E-015D3C72D121}"/>
              </a:ext>
            </a:extLst>
          </p:cNvPr>
          <p:cNvSpPr txBox="1">
            <a:spLocks/>
          </p:cNvSpPr>
          <p:nvPr/>
        </p:nvSpPr>
        <p:spPr>
          <a:xfrm>
            <a:off x="528814" y="687557"/>
            <a:ext cx="3547239" cy="1325980"/>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a:solidFill>
                  <a:schemeClr val="bg1"/>
                </a:solidFill>
                <a:ea typeface="Arial" panose="020B0604020202020204" pitchFamily="34" charset="0"/>
                <a:cs typeface="Calibri" panose="020F0502020204030204" pitchFamily="34" charset="0"/>
              </a:rPr>
              <a:t>Introduction</a:t>
            </a:r>
          </a:p>
          <a:p>
            <a:endParaRPr lang="en-US" dirty="0"/>
          </a:p>
        </p:txBody>
      </p:sp>
      <p:sp>
        <p:nvSpPr>
          <p:cNvPr id="5" name="Text Placeholder 17">
            <a:extLst>
              <a:ext uri="{FF2B5EF4-FFF2-40B4-BE49-F238E27FC236}">
                <a16:creationId xmlns:a16="http://schemas.microsoft.com/office/drawing/2014/main" id="{762B3386-C95F-0274-C19F-D683AF709FFC}"/>
              </a:ext>
            </a:extLst>
          </p:cNvPr>
          <p:cNvSpPr txBox="1">
            <a:spLocks/>
          </p:cNvSpPr>
          <p:nvPr/>
        </p:nvSpPr>
        <p:spPr>
          <a:xfrm>
            <a:off x="515294" y="7451272"/>
            <a:ext cx="6526988" cy="1980656"/>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80"/>
              </a:lnSpc>
            </a:pPr>
            <a:r>
              <a:rPr lang="en-US" sz="1150" dirty="0"/>
              <a:t>That being said, there are a number of things you might want to consider as you begin to develop your project. Based on our experience from working in the Contributory Clinic, we’ve tried to identify the different steps to move through if wanting to begin a collective experimentation on the overexposure to screens. </a:t>
            </a:r>
          </a:p>
          <a:p>
            <a:pPr>
              <a:lnSpc>
                <a:spcPts val="1180"/>
              </a:lnSpc>
            </a:pPr>
            <a:r>
              <a:rPr lang="en-US" sz="1150" dirty="0"/>
              <a:t> </a:t>
            </a:r>
          </a:p>
          <a:p>
            <a:pPr>
              <a:lnSpc>
                <a:spcPts val="1180"/>
              </a:lnSpc>
            </a:pPr>
            <a:r>
              <a:rPr lang="en-US" sz="1150" dirty="0"/>
              <a:t>First thing to know is that there within the Contributory Clinic are different levels of engagement. Put simply, you can divide our contributors into </a:t>
            </a:r>
            <a:r>
              <a:rPr lang="en-US" sz="1150" i="1" dirty="0"/>
              <a:t>a core group </a:t>
            </a:r>
            <a:r>
              <a:rPr lang="en-US" sz="1150" dirty="0"/>
              <a:t>and an extended group. The core group is made up of people who are invested in the long-term and who participate in the activities on a regular basis. </a:t>
            </a:r>
          </a:p>
          <a:p>
            <a:pPr>
              <a:lnSpc>
                <a:spcPts val="1180"/>
              </a:lnSpc>
            </a:pPr>
            <a:endParaRPr lang="en-US" sz="1150" dirty="0"/>
          </a:p>
          <a:p>
            <a:pPr>
              <a:lnSpc>
                <a:spcPts val="1180"/>
              </a:lnSpc>
            </a:pPr>
            <a:r>
              <a:rPr lang="en-US" sz="1150" dirty="0"/>
              <a:t>Most often, it is the core group that will set the direction of the research. Made up of researchers, health care professionals, and one parent, the core group is itself quite fluid, with members alternating depending on the specific activity undertaken. </a:t>
            </a:r>
          </a:p>
          <a:p>
            <a:pPr>
              <a:lnSpc>
                <a:spcPts val="1180"/>
              </a:lnSpc>
            </a:pPr>
            <a:endParaRPr lang="en-US" sz="1150" dirty="0"/>
          </a:p>
          <a:p>
            <a:pPr>
              <a:lnSpc>
                <a:spcPts val="1180"/>
              </a:lnSpc>
            </a:pPr>
            <a:r>
              <a:rPr lang="en-US" sz="1150" dirty="0"/>
              <a:t>The extended group – that we also sometimes refer to as </a:t>
            </a:r>
            <a:r>
              <a:rPr lang="en-US" sz="1150" i="1" dirty="0"/>
              <a:t>the public </a:t>
            </a:r>
            <a:r>
              <a:rPr lang="en-US" sz="1150" dirty="0"/>
              <a:t>– is constituted of those who participate punctually in the activities of the Contributory Clinic. This group is primarily composed of parents affected by overexposure together with health and childcare professionals.</a:t>
            </a:r>
          </a:p>
        </p:txBody>
      </p:sp>
      <p:pic>
        <p:nvPicPr>
          <p:cNvPr id="7" name="Picture 6">
            <a:extLst>
              <a:ext uri="{FF2B5EF4-FFF2-40B4-BE49-F238E27FC236}">
                <a16:creationId xmlns:a16="http://schemas.microsoft.com/office/drawing/2014/main" id="{5C3C4514-4EFC-9A1C-F575-64FAF37A8288}"/>
              </a:ext>
            </a:extLst>
          </p:cNvPr>
          <p:cNvPicPr>
            <a:picLocks noChangeAspect="1"/>
          </p:cNvPicPr>
          <p:nvPr/>
        </p:nvPicPr>
        <p:blipFill rotWithShape="1">
          <a:blip r:embed="rId3">
            <a:alphaModFix amt="35000"/>
          </a:blip>
          <a:srcRect l="68060" t="-878" r="5449" b="31174"/>
          <a:stretch/>
        </p:blipFill>
        <p:spPr>
          <a:xfrm rot="10800000" flipH="1">
            <a:off x="5145024" y="0"/>
            <a:ext cx="2414650" cy="3399920"/>
          </a:xfrm>
          <a:prstGeom prst="rect">
            <a:avLst/>
          </a:prstGeom>
        </p:spPr>
      </p:pic>
      <p:sp>
        <p:nvSpPr>
          <p:cNvPr id="10" name="Graphic 4">
            <a:extLst>
              <a:ext uri="{FF2B5EF4-FFF2-40B4-BE49-F238E27FC236}">
                <a16:creationId xmlns:a16="http://schemas.microsoft.com/office/drawing/2014/main" id="{763E8845-A9ED-AEE4-8F2A-BB5A07F57D9B}"/>
              </a:ext>
            </a:extLst>
          </p:cNvPr>
          <p:cNvSpPr/>
          <p:nvPr/>
        </p:nvSpPr>
        <p:spPr>
          <a:xfrm rot="16200000">
            <a:off x="1489448" y="359194"/>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11" name="Rectangle 10">
            <a:extLst>
              <a:ext uri="{FF2B5EF4-FFF2-40B4-BE49-F238E27FC236}">
                <a16:creationId xmlns:a16="http://schemas.microsoft.com/office/drawing/2014/main" id="{A01A2629-2BA1-B4A9-6079-FBB2287EEE7A}"/>
              </a:ext>
            </a:extLst>
          </p:cNvPr>
          <p:cNvSpPr/>
          <p:nvPr/>
        </p:nvSpPr>
        <p:spPr>
          <a:xfrm>
            <a:off x="1347463" y="4472012"/>
            <a:ext cx="5882266" cy="2697588"/>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2" name="Text Placeholder 17">
            <a:extLst>
              <a:ext uri="{FF2B5EF4-FFF2-40B4-BE49-F238E27FC236}">
                <a16:creationId xmlns:a16="http://schemas.microsoft.com/office/drawing/2014/main" id="{F90B077A-96B9-46C4-90D3-16EE68EF8DAD}"/>
              </a:ext>
            </a:extLst>
          </p:cNvPr>
          <p:cNvSpPr txBox="1">
            <a:spLocks/>
          </p:cNvSpPr>
          <p:nvPr/>
        </p:nvSpPr>
        <p:spPr>
          <a:xfrm>
            <a:off x="1584521" y="4627694"/>
            <a:ext cx="5550034" cy="14364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40"/>
              </a:lnSpc>
            </a:pPr>
            <a:r>
              <a:rPr lang="en-US" sz="1700" dirty="0">
                <a:solidFill>
                  <a:schemeClr val="bg1"/>
                </a:solidFill>
              </a:rPr>
              <a:t>In the previous chapter, we’ve given an overview of the method we’re working from in Seine-Saint-Denis, its concepts and  orientations. But how do you go about launching your own process of contributory research on the overexposure of screens </a:t>
            </a:r>
            <a:r>
              <a:rPr lang="en-US" sz="1700" i="1" dirty="0">
                <a:solidFill>
                  <a:schemeClr val="bg1"/>
                </a:solidFill>
              </a:rPr>
              <a:t>concretely speaking</a:t>
            </a:r>
            <a:r>
              <a:rPr lang="en-US" sz="1700" dirty="0">
                <a:solidFill>
                  <a:schemeClr val="bg1"/>
                </a:solidFill>
              </a:rPr>
              <a:t>? As you’ve probably been able to gather, there isn’t one recipe to follow. Because contributory research depends on the investment of local actors, the research process will unfold according to their availability, interests, and knowledge, as well as the budget made available to you.</a:t>
            </a:r>
          </a:p>
          <a:p>
            <a:pPr algn="l">
              <a:lnSpc>
                <a:spcPts val="1740"/>
              </a:lnSpc>
            </a:pPr>
            <a:endParaRPr lang="en-US" sz="1700" dirty="0">
              <a:solidFill>
                <a:schemeClr val="bg1"/>
              </a:solidFill>
            </a:endParaRPr>
          </a:p>
        </p:txBody>
      </p:sp>
      <p:sp>
        <p:nvSpPr>
          <p:cNvPr id="15" name="Slide Number Placeholder 5">
            <a:extLst>
              <a:ext uri="{FF2B5EF4-FFF2-40B4-BE49-F238E27FC236}">
                <a16:creationId xmlns:a16="http://schemas.microsoft.com/office/drawing/2014/main" id="{CF3380ED-FC40-D4B9-1164-361E47BFA2ED}"/>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60</a:t>
            </a:fld>
            <a:endParaRPr lang="en-US" dirty="0"/>
          </a:p>
        </p:txBody>
      </p:sp>
    </p:spTree>
    <p:extLst>
      <p:ext uri="{BB962C8B-B14F-4D97-AF65-F5344CB8AC3E}">
        <p14:creationId xmlns:p14="http://schemas.microsoft.com/office/powerpoint/2010/main" val="14995652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515294" y="795867"/>
            <a:ext cx="6526988" cy="6790266"/>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80"/>
              </a:lnSpc>
            </a:pPr>
            <a:r>
              <a:rPr lang="en-US" sz="1150" dirty="0"/>
              <a:t>The first part of this chapter looks at how the core group of the Contributory Clinic came into being. For the purpose of this guide, we’ve divided this process into steps: finding key-partners for your project, anchoring your work locally, constituting an interdisciplinary team, conceiving of the group’s references and dreams, deciding on the rules and conventions, and identifying tools of collaboration. For the group to be able to work sustainably, it is also important to consider how people will be remunerated for their contributions.</a:t>
            </a:r>
          </a:p>
          <a:p>
            <a:pPr>
              <a:lnSpc>
                <a:spcPts val="1180"/>
              </a:lnSpc>
            </a:pPr>
            <a:r>
              <a:rPr lang="en-US" sz="1150" dirty="0"/>
              <a:t> </a:t>
            </a:r>
          </a:p>
          <a:p>
            <a:pPr>
              <a:lnSpc>
                <a:spcPts val="1180"/>
              </a:lnSpc>
            </a:pPr>
            <a:r>
              <a:rPr lang="en-US" sz="1150" dirty="0"/>
              <a:t>The second part focuses on how the Contributory Clinic opened their activities to the public. We’ll describe the format of our public workshop and seminars and how we’ve communicated these activities to the public. We’ll also reflect on how we try to accompany those who wish to launch new initiatives against the overexposure to screen. We say ‘accompany’ here to indicate that it isn't us that will decide on the kinds of initiatives participants from our workshops go on to instigate. Quite on the contrary. We consider a process of capacitation most successful when participants end up coming up with their own actions, which can exist, develop, and grow independently of us. </a:t>
            </a:r>
          </a:p>
          <a:p>
            <a:pPr>
              <a:lnSpc>
                <a:spcPts val="1180"/>
              </a:lnSpc>
            </a:pPr>
            <a:endParaRPr lang="en-US" sz="1150" dirty="0"/>
          </a:p>
          <a:p>
            <a:pPr>
              <a:lnSpc>
                <a:spcPts val="1180"/>
              </a:lnSpc>
            </a:pPr>
            <a:r>
              <a:rPr lang="en-US" sz="1150" dirty="0"/>
              <a:t>Logically, you will want to create a core group before opening this group up to a public. Besides from this order, the different phases described below should not necessarily be followed consecutively. In the Contributory Clinic, we often find ourselves jumping between the different steps, revisiting references, research goals, collaborative tools, and ways of working together as we go along. Sometimes people from the extended group will join the core group, which will require us to rethink some of the initial decisions. Ultimately, the longevity of the project will depend on your capacity to ensure that a Contributory Clinic reflects, and continues to reflect, the desires of those who contribute to it. </a:t>
            </a:r>
          </a:p>
          <a:p>
            <a:pPr>
              <a:lnSpc>
                <a:spcPts val="1180"/>
              </a:lnSpc>
            </a:pPr>
            <a:r>
              <a:rPr lang="en-US" sz="1150" dirty="0"/>
              <a:t> </a:t>
            </a:r>
          </a:p>
          <a:p>
            <a:pPr>
              <a:lnSpc>
                <a:spcPts val="1180"/>
              </a:lnSpc>
            </a:pPr>
            <a:r>
              <a:rPr lang="en-US" sz="1150" dirty="0"/>
              <a:t>In general, we want to stress that the below guide should not be thought of as a ‘tried and tested’ method. It isn’t just that it doesn’t fit the logic of contributory research, which should always be developed in relation to a particular locality; at the time of writing, we are only half-way through our own experimentation. When launching the Contributory Clinic, we gave ourselves ten years to work. Ten years was the time we estimated necessary to become an authority on the question of screens, develop a method for working together, gain legitimacy in the territory, and see the initial capacitation work multiply into new and unforeseen initiatives. It means that a lot of our doing is still in the process of being figured out; we are, in other words, still learning. </a:t>
            </a:r>
          </a:p>
          <a:p>
            <a:pPr>
              <a:lnSpc>
                <a:spcPts val="1180"/>
              </a:lnSpc>
            </a:pPr>
            <a:r>
              <a:rPr lang="en-US" sz="1150" dirty="0"/>
              <a:t> </a:t>
            </a:r>
          </a:p>
          <a:p>
            <a:pPr>
              <a:lnSpc>
                <a:spcPts val="1180"/>
              </a:lnSpc>
            </a:pPr>
            <a:r>
              <a:rPr lang="en-US" sz="1150" dirty="0"/>
              <a:t>A lot of this learning happens quite intuitively by responding to opportunities that arise and finding solutions to problems as they emerge. In this guide, we will reflect on what has worked well (and less well) for us, but in order to develop more </a:t>
            </a:r>
            <a:r>
              <a:rPr lang="en-US" sz="1150" dirty="0" err="1"/>
              <a:t>formalised</a:t>
            </a:r>
            <a:r>
              <a:rPr lang="en-US" sz="1150" dirty="0"/>
              <a:t> ‘rules’ or ‘stages’, you would have to </a:t>
            </a:r>
            <a:r>
              <a:rPr lang="en-US" sz="1150" dirty="0" err="1"/>
              <a:t>analyse</a:t>
            </a:r>
            <a:r>
              <a:rPr lang="en-US" sz="1150" dirty="0"/>
              <a:t> a number of different experimentations, to get a better sense of what works across different localities and territories. Being the only Contributory Clinic so far, this kind of cross-analysis isn’t possible at this stage. However, we hope is that it won’t stay this way! If you are reading this text now, it means that we’re already a little closer to seeing Contributory Clinics multiply across the continent. Do let us know if you venture your own contributory research project. Learning about your successes and failures could help us refine the stages as proposed below, for an ever more tested, applicable, and comprehensive guide-to-action. </a:t>
            </a:r>
          </a:p>
          <a:p>
            <a:pPr>
              <a:lnSpc>
                <a:spcPts val="1180"/>
              </a:lnSpc>
            </a:pPr>
            <a:r>
              <a:rPr lang="en-US" sz="1150" dirty="0"/>
              <a:t> </a:t>
            </a:r>
          </a:p>
          <a:p>
            <a:pPr>
              <a:lnSpc>
                <a:spcPts val="1180"/>
              </a:lnSpc>
            </a:pPr>
            <a:r>
              <a:rPr lang="en-US" sz="1150" dirty="0"/>
              <a:t>Because we’re basing the texts on the knowledge obtained through the particular experience of the Contributory Clinic, the steps below are conceived specifically for someone who hopes to conduct contributory research on the overexposure to screen. If you want to do contributory research on a different topic, or if you don’t know exactly what you want to work on, there are a couple of additional stages to follow when launching your work. We invite you to read more on these in the book Bifurcate (</a:t>
            </a:r>
            <a:r>
              <a:rPr lang="en-US" sz="1150" b="1" dirty="0">
                <a:solidFill>
                  <a:srgbClr val="009AC1"/>
                </a:solidFill>
                <a:hlinkClick r:id="rId3">
                  <a:extLst>
                    <a:ext uri="{A12FA001-AC4F-418D-AE19-62706E023703}">
                      <ahyp:hlinkClr xmlns:ahyp="http://schemas.microsoft.com/office/drawing/2018/hyperlinkcolor" val="tx"/>
                    </a:ext>
                  </a:extLst>
                </a:hlinkClick>
              </a:rPr>
              <a:t>here</a:t>
            </a:r>
            <a:r>
              <a:rPr lang="en-US" sz="1150" dirty="0"/>
              <a:t>). Especially chapter 3 and 4 are useful. </a:t>
            </a:r>
          </a:p>
          <a:p>
            <a:pPr>
              <a:lnSpc>
                <a:spcPts val="1180"/>
              </a:lnSpc>
            </a:pPr>
            <a:r>
              <a:rPr lang="en-US" sz="1150" dirty="0"/>
              <a:t> </a:t>
            </a:r>
          </a:p>
          <a:p>
            <a:pPr>
              <a:lnSpc>
                <a:spcPts val="1180"/>
              </a:lnSpc>
            </a:pPr>
            <a:r>
              <a:rPr lang="en-US" sz="1150" b="1" dirty="0">
                <a:solidFill>
                  <a:schemeClr val="bg1"/>
                </a:solidFill>
                <a:highlight>
                  <a:srgbClr val="74659A"/>
                </a:highlight>
              </a:rPr>
              <a:t>e</a:t>
            </a: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61</a:t>
            </a:fld>
            <a:endParaRPr lang="en-US" dirty="0"/>
          </a:p>
        </p:txBody>
      </p:sp>
      <p:sp>
        <p:nvSpPr>
          <p:cNvPr id="6" name="Rectangle 5">
            <a:extLst>
              <a:ext uri="{FF2B5EF4-FFF2-40B4-BE49-F238E27FC236}">
                <a16:creationId xmlns:a16="http://schemas.microsoft.com/office/drawing/2014/main" id="{B2E05054-B72F-48BC-04B6-36F3E131F7B8}"/>
              </a:ext>
            </a:extLst>
          </p:cNvPr>
          <p:cNvSpPr/>
          <p:nvPr/>
        </p:nvSpPr>
        <p:spPr>
          <a:xfrm>
            <a:off x="0" y="8604941"/>
            <a:ext cx="7559675" cy="141339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8" name="Picture 7">
            <a:extLst>
              <a:ext uri="{FF2B5EF4-FFF2-40B4-BE49-F238E27FC236}">
                <a16:creationId xmlns:a16="http://schemas.microsoft.com/office/drawing/2014/main" id="{DAE097A2-6CA9-DD0F-596D-524DB41F9F7C}"/>
              </a:ext>
            </a:extLst>
          </p:cNvPr>
          <p:cNvPicPr>
            <a:picLocks noChangeAspect="1"/>
          </p:cNvPicPr>
          <p:nvPr/>
        </p:nvPicPr>
        <p:blipFill rotWithShape="1">
          <a:blip r:embed="rId4">
            <a:alphaModFix amt="35000"/>
          </a:blip>
          <a:srcRect l="79045" t="-878" r="5449" b="31174"/>
          <a:stretch/>
        </p:blipFill>
        <p:spPr>
          <a:xfrm rot="5400000" flipH="1">
            <a:off x="993264" y="7611677"/>
            <a:ext cx="1413391" cy="3399920"/>
          </a:xfrm>
          <a:prstGeom prst="rect">
            <a:avLst/>
          </a:prstGeom>
        </p:spPr>
      </p:pic>
      <p:pic>
        <p:nvPicPr>
          <p:cNvPr id="14" name="Picture 13">
            <a:extLst>
              <a:ext uri="{FF2B5EF4-FFF2-40B4-BE49-F238E27FC236}">
                <a16:creationId xmlns:a16="http://schemas.microsoft.com/office/drawing/2014/main" id="{E62AB58E-E105-F5D3-DC5C-24AF6952EF9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2768" t="17694" r="17570" b="19817"/>
          <a:stretch/>
        </p:blipFill>
        <p:spPr>
          <a:xfrm>
            <a:off x="2860525" y="7887492"/>
            <a:ext cx="3638247" cy="2447691"/>
          </a:xfrm>
          <a:prstGeom prst="rect">
            <a:avLst/>
          </a:prstGeom>
        </p:spPr>
      </p:pic>
      <p:grpSp>
        <p:nvGrpSpPr>
          <p:cNvPr id="16" name="Group 15">
            <a:extLst>
              <a:ext uri="{FF2B5EF4-FFF2-40B4-BE49-F238E27FC236}">
                <a16:creationId xmlns:a16="http://schemas.microsoft.com/office/drawing/2014/main" id="{0B7A1814-A08C-CB3F-0A29-EBE8A0E46A67}"/>
              </a:ext>
            </a:extLst>
          </p:cNvPr>
          <p:cNvGrpSpPr/>
          <p:nvPr/>
        </p:nvGrpSpPr>
        <p:grpSpPr>
          <a:xfrm>
            <a:off x="2694506" y="8787943"/>
            <a:ext cx="1084282" cy="1047386"/>
            <a:chOff x="244106" y="2056989"/>
            <a:chExt cx="942892" cy="910807"/>
          </a:xfrm>
          <a:solidFill>
            <a:srgbClr val="009AC1"/>
          </a:solidFill>
        </p:grpSpPr>
        <p:sp>
          <p:nvSpPr>
            <p:cNvPr id="18" name="Oval 17">
              <a:hlinkClick r:id="rId6"/>
              <a:extLst>
                <a:ext uri="{FF2B5EF4-FFF2-40B4-BE49-F238E27FC236}">
                  <a16:creationId xmlns:a16="http://schemas.microsoft.com/office/drawing/2014/main" id="{6E74B7E4-2F52-77C0-AD0A-0EC39278C765}"/>
                </a:ext>
              </a:extLst>
            </p:cNvPr>
            <p:cNvSpPr/>
            <p:nvPr/>
          </p:nvSpPr>
          <p:spPr>
            <a:xfrm>
              <a:off x="276190" y="2056989"/>
              <a:ext cx="910807" cy="910807"/>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D0BCB11-3152-3F0E-07C5-118BE3E914CE}"/>
                </a:ext>
              </a:extLst>
            </p:cNvPr>
            <p:cNvSpPr/>
            <p:nvPr/>
          </p:nvSpPr>
          <p:spPr>
            <a:xfrm>
              <a:off x="244106" y="2244855"/>
              <a:ext cx="942892" cy="454992"/>
            </a:xfrm>
            <a:prstGeom prst="rect">
              <a:avLst/>
            </a:prstGeom>
            <a:noFill/>
          </p:spPr>
          <p:txBody>
            <a:bodyPr wrap="square">
              <a:spAutoFit/>
            </a:bodyPr>
            <a:lstStyle/>
            <a:p>
              <a:pPr algn="ct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CLICK </a:t>
              </a:r>
            </a:p>
            <a:p>
              <a:pPr algn="ct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TO </a:t>
              </a: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VIEW</a:t>
              </a:r>
              <a:endPar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286600796"/>
      </p:ext>
    </p:extLst>
  </p:cSld>
  <p:clrMapOvr>
    <a:masterClrMapping/>
  </p:clrMapOvr>
  <p:extLst>
    <p:ext uri="{6950BFC3-D8DA-4A85-94F7-54DA5524770B}">
      <p188:commentRel xmlns:p188="http://schemas.microsoft.com/office/powerpoint/2018/8/main" r:id="rId2"/>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62</a:t>
            </a:fld>
            <a:endParaRPr lang="en-US" dirty="0"/>
          </a:p>
        </p:txBody>
      </p:sp>
      <p:sp>
        <p:nvSpPr>
          <p:cNvPr id="3" name="Rectangle 2">
            <a:extLst>
              <a:ext uri="{FF2B5EF4-FFF2-40B4-BE49-F238E27FC236}">
                <a16:creationId xmlns:a16="http://schemas.microsoft.com/office/drawing/2014/main" id="{EC59D88B-8DCE-DD6D-2936-60036FC17F65}"/>
              </a:ext>
            </a:extLst>
          </p:cNvPr>
          <p:cNvSpPr/>
          <p:nvPr/>
        </p:nvSpPr>
        <p:spPr>
          <a:xfrm>
            <a:off x="0" y="1422400"/>
            <a:ext cx="7559675" cy="8699500"/>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D759C87-5227-DBF1-9CD9-FBD01D75D8F7}"/>
              </a:ext>
            </a:extLst>
          </p:cNvPr>
          <p:cNvPicPr>
            <a:picLocks noChangeAspect="1"/>
          </p:cNvPicPr>
          <p:nvPr/>
        </p:nvPicPr>
        <p:blipFill rotWithShape="1">
          <a:blip r:embed="rId2">
            <a:alphaModFix amt="52000"/>
          </a:blip>
          <a:srcRect l="67635" t="984" r="2330" b="31175"/>
          <a:stretch/>
        </p:blipFill>
        <p:spPr>
          <a:xfrm flipH="1">
            <a:off x="214281" y="6824271"/>
            <a:ext cx="2737789" cy="3309098"/>
          </a:xfrm>
          <a:prstGeom prst="rect">
            <a:avLst/>
          </a:prstGeom>
        </p:spPr>
      </p:pic>
      <p:sp>
        <p:nvSpPr>
          <p:cNvPr id="6" name="Text Placeholder 16">
            <a:extLst>
              <a:ext uri="{FF2B5EF4-FFF2-40B4-BE49-F238E27FC236}">
                <a16:creationId xmlns:a16="http://schemas.microsoft.com/office/drawing/2014/main" id="{E39AA223-82C0-CFA7-0DFC-3FC6E54C7ABC}"/>
              </a:ext>
            </a:extLst>
          </p:cNvPr>
          <p:cNvSpPr txBox="1">
            <a:spLocks/>
          </p:cNvSpPr>
          <p:nvPr/>
        </p:nvSpPr>
        <p:spPr>
          <a:xfrm>
            <a:off x="528814" y="428991"/>
            <a:ext cx="2252190" cy="1306175"/>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Creating a Core Group </a:t>
            </a:r>
          </a:p>
          <a:p>
            <a:endParaRPr lang="en-US" dirty="0">
              <a:solidFill>
                <a:srgbClr val="009AC1"/>
              </a:solidFill>
            </a:endParaRPr>
          </a:p>
        </p:txBody>
      </p:sp>
      <p:sp>
        <p:nvSpPr>
          <p:cNvPr id="8" name="Graphic 4">
            <a:extLst>
              <a:ext uri="{FF2B5EF4-FFF2-40B4-BE49-F238E27FC236}">
                <a16:creationId xmlns:a16="http://schemas.microsoft.com/office/drawing/2014/main" id="{FFE22487-47CC-FC75-5EB1-B540885EF5C6}"/>
              </a:ext>
            </a:extLst>
          </p:cNvPr>
          <p:cNvSpPr/>
          <p:nvPr/>
        </p:nvSpPr>
        <p:spPr>
          <a:xfrm rot="16200000">
            <a:off x="1489448" y="359194"/>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F93AA532-EA1D-7532-9B3D-9B3FB74ADB46}"/>
              </a:ext>
            </a:extLst>
          </p:cNvPr>
          <p:cNvPicPr>
            <a:picLocks noChangeAspect="1"/>
          </p:cNvPicPr>
          <p:nvPr/>
        </p:nvPicPr>
        <p:blipFill rotWithShape="1">
          <a:blip r:embed="rId2">
            <a:alphaModFix amt="35000"/>
          </a:blip>
          <a:srcRect l="67393" t="-878" r="5449" b="31174"/>
          <a:stretch/>
        </p:blipFill>
        <p:spPr>
          <a:xfrm rot="10800000" flipH="1">
            <a:off x="5084162" y="1410931"/>
            <a:ext cx="2475513" cy="3399920"/>
          </a:xfrm>
          <a:prstGeom prst="rect">
            <a:avLst/>
          </a:prstGeom>
        </p:spPr>
      </p:pic>
      <p:sp>
        <p:nvSpPr>
          <p:cNvPr id="11" name="Rectangle 10">
            <a:extLst>
              <a:ext uri="{FF2B5EF4-FFF2-40B4-BE49-F238E27FC236}">
                <a16:creationId xmlns:a16="http://schemas.microsoft.com/office/drawing/2014/main" id="{403399E9-6877-66D3-40BA-ADBD11C91049}"/>
              </a:ext>
            </a:extLst>
          </p:cNvPr>
          <p:cNvSpPr/>
          <p:nvPr/>
        </p:nvSpPr>
        <p:spPr>
          <a:xfrm>
            <a:off x="490684" y="3308591"/>
            <a:ext cx="6643869" cy="6306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XS</a:t>
            </a:r>
          </a:p>
        </p:txBody>
      </p:sp>
      <p:grpSp>
        <p:nvGrpSpPr>
          <p:cNvPr id="12" name="Graphic 4">
            <a:extLst>
              <a:ext uri="{FF2B5EF4-FFF2-40B4-BE49-F238E27FC236}">
                <a16:creationId xmlns:a16="http://schemas.microsoft.com/office/drawing/2014/main" id="{6DED621D-6E53-66DF-E965-84F8F1A54F82}"/>
              </a:ext>
            </a:extLst>
          </p:cNvPr>
          <p:cNvGrpSpPr/>
          <p:nvPr/>
        </p:nvGrpSpPr>
        <p:grpSpPr>
          <a:xfrm rot="2314677">
            <a:off x="1066081" y="8399855"/>
            <a:ext cx="403667" cy="780438"/>
            <a:chOff x="9129274" y="2719113"/>
            <a:chExt cx="717139" cy="1386497"/>
          </a:xfrm>
          <a:solidFill>
            <a:srgbClr val="000000"/>
          </a:solidFill>
        </p:grpSpPr>
        <p:grpSp>
          <p:nvGrpSpPr>
            <p:cNvPr id="13" name="Graphic 4">
              <a:extLst>
                <a:ext uri="{FF2B5EF4-FFF2-40B4-BE49-F238E27FC236}">
                  <a16:creationId xmlns:a16="http://schemas.microsoft.com/office/drawing/2014/main" id="{4DA7DD83-24C9-48F7-8C3B-9D60111F6866}"/>
                </a:ext>
              </a:extLst>
            </p:cNvPr>
            <p:cNvGrpSpPr/>
            <p:nvPr/>
          </p:nvGrpSpPr>
          <p:grpSpPr>
            <a:xfrm>
              <a:off x="9159507" y="2719113"/>
              <a:ext cx="446280" cy="440141"/>
              <a:chOff x="9159507" y="2719113"/>
              <a:chExt cx="446280" cy="440141"/>
            </a:xfrm>
            <a:grpFill/>
          </p:grpSpPr>
          <p:sp>
            <p:nvSpPr>
              <p:cNvPr id="22" name="Freeform 21">
                <a:extLst>
                  <a:ext uri="{FF2B5EF4-FFF2-40B4-BE49-F238E27FC236}">
                    <a16:creationId xmlns:a16="http://schemas.microsoft.com/office/drawing/2014/main" id="{D22B5255-D470-E198-3FCE-0A98B55C87C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E2E0309-2175-3354-246E-D3E93D49E643}"/>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4" name="Graphic 4">
              <a:extLst>
                <a:ext uri="{FF2B5EF4-FFF2-40B4-BE49-F238E27FC236}">
                  <a16:creationId xmlns:a16="http://schemas.microsoft.com/office/drawing/2014/main" id="{3E25052C-A5AB-0ED1-B443-5FDF2FA5FF73}"/>
                </a:ext>
              </a:extLst>
            </p:cNvPr>
            <p:cNvGrpSpPr/>
            <p:nvPr/>
          </p:nvGrpSpPr>
          <p:grpSpPr>
            <a:xfrm>
              <a:off x="9129274" y="2893887"/>
              <a:ext cx="717139" cy="1211724"/>
              <a:chOff x="9129274" y="2893887"/>
              <a:chExt cx="717139" cy="1211724"/>
            </a:xfrm>
            <a:grpFill/>
          </p:grpSpPr>
          <p:sp>
            <p:nvSpPr>
              <p:cNvPr id="15" name="Freeform 14">
                <a:extLst>
                  <a:ext uri="{FF2B5EF4-FFF2-40B4-BE49-F238E27FC236}">
                    <a16:creationId xmlns:a16="http://schemas.microsoft.com/office/drawing/2014/main" id="{44EE6C59-0A54-F093-B80C-2E9DF03F52C8}"/>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FFE8550-15FD-F577-DFF6-ABEF9CC59FA8}"/>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F4B13AF-B4F6-19AD-5C43-F135EC32853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8D0825C-437A-3371-E5E7-031B2070E5B1}"/>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D7A9221-6316-4CB3-5F4B-F89673972A7A}"/>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27525B0-3743-B0B0-5DDF-89870E45669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CE0B665-7C70-8B86-358A-427955A55B15}"/>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cxnSp>
        <p:nvCxnSpPr>
          <p:cNvPr id="24" name="Straight Connector 23">
            <a:extLst>
              <a:ext uri="{FF2B5EF4-FFF2-40B4-BE49-F238E27FC236}">
                <a16:creationId xmlns:a16="http://schemas.microsoft.com/office/drawing/2014/main" id="{0A4CC1D8-7D66-2572-8242-081760CB097D}"/>
              </a:ext>
            </a:extLst>
          </p:cNvPr>
          <p:cNvCxnSpPr>
            <a:cxnSpLocks/>
          </p:cNvCxnSpPr>
          <p:nvPr/>
        </p:nvCxnSpPr>
        <p:spPr>
          <a:xfrm>
            <a:off x="1841776" y="3308591"/>
            <a:ext cx="0" cy="61240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DC7D9FB-F7D0-8CCF-FB81-29806BF254AB}"/>
              </a:ext>
            </a:extLst>
          </p:cNvPr>
          <p:cNvCxnSpPr>
            <a:cxnSpLocks/>
          </p:cNvCxnSpPr>
          <p:nvPr/>
        </p:nvCxnSpPr>
        <p:spPr>
          <a:xfrm>
            <a:off x="6203795" y="3920991"/>
            <a:ext cx="0" cy="1575984"/>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3216A7-ADFA-EF43-6BF4-108A9794FEAB}"/>
              </a:ext>
            </a:extLst>
          </p:cNvPr>
          <p:cNvCxnSpPr>
            <a:cxnSpLocks/>
          </p:cNvCxnSpPr>
          <p:nvPr/>
        </p:nvCxnSpPr>
        <p:spPr>
          <a:xfrm>
            <a:off x="1841776" y="3920991"/>
            <a:ext cx="4362019"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80AEC8-B8F2-EB8A-40D4-E352A1F7BC9B}"/>
              </a:ext>
            </a:extLst>
          </p:cNvPr>
          <p:cNvCxnSpPr>
            <a:cxnSpLocks/>
          </p:cNvCxnSpPr>
          <p:nvPr/>
        </p:nvCxnSpPr>
        <p:spPr>
          <a:xfrm>
            <a:off x="1158564" y="5478752"/>
            <a:ext cx="5045231"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38ED01BB-AC7A-9019-9CDB-9418308B19C4}"/>
              </a:ext>
            </a:extLst>
          </p:cNvPr>
          <p:cNvSpPr txBox="1">
            <a:spLocks/>
          </p:cNvSpPr>
          <p:nvPr/>
        </p:nvSpPr>
        <p:spPr>
          <a:xfrm>
            <a:off x="1932145" y="368733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01</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29" name="TextBox 28">
            <a:extLst>
              <a:ext uri="{FF2B5EF4-FFF2-40B4-BE49-F238E27FC236}">
                <a16:creationId xmlns:a16="http://schemas.microsoft.com/office/drawing/2014/main" id="{CFD7F140-FD80-4407-31F2-352EE2C0B3C0}"/>
              </a:ext>
            </a:extLst>
          </p:cNvPr>
          <p:cNvSpPr txBox="1"/>
          <p:nvPr/>
        </p:nvSpPr>
        <p:spPr>
          <a:xfrm>
            <a:off x="2096067" y="4157346"/>
            <a:ext cx="1366425" cy="746358"/>
          </a:xfrm>
          <a:prstGeom prst="rect">
            <a:avLst/>
          </a:prstGeom>
          <a:noFill/>
          <a:ln>
            <a:noFill/>
          </a:ln>
        </p:spPr>
        <p:txBody>
          <a:bodyPr wrap="square">
            <a:spAutoFit/>
          </a:bodyPr>
          <a:lstStyle/>
          <a:p>
            <a:pP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Aggregating</a:t>
            </a:r>
            <a:r>
              <a:rPr lang="fr-FR" sz="1600" b="1" dirty="0">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 </a:t>
            </a:r>
            <a:r>
              <a:rPr lang="fr-FR" sz="1600" b="1" dirty="0" err="1">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Desires</a:t>
            </a:r>
            <a:r>
              <a:rPr lang="fr-FR" sz="1600" b="1" dirty="0">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 </a:t>
            </a:r>
            <a:endParaRPr lang="fr-FR" sz="1600" b="1" dirty="0">
              <a:solidFill>
                <a:srgbClr val="262626"/>
              </a:solidFill>
              <a:effectLst/>
              <a:latin typeface="Calibri" panose="020F0502020204030204" pitchFamily="34" charset="0"/>
              <a:cs typeface="Calibri" panose="020F0502020204030204" pitchFamily="34" charset="0"/>
            </a:endParaRPr>
          </a:p>
          <a:p>
            <a:pP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762AE7A2-A265-0DAF-6A91-760C3F3459DF}"/>
              </a:ext>
            </a:extLst>
          </p:cNvPr>
          <p:cNvSpPr/>
          <p:nvPr/>
        </p:nvSpPr>
        <p:spPr>
          <a:xfrm>
            <a:off x="3436079" y="3849437"/>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73FD3CC-A56B-9712-FB70-CDA684353A4F}"/>
              </a:ext>
            </a:extLst>
          </p:cNvPr>
          <p:cNvSpPr/>
          <p:nvPr/>
        </p:nvSpPr>
        <p:spPr>
          <a:xfrm>
            <a:off x="5452554" y="5719011"/>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D6E5E0AC-2B33-02DA-0667-FD6EC5F88F8C}"/>
              </a:ext>
            </a:extLst>
          </p:cNvPr>
          <p:cNvCxnSpPr>
            <a:cxnSpLocks/>
          </p:cNvCxnSpPr>
          <p:nvPr/>
        </p:nvCxnSpPr>
        <p:spPr>
          <a:xfrm>
            <a:off x="1160931" y="7308970"/>
            <a:ext cx="5513318"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77" name="Text Placeholder 3">
            <a:extLst>
              <a:ext uri="{FF2B5EF4-FFF2-40B4-BE49-F238E27FC236}">
                <a16:creationId xmlns:a16="http://schemas.microsoft.com/office/drawing/2014/main" id="{4BEF3F9C-3C7F-18CA-B0A5-E304BE8C08B5}"/>
              </a:ext>
            </a:extLst>
          </p:cNvPr>
          <p:cNvSpPr txBox="1">
            <a:spLocks/>
          </p:cNvSpPr>
          <p:nvPr/>
        </p:nvSpPr>
        <p:spPr>
          <a:xfrm>
            <a:off x="4367817" y="3708369"/>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02</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78" name="TextBox 77">
            <a:extLst>
              <a:ext uri="{FF2B5EF4-FFF2-40B4-BE49-F238E27FC236}">
                <a16:creationId xmlns:a16="http://schemas.microsoft.com/office/drawing/2014/main" id="{784C43C8-085E-33EA-214F-575360CD645A}"/>
              </a:ext>
            </a:extLst>
          </p:cNvPr>
          <p:cNvSpPr txBox="1"/>
          <p:nvPr/>
        </p:nvSpPr>
        <p:spPr>
          <a:xfrm>
            <a:off x="4531739" y="4178384"/>
            <a:ext cx="1470111" cy="964367"/>
          </a:xfrm>
          <a:prstGeom prst="rect">
            <a:avLst/>
          </a:prstGeom>
          <a:noFill/>
          <a:ln>
            <a:noFill/>
          </a:ln>
        </p:spPr>
        <p:txBody>
          <a:bodyPr wrap="square">
            <a:spAutoFit/>
          </a:bodyPr>
          <a:lstStyle/>
          <a:p>
            <a:pP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Finding</a:t>
            </a:r>
            <a:r>
              <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 and </a:t>
            </a:r>
            <a:r>
              <a:rPr lang="fr-FR" sz="1600" b="1" dirty="0" err="1">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Constituting</a:t>
            </a:r>
            <a:r>
              <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 a </a:t>
            </a:r>
            <a:r>
              <a:rPr lang="fr-FR" sz="1600" b="1" dirty="0" err="1">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Locality</a:t>
            </a:r>
            <a:r>
              <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 </a:t>
            </a:r>
            <a:endParaRPr lang="fr-FR" sz="1600" b="1" dirty="0">
              <a:solidFill>
                <a:srgbClr val="262626"/>
              </a:solidFill>
              <a:effectLst/>
              <a:latin typeface="Calibri" panose="020F0502020204030204" pitchFamily="34" charset="0"/>
              <a:cs typeface="Calibri" panose="020F0502020204030204" pitchFamily="34" charset="0"/>
            </a:endParaRPr>
          </a:p>
          <a:p>
            <a:pP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79" name="Rectangle 78">
            <a:extLst>
              <a:ext uri="{FF2B5EF4-FFF2-40B4-BE49-F238E27FC236}">
                <a16:creationId xmlns:a16="http://schemas.microsoft.com/office/drawing/2014/main" id="{803E9370-59FD-19AB-F355-00D7B7BF39C4}"/>
              </a:ext>
            </a:extLst>
          </p:cNvPr>
          <p:cNvSpPr/>
          <p:nvPr/>
        </p:nvSpPr>
        <p:spPr>
          <a:xfrm rot="5400000">
            <a:off x="5716627" y="4696271"/>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3">
            <a:extLst>
              <a:ext uri="{FF2B5EF4-FFF2-40B4-BE49-F238E27FC236}">
                <a16:creationId xmlns:a16="http://schemas.microsoft.com/office/drawing/2014/main" id="{3058B41F-5777-9F19-2BDC-8D4422BB6257}"/>
              </a:ext>
            </a:extLst>
          </p:cNvPr>
          <p:cNvSpPr txBox="1">
            <a:spLocks/>
          </p:cNvSpPr>
          <p:nvPr/>
        </p:nvSpPr>
        <p:spPr>
          <a:xfrm>
            <a:off x="2735672" y="5284353"/>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04</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6" name="TextBox 85">
            <a:extLst>
              <a:ext uri="{FF2B5EF4-FFF2-40B4-BE49-F238E27FC236}">
                <a16:creationId xmlns:a16="http://schemas.microsoft.com/office/drawing/2014/main" id="{C949C2F8-359D-6813-7895-41254D7D3C7D}"/>
              </a:ext>
            </a:extLst>
          </p:cNvPr>
          <p:cNvSpPr txBox="1"/>
          <p:nvPr/>
        </p:nvSpPr>
        <p:spPr>
          <a:xfrm>
            <a:off x="1488325" y="5762591"/>
            <a:ext cx="2056056" cy="1182375"/>
          </a:xfrm>
          <a:prstGeom prst="rect">
            <a:avLst/>
          </a:prstGeom>
          <a:noFill/>
          <a:ln>
            <a:noFill/>
          </a:ln>
        </p:spPr>
        <p:txBody>
          <a:bodyPr wrap="square">
            <a:spAutoFit/>
          </a:bodyPr>
          <a:lstStyle/>
          <a:p>
            <a:pPr algn="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Retentions and </a:t>
            </a: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Protentions</a:t>
            </a: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 (The </a:t>
            </a: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Group’s</a:t>
            </a: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 Memory and Dreams)</a:t>
            </a:r>
            <a:endParaRPr lang="fr-FR" sz="1600" b="1" dirty="0">
              <a:solidFill>
                <a:srgbClr val="262626"/>
              </a:solidFill>
              <a:effectLst/>
              <a:latin typeface="Calibri" panose="020F0502020204030204" pitchFamily="34" charset="0"/>
              <a:cs typeface="Calibri" panose="020F0502020204030204" pitchFamily="34" charset="0"/>
            </a:endParaRPr>
          </a:p>
          <a:p>
            <a:pP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87" name="Rectangle 86">
            <a:extLst>
              <a:ext uri="{FF2B5EF4-FFF2-40B4-BE49-F238E27FC236}">
                <a16:creationId xmlns:a16="http://schemas.microsoft.com/office/drawing/2014/main" id="{5691AF31-FC09-FFD5-C86A-733310560DCC}"/>
              </a:ext>
            </a:extLst>
          </p:cNvPr>
          <p:cNvSpPr/>
          <p:nvPr/>
        </p:nvSpPr>
        <p:spPr>
          <a:xfrm>
            <a:off x="3812618" y="5339259"/>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3">
            <a:extLst>
              <a:ext uri="{FF2B5EF4-FFF2-40B4-BE49-F238E27FC236}">
                <a16:creationId xmlns:a16="http://schemas.microsoft.com/office/drawing/2014/main" id="{8D1BC781-2CD9-C5F2-275C-85F805DF5271}"/>
              </a:ext>
            </a:extLst>
          </p:cNvPr>
          <p:cNvSpPr txBox="1">
            <a:spLocks/>
          </p:cNvSpPr>
          <p:nvPr/>
        </p:nvSpPr>
        <p:spPr>
          <a:xfrm>
            <a:off x="5087075" y="529191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03</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9" name="TextBox 88">
            <a:extLst>
              <a:ext uri="{FF2B5EF4-FFF2-40B4-BE49-F238E27FC236}">
                <a16:creationId xmlns:a16="http://schemas.microsoft.com/office/drawing/2014/main" id="{1BDA5914-F8E6-EDA1-0D0E-04954CE1C21D}"/>
              </a:ext>
            </a:extLst>
          </p:cNvPr>
          <p:cNvSpPr txBox="1"/>
          <p:nvPr/>
        </p:nvSpPr>
        <p:spPr>
          <a:xfrm>
            <a:off x="3760068" y="5750059"/>
            <a:ext cx="2137811" cy="1182375"/>
          </a:xfrm>
          <a:prstGeom prst="rect">
            <a:avLst/>
          </a:prstGeom>
          <a:noFill/>
          <a:ln>
            <a:noFill/>
          </a:ln>
        </p:spPr>
        <p:txBody>
          <a:bodyPr wrap="square">
            <a:spAutoFit/>
          </a:bodyPr>
          <a:lstStyle/>
          <a:p>
            <a:pPr algn="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Bringing</a:t>
            </a: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 </a:t>
            </a: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together</a:t>
            </a: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 </a:t>
            </a: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Theoretical</a:t>
            </a: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 </a:t>
            </a: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Practical</a:t>
            </a: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 and </a:t>
            </a: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Experiential</a:t>
            </a: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 Knowledge</a:t>
            </a:r>
            <a:endParaRPr lang="fr-FR" sz="1600" b="1" dirty="0">
              <a:solidFill>
                <a:srgbClr val="262626"/>
              </a:solidFill>
              <a:effectLst/>
              <a:latin typeface="Calibri" panose="020F0502020204030204" pitchFamily="34" charset="0"/>
              <a:cs typeface="Calibri" panose="020F0502020204030204" pitchFamily="34" charset="0"/>
            </a:endParaRPr>
          </a:p>
          <a:p>
            <a:pPr algn="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97" name="Text Placeholder 3">
            <a:extLst>
              <a:ext uri="{FF2B5EF4-FFF2-40B4-BE49-F238E27FC236}">
                <a16:creationId xmlns:a16="http://schemas.microsoft.com/office/drawing/2014/main" id="{A2B276AC-DC69-36A7-EBF2-0702DB41663D}"/>
              </a:ext>
            </a:extLst>
          </p:cNvPr>
          <p:cNvSpPr txBox="1">
            <a:spLocks/>
          </p:cNvSpPr>
          <p:nvPr/>
        </p:nvSpPr>
        <p:spPr>
          <a:xfrm>
            <a:off x="1647698" y="7042363"/>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05</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98" name="TextBox 97">
            <a:extLst>
              <a:ext uri="{FF2B5EF4-FFF2-40B4-BE49-F238E27FC236}">
                <a16:creationId xmlns:a16="http://schemas.microsoft.com/office/drawing/2014/main" id="{4AA36DC6-36A8-65E0-222F-99F7944AB423}"/>
              </a:ext>
            </a:extLst>
          </p:cNvPr>
          <p:cNvSpPr txBox="1"/>
          <p:nvPr/>
        </p:nvSpPr>
        <p:spPr>
          <a:xfrm>
            <a:off x="1811620" y="7512378"/>
            <a:ext cx="1505497" cy="746358"/>
          </a:xfrm>
          <a:prstGeom prst="rect">
            <a:avLst/>
          </a:prstGeom>
          <a:noFill/>
          <a:ln>
            <a:noFill/>
          </a:ln>
        </p:spPr>
        <p:txBody>
          <a:bodyPr wrap="square">
            <a:spAutoFit/>
          </a:bodyPr>
          <a:lstStyle/>
          <a:p>
            <a:pP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Rules and Conventions</a:t>
            </a:r>
            <a:endParaRPr lang="fr-FR" sz="1600" b="1" dirty="0">
              <a:solidFill>
                <a:srgbClr val="262626"/>
              </a:solidFill>
              <a:effectLst/>
              <a:latin typeface="Calibri" panose="020F0502020204030204" pitchFamily="34" charset="0"/>
              <a:cs typeface="Calibri" panose="020F0502020204030204" pitchFamily="34" charset="0"/>
            </a:endParaRPr>
          </a:p>
          <a:p>
            <a:pP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111" name="Rectangle 110">
            <a:extLst>
              <a:ext uri="{FF2B5EF4-FFF2-40B4-BE49-F238E27FC236}">
                <a16:creationId xmlns:a16="http://schemas.microsoft.com/office/drawing/2014/main" id="{760F8D1F-5CE3-E3A9-6159-FD1B3D22993D}"/>
              </a:ext>
            </a:extLst>
          </p:cNvPr>
          <p:cNvSpPr/>
          <p:nvPr/>
        </p:nvSpPr>
        <p:spPr>
          <a:xfrm>
            <a:off x="2952070" y="7181802"/>
            <a:ext cx="781908" cy="235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 Placeholder 3">
            <a:extLst>
              <a:ext uri="{FF2B5EF4-FFF2-40B4-BE49-F238E27FC236}">
                <a16:creationId xmlns:a16="http://schemas.microsoft.com/office/drawing/2014/main" id="{B31B64E5-303E-C330-A5E1-130754FF6797}"/>
              </a:ext>
            </a:extLst>
          </p:cNvPr>
          <p:cNvSpPr txBox="1">
            <a:spLocks/>
          </p:cNvSpPr>
          <p:nvPr/>
        </p:nvSpPr>
        <p:spPr>
          <a:xfrm>
            <a:off x="4083370" y="706340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06</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113" name="TextBox 112">
            <a:extLst>
              <a:ext uri="{FF2B5EF4-FFF2-40B4-BE49-F238E27FC236}">
                <a16:creationId xmlns:a16="http://schemas.microsoft.com/office/drawing/2014/main" id="{A11B587B-84E6-61F6-CEF3-17CF9FA777B8}"/>
              </a:ext>
            </a:extLst>
          </p:cNvPr>
          <p:cNvSpPr txBox="1"/>
          <p:nvPr/>
        </p:nvSpPr>
        <p:spPr>
          <a:xfrm>
            <a:off x="4247292" y="7533416"/>
            <a:ext cx="1366425" cy="746358"/>
          </a:xfrm>
          <a:prstGeom prst="rect">
            <a:avLst/>
          </a:prstGeom>
          <a:noFill/>
          <a:ln>
            <a:noFill/>
          </a:ln>
        </p:spPr>
        <p:txBody>
          <a:bodyPr wrap="square">
            <a:spAutoFit/>
          </a:bodyPr>
          <a:lstStyle/>
          <a:p>
            <a:pP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Contribution Tools</a:t>
            </a:r>
            <a:endParaRPr lang="fr-FR" sz="1600" b="1" dirty="0">
              <a:solidFill>
                <a:srgbClr val="262626"/>
              </a:solidFill>
              <a:effectLst/>
              <a:latin typeface="Calibri" panose="020F0502020204030204" pitchFamily="34" charset="0"/>
              <a:cs typeface="Calibri" panose="020F0502020204030204" pitchFamily="34" charset="0"/>
            </a:endParaRPr>
          </a:p>
          <a:p>
            <a:pP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114" name="Rectangle 113">
            <a:extLst>
              <a:ext uri="{FF2B5EF4-FFF2-40B4-BE49-F238E27FC236}">
                <a16:creationId xmlns:a16="http://schemas.microsoft.com/office/drawing/2014/main" id="{71883DB6-3F69-E0A1-B8BF-A06396116C73}"/>
              </a:ext>
            </a:extLst>
          </p:cNvPr>
          <p:cNvSpPr/>
          <p:nvPr/>
        </p:nvSpPr>
        <p:spPr>
          <a:xfrm>
            <a:off x="5559839" y="7185975"/>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DA731D27-9CF7-767F-1345-4CD077A1CB86}"/>
              </a:ext>
            </a:extLst>
          </p:cNvPr>
          <p:cNvSpPr txBox="1">
            <a:spLocks/>
          </p:cNvSpPr>
          <p:nvPr/>
        </p:nvSpPr>
        <p:spPr>
          <a:xfrm>
            <a:off x="490684" y="1773300"/>
            <a:ext cx="5424031" cy="139220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300" dirty="0">
                <a:solidFill>
                  <a:schemeClr val="bg1"/>
                </a:solidFill>
              </a:rPr>
              <a:t>You are someone who is worried about the overexposure of screens to young children. Maybe you’re a healthcare professional who’s meeting a lot of overexposed children through your job, a researcher who would like to develop care practices, or a parent who worries about the place screens have taken in our lives. </a:t>
            </a:r>
            <a:r>
              <a:rPr lang="en-US" sz="1300" b="1" dirty="0">
                <a:solidFill>
                  <a:schemeClr val="bg1"/>
                </a:solidFill>
              </a:rPr>
              <a:t>You want to start a collective action to fight against the overexposure to screens</a:t>
            </a:r>
            <a:r>
              <a:rPr lang="en-US" sz="1300" dirty="0">
                <a:solidFill>
                  <a:schemeClr val="bg1"/>
                </a:solidFill>
              </a:rPr>
              <a:t>. Where to start? Here’s how we did it. </a:t>
            </a:r>
          </a:p>
          <a:p>
            <a:pPr algn="l"/>
            <a:endParaRPr lang="en-US" sz="1300" dirty="0">
              <a:solidFill>
                <a:schemeClr val="bg1"/>
              </a:solidFill>
            </a:endParaRPr>
          </a:p>
        </p:txBody>
      </p:sp>
      <p:cxnSp>
        <p:nvCxnSpPr>
          <p:cNvPr id="38" name="Straight Connector 37">
            <a:extLst>
              <a:ext uri="{FF2B5EF4-FFF2-40B4-BE49-F238E27FC236}">
                <a16:creationId xmlns:a16="http://schemas.microsoft.com/office/drawing/2014/main" id="{28D122BC-D1F9-9DCD-A1D4-BDF1888F5F65}"/>
              </a:ext>
            </a:extLst>
          </p:cNvPr>
          <p:cNvCxnSpPr>
            <a:cxnSpLocks/>
          </p:cNvCxnSpPr>
          <p:nvPr/>
        </p:nvCxnSpPr>
        <p:spPr>
          <a:xfrm>
            <a:off x="3917590" y="8630720"/>
            <a:ext cx="2753230"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C3D40B4-7B61-7E3B-D156-D58B260679DC}"/>
              </a:ext>
            </a:extLst>
          </p:cNvPr>
          <p:cNvCxnSpPr>
            <a:cxnSpLocks/>
          </p:cNvCxnSpPr>
          <p:nvPr/>
        </p:nvCxnSpPr>
        <p:spPr>
          <a:xfrm>
            <a:off x="1158563" y="5478752"/>
            <a:ext cx="0" cy="1830218"/>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EF6E978-ABD3-D346-6D50-830C8B70C387}"/>
              </a:ext>
            </a:extLst>
          </p:cNvPr>
          <p:cNvSpPr/>
          <p:nvPr/>
        </p:nvSpPr>
        <p:spPr>
          <a:xfrm rot="5400000">
            <a:off x="697526" y="6239081"/>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1F5632D4-5D47-811B-D490-BBDEBC59598B}"/>
              </a:ext>
            </a:extLst>
          </p:cNvPr>
          <p:cNvCxnSpPr>
            <a:cxnSpLocks/>
          </p:cNvCxnSpPr>
          <p:nvPr/>
        </p:nvCxnSpPr>
        <p:spPr>
          <a:xfrm>
            <a:off x="6670820" y="7308970"/>
            <a:ext cx="0" cy="132175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44" name="Text Placeholder 3">
            <a:extLst>
              <a:ext uri="{FF2B5EF4-FFF2-40B4-BE49-F238E27FC236}">
                <a16:creationId xmlns:a16="http://schemas.microsoft.com/office/drawing/2014/main" id="{2077AE6C-BB0E-1B2B-2863-83970AC39808}"/>
              </a:ext>
            </a:extLst>
          </p:cNvPr>
          <p:cNvSpPr txBox="1">
            <a:spLocks/>
          </p:cNvSpPr>
          <p:nvPr/>
        </p:nvSpPr>
        <p:spPr>
          <a:xfrm>
            <a:off x="5468014" y="8381806"/>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07</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45" name="TextBox 44">
            <a:extLst>
              <a:ext uri="{FF2B5EF4-FFF2-40B4-BE49-F238E27FC236}">
                <a16:creationId xmlns:a16="http://schemas.microsoft.com/office/drawing/2014/main" id="{0DFEC05A-E590-7A36-DFF4-FC47EDDC8E31}"/>
              </a:ext>
            </a:extLst>
          </p:cNvPr>
          <p:cNvSpPr txBox="1"/>
          <p:nvPr/>
        </p:nvSpPr>
        <p:spPr>
          <a:xfrm>
            <a:off x="4546120" y="8863195"/>
            <a:ext cx="1684959" cy="746358"/>
          </a:xfrm>
          <a:prstGeom prst="rect">
            <a:avLst/>
          </a:prstGeom>
          <a:noFill/>
          <a:ln>
            <a:noFill/>
          </a:ln>
        </p:spPr>
        <p:txBody>
          <a:bodyPr wrap="square">
            <a:spAutoFit/>
          </a:bodyPr>
          <a:lstStyle/>
          <a:p>
            <a:pPr algn="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Remuneration</a:t>
            </a:r>
            <a:r>
              <a:rPr lang="fr-FR" sz="1600" b="1" dirty="0">
                <a:solidFill>
                  <a:srgbClr val="262626"/>
                </a:solidFill>
                <a:effectLst/>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 and Valorisation </a:t>
            </a:r>
            <a:endParaRPr lang="fr-FR" sz="1600" b="1" dirty="0">
              <a:solidFill>
                <a:srgbClr val="262626"/>
              </a:solidFill>
              <a:effectLst/>
              <a:latin typeface="Calibri" panose="020F0502020204030204" pitchFamily="34" charset="0"/>
              <a:cs typeface="Calibri" panose="020F0502020204030204" pitchFamily="34" charset="0"/>
            </a:endParaRPr>
          </a:p>
          <a:p>
            <a:pPr algn="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97D40A6C-AEDF-0FC1-111F-0912D87614B2}"/>
              </a:ext>
            </a:extLst>
          </p:cNvPr>
          <p:cNvSpPr/>
          <p:nvPr/>
        </p:nvSpPr>
        <p:spPr>
          <a:xfrm>
            <a:off x="3678390" y="8545015"/>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D0213AAB-BCAA-3C6D-FC3A-8A0F2A67C58A}"/>
              </a:ext>
            </a:extLst>
          </p:cNvPr>
          <p:cNvGrpSpPr/>
          <p:nvPr/>
        </p:nvGrpSpPr>
        <p:grpSpPr>
          <a:xfrm>
            <a:off x="3436078" y="3635870"/>
            <a:ext cx="628154" cy="625238"/>
            <a:chOff x="3917171" y="3851610"/>
            <a:chExt cx="870324" cy="866284"/>
          </a:xfrm>
        </p:grpSpPr>
        <p:sp>
          <p:nvSpPr>
            <p:cNvPr id="51" name="Freeform 50">
              <a:extLst>
                <a:ext uri="{FF2B5EF4-FFF2-40B4-BE49-F238E27FC236}">
                  <a16:creationId xmlns:a16="http://schemas.microsoft.com/office/drawing/2014/main" id="{474D0528-47FD-301D-C254-F53231224EAE}"/>
                </a:ext>
              </a:extLst>
            </p:cNvPr>
            <p:cNvSpPr/>
            <p:nvPr/>
          </p:nvSpPr>
          <p:spPr>
            <a:xfrm>
              <a:off x="4277058" y="4133446"/>
              <a:ext cx="172115" cy="288159"/>
            </a:xfrm>
            <a:custGeom>
              <a:avLst/>
              <a:gdLst>
                <a:gd name="connsiteX0" fmla="*/ 49263 w 172115"/>
                <a:gd name="connsiteY0" fmla="*/ 165308 h 288159"/>
                <a:gd name="connsiteX1" fmla="*/ 8614 w 172115"/>
                <a:gd name="connsiteY1" fmla="*/ 49683 h 288159"/>
                <a:gd name="connsiteX2" fmla="*/ 86300 w 172115"/>
                <a:gd name="connsiteY2" fmla="*/ 0 h 288159"/>
                <a:gd name="connsiteX3" fmla="*/ 93526 w 172115"/>
                <a:gd name="connsiteY3" fmla="*/ 0 h 288159"/>
                <a:gd name="connsiteX4" fmla="*/ 115206 w 172115"/>
                <a:gd name="connsiteY4" fmla="*/ 78589 h 288159"/>
                <a:gd name="connsiteX5" fmla="*/ 172115 w 172115"/>
                <a:gd name="connsiteY5" fmla="*/ 78589 h 288159"/>
                <a:gd name="connsiteX6" fmla="*/ 172115 w 172115"/>
                <a:gd name="connsiteY6" fmla="*/ 85816 h 288159"/>
                <a:gd name="connsiteX7" fmla="*/ 122432 w 172115"/>
                <a:gd name="connsiteY7" fmla="*/ 164405 h 288159"/>
                <a:gd name="connsiteX8" fmla="*/ 114303 w 172115"/>
                <a:gd name="connsiteY8" fmla="*/ 177051 h 288159"/>
                <a:gd name="connsiteX9" fmla="*/ 114303 w 172115"/>
                <a:gd name="connsiteY9" fmla="*/ 288160 h 288159"/>
                <a:gd name="connsiteX10" fmla="*/ 56490 w 172115"/>
                <a:gd name="connsiteY10" fmla="*/ 288160 h 288159"/>
                <a:gd name="connsiteX11" fmla="*/ 56490 w 172115"/>
                <a:gd name="connsiteY11" fmla="*/ 177051 h 288159"/>
                <a:gd name="connsiteX12" fmla="*/ 49263 w 172115"/>
                <a:gd name="connsiteY12" fmla="*/ 165308 h 2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115" h="288159">
                  <a:moveTo>
                    <a:pt x="49263" y="165308"/>
                  </a:moveTo>
                  <a:cubicBezTo>
                    <a:pt x="5904" y="144531"/>
                    <a:pt x="-12162" y="93043"/>
                    <a:pt x="8614" y="49683"/>
                  </a:cubicBezTo>
                  <a:cubicBezTo>
                    <a:pt x="23067" y="19873"/>
                    <a:pt x="52877" y="0"/>
                    <a:pt x="86300" y="0"/>
                  </a:cubicBezTo>
                  <a:cubicBezTo>
                    <a:pt x="89010" y="0"/>
                    <a:pt x="91720" y="0"/>
                    <a:pt x="93526" y="0"/>
                  </a:cubicBezTo>
                  <a:cubicBezTo>
                    <a:pt x="78170" y="28003"/>
                    <a:pt x="87203" y="63233"/>
                    <a:pt x="115206" y="78589"/>
                  </a:cubicBezTo>
                  <a:cubicBezTo>
                    <a:pt x="133272" y="88526"/>
                    <a:pt x="154952" y="88526"/>
                    <a:pt x="172115" y="78589"/>
                  </a:cubicBezTo>
                  <a:cubicBezTo>
                    <a:pt x="172115" y="81299"/>
                    <a:pt x="172115" y="84009"/>
                    <a:pt x="172115" y="85816"/>
                  </a:cubicBezTo>
                  <a:cubicBezTo>
                    <a:pt x="172115" y="119239"/>
                    <a:pt x="153145" y="149952"/>
                    <a:pt x="122432" y="164405"/>
                  </a:cubicBezTo>
                  <a:cubicBezTo>
                    <a:pt x="117012" y="167114"/>
                    <a:pt x="114303" y="171631"/>
                    <a:pt x="114303" y="177051"/>
                  </a:cubicBezTo>
                  <a:lnTo>
                    <a:pt x="114303" y="288160"/>
                  </a:lnTo>
                  <a:lnTo>
                    <a:pt x="56490" y="288160"/>
                  </a:lnTo>
                  <a:lnTo>
                    <a:pt x="56490" y="177051"/>
                  </a:lnTo>
                  <a:cubicBezTo>
                    <a:pt x="57393" y="172535"/>
                    <a:pt x="54683" y="167114"/>
                    <a:pt x="49263" y="165308"/>
                  </a:cubicBez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2" name="Graphic 2">
              <a:extLst>
                <a:ext uri="{FF2B5EF4-FFF2-40B4-BE49-F238E27FC236}">
                  <a16:creationId xmlns:a16="http://schemas.microsoft.com/office/drawing/2014/main" id="{8D16F705-9883-7C45-4BAF-56791A78A705}"/>
                </a:ext>
              </a:extLst>
            </p:cNvPr>
            <p:cNvGrpSpPr/>
            <p:nvPr/>
          </p:nvGrpSpPr>
          <p:grpSpPr>
            <a:xfrm>
              <a:off x="3917171" y="3851610"/>
              <a:ext cx="870324" cy="866284"/>
              <a:chOff x="3917171" y="3851610"/>
              <a:chExt cx="870324" cy="866284"/>
            </a:xfrm>
            <a:solidFill>
              <a:srgbClr val="010101"/>
            </a:solidFill>
          </p:grpSpPr>
          <p:sp>
            <p:nvSpPr>
              <p:cNvPr id="53" name="Freeform 52">
                <a:extLst>
                  <a:ext uri="{FF2B5EF4-FFF2-40B4-BE49-F238E27FC236}">
                    <a16:creationId xmlns:a16="http://schemas.microsoft.com/office/drawing/2014/main" id="{51B6AE2E-8A25-2B36-1F49-ED7ACE84D026}"/>
                  </a:ext>
                </a:extLst>
              </p:cNvPr>
              <p:cNvSpPr/>
              <p:nvPr/>
            </p:nvSpPr>
            <p:spPr>
              <a:xfrm>
                <a:off x="4425802" y="3860759"/>
                <a:ext cx="46741" cy="84796"/>
              </a:xfrm>
              <a:custGeom>
                <a:avLst/>
                <a:gdLst>
                  <a:gd name="connsiteX0" fmla="*/ 10724 w 46741"/>
                  <a:gd name="connsiteY0" fmla="*/ 83893 h 84796"/>
                  <a:gd name="connsiteX1" fmla="*/ 15241 w 46741"/>
                  <a:gd name="connsiteY1" fmla="*/ 84797 h 84796"/>
                  <a:gd name="connsiteX2" fmla="*/ 28791 w 46741"/>
                  <a:gd name="connsiteY2" fmla="*/ 74860 h 84796"/>
                  <a:gd name="connsiteX3" fmla="*/ 45954 w 46741"/>
                  <a:gd name="connsiteY3" fmla="*/ 18854 h 84796"/>
                  <a:gd name="connsiteX4" fmla="*/ 36017 w 46741"/>
                  <a:gd name="connsiteY4" fmla="*/ 788 h 84796"/>
                  <a:gd name="connsiteX5" fmla="*/ 17951 w 46741"/>
                  <a:gd name="connsiteY5" fmla="*/ 10724 h 84796"/>
                  <a:gd name="connsiteX6" fmla="*/ 17951 w 46741"/>
                  <a:gd name="connsiteY6" fmla="*/ 10724 h 84796"/>
                  <a:gd name="connsiteX7" fmla="*/ 788 w 46741"/>
                  <a:gd name="connsiteY7" fmla="*/ 66730 h 84796"/>
                  <a:gd name="connsiteX8" fmla="*/ 10724 w 46741"/>
                  <a:gd name="connsiteY8" fmla="*/ 83893 h 84796"/>
                  <a:gd name="connsiteX9" fmla="*/ 10724 w 46741"/>
                  <a:gd name="connsiteY9" fmla="*/ 83893 h 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41" h="84796">
                    <a:moveTo>
                      <a:pt x="10724" y="83893"/>
                    </a:moveTo>
                    <a:cubicBezTo>
                      <a:pt x="11628" y="83893"/>
                      <a:pt x="13434" y="84797"/>
                      <a:pt x="15241" y="84797"/>
                    </a:cubicBezTo>
                    <a:cubicBezTo>
                      <a:pt x="21564" y="84797"/>
                      <a:pt x="26984" y="80280"/>
                      <a:pt x="28791" y="74860"/>
                    </a:cubicBezTo>
                    <a:lnTo>
                      <a:pt x="45954" y="18854"/>
                    </a:lnTo>
                    <a:cubicBezTo>
                      <a:pt x="48664" y="11628"/>
                      <a:pt x="44147" y="3498"/>
                      <a:pt x="36017" y="788"/>
                    </a:cubicBezTo>
                    <a:cubicBezTo>
                      <a:pt x="27888" y="-1922"/>
                      <a:pt x="20661" y="2595"/>
                      <a:pt x="17951" y="10724"/>
                    </a:cubicBezTo>
                    <a:lnTo>
                      <a:pt x="17951" y="10724"/>
                    </a:lnTo>
                    <a:lnTo>
                      <a:pt x="788" y="66730"/>
                    </a:lnTo>
                    <a:cubicBezTo>
                      <a:pt x="-1922" y="73957"/>
                      <a:pt x="2594" y="82087"/>
                      <a:pt x="10724" y="83893"/>
                    </a:cubicBezTo>
                    <a:cubicBezTo>
                      <a:pt x="10724" y="83893"/>
                      <a:pt x="10724" y="83893"/>
                      <a:pt x="10724" y="838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id="{26E46121-578F-2E77-FBA8-2A4E4098A9CA}"/>
                  </a:ext>
                </a:extLst>
              </p:cNvPr>
              <p:cNvSpPr/>
              <p:nvPr/>
            </p:nvSpPr>
            <p:spPr>
              <a:xfrm>
                <a:off x="4523747" y="3889338"/>
                <a:ext cx="57122" cy="80418"/>
              </a:xfrm>
              <a:custGeom>
                <a:avLst/>
                <a:gdLst>
                  <a:gd name="connsiteX0" fmla="*/ 7628 w 57122"/>
                  <a:gd name="connsiteY0" fmla="*/ 78800 h 80418"/>
                  <a:gd name="connsiteX1" fmla="*/ 27501 w 57122"/>
                  <a:gd name="connsiteY1" fmla="*/ 73381 h 80418"/>
                  <a:gd name="connsiteX2" fmla="*/ 55504 w 57122"/>
                  <a:gd name="connsiteY2" fmla="*/ 21891 h 80418"/>
                  <a:gd name="connsiteX3" fmla="*/ 50084 w 57122"/>
                  <a:gd name="connsiteY3" fmla="*/ 2018 h 80418"/>
                  <a:gd name="connsiteX4" fmla="*/ 30211 w 57122"/>
                  <a:gd name="connsiteY4" fmla="*/ 7438 h 80418"/>
                  <a:gd name="connsiteX5" fmla="*/ 2208 w 57122"/>
                  <a:gd name="connsiteY5" fmla="*/ 58927 h 80418"/>
                  <a:gd name="connsiteX6" fmla="*/ 7628 w 57122"/>
                  <a:gd name="connsiteY6" fmla="*/ 78800 h 80418"/>
                  <a:gd name="connsiteX7" fmla="*/ 7628 w 57122"/>
                  <a:gd name="connsiteY7" fmla="*/ 78800 h 8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2" h="80418">
                    <a:moveTo>
                      <a:pt x="7628" y="78800"/>
                    </a:moveTo>
                    <a:cubicBezTo>
                      <a:pt x="14855" y="82414"/>
                      <a:pt x="22985" y="79704"/>
                      <a:pt x="27501" y="73381"/>
                    </a:cubicBezTo>
                    <a:lnTo>
                      <a:pt x="55504" y="21891"/>
                    </a:lnTo>
                    <a:cubicBezTo>
                      <a:pt x="59117" y="14665"/>
                      <a:pt x="56407" y="6535"/>
                      <a:pt x="50084" y="2018"/>
                    </a:cubicBezTo>
                    <a:cubicBezTo>
                      <a:pt x="43761" y="-2499"/>
                      <a:pt x="34728" y="1115"/>
                      <a:pt x="30211" y="7438"/>
                    </a:cubicBezTo>
                    <a:lnTo>
                      <a:pt x="2208" y="58927"/>
                    </a:lnTo>
                    <a:cubicBezTo>
                      <a:pt x="-2308" y="66154"/>
                      <a:pt x="401" y="75187"/>
                      <a:pt x="7628" y="78800"/>
                    </a:cubicBezTo>
                    <a:cubicBezTo>
                      <a:pt x="7628" y="78800"/>
                      <a:pt x="7628" y="78800"/>
                      <a:pt x="7628" y="7880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5" name="Freeform 54">
                <a:extLst>
                  <a:ext uri="{FF2B5EF4-FFF2-40B4-BE49-F238E27FC236}">
                    <a16:creationId xmlns:a16="http://schemas.microsoft.com/office/drawing/2014/main" id="{7856E195-5D82-F5C8-1D05-65D5EDFB236C}"/>
                  </a:ext>
                </a:extLst>
              </p:cNvPr>
              <p:cNvSpPr/>
              <p:nvPr/>
            </p:nvSpPr>
            <p:spPr>
              <a:xfrm>
                <a:off x="4624471" y="3940190"/>
                <a:ext cx="67640" cy="74921"/>
              </a:xfrm>
              <a:custGeom>
                <a:avLst/>
                <a:gdLst>
                  <a:gd name="connsiteX0" fmla="*/ 15302 w 67640"/>
                  <a:gd name="connsiteY0" fmla="*/ 74921 h 74921"/>
                  <a:gd name="connsiteX1" fmla="*/ 26142 w 67640"/>
                  <a:gd name="connsiteY1" fmla="*/ 69502 h 74921"/>
                  <a:gd name="connsiteX2" fmla="*/ 64081 w 67640"/>
                  <a:gd name="connsiteY2" fmla="*/ 24336 h 74921"/>
                  <a:gd name="connsiteX3" fmla="*/ 62275 w 67640"/>
                  <a:gd name="connsiteY3" fmla="*/ 3559 h 74921"/>
                  <a:gd name="connsiteX4" fmla="*/ 41498 w 67640"/>
                  <a:gd name="connsiteY4" fmla="*/ 5365 h 74921"/>
                  <a:gd name="connsiteX5" fmla="*/ 41498 w 67640"/>
                  <a:gd name="connsiteY5" fmla="*/ 5365 h 74921"/>
                  <a:gd name="connsiteX6" fmla="*/ 3559 w 67640"/>
                  <a:gd name="connsiteY6" fmla="*/ 50532 h 74921"/>
                  <a:gd name="connsiteX7" fmla="*/ 5365 w 67640"/>
                  <a:gd name="connsiteY7" fmla="*/ 71308 h 74921"/>
                  <a:gd name="connsiteX8" fmla="*/ 15302 w 67640"/>
                  <a:gd name="connsiteY8" fmla="*/ 74921 h 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921">
                    <a:moveTo>
                      <a:pt x="15302" y="74921"/>
                    </a:moveTo>
                    <a:cubicBezTo>
                      <a:pt x="19819" y="74921"/>
                      <a:pt x="23432" y="73115"/>
                      <a:pt x="26142" y="69502"/>
                    </a:cubicBezTo>
                    <a:lnTo>
                      <a:pt x="64081" y="24336"/>
                    </a:lnTo>
                    <a:cubicBezTo>
                      <a:pt x="69501" y="18012"/>
                      <a:pt x="68598" y="8979"/>
                      <a:pt x="62275" y="3559"/>
                    </a:cubicBezTo>
                    <a:cubicBezTo>
                      <a:pt x="55952" y="-1861"/>
                      <a:pt x="46918" y="-958"/>
                      <a:pt x="41498" y="5365"/>
                    </a:cubicBezTo>
                    <a:cubicBezTo>
                      <a:pt x="41498" y="5365"/>
                      <a:pt x="41498" y="5365"/>
                      <a:pt x="41498" y="5365"/>
                    </a:cubicBezTo>
                    <a:lnTo>
                      <a:pt x="3559" y="50532"/>
                    </a:lnTo>
                    <a:cubicBezTo>
                      <a:pt x="-1861" y="56855"/>
                      <a:pt x="-958" y="65888"/>
                      <a:pt x="5365" y="71308"/>
                    </a:cubicBezTo>
                    <a:cubicBezTo>
                      <a:pt x="8979" y="74018"/>
                      <a:pt x="11689" y="74921"/>
                      <a:pt x="15302" y="74921"/>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04DED7CE-9DEE-72E3-B489-C382B6D97301}"/>
                  </a:ext>
                </a:extLst>
              </p:cNvPr>
              <p:cNvSpPr/>
              <p:nvPr/>
            </p:nvSpPr>
            <p:spPr>
              <a:xfrm>
                <a:off x="4713900" y="4020349"/>
                <a:ext cx="73594" cy="67027"/>
              </a:xfrm>
              <a:custGeom>
                <a:avLst/>
                <a:gdLst>
                  <a:gd name="connsiteX0" fmla="*/ 14399 w 73594"/>
                  <a:gd name="connsiteY0" fmla="*/ 67028 h 67027"/>
                  <a:gd name="connsiteX1" fmla="*/ 23432 w 73594"/>
                  <a:gd name="connsiteY1" fmla="*/ 63414 h 67027"/>
                  <a:gd name="connsiteX2" fmla="*/ 68598 w 73594"/>
                  <a:gd name="connsiteY2" fmla="*/ 25475 h 67027"/>
                  <a:gd name="connsiteX3" fmla="*/ 70405 w 73594"/>
                  <a:gd name="connsiteY3" fmla="*/ 4698 h 67027"/>
                  <a:gd name="connsiteX4" fmla="*/ 50531 w 73594"/>
                  <a:gd name="connsiteY4" fmla="*/ 2892 h 67027"/>
                  <a:gd name="connsiteX5" fmla="*/ 5365 w 73594"/>
                  <a:gd name="connsiteY5" fmla="*/ 40831 h 67027"/>
                  <a:gd name="connsiteX6" fmla="*/ 3559 w 73594"/>
                  <a:gd name="connsiteY6" fmla="*/ 61608 h 67027"/>
                  <a:gd name="connsiteX7" fmla="*/ 14399 w 73594"/>
                  <a:gd name="connsiteY7" fmla="*/ 67028 h 67027"/>
                  <a:gd name="connsiteX8" fmla="*/ 14399 w 73594"/>
                  <a:gd name="connsiteY8" fmla="*/ 67028 h 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94" h="67027">
                    <a:moveTo>
                      <a:pt x="14399" y="67028"/>
                    </a:moveTo>
                    <a:cubicBezTo>
                      <a:pt x="18012" y="67028"/>
                      <a:pt x="20722" y="66124"/>
                      <a:pt x="23432" y="63414"/>
                    </a:cubicBezTo>
                    <a:lnTo>
                      <a:pt x="68598" y="25475"/>
                    </a:lnTo>
                    <a:cubicBezTo>
                      <a:pt x="74921" y="20055"/>
                      <a:pt x="74921" y="11022"/>
                      <a:pt x="70405" y="4698"/>
                    </a:cubicBezTo>
                    <a:cubicBezTo>
                      <a:pt x="64985" y="-722"/>
                      <a:pt x="56855" y="-1625"/>
                      <a:pt x="50531" y="2892"/>
                    </a:cubicBezTo>
                    <a:lnTo>
                      <a:pt x="5365" y="40831"/>
                    </a:lnTo>
                    <a:cubicBezTo>
                      <a:pt x="-958" y="46251"/>
                      <a:pt x="-1861" y="55285"/>
                      <a:pt x="3559" y="61608"/>
                    </a:cubicBezTo>
                    <a:cubicBezTo>
                      <a:pt x="5365" y="65221"/>
                      <a:pt x="9882" y="67028"/>
                      <a:pt x="14399" y="67028"/>
                    </a:cubicBezTo>
                    <a:lnTo>
                      <a:pt x="14399" y="6702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575E18A2-E993-1A4D-E273-8DA9118E969B}"/>
                  </a:ext>
                </a:extLst>
              </p:cNvPr>
              <p:cNvSpPr/>
              <p:nvPr/>
            </p:nvSpPr>
            <p:spPr>
              <a:xfrm>
                <a:off x="4011485" y="3940558"/>
                <a:ext cx="67271" cy="74498"/>
              </a:xfrm>
              <a:custGeom>
                <a:avLst/>
                <a:gdLst>
                  <a:gd name="connsiteX0" fmla="*/ 41130 w 67271"/>
                  <a:gd name="connsiteY0" fmla="*/ 69133 h 74498"/>
                  <a:gd name="connsiteX1" fmla="*/ 61906 w 67271"/>
                  <a:gd name="connsiteY1" fmla="*/ 70939 h 74498"/>
                  <a:gd name="connsiteX2" fmla="*/ 63713 w 67271"/>
                  <a:gd name="connsiteY2" fmla="*/ 50163 h 74498"/>
                  <a:gd name="connsiteX3" fmla="*/ 63713 w 67271"/>
                  <a:gd name="connsiteY3" fmla="*/ 50163 h 74498"/>
                  <a:gd name="connsiteX4" fmla="*/ 25773 w 67271"/>
                  <a:gd name="connsiteY4" fmla="*/ 4997 h 74498"/>
                  <a:gd name="connsiteX5" fmla="*/ 4997 w 67271"/>
                  <a:gd name="connsiteY5" fmla="*/ 3190 h 74498"/>
                  <a:gd name="connsiteX6" fmla="*/ 3190 w 67271"/>
                  <a:gd name="connsiteY6" fmla="*/ 23063 h 74498"/>
                  <a:gd name="connsiteX7" fmla="*/ 41130 w 67271"/>
                  <a:gd name="connsiteY7" fmla="*/ 69133 h 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71" h="74498">
                    <a:moveTo>
                      <a:pt x="41130" y="69133"/>
                    </a:moveTo>
                    <a:cubicBezTo>
                      <a:pt x="46549" y="75456"/>
                      <a:pt x="55583" y="76359"/>
                      <a:pt x="61906" y="70939"/>
                    </a:cubicBezTo>
                    <a:cubicBezTo>
                      <a:pt x="68229" y="65519"/>
                      <a:pt x="69132" y="56486"/>
                      <a:pt x="63713" y="50163"/>
                    </a:cubicBezTo>
                    <a:cubicBezTo>
                      <a:pt x="63713" y="50163"/>
                      <a:pt x="63713" y="50163"/>
                      <a:pt x="63713" y="50163"/>
                    </a:cubicBezTo>
                    <a:lnTo>
                      <a:pt x="25773" y="4997"/>
                    </a:lnTo>
                    <a:cubicBezTo>
                      <a:pt x="20353" y="-1327"/>
                      <a:pt x="11320" y="-1327"/>
                      <a:pt x="4997" y="3190"/>
                    </a:cubicBezTo>
                    <a:cubicBezTo>
                      <a:pt x="-1327" y="8610"/>
                      <a:pt x="-1327" y="17643"/>
                      <a:pt x="3190" y="23063"/>
                    </a:cubicBezTo>
                    <a:lnTo>
                      <a:pt x="41130" y="69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3992DFED-BDCD-2ACF-B273-D391EF448A35}"/>
                  </a:ext>
                </a:extLst>
              </p:cNvPr>
              <p:cNvSpPr/>
              <p:nvPr/>
            </p:nvSpPr>
            <p:spPr>
              <a:xfrm>
                <a:off x="4121769" y="3889148"/>
                <a:ext cx="57712" cy="81198"/>
              </a:xfrm>
              <a:custGeom>
                <a:avLst/>
                <a:gdLst>
                  <a:gd name="connsiteX0" fmla="*/ 30211 w 57712"/>
                  <a:gd name="connsiteY0" fmla="*/ 73571 h 81198"/>
                  <a:gd name="connsiteX1" fmla="*/ 50084 w 57712"/>
                  <a:gd name="connsiteY1" fmla="*/ 78990 h 81198"/>
                  <a:gd name="connsiteX2" fmla="*/ 55504 w 57712"/>
                  <a:gd name="connsiteY2" fmla="*/ 59117 h 81198"/>
                  <a:gd name="connsiteX3" fmla="*/ 27501 w 57712"/>
                  <a:gd name="connsiteY3" fmla="*/ 7628 h 81198"/>
                  <a:gd name="connsiteX4" fmla="*/ 7628 w 57712"/>
                  <a:gd name="connsiteY4" fmla="*/ 2208 h 81198"/>
                  <a:gd name="connsiteX5" fmla="*/ 2208 w 57712"/>
                  <a:gd name="connsiteY5" fmla="*/ 22081 h 81198"/>
                  <a:gd name="connsiteX6" fmla="*/ 30211 w 57712"/>
                  <a:gd name="connsiteY6" fmla="*/ 73571 h 8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2" h="81198">
                    <a:moveTo>
                      <a:pt x="30211" y="73571"/>
                    </a:moveTo>
                    <a:cubicBezTo>
                      <a:pt x="33824" y="80797"/>
                      <a:pt x="42858" y="83507"/>
                      <a:pt x="50084" y="78990"/>
                    </a:cubicBezTo>
                    <a:cubicBezTo>
                      <a:pt x="57311" y="74474"/>
                      <a:pt x="60021" y="66344"/>
                      <a:pt x="55504" y="59117"/>
                    </a:cubicBezTo>
                    <a:lnTo>
                      <a:pt x="27501" y="7628"/>
                    </a:lnTo>
                    <a:cubicBezTo>
                      <a:pt x="23888" y="401"/>
                      <a:pt x="14855" y="-2308"/>
                      <a:pt x="7628" y="2208"/>
                    </a:cubicBezTo>
                    <a:cubicBezTo>
                      <a:pt x="401" y="6725"/>
                      <a:pt x="-2308" y="14855"/>
                      <a:pt x="2208" y="22081"/>
                    </a:cubicBezTo>
                    <a:lnTo>
                      <a:pt x="30211" y="7357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id="{96CD9D2D-4ED7-31EE-9EF8-0062236FF1E5}"/>
                  </a:ext>
                </a:extLst>
              </p:cNvPr>
              <p:cNvSpPr/>
              <p:nvPr/>
            </p:nvSpPr>
            <p:spPr>
              <a:xfrm>
                <a:off x="3917171" y="4023295"/>
                <a:ext cx="73060" cy="64026"/>
              </a:xfrm>
              <a:custGeom>
                <a:avLst/>
                <a:gdLst>
                  <a:gd name="connsiteX0" fmla="*/ 48725 w 73060"/>
                  <a:gd name="connsiteY0" fmla="*/ 60468 h 64026"/>
                  <a:gd name="connsiteX1" fmla="*/ 69501 w 73060"/>
                  <a:gd name="connsiteY1" fmla="*/ 58662 h 64026"/>
                  <a:gd name="connsiteX2" fmla="*/ 67695 w 73060"/>
                  <a:gd name="connsiteY2" fmla="*/ 37885 h 64026"/>
                  <a:gd name="connsiteX3" fmla="*/ 66791 w 73060"/>
                  <a:gd name="connsiteY3" fmla="*/ 36982 h 64026"/>
                  <a:gd name="connsiteX4" fmla="*/ 24335 w 73060"/>
                  <a:gd name="connsiteY4" fmla="*/ 3559 h 64026"/>
                  <a:gd name="connsiteX5" fmla="*/ 3559 w 73060"/>
                  <a:gd name="connsiteY5" fmla="*/ 5365 h 64026"/>
                  <a:gd name="connsiteX6" fmla="*/ 5365 w 73060"/>
                  <a:gd name="connsiteY6" fmla="*/ 26142 h 64026"/>
                  <a:gd name="connsiteX7" fmla="*/ 6269 w 73060"/>
                  <a:gd name="connsiteY7" fmla="*/ 27045 h 64026"/>
                  <a:gd name="connsiteX8" fmla="*/ 48725 w 73060"/>
                  <a:gd name="connsiteY8" fmla="*/ 60468 h 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60" h="64026">
                    <a:moveTo>
                      <a:pt x="48725" y="60468"/>
                    </a:moveTo>
                    <a:cubicBezTo>
                      <a:pt x="55048" y="65888"/>
                      <a:pt x="64081" y="64984"/>
                      <a:pt x="69501" y="58662"/>
                    </a:cubicBezTo>
                    <a:cubicBezTo>
                      <a:pt x="74921" y="52338"/>
                      <a:pt x="74018" y="43305"/>
                      <a:pt x="67695" y="37885"/>
                    </a:cubicBezTo>
                    <a:cubicBezTo>
                      <a:pt x="67695" y="37885"/>
                      <a:pt x="66791" y="37885"/>
                      <a:pt x="66791" y="36982"/>
                    </a:cubicBezTo>
                    <a:lnTo>
                      <a:pt x="24335" y="3559"/>
                    </a:lnTo>
                    <a:cubicBezTo>
                      <a:pt x="18012" y="-1861"/>
                      <a:pt x="8979" y="-958"/>
                      <a:pt x="3559" y="5365"/>
                    </a:cubicBezTo>
                    <a:cubicBezTo>
                      <a:pt x="-1861" y="11689"/>
                      <a:pt x="-958" y="20722"/>
                      <a:pt x="5365" y="26142"/>
                    </a:cubicBezTo>
                    <a:cubicBezTo>
                      <a:pt x="5365" y="26142"/>
                      <a:pt x="6269" y="26142"/>
                      <a:pt x="6269" y="27045"/>
                    </a:cubicBezTo>
                    <a:lnTo>
                      <a:pt x="48725" y="6046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id="{68095686-54AC-0E45-665D-FC1861F3CD27}"/>
                  </a:ext>
                </a:extLst>
              </p:cNvPr>
              <p:cNvSpPr/>
              <p:nvPr/>
            </p:nvSpPr>
            <p:spPr>
              <a:xfrm>
                <a:off x="4231016" y="3860245"/>
                <a:ext cx="46020" cy="85310"/>
              </a:xfrm>
              <a:custGeom>
                <a:avLst/>
                <a:gdLst>
                  <a:gd name="connsiteX0" fmla="*/ 17619 w 46020"/>
                  <a:gd name="connsiteY0" fmla="*/ 75374 h 85310"/>
                  <a:gd name="connsiteX1" fmla="*/ 31169 w 46020"/>
                  <a:gd name="connsiteY1" fmla="*/ 85310 h 85310"/>
                  <a:gd name="connsiteX2" fmla="*/ 35686 w 46020"/>
                  <a:gd name="connsiteY2" fmla="*/ 84407 h 85310"/>
                  <a:gd name="connsiteX3" fmla="*/ 45622 w 46020"/>
                  <a:gd name="connsiteY3" fmla="*/ 66341 h 85310"/>
                  <a:gd name="connsiteX4" fmla="*/ 45622 w 46020"/>
                  <a:gd name="connsiteY4" fmla="*/ 66341 h 85310"/>
                  <a:gd name="connsiteX5" fmla="*/ 28459 w 46020"/>
                  <a:gd name="connsiteY5" fmla="*/ 10335 h 85310"/>
                  <a:gd name="connsiteX6" fmla="*/ 10393 w 46020"/>
                  <a:gd name="connsiteY6" fmla="*/ 398 h 85310"/>
                  <a:gd name="connsiteX7" fmla="*/ 456 w 46020"/>
                  <a:gd name="connsiteY7" fmla="*/ 18465 h 85310"/>
                  <a:gd name="connsiteX8" fmla="*/ 17619 w 46020"/>
                  <a:gd name="connsiteY8" fmla="*/ 75374 h 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85310">
                    <a:moveTo>
                      <a:pt x="17619" y="75374"/>
                    </a:moveTo>
                    <a:cubicBezTo>
                      <a:pt x="19426" y="81697"/>
                      <a:pt x="24846" y="85310"/>
                      <a:pt x="31169" y="85310"/>
                    </a:cubicBezTo>
                    <a:cubicBezTo>
                      <a:pt x="32976" y="85310"/>
                      <a:pt x="33879" y="85310"/>
                      <a:pt x="35686" y="84407"/>
                    </a:cubicBezTo>
                    <a:cubicBezTo>
                      <a:pt x="42912" y="81697"/>
                      <a:pt x="47429" y="74470"/>
                      <a:pt x="45622" y="66341"/>
                    </a:cubicBezTo>
                    <a:cubicBezTo>
                      <a:pt x="45622" y="66341"/>
                      <a:pt x="45622" y="66341"/>
                      <a:pt x="45622" y="66341"/>
                    </a:cubicBezTo>
                    <a:lnTo>
                      <a:pt x="28459" y="10335"/>
                    </a:lnTo>
                    <a:cubicBezTo>
                      <a:pt x="25749" y="3108"/>
                      <a:pt x="18522" y="-1408"/>
                      <a:pt x="10393" y="398"/>
                    </a:cubicBezTo>
                    <a:cubicBezTo>
                      <a:pt x="2263" y="2205"/>
                      <a:pt x="-1351" y="10335"/>
                      <a:pt x="456" y="18465"/>
                    </a:cubicBezTo>
                    <a:lnTo>
                      <a:pt x="17619" y="75374"/>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1" name="Freeform 60">
                <a:extLst>
                  <a:ext uri="{FF2B5EF4-FFF2-40B4-BE49-F238E27FC236}">
                    <a16:creationId xmlns:a16="http://schemas.microsoft.com/office/drawing/2014/main" id="{64BA10C4-1AEE-2A3C-9BD5-DFF6EAB20954}"/>
                  </a:ext>
                </a:extLst>
              </p:cNvPr>
              <p:cNvSpPr/>
              <p:nvPr/>
            </p:nvSpPr>
            <p:spPr>
              <a:xfrm>
                <a:off x="4337161" y="3851610"/>
                <a:ext cx="28906" cy="86718"/>
              </a:xfrm>
              <a:custGeom>
                <a:avLst/>
                <a:gdLst>
                  <a:gd name="connsiteX0" fmla="*/ 14453 w 28906"/>
                  <a:gd name="connsiteY0" fmla="*/ 86719 h 86718"/>
                  <a:gd name="connsiteX1" fmla="*/ 28906 w 28906"/>
                  <a:gd name="connsiteY1" fmla="*/ 72266 h 86718"/>
                  <a:gd name="connsiteX2" fmla="*/ 28906 w 28906"/>
                  <a:gd name="connsiteY2" fmla="*/ 14453 h 86718"/>
                  <a:gd name="connsiteX3" fmla="*/ 14453 w 28906"/>
                  <a:gd name="connsiteY3" fmla="*/ 0 h 86718"/>
                  <a:gd name="connsiteX4" fmla="*/ 0 w 28906"/>
                  <a:gd name="connsiteY4" fmla="*/ 14453 h 86718"/>
                  <a:gd name="connsiteX5" fmla="*/ 0 w 28906"/>
                  <a:gd name="connsiteY5" fmla="*/ 72266 h 86718"/>
                  <a:gd name="connsiteX6" fmla="*/ 14453 w 28906"/>
                  <a:gd name="connsiteY6" fmla="*/ 86719 h 8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06" h="86718">
                    <a:moveTo>
                      <a:pt x="14453" y="86719"/>
                    </a:moveTo>
                    <a:cubicBezTo>
                      <a:pt x="22583" y="86719"/>
                      <a:pt x="28906" y="80395"/>
                      <a:pt x="28906" y="72266"/>
                    </a:cubicBezTo>
                    <a:lnTo>
                      <a:pt x="28906" y="14453"/>
                    </a:lnTo>
                    <a:cubicBezTo>
                      <a:pt x="28906" y="6323"/>
                      <a:pt x="22583" y="0"/>
                      <a:pt x="14453" y="0"/>
                    </a:cubicBezTo>
                    <a:cubicBezTo>
                      <a:pt x="6323" y="0"/>
                      <a:pt x="0" y="6323"/>
                      <a:pt x="0" y="14453"/>
                    </a:cubicBezTo>
                    <a:lnTo>
                      <a:pt x="0" y="72266"/>
                    </a:lnTo>
                    <a:cubicBezTo>
                      <a:pt x="0" y="80395"/>
                      <a:pt x="6323" y="86719"/>
                      <a:pt x="14453" y="8671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2" name="Freeform 61">
                <a:extLst>
                  <a:ext uri="{FF2B5EF4-FFF2-40B4-BE49-F238E27FC236}">
                    <a16:creationId xmlns:a16="http://schemas.microsoft.com/office/drawing/2014/main" id="{DC59B052-8454-7790-99AC-E4647071ACC3}"/>
                  </a:ext>
                </a:extLst>
              </p:cNvPr>
              <p:cNvSpPr/>
              <p:nvPr/>
            </p:nvSpPr>
            <p:spPr>
              <a:xfrm>
                <a:off x="3918020" y="4108040"/>
                <a:ext cx="245314" cy="306853"/>
              </a:xfrm>
              <a:custGeom>
                <a:avLst/>
                <a:gdLst>
                  <a:gd name="connsiteX0" fmla="*/ 236670 w 245314"/>
                  <a:gd name="connsiteY0" fmla="*/ 279239 h 306853"/>
                  <a:gd name="connsiteX1" fmla="*/ 32520 w 245314"/>
                  <a:gd name="connsiteY1" fmla="*/ 119351 h 306853"/>
                  <a:gd name="connsiteX2" fmla="*/ 126465 w 245314"/>
                  <a:gd name="connsiteY2" fmla="*/ 25406 h 306853"/>
                  <a:gd name="connsiteX3" fmla="*/ 129175 w 245314"/>
                  <a:gd name="connsiteY3" fmla="*/ 5533 h 306853"/>
                  <a:gd name="connsiteX4" fmla="*/ 109302 w 245314"/>
                  <a:gd name="connsiteY4" fmla="*/ 2823 h 306853"/>
                  <a:gd name="connsiteX5" fmla="*/ 2710 w 245314"/>
                  <a:gd name="connsiteY5" fmla="*/ 110318 h 306853"/>
                  <a:gd name="connsiteX6" fmla="*/ 2710 w 245314"/>
                  <a:gd name="connsiteY6" fmla="*/ 128385 h 306853"/>
                  <a:gd name="connsiteX7" fmla="*/ 224927 w 245314"/>
                  <a:gd name="connsiteY7" fmla="*/ 305435 h 306853"/>
                  <a:gd name="connsiteX8" fmla="*/ 243897 w 245314"/>
                  <a:gd name="connsiteY8" fmla="*/ 298209 h 306853"/>
                  <a:gd name="connsiteX9" fmla="*/ 236670 w 245314"/>
                  <a:gd name="connsiteY9" fmla="*/ 279239 h 306853"/>
                  <a:gd name="connsiteX10" fmla="*/ 236670 w 245314"/>
                  <a:gd name="connsiteY10" fmla="*/ 279239 h 30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14" h="306853">
                    <a:moveTo>
                      <a:pt x="236670" y="279239"/>
                    </a:moveTo>
                    <a:cubicBezTo>
                      <a:pt x="157178" y="243107"/>
                      <a:pt x="86719" y="188004"/>
                      <a:pt x="32520" y="119351"/>
                    </a:cubicBezTo>
                    <a:cubicBezTo>
                      <a:pt x="60522" y="85025"/>
                      <a:pt x="92139" y="53409"/>
                      <a:pt x="126465" y="25406"/>
                    </a:cubicBezTo>
                    <a:cubicBezTo>
                      <a:pt x="132788" y="20889"/>
                      <a:pt x="133692" y="10953"/>
                      <a:pt x="129175" y="5533"/>
                    </a:cubicBezTo>
                    <a:cubicBezTo>
                      <a:pt x="124658" y="-790"/>
                      <a:pt x="114722" y="-1694"/>
                      <a:pt x="109302" y="2823"/>
                    </a:cubicBezTo>
                    <a:cubicBezTo>
                      <a:pt x="69556" y="34439"/>
                      <a:pt x="34326" y="70572"/>
                      <a:pt x="2710" y="110318"/>
                    </a:cubicBezTo>
                    <a:cubicBezTo>
                      <a:pt x="-903" y="115738"/>
                      <a:pt x="-903" y="122965"/>
                      <a:pt x="2710" y="128385"/>
                    </a:cubicBezTo>
                    <a:cubicBezTo>
                      <a:pt x="61426" y="205167"/>
                      <a:pt x="137305" y="265690"/>
                      <a:pt x="224927" y="305435"/>
                    </a:cubicBezTo>
                    <a:cubicBezTo>
                      <a:pt x="232154" y="309049"/>
                      <a:pt x="241187" y="305435"/>
                      <a:pt x="243897" y="298209"/>
                    </a:cubicBezTo>
                    <a:cubicBezTo>
                      <a:pt x="247510" y="290983"/>
                      <a:pt x="243897" y="282852"/>
                      <a:pt x="236670" y="279239"/>
                    </a:cubicBezTo>
                    <a:lnTo>
                      <a:pt x="236670" y="27923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3" name="Freeform 62">
                <a:extLst>
                  <a:ext uri="{FF2B5EF4-FFF2-40B4-BE49-F238E27FC236}">
                    <a16:creationId xmlns:a16="http://schemas.microsoft.com/office/drawing/2014/main" id="{5ADE4D11-C438-E299-FE53-2C50C42B45AC}"/>
                  </a:ext>
                </a:extLst>
              </p:cNvPr>
              <p:cNvSpPr/>
              <p:nvPr/>
            </p:nvSpPr>
            <p:spPr>
              <a:xfrm>
                <a:off x="4064825" y="3996141"/>
                <a:ext cx="719480" cy="721753"/>
              </a:xfrm>
              <a:custGeom>
                <a:avLst/>
                <a:gdLst>
                  <a:gd name="connsiteX0" fmla="*/ 716770 w 719480"/>
                  <a:gd name="connsiteY0" fmla="*/ 240283 h 721753"/>
                  <a:gd name="connsiteX1" fmla="*/ 716770 w 719480"/>
                  <a:gd name="connsiteY1" fmla="*/ 222217 h 721753"/>
                  <a:gd name="connsiteX2" fmla="*/ 285886 w 719480"/>
                  <a:gd name="connsiteY2" fmla="*/ 0 h 721753"/>
                  <a:gd name="connsiteX3" fmla="*/ 6759 w 719480"/>
                  <a:gd name="connsiteY3" fmla="*/ 83105 h 721753"/>
                  <a:gd name="connsiteX4" fmla="*/ 2243 w 719480"/>
                  <a:gd name="connsiteY4" fmla="*/ 102978 h 721753"/>
                  <a:gd name="connsiteX5" fmla="*/ 22116 w 719480"/>
                  <a:gd name="connsiteY5" fmla="*/ 107495 h 721753"/>
                  <a:gd name="connsiteX6" fmla="*/ 22116 w 719480"/>
                  <a:gd name="connsiteY6" fmla="*/ 107495 h 721753"/>
                  <a:gd name="connsiteX7" fmla="*/ 139548 w 719480"/>
                  <a:gd name="connsiteY7" fmla="*/ 52393 h 721753"/>
                  <a:gd name="connsiteX8" fmla="*/ 106125 w 719480"/>
                  <a:gd name="connsiteY8" fmla="*/ 376685 h 721753"/>
                  <a:gd name="connsiteX9" fmla="*/ 141354 w 719480"/>
                  <a:gd name="connsiteY9" fmla="*/ 411011 h 721753"/>
                  <a:gd name="connsiteX10" fmla="*/ 141354 w 719480"/>
                  <a:gd name="connsiteY10" fmla="*/ 432691 h 721753"/>
                  <a:gd name="connsiteX11" fmla="*/ 97995 w 719480"/>
                  <a:gd name="connsiteY11" fmla="*/ 476050 h 721753"/>
                  <a:gd name="connsiteX12" fmla="*/ 141354 w 719480"/>
                  <a:gd name="connsiteY12" fmla="*/ 519410 h 721753"/>
                  <a:gd name="connsiteX13" fmla="*/ 430417 w 719480"/>
                  <a:gd name="connsiteY13" fmla="*/ 519410 h 721753"/>
                  <a:gd name="connsiteX14" fmla="*/ 444870 w 719480"/>
                  <a:gd name="connsiteY14" fmla="*/ 533863 h 721753"/>
                  <a:gd name="connsiteX15" fmla="*/ 430417 w 719480"/>
                  <a:gd name="connsiteY15" fmla="*/ 548316 h 721753"/>
                  <a:gd name="connsiteX16" fmla="*/ 141354 w 719480"/>
                  <a:gd name="connsiteY16" fmla="*/ 548316 h 721753"/>
                  <a:gd name="connsiteX17" fmla="*/ 126901 w 719480"/>
                  <a:gd name="connsiteY17" fmla="*/ 562769 h 721753"/>
                  <a:gd name="connsiteX18" fmla="*/ 141354 w 719480"/>
                  <a:gd name="connsiteY18" fmla="*/ 577222 h 721753"/>
                  <a:gd name="connsiteX19" fmla="*/ 285886 w 719480"/>
                  <a:gd name="connsiteY19" fmla="*/ 721754 h 721753"/>
                  <a:gd name="connsiteX20" fmla="*/ 430417 w 719480"/>
                  <a:gd name="connsiteY20" fmla="*/ 577222 h 721753"/>
                  <a:gd name="connsiteX21" fmla="*/ 473777 w 719480"/>
                  <a:gd name="connsiteY21" fmla="*/ 533863 h 721753"/>
                  <a:gd name="connsiteX22" fmla="*/ 462937 w 719480"/>
                  <a:gd name="connsiteY22" fmla="*/ 504956 h 721753"/>
                  <a:gd name="connsiteX23" fmla="*/ 460227 w 719480"/>
                  <a:gd name="connsiteY23" fmla="*/ 443531 h 721753"/>
                  <a:gd name="connsiteX24" fmla="*/ 431321 w 719480"/>
                  <a:gd name="connsiteY24" fmla="*/ 432691 h 721753"/>
                  <a:gd name="connsiteX25" fmla="*/ 431321 w 719480"/>
                  <a:gd name="connsiteY25" fmla="*/ 411011 h 721753"/>
                  <a:gd name="connsiteX26" fmla="*/ 518039 w 719480"/>
                  <a:gd name="connsiteY26" fmla="*/ 230347 h 721753"/>
                  <a:gd name="connsiteX27" fmla="*/ 512620 w 719480"/>
                  <a:gd name="connsiteY27" fmla="*/ 180664 h 721753"/>
                  <a:gd name="connsiteX28" fmla="*/ 495456 w 719480"/>
                  <a:gd name="connsiteY28" fmla="*/ 169824 h 721753"/>
                  <a:gd name="connsiteX29" fmla="*/ 484617 w 719480"/>
                  <a:gd name="connsiteY29" fmla="*/ 186987 h 721753"/>
                  <a:gd name="connsiteX30" fmla="*/ 484617 w 719480"/>
                  <a:gd name="connsiteY30" fmla="*/ 186987 h 721753"/>
                  <a:gd name="connsiteX31" fmla="*/ 489133 w 719480"/>
                  <a:gd name="connsiteY31" fmla="*/ 230347 h 721753"/>
                  <a:gd name="connsiteX32" fmla="*/ 407834 w 719480"/>
                  <a:gd name="connsiteY32" fmla="*/ 392041 h 721753"/>
                  <a:gd name="connsiteX33" fmla="*/ 402414 w 719480"/>
                  <a:gd name="connsiteY33" fmla="*/ 403784 h 721753"/>
                  <a:gd name="connsiteX34" fmla="*/ 402414 w 719480"/>
                  <a:gd name="connsiteY34" fmla="*/ 432691 h 721753"/>
                  <a:gd name="connsiteX35" fmla="*/ 344602 w 719480"/>
                  <a:gd name="connsiteY35" fmla="*/ 432691 h 721753"/>
                  <a:gd name="connsiteX36" fmla="*/ 344602 w 719480"/>
                  <a:gd name="connsiteY36" fmla="*/ 330615 h 721753"/>
                  <a:gd name="connsiteX37" fmla="*/ 395188 w 719480"/>
                  <a:gd name="connsiteY37" fmla="*/ 190601 h 721753"/>
                  <a:gd name="connsiteX38" fmla="*/ 383444 w 719480"/>
                  <a:gd name="connsiteY38" fmla="*/ 181567 h 721753"/>
                  <a:gd name="connsiteX39" fmla="*/ 369895 w 719480"/>
                  <a:gd name="connsiteY39" fmla="*/ 188794 h 721753"/>
                  <a:gd name="connsiteX40" fmla="*/ 345505 w 719480"/>
                  <a:gd name="connsiteY40" fmla="*/ 202344 h 721753"/>
                  <a:gd name="connsiteX41" fmla="*/ 316599 w 719480"/>
                  <a:gd name="connsiteY41" fmla="*/ 173437 h 721753"/>
                  <a:gd name="connsiteX42" fmla="*/ 330149 w 719480"/>
                  <a:gd name="connsiteY42" fmla="*/ 149048 h 721753"/>
                  <a:gd name="connsiteX43" fmla="*/ 334665 w 719480"/>
                  <a:gd name="connsiteY43" fmla="*/ 129175 h 721753"/>
                  <a:gd name="connsiteX44" fmla="*/ 327439 w 719480"/>
                  <a:gd name="connsiteY44" fmla="*/ 122852 h 721753"/>
                  <a:gd name="connsiteX45" fmla="*/ 179294 w 719480"/>
                  <a:gd name="connsiteY45" fmla="*/ 190601 h 721753"/>
                  <a:gd name="connsiteX46" fmla="*/ 172067 w 719480"/>
                  <a:gd name="connsiteY46" fmla="*/ 231250 h 721753"/>
                  <a:gd name="connsiteX47" fmla="*/ 229880 w 719480"/>
                  <a:gd name="connsiteY47" fmla="*/ 331519 h 721753"/>
                  <a:gd name="connsiteX48" fmla="*/ 229880 w 719480"/>
                  <a:gd name="connsiteY48" fmla="*/ 433594 h 721753"/>
                  <a:gd name="connsiteX49" fmla="*/ 172067 w 719480"/>
                  <a:gd name="connsiteY49" fmla="*/ 433594 h 721753"/>
                  <a:gd name="connsiteX50" fmla="*/ 172067 w 719480"/>
                  <a:gd name="connsiteY50" fmla="*/ 404688 h 721753"/>
                  <a:gd name="connsiteX51" fmla="*/ 166647 w 719480"/>
                  <a:gd name="connsiteY51" fmla="*/ 392945 h 721753"/>
                  <a:gd name="connsiteX52" fmla="*/ 126901 w 719480"/>
                  <a:gd name="connsiteY52" fmla="*/ 110205 h 721753"/>
                  <a:gd name="connsiteX53" fmla="*/ 409641 w 719480"/>
                  <a:gd name="connsiteY53" fmla="*/ 70459 h 721753"/>
                  <a:gd name="connsiteX54" fmla="*/ 467453 w 719480"/>
                  <a:gd name="connsiteY54" fmla="*/ 138208 h 721753"/>
                  <a:gd name="connsiteX55" fmla="*/ 487326 w 719480"/>
                  <a:gd name="connsiteY55" fmla="*/ 144531 h 721753"/>
                  <a:gd name="connsiteX56" fmla="*/ 493650 w 719480"/>
                  <a:gd name="connsiteY56" fmla="*/ 124658 h 721753"/>
                  <a:gd name="connsiteX57" fmla="*/ 434934 w 719480"/>
                  <a:gd name="connsiteY57" fmla="*/ 53296 h 721753"/>
                  <a:gd name="connsiteX58" fmla="*/ 688767 w 719480"/>
                  <a:gd name="connsiteY58" fmla="*/ 232153 h 721753"/>
                  <a:gd name="connsiteX59" fmla="*/ 484617 w 719480"/>
                  <a:gd name="connsiteY59" fmla="*/ 392041 h 721753"/>
                  <a:gd name="connsiteX60" fmla="*/ 477390 w 719480"/>
                  <a:gd name="connsiteY60" fmla="*/ 411011 h 721753"/>
                  <a:gd name="connsiteX61" fmla="*/ 496360 w 719480"/>
                  <a:gd name="connsiteY61" fmla="*/ 418238 h 721753"/>
                  <a:gd name="connsiteX62" fmla="*/ 716770 w 719480"/>
                  <a:gd name="connsiteY62" fmla="*/ 240283 h 721753"/>
                  <a:gd name="connsiteX63" fmla="*/ 286789 w 719480"/>
                  <a:gd name="connsiteY63" fmla="*/ 693751 h 721753"/>
                  <a:gd name="connsiteX64" fmla="*/ 171164 w 719480"/>
                  <a:gd name="connsiteY64" fmla="*/ 578126 h 721753"/>
                  <a:gd name="connsiteX65" fmla="*/ 402414 w 719480"/>
                  <a:gd name="connsiteY65" fmla="*/ 578126 h 721753"/>
                  <a:gd name="connsiteX66" fmla="*/ 286789 w 719480"/>
                  <a:gd name="connsiteY66" fmla="*/ 693751 h 721753"/>
                  <a:gd name="connsiteX67" fmla="*/ 445774 w 719480"/>
                  <a:gd name="connsiteY67" fmla="*/ 476954 h 721753"/>
                  <a:gd name="connsiteX68" fmla="*/ 431321 w 719480"/>
                  <a:gd name="connsiteY68" fmla="*/ 491407 h 721753"/>
                  <a:gd name="connsiteX69" fmla="*/ 142258 w 719480"/>
                  <a:gd name="connsiteY69" fmla="*/ 491407 h 721753"/>
                  <a:gd name="connsiteX70" fmla="*/ 127805 w 719480"/>
                  <a:gd name="connsiteY70" fmla="*/ 476954 h 721753"/>
                  <a:gd name="connsiteX71" fmla="*/ 142258 w 719480"/>
                  <a:gd name="connsiteY71" fmla="*/ 462500 h 721753"/>
                  <a:gd name="connsiteX72" fmla="*/ 431321 w 719480"/>
                  <a:gd name="connsiteY72" fmla="*/ 462500 h 721753"/>
                  <a:gd name="connsiteX73" fmla="*/ 445774 w 719480"/>
                  <a:gd name="connsiteY73" fmla="*/ 476954 h 721753"/>
                  <a:gd name="connsiteX74" fmla="*/ 249753 w 719480"/>
                  <a:gd name="connsiteY74" fmla="*/ 309839 h 721753"/>
                  <a:gd name="connsiteX75" fmla="*/ 209104 w 719480"/>
                  <a:gd name="connsiteY75" fmla="*/ 194214 h 721753"/>
                  <a:gd name="connsiteX76" fmla="*/ 286789 w 719480"/>
                  <a:gd name="connsiteY76" fmla="*/ 144531 h 721753"/>
                  <a:gd name="connsiteX77" fmla="*/ 294016 w 719480"/>
                  <a:gd name="connsiteY77" fmla="*/ 144531 h 721753"/>
                  <a:gd name="connsiteX78" fmla="*/ 315695 w 719480"/>
                  <a:gd name="connsiteY78" fmla="*/ 223120 h 721753"/>
                  <a:gd name="connsiteX79" fmla="*/ 372605 w 719480"/>
                  <a:gd name="connsiteY79" fmla="*/ 223120 h 721753"/>
                  <a:gd name="connsiteX80" fmla="*/ 372605 w 719480"/>
                  <a:gd name="connsiteY80" fmla="*/ 230347 h 721753"/>
                  <a:gd name="connsiteX81" fmla="*/ 322922 w 719480"/>
                  <a:gd name="connsiteY81" fmla="*/ 308936 h 721753"/>
                  <a:gd name="connsiteX82" fmla="*/ 314792 w 719480"/>
                  <a:gd name="connsiteY82" fmla="*/ 321582 h 721753"/>
                  <a:gd name="connsiteX83" fmla="*/ 314792 w 719480"/>
                  <a:gd name="connsiteY83" fmla="*/ 432691 h 721753"/>
                  <a:gd name="connsiteX84" fmla="*/ 257883 w 719480"/>
                  <a:gd name="connsiteY84" fmla="*/ 432691 h 721753"/>
                  <a:gd name="connsiteX85" fmla="*/ 257883 w 719480"/>
                  <a:gd name="connsiteY85" fmla="*/ 321582 h 721753"/>
                  <a:gd name="connsiteX86" fmla="*/ 249753 w 719480"/>
                  <a:gd name="connsiteY86" fmla="*/ 309839 h 72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9480" h="721753">
                    <a:moveTo>
                      <a:pt x="716770" y="240283"/>
                    </a:moveTo>
                    <a:cubicBezTo>
                      <a:pt x="720384" y="234864"/>
                      <a:pt x="720384" y="227637"/>
                      <a:pt x="716770" y="222217"/>
                    </a:cubicBezTo>
                    <a:cubicBezTo>
                      <a:pt x="607468" y="81299"/>
                      <a:pt x="450290" y="0"/>
                      <a:pt x="285886" y="0"/>
                    </a:cubicBezTo>
                    <a:cubicBezTo>
                      <a:pt x="186520" y="0"/>
                      <a:pt x="89865" y="28906"/>
                      <a:pt x="6759" y="83105"/>
                    </a:cubicBezTo>
                    <a:cubicBezTo>
                      <a:pt x="436" y="87622"/>
                      <a:pt x="-2274" y="96655"/>
                      <a:pt x="2243" y="102978"/>
                    </a:cubicBezTo>
                    <a:cubicBezTo>
                      <a:pt x="6759" y="109302"/>
                      <a:pt x="15793" y="112012"/>
                      <a:pt x="22116" y="107495"/>
                    </a:cubicBezTo>
                    <a:lnTo>
                      <a:pt x="22116" y="107495"/>
                    </a:lnTo>
                    <a:cubicBezTo>
                      <a:pt x="59152" y="84009"/>
                      <a:pt x="97995" y="65942"/>
                      <a:pt x="139548" y="52393"/>
                    </a:cubicBezTo>
                    <a:cubicBezTo>
                      <a:pt x="41086" y="132788"/>
                      <a:pt x="25729" y="278223"/>
                      <a:pt x="106125" y="376685"/>
                    </a:cubicBezTo>
                    <a:cubicBezTo>
                      <a:pt x="116965" y="389331"/>
                      <a:pt x="128708" y="401074"/>
                      <a:pt x="141354" y="411011"/>
                    </a:cubicBezTo>
                    <a:lnTo>
                      <a:pt x="141354" y="432691"/>
                    </a:lnTo>
                    <a:cubicBezTo>
                      <a:pt x="116965" y="432691"/>
                      <a:pt x="97995" y="451661"/>
                      <a:pt x="97995" y="476050"/>
                    </a:cubicBezTo>
                    <a:cubicBezTo>
                      <a:pt x="97995" y="500440"/>
                      <a:pt x="116965" y="519410"/>
                      <a:pt x="141354" y="519410"/>
                    </a:cubicBezTo>
                    <a:lnTo>
                      <a:pt x="430417" y="519410"/>
                    </a:lnTo>
                    <a:cubicBezTo>
                      <a:pt x="438547" y="519410"/>
                      <a:pt x="444870" y="525733"/>
                      <a:pt x="444870" y="533863"/>
                    </a:cubicBezTo>
                    <a:cubicBezTo>
                      <a:pt x="444870" y="541993"/>
                      <a:pt x="438547" y="548316"/>
                      <a:pt x="430417" y="548316"/>
                    </a:cubicBezTo>
                    <a:lnTo>
                      <a:pt x="141354" y="548316"/>
                    </a:lnTo>
                    <a:cubicBezTo>
                      <a:pt x="133224" y="548316"/>
                      <a:pt x="126901" y="554639"/>
                      <a:pt x="126901" y="562769"/>
                    </a:cubicBezTo>
                    <a:cubicBezTo>
                      <a:pt x="126901" y="570899"/>
                      <a:pt x="133224" y="577222"/>
                      <a:pt x="141354" y="577222"/>
                    </a:cubicBezTo>
                    <a:cubicBezTo>
                      <a:pt x="141354" y="656714"/>
                      <a:pt x="206394" y="721754"/>
                      <a:pt x="285886" y="721754"/>
                    </a:cubicBezTo>
                    <a:cubicBezTo>
                      <a:pt x="365378" y="721754"/>
                      <a:pt x="430417" y="656714"/>
                      <a:pt x="430417" y="577222"/>
                    </a:cubicBezTo>
                    <a:cubicBezTo>
                      <a:pt x="453904" y="577222"/>
                      <a:pt x="473777" y="558253"/>
                      <a:pt x="473777" y="533863"/>
                    </a:cubicBezTo>
                    <a:cubicBezTo>
                      <a:pt x="473777" y="523023"/>
                      <a:pt x="470163" y="512183"/>
                      <a:pt x="462937" y="504956"/>
                    </a:cubicBezTo>
                    <a:cubicBezTo>
                      <a:pt x="479197" y="486890"/>
                      <a:pt x="477390" y="459790"/>
                      <a:pt x="460227" y="443531"/>
                    </a:cubicBezTo>
                    <a:cubicBezTo>
                      <a:pt x="452097" y="436304"/>
                      <a:pt x="442160" y="431788"/>
                      <a:pt x="431321" y="432691"/>
                    </a:cubicBezTo>
                    <a:lnTo>
                      <a:pt x="431321" y="411011"/>
                    </a:lnTo>
                    <a:cubicBezTo>
                      <a:pt x="486423" y="367651"/>
                      <a:pt x="518039" y="300806"/>
                      <a:pt x="518039" y="230347"/>
                    </a:cubicBezTo>
                    <a:cubicBezTo>
                      <a:pt x="518039" y="214087"/>
                      <a:pt x="516233" y="196924"/>
                      <a:pt x="512620" y="180664"/>
                    </a:cubicBezTo>
                    <a:cubicBezTo>
                      <a:pt x="510813" y="172534"/>
                      <a:pt x="503586" y="168018"/>
                      <a:pt x="495456" y="169824"/>
                    </a:cubicBezTo>
                    <a:cubicBezTo>
                      <a:pt x="487326" y="171631"/>
                      <a:pt x="482810" y="178858"/>
                      <a:pt x="484617" y="186987"/>
                    </a:cubicBezTo>
                    <a:cubicBezTo>
                      <a:pt x="484617" y="186987"/>
                      <a:pt x="484617" y="186987"/>
                      <a:pt x="484617" y="186987"/>
                    </a:cubicBezTo>
                    <a:cubicBezTo>
                      <a:pt x="487326" y="201441"/>
                      <a:pt x="489133" y="215894"/>
                      <a:pt x="489133" y="230347"/>
                    </a:cubicBezTo>
                    <a:cubicBezTo>
                      <a:pt x="489133" y="293579"/>
                      <a:pt x="459324" y="354102"/>
                      <a:pt x="407834" y="392041"/>
                    </a:cubicBezTo>
                    <a:cubicBezTo>
                      <a:pt x="404221" y="394751"/>
                      <a:pt x="402414" y="399268"/>
                      <a:pt x="402414" y="403784"/>
                    </a:cubicBezTo>
                    <a:lnTo>
                      <a:pt x="402414" y="432691"/>
                    </a:lnTo>
                    <a:lnTo>
                      <a:pt x="344602" y="432691"/>
                    </a:lnTo>
                    <a:lnTo>
                      <a:pt x="344602" y="330615"/>
                    </a:lnTo>
                    <a:cubicBezTo>
                      <a:pt x="393381" y="302613"/>
                      <a:pt x="415061" y="242993"/>
                      <a:pt x="395188" y="190601"/>
                    </a:cubicBezTo>
                    <a:cubicBezTo>
                      <a:pt x="393381" y="185181"/>
                      <a:pt x="388864" y="181567"/>
                      <a:pt x="383444" y="181567"/>
                    </a:cubicBezTo>
                    <a:cubicBezTo>
                      <a:pt x="378025" y="180664"/>
                      <a:pt x="372605" y="183374"/>
                      <a:pt x="369895" y="188794"/>
                    </a:cubicBezTo>
                    <a:cubicBezTo>
                      <a:pt x="364475" y="197827"/>
                      <a:pt x="355442" y="202344"/>
                      <a:pt x="345505" y="202344"/>
                    </a:cubicBezTo>
                    <a:cubicBezTo>
                      <a:pt x="329245" y="202344"/>
                      <a:pt x="316599" y="189698"/>
                      <a:pt x="316599" y="173437"/>
                    </a:cubicBezTo>
                    <a:cubicBezTo>
                      <a:pt x="316599" y="163501"/>
                      <a:pt x="322019" y="154468"/>
                      <a:pt x="330149" y="149048"/>
                    </a:cubicBezTo>
                    <a:cubicBezTo>
                      <a:pt x="337375" y="144531"/>
                      <a:pt x="339182" y="136401"/>
                      <a:pt x="334665" y="129175"/>
                    </a:cubicBezTo>
                    <a:cubicBezTo>
                      <a:pt x="332859" y="126465"/>
                      <a:pt x="330149" y="124658"/>
                      <a:pt x="327439" y="122852"/>
                    </a:cubicBezTo>
                    <a:cubicBezTo>
                      <a:pt x="267819" y="100268"/>
                      <a:pt x="200974" y="130982"/>
                      <a:pt x="179294" y="190601"/>
                    </a:cubicBezTo>
                    <a:cubicBezTo>
                      <a:pt x="174777" y="203247"/>
                      <a:pt x="172067" y="217700"/>
                      <a:pt x="172067" y="231250"/>
                    </a:cubicBezTo>
                    <a:cubicBezTo>
                      <a:pt x="172067" y="272803"/>
                      <a:pt x="194650" y="310742"/>
                      <a:pt x="229880" y="331519"/>
                    </a:cubicBezTo>
                    <a:lnTo>
                      <a:pt x="229880" y="433594"/>
                    </a:lnTo>
                    <a:lnTo>
                      <a:pt x="172067" y="433594"/>
                    </a:lnTo>
                    <a:lnTo>
                      <a:pt x="172067" y="404688"/>
                    </a:lnTo>
                    <a:cubicBezTo>
                      <a:pt x="172067" y="400171"/>
                      <a:pt x="170261" y="395655"/>
                      <a:pt x="166647" y="392945"/>
                    </a:cubicBezTo>
                    <a:cubicBezTo>
                      <a:pt x="77219" y="326099"/>
                      <a:pt x="59152" y="198731"/>
                      <a:pt x="126901" y="110205"/>
                    </a:cubicBezTo>
                    <a:cubicBezTo>
                      <a:pt x="193747" y="20776"/>
                      <a:pt x="321115" y="2710"/>
                      <a:pt x="409641" y="70459"/>
                    </a:cubicBezTo>
                    <a:cubicBezTo>
                      <a:pt x="434031" y="88525"/>
                      <a:pt x="453000" y="112012"/>
                      <a:pt x="467453" y="138208"/>
                    </a:cubicBezTo>
                    <a:cubicBezTo>
                      <a:pt x="471067" y="145435"/>
                      <a:pt x="480100" y="148144"/>
                      <a:pt x="487326" y="144531"/>
                    </a:cubicBezTo>
                    <a:cubicBezTo>
                      <a:pt x="494553" y="140918"/>
                      <a:pt x="497263" y="131885"/>
                      <a:pt x="493650" y="124658"/>
                    </a:cubicBezTo>
                    <a:cubicBezTo>
                      <a:pt x="479197" y="97559"/>
                      <a:pt x="459324" y="73169"/>
                      <a:pt x="434934" y="53296"/>
                    </a:cubicBezTo>
                    <a:cubicBezTo>
                      <a:pt x="535203" y="86719"/>
                      <a:pt x="623728" y="149048"/>
                      <a:pt x="688767" y="232153"/>
                    </a:cubicBezTo>
                    <a:cubicBezTo>
                      <a:pt x="634568" y="300806"/>
                      <a:pt x="564109" y="355908"/>
                      <a:pt x="484617" y="392041"/>
                    </a:cubicBezTo>
                    <a:cubicBezTo>
                      <a:pt x="477390" y="395655"/>
                      <a:pt x="473777" y="403784"/>
                      <a:pt x="477390" y="411011"/>
                    </a:cubicBezTo>
                    <a:cubicBezTo>
                      <a:pt x="481003" y="418238"/>
                      <a:pt x="489133" y="421851"/>
                      <a:pt x="496360" y="418238"/>
                    </a:cubicBezTo>
                    <a:cubicBezTo>
                      <a:pt x="582175" y="377588"/>
                      <a:pt x="658958" y="317066"/>
                      <a:pt x="716770" y="240283"/>
                    </a:cubicBezTo>
                    <a:close/>
                    <a:moveTo>
                      <a:pt x="286789" y="693751"/>
                    </a:moveTo>
                    <a:cubicBezTo>
                      <a:pt x="222653" y="693751"/>
                      <a:pt x="171164" y="642261"/>
                      <a:pt x="171164" y="578126"/>
                    </a:cubicBezTo>
                    <a:lnTo>
                      <a:pt x="402414" y="578126"/>
                    </a:lnTo>
                    <a:cubicBezTo>
                      <a:pt x="402414" y="642261"/>
                      <a:pt x="350022" y="693751"/>
                      <a:pt x="286789" y="693751"/>
                    </a:cubicBezTo>
                    <a:close/>
                    <a:moveTo>
                      <a:pt x="445774" y="476954"/>
                    </a:moveTo>
                    <a:cubicBezTo>
                      <a:pt x="445774" y="485083"/>
                      <a:pt x="439451" y="491407"/>
                      <a:pt x="431321" y="491407"/>
                    </a:cubicBezTo>
                    <a:lnTo>
                      <a:pt x="142258" y="491407"/>
                    </a:lnTo>
                    <a:cubicBezTo>
                      <a:pt x="134128" y="491407"/>
                      <a:pt x="127805" y="485083"/>
                      <a:pt x="127805" y="476954"/>
                    </a:cubicBezTo>
                    <a:cubicBezTo>
                      <a:pt x="127805" y="468824"/>
                      <a:pt x="134128" y="462500"/>
                      <a:pt x="142258" y="462500"/>
                    </a:cubicBezTo>
                    <a:lnTo>
                      <a:pt x="431321" y="462500"/>
                    </a:lnTo>
                    <a:cubicBezTo>
                      <a:pt x="439451" y="462500"/>
                      <a:pt x="445774" y="468824"/>
                      <a:pt x="445774" y="476954"/>
                    </a:cubicBezTo>
                    <a:close/>
                    <a:moveTo>
                      <a:pt x="249753" y="309839"/>
                    </a:moveTo>
                    <a:cubicBezTo>
                      <a:pt x="206394" y="289063"/>
                      <a:pt x="188327" y="237573"/>
                      <a:pt x="209104" y="194214"/>
                    </a:cubicBezTo>
                    <a:cubicBezTo>
                      <a:pt x="223557" y="164404"/>
                      <a:pt x="253366" y="144531"/>
                      <a:pt x="286789" y="144531"/>
                    </a:cubicBezTo>
                    <a:cubicBezTo>
                      <a:pt x="289499" y="144531"/>
                      <a:pt x="292209" y="144531"/>
                      <a:pt x="294016" y="144531"/>
                    </a:cubicBezTo>
                    <a:cubicBezTo>
                      <a:pt x="278659" y="172534"/>
                      <a:pt x="287692" y="207764"/>
                      <a:pt x="315695" y="223120"/>
                    </a:cubicBezTo>
                    <a:cubicBezTo>
                      <a:pt x="333762" y="233057"/>
                      <a:pt x="355442" y="233057"/>
                      <a:pt x="372605" y="223120"/>
                    </a:cubicBezTo>
                    <a:cubicBezTo>
                      <a:pt x="372605" y="225830"/>
                      <a:pt x="372605" y="228540"/>
                      <a:pt x="372605" y="230347"/>
                    </a:cubicBezTo>
                    <a:cubicBezTo>
                      <a:pt x="372605" y="263769"/>
                      <a:pt x="353635" y="294483"/>
                      <a:pt x="322922" y="308936"/>
                    </a:cubicBezTo>
                    <a:cubicBezTo>
                      <a:pt x="317502" y="311646"/>
                      <a:pt x="314792" y="316163"/>
                      <a:pt x="314792" y="321582"/>
                    </a:cubicBezTo>
                    <a:lnTo>
                      <a:pt x="314792" y="432691"/>
                    </a:lnTo>
                    <a:lnTo>
                      <a:pt x="257883" y="432691"/>
                    </a:lnTo>
                    <a:lnTo>
                      <a:pt x="257883" y="321582"/>
                    </a:lnTo>
                    <a:cubicBezTo>
                      <a:pt x="257883" y="317066"/>
                      <a:pt x="254270" y="311646"/>
                      <a:pt x="249753" y="30983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4" name="Freeform 63">
                <a:extLst>
                  <a:ext uri="{FF2B5EF4-FFF2-40B4-BE49-F238E27FC236}">
                    <a16:creationId xmlns:a16="http://schemas.microsoft.com/office/drawing/2014/main" id="{1FB7163C-52BB-D3F3-7AAB-24CAC23E1836}"/>
                  </a:ext>
                </a:extLst>
              </p:cNvPr>
              <p:cNvSpPr/>
              <p:nvPr/>
            </p:nvSpPr>
            <p:spPr>
              <a:xfrm>
                <a:off x="4624471" y="4418950"/>
                <a:ext cx="67640" cy="74866"/>
              </a:xfrm>
              <a:custGeom>
                <a:avLst/>
                <a:gdLst>
                  <a:gd name="connsiteX0" fmla="*/ 26142 w 67640"/>
                  <a:gd name="connsiteY0" fmla="*/ 5365 h 74866"/>
                  <a:gd name="connsiteX1" fmla="*/ 5365 w 67640"/>
                  <a:gd name="connsiteY1" fmla="*/ 3559 h 74866"/>
                  <a:gd name="connsiteX2" fmla="*/ 3559 w 67640"/>
                  <a:gd name="connsiteY2" fmla="*/ 24336 h 74866"/>
                  <a:gd name="connsiteX3" fmla="*/ 41498 w 67640"/>
                  <a:gd name="connsiteY3" fmla="*/ 69502 h 74866"/>
                  <a:gd name="connsiteX4" fmla="*/ 62275 w 67640"/>
                  <a:gd name="connsiteY4" fmla="*/ 71308 h 74866"/>
                  <a:gd name="connsiteX5" fmla="*/ 64081 w 67640"/>
                  <a:gd name="connsiteY5" fmla="*/ 50532 h 74866"/>
                  <a:gd name="connsiteX6" fmla="*/ 26142 w 67640"/>
                  <a:gd name="connsiteY6"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 h="74866">
                    <a:moveTo>
                      <a:pt x="26142" y="5365"/>
                    </a:moveTo>
                    <a:cubicBezTo>
                      <a:pt x="20722" y="-958"/>
                      <a:pt x="11689" y="-1861"/>
                      <a:pt x="5365" y="3559"/>
                    </a:cubicBezTo>
                    <a:cubicBezTo>
                      <a:pt x="-958" y="8979"/>
                      <a:pt x="-1861" y="18012"/>
                      <a:pt x="3559" y="24336"/>
                    </a:cubicBezTo>
                    <a:lnTo>
                      <a:pt x="41498" y="69502"/>
                    </a:lnTo>
                    <a:cubicBezTo>
                      <a:pt x="46918" y="75824"/>
                      <a:pt x="55952" y="76728"/>
                      <a:pt x="62275" y="71308"/>
                    </a:cubicBezTo>
                    <a:cubicBezTo>
                      <a:pt x="68598" y="65888"/>
                      <a:pt x="69501" y="56855"/>
                      <a:pt x="64081" y="50532"/>
                    </a:cubicBezTo>
                    <a:lnTo>
                      <a:pt x="26142"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BC845F7B-7144-09E2-79E4-DDA275E98EF6}"/>
                  </a:ext>
                </a:extLst>
              </p:cNvPr>
              <p:cNvSpPr/>
              <p:nvPr/>
            </p:nvSpPr>
            <p:spPr>
              <a:xfrm>
                <a:off x="4712914" y="4346602"/>
                <a:ext cx="73378" cy="67436"/>
              </a:xfrm>
              <a:custGeom>
                <a:avLst/>
                <a:gdLst>
                  <a:gd name="connsiteX0" fmla="*/ 24418 w 73378"/>
                  <a:gd name="connsiteY0" fmla="*/ 3641 h 67436"/>
                  <a:gd name="connsiteX1" fmla="*/ 3641 w 73378"/>
                  <a:gd name="connsiteY1" fmla="*/ 4545 h 67436"/>
                  <a:gd name="connsiteX2" fmla="*/ 4545 w 73378"/>
                  <a:gd name="connsiteY2" fmla="*/ 25321 h 67436"/>
                  <a:gd name="connsiteX3" fmla="*/ 5448 w 73378"/>
                  <a:gd name="connsiteY3" fmla="*/ 26224 h 67436"/>
                  <a:gd name="connsiteX4" fmla="*/ 50614 w 73378"/>
                  <a:gd name="connsiteY4" fmla="*/ 64164 h 67436"/>
                  <a:gd name="connsiteX5" fmla="*/ 70487 w 73378"/>
                  <a:gd name="connsiteY5" fmla="*/ 62357 h 67436"/>
                  <a:gd name="connsiteX6" fmla="*/ 68680 w 73378"/>
                  <a:gd name="connsiteY6" fmla="*/ 42485 h 67436"/>
                  <a:gd name="connsiteX7" fmla="*/ 24418 w 73378"/>
                  <a:gd name="connsiteY7" fmla="*/ 3641 h 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78" h="67436">
                    <a:moveTo>
                      <a:pt x="24418" y="3641"/>
                    </a:moveTo>
                    <a:cubicBezTo>
                      <a:pt x="18095" y="-1778"/>
                      <a:pt x="9061" y="-875"/>
                      <a:pt x="3641" y="4545"/>
                    </a:cubicBezTo>
                    <a:cubicBezTo>
                      <a:pt x="-1779" y="10868"/>
                      <a:pt x="-875" y="19901"/>
                      <a:pt x="4545" y="25321"/>
                    </a:cubicBezTo>
                    <a:cubicBezTo>
                      <a:pt x="4545" y="25321"/>
                      <a:pt x="5448" y="25321"/>
                      <a:pt x="5448" y="26224"/>
                    </a:cubicBezTo>
                    <a:lnTo>
                      <a:pt x="50614" y="64164"/>
                    </a:lnTo>
                    <a:cubicBezTo>
                      <a:pt x="56937" y="69584"/>
                      <a:pt x="65971" y="67777"/>
                      <a:pt x="70487" y="62357"/>
                    </a:cubicBezTo>
                    <a:cubicBezTo>
                      <a:pt x="75004" y="56034"/>
                      <a:pt x="74100" y="47904"/>
                      <a:pt x="68680" y="42485"/>
                    </a:cubicBezTo>
                    <a:lnTo>
                      <a:pt x="24418" y="36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19B1B3CC-2133-64A9-341F-3CB41A79282B}"/>
                  </a:ext>
                </a:extLst>
              </p:cNvPr>
              <p:cNvSpPr/>
              <p:nvPr/>
            </p:nvSpPr>
            <p:spPr>
              <a:xfrm>
                <a:off x="4011116" y="4418950"/>
                <a:ext cx="67640" cy="74866"/>
              </a:xfrm>
              <a:custGeom>
                <a:avLst/>
                <a:gdLst>
                  <a:gd name="connsiteX0" fmla="*/ 41498 w 67640"/>
                  <a:gd name="connsiteY0" fmla="*/ 5365 h 74866"/>
                  <a:gd name="connsiteX1" fmla="*/ 3559 w 67640"/>
                  <a:gd name="connsiteY1" fmla="*/ 50532 h 74866"/>
                  <a:gd name="connsiteX2" fmla="*/ 5366 w 67640"/>
                  <a:gd name="connsiteY2" fmla="*/ 71308 h 74866"/>
                  <a:gd name="connsiteX3" fmla="*/ 26142 w 67640"/>
                  <a:gd name="connsiteY3" fmla="*/ 69502 h 74866"/>
                  <a:gd name="connsiteX4" fmla="*/ 64081 w 67640"/>
                  <a:gd name="connsiteY4" fmla="*/ 24336 h 74866"/>
                  <a:gd name="connsiteX5" fmla="*/ 62275 w 67640"/>
                  <a:gd name="connsiteY5" fmla="*/ 3559 h 74866"/>
                  <a:gd name="connsiteX6" fmla="*/ 41498 w 67640"/>
                  <a:gd name="connsiteY6" fmla="*/ 5365 h 74866"/>
                  <a:gd name="connsiteX7" fmla="*/ 41498 w 67640"/>
                  <a:gd name="connsiteY7" fmla="*/ 5365 h 74866"/>
                  <a:gd name="connsiteX8" fmla="*/ 41498 w 67640"/>
                  <a:gd name="connsiteY8"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866">
                    <a:moveTo>
                      <a:pt x="41498" y="5365"/>
                    </a:moveTo>
                    <a:lnTo>
                      <a:pt x="3559" y="50532"/>
                    </a:lnTo>
                    <a:cubicBezTo>
                      <a:pt x="-1861" y="56855"/>
                      <a:pt x="-958" y="65888"/>
                      <a:pt x="5366" y="71308"/>
                    </a:cubicBezTo>
                    <a:cubicBezTo>
                      <a:pt x="11689" y="76728"/>
                      <a:pt x="20722" y="75824"/>
                      <a:pt x="26142" y="69502"/>
                    </a:cubicBezTo>
                    <a:lnTo>
                      <a:pt x="64081" y="24336"/>
                    </a:lnTo>
                    <a:cubicBezTo>
                      <a:pt x="69501" y="18012"/>
                      <a:pt x="68598" y="8979"/>
                      <a:pt x="62275" y="3559"/>
                    </a:cubicBezTo>
                    <a:cubicBezTo>
                      <a:pt x="55951" y="-1861"/>
                      <a:pt x="46918" y="-958"/>
                      <a:pt x="41498" y="5365"/>
                    </a:cubicBezTo>
                    <a:cubicBezTo>
                      <a:pt x="41498" y="5365"/>
                      <a:pt x="41498" y="5365"/>
                      <a:pt x="41498" y="5365"/>
                    </a:cubicBezTo>
                    <a:lnTo>
                      <a:pt x="41498"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72EE6423-F709-CF3C-9BD2-137BBF290A8E}"/>
                  </a:ext>
                </a:extLst>
              </p:cNvPr>
              <p:cNvSpPr/>
              <p:nvPr/>
            </p:nvSpPr>
            <p:spPr>
              <a:xfrm>
                <a:off x="3917317" y="4347034"/>
                <a:ext cx="71863" cy="62627"/>
              </a:xfrm>
              <a:custGeom>
                <a:avLst/>
                <a:gdLst>
                  <a:gd name="connsiteX0" fmla="*/ 48578 w 71863"/>
                  <a:gd name="connsiteY0" fmla="*/ 3209 h 62627"/>
                  <a:gd name="connsiteX1" fmla="*/ 6122 w 71863"/>
                  <a:gd name="connsiteY1" fmla="*/ 36632 h 62627"/>
                  <a:gd name="connsiteX2" fmla="*/ 2509 w 71863"/>
                  <a:gd name="connsiteY2" fmla="*/ 56505 h 62627"/>
                  <a:gd name="connsiteX3" fmla="*/ 22382 w 71863"/>
                  <a:gd name="connsiteY3" fmla="*/ 60119 h 62627"/>
                  <a:gd name="connsiteX4" fmla="*/ 23285 w 71863"/>
                  <a:gd name="connsiteY4" fmla="*/ 59215 h 62627"/>
                  <a:gd name="connsiteX5" fmla="*/ 65741 w 71863"/>
                  <a:gd name="connsiteY5" fmla="*/ 25792 h 62627"/>
                  <a:gd name="connsiteX6" fmla="*/ 69355 w 71863"/>
                  <a:gd name="connsiteY6" fmla="*/ 5919 h 62627"/>
                  <a:gd name="connsiteX7" fmla="*/ 48578 w 71863"/>
                  <a:gd name="connsiteY7" fmla="*/ 3209 h 62627"/>
                  <a:gd name="connsiteX8" fmla="*/ 48578 w 71863"/>
                  <a:gd name="connsiteY8" fmla="*/ 3209 h 6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63" h="62627">
                    <a:moveTo>
                      <a:pt x="48578" y="3209"/>
                    </a:moveTo>
                    <a:lnTo>
                      <a:pt x="6122" y="36632"/>
                    </a:lnTo>
                    <a:cubicBezTo>
                      <a:pt x="-201" y="41149"/>
                      <a:pt x="-2008" y="50182"/>
                      <a:pt x="2509" y="56505"/>
                    </a:cubicBezTo>
                    <a:cubicBezTo>
                      <a:pt x="7026" y="62829"/>
                      <a:pt x="16059" y="64635"/>
                      <a:pt x="22382" y="60119"/>
                    </a:cubicBezTo>
                    <a:cubicBezTo>
                      <a:pt x="22382" y="60119"/>
                      <a:pt x="23285" y="60119"/>
                      <a:pt x="23285" y="59215"/>
                    </a:cubicBezTo>
                    <a:lnTo>
                      <a:pt x="65741" y="25792"/>
                    </a:lnTo>
                    <a:cubicBezTo>
                      <a:pt x="72065" y="21275"/>
                      <a:pt x="73871" y="12242"/>
                      <a:pt x="69355" y="5919"/>
                    </a:cubicBezTo>
                    <a:cubicBezTo>
                      <a:pt x="64838" y="-404"/>
                      <a:pt x="55805" y="-2211"/>
                      <a:pt x="48578" y="3209"/>
                    </a:cubicBezTo>
                    <a:cubicBezTo>
                      <a:pt x="49482" y="3209"/>
                      <a:pt x="49482" y="3209"/>
                      <a:pt x="48578" y="320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68" name="Group 67">
            <a:extLst>
              <a:ext uri="{FF2B5EF4-FFF2-40B4-BE49-F238E27FC236}">
                <a16:creationId xmlns:a16="http://schemas.microsoft.com/office/drawing/2014/main" id="{DCBCAE0D-DAC5-CED4-1140-FC1FE38402A3}"/>
              </a:ext>
            </a:extLst>
          </p:cNvPr>
          <p:cNvGrpSpPr/>
          <p:nvPr/>
        </p:nvGrpSpPr>
        <p:grpSpPr>
          <a:xfrm>
            <a:off x="5912345" y="4272832"/>
            <a:ext cx="580189" cy="580341"/>
            <a:chOff x="10376768" y="3823816"/>
            <a:chExt cx="923646" cy="923888"/>
          </a:xfrm>
        </p:grpSpPr>
        <p:sp>
          <p:nvSpPr>
            <p:cNvPr id="69" name="Freeform 68">
              <a:extLst>
                <a:ext uri="{FF2B5EF4-FFF2-40B4-BE49-F238E27FC236}">
                  <a16:creationId xmlns:a16="http://schemas.microsoft.com/office/drawing/2014/main" id="{E114735B-534A-9AED-EC17-D4BC86A49469}"/>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70" name="Graphic 2">
              <a:extLst>
                <a:ext uri="{FF2B5EF4-FFF2-40B4-BE49-F238E27FC236}">
                  <a16:creationId xmlns:a16="http://schemas.microsoft.com/office/drawing/2014/main" id="{49AD1B5C-34AD-C3EA-D874-93106DC2ED6F}"/>
                </a:ext>
              </a:extLst>
            </p:cNvPr>
            <p:cNvGrpSpPr/>
            <p:nvPr/>
          </p:nvGrpSpPr>
          <p:grpSpPr>
            <a:xfrm>
              <a:off x="10376768" y="3823816"/>
              <a:ext cx="923646" cy="923888"/>
              <a:chOff x="10376768" y="3823816"/>
              <a:chExt cx="923646" cy="923888"/>
            </a:xfrm>
            <a:solidFill>
              <a:srgbClr val="010101"/>
            </a:solidFill>
          </p:grpSpPr>
          <p:sp>
            <p:nvSpPr>
              <p:cNvPr id="72" name="Freeform 71">
                <a:extLst>
                  <a:ext uri="{FF2B5EF4-FFF2-40B4-BE49-F238E27FC236}">
                    <a16:creationId xmlns:a16="http://schemas.microsoft.com/office/drawing/2014/main" id="{13C30CC6-DD30-7C23-F08D-5706347D462A}"/>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BDE5184F-7F24-B1D9-9C69-67BEB0D45AB7}"/>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EE3E027C-D18F-8172-4DB9-C0855FA8F957}"/>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6" name="Group 75">
            <a:extLst>
              <a:ext uri="{FF2B5EF4-FFF2-40B4-BE49-F238E27FC236}">
                <a16:creationId xmlns:a16="http://schemas.microsoft.com/office/drawing/2014/main" id="{96780CF2-0B1F-EDC2-237A-2CD5B08ED677}"/>
              </a:ext>
            </a:extLst>
          </p:cNvPr>
          <p:cNvGrpSpPr/>
          <p:nvPr/>
        </p:nvGrpSpPr>
        <p:grpSpPr>
          <a:xfrm>
            <a:off x="4153826" y="5153649"/>
            <a:ext cx="547703" cy="548457"/>
            <a:chOff x="10306469" y="3641545"/>
            <a:chExt cx="935643" cy="936931"/>
          </a:xfrm>
          <a:solidFill>
            <a:srgbClr val="000000"/>
          </a:solidFill>
        </p:grpSpPr>
        <p:grpSp>
          <p:nvGrpSpPr>
            <p:cNvPr id="80" name="Graphic 2">
              <a:extLst>
                <a:ext uri="{FF2B5EF4-FFF2-40B4-BE49-F238E27FC236}">
                  <a16:creationId xmlns:a16="http://schemas.microsoft.com/office/drawing/2014/main" id="{E711B401-0337-D506-1E76-C73262169354}"/>
                </a:ext>
              </a:extLst>
            </p:cNvPr>
            <p:cNvGrpSpPr/>
            <p:nvPr userDrawn="1"/>
          </p:nvGrpSpPr>
          <p:grpSpPr>
            <a:xfrm>
              <a:off x="10342279" y="3688231"/>
              <a:ext cx="811814" cy="718951"/>
              <a:chOff x="3877662" y="3701288"/>
              <a:chExt cx="811814" cy="718951"/>
            </a:xfrm>
            <a:grpFill/>
          </p:grpSpPr>
          <p:sp>
            <p:nvSpPr>
              <p:cNvPr id="107" name="Freeform 106">
                <a:extLst>
                  <a:ext uri="{FF2B5EF4-FFF2-40B4-BE49-F238E27FC236}">
                    <a16:creationId xmlns:a16="http://schemas.microsoft.com/office/drawing/2014/main" id="{4BCC04DB-1BC7-4E0C-EA52-C213ABFE806A}"/>
                  </a:ext>
                </a:extLst>
              </p:cNvPr>
              <p:cNvSpPr/>
              <p:nvPr/>
            </p:nvSpPr>
            <p:spPr>
              <a:xfrm>
                <a:off x="4596473" y="3858081"/>
                <a:ext cx="30318" cy="357877"/>
              </a:xfrm>
              <a:custGeom>
                <a:avLst/>
                <a:gdLst>
                  <a:gd name="connsiteX0" fmla="*/ 30318 w 30318"/>
                  <a:gd name="connsiteY0" fmla="*/ 0 h 357877"/>
                  <a:gd name="connsiteX1" fmla="*/ 30318 w 30318"/>
                  <a:gd name="connsiteY1" fmla="*/ 357877 h 357877"/>
                  <a:gd name="connsiteX2" fmla="*/ 0 w 30318"/>
                  <a:gd name="connsiteY2" fmla="*/ 357877 h 357877"/>
                  <a:gd name="connsiteX3" fmla="*/ 0 w 30318"/>
                  <a:gd name="connsiteY3" fmla="*/ 0 h 357877"/>
                  <a:gd name="connsiteX4" fmla="*/ 30318 w 30318"/>
                  <a:gd name="connsiteY4" fmla="*/ 0 h 357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18" h="357877">
                    <a:moveTo>
                      <a:pt x="30318" y="0"/>
                    </a:moveTo>
                    <a:cubicBezTo>
                      <a:pt x="30318" y="119420"/>
                      <a:pt x="30318" y="238073"/>
                      <a:pt x="30318" y="357877"/>
                    </a:cubicBezTo>
                    <a:cubicBezTo>
                      <a:pt x="20340" y="357877"/>
                      <a:pt x="10362" y="357877"/>
                      <a:pt x="0" y="357877"/>
                    </a:cubicBezTo>
                    <a:cubicBezTo>
                      <a:pt x="0" y="239225"/>
                      <a:pt x="0" y="119804"/>
                      <a:pt x="0" y="0"/>
                    </a:cubicBezTo>
                    <a:cubicBezTo>
                      <a:pt x="9594" y="0"/>
                      <a:pt x="19573" y="0"/>
                      <a:pt x="30318" y="0"/>
                    </a:cubicBezTo>
                    <a:close/>
                  </a:path>
                </a:pathLst>
              </a:custGeom>
              <a:solidFill>
                <a:srgbClr val="00BADE"/>
              </a:solidFill>
              <a:ln w="383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C75FD50D-EF7D-F425-90BC-D7F076A994C1}"/>
                  </a:ext>
                </a:extLst>
              </p:cNvPr>
              <p:cNvSpPr/>
              <p:nvPr/>
            </p:nvSpPr>
            <p:spPr>
              <a:xfrm>
                <a:off x="4595622" y="3701288"/>
                <a:ext cx="93854" cy="62331"/>
              </a:xfrm>
              <a:custGeom>
                <a:avLst/>
                <a:gdLst>
                  <a:gd name="connsiteX0" fmla="*/ 93341 w 93854"/>
                  <a:gd name="connsiteY0" fmla="*/ 62332 h 62331"/>
                  <a:gd name="connsiteX1" fmla="*/ 850 w 93854"/>
                  <a:gd name="connsiteY1" fmla="*/ 62332 h 62331"/>
                  <a:gd name="connsiteX2" fmla="*/ 18888 w 93854"/>
                  <a:gd name="connsiteY2" fmla="*/ 10110 h 62331"/>
                  <a:gd name="connsiteX3" fmla="*/ 69163 w 93854"/>
                  <a:gd name="connsiteY3" fmla="*/ 6270 h 62331"/>
                  <a:gd name="connsiteX4" fmla="*/ 93341 w 93854"/>
                  <a:gd name="connsiteY4" fmla="*/ 62332 h 6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54" h="62331">
                    <a:moveTo>
                      <a:pt x="93341" y="62332"/>
                    </a:moveTo>
                    <a:cubicBezTo>
                      <a:pt x="62254" y="62332"/>
                      <a:pt x="31937" y="62332"/>
                      <a:pt x="850" y="62332"/>
                    </a:cubicBezTo>
                    <a:cubicBezTo>
                      <a:pt x="-1836" y="41597"/>
                      <a:pt x="1235" y="23165"/>
                      <a:pt x="18888" y="10110"/>
                    </a:cubicBezTo>
                    <a:cubicBezTo>
                      <a:pt x="34623" y="-1794"/>
                      <a:pt x="51893" y="-3330"/>
                      <a:pt x="69163" y="6270"/>
                    </a:cubicBezTo>
                    <a:cubicBezTo>
                      <a:pt x="90654" y="18173"/>
                      <a:pt x="95643" y="38525"/>
                      <a:pt x="93341" y="62332"/>
                    </a:cubicBezTo>
                    <a:close/>
                  </a:path>
                </a:pathLst>
              </a:custGeom>
              <a:solidFill>
                <a:srgbClr val="00BADE"/>
              </a:solidFill>
              <a:ln w="383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D8D41441-37A9-1399-7FB0-98C70A321570}"/>
                  </a:ext>
                </a:extLst>
              </p:cNvPr>
              <p:cNvSpPr/>
              <p:nvPr/>
            </p:nvSpPr>
            <p:spPr>
              <a:xfrm>
                <a:off x="4596089" y="3795490"/>
                <a:ext cx="92489" cy="29951"/>
              </a:xfrm>
              <a:custGeom>
                <a:avLst/>
                <a:gdLst>
                  <a:gd name="connsiteX0" fmla="*/ 0 w 92489"/>
                  <a:gd name="connsiteY0" fmla="*/ 0 h 29951"/>
                  <a:gd name="connsiteX1" fmla="*/ 92490 w 92489"/>
                  <a:gd name="connsiteY1" fmla="*/ 0 h 29951"/>
                  <a:gd name="connsiteX2" fmla="*/ 92490 w 92489"/>
                  <a:gd name="connsiteY2" fmla="*/ 29951 h 29951"/>
                  <a:gd name="connsiteX3" fmla="*/ 0 w 92489"/>
                  <a:gd name="connsiteY3" fmla="*/ 29951 h 29951"/>
                  <a:gd name="connsiteX4" fmla="*/ 0 w 92489"/>
                  <a:gd name="connsiteY4" fmla="*/ 0 h 2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89" h="29951">
                    <a:moveTo>
                      <a:pt x="0" y="0"/>
                    </a:moveTo>
                    <a:cubicBezTo>
                      <a:pt x="31086" y="0"/>
                      <a:pt x="61788" y="0"/>
                      <a:pt x="92490" y="0"/>
                    </a:cubicBezTo>
                    <a:cubicBezTo>
                      <a:pt x="92490" y="9984"/>
                      <a:pt x="92490" y="19583"/>
                      <a:pt x="92490" y="29951"/>
                    </a:cubicBezTo>
                    <a:cubicBezTo>
                      <a:pt x="61788" y="29951"/>
                      <a:pt x="31086" y="29951"/>
                      <a:pt x="0" y="29951"/>
                    </a:cubicBezTo>
                    <a:cubicBezTo>
                      <a:pt x="0" y="20351"/>
                      <a:pt x="0" y="10752"/>
                      <a:pt x="0" y="0"/>
                    </a:cubicBezTo>
                    <a:close/>
                  </a:path>
                </a:pathLst>
              </a:custGeom>
              <a:grpFill/>
              <a:ln w="383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390A3877-4D45-FFDA-D57A-78831CB0A010}"/>
                  </a:ext>
                </a:extLst>
              </p:cNvPr>
              <p:cNvSpPr/>
              <p:nvPr/>
            </p:nvSpPr>
            <p:spPr>
              <a:xfrm>
                <a:off x="4603764" y="4247829"/>
                <a:ext cx="77906" cy="31391"/>
              </a:xfrm>
              <a:custGeom>
                <a:avLst/>
                <a:gdLst>
                  <a:gd name="connsiteX0" fmla="*/ 77907 w 77906"/>
                  <a:gd name="connsiteY0" fmla="*/ 0 h 31391"/>
                  <a:gd name="connsiteX1" fmla="*/ 66777 w 77906"/>
                  <a:gd name="connsiteY1" fmla="*/ 27647 h 31391"/>
                  <a:gd name="connsiteX2" fmla="*/ 60253 w 77906"/>
                  <a:gd name="connsiteY2" fmla="*/ 31103 h 31391"/>
                  <a:gd name="connsiteX3" fmla="*/ 17654 w 77906"/>
                  <a:gd name="connsiteY3" fmla="*/ 31103 h 31391"/>
                  <a:gd name="connsiteX4" fmla="*/ 10746 w 77906"/>
                  <a:gd name="connsiteY4" fmla="*/ 26495 h 31391"/>
                  <a:gd name="connsiteX5" fmla="*/ 0 w 77906"/>
                  <a:gd name="connsiteY5" fmla="*/ 0 h 31391"/>
                  <a:gd name="connsiteX6" fmla="*/ 39145 w 77906"/>
                  <a:gd name="connsiteY6" fmla="*/ 0 h 31391"/>
                  <a:gd name="connsiteX7" fmla="*/ 77907 w 77906"/>
                  <a:gd name="connsiteY7" fmla="*/ 0 h 3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906" h="31391">
                    <a:moveTo>
                      <a:pt x="77907" y="0"/>
                    </a:moveTo>
                    <a:cubicBezTo>
                      <a:pt x="74069" y="9984"/>
                      <a:pt x="70615" y="18816"/>
                      <a:pt x="66777" y="27647"/>
                    </a:cubicBezTo>
                    <a:cubicBezTo>
                      <a:pt x="66010" y="29567"/>
                      <a:pt x="62556" y="31103"/>
                      <a:pt x="60253" y="31103"/>
                    </a:cubicBezTo>
                    <a:cubicBezTo>
                      <a:pt x="46053" y="31487"/>
                      <a:pt x="31854" y="31487"/>
                      <a:pt x="17654" y="31103"/>
                    </a:cubicBezTo>
                    <a:cubicBezTo>
                      <a:pt x="15351" y="31103"/>
                      <a:pt x="11897" y="28799"/>
                      <a:pt x="10746" y="26495"/>
                    </a:cubicBezTo>
                    <a:cubicBezTo>
                      <a:pt x="6908" y="18432"/>
                      <a:pt x="3838" y="9984"/>
                      <a:pt x="0" y="0"/>
                    </a:cubicBezTo>
                    <a:cubicBezTo>
                      <a:pt x="13816" y="0"/>
                      <a:pt x="26481" y="0"/>
                      <a:pt x="39145" y="0"/>
                    </a:cubicBezTo>
                    <a:cubicBezTo>
                      <a:pt x="51426" y="0"/>
                      <a:pt x="64091" y="0"/>
                      <a:pt x="77907" y="0"/>
                    </a:cubicBezTo>
                    <a:close/>
                  </a:path>
                </a:pathLst>
              </a:custGeom>
              <a:grpFill/>
              <a:ln w="3834"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1EF32AE0-BC42-9C4F-D066-5566F17D5D64}"/>
                  </a:ext>
                </a:extLst>
              </p:cNvPr>
              <p:cNvSpPr/>
              <p:nvPr/>
            </p:nvSpPr>
            <p:spPr>
              <a:xfrm>
                <a:off x="4628710" y="4310803"/>
                <a:ext cx="27632" cy="34942"/>
              </a:xfrm>
              <a:custGeom>
                <a:avLst/>
                <a:gdLst>
                  <a:gd name="connsiteX0" fmla="*/ 13816 w 27632"/>
                  <a:gd name="connsiteY0" fmla="*/ 34943 h 34942"/>
                  <a:gd name="connsiteX1" fmla="*/ 0 w 27632"/>
                  <a:gd name="connsiteY1" fmla="*/ 0 h 34942"/>
                  <a:gd name="connsiteX2" fmla="*/ 27632 w 27632"/>
                  <a:gd name="connsiteY2" fmla="*/ 0 h 34942"/>
                  <a:gd name="connsiteX3" fmla="*/ 13816 w 27632"/>
                  <a:gd name="connsiteY3" fmla="*/ 34943 h 34942"/>
                </a:gdLst>
                <a:ahLst/>
                <a:cxnLst>
                  <a:cxn ang="0">
                    <a:pos x="connsiteX0" y="connsiteY0"/>
                  </a:cxn>
                  <a:cxn ang="0">
                    <a:pos x="connsiteX1" y="connsiteY1"/>
                  </a:cxn>
                  <a:cxn ang="0">
                    <a:pos x="connsiteX2" y="connsiteY2"/>
                  </a:cxn>
                  <a:cxn ang="0">
                    <a:pos x="connsiteX3" y="connsiteY3"/>
                  </a:cxn>
                </a:cxnLst>
                <a:rect l="l" t="t" r="r" b="b"/>
                <a:pathLst>
                  <a:path w="27632" h="34942">
                    <a:moveTo>
                      <a:pt x="13816" y="34943"/>
                    </a:moveTo>
                    <a:cubicBezTo>
                      <a:pt x="8443" y="21887"/>
                      <a:pt x="4221" y="11520"/>
                      <a:pt x="0" y="0"/>
                    </a:cubicBezTo>
                    <a:cubicBezTo>
                      <a:pt x="9211" y="0"/>
                      <a:pt x="18038" y="0"/>
                      <a:pt x="27632" y="0"/>
                    </a:cubicBezTo>
                    <a:cubicBezTo>
                      <a:pt x="23410" y="11136"/>
                      <a:pt x="19189" y="21503"/>
                      <a:pt x="13816" y="34943"/>
                    </a:cubicBezTo>
                    <a:close/>
                  </a:path>
                </a:pathLst>
              </a:custGeom>
              <a:grpFill/>
              <a:ln w="3834" cap="flat">
                <a:noFill/>
                <a:prstDash val="solid"/>
                <a:miter/>
              </a:ln>
            </p:spPr>
            <p:txBody>
              <a:bodyPr rtlCol="0" anchor="ctr"/>
              <a:lstStyle/>
              <a:p>
                <a:endParaRPr lang="en-US"/>
              </a:p>
            </p:txBody>
          </p:sp>
          <p:grpSp>
            <p:nvGrpSpPr>
              <p:cNvPr id="229" name="Graphic 2">
                <a:extLst>
                  <a:ext uri="{FF2B5EF4-FFF2-40B4-BE49-F238E27FC236}">
                    <a16:creationId xmlns:a16="http://schemas.microsoft.com/office/drawing/2014/main" id="{9BAF8FA2-95D9-C8D0-352A-9B0A18F76DC2}"/>
                  </a:ext>
                </a:extLst>
              </p:cNvPr>
              <p:cNvGrpSpPr/>
              <p:nvPr/>
            </p:nvGrpSpPr>
            <p:grpSpPr>
              <a:xfrm>
                <a:off x="3877662" y="3881120"/>
                <a:ext cx="499177" cy="539119"/>
                <a:chOff x="3877662" y="3881120"/>
                <a:chExt cx="499177" cy="539119"/>
              </a:xfrm>
              <a:grpFill/>
            </p:grpSpPr>
            <p:sp>
              <p:nvSpPr>
                <p:cNvPr id="230" name="Freeform 229">
                  <a:extLst>
                    <a:ext uri="{FF2B5EF4-FFF2-40B4-BE49-F238E27FC236}">
                      <a16:creationId xmlns:a16="http://schemas.microsoft.com/office/drawing/2014/main" id="{0F946F0B-D1C5-E656-3516-3CC2E98DEF40}"/>
                    </a:ext>
                  </a:extLst>
                </p:cNvPr>
                <p:cNvSpPr/>
                <p:nvPr/>
              </p:nvSpPr>
              <p:spPr>
                <a:xfrm>
                  <a:off x="3877662" y="3921005"/>
                  <a:ext cx="156196" cy="499234"/>
                </a:xfrm>
                <a:custGeom>
                  <a:avLst/>
                  <a:gdLst>
                    <a:gd name="connsiteX0" fmla="*/ 156196 w 156196"/>
                    <a:gd name="connsiteY0" fmla="*/ 499234 h 499234"/>
                    <a:gd name="connsiteX1" fmla="*/ 0 w 156196"/>
                    <a:gd name="connsiteY1" fmla="*/ 498850 h 499234"/>
                    <a:gd name="connsiteX2" fmla="*/ 0 w 156196"/>
                    <a:gd name="connsiteY2" fmla="*/ 491555 h 499234"/>
                    <a:gd name="connsiteX3" fmla="*/ 0 w 156196"/>
                    <a:gd name="connsiteY3" fmla="*/ 81071 h 499234"/>
                    <a:gd name="connsiteX4" fmla="*/ 64090 w 156196"/>
                    <a:gd name="connsiteY4" fmla="*/ 1202 h 499234"/>
                    <a:gd name="connsiteX5" fmla="*/ 155813 w 156196"/>
                    <a:gd name="connsiteY5" fmla="*/ 74927 h 499234"/>
                    <a:gd name="connsiteX6" fmla="*/ 155813 w 156196"/>
                    <a:gd name="connsiteY6" fmla="*/ 83759 h 499234"/>
                    <a:gd name="connsiteX7" fmla="*/ 155813 w 156196"/>
                    <a:gd name="connsiteY7" fmla="*/ 489635 h 499234"/>
                    <a:gd name="connsiteX8" fmla="*/ 156196 w 156196"/>
                    <a:gd name="connsiteY8" fmla="*/ 499234 h 49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96" h="499234">
                      <a:moveTo>
                        <a:pt x="156196" y="499234"/>
                      </a:moveTo>
                      <a:cubicBezTo>
                        <a:pt x="115133" y="461603"/>
                        <a:pt x="52577" y="453156"/>
                        <a:pt x="0" y="498850"/>
                      </a:cubicBezTo>
                      <a:cubicBezTo>
                        <a:pt x="0" y="495778"/>
                        <a:pt x="0" y="493858"/>
                        <a:pt x="0" y="491555"/>
                      </a:cubicBezTo>
                      <a:cubicBezTo>
                        <a:pt x="0" y="354855"/>
                        <a:pt x="0" y="217771"/>
                        <a:pt x="0" y="81071"/>
                      </a:cubicBezTo>
                      <a:cubicBezTo>
                        <a:pt x="0" y="39984"/>
                        <a:pt x="26097" y="7345"/>
                        <a:pt x="64090" y="1202"/>
                      </a:cubicBezTo>
                      <a:cubicBezTo>
                        <a:pt x="111295" y="-6862"/>
                        <a:pt x="153126" y="26545"/>
                        <a:pt x="155813" y="74927"/>
                      </a:cubicBezTo>
                      <a:cubicBezTo>
                        <a:pt x="155813" y="77999"/>
                        <a:pt x="155813" y="80687"/>
                        <a:pt x="155813" y="83759"/>
                      </a:cubicBezTo>
                      <a:cubicBezTo>
                        <a:pt x="155813" y="218923"/>
                        <a:pt x="155813" y="354087"/>
                        <a:pt x="155813" y="489635"/>
                      </a:cubicBezTo>
                      <a:cubicBezTo>
                        <a:pt x="156196" y="491555"/>
                        <a:pt x="156196" y="494626"/>
                        <a:pt x="156196" y="499234"/>
                      </a:cubicBezTo>
                      <a:close/>
                    </a:path>
                  </a:pathLst>
                </a:custGeom>
                <a:solidFill>
                  <a:srgbClr val="00BADE"/>
                </a:solidFill>
                <a:ln w="3834"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42A43987-D02F-41BF-7517-8D300771A6FA}"/>
                    </a:ext>
                  </a:extLst>
                </p:cNvPr>
                <p:cNvSpPr/>
                <p:nvPr/>
              </p:nvSpPr>
              <p:spPr>
                <a:xfrm>
                  <a:off x="4221908" y="4076570"/>
                  <a:ext cx="123419" cy="61912"/>
                </a:xfrm>
                <a:custGeom>
                  <a:avLst/>
                  <a:gdLst>
                    <a:gd name="connsiteX0" fmla="*/ 0 w 123419"/>
                    <a:gd name="connsiteY0" fmla="*/ 0 h 61912"/>
                    <a:gd name="connsiteX1" fmla="*/ 123192 w 123419"/>
                    <a:gd name="connsiteY1" fmla="*/ 0 h 61912"/>
                    <a:gd name="connsiteX2" fmla="*/ 64091 w 123419"/>
                    <a:gd name="connsiteY2" fmla="*/ 61822 h 61912"/>
                    <a:gd name="connsiteX3" fmla="*/ 0 w 123419"/>
                    <a:gd name="connsiteY3" fmla="*/ 0 h 61912"/>
                  </a:gdLst>
                  <a:ahLst/>
                  <a:cxnLst>
                    <a:cxn ang="0">
                      <a:pos x="connsiteX0" y="connsiteY0"/>
                    </a:cxn>
                    <a:cxn ang="0">
                      <a:pos x="connsiteX1" y="connsiteY1"/>
                    </a:cxn>
                    <a:cxn ang="0">
                      <a:pos x="connsiteX2" y="connsiteY2"/>
                    </a:cxn>
                    <a:cxn ang="0">
                      <a:pos x="connsiteX3" y="connsiteY3"/>
                    </a:cxn>
                  </a:cxnLst>
                  <a:rect l="l" t="t" r="r" b="b"/>
                  <a:pathLst>
                    <a:path w="123419" h="61912">
                      <a:moveTo>
                        <a:pt x="0" y="0"/>
                      </a:moveTo>
                      <a:cubicBezTo>
                        <a:pt x="41064" y="0"/>
                        <a:pt x="82128" y="0"/>
                        <a:pt x="123192" y="0"/>
                      </a:cubicBezTo>
                      <a:cubicBezTo>
                        <a:pt x="126262" y="30335"/>
                        <a:pt x="97863" y="60286"/>
                        <a:pt x="64091" y="61822"/>
                      </a:cubicBezTo>
                      <a:cubicBezTo>
                        <a:pt x="29935" y="63742"/>
                        <a:pt x="0" y="34943"/>
                        <a:pt x="0" y="0"/>
                      </a:cubicBezTo>
                      <a:close/>
                    </a:path>
                  </a:pathLst>
                </a:custGeom>
                <a:solidFill>
                  <a:srgbClr val="00BADE"/>
                </a:solidFill>
                <a:ln w="3834"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1228D499-0394-14EE-498E-6BC4677087F1}"/>
                    </a:ext>
                  </a:extLst>
                </p:cNvPr>
                <p:cNvSpPr/>
                <p:nvPr/>
              </p:nvSpPr>
              <p:spPr>
                <a:xfrm>
                  <a:off x="4190169" y="4013596"/>
                  <a:ext cx="186670" cy="31487"/>
                </a:xfrm>
                <a:custGeom>
                  <a:avLst/>
                  <a:gdLst>
                    <a:gd name="connsiteX0" fmla="*/ 92760 w 186670"/>
                    <a:gd name="connsiteY0" fmla="*/ 31487 h 31487"/>
                    <a:gd name="connsiteX1" fmla="*/ 18691 w 186670"/>
                    <a:gd name="connsiteY1" fmla="*/ 31487 h 31487"/>
                    <a:gd name="connsiteX2" fmla="*/ 654 w 186670"/>
                    <a:gd name="connsiteY2" fmla="*/ 19583 h 31487"/>
                    <a:gd name="connsiteX3" fmla="*/ 18307 w 186670"/>
                    <a:gd name="connsiteY3" fmla="*/ 0 h 31487"/>
                    <a:gd name="connsiteX4" fmla="*/ 87387 w 186670"/>
                    <a:gd name="connsiteY4" fmla="*/ 0 h 31487"/>
                    <a:gd name="connsiteX5" fmla="*/ 167979 w 186670"/>
                    <a:gd name="connsiteY5" fmla="*/ 0 h 31487"/>
                    <a:gd name="connsiteX6" fmla="*/ 186017 w 186670"/>
                    <a:gd name="connsiteY6" fmla="*/ 11904 h 31487"/>
                    <a:gd name="connsiteX7" fmla="*/ 168363 w 186670"/>
                    <a:gd name="connsiteY7" fmla="*/ 31487 h 31487"/>
                    <a:gd name="connsiteX8" fmla="*/ 92760 w 186670"/>
                    <a:gd name="connsiteY8" fmla="*/ 31487 h 3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70" h="31487">
                      <a:moveTo>
                        <a:pt x="92760" y="31487"/>
                      </a:moveTo>
                      <a:cubicBezTo>
                        <a:pt x="68198" y="31487"/>
                        <a:pt x="43636" y="31487"/>
                        <a:pt x="18691" y="31487"/>
                      </a:cubicBezTo>
                      <a:cubicBezTo>
                        <a:pt x="9864" y="31487"/>
                        <a:pt x="3340" y="28415"/>
                        <a:pt x="654" y="19583"/>
                      </a:cubicBezTo>
                      <a:cubicBezTo>
                        <a:pt x="-2417" y="9216"/>
                        <a:pt x="5643" y="0"/>
                        <a:pt x="18307" y="0"/>
                      </a:cubicBezTo>
                      <a:cubicBezTo>
                        <a:pt x="41334" y="0"/>
                        <a:pt x="64360" y="0"/>
                        <a:pt x="87387" y="0"/>
                      </a:cubicBezTo>
                      <a:cubicBezTo>
                        <a:pt x="114251" y="0"/>
                        <a:pt x="141115" y="0"/>
                        <a:pt x="167979" y="0"/>
                      </a:cubicBezTo>
                      <a:cubicBezTo>
                        <a:pt x="176806" y="0"/>
                        <a:pt x="183330" y="3072"/>
                        <a:pt x="186017" y="11904"/>
                      </a:cubicBezTo>
                      <a:cubicBezTo>
                        <a:pt x="189087" y="22271"/>
                        <a:pt x="181028" y="31487"/>
                        <a:pt x="168363" y="31487"/>
                      </a:cubicBezTo>
                      <a:cubicBezTo>
                        <a:pt x="143034" y="31487"/>
                        <a:pt x="117705" y="31487"/>
                        <a:pt x="92760" y="31487"/>
                      </a:cubicBezTo>
                      <a:close/>
                    </a:path>
                  </a:pathLst>
                </a:custGeom>
                <a:solidFill>
                  <a:srgbClr val="00BADE"/>
                </a:solidFill>
                <a:ln w="3834"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0A08B430-D7CC-3461-859F-40C4CDEE34A0}"/>
                    </a:ext>
                  </a:extLst>
                </p:cNvPr>
                <p:cNvSpPr/>
                <p:nvPr/>
              </p:nvSpPr>
              <p:spPr>
                <a:xfrm>
                  <a:off x="4255297" y="3881120"/>
                  <a:ext cx="56031" cy="100988"/>
                </a:xfrm>
                <a:custGeom>
                  <a:avLst/>
                  <a:gdLst>
                    <a:gd name="connsiteX0" fmla="*/ 11129 w 56031"/>
                    <a:gd name="connsiteY0" fmla="*/ 100605 h 100988"/>
                    <a:gd name="connsiteX1" fmla="*/ 0 w 56031"/>
                    <a:gd name="connsiteY1" fmla="*/ 0 h 100988"/>
                    <a:gd name="connsiteX2" fmla="*/ 27632 w 56031"/>
                    <a:gd name="connsiteY2" fmla="*/ 7296 h 100988"/>
                    <a:gd name="connsiteX3" fmla="*/ 56031 w 56031"/>
                    <a:gd name="connsiteY3" fmla="*/ 384 h 100988"/>
                    <a:gd name="connsiteX4" fmla="*/ 44901 w 56031"/>
                    <a:gd name="connsiteY4" fmla="*/ 100989 h 100988"/>
                    <a:gd name="connsiteX5" fmla="*/ 11129 w 56031"/>
                    <a:gd name="connsiteY5" fmla="*/ 100605 h 10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31" h="100988">
                      <a:moveTo>
                        <a:pt x="11129" y="100605"/>
                      </a:moveTo>
                      <a:cubicBezTo>
                        <a:pt x="7291" y="66814"/>
                        <a:pt x="3838" y="33791"/>
                        <a:pt x="0" y="0"/>
                      </a:cubicBezTo>
                      <a:cubicBezTo>
                        <a:pt x="9978" y="2688"/>
                        <a:pt x="18805" y="6912"/>
                        <a:pt x="27632" y="7296"/>
                      </a:cubicBezTo>
                      <a:cubicBezTo>
                        <a:pt x="36842" y="7296"/>
                        <a:pt x="45669" y="3072"/>
                        <a:pt x="56031" y="384"/>
                      </a:cubicBezTo>
                      <a:cubicBezTo>
                        <a:pt x="52193" y="34175"/>
                        <a:pt x="48739" y="67198"/>
                        <a:pt x="44901" y="100989"/>
                      </a:cubicBezTo>
                      <a:cubicBezTo>
                        <a:pt x="34156" y="100605"/>
                        <a:pt x="23027" y="100605"/>
                        <a:pt x="11129" y="100605"/>
                      </a:cubicBezTo>
                      <a:close/>
                    </a:path>
                  </a:pathLst>
                </a:custGeom>
                <a:solidFill>
                  <a:srgbClr val="00BADE"/>
                </a:solidFill>
                <a:ln w="3834" cap="flat">
                  <a:noFill/>
                  <a:prstDash val="solid"/>
                  <a:miter/>
                </a:ln>
              </p:spPr>
              <p:txBody>
                <a:bodyPr rtlCol="0" anchor="ctr"/>
                <a:lstStyle/>
                <a:p>
                  <a:endParaRPr lang="en-US"/>
                </a:p>
              </p:txBody>
            </p:sp>
          </p:grpSp>
        </p:grpSp>
        <p:grpSp>
          <p:nvGrpSpPr>
            <p:cNvPr id="81" name="Graphic 2">
              <a:extLst>
                <a:ext uri="{FF2B5EF4-FFF2-40B4-BE49-F238E27FC236}">
                  <a16:creationId xmlns:a16="http://schemas.microsoft.com/office/drawing/2014/main" id="{A32CBB77-A4F7-7C7E-0DCB-22B13532C862}"/>
                </a:ext>
              </a:extLst>
            </p:cNvPr>
            <p:cNvGrpSpPr/>
            <p:nvPr userDrawn="1"/>
          </p:nvGrpSpPr>
          <p:grpSpPr>
            <a:xfrm>
              <a:off x="10306469" y="3641545"/>
              <a:ext cx="935643" cy="936931"/>
              <a:chOff x="3846960" y="3669926"/>
              <a:chExt cx="935643" cy="936931"/>
            </a:xfrm>
            <a:grpFill/>
          </p:grpSpPr>
          <p:sp>
            <p:nvSpPr>
              <p:cNvPr id="82" name="Freeform 81">
                <a:extLst>
                  <a:ext uri="{FF2B5EF4-FFF2-40B4-BE49-F238E27FC236}">
                    <a16:creationId xmlns:a16="http://schemas.microsoft.com/office/drawing/2014/main" id="{252F6642-20EF-C18A-8725-3F8A66E6BDC2}"/>
                  </a:ext>
                </a:extLst>
              </p:cNvPr>
              <p:cNvSpPr/>
              <p:nvPr/>
            </p:nvSpPr>
            <p:spPr>
              <a:xfrm>
                <a:off x="3846960" y="3888692"/>
                <a:ext cx="935643" cy="718165"/>
              </a:xfrm>
              <a:custGeom>
                <a:avLst/>
                <a:gdLst>
                  <a:gd name="connsiteX0" fmla="*/ 904558 w 935643"/>
                  <a:gd name="connsiteY0" fmla="*/ 687063 h 718165"/>
                  <a:gd name="connsiteX1" fmla="*/ 904558 w 935643"/>
                  <a:gd name="connsiteY1" fmla="*/ 674391 h 718165"/>
                  <a:gd name="connsiteX2" fmla="*/ 904558 w 935643"/>
                  <a:gd name="connsiteY2" fmla="*/ 179814 h 718165"/>
                  <a:gd name="connsiteX3" fmla="*/ 904558 w 935643"/>
                  <a:gd name="connsiteY3" fmla="*/ 170982 h 718165"/>
                  <a:gd name="connsiteX4" fmla="*/ 919909 w 935643"/>
                  <a:gd name="connsiteY4" fmla="*/ 156391 h 718165"/>
                  <a:gd name="connsiteX5" fmla="*/ 935643 w 935643"/>
                  <a:gd name="connsiteY5" fmla="*/ 171366 h 718165"/>
                  <a:gd name="connsiteX6" fmla="*/ 935643 w 935643"/>
                  <a:gd name="connsiteY6" fmla="*/ 178278 h 718165"/>
                  <a:gd name="connsiteX7" fmla="*/ 935643 w 935643"/>
                  <a:gd name="connsiteY7" fmla="*/ 696278 h 718165"/>
                  <a:gd name="connsiteX8" fmla="*/ 914152 w 935643"/>
                  <a:gd name="connsiteY8" fmla="*/ 718166 h 718165"/>
                  <a:gd name="connsiteX9" fmla="*/ 112830 w 935643"/>
                  <a:gd name="connsiteY9" fmla="*/ 718166 h 718165"/>
                  <a:gd name="connsiteX10" fmla="*/ 0 w 935643"/>
                  <a:gd name="connsiteY10" fmla="*/ 605273 h 718165"/>
                  <a:gd name="connsiteX11" fmla="*/ 0 w 935643"/>
                  <a:gd name="connsiteY11" fmla="*/ 112616 h 718165"/>
                  <a:gd name="connsiteX12" fmla="*/ 117435 w 935643"/>
                  <a:gd name="connsiteY12" fmla="*/ 107 h 718165"/>
                  <a:gd name="connsiteX13" fmla="*/ 218368 w 935643"/>
                  <a:gd name="connsiteY13" fmla="*/ 103400 h 718165"/>
                  <a:gd name="connsiteX14" fmla="*/ 218368 w 935643"/>
                  <a:gd name="connsiteY14" fmla="*/ 156391 h 718165"/>
                  <a:gd name="connsiteX15" fmla="*/ 261734 w 935643"/>
                  <a:gd name="connsiteY15" fmla="*/ 156391 h 718165"/>
                  <a:gd name="connsiteX16" fmla="*/ 280923 w 935643"/>
                  <a:gd name="connsiteY16" fmla="*/ 171750 h 718165"/>
                  <a:gd name="connsiteX17" fmla="*/ 261734 w 935643"/>
                  <a:gd name="connsiteY17" fmla="*/ 187494 h 718165"/>
                  <a:gd name="connsiteX18" fmla="*/ 218368 w 935643"/>
                  <a:gd name="connsiteY18" fmla="*/ 187494 h 718165"/>
                  <a:gd name="connsiteX19" fmla="*/ 218368 w 935643"/>
                  <a:gd name="connsiteY19" fmla="*/ 199397 h 718165"/>
                  <a:gd name="connsiteX20" fmla="*/ 218368 w 935643"/>
                  <a:gd name="connsiteY20" fmla="*/ 603353 h 718165"/>
                  <a:gd name="connsiteX21" fmla="*/ 215298 w 935643"/>
                  <a:gd name="connsiteY21" fmla="*/ 617945 h 718165"/>
                  <a:gd name="connsiteX22" fmla="*/ 199179 w 935643"/>
                  <a:gd name="connsiteY22" fmla="*/ 624088 h 718165"/>
                  <a:gd name="connsiteX23" fmla="*/ 187282 w 935643"/>
                  <a:gd name="connsiteY23" fmla="*/ 610649 h 718165"/>
                  <a:gd name="connsiteX24" fmla="*/ 183828 w 935643"/>
                  <a:gd name="connsiteY24" fmla="*/ 587609 h 718165"/>
                  <a:gd name="connsiteX25" fmla="*/ 101700 w 935643"/>
                  <a:gd name="connsiteY25" fmla="*/ 531547 h 718165"/>
                  <a:gd name="connsiteX26" fmla="*/ 31469 w 935643"/>
                  <a:gd name="connsiteY26" fmla="*/ 608345 h 718165"/>
                  <a:gd name="connsiteX27" fmla="*/ 96711 w 935643"/>
                  <a:gd name="connsiteY27" fmla="*/ 685527 h 718165"/>
                  <a:gd name="connsiteX28" fmla="*/ 113981 w 935643"/>
                  <a:gd name="connsiteY28" fmla="*/ 687063 h 718165"/>
                  <a:gd name="connsiteX29" fmla="*/ 894963 w 935643"/>
                  <a:gd name="connsiteY29" fmla="*/ 687063 h 718165"/>
                  <a:gd name="connsiteX30" fmla="*/ 904558 w 935643"/>
                  <a:gd name="connsiteY30" fmla="*/ 687063 h 718165"/>
                  <a:gd name="connsiteX31" fmla="*/ 186898 w 935643"/>
                  <a:gd name="connsiteY31" fmla="*/ 531547 h 718165"/>
                  <a:gd name="connsiteX32" fmla="*/ 186898 w 935643"/>
                  <a:gd name="connsiteY32" fmla="*/ 521180 h 718165"/>
                  <a:gd name="connsiteX33" fmla="*/ 186898 w 935643"/>
                  <a:gd name="connsiteY33" fmla="*/ 115304 h 718165"/>
                  <a:gd name="connsiteX34" fmla="*/ 186898 w 935643"/>
                  <a:gd name="connsiteY34" fmla="*/ 106472 h 718165"/>
                  <a:gd name="connsiteX35" fmla="*/ 95176 w 935643"/>
                  <a:gd name="connsiteY35" fmla="*/ 32747 h 718165"/>
                  <a:gd name="connsiteX36" fmla="*/ 31086 w 935643"/>
                  <a:gd name="connsiteY36" fmla="*/ 112616 h 718165"/>
                  <a:gd name="connsiteX37" fmla="*/ 31086 w 935643"/>
                  <a:gd name="connsiteY37" fmla="*/ 523100 h 718165"/>
                  <a:gd name="connsiteX38" fmla="*/ 31086 w 935643"/>
                  <a:gd name="connsiteY38" fmla="*/ 530395 h 718165"/>
                  <a:gd name="connsiteX39" fmla="*/ 186898 w 935643"/>
                  <a:gd name="connsiteY39" fmla="*/ 531547 h 71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35643" h="718165">
                    <a:moveTo>
                      <a:pt x="904558" y="687063"/>
                    </a:moveTo>
                    <a:cubicBezTo>
                      <a:pt x="904558" y="682071"/>
                      <a:pt x="904558" y="678231"/>
                      <a:pt x="904558" y="674391"/>
                    </a:cubicBezTo>
                    <a:cubicBezTo>
                      <a:pt x="904558" y="509660"/>
                      <a:pt x="904558" y="344545"/>
                      <a:pt x="904558" y="179814"/>
                    </a:cubicBezTo>
                    <a:cubicBezTo>
                      <a:pt x="904558" y="176742"/>
                      <a:pt x="904558" y="174054"/>
                      <a:pt x="904558" y="170982"/>
                    </a:cubicBezTo>
                    <a:cubicBezTo>
                      <a:pt x="905325" y="162535"/>
                      <a:pt x="911466" y="156391"/>
                      <a:pt x="919909" y="156391"/>
                    </a:cubicBezTo>
                    <a:cubicBezTo>
                      <a:pt x="928736" y="156391"/>
                      <a:pt x="935260" y="162151"/>
                      <a:pt x="935643" y="171366"/>
                    </a:cubicBezTo>
                    <a:cubicBezTo>
                      <a:pt x="935643" y="173670"/>
                      <a:pt x="935643" y="175974"/>
                      <a:pt x="935643" y="178278"/>
                    </a:cubicBezTo>
                    <a:cubicBezTo>
                      <a:pt x="935643" y="351073"/>
                      <a:pt x="935643" y="523484"/>
                      <a:pt x="935643" y="696278"/>
                    </a:cubicBezTo>
                    <a:cubicBezTo>
                      <a:pt x="935643" y="713942"/>
                      <a:pt x="931422" y="718166"/>
                      <a:pt x="914152" y="718166"/>
                    </a:cubicBezTo>
                    <a:cubicBezTo>
                      <a:pt x="647045" y="718166"/>
                      <a:pt x="379937" y="718166"/>
                      <a:pt x="112830" y="718166"/>
                    </a:cubicBezTo>
                    <a:cubicBezTo>
                      <a:pt x="46820" y="718166"/>
                      <a:pt x="0" y="670935"/>
                      <a:pt x="0" y="605273"/>
                    </a:cubicBezTo>
                    <a:cubicBezTo>
                      <a:pt x="0" y="440926"/>
                      <a:pt x="0" y="276963"/>
                      <a:pt x="0" y="112616"/>
                    </a:cubicBezTo>
                    <a:cubicBezTo>
                      <a:pt x="0" y="45418"/>
                      <a:pt x="50274" y="-2580"/>
                      <a:pt x="117435" y="107"/>
                    </a:cubicBezTo>
                    <a:cubicBezTo>
                      <a:pt x="170012" y="2411"/>
                      <a:pt x="217217" y="50410"/>
                      <a:pt x="218368" y="103400"/>
                    </a:cubicBezTo>
                    <a:cubicBezTo>
                      <a:pt x="218752" y="120680"/>
                      <a:pt x="218368" y="137959"/>
                      <a:pt x="218368" y="156391"/>
                    </a:cubicBezTo>
                    <a:cubicBezTo>
                      <a:pt x="233335" y="156391"/>
                      <a:pt x="247535" y="156391"/>
                      <a:pt x="261734" y="156391"/>
                    </a:cubicBezTo>
                    <a:cubicBezTo>
                      <a:pt x="274399" y="156391"/>
                      <a:pt x="280923" y="161767"/>
                      <a:pt x="280923" y="171750"/>
                    </a:cubicBezTo>
                    <a:cubicBezTo>
                      <a:pt x="280923" y="181734"/>
                      <a:pt x="274399" y="187494"/>
                      <a:pt x="261734" y="187494"/>
                    </a:cubicBezTo>
                    <a:cubicBezTo>
                      <a:pt x="247919" y="187494"/>
                      <a:pt x="233719" y="187494"/>
                      <a:pt x="218368" y="187494"/>
                    </a:cubicBezTo>
                    <a:cubicBezTo>
                      <a:pt x="218368" y="191718"/>
                      <a:pt x="218368" y="195558"/>
                      <a:pt x="218368" y="199397"/>
                    </a:cubicBezTo>
                    <a:cubicBezTo>
                      <a:pt x="218368" y="334177"/>
                      <a:pt x="218368" y="468573"/>
                      <a:pt x="218368" y="603353"/>
                    </a:cubicBezTo>
                    <a:cubicBezTo>
                      <a:pt x="218368" y="608345"/>
                      <a:pt x="218368" y="614873"/>
                      <a:pt x="215298" y="617945"/>
                    </a:cubicBezTo>
                    <a:cubicBezTo>
                      <a:pt x="211460" y="621785"/>
                      <a:pt x="204552" y="624472"/>
                      <a:pt x="199179" y="624088"/>
                    </a:cubicBezTo>
                    <a:cubicBezTo>
                      <a:pt x="192271" y="623704"/>
                      <a:pt x="188050" y="617945"/>
                      <a:pt x="187282" y="610649"/>
                    </a:cubicBezTo>
                    <a:cubicBezTo>
                      <a:pt x="186131" y="602969"/>
                      <a:pt x="185747" y="594905"/>
                      <a:pt x="183828" y="587609"/>
                    </a:cubicBezTo>
                    <a:cubicBezTo>
                      <a:pt x="173466" y="551131"/>
                      <a:pt x="137008" y="526555"/>
                      <a:pt x="101700" y="531547"/>
                    </a:cubicBezTo>
                    <a:cubicBezTo>
                      <a:pt x="60636" y="537307"/>
                      <a:pt x="31853" y="568794"/>
                      <a:pt x="31469" y="608345"/>
                    </a:cubicBezTo>
                    <a:cubicBezTo>
                      <a:pt x="31086" y="646360"/>
                      <a:pt x="58718" y="679383"/>
                      <a:pt x="96711" y="685527"/>
                    </a:cubicBezTo>
                    <a:cubicBezTo>
                      <a:pt x="102468" y="686295"/>
                      <a:pt x="108224" y="687063"/>
                      <a:pt x="113981" y="687063"/>
                    </a:cubicBezTo>
                    <a:cubicBezTo>
                      <a:pt x="374181" y="687063"/>
                      <a:pt x="634764" y="687063"/>
                      <a:pt x="894963" y="687063"/>
                    </a:cubicBezTo>
                    <a:cubicBezTo>
                      <a:pt x="897650" y="687063"/>
                      <a:pt x="900336" y="687063"/>
                      <a:pt x="904558" y="687063"/>
                    </a:cubicBezTo>
                    <a:close/>
                    <a:moveTo>
                      <a:pt x="186898" y="531547"/>
                    </a:moveTo>
                    <a:cubicBezTo>
                      <a:pt x="186898" y="526939"/>
                      <a:pt x="186898" y="523868"/>
                      <a:pt x="186898" y="521180"/>
                    </a:cubicBezTo>
                    <a:cubicBezTo>
                      <a:pt x="186898" y="386016"/>
                      <a:pt x="186898" y="250852"/>
                      <a:pt x="186898" y="115304"/>
                    </a:cubicBezTo>
                    <a:cubicBezTo>
                      <a:pt x="186898" y="112232"/>
                      <a:pt x="186898" y="109544"/>
                      <a:pt x="186898" y="106472"/>
                    </a:cubicBezTo>
                    <a:cubicBezTo>
                      <a:pt x="184212" y="58474"/>
                      <a:pt x="142380" y="25067"/>
                      <a:pt x="95176" y="32747"/>
                    </a:cubicBezTo>
                    <a:cubicBezTo>
                      <a:pt x="57182" y="39274"/>
                      <a:pt x="31086" y="71529"/>
                      <a:pt x="31086" y="112616"/>
                    </a:cubicBezTo>
                    <a:cubicBezTo>
                      <a:pt x="31086" y="249316"/>
                      <a:pt x="31086" y="386400"/>
                      <a:pt x="31086" y="523100"/>
                    </a:cubicBezTo>
                    <a:cubicBezTo>
                      <a:pt x="31086" y="525019"/>
                      <a:pt x="31086" y="527323"/>
                      <a:pt x="31086" y="530395"/>
                    </a:cubicBezTo>
                    <a:cubicBezTo>
                      <a:pt x="83279" y="485469"/>
                      <a:pt x="145835" y="493532"/>
                      <a:pt x="186898" y="531547"/>
                    </a:cubicBezTo>
                    <a:close/>
                  </a:path>
                </a:pathLst>
              </a:custGeom>
              <a:grpFill/>
              <a:ln w="3834"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CD24D1FB-30D4-FEE5-32E5-3871D823B7A6}"/>
                  </a:ext>
                </a:extLst>
              </p:cNvPr>
              <p:cNvSpPr/>
              <p:nvPr/>
            </p:nvSpPr>
            <p:spPr>
              <a:xfrm>
                <a:off x="4565003" y="3669926"/>
                <a:ext cx="155983" cy="733801"/>
              </a:xfrm>
              <a:custGeom>
                <a:avLst/>
                <a:gdLst>
                  <a:gd name="connsiteX0" fmla="*/ 124343 w 155983"/>
                  <a:gd name="connsiteY0" fmla="*/ 188154 h 733801"/>
                  <a:gd name="connsiteX1" fmla="*/ 93641 w 155983"/>
                  <a:gd name="connsiteY1" fmla="*/ 188154 h 733801"/>
                  <a:gd name="connsiteX2" fmla="*/ 93641 w 155983"/>
                  <a:gd name="connsiteY2" fmla="*/ 546031 h 733801"/>
                  <a:gd name="connsiteX3" fmla="*/ 124343 w 155983"/>
                  <a:gd name="connsiteY3" fmla="*/ 546031 h 733801"/>
                  <a:gd name="connsiteX4" fmla="*/ 124343 w 155983"/>
                  <a:gd name="connsiteY4" fmla="*/ 535280 h 733801"/>
                  <a:gd name="connsiteX5" fmla="*/ 124343 w 155983"/>
                  <a:gd name="connsiteY5" fmla="*/ 302967 h 733801"/>
                  <a:gd name="connsiteX6" fmla="*/ 124727 w 155983"/>
                  <a:gd name="connsiteY6" fmla="*/ 294135 h 733801"/>
                  <a:gd name="connsiteX7" fmla="*/ 139311 w 155983"/>
                  <a:gd name="connsiteY7" fmla="*/ 281079 h 733801"/>
                  <a:gd name="connsiteX8" fmla="*/ 155429 w 155983"/>
                  <a:gd name="connsiteY8" fmla="*/ 293751 h 733801"/>
                  <a:gd name="connsiteX9" fmla="*/ 155813 w 155983"/>
                  <a:gd name="connsiteY9" fmla="*/ 301431 h 733801"/>
                  <a:gd name="connsiteX10" fmla="*/ 155813 w 155983"/>
                  <a:gd name="connsiteY10" fmla="*/ 556015 h 733801"/>
                  <a:gd name="connsiteX11" fmla="*/ 152359 w 155983"/>
                  <a:gd name="connsiteY11" fmla="*/ 574062 h 733801"/>
                  <a:gd name="connsiteX12" fmla="*/ 94792 w 155983"/>
                  <a:gd name="connsiteY12" fmla="*/ 718826 h 733801"/>
                  <a:gd name="connsiteX13" fmla="*/ 77907 w 155983"/>
                  <a:gd name="connsiteY13" fmla="*/ 733802 h 733801"/>
                  <a:gd name="connsiteX14" fmla="*/ 61020 w 155983"/>
                  <a:gd name="connsiteY14" fmla="*/ 718826 h 733801"/>
                  <a:gd name="connsiteX15" fmla="*/ 2686 w 155983"/>
                  <a:gd name="connsiteY15" fmla="*/ 572526 h 733801"/>
                  <a:gd name="connsiteX16" fmla="*/ 0 w 155983"/>
                  <a:gd name="connsiteY16" fmla="*/ 558319 h 733801"/>
                  <a:gd name="connsiteX17" fmla="*/ 0 w 155983"/>
                  <a:gd name="connsiteY17" fmla="*/ 77182 h 733801"/>
                  <a:gd name="connsiteX18" fmla="*/ 77907 w 155983"/>
                  <a:gd name="connsiteY18" fmla="*/ 0 h 733801"/>
                  <a:gd name="connsiteX19" fmla="*/ 155813 w 155983"/>
                  <a:gd name="connsiteY19" fmla="*/ 76798 h 733801"/>
                  <a:gd name="connsiteX20" fmla="*/ 155813 w 155983"/>
                  <a:gd name="connsiteY20" fmla="*/ 230777 h 733801"/>
                  <a:gd name="connsiteX21" fmla="*/ 140845 w 155983"/>
                  <a:gd name="connsiteY21" fmla="*/ 249592 h 733801"/>
                  <a:gd name="connsiteX22" fmla="*/ 124727 w 155983"/>
                  <a:gd name="connsiteY22" fmla="*/ 230777 h 733801"/>
                  <a:gd name="connsiteX23" fmla="*/ 124343 w 155983"/>
                  <a:gd name="connsiteY23" fmla="*/ 188154 h 733801"/>
                  <a:gd name="connsiteX24" fmla="*/ 61788 w 155983"/>
                  <a:gd name="connsiteY24" fmla="*/ 188154 h 733801"/>
                  <a:gd name="connsiteX25" fmla="*/ 31469 w 155983"/>
                  <a:gd name="connsiteY25" fmla="*/ 188154 h 733801"/>
                  <a:gd name="connsiteX26" fmla="*/ 31469 w 155983"/>
                  <a:gd name="connsiteY26" fmla="*/ 546031 h 733801"/>
                  <a:gd name="connsiteX27" fmla="*/ 61788 w 155983"/>
                  <a:gd name="connsiteY27" fmla="*/ 546031 h 733801"/>
                  <a:gd name="connsiteX28" fmla="*/ 61788 w 155983"/>
                  <a:gd name="connsiteY28" fmla="*/ 188154 h 733801"/>
                  <a:gd name="connsiteX29" fmla="*/ 123960 w 155983"/>
                  <a:gd name="connsiteY29" fmla="*/ 93693 h 733801"/>
                  <a:gd name="connsiteX30" fmla="*/ 99782 w 155983"/>
                  <a:gd name="connsiteY30" fmla="*/ 37631 h 733801"/>
                  <a:gd name="connsiteX31" fmla="*/ 49507 w 155983"/>
                  <a:gd name="connsiteY31" fmla="*/ 41471 h 733801"/>
                  <a:gd name="connsiteX32" fmla="*/ 31469 w 155983"/>
                  <a:gd name="connsiteY32" fmla="*/ 93693 h 733801"/>
                  <a:gd name="connsiteX33" fmla="*/ 123960 w 155983"/>
                  <a:gd name="connsiteY33" fmla="*/ 93693 h 733801"/>
                  <a:gd name="connsiteX34" fmla="*/ 31086 w 155983"/>
                  <a:gd name="connsiteY34" fmla="*/ 125564 h 733801"/>
                  <a:gd name="connsiteX35" fmla="*/ 31086 w 155983"/>
                  <a:gd name="connsiteY35" fmla="*/ 155515 h 733801"/>
                  <a:gd name="connsiteX36" fmla="*/ 123575 w 155983"/>
                  <a:gd name="connsiteY36" fmla="*/ 155515 h 733801"/>
                  <a:gd name="connsiteX37" fmla="*/ 123575 w 155983"/>
                  <a:gd name="connsiteY37" fmla="*/ 125564 h 733801"/>
                  <a:gd name="connsiteX38" fmla="*/ 31086 w 155983"/>
                  <a:gd name="connsiteY38" fmla="*/ 125564 h 733801"/>
                  <a:gd name="connsiteX39" fmla="*/ 116668 w 155983"/>
                  <a:gd name="connsiteY39" fmla="*/ 577902 h 733801"/>
                  <a:gd name="connsiteX40" fmla="*/ 77522 w 155983"/>
                  <a:gd name="connsiteY40" fmla="*/ 577902 h 733801"/>
                  <a:gd name="connsiteX41" fmla="*/ 38378 w 155983"/>
                  <a:gd name="connsiteY41" fmla="*/ 577902 h 733801"/>
                  <a:gd name="connsiteX42" fmla="*/ 49123 w 155983"/>
                  <a:gd name="connsiteY42" fmla="*/ 604398 h 733801"/>
                  <a:gd name="connsiteX43" fmla="*/ 56031 w 155983"/>
                  <a:gd name="connsiteY43" fmla="*/ 609005 h 733801"/>
                  <a:gd name="connsiteX44" fmla="*/ 98630 w 155983"/>
                  <a:gd name="connsiteY44" fmla="*/ 609005 h 733801"/>
                  <a:gd name="connsiteX45" fmla="*/ 105154 w 155983"/>
                  <a:gd name="connsiteY45" fmla="*/ 605549 h 733801"/>
                  <a:gd name="connsiteX46" fmla="*/ 116668 w 155983"/>
                  <a:gd name="connsiteY46" fmla="*/ 577902 h 733801"/>
                  <a:gd name="connsiteX47" fmla="*/ 77522 w 155983"/>
                  <a:gd name="connsiteY47" fmla="*/ 675819 h 733801"/>
                  <a:gd name="connsiteX48" fmla="*/ 91339 w 155983"/>
                  <a:gd name="connsiteY48" fmla="*/ 640876 h 733801"/>
                  <a:gd name="connsiteX49" fmla="*/ 63707 w 155983"/>
                  <a:gd name="connsiteY49" fmla="*/ 640876 h 733801"/>
                  <a:gd name="connsiteX50" fmla="*/ 77522 w 155983"/>
                  <a:gd name="connsiteY50" fmla="*/ 675819 h 73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5983" h="733801">
                    <a:moveTo>
                      <a:pt x="124343" y="188154"/>
                    </a:moveTo>
                    <a:cubicBezTo>
                      <a:pt x="113597" y="188154"/>
                      <a:pt x="104003" y="188154"/>
                      <a:pt x="93641" y="188154"/>
                    </a:cubicBezTo>
                    <a:cubicBezTo>
                      <a:pt x="93641" y="307191"/>
                      <a:pt x="93641" y="426227"/>
                      <a:pt x="93641" y="546031"/>
                    </a:cubicBezTo>
                    <a:cubicBezTo>
                      <a:pt x="103236" y="546031"/>
                      <a:pt x="113214" y="546031"/>
                      <a:pt x="124343" y="546031"/>
                    </a:cubicBezTo>
                    <a:cubicBezTo>
                      <a:pt x="124343" y="542191"/>
                      <a:pt x="124343" y="538736"/>
                      <a:pt x="124343" y="535280"/>
                    </a:cubicBezTo>
                    <a:cubicBezTo>
                      <a:pt x="124343" y="457714"/>
                      <a:pt x="124343" y="380532"/>
                      <a:pt x="124343" y="302967"/>
                    </a:cubicBezTo>
                    <a:cubicBezTo>
                      <a:pt x="124343" y="299895"/>
                      <a:pt x="123960" y="297207"/>
                      <a:pt x="124727" y="294135"/>
                    </a:cubicBezTo>
                    <a:cubicBezTo>
                      <a:pt x="126262" y="286071"/>
                      <a:pt x="131251" y="281463"/>
                      <a:pt x="139311" y="281079"/>
                    </a:cubicBezTo>
                    <a:cubicBezTo>
                      <a:pt x="147370" y="280695"/>
                      <a:pt x="153894" y="286071"/>
                      <a:pt x="155429" y="293751"/>
                    </a:cubicBezTo>
                    <a:cubicBezTo>
                      <a:pt x="155813" y="296439"/>
                      <a:pt x="155813" y="299127"/>
                      <a:pt x="155813" y="301431"/>
                    </a:cubicBezTo>
                    <a:cubicBezTo>
                      <a:pt x="155813" y="386292"/>
                      <a:pt x="155813" y="471154"/>
                      <a:pt x="155813" y="556015"/>
                    </a:cubicBezTo>
                    <a:cubicBezTo>
                      <a:pt x="155813" y="562159"/>
                      <a:pt x="154662" y="568303"/>
                      <a:pt x="152359" y="574062"/>
                    </a:cubicBezTo>
                    <a:cubicBezTo>
                      <a:pt x="133554" y="622445"/>
                      <a:pt x="113981" y="670443"/>
                      <a:pt x="94792" y="718826"/>
                    </a:cubicBezTo>
                    <a:cubicBezTo>
                      <a:pt x="91722" y="726506"/>
                      <a:pt x="87885" y="733802"/>
                      <a:pt x="77907" y="733802"/>
                    </a:cubicBezTo>
                    <a:cubicBezTo>
                      <a:pt x="67928" y="733802"/>
                      <a:pt x="64090" y="726890"/>
                      <a:pt x="61020" y="718826"/>
                    </a:cubicBezTo>
                    <a:cubicBezTo>
                      <a:pt x="41448" y="670059"/>
                      <a:pt x="21875" y="621293"/>
                      <a:pt x="2686" y="572526"/>
                    </a:cubicBezTo>
                    <a:cubicBezTo>
                      <a:pt x="767" y="568303"/>
                      <a:pt x="0" y="562927"/>
                      <a:pt x="0" y="558319"/>
                    </a:cubicBezTo>
                    <a:cubicBezTo>
                      <a:pt x="0" y="397812"/>
                      <a:pt x="0" y="237689"/>
                      <a:pt x="0" y="77182"/>
                    </a:cubicBezTo>
                    <a:cubicBezTo>
                      <a:pt x="0" y="34175"/>
                      <a:pt x="34923" y="0"/>
                      <a:pt x="77907" y="0"/>
                    </a:cubicBezTo>
                    <a:cubicBezTo>
                      <a:pt x="120889" y="0"/>
                      <a:pt x="155813" y="34175"/>
                      <a:pt x="155813" y="76798"/>
                    </a:cubicBezTo>
                    <a:cubicBezTo>
                      <a:pt x="156196" y="128252"/>
                      <a:pt x="155813" y="179707"/>
                      <a:pt x="155813" y="230777"/>
                    </a:cubicBezTo>
                    <a:cubicBezTo>
                      <a:pt x="155813" y="242681"/>
                      <a:pt x="150440" y="249208"/>
                      <a:pt x="140845" y="249592"/>
                    </a:cubicBezTo>
                    <a:cubicBezTo>
                      <a:pt x="130867" y="249976"/>
                      <a:pt x="125111" y="243065"/>
                      <a:pt x="124727" y="230777"/>
                    </a:cubicBezTo>
                    <a:cubicBezTo>
                      <a:pt x="124343" y="216953"/>
                      <a:pt x="124343" y="202746"/>
                      <a:pt x="124343" y="188154"/>
                    </a:cubicBezTo>
                    <a:close/>
                    <a:moveTo>
                      <a:pt x="61788" y="188154"/>
                    </a:moveTo>
                    <a:cubicBezTo>
                      <a:pt x="51042" y="188154"/>
                      <a:pt x="41064" y="188154"/>
                      <a:pt x="31469" y="188154"/>
                    </a:cubicBezTo>
                    <a:cubicBezTo>
                      <a:pt x="31469" y="307959"/>
                      <a:pt x="31469" y="426995"/>
                      <a:pt x="31469" y="546031"/>
                    </a:cubicBezTo>
                    <a:cubicBezTo>
                      <a:pt x="42215" y="546031"/>
                      <a:pt x="51810" y="546031"/>
                      <a:pt x="61788" y="546031"/>
                    </a:cubicBezTo>
                    <a:cubicBezTo>
                      <a:pt x="61788" y="426611"/>
                      <a:pt x="61788" y="307959"/>
                      <a:pt x="61788" y="188154"/>
                    </a:cubicBezTo>
                    <a:close/>
                    <a:moveTo>
                      <a:pt x="123960" y="93693"/>
                    </a:moveTo>
                    <a:cubicBezTo>
                      <a:pt x="126262" y="69886"/>
                      <a:pt x="121656" y="49534"/>
                      <a:pt x="99782" y="37631"/>
                    </a:cubicBezTo>
                    <a:cubicBezTo>
                      <a:pt x="82512" y="28031"/>
                      <a:pt x="65242" y="29567"/>
                      <a:pt x="49507" y="41471"/>
                    </a:cubicBezTo>
                    <a:cubicBezTo>
                      <a:pt x="31854" y="54526"/>
                      <a:pt x="28783" y="73342"/>
                      <a:pt x="31469" y="93693"/>
                    </a:cubicBezTo>
                    <a:cubicBezTo>
                      <a:pt x="62171" y="93693"/>
                      <a:pt x="92873" y="93693"/>
                      <a:pt x="123960" y="93693"/>
                    </a:cubicBezTo>
                    <a:close/>
                    <a:moveTo>
                      <a:pt x="31086" y="125564"/>
                    </a:moveTo>
                    <a:cubicBezTo>
                      <a:pt x="31086" y="135932"/>
                      <a:pt x="31086" y="145916"/>
                      <a:pt x="31086" y="155515"/>
                    </a:cubicBezTo>
                    <a:cubicBezTo>
                      <a:pt x="62556" y="155515"/>
                      <a:pt x="92873" y="155515"/>
                      <a:pt x="123575" y="155515"/>
                    </a:cubicBezTo>
                    <a:cubicBezTo>
                      <a:pt x="123575" y="145148"/>
                      <a:pt x="123575" y="135548"/>
                      <a:pt x="123575" y="125564"/>
                    </a:cubicBezTo>
                    <a:cubicBezTo>
                      <a:pt x="92873" y="125564"/>
                      <a:pt x="62556" y="125564"/>
                      <a:pt x="31086" y="125564"/>
                    </a:cubicBezTo>
                    <a:close/>
                    <a:moveTo>
                      <a:pt x="116668" y="577902"/>
                    </a:moveTo>
                    <a:cubicBezTo>
                      <a:pt x="102852" y="577902"/>
                      <a:pt x="90187" y="577902"/>
                      <a:pt x="77522" y="577902"/>
                    </a:cubicBezTo>
                    <a:cubicBezTo>
                      <a:pt x="64858" y="577902"/>
                      <a:pt x="52193" y="577902"/>
                      <a:pt x="38378" y="577902"/>
                    </a:cubicBezTo>
                    <a:cubicBezTo>
                      <a:pt x="42215" y="587886"/>
                      <a:pt x="45286" y="596334"/>
                      <a:pt x="49123" y="604398"/>
                    </a:cubicBezTo>
                    <a:cubicBezTo>
                      <a:pt x="50274" y="606701"/>
                      <a:pt x="53729" y="609005"/>
                      <a:pt x="56031" y="609005"/>
                    </a:cubicBezTo>
                    <a:cubicBezTo>
                      <a:pt x="70231" y="609389"/>
                      <a:pt x="84431" y="609389"/>
                      <a:pt x="98630" y="609005"/>
                    </a:cubicBezTo>
                    <a:cubicBezTo>
                      <a:pt x="100933" y="609005"/>
                      <a:pt x="104387" y="607469"/>
                      <a:pt x="105154" y="605549"/>
                    </a:cubicBezTo>
                    <a:cubicBezTo>
                      <a:pt x="109376" y="596718"/>
                      <a:pt x="112446" y="587886"/>
                      <a:pt x="116668" y="577902"/>
                    </a:cubicBezTo>
                    <a:close/>
                    <a:moveTo>
                      <a:pt x="77522" y="675819"/>
                    </a:moveTo>
                    <a:cubicBezTo>
                      <a:pt x="82895" y="662380"/>
                      <a:pt x="87117" y="652012"/>
                      <a:pt x="91339" y="640876"/>
                    </a:cubicBezTo>
                    <a:cubicBezTo>
                      <a:pt x="81360" y="640876"/>
                      <a:pt x="72917" y="640876"/>
                      <a:pt x="63707" y="640876"/>
                    </a:cubicBezTo>
                    <a:cubicBezTo>
                      <a:pt x="67928" y="652396"/>
                      <a:pt x="72150" y="662764"/>
                      <a:pt x="77522" y="675819"/>
                    </a:cubicBezTo>
                    <a:close/>
                  </a:path>
                </a:pathLst>
              </a:custGeom>
              <a:grpFill/>
              <a:ln w="3834"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3784B0D0-D90A-DEE1-EF89-79A39CF5140D}"/>
                  </a:ext>
                </a:extLst>
              </p:cNvPr>
              <p:cNvSpPr/>
              <p:nvPr/>
            </p:nvSpPr>
            <p:spPr>
              <a:xfrm>
                <a:off x="4112514" y="3732320"/>
                <a:ext cx="312441" cy="624806"/>
              </a:xfrm>
              <a:custGeom>
                <a:avLst/>
                <a:gdLst>
                  <a:gd name="connsiteX0" fmla="*/ 108627 w 312441"/>
                  <a:gd name="connsiteY0" fmla="*/ 249789 h 624806"/>
                  <a:gd name="connsiteX1" fmla="*/ 122443 w 312441"/>
                  <a:gd name="connsiteY1" fmla="*/ 249789 h 624806"/>
                  <a:gd name="connsiteX2" fmla="*/ 114000 w 312441"/>
                  <a:gd name="connsiteY2" fmla="*/ 172991 h 624806"/>
                  <a:gd name="connsiteX3" fmla="*/ 109394 w 312441"/>
                  <a:gd name="connsiteY3" fmla="*/ 129600 h 624806"/>
                  <a:gd name="connsiteX4" fmla="*/ 132421 w 312441"/>
                  <a:gd name="connsiteY4" fmla="*/ 111553 h 624806"/>
                  <a:gd name="connsiteX5" fmla="*/ 206873 w 312441"/>
                  <a:gd name="connsiteY5" fmla="*/ 112705 h 624806"/>
                  <a:gd name="connsiteX6" fmla="*/ 233354 w 312441"/>
                  <a:gd name="connsiteY6" fmla="*/ 134208 h 624806"/>
                  <a:gd name="connsiteX7" fmla="*/ 220305 w 312441"/>
                  <a:gd name="connsiteY7" fmla="*/ 249021 h 624806"/>
                  <a:gd name="connsiteX8" fmla="*/ 234121 w 312441"/>
                  <a:gd name="connsiteY8" fmla="*/ 249021 h 624806"/>
                  <a:gd name="connsiteX9" fmla="*/ 251391 w 312441"/>
                  <a:gd name="connsiteY9" fmla="*/ 214462 h 624806"/>
                  <a:gd name="connsiteX10" fmla="*/ 269045 w 312441"/>
                  <a:gd name="connsiteY10" fmla="*/ 91586 h 624806"/>
                  <a:gd name="connsiteX11" fmla="*/ 272499 w 312441"/>
                  <a:gd name="connsiteY11" fmla="*/ 63170 h 624806"/>
                  <a:gd name="connsiteX12" fmla="*/ 297060 w 312441"/>
                  <a:gd name="connsiteY12" fmla="*/ 76994 h 624806"/>
                  <a:gd name="connsiteX13" fmla="*/ 272115 w 312441"/>
                  <a:gd name="connsiteY13" fmla="*/ 239037 h 624806"/>
                  <a:gd name="connsiteX14" fmla="*/ 274034 w 312441"/>
                  <a:gd name="connsiteY14" fmla="*/ 256317 h 624806"/>
                  <a:gd name="connsiteX15" fmla="*/ 272882 w 312441"/>
                  <a:gd name="connsiteY15" fmla="*/ 337338 h 624806"/>
                  <a:gd name="connsiteX16" fmla="*/ 265591 w 312441"/>
                  <a:gd name="connsiteY16" fmla="*/ 349242 h 624806"/>
                  <a:gd name="connsiteX17" fmla="*/ 191906 w 312441"/>
                  <a:gd name="connsiteY17" fmla="*/ 434871 h 624806"/>
                  <a:gd name="connsiteX18" fmla="*/ 172717 w 312441"/>
                  <a:gd name="connsiteY18" fmla="*/ 446391 h 624806"/>
                  <a:gd name="connsiteX19" fmla="*/ 73319 w 312441"/>
                  <a:gd name="connsiteY19" fmla="*/ 501685 h 624806"/>
                  <a:gd name="connsiteX20" fmla="*/ 33407 w 312441"/>
                  <a:gd name="connsiteY20" fmla="*/ 537780 h 624806"/>
                  <a:gd name="connsiteX21" fmla="*/ 76773 w 312441"/>
                  <a:gd name="connsiteY21" fmla="*/ 593458 h 624806"/>
                  <a:gd name="connsiteX22" fmla="*/ 107859 w 312441"/>
                  <a:gd name="connsiteY22" fmla="*/ 593458 h 624806"/>
                  <a:gd name="connsiteX23" fmla="*/ 125129 w 312441"/>
                  <a:gd name="connsiteY23" fmla="*/ 608818 h 624806"/>
                  <a:gd name="connsiteX24" fmla="*/ 107859 w 312441"/>
                  <a:gd name="connsiteY24" fmla="*/ 624561 h 624806"/>
                  <a:gd name="connsiteX25" fmla="*/ 62190 w 312441"/>
                  <a:gd name="connsiteY25" fmla="*/ 623025 h 624806"/>
                  <a:gd name="connsiteX26" fmla="*/ 18 w 312441"/>
                  <a:gd name="connsiteY26" fmla="*/ 550836 h 624806"/>
                  <a:gd name="connsiteX27" fmla="*/ 59120 w 312441"/>
                  <a:gd name="connsiteY27" fmla="*/ 472886 h 624806"/>
                  <a:gd name="connsiteX28" fmla="*/ 111313 w 312441"/>
                  <a:gd name="connsiteY28" fmla="*/ 455222 h 624806"/>
                  <a:gd name="connsiteX29" fmla="*/ 141631 w 312441"/>
                  <a:gd name="connsiteY29" fmla="*/ 434871 h 624806"/>
                  <a:gd name="connsiteX30" fmla="*/ 111313 w 312441"/>
                  <a:gd name="connsiteY30" fmla="*/ 415672 h 624806"/>
                  <a:gd name="connsiteX31" fmla="*/ 77925 w 312441"/>
                  <a:gd name="connsiteY31" fmla="*/ 348090 h 624806"/>
                  <a:gd name="connsiteX32" fmla="*/ 71017 w 312441"/>
                  <a:gd name="connsiteY32" fmla="*/ 338106 h 624806"/>
                  <a:gd name="connsiteX33" fmla="*/ 70249 w 312441"/>
                  <a:gd name="connsiteY33" fmla="*/ 256701 h 624806"/>
                  <a:gd name="connsiteX34" fmla="*/ 72168 w 312441"/>
                  <a:gd name="connsiteY34" fmla="*/ 240573 h 624806"/>
                  <a:gd name="connsiteX35" fmla="*/ 100951 w 312441"/>
                  <a:gd name="connsiteY35" fmla="*/ 19780 h 624806"/>
                  <a:gd name="connsiteX36" fmla="*/ 239494 w 312441"/>
                  <a:gd name="connsiteY36" fmla="*/ 18244 h 624806"/>
                  <a:gd name="connsiteX37" fmla="*/ 249856 w 312441"/>
                  <a:gd name="connsiteY37" fmla="*/ 37827 h 624806"/>
                  <a:gd name="connsiteX38" fmla="*/ 226446 w 312441"/>
                  <a:gd name="connsiteY38" fmla="*/ 47043 h 624806"/>
                  <a:gd name="connsiteX39" fmla="*/ 186149 w 312441"/>
                  <a:gd name="connsiteY39" fmla="*/ 33603 h 624806"/>
                  <a:gd name="connsiteX40" fmla="*/ 72168 w 312441"/>
                  <a:gd name="connsiteY40" fmla="*/ 95809 h 624806"/>
                  <a:gd name="connsiteX41" fmla="*/ 98265 w 312441"/>
                  <a:gd name="connsiteY41" fmla="*/ 221374 h 624806"/>
                  <a:gd name="connsiteX42" fmla="*/ 108627 w 312441"/>
                  <a:gd name="connsiteY42" fmla="*/ 249789 h 624806"/>
                  <a:gd name="connsiteX43" fmla="*/ 109394 w 312441"/>
                  <a:gd name="connsiteY43" fmla="*/ 344250 h 624806"/>
                  <a:gd name="connsiteX44" fmla="*/ 173485 w 312441"/>
                  <a:gd name="connsiteY44" fmla="*/ 406072 h 624806"/>
                  <a:gd name="connsiteX45" fmla="*/ 232586 w 312441"/>
                  <a:gd name="connsiteY45" fmla="*/ 344250 h 624806"/>
                  <a:gd name="connsiteX46" fmla="*/ 109394 w 312441"/>
                  <a:gd name="connsiteY46" fmla="*/ 344250 h 624806"/>
                  <a:gd name="connsiteX47" fmla="*/ 170415 w 312441"/>
                  <a:gd name="connsiteY47" fmla="*/ 312763 h 624806"/>
                  <a:gd name="connsiteX48" fmla="*/ 246402 w 312441"/>
                  <a:gd name="connsiteY48" fmla="*/ 312763 h 624806"/>
                  <a:gd name="connsiteX49" fmla="*/ 264056 w 312441"/>
                  <a:gd name="connsiteY49" fmla="*/ 293179 h 624806"/>
                  <a:gd name="connsiteX50" fmla="*/ 246018 w 312441"/>
                  <a:gd name="connsiteY50" fmla="*/ 281276 h 624806"/>
                  <a:gd name="connsiteX51" fmla="*/ 165425 w 312441"/>
                  <a:gd name="connsiteY51" fmla="*/ 281276 h 624806"/>
                  <a:gd name="connsiteX52" fmla="*/ 96346 w 312441"/>
                  <a:gd name="connsiteY52" fmla="*/ 281276 h 624806"/>
                  <a:gd name="connsiteX53" fmla="*/ 78692 w 312441"/>
                  <a:gd name="connsiteY53" fmla="*/ 300859 h 624806"/>
                  <a:gd name="connsiteX54" fmla="*/ 96730 w 312441"/>
                  <a:gd name="connsiteY54" fmla="*/ 312763 h 624806"/>
                  <a:gd name="connsiteX55" fmla="*/ 170415 w 312441"/>
                  <a:gd name="connsiteY55" fmla="*/ 312763 h 624806"/>
                  <a:gd name="connsiteX56" fmla="*/ 153912 w 312441"/>
                  <a:gd name="connsiteY56" fmla="*/ 249405 h 624806"/>
                  <a:gd name="connsiteX57" fmla="*/ 188068 w 312441"/>
                  <a:gd name="connsiteY57" fmla="*/ 249405 h 624806"/>
                  <a:gd name="connsiteX58" fmla="*/ 199198 w 312441"/>
                  <a:gd name="connsiteY58" fmla="*/ 148800 h 624806"/>
                  <a:gd name="connsiteX59" fmla="*/ 170798 w 312441"/>
                  <a:gd name="connsiteY59" fmla="*/ 155712 h 624806"/>
                  <a:gd name="connsiteX60" fmla="*/ 143167 w 312441"/>
                  <a:gd name="connsiteY60" fmla="*/ 148416 h 624806"/>
                  <a:gd name="connsiteX61" fmla="*/ 153912 w 312441"/>
                  <a:gd name="connsiteY61" fmla="*/ 249405 h 62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12441" h="624806">
                    <a:moveTo>
                      <a:pt x="108627" y="249789"/>
                    </a:moveTo>
                    <a:cubicBezTo>
                      <a:pt x="114000" y="249789"/>
                      <a:pt x="117838" y="249789"/>
                      <a:pt x="122443" y="249789"/>
                    </a:cubicBezTo>
                    <a:cubicBezTo>
                      <a:pt x="119756" y="224062"/>
                      <a:pt x="116686" y="198334"/>
                      <a:pt x="114000" y="172991"/>
                    </a:cubicBezTo>
                    <a:cubicBezTo>
                      <a:pt x="112465" y="158400"/>
                      <a:pt x="110162" y="143808"/>
                      <a:pt x="109394" y="129600"/>
                    </a:cubicBezTo>
                    <a:cubicBezTo>
                      <a:pt x="108243" y="113857"/>
                      <a:pt x="117838" y="105409"/>
                      <a:pt x="132421" y="111553"/>
                    </a:cubicBezTo>
                    <a:cubicBezTo>
                      <a:pt x="157366" y="121921"/>
                      <a:pt x="181160" y="124993"/>
                      <a:pt x="206873" y="112705"/>
                    </a:cubicBezTo>
                    <a:cubicBezTo>
                      <a:pt x="225678" y="103873"/>
                      <a:pt x="235656" y="113473"/>
                      <a:pt x="233354" y="134208"/>
                    </a:cubicBezTo>
                    <a:cubicBezTo>
                      <a:pt x="228748" y="172223"/>
                      <a:pt x="224527" y="210238"/>
                      <a:pt x="220305" y="249021"/>
                    </a:cubicBezTo>
                    <a:cubicBezTo>
                      <a:pt x="224527" y="249021"/>
                      <a:pt x="228748" y="249021"/>
                      <a:pt x="234121" y="249021"/>
                    </a:cubicBezTo>
                    <a:cubicBezTo>
                      <a:pt x="229516" y="232509"/>
                      <a:pt x="241797" y="224446"/>
                      <a:pt x="251391" y="214462"/>
                    </a:cubicBezTo>
                    <a:cubicBezTo>
                      <a:pt x="282861" y="181439"/>
                      <a:pt x="289768" y="132288"/>
                      <a:pt x="269045" y="91586"/>
                    </a:cubicBezTo>
                    <a:cubicBezTo>
                      <a:pt x="261369" y="76610"/>
                      <a:pt x="262521" y="67778"/>
                      <a:pt x="272499" y="63170"/>
                    </a:cubicBezTo>
                    <a:cubicBezTo>
                      <a:pt x="281709" y="58563"/>
                      <a:pt x="289768" y="63170"/>
                      <a:pt x="297060" y="76994"/>
                    </a:cubicBezTo>
                    <a:cubicBezTo>
                      <a:pt x="324692" y="129984"/>
                      <a:pt x="314330" y="196414"/>
                      <a:pt x="272115" y="239037"/>
                    </a:cubicBezTo>
                    <a:cubicBezTo>
                      <a:pt x="262521" y="248637"/>
                      <a:pt x="262521" y="249789"/>
                      <a:pt x="274034" y="256317"/>
                    </a:cubicBezTo>
                    <a:cubicBezTo>
                      <a:pt x="305119" y="274748"/>
                      <a:pt x="304736" y="319675"/>
                      <a:pt x="272882" y="337338"/>
                    </a:cubicBezTo>
                    <a:cubicBezTo>
                      <a:pt x="267510" y="340410"/>
                      <a:pt x="265591" y="343098"/>
                      <a:pt x="265591" y="349242"/>
                    </a:cubicBezTo>
                    <a:cubicBezTo>
                      <a:pt x="264439" y="389944"/>
                      <a:pt x="232202" y="427191"/>
                      <a:pt x="191906" y="434871"/>
                    </a:cubicBezTo>
                    <a:cubicBezTo>
                      <a:pt x="183847" y="436407"/>
                      <a:pt x="178090" y="439863"/>
                      <a:pt x="172717" y="446391"/>
                    </a:cubicBezTo>
                    <a:cubicBezTo>
                      <a:pt x="146621" y="477110"/>
                      <a:pt x="112465" y="493621"/>
                      <a:pt x="73319" y="501685"/>
                    </a:cubicBezTo>
                    <a:cubicBezTo>
                      <a:pt x="52979" y="505909"/>
                      <a:pt x="38012" y="516277"/>
                      <a:pt x="33407" y="537780"/>
                    </a:cubicBezTo>
                    <a:cubicBezTo>
                      <a:pt x="26883" y="565811"/>
                      <a:pt x="47223" y="591922"/>
                      <a:pt x="76773" y="593458"/>
                    </a:cubicBezTo>
                    <a:cubicBezTo>
                      <a:pt x="87136" y="593842"/>
                      <a:pt x="97497" y="593458"/>
                      <a:pt x="107859" y="593458"/>
                    </a:cubicBezTo>
                    <a:cubicBezTo>
                      <a:pt x="118605" y="593458"/>
                      <a:pt x="125129" y="599602"/>
                      <a:pt x="125129" y="608818"/>
                    </a:cubicBezTo>
                    <a:cubicBezTo>
                      <a:pt x="125129" y="618418"/>
                      <a:pt x="118605" y="624561"/>
                      <a:pt x="107859" y="624561"/>
                    </a:cubicBezTo>
                    <a:cubicBezTo>
                      <a:pt x="92508" y="624561"/>
                      <a:pt x="77157" y="625713"/>
                      <a:pt x="62190" y="623025"/>
                    </a:cubicBezTo>
                    <a:cubicBezTo>
                      <a:pt x="26115" y="616498"/>
                      <a:pt x="786" y="586163"/>
                      <a:pt x="18" y="550836"/>
                    </a:cubicBezTo>
                    <a:cubicBezTo>
                      <a:pt x="-749" y="512821"/>
                      <a:pt x="22661" y="482486"/>
                      <a:pt x="59120" y="472886"/>
                    </a:cubicBezTo>
                    <a:cubicBezTo>
                      <a:pt x="76773" y="467894"/>
                      <a:pt x="94811" y="462518"/>
                      <a:pt x="111313" y="455222"/>
                    </a:cubicBezTo>
                    <a:cubicBezTo>
                      <a:pt x="122443" y="450615"/>
                      <a:pt x="131653" y="441783"/>
                      <a:pt x="141631" y="434871"/>
                    </a:cubicBezTo>
                    <a:cubicBezTo>
                      <a:pt x="130118" y="427575"/>
                      <a:pt x="120140" y="422583"/>
                      <a:pt x="111313" y="415672"/>
                    </a:cubicBezTo>
                    <a:cubicBezTo>
                      <a:pt x="90205" y="398392"/>
                      <a:pt x="78692" y="375353"/>
                      <a:pt x="77925" y="348090"/>
                    </a:cubicBezTo>
                    <a:cubicBezTo>
                      <a:pt x="77541" y="342330"/>
                      <a:pt x="75238" y="340410"/>
                      <a:pt x="71017" y="338106"/>
                    </a:cubicBezTo>
                    <a:cubicBezTo>
                      <a:pt x="38396" y="319675"/>
                      <a:pt x="38012" y="275516"/>
                      <a:pt x="70249" y="256701"/>
                    </a:cubicBezTo>
                    <a:cubicBezTo>
                      <a:pt x="80611" y="250557"/>
                      <a:pt x="80611" y="249021"/>
                      <a:pt x="72168" y="240573"/>
                    </a:cubicBezTo>
                    <a:cubicBezTo>
                      <a:pt x="6926" y="174911"/>
                      <a:pt x="20742" y="65474"/>
                      <a:pt x="100951" y="19780"/>
                    </a:cubicBezTo>
                    <a:cubicBezTo>
                      <a:pt x="146237" y="-6331"/>
                      <a:pt x="193057" y="-6331"/>
                      <a:pt x="239494" y="18244"/>
                    </a:cubicBezTo>
                    <a:cubicBezTo>
                      <a:pt x="247553" y="22468"/>
                      <a:pt x="252159" y="28227"/>
                      <a:pt x="249856" y="37827"/>
                    </a:cubicBezTo>
                    <a:cubicBezTo>
                      <a:pt x="247170" y="47811"/>
                      <a:pt x="237191" y="51267"/>
                      <a:pt x="226446" y="47043"/>
                    </a:cubicBezTo>
                    <a:cubicBezTo>
                      <a:pt x="213397" y="42051"/>
                      <a:pt x="199965" y="35907"/>
                      <a:pt x="186149" y="33603"/>
                    </a:cubicBezTo>
                    <a:cubicBezTo>
                      <a:pt x="138945" y="25924"/>
                      <a:pt x="92508" y="51651"/>
                      <a:pt x="72168" y="95809"/>
                    </a:cubicBezTo>
                    <a:cubicBezTo>
                      <a:pt x="52596" y="138816"/>
                      <a:pt x="62574" y="190271"/>
                      <a:pt x="98265" y="221374"/>
                    </a:cubicBezTo>
                    <a:cubicBezTo>
                      <a:pt x="107092" y="229053"/>
                      <a:pt x="110162" y="237885"/>
                      <a:pt x="108627" y="249789"/>
                    </a:cubicBezTo>
                    <a:close/>
                    <a:moveTo>
                      <a:pt x="109394" y="344250"/>
                    </a:moveTo>
                    <a:cubicBezTo>
                      <a:pt x="109394" y="379193"/>
                      <a:pt x="139329" y="407608"/>
                      <a:pt x="173485" y="406072"/>
                    </a:cubicBezTo>
                    <a:cubicBezTo>
                      <a:pt x="206873" y="404536"/>
                      <a:pt x="235656" y="374585"/>
                      <a:pt x="232586" y="344250"/>
                    </a:cubicBezTo>
                    <a:cubicBezTo>
                      <a:pt x="191522" y="344250"/>
                      <a:pt x="150458" y="344250"/>
                      <a:pt x="109394" y="344250"/>
                    </a:cubicBezTo>
                    <a:close/>
                    <a:moveTo>
                      <a:pt x="170415" y="312763"/>
                    </a:moveTo>
                    <a:cubicBezTo>
                      <a:pt x="195744" y="312763"/>
                      <a:pt x="221073" y="312763"/>
                      <a:pt x="246402" y="312763"/>
                    </a:cubicBezTo>
                    <a:cubicBezTo>
                      <a:pt x="259450" y="312763"/>
                      <a:pt x="267510" y="303547"/>
                      <a:pt x="264056" y="293179"/>
                    </a:cubicBezTo>
                    <a:cubicBezTo>
                      <a:pt x="261369" y="284348"/>
                      <a:pt x="254845" y="281276"/>
                      <a:pt x="246018" y="281276"/>
                    </a:cubicBezTo>
                    <a:cubicBezTo>
                      <a:pt x="219154" y="281276"/>
                      <a:pt x="192290" y="281276"/>
                      <a:pt x="165425" y="281276"/>
                    </a:cubicBezTo>
                    <a:cubicBezTo>
                      <a:pt x="142399" y="281276"/>
                      <a:pt x="119372" y="281276"/>
                      <a:pt x="96346" y="281276"/>
                    </a:cubicBezTo>
                    <a:cubicBezTo>
                      <a:pt x="83681" y="281276"/>
                      <a:pt x="75238" y="290492"/>
                      <a:pt x="78692" y="300859"/>
                    </a:cubicBezTo>
                    <a:cubicBezTo>
                      <a:pt x="81379" y="309691"/>
                      <a:pt x="87903" y="312763"/>
                      <a:pt x="96730" y="312763"/>
                    </a:cubicBezTo>
                    <a:cubicBezTo>
                      <a:pt x="120907" y="312763"/>
                      <a:pt x="145469" y="312763"/>
                      <a:pt x="170415" y="312763"/>
                    </a:cubicBezTo>
                    <a:close/>
                    <a:moveTo>
                      <a:pt x="153912" y="249405"/>
                    </a:moveTo>
                    <a:cubicBezTo>
                      <a:pt x="165809" y="249405"/>
                      <a:pt x="176939" y="249405"/>
                      <a:pt x="188068" y="249405"/>
                    </a:cubicBezTo>
                    <a:cubicBezTo>
                      <a:pt x="191906" y="215614"/>
                      <a:pt x="195360" y="182591"/>
                      <a:pt x="199198" y="148800"/>
                    </a:cubicBezTo>
                    <a:cubicBezTo>
                      <a:pt x="188836" y="151488"/>
                      <a:pt x="179625" y="155712"/>
                      <a:pt x="170798" y="155712"/>
                    </a:cubicBezTo>
                    <a:cubicBezTo>
                      <a:pt x="161972" y="155712"/>
                      <a:pt x="153145" y="151488"/>
                      <a:pt x="143167" y="148416"/>
                    </a:cubicBezTo>
                    <a:cubicBezTo>
                      <a:pt x="146621" y="182975"/>
                      <a:pt x="150458" y="215614"/>
                      <a:pt x="153912" y="249405"/>
                    </a:cubicBezTo>
                    <a:close/>
                  </a:path>
                </a:pathLst>
              </a:custGeom>
              <a:grpFill/>
              <a:ln w="3834"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6EE917FB-2D83-2F53-9361-BEA010816C74}"/>
                  </a:ext>
                </a:extLst>
              </p:cNvPr>
              <p:cNvSpPr/>
              <p:nvPr/>
            </p:nvSpPr>
            <p:spPr>
              <a:xfrm>
                <a:off x="4253638" y="4201366"/>
                <a:ext cx="278255" cy="281079"/>
              </a:xfrm>
              <a:custGeom>
                <a:avLst/>
                <a:gdLst>
                  <a:gd name="connsiteX0" fmla="*/ 123699 w 278255"/>
                  <a:gd name="connsiteY0" fmla="*/ 249208 h 281079"/>
                  <a:gd name="connsiteX1" fmla="*/ 155169 w 278255"/>
                  <a:gd name="connsiteY1" fmla="*/ 249208 h 281079"/>
                  <a:gd name="connsiteX2" fmla="*/ 155169 w 278255"/>
                  <a:gd name="connsiteY2" fmla="*/ 231929 h 281079"/>
                  <a:gd name="connsiteX3" fmla="*/ 168217 w 278255"/>
                  <a:gd name="connsiteY3" fmla="*/ 212729 h 281079"/>
                  <a:gd name="connsiteX4" fmla="*/ 187405 w 278255"/>
                  <a:gd name="connsiteY4" fmla="*/ 201594 h 281079"/>
                  <a:gd name="connsiteX5" fmla="*/ 212351 w 278255"/>
                  <a:gd name="connsiteY5" fmla="*/ 200058 h 281079"/>
                  <a:gd name="connsiteX6" fmla="*/ 226551 w 278255"/>
                  <a:gd name="connsiteY6" fmla="*/ 208122 h 281079"/>
                  <a:gd name="connsiteX7" fmla="*/ 241902 w 278255"/>
                  <a:gd name="connsiteY7" fmla="*/ 182010 h 281079"/>
                  <a:gd name="connsiteX8" fmla="*/ 225016 w 278255"/>
                  <a:gd name="connsiteY8" fmla="*/ 172027 h 281079"/>
                  <a:gd name="connsiteX9" fmla="*/ 216189 w 278255"/>
                  <a:gd name="connsiteY9" fmla="*/ 152059 h 281079"/>
                  <a:gd name="connsiteX10" fmla="*/ 216189 w 278255"/>
                  <a:gd name="connsiteY10" fmla="*/ 129788 h 281079"/>
                  <a:gd name="connsiteX11" fmla="*/ 226551 w 278255"/>
                  <a:gd name="connsiteY11" fmla="*/ 107901 h 281079"/>
                  <a:gd name="connsiteX12" fmla="*/ 241518 w 278255"/>
                  <a:gd name="connsiteY12" fmla="*/ 99453 h 281079"/>
                  <a:gd name="connsiteX13" fmla="*/ 226167 w 278255"/>
                  <a:gd name="connsiteY13" fmla="*/ 72958 h 281079"/>
                  <a:gd name="connsiteX14" fmla="*/ 210816 w 278255"/>
                  <a:gd name="connsiteY14" fmla="*/ 81789 h 281079"/>
                  <a:gd name="connsiteX15" fmla="*/ 188557 w 278255"/>
                  <a:gd name="connsiteY15" fmla="*/ 80638 h 281079"/>
                  <a:gd name="connsiteX16" fmla="*/ 167449 w 278255"/>
                  <a:gd name="connsiteY16" fmla="*/ 68734 h 281079"/>
                  <a:gd name="connsiteX17" fmla="*/ 155169 w 278255"/>
                  <a:gd name="connsiteY17" fmla="*/ 49150 h 281079"/>
                  <a:gd name="connsiteX18" fmla="*/ 155169 w 278255"/>
                  <a:gd name="connsiteY18" fmla="*/ 32255 h 281079"/>
                  <a:gd name="connsiteX19" fmla="*/ 124083 w 278255"/>
                  <a:gd name="connsiteY19" fmla="*/ 32255 h 281079"/>
                  <a:gd name="connsiteX20" fmla="*/ 124083 w 278255"/>
                  <a:gd name="connsiteY20" fmla="*/ 49150 h 281079"/>
                  <a:gd name="connsiteX21" fmla="*/ 111418 w 278255"/>
                  <a:gd name="connsiteY21" fmla="*/ 68734 h 281079"/>
                  <a:gd name="connsiteX22" fmla="*/ 91462 w 278255"/>
                  <a:gd name="connsiteY22" fmla="*/ 80254 h 281079"/>
                  <a:gd name="connsiteX23" fmla="*/ 67284 w 278255"/>
                  <a:gd name="connsiteY23" fmla="*/ 81405 h 281079"/>
                  <a:gd name="connsiteX24" fmla="*/ 53084 w 278255"/>
                  <a:gd name="connsiteY24" fmla="*/ 72958 h 281079"/>
                  <a:gd name="connsiteX25" fmla="*/ 37733 w 278255"/>
                  <a:gd name="connsiteY25" fmla="*/ 99069 h 281079"/>
                  <a:gd name="connsiteX26" fmla="*/ 53468 w 278255"/>
                  <a:gd name="connsiteY26" fmla="*/ 108669 h 281079"/>
                  <a:gd name="connsiteX27" fmla="*/ 63446 w 278255"/>
                  <a:gd name="connsiteY27" fmla="*/ 129020 h 281079"/>
                  <a:gd name="connsiteX28" fmla="*/ 63446 w 278255"/>
                  <a:gd name="connsiteY28" fmla="*/ 153211 h 281079"/>
                  <a:gd name="connsiteX29" fmla="*/ 54619 w 278255"/>
                  <a:gd name="connsiteY29" fmla="*/ 172027 h 281079"/>
                  <a:gd name="connsiteX30" fmla="*/ 24301 w 278255"/>
                  <a:gd name="connsiteY30" fmla="*/ 189306 h 281079"/>
                  <a:gd name="connsiteX31" fmla="*/ 2810 w 278255"/>
                  <a:gd name="connsiteY31" fmla="*/ 184314 h 281079"/>
                  <a:gd name="connsiteX32" fmla="*/ 8183 w 278255"/>
                  <a:gd name="connsiteY32" fmla="*/ 162427 h 281079"/>
                  <a:gd name="connsiteX33" fmla="*/ 20847 w 278255"/>
                  <a:gd name="connsiteY33" fmla="*/ 155131 h 281079"/>
                  <a:gd name="connsiteX34" fmla="*/ 30825 w 278255"/>
                  <a:gd name="connsiteY34" fmla="*/ 140924 h 281079"/>
                  <a:gd name="connsiteX35" fmla="*/ 20847 w 278255"/>
                  <a:gd name="connsiteY35" fmla="*/ 126332 h 281079"/>
                  <a:gd name="connsiteX36" fmla="*/ 9718 w 278255"/>
                  <a:gd name="connsiteY36" fmla="*/ 84477 h 281079"/>
                  <a:gd name="connsiteX37" fmla="*/ 31209 w 278255"/>
                  <a:gd name="connsiteY37" fmla="*/ 47231 h 281079"/>
                  <a:gd name="connsiteX38" fmla="*/ 59225 w 278255"/>
                  <a:gd name="connsiteY38" fmla="*/ 39935 h 281079"/>
                  <a:gd name="connsiteX39" fmla="*/ 68435 w 278255"/>
                  <a:gd name="connsiteY39" fmla="*/ 45311 h 281079"/>
                  <a:gd name="connsiteX40" fmla="*/ 92613 w 278255"/>
                  <a:gd name="connsiteY40" fmla="*/ 30719 h 281079"/>
                  <a:gd name="connsiteX41" fmla="*/ 122931 w 278255"/>
                  <a:gd name="connsiteY41" fmla="*/ 0 h 281079"/>
                  <a:gd name="connsiteX42" fmla="*/ 167833 w 278255"/>
                  <a:gd name="connsiteY42" fmla="*/ 0 h 281079"/>
                  <a:gd name="connsiteX43" fmla="*/ 185871 w 278255"/>
                  <a:gd name="connsiteY43" fmla="*/ 18431 h 281079"/>
                  <a:gd name="connsiteX44" fmla="*/ 185871 w 278255"/>
                  <a:gd name="connsiteY44" fmla="*/ 29951 h 281079"/>
                  <a:gd name="connsiteX45" fmla="*/ 191627 w 278255"/>
                  <a:gd name="connsiteY45" fmla="*/ 44927 h 281079"/>
                  <a:gd name="connsiteX46" fmla="*/ 210816 w 278255"/>
                  <a:gd name="connsiteY46" fmla="*/ 44927 h 281079"/>
                  <a:gd name="connsiteX47" fmla="*/ 252647 w 278255"/>
                  <a:gd name="connsiteY47" fmla="*/ 56062 h 281079"/>
                  <a:gd name="connsiteX48" fmla="*/ 274906 w 278255"/>
                  <a:gd name="connsiteY48" fmla="*/ 94845 h 281079"/>
                  <a:gd name="connsiteX49" fmla="*/ 267998 w 278255"/>
                  <a:gd name="connsiteY49" fmla="*/ 120188 h 281079"/>
                  <a:gd name="connsiteX50" fmla="*/ 256869 w 278255"/>
                  <a:gd name="connsiteY50" fmla="*/ 126332 h 281079"/>
                  <a:gd name="connsiteX51" fmla="*/ 256485 w 278255"/>
                  <a:gd name="connsiteY51" fmla="*/ 153979 h 281079"/>
                  <a:gd name="connsiteX52" fmla="*/ 267998 w 278255"/>
                  <a:gd name="connsiteY52" fmla="*/ 197370 h 281079"/>
                  <a:gd name="connsiteX53" fmla="*/ 246507 w 278255"/>
                  <a:gd name="connsiteY53" fmla="*/ 234617 h 281079"/>
                  <a:gd name="connsiteX54" fmla="*/ 219643 w 278255"/>
                  <a:gd name="connsiteY54" fmla="*/ 241529 h 281079"/>
                  <a:gd name="connsiteX55" fmla="*/ 209665 w 278255"/>
                  <a:gd name="connsiteY55" fmla="*/ 235769 h 281079"/>
                  <a:gd name="connsiteX56" fmla="*/ 185487 w 278255"/>
                  <a:gd name="connsiteY56" fmla="*/ 250360 h 281079"/>
                  <a:gd name="connsiteX57" fmla="*/ 155169 w 278255"/>
                  <a:gd name="connsiteY57" fmla="*/ 281079 h 281079"/>
                  <a:gd name="connsiteX58" fmla="*/ 110267 w 278255"/>
                  <a:gd name="connsiteY58" fmla="*/ 281079 h 281079"/>
                  <a:gd name="connsiteX59" fmla="*/ 92229 w 278255"/>
                  <a:gd name="connsiteY59" fmla="*/ 262648 h 281079"/>
                  <a:gd name="connsiteX60" fmla="*/ 92229 w 278255"/>
                  <a:gd name="connsiteY60" fmla="*/ 251128 h 281079"/>
                  <a:gd name="connsiteX61" fmla="*/ 67284 w 278255"/>
                  <a:gd name="connsiteY61" fmla="*/ 236537 h 281079"/>
                  <a:gd name="connsiteX62" fmla="*/ 52700 w 278255"/>
                  <a:gd name="connsiteY62" fmla="*/ 244600 h 281079"/>
                  <a:gd name="connsiteX63" fmla="*/ 32744 w 278255"/>
                  <a:gd name="connsiteY63" fmla="*/ 238073 h 281079"/>
                  <a:gd name="connsiteX64" fmla="*/ 36966 w 278255"/>
                  <a:gd name="connsiteY64" fmla="*/ 218105 h 281079"/>
                  <a:gd name="connsiteX65" fmla="*/ 72273 w 278255"/>
                  <a:gd name="connsiteY65" fmla="*/ 197754 h 281079"/>
                  <a:gd name="connsiteX66" fmla="*/ 87624 w 278255"/>
                  <a:gd name="connsiteY66" fmla="*/ 199674 h 281079"/>
                  <a:gd name="connsiteX67" fmla="*/ 112953 w 278255"/>
                  <a:gd name="connsiteY67" fmla="*/ 213881 h 281079"/>
                  <a:gd name="connsiteX68" fmla="*/ 123315 w 278255"/>
                  <a:gd name="connsiteY68" fmla="*/ 230009 h 281079"/>
                  <a:gd name="connsiteX69" fmla="*/ 123699 w 278255"/>
                  <a:gd name="connsiteY69" fmla="*/ 249208 h 28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78255" h="281079">
                    <a:moveTo>
                      <a:pt x="123699" y="249208"/>
                    </a:moveTo>
                    <a:cubicBezTo>
                      <a:pt x="134445" y="249208"/>
                      <a:pt x="144039" y="249208"/>
                      <a:pt x="155169" y="249208"/>
                    </a:cubicBezTo>
                    <a:cubicBezTo>
                      <a:pt x="155169" y="243065"/>
                      <a:pt x="155552" y="237305"/>
                      <a:pt x="155169" y="231929"/>
                    </a:cubicBezTo>
                    <a:cubicBezTo>
                      <a:pt x="154401" y="221945"/>
                      <a:pt x="159006" y="216185"/>
                      <a:pt x="168217" y="212729"/>
                    </a:cubicBezTo>
                    <a:cubicBezTo>
                      <a:pt x="175125" y="209658"/>
                      <a:pt x="181649" y="206202"/>
                      <a:pt x="187405" y="201594"/>
                    </a:cubicBezTo>
                    <a:cubicBezTo>
                      <a:pt x="195849" y="195066"/>
                      <a:pt x="203524" y="194298"/>
                      <a:pt x="212351" y="200058"/>
                    </a:cubicBezTo>
                    <a:cubicBezTo>
                      <a:pt x="216573" y="203130"/>
                      <a:pt x="221178" y="205050"/>
                      <a:pt x="226551" y="208122"/>
                    </a:cubicBezTo>
                    <a:cubicBezTo>
                      <a:pt x="231540" y="199290"/>
                      <a:pt x="236529" y="190842"/>
                      <a:pt x="241902" y="182010"/>
                    </a:cubicBezTo>
                    <a:cubicBezTo>
                      <a:pt x="236145" y="178555"/>
                      <a:pt x="230772" y="175099"/>
                      <a:pt x="225016" y="172027"/>
                    </a:cubicBezTo>
                    <a:cubicBezTo>
                      <a:pt x="217340" y="167419"/>
                      <a:pt x="215421" y="160891"/>
                      <a:pt x="216189" y="152059"/>
                    </a:cubicBezTo>
                    <a:cubicBezTo>
                      <a:pt x="216956" y="144764"/>
                      <a:pt x="217340" y="137084"/>
                      <a:pt x="216189" y="129788"/>
                    </a:cubicBezTo>
                    <a:cubicBezTo>
                      <a:pt x="214654" y="119804"/>
                      <a:pt x="217724" y="112893"/>
                      <a:pt x="226551" y="107901"/>
                    </a:cubicBezTo>
                    <a:cubicBezTo>
                      <a:pt x="231540" y="105213"/>
                      <a:pt x="236145" y="102525"/>
                      <a:pt x="241518" y="99453"/>
                    </a:cubicBezTo>
                    <a:cubicBezTo>
                      <a:pt x="236145" y="90237"/>
                      <a:pt x="231540" y="82173"/>
                      <a:pt x="226167" y="72958"/>
                    </a:cubicBezTo>
                    <a:cubicBezTo>
                      <a:pt x="220794" y="76030"/>
                      <a:pt x="215421" y="78718"/>
                      <a:pt x="210816" y="81789"/>
                    </a:cubicBezTo>
                    <a:cubicBezTo>
                      <a:pt x="203141" y="86781"/>
                      <a:pt x="195849" y="86013"/>
                      <a:pt x="188557" y="80638"/>
                    </a:cubicBezTo>
                    <a:cubicBezTo>
                      <a:pt x="182033" y="76030"/>
                      <a:pt x="175125" y="71806"/>
                      <a:pt x="167449" y="68734"/>
                    </a:cubicBezTo>
                    <a:cubicBezTo>
                      <a:pt x="158622" y="64894"/>
                      <a:pt x="154401" y="58750"/>
                      <a:pt x="155169" y="49150"/>
                    </a:cubicBezTo>
                    <a:cubicBezTo>
                      <a:pt x="155552" y="43775"/>
                      <a:pt x="155169" y="38399"/>
                      <a:pt x="155169" y="32255"/>
                    </a:cubicBezTo>
                    <a:cubicBezTo>
                      <a:pt x="144806" y="32255"/>
                      <a:pt x="135212" y="32255"/>
                      <a:pt x="124083" y="32255"/>
                    </a:cubicBezTo>
                    <a:cubicBezTo>
                      <a:pt x="124083" y="37631"/>
                      <a:pt x="123699" y="43391"/>
                      <a:pt x="124083" y="49150"/>
                    </a:cubicBezTo>
                    <a:cubicBezTo>
                      <a:pt x="124850" y="59134"/>
                      <a:pt x="120629" y="64894"/>
                      <a:pt x="111418" y="68734"/>
                    </a:cubicBezTo>
                    <a:cubicBezTo>
                      <a:pt x="104510" y="71806"/>
                      <a:pt x="97602" y="75646"/>
                      <a:pt x="91462" y="80254"/>
                    </a:cubicBezTo>
                    <a:cubicBezTo>
                      <a:pt x="83402" y="86397"/>
                      <a:pt x="75727" y="87165"/>
                      <a:pt x="67284" y="81405"/>
                    </a:cubicBezTo>
                    <a:cubicBezTo>
                      <a:pt x="63063" y="78718"/>
                      <a:pt x="58457" y="76030"/>
                      <a:pt x="53084" y="72958"/>
                    </a:cubicBezTo>
                    <a:cubicBezTo>
                      <a:pt x="48095" y="81789"/>
                      <a:pt x="43106" y="89853"/>
                      <a:pt x="37733" y="99069"/>
                    </a:cubicBezTo>
                    <a:cubicBezTo>
                      <a:pt x="43106" y="102525"/>
                      <a:pt x="48095" y="105597"/>
                      <a:pt x="53468" y="108669"/>
                    </a:cubicBezTo>
                    <a:cubicBezTo>
                      <a:pt x="61527" y="113277"/>
                      <a:pt x="64214" y="119804"/>
                      <a:pt x="63446" y="129020"/>
                    </a:cubicBezTo>
                    <a:cubicBezTo>
                      <a:pt x="62679" y="137084"/>
                      <a:pt x="62679" y="145148"/>
                      <a:pt x="63446" y="153211"/>
                    </a:cubicBezTo>
                    <a:cubicBezTo>
                      <a:pt x="64214" y="161659"/>
                      <a:pt x="61911" y="167803"/>
                      <a:pt x="54619" y="172027"/>
                    </a:cubicBezTo>
                    <a:cubicBezTo>
                      <a:pt x="44641" y="177787"/>
                      <a:pt x="34663" y="183930"/>
                      <a:pt x="24301" y="189306"/>
                    </a:cubicBezTo>
                    <a:cubicBezTo>
                      <a:pt x="15858" y="193914"/>
                      <a:pt x="7415" y="191610"/>
                      <a:pt x="2810" y="184314"/>
                    </a:cubicBezTo>
                    <a:cubicBezTo>
                      <a:pt x="-1795" y="176635"/>
                      <a:pt x="123" y="167803"/>
                      <a:pt x="8183" y="162427"/>
                    </a:cubicBezTo>
                    <a:cubicBezTo>
                      <a:pt x="12020" y="159739"/>
                      <a:pt x="16626" y="157435"/>
                      <a:pt x="20847" y="155131"/>
                    </a:cubicBezTo>
                    <a:cubicBezTo>
                      <a:pt x="26604" y="152059"/>
                      <a:pt x="31209" y="149371"/>
                      <a:pt x="30825" y="140924"/>
                    </a:cubicBezTo>
                    <a:cubicBezTo>
                      <a:pt x="30825" y="132860"/>
                      <a:pt x="26988" y="129788"/>
                      <a:pt x="20847" y="126332"/>
                    </a:cubicBezTo>
                    <a:cubicBezTo>
                      <a:pt x="-4482" y="112125"/>
                      <a:pt x="-4866" y="109821"/>
                      <a:pt x="9718" y="84477"/>
                    </a:cubicBezTo>
                    <a:cubicBezTo>
                      <a:pt x="17010" y="72190"/>
                      <a:pt x="23917" y="59518"/>
                      <a:pt x="31209" y="47231"/>
                    </a:cubicBezTo>
                    <a:cubicBezTo>
                      <a:pt x="38885" y="34175"/>
                      <a:pt x="45793" y="32255"/>
                      <a:pt x="59225" y="39935"/>
                    </a:cubicBezTo>
                    <a:cubicBezTo>
                      <a:pt x="62295" y="41855"/>
                      <a:pt x="65365" y="43391"/>
                      <a:pt x="68435" y="45311"/>
                    </a:cubicBezTo>
                    <a:cubicBezTo>
                      <a:pt x="82251" y="52990"/>
                      <a:pt x="92613" y="46846"/>
                      <a:pt x="92613" y="30719"/>
                    </a:cubicBezTo>
                    <a:cubicBezTo>
                      <a:pt x="92613" y="1152"/>
                      <a:pt x="93381" y="0"/>
                      <a:pt x="122931" y="0"/>
                    </a:cubicBezTo>
                    <a:cubicBezTo>
                      <a:pt x="137899" y="0"/>
                      <a:pt x="152866" y="0"/>
                      <a:pt x="167833" y="0"/>
                    </a:cubicBezTo>
                    <a:cubicBezTo>
                      <a:pt x="180498" y="0"/>
                      <a:pt x="185871" y="5376"/>
                      <a:pt x="185871" y="18431"/>
                    </a:cubicBezTo>
                    <a:cubicBezTo>
                      <a:pt x="185871" y="22271"/>
                      <a:pt x="185871" y="26111"/>
                      <a:pt x="185871" y="29951"/>
                    </a:cubicBezTo>
                    <a:cubicBezTo>
                      <a:pt x="186254" y="35327"/>
                      <a:pt x="184335" y="41087"/>
                      <a:pt x="191627" y="44927"/>
                    </a:cubicBezTo>
                    <a:cubicBezTo>
                      <a:pt x="198535" y="48766"/>
                      <a:pt x="203524" y="49150"/>
                      <a:pt x="210816" y="44927"/>
                    </a:cubicBezTo>
                    <a:cubicBezTo>
                      <a:pt x="236145" y="29567"/>
                      <a:pt x="238064" y="30335"/>
                      <a:pt x="252647" y="56062"/>
                    </a:cubicBezTo>
                    <a:cubicBezTo>
                      <a:pt x="259939" y="69118"/>
                      <a:pt x="267614" y="81789"/>
                      <a:pt x="274906" y="94845"/>
                    </a:cubicBezTo>
                    <a:cubicBezTo>
                      <a:pt x="281047" y="105981"/>
                      <a:pt x="278744" y="113660"/>
                      <a:pt x="267998" y="120188"/>
                    </a:cubicBezTo>
                    <a:cubicBezTo>
                      <a:pt x="264545" y="122492"/>
                      <a:pt x="260707" y="124412"/>
                      <a:pt x="256869" y="126332"/>
                    </a:cubicBezTo>
                    <a:cubicBezTo>
                      <a:pt x="243821" y="134012"/>
                      <a:pt x="243821" y="146299"/>
                      <a:pt x="256485" y="153979"/>
                    </a:cubicBezTo>
                    <a:cubicBezTo>
                      <a:pt x="282965" y="169723"/>
                      <a:pt x="283349" y="170875"/>
                      <a:pt x="267998" y="197370"/>
                    </a:cubicBezTo>
                    <a:cubicBezTo>
                      <a:pt x="260707" y="209658"/>
                      <a:pt x="253799" y="222329"/>
                      <a:pt x="246507" y="234617"/>
                    </a:cubicBezTo>
                    <a:cubicBezTo>
                      <a:pt x="239215" y="246520"/>
                      <a:pt x="232307" y="248440"/>
                      <a:pt x="219643" y="241529"/>
                    </a:cubicBezTo>
                    <a:cubicBezTo>
                      <a:pt x="216189" y="239609"/>
                      <a:pt x="212735" y="237689"/>
                      <a:pt x="209665" y="235769"/>
                    </a:cubicBezTo>
                    <a:cubicBezTo>
                      <a:pt x="196232" y="228089"/>
                      <a:pt x="185487" y="234617"/>
                      <a:pt x="185487" y="250360"/>
                    </a:cubicBezTo>
                    <a:cubicBezTo>
                      <a:pt x="185487" y="279927"/>
                      <a:pt x="184335" y="281079"/>
                      <a:pt x="155169" y="281079"/>
                    </a:cubicBezTo>
                    <a:cubicBezTo>
                      <a:pt x="140201" y="281079"/>
                      <a:pt x="125234" y="281079"/>
                      <a:pt x="110267" y="281079"/>
                    </a:cubicBezTo>
                    <a:cubicBezTo>
                      <a:pt x="97602" y="281079"/>
                      <a:pt x="92229" y="275704"/>
                      <a:pt x="92229" y="262648"/>
                    </a:cubicBezTo>
                    <a:cubicBezTo>
                      <a:pt x="92229" y="258808"/>
                      <a:pt x="92229" y="254968"/>
                      <a:pt x="92229" y="251128"/>
                    </a:cubicBezTo>
                    <a:cubicBezTo>
                      <a:pt x="92229" y="234617"/>
                      <a:pt x="81484" y="228473"/>
                      <a:pt x="67284" y="236537"/>
                    </a:cubicBezTo>
                    <a:cubicBezTo>
                      <a:pt x="62679" y="239225"/>
                      <a:pt x="57690" y="242297"/>
                      <a:pt x="52700" y="244600"/>
                    </a:cubicBezTo>
                    <a:cubicBezTo>
                      <a:pt x="45025" y="248056"/>
                      <a:pt x="36198" y="245368"/>
                      <a:pt x="32744" y="238073"/>
                    </a:cubicBezTo>
                    <a:cubicBezTo>
                      <a:pt x="28907" y="230393"/>
                      <a:pt x="30058" y="222713"/>
                      <a:pt x="36966" y="218105"/>
                    </a:cubicBezTo>
                    <a:cubicBezTo>
                      <a:pt x="48479" y="210426"/>
                      <a:pt x="59992" y="203514"/>
                      <a:pt x="72273" y="197754"/>
                    </a:cubicBezTo>
                    <a:cubicBezTo>
                      <a:pt x="76111" y="195834"/>
                      <a:pt x="83019" y="197754"/>
                      <a:pt x="87624" y="199674"/>
                    </a:cubicBezTo>
                    <a:cubicBezTo>
                      <a:pt x="96451" y="203514"/>
                      <a:pt x="104510" y="209274"/>
                      <a:pt x="112953" y="213881"/>
                    </a:cubicBezTo>
                    <a:cubicBezTo>
                      <a:pt x="119861" y="217337"/>
                      <a:pt x="123315" y="222329"/>
                      <a:pt x="123315" y="230009"/>
                    </a:cubicBezTo>
                    <a:cubicBezTo>
                      <a:pt x="123315" y="235769"/>
                      <a:pt x="123699" y="241913"/>
                      <a:pt x="123699" y="249208"/>
                    </a:cubicBezTo>
                    <a:close/>
                  </a:path>
                </a:pathLst>
              </a:custGeom>
              <a:grpFill/>
              <a:ln w="3834"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FA8C40F6-41A4-B33F-212A-C54CFB2B219F}"/>
                  </a:ext>
                </a:extLst>
              </p:cNvPr>
              <p:cNvSpPr/>
              <p:nvPr/>
            </p:nvSpPr>
            <p:spPr>
              <a:xfrm>
                <a:off x="4393072" y="4435582"/>
                <a:ext cx="264890" cy="109069"/>
              </a:xfrm>
              <a:custGeom>
                <a:avLst/>
                <a:gdLst>
                  <a:gd name="connsiteX0" fmla="*/ 111679 w 264890"/>
                  <a:gd name="connsiteY0" fmla="*/ 109070 h 109069"/>
                  <a:gd name="connsiteX1" fmla="*/ 19189 w 264890"/>
                  <a:gd name="connsiteY1" fmla="*/ 109070 h 109069"/>
                  <a:gd name="connsiteX2" fmla="*/ 0 w 264890"/>
                  <a:gd name="connsiteY2" fmla="*/ 93710 h 109069"/>
                  <a:gd name="connsiteX3" fmla="*/ 19189 w 264890"/>
                  <a:gd name="connsiteY3" fmla="*/ 77967 h 109069"/>
                  <a:gd name="connsiteX4" fmla="*/ 196493 w 264890"/>
                  <a:gd name="connsiteY4" fmla="*/ 77967 h 109069"/>
                  <a:gd name="connsiteX5" fmla="*/ 234103 w 264890"/>
                  <a:gd name="connsiteY5" fmla="*/ 40336 h 109069"/>
                  <a:gd name="connsiteX6" fmla="*/ 234103 w 264890"/>
                  <a:gd name="connsiteY6" fmla="*/ 15760 h 109069"/>
                  <a:gd name="connsiteX7" fmla="*/ 249838 w 264890"/>
                  <a:gd name="connsiteY7" fmla="*/ 17 h 109069"/>
                  <a:gd name="connsiteX8" fmla="*/ 264805 w 264890"/>
                  <a:gd name="connsiteY8" fmla="*/ 15760 h 109069"/>
                  <a:gd name="connsiteX9" fmla="*/ 262502 w 264890"/>
                  <a:gd name="connsiteY9" fmla="*/ 62223 h 109069"/>
                  <a:gd name="connsiteX10" fmla="*/ 203017 w 264890"/>
                  <a:gd name="connsiteY10" fmla="*/ 109070 h 109069"/>
                  <a:gd name="connsiteX11" fmla="*/ 201098 w 264890"/>
                  <a:gd name="connsiteY11" fmla="*/ 109070 h 109069"/>
                  <a:gd name="connsiteX12" fmla="*/ 111679 w 264890"/>
                  <a:gd name="connsiteY12" fmla="*/ 109070 h 10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890" h="109069">
                    <a:moveTo>
                      <a:pt x="111679" y="109070"/>
                    </a:moveTo>
                    <a:cubicBezTo>
                      <a:pt x="80977" y="109070"/>
                      <a:pt x="49891" y="109070"/>
                      <a:pt x="19189" y="109070"/>
                    </a:cubicBezTo>
                    <a:cubicBezTo>
                      <a:pt x="6524" y="109070"/>
                      <a:pt x="0" y="103694"/>
                      <a:pt x="0" y="93710"/>
                    </a:cubicBezTo>
                    <a:cubicBezTo>
                      <a:pt x="0" y="83726"/>
                      <a:pt x="6524" y="77967"/>
                      <a:pt x="19189" y="77967"/>
                    </a:cubicBezTo>
                    <a:cubicBezTo>
                      <a:pt x="78290" y="77967"/>
                      <a:pt x="137392" y="77967"/>
                      <a:pt x="196493" y="77967"/>
                    </a:cubicBezTo>
                    <a:cubicBezTo>
                      <a:pt x="222206" y="77967"/>
                      <a:pt x="233719" y="66063"/>
                      <a:pt x="234103" y="40336"/>
                    </a:cubicBezTo>
                    <a:cubicBezTo>
                      <a:pt x="234103" y="32272"/>
                      <a:pt x="234103" y="24208"/>
                      <a:pt x="234103" y="15760"/>
                    </a:cubicBezTo>
                    <a:cubicBezTo>
                      <a:pt x="234487" y="5777"/>
                      <a:pt x="240627" y="-367"/>
                      <a:pt x="249838" y="17"/>
                    </a:cubicBezTo>
                    <a:cubicBezTo>
                      <a:pt x="258664" y="17"/>
                      <a:pt x="265189" y="6545"/>
                      <a:pt x="264805" y="15760"/>
                    </a:cubicBezTo>
                    <a:cubicBezTo>
                      <a:pt x="264805" y="31120"/>
                      <a:pt x="265573" y="47248"/>
                      <a:pt x="262502" y="62223"/>
                    </a:cubicBezTo>
                    <a:cubicBezTo>
                      <a:pt x="257129" y="90254"/>
                      <a:pt x="231800" y="109070"/>
                      <a:pt x="203017" y="109070"/>
                    </a:cubicBezTo>
                    <a:cubicBezTo>
                      <a:pt x="202250" y="109070"/>
                      <a:pt x="201866" y="109070"/>
                      <a:pt x="201098" y="109070"/>
                    </a:cubicBezTo>
                    <a:cubicBezTo>
                      <a:pt x="171548" y="109070"/>
                      <a:pt x="141613" y="109070"/>
                      <a:pt x="111679" y="109070"/>
                    </a:cubicBezTo>
                    <a:close/>
                  </a:path>
                </a:pathLst>
              </a:custGeom>
              <a:grpFill/>
              <a:ln w="3834"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69D41735-8370-23D7-696F-6586C8B4C402}"/>
                  </a:ext>
                </a:extLst>
              </p:cNvPr>
              <p:cNvSpPr/>
              <p:nvPr/>
            </p:nvSpPr>
            <p:spPr>
              <a:xfrm>
                <a:off x="4346252" y="4295054"/>
                <a:ext cx="93641" cy="93314"/>
              </a:xfrm>
              <a:custGeom>
                <a:avLst/>
                <a:gdLst>
                  <a:gd name="connsiteX0" fmla="*/ 46820 w 93641"/>
                  <a:gd name="connsiteY0" fmla="*/ 93314 h 93314"/>
                  <a:gd name="connsiteX1" fmla="*/ 0 w 93641"/>
                  <a:gd name="connsiteY1" fmla="*/ 46468 h 93314"/>
                  <a:gd name="connsiteX2" fmla="*/ 47205 w 93641"/>
                  <a:gd name="connsiteY2" fmla="*/ 5 h 93314"/>
                  <a:gd name="connsiteX3" fmla="*/ 93641 w 93641"/>
                  <a:gd name="connsiteY3" fmla="*/ 47620 h 93314"/>
                  <a:gd name="connsiteX4" fmla="*/ 46820 w 93641"/>
                  <a:gd name="connsiteY4" fmla="*/ 93314 h 93314"/>
                  <a:gd name="connsiteX5" fmla="*/ 31086 w 93641"/>
                  <a:gd name="connsiteY5" fmla="*/ 45700 h 93314"/>
                  <a:gd name="connsiteX6" fmla="*/ 46053 w 93641"/>
                  <a:gd name="connsiteY6" fmla="*/ 61827 h 93314"/>
                  <a:gd name="connsiteX7" fmla="*/ 62171 w 93641"/>
                  <a:gd name="connsiteY7" fmla="*/ 46852 h 93314"/>
                  <a:gd name="connsiteX8" fmla="*/ 47205 w 93641"/>
                  <a:gd name="connsiteY8" fmla="*/ 30724 h 93314"/>
                  <a:gd name="connsiteX9" fmla="*/ 31086 w 93641"/>
                  <a:gd name="connsiteY9" fmla="*/ 45700 h 9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641" h="93314">
                    <a:moveTo>
                      <a:pt x="46820" y="93314"/>
                    </a:moveTo>
                    <a:cubicBezTo>
                      <a:pt x="20724" y="93314"/>
                      <a:pt x="0" y="72579"/>
                      <a:pt x="0" y="46468"/>
                    </a:cubicBezTo>
                    <a:cubicBezTo>
                      <a:pt x="0" y="20357"/>
                      <a:pt x="20724" y="-379"/>
                      <a:pt x="47205" y="5"/>
                    </a:cubicBezTo>
                    <a:cubicBezTo>
                      <a:pt x="73301" y="5"/>
                      <a:pt x="93641" y="21125"/>
                      <a:pt x="93641" y="47620"/>
                    </a:cubicBezTo>
                    <a:cubicBezTo>
                      <a:pt x="93258" y="72963"/>
                      <a:pt x="72534" y="93314"/>
                      <a:pt x="46820" y="93314"/>
                    </a:cubicBezTo>
                    <a:close/>
                    <a:moveTo>
                      <a:pt x="31086" y="45700"/>
                    </a:moveTo>
                    <a:cubicBezTo>
                      <a:pt x="30702" y="53764"/>
                      <a:pt x="37610" y="61443"/>
                      <a:pt x="46053" y="61827"/>
                    </a:cubicBezTo>
                    <a:cubicBezTo>
                      <a:pt x="54112" y="62211"/>
                      <a:pt x="61788" y="55300"/>
                      <a:pt x="62171" y="46852"/>
                    </a:cubicBezTo>
                    <a:cubicBezTo>
                      <a:pt x="62556" y="38788"/>
                      <a:pt x="55264" y="31108"/>
                      <a:pt x="47205" y="30724"/>
                    </a:cubicBezTo>
                    <a:cubicBezTo>
                      <a:pt x="39529" y="30340"/>
                      <a:pt x="31469" y="37636"/>
                      <a:pt x="31086" y="45700"/>
                    </a:cubicBezTo>
                    <a:close/>
                  </a:path>
                </a:pathLst>
              </a:custGeom>
              <a:grpFill/>
              <a:ln w="3834"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E20FD99C-6327-7EB6-B44A-EEB2C4532B57}"/>
                  </a:ext>
                </a:extLst>
              </p:cNvPr>
              <p:cNvSpPr/>
              <p:nvPr/>
            </p:nvSpPr>
            <p:spPr>
              <a:xfrm>
                <a:off x="4127878" y="4435215"/>
                <a:ext cx="93262" cy="93693"/>
              </a:xfrm>
              <a:custGeom>
                <a:avLst/>
                <a:gdLst>
                  <a:gd name="connsiteX0" fmla="*/ 93263 w 93262"/>
                  <a:gd name="connsiteY0" fmla="*/ 47231 h 93693"/>
                  <a:gd name="connsiteX1" fmla="*/ 46058 w 93262"/>
                  <a:gd name="connsiteY1" fmla="*/ 93693 h 93693"/>
                  <a:gd name="connsiteX2" fmla="*/ 5 w 93262"/>
                  <a:gd name="connsiteY2" fmla="*/ 46079 h 93693"/>
                  <a:gd name="connsiteX3" fmla="*/ 46826 w 93262"/>
                  <a:gd name="connsiteY3" fmla="*/ 0 h 93693"/>
                  <a:gd name="connsiteX4" fmla="*/ 93263 w 93262"/>
                  <a:gd name="connsiteY4" fmla="*/ 47231 h 93693"/>
                  <a:gd name="connsiteX5" fmla="*/ 46442 w 93262"/>
                  <a:gd name="connsiteY5" fmla="*/ 31487 h 93693"/>
                  <a:gd name="connsiteX6" fmla="*/ 30707 w 93262"/>
                  <a:gd name="connsiteY6" fmla="*/ 46846 h 93693"/>
                  <a:gd name="connsiteX7" fmla="*/ 46058 w 93262"/>
                  <a:gd name="connsiteY7" fmla="*/ 62590 h 93693"/>
                  <a:gd name="connsiteX8" fmla="*/ 61793 w 93262"/>
                  <a:gd name="connsiteY8" fmla="*/ 47231 h 93693"/>
                  <a:gd name="connsiteX9" fmla="*/ 46442 w 93262"/>
                  <a:gd name="connsiteY9" fmla="*/ 31487 h 9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62" h="93693">
                    <a:moveTo>
                      <a:pt x="93263" y="47231"/>
                    </a:moveTo>
                    <a:cubicBezTo>
                      <a:pt x="93263" y="73342"/>
                      <a:pt x="72155" y="93693"/>
                      <a:pt x="46058" y="93693"/>
                    </a:cubicBezTo>
                    <a:cubicBezTo>
                      <a:pt x="19962" y="93693"/>
                      <a:pt x="-378" y="72574"/>
                      <a:pt x="5" y="46079"/>
                    </a:cubicBezTo>
                    <a:cubicBezTo>
                      <a:pt x="5" y="20735"/>
                      <a:pt x="21113" y="0"/>
                      <a:pt x="46826" y="0"/>
                    </a:cubicBezTo>
                    <a:cubicBezTo>
                      <a:pt x="72923" y="384"/>
                      <a:pt x="93263" y="21119"/>
                      <a:pt x="93263" y="47231"/>
                    </a:cubicBezTo>
                    <a:close/>
                    <a:moveTo>
                      <a:pt x="46442" y="31487"/>
                    </a:moveTo>
                    <a:cubicBezTo>
                      <a:pt x="38383" y="31487"/>
                      <a:pt x="30707" y="38783"/>
                      <a:pt x="30707" y="46846"/>
                    </a:cubicBezTo>
                    <a:cubicBezTo>
                      <a:pt x="30707" y="54910"/>
                      <a:pt x="37999" y="62590"/>
                      <a:pt x="46058" y="62590"/>
                    </a:cubicBezTo>
                    <a:cubicBezTo>
                      <a:pt x="54118" y="62590"/>
                      <a:pt x="61793" y="55294"/>
                      <a:pt x="61793" y="47231"/>
                    </a:cubicBezTo>
                    <a:cubicBezTo>
                      <a:pt x="62177" y="38783"/>
                      <a:pt x="54502" y="31487"/>
                      <a:pt x="46442" y="31487"/>
                    </a:cubicBezTo>
                    <a:close/>
                  </a:path>
                </a:pathLst>
              </a:custGeom>
              <a:grpFill/>
              <a:ln w="3834"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9BC2C9A1-352E-AFF3-35DF-97681A011114}"/>
                  </a:ext>
                </a:extLst>
              </p:cNvPr>
              <p:cNvSpPr/>
              <p:nvPr/>
            </p:nvSpPr>
            <p:spPr>
              <a:xfrm>
                <a:off x="4424158" y="4045083"/>
                <a:ext cx="109375" cy="31103"/>
              </a:xfrm>
              <a:custGeom>
                <a:avLst/>
                <a:gdLst>
                  <a:gd name="connsiteX0" fmla="*/ 54496 w 109375"/>
                  <a:gd name="connsiteY0" fmla="*/ 31103 h 31103"/>
                  <a:gd name="connsiteX1" fmla="*/ 18421 w 109375"/>
                  <a:gd name="connsiteY1" fmla="*/ 31103 h 31103"/>
                  <a:gd name="connsiteX2" fmla="*/ 0 w 109375"/>
                  <a:gd name="connsiteY2" fmla="*/ 15744 h 31103"/>
                  <a:gd name="connsiteX3" fmla="*/ 18037 w 109375"/>
                  <a:gd name="connsiteY3" fmla="*/ 0 h 31103"/>
                  <a:gd name="connsiteX4" fmla="*/ 91338 w 109375"/>
                  <a:gd name="connsiteY4" fmla="*/ 0 h 31103"/>
                  <a:gd name="connsiteX5" fmla="*/ 109376 w 109375"/>
                  <a:gd name="connsiteY5" fmla="*/ 15744 h 31103"/>
                  <a:gd name="connsiteX6" fmla="*/ 90954 w 109375"/>
                  <a:gd name="connsiteY6" fmla="*/ 31103 h 31103"/>
                  <a:gd name="connsiteX7" fmla="*/ 54496 w 109375"/>
                  <a:gd name="connsiteY7" fmla="*/ 31103 h 3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375" h="31103">
                    <a:moveTo>
                      <a:pt x="54496" y="31103"/>
                    </a:moveTo>
                    <a:cubicBezTo>
                      <a:pt x="42599" y="31103"/>
                      <a:pt x="30318" y="31103"/>
                      <a:pt x="18421" y="31103"/>
                    </a:cubicBezTo>
                    <a:cubicBezTo>
                      <a:pt x="6524" y="31103"/>
                      <a:pt x="0" y="25343"/>
                      <a:pt x="0" y="15744"/>
                    </a:cubicBezTo>
                    <a:cubicBezTo>
                      <a:pt x="0" y="5760"/>
                      <a:pt x="6524" y="0"/>
                      <a:pt x="18037" y="0"/>
                    </a:cubicBezTo>
                    <a:cubicBezTo>
                      <a:pt x="42599" y="0"/>
                      <a:pt x="66776" y="0"/>
                      <a:pt x="91338" y="0"/>
                    </a:cubicBezTo>
                    <a:cubicBezTo>
                      <a:pt x="102851" y="0"/>
                      <a:pt x="109376" y="6144"/>
                      <a:pt x="109376" y="15744"/>
                    </a:cubicBezTo>
                    <a:cubicBezTo>
                      <a:pt x="109376" y="25343"/>
                      <a:pt x="102468" y="31103"/>
                      <a:pt x="90954" y="31103"/>
                    </a:cubicBezTo>
                    <a:cubicBezTo>
                      <a:pt x="78674" y="31103"/>
                      <a:pt x="66393" y="31103"/>
                      <a:pt x="54496" y="31103"/>
                    </a:cubicBezTo>
                    <a:close/>
                  </a:path>
                </a:pathLst>
              </a:custGeom>
              <a:grpFill/>
              <a:ln w="3834"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C239F6F0-DDA4-4E49-FE3E-A3ACEA79FAA4}"/>
                  </a:ext>
                </a:extLst>
              </p:cNvPr>
              <p:cNvSpPr/>
              <p:nvPr/>
            </p:nvSpPr>
            <p:spPr>
              <a:xfrm>
                <a:off x="4267961" y="3670310"/>
                <a:ext cx="31100" cy="31103"/>
              </a:xfrm>
              <a:custGeom>
                <a:avLst/>
                <a:gdLst>
                  <a:gd name="connsiteX0" fmla="*/ 15351 w 31100"/>
                  <a:gd name="connsiteY0" fmla="*/ 0 h 31103"/>
                  <a:gd name="connsiteX1" fmla="*/ 31086 w 31100"/>
                  <a:gd name="connsiteY1" fmla="*/ 14976 h 31103"/>
                  <a:gd name="connsiteX2" fmla="*/ 15351 w 31100"/>
                  <a:gd name="connsiteY2" fmla="*/ 31103 h 31103"/>
                  <a:gd name="connsiteX3" fmla="*/ 0 w 31100"/>
                  <a:gd name="connsiteY3" fmla="*/ 15360 h 31103"/>
                  <a:gd name="connsiteX4" fmla="*/ 15351 w 31100"/>
                  <a:gd name="connsiteY4" fmla="*/ 0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0" h="31103">
                    <a:moveTo>
                      <a:pt x="15351" y="0"/>
                    </a:moveTo>
                    <a:cubicBezTo>
                      <a:pt x="24178" y="0"/>
                      <a:pt x="30702" y="6528"/>
                      <a:pt x="31086" y="14976"/>
                    </a:cubicBezTo>
                    <a:cubicBezTo>
                      <a:pt x="31470" y="24191"/>
                      <a:pt x="24178" y="31103"/>
                      <a:pt x="15351" y="31103"/>
                    </a:cubicBezTo>
                    <a:cubicBezTo>
                      <a:pt x="6524" y="31103"/>
                      <a:pt x="0" y="24191"/>
                      <a:pt x="0" y="15360"/>
                    </a:cubicBezTo>
                    <a:cubicBezTo>
                      <a:pt x="0" y="6912"/>
                      <a:pt x="6908" y="0"/>
                      <a:pt x="15351" y="0"/>
                    </a:cubicBezTo>
                    <a:close/>
                  </a:path>
                </a:pathLst>
              </a:custGeom>
              <a:grpFill/>
              <a:ln w="383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6572975B-DF1C-4ECB-2E09-74F8207FE046}"/>
                  </a:ext>
                </a:extLst>
              </p:cNvPr>
              <p:cNvSpPr/>
              <p:nvPr/>
            </p:nvSpPr>
            <p:spPr>
              <a:xfrm>
                <a:off x="4174704" y="3695654"/>
                <a:ext cx="31085" cy="31103"/>
              </a:xfrm>
              <a:custGeom>
                <a:avLst/>
                <a:gdLst>
                  <a:gd name="connsiteX0" fmla="*/ 15351 w 31085"/>
                  <a:gd name="connsiteY0" fmla="*/ 0 h 31103"/>
                  <a:gd name="connsiteX1" fmla="*/ 31086 w 31085"/>
                  <a:gd name="connsiteY1" fmla="*/ 15744 h 31103"/>
                  <a:gd name="connsiteX2" fmla="*/ 15735 w 31085"/>
                  <a:gd name="connsiteY2" fmla="*/ 31103 h 31103"/>
                  <a:gd name="connsiteX3" fmla="*/ 0 w 31085"/>
                  <a:gd name="connsiteY3" fmla="*/ 14976 h 31103"/>
                  <a:gd name="connsiteX4" fmla="*/ 15351 w 31085"/>
                  <a:gd name="connsiteY4" fmla="*/ 0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5" h="31103">
                    <a:moveTo>
                      <a:pt x="15351" y="0"/>
                    </a:moveTo>
                    <a:cubicBezTo>
                      <a:pt x="24561" y="0"/>
                      <a:pt x="31086" y="6912"/>
                      <a:pt x="31086" y="15744"/>
                    </a:cubicBezTo>
                    <a:cubicBezTo>
                      <a:pt x="30702" y="24191"/>
                      <a:pt x="24178" y="31103"/>
                      <a:pt x="15735" y="31103"/>
                    </a:cubicBezTo>
                    <a:cubicBezTo>
                      <a:pt x="6908" y="31103"/>
                      <a:pt x="0" y="23807"/>
                      <a:pt x="0" y="14976"/>
                    </a:cubicBezTo>
                    <a:cubicBezTo>
                      <a:pt x="0" y="6144"/>
                      <a:pt x="6524" y="0"/>
                      <a:pt x="15351" y="0"/>
                    </a:cubicBezTo>
                    <a:close/>
                  </a:path>
                </a:pathLst>
              </a:custGeom>
              <a:grpFill/>
              <a:ln w="383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D35879AB-CCCE-9961-40C8-391FD8BB0D5A}"/>
                  </a:ext>
                </a:extLst>
              </p:cNvPr>
              <p:cNvSpPr/>
              <p:nvPr/>
            </p:nvSpPr>
            <p:spPr>
              <a:xfrm>
                <a:off x="4361603" y="3695637"/>
                <a:ext cx="31101" cy="31134"/>
              </a:xfrm>
              <a:custGeom>
                <a:avLst/>
                <a:gdLst>
                  <a:gd name="connsiteX0" fmla="*/ 31086 w 31101"/>
                  <a:gd name="connsiteY0" fmla="*/ 14992 h 31134"/>
                  <a:gd name="connsiteX1" fmla="*/ 16118 w 31101"/>
                  <a:gd name="connsiteY1" fmla="*/ 31119 h 31134"/>
                  <a:gd name="connsiteX2" fmla="*/ 0 w 31101"/>
                  <a:gd name="connsiteY2" fmla="*/ 15376 h 31134"/>
                  <a:gd name="connsiteX3" fmla="*/ 15351 w 31101"/>
                  <a:gd name="connsiteY3" fmla="*/ 16 h 31134"/>
                  <a:gd name="connsiteX4" fmla="*/ 31086 w 31101"/>
                  <a:gd name="connsiteY4" fmla="*/ 14992 h 3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1" h="31134">
                    <a:moveTo>
                      <a:pt x="31086" y="14992"/>
                    </a:moveTo>
                    <a:cubicBezTo>
                      <a:pt x="31469" y="23439"/>
                      <a:pt x="24945" y="30735"/>
                      <a:pt x="16118" y="31119"/>
                    </a:cubicBezTo>
                    <a:cubicBezTo>
                      <a:pt x="7292" y="31503"/>
                      <a:pt x="0" y="24591"/>
                      <a:pt x="0" y="15376"/>
                    </a:cubicBezTo>
                    <a:cubicBezTo>
                      <a:pt x="0" y="6544"/>
                      <a:pt x="6524" y="16"/>
                      <a:pt x="15351" y="16"/>
                    </a:cubicBezTo>
                    <a:cubicBezTo>
                      <a:pt x="24178" y="-368"/>
                      <a:pt x="31086" y="6160"/>
                      <a:pt x="31086" y="14992"/>
                    </a:cubicBezTo>
                    <a:close/>
                  </a:path>
                </a:pathLst>
              </a:custGeom>
              <a:grpFill/>
              <a:ln w="383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5BDB5121-E1B6-1C60-AD3A-44904FD20CD7}"/>
                  </a:ext>
                </a:extLst>
              </p:cNvPr>
              <p:cNvSpPr/>
              <p:nvPr/>
            </p:nvSpPr>
            <p:spPr>
              <a:xfrm>
                <a:off x="4105947" y="3763986"/>
                <a:ext cx="31163" cy="31136"/>
              </a:xfrm>
              <a:custGeom>
                <a:avLst/>
                <a:gdLst>
                  <a:gd name="connsiteX0" fmla="*/ 16563 w 31163"/>
                  <a:gd name="connsiteY0" fmla="*/ 17 h 31136"/>
                  <a:gd name="connsiteX1" fmla="*/ 31147 w 31163"/>
                  <a:gd name="connsiteY1" fmla="*/ 16145 h 31136"/>
                  <a:gd name="connsiteX2" fmla="*/ 14645 w 31163"/>
                  <a:gd name="connsiteY2" fmla="*/ 31120 h 31136"/>
                  <a:gd name="connsiteX3" fmla="*/ 61 w 31163"/>
                  <a:gd name="connsiteY3" fmla="*/ 14225 h 31136"/>
                  <a:gd name="connsiteX4" fmla="*/ 16563 w 31163"/>
                  <a:gd name="connsiteY4" fmla="*/ 17 h 31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 h="31136">
                    <a:moveTo>
                      <a:pt x="16563" y="17"/>
                    </a:moveTo>
                    <a:cubicBezTo>
                      <a:pt x="25007" y="401"/>
                      <a:pt x="31531" y="7697"/>
                      <a:pt x="31147" y="16145"/>
                    </a:cubicBezTo>
                    <a:cubicBezTo>
                      <a:pt x="30763" y="24976"/>
                      <a:pt x="23472" y="31504"/>
                      <a:pt x="14645" y="31120"/>
                    </a:cubicBezTo>
                    <a:cubicBezTo>
                      <a:pt x="5818" y="30736"/>
                      <a:pt x="-706" y="23440"/>
                      <a:pt x="61" y="14225"/>
                    </a:cubicBezTo>
                    <a:cubicBezTo>
                      <a:pt x="829" y="5777"/>
                      <a:pt x="7737" y="-367"/>
                      <a:pt x="16563" y="17"/>
                    </a:cubicBezTo>
                    <a:close/>
                  </a:path>
                </a:pathLst>
              </a:custGeom>
              <a:grpFill/>
              <a:ln w="383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3A8F68DD-578D-0053-53E1-81366E96EB8B}"/>
                  </a:ext>
                </a:extLst>
              </p:cNvPr>
              <p:cNvSpPr/>
              <p:nvPr/>
            </p:nvSpPr>
            <p:spPr>
              <a:xfrm>
                <a:off x="4429516" y="3764710"/>
                <a:ext cx="31484" cy="30780"/>
              </a:xfrm>
              <a:custGeom>
                <a:avLst/>
                <a:gdLst>
                  <a:gd name="connsiteX0" fmla="*/ 31484 w 31484"/>
                  <a:gd name="connsiteY0" fmla="*/ 14653 h 30780"/>
                  <a:gd name="connsiteX1" fmla="*/ 15750 w 31484"/>
                  <a:gd name="connsiteY1" fmla="*/ 30780 h 30780"/>
                  <a:gd name="connsiteX2" fmla="*/ 14 w 31484"/>
                  <a:gd name="connsiteY2" fmla="*/ 15805 h 30780"/>
                  <a:gd name="connsiteX3" fmla="*/ 15750 w 31484"/>
                  <a:gd name="connsiteY3" fmla="*/ 61 h 30780"/>
                  <a:gd name="connsiteX4" fmla="*/ 31484 w 31484"/>
                  <a:gd name="connsiteY4" fmla="*/ 14653 h 3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4" h="30780">
                    <a:moveTo>
                      <a:pt x="31484" y="14653"/>
                    </a:moveTo>
                    <a:cubicBezTo>
                      <a:pt x="31484" y="23869"/>
                      <a:pt x="24960" y="30780"/>
                      <a:pt x="15750" y="30780"/>
                    </a:cubicBezTo>
                    <a:cubicBezTo>
                      <a:pt x="7306" y="30780"/>
                      <a:pt x="399" y="23869"/>
                      <a:pt x="14" y="15805"/>
                    </a:cubicBezTo>
                    <a:cubicBezTo>
                      <a:pt x="-369" y="6973"/>
                      <a:pt x="6923" y="-323"/>
                      <a:pt x="15750" y="61"/>
                    </a:cubicBezTo>
                    <a:cubicBezTo>
                      <a:pt x="24960" y="-707"/>
                      <a:pt x="31484" y="5821"/>
                      <a:pt x="31484" y="14653"/>
                    </a:cubicBezTo>
                    <a:close/>
                  </a:path>
                </a:pathLst>
              </a:custGeom>
              <a:grpFill/>
              <a:ln w="383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E9369D03-F3AE-28D1-DDB1-A6D2838DC80C}"/>
                  </a:ext>
                </a:extLst>
              </p:cNvPr>
              <p:cNvSpPr/>
              <p:nvPr/>
            </p:nvSpPr>
            <p:spPr>
              <a:xfrm>
                <a:off x="4080664" y="3857697"/>
                <a:ext cx="31116" cy="31103"/>
              </a:xfrm>
              <a:custGeom>
                <a:avLst/>
                <a:gdLst>
                  <a:gd name="connsiteX0" fmla="*/ 31101 w 31116"/>
                  <a:gd name="connsiteY0" fmla="*/ 15744 h 31103"/>
                  <a:gd name="connsiteX1" fmla="*/ 15750 w 31116"/>
                  <a:gd name="connsiteY1" fmla="*/ 31103 h 31103"/>
                  <a:gd name="connsiteX2" fmla="*/ 15 w 31116"/>
                  <a:gd name="connsiteY2" fmla="*/ 14976 h 31103"/>
                  <a:gd name="connsiteX3" fmla="*/ 15750 w 31116"/>
                  <a:gd name="connsiteY3" fmla="*/ 0 h 31103"/>
                  <a:gd name="connsiteX4" fmla="*/ 31101 w 31116"/>
                  <a:gd name="connsiteY4" fmla="*/ 15744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6" h="31103">
                    <a:moveTo>
                      <a:pt x="31101" y="15744"/>
                    </a:moveTo>
                    <a:cubicBezTo>
                      <a:pt x="31101" y="24575"/>
                      <a:pt x="24576" y="31103"/>
                      <a:pt x="15750" y="31103"/>
                    </a:cubicBezTo>
                    <a:cubicBezTo>
                      <a:pt x="6539" y="31103"/>
                      <a:pt x="-369" y="24191"/>
                      <a:pt x="15" y="14976"/>
                    </a:cubicBezTo>
                    <a:cubicBezTo>
                      <a:pt x="399" y="6144"/>
                      <a:pt x="6923" y="0"/>
                      <a:pt x="15750" y="0"/>
                    </a:cubicBezTo>
                    <a:cubicBezTo>
                      <a:pt x="24576" y="0"/>
                      <a:pt x="31485" y="6912"/>
                      <a:pt x="31101" y="15744"/>
                    </a:cubicBezTo>
                    <a:close/>
                  </a:path>
                </a:pathLst>
              </a:custGeom>
              <a:grpFill/>
              <a:ln w="383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C4D61089-95AC-7C1F-55CE-75303228FA76}"/>
                  </a:ext>
                </a:extLst>
              </p:cNvPr>
              <p:cNvSpPr/>
              <p:nvPr/>
            </p:nvSpPr>
            <p:spPr>
              <a:xfrm>
                <a:off x="4455610" y="3857635"/>
                <a:ext cx="31164" cy="31181"/>
              </a:xfrm>
              <a:custGeom>
                <a:avLst/>
                <a:gdLst>
                  <a:gd name="connsiteX0" fmla="*/ 14601 w 31164"/>
                  <a:gd name="connsiteY0" fmla="*/ 31164 h 31181"/>
                  <a:gd name="connsiteX1" fmla="*/ 17 w 31164"/>
                  <a:gd name="connsiteY1" fmla="*/ 15037 h 31181"/>
                  <a:gd name="connsiteX2" fmla="*/ 16903 w 31164"/>
                  <a:gd name="connsiteY2" fmla="*/ 61 h 31181"/>
                  <a:gd name="connsiteX3" fmla="*/ 31103 w 31164"/>
                  <a:gd name="connsiteY3" fmla="*/ 16573 h 31181"/>
                  <a:gd name="connsiteX4" fmla="*/ 14601 w 31164"/>
                  <a:gd name="connsiteY4" fmla="*/ 31164 h 3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4" h="31181">
                    <a:moveTo>
                      <a:pt x="14601" y="31164"/>
                    </a:moveTo>
                    <a:cubicBezTo>
                      <a:pt x="5774" y="30780"/>
                      <a:pt x="-367" y="23869"/>
                      <a:pt x="17" y="15037"/>
                    </a:cubicBezTo>
                    <a:cubicBezTo>
                      <a:pt x="401" y="5821"/>
                      <a:pt x="7693" y="-707"/>
                      <a:pt x="16903" y="61"/>
                    </a:cubicBezTo>
                    <a:cubicBezTo>
                      <a:pt x="25346" y="829"/>
                      <a:pt x="31871" y="7741"/>
                      <a:pt x="31103" y="16573"/>
                    </a:cubicBezTo>
                    <a:cubicBezTo>
                      <a:pt x="30335" y="25405"/>
                      <a:pt x="23044" y="31548"/>
                      <a:pt x="14601" y="31164"/>
                    </a:cubicBezTo>
                    <a:close/>
                  </a:path>
                </a:pathLst>
              </a:custGeom>
              <a:grpFill/>
              <a:ln w="383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5AEEBAA-DF69-A85A-201A-305E2F25C576}"/>
                  </a:ext>
                </a:extLst>
              </p:cNvPr>
              <p:cNvSpPr/>
              <p:nvPr/>
            </p:nvSpPr>
            <p:spPr>
              <a:xfrm>
                <a:off x="4106008" y="3951374"/>
                <a:ext cx="31085" cy="31133"/>
              </a:xfrm>
              <a:custGeom>
                <a:avLst/>
                <a:gdLst>
                  <a:gd name="connsiteX0" fmla="*/ 31086 w 31085"/>
                  <a:gd name="connsiteY0" fmla="*/ 15375 h 31133"/>
                  <a:gd name="connsiteX1" fmla="*/ 16118 w 31085"/>
                  <a:gd name="connsiteY1" fmla="*/ 31118 h 31133"/>
                  <a:gd name="connsiteX2" fmla="*/ 0 w 31085"/>
                  <a:gd name="connsiteY2" fmla="*/ 15759 h 31133"/>
                  <a:gd name="connsiteX3" fmla="*/ 14967 w 31085"/>
                  <a:gd name="connsiteY3" fmla="*/ 15 h 31133"/>
                  <a:gd name="connsiteX4" fmla="*/ 31086 w 31085"/>
                  <a:gd name="connsiteY4" fmla="*/ 15375 h 31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5" h="31133">
                    <a:moveTo>
                      <a:pt x="31086" y="15375"/>
                    </a:moveTo>
                    <a:cubicBezTo>
                      <a:pt x="31086" y="23822"/>
                      <a:pt x="24562" y="30734"/>
                      <a:pt x="16118" y="31118"/>
                    </a:cubicBezTo>
                    <a:cubicBezTo>
                      <a:pt x="6908" y="31502"/>
                      <a:pt x="0" y="24590"/>
                      <a:pt x="0" y="15759"/>
                    </a:cubicBezTo>
                    <a:cubicBezTo>
                      <a:pt x="0" y="6927"/>
                      <a:pt x="6140" y="399"/>
                      <a:pt x="14967" y="15"/>
                    </a:cubicBezTo>
                    <a:cubicBezTo>
                      <a:pt x="23794" y="-369"/>
                      <a:pt x="31086" y="6543"/>
                      <a:pt x="31086" y="15375"/>
                    </a:cubicBezTo>
                    <a:close/>
                  </a:path>
                </a:pathLst>
              </a:custGeom>
              <a:grpFill/>
              <a:ln w="383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FE3F81C7-7AAD-F133-67FC-A4A32D73EC36}"/>
                  </a:ext>
                </a:extLst>
              </p:cNvPr>
              <p:cNvSpPr/>
              <p:nvPr/>
            </p:nvSpPr>
            <p:spPr>
              <a:xfrm>
                <a:off x="4429915" y="3951390"/>
                <a:ext cx="31485" cy="31103"/>
              </a:xfrm>
              <a:custGeom>
                <a:avLst/>
                <a:gdLst>
                  <a:gd name="connsiteX0" fmla="*/ 16118 w 31485"/>
                  <a:gd name="connsiteY0" fmla="*/ 0 h 31103"/>
                  <a:gd name="connsiteX1" fmla="*/ 31469 w 31485"/>
                  <a:gd name="connsiteY1" fmla="*/ 16127 h 31103"/>
                  <a:gd name="connsiteX2" fmla="*/ 15735 w 31485"/>
                  <a:gd name="connsiteY2" fmla="*/ 31103 h 31103"/>
                  <a:gd name="connsiteX3" fmla="*/ 0 w 31485"/>
                  <a:gd name="connsiteY3" fmla="*/ 15744 h 31103"/>
                  <a:gd name="connsiteX4" fmla="*/ 16118 w 31485"/>
                  <a:gd name="connsiteY4" fmla="*/ 0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5" h="31103">
                    <a:moveTo>
                      <a:pt x="16118" y="0"/>
                    </a:moveTo>
                    <a:cubicBezTo>
                      <a:pt x="25329" y="0"/>
                      <a:pt x="31853" y="6912"/>
                      <a:pt x="31469" y="16127"/>
                    </a:cubicBezTo>
                    <a:cubicBezTo>
                      <a:pt x="31086" y="24959"/>
                      <a:pt x="24561" y="31103"/>
                      <a:pt x="15735" y="31103"/>
                    </a:cubicBezTo>
                    <a:cubicBezTo>
                      <a:pt x="7291" y="31103"/>
                      <a:pt x="384" y="24191"/>
                      <a:pt x="0" y="15744"/>
                    </a:cubicBezTo>
                    <a:cubicBezTo>
                      <a:pt x="0" y="6912"/>
                      <a:pt x="6908" y="0"/>
                      <a:pt x="16118" y="0"/>
                    </a:cubicBezTo>
                    <a:close/>
                  </a:path>
                </a:pathLst>
              </a:custGeom>
              <a:grpFill/>
              <a:ln w="3834" cap="flat">
                <a:noFill/>
                <a:prstDash val="solid"/>
                <a:miter/>
              </a:ln>
            </p:spPr>
            <p:txBody>
              <a:bodyPr rtlCol="0" anchor="ctr"/>
              <a:lstStyle/>
              <a:p>
                <a:endParaRPr lang="en-US"/>
              </a:p>
            </p:txBody>
          </p:sp>
        </p:grpSp>
      </p:grpSp>
      <p:grpSp>
        <p:nvGrpSpPr>
          <p:cNvPr id="234" name="Group 233">
            <a:extLst>
              <a:ext uri="{FF2B5EF4-FFF2-40B4-BE49-F238E27FC236}">
                <a16:creationId xmlns:a16="http://schemas.microsoft.com/office/drawing/2014/main" id="{3AD9EF95-0898-FD4C-E7D3-0957E752276E}"/>
              </a:ext>
            </a:extLst>
          </p:cNvPr>
          <p:cNvGrpSpPr/>
          <p:nvPr/>
        </p:nvGrpSpPr>
        <p:grpSpPr>
          <a:xfrm>
            <a:off x="838107" y="6196536"/>
            <a:ext cx="661170" cy="589376"/>
            <a:chOff x="4422991" y="1951890"/>
            <a:chExt cx="1086135" cy="968195"/>
          </a:xfrm>
        </p:grpSpPr>
        <p:sp>
          <p:nvSpPr>
            <p:cNvPr id="235" name="Freeform 234">
              <a:extLst>
                <a:ext uri="{FF2B5EF4-FFF2-40B4-BE49-F238E27FC236}">
                  <a16:creationId xmlns:a16="http://schemas.microsoft.com/office/drawing/2014/main" id="{87ED6A11-F662-6921-3034-43B3FE45C688}"/>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236" name="Graphic 3">
              <a:extLst>
                <a:ext uri="{FF2B5EF4-FFF2-40B4-BE49-F238E27FC236}">
                  <a16:creationId xmlns:a16="http://schemas.microsoft.com/office/drawing/2014/main" id="{2DBAE4DD-FD9E-D22D-10A0-DE082E3F1C8B}"/>
                </a:ext>
              </a:extLst>
            </p:cNvPr>
            <p:cNvGrpSpPr/>
            <p:nvPr/>
          </p:nvGrpSpPr>
          <p:grpSpPr>
            <a:xfrm>
              <a:off x="4738409" y="2001259"/>
              <a:ext cx="466270" cy="416899"/>
              <a:chOff x="4738409" y="2001259"/>
              <a:chExt cx="466270" cy="416899"/>
            </a:xfrm>
            <a:solidFill>
              <a:srgbClr val="00BADE"/>
            </a:solidFill>
          </p:grpSpPr>
          <p:sp>
            <p:nvSpPr>
              <p:cNvPr id="237" name="Freeform 236">
                <a:extLst>
                  <a:ext uri="{FF2B5EF4-FFF2-40B4-BE49-F238E27FC236}">
                    <a16:creationId xmlns:a16="http://schemas.microsoft.com/office/drawing/2014/main" id="{269C6FC9-5E5A-CE42-1555-5C1A22E0EA70}"/>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00BADE"/>
              </a:solidFill>
              <a:ln w="27426"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23E9CCE7-B35C-75D7-6C28-2C549FF2EE51}"/>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00BADE"/>
              </a:solidFill>
              <a:ln w="27426"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B5E461FD-B81D-95DE-A879-DDFDE0A5A11B}"/>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00BADE"/>
              </a:solidFill>
              <a:ln w="27426" cap="flat">
                <a:noFill/>
                <a:prstDash val="solid"/>
                <a:miter/>
              </a:ln>
            </p:spPr>
            <p:txBody>
              <a:bodyPr rtlCol="0" anchor="ctr"/>
              <a:lstStyle/>
              <a:p>
                <a:endParaRPr lang="en-US"/>
              </a:p>
            </p:txBody>
          </p:sp>
        </p:grpSp>
      </p:grpSp>
      <p:grpSp>
        <p:nvGrpSpPr>
          <p:cNvPr id="252" name="Group 251">
            <a:extLst>
              <a:ext uri="{FF2B5EF4-FFF2-40B4-BE49-F238E27FC236}">
                <a16:creationId xmlns:a16="http://schemas.microsoft.com/office/drawing/2014/main" id="{15B8B747-A2BB-6663-A7A4-084877954D3F}"/>
              </a:ext>
            </a:extLst>
          </p:cNvPr>
          <p:cNvGrpSpPr/>
          <p:nvPr/>
        </p:nvGrpSpPr>
        <p:grpSpPr>
          <a:xfrm>
            <a:off x="4047859" y="8297224"/>
            <a:ext cx="613836" cy="613166"/>
            <a:chOff x="7257599" y="768348"/>
            <a:chExt cx="868457" cy="867509"/>
          </a:xfrm>
        </p:grpSpPr>
        <p:sp>
          <p:nvSpPr>
            <p:cNvPr id="253" name="Freeform 252">
              <a:extLst>
                <a:ext uri="{FF2B5EF4-FFF2-40B4-BE49-F238E27FC236}">
                  <a16:creationId xmlns:a16="http://schemas.microsoft.com/office/drawing/2014/main" id="{157E122C-6494-E51C-F275-E19507A24DA5}"/>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54" name="Graphic 2">
              <a:extLst>
                <a:ext uri="{FF2B5EF4-FFF2-40B4-BE49-F238E27FC236}">
                  <a16:creationId xmlns:a16="http://schemas.microsoft.com/office/drawing/2014/main" id="{A88DA445-115B-4341-8DB4-E825AC918667}"/>
                </a:ext>
              </a:extLst>
            </p:cNvPr>
            <p:cNvGrpSpPr/>
            <p:nvPr/>
          </p:nvGrpSpPr>
          <p:grpSpPr>
            <a:xfrm>
              <a:off x="7257599" y="768348"/>
              <a:ext cx="868457" cy="867509"/>
              <a:chOff x="7257599" y="768348"/>
              <a:chExt cx="868457" cy="867509"/>
            </a:xfrm>
            <a:solidFill>
              <a:srgbClr val="010101"/>
            </a:solidFill>
          </p:grpSpPr>
          <p:sp>
            <p:nvSpPr>
              <p:cNvPr id="255" name="Freeform 254">
                <a:extLst>
                  <a:ext uri="{FF2B5EF4-FFF2-40B4-BE49-F238E27FC236}">
                    <a16:creationId xmlns:a16="http://schemas.microsoft.com/office/drawing/2014/main" id="{215419C3-C924-025D-1A57-33FD119AF9EC}"/>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6" name="Freeform 255">
                <a:extLst>
                  <a:ext uri="{FF2B5EF4-FFF2-40B4-BE49-F238E27FC236}">
                    <a16:creationId xmlns:a16="http://schemas.microsoft.com/office/drawing/2014/main" id="{5E9E61AC-A0E8-AF16-E2E0-A3BE57440A8D}"/>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7" name="Freeform 256">
                <a:extLst>
                  <a:ext uri="{FF2B5EF4-FFF2-40B4-BE49-F238E27FC236}">
                    <a16:creationId xmlns:a16="http://schemas.microsoft.com/office/drawing/2014/main" id="{2E4F6708-FAA9-1A30-3D46-6F100D8716D2}"/>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8" name="Freeform 257">
                <a:extLst>
                  <a:ext uri="{FF2B5EF4-FFF2-40B4-BE49-F238E27FC236}">
                    <a16:creationId xmlns:a16="http://schemas.microsoft.com/office/drawing/2014/main" id="{82A8A16C-2AE3-B394-9547-A142ACE972F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9" name="Freeform 258">
                <a:extLst>
                  <a:ext uri="{FF2B5EF4-FFF2-40B4-BE49-F238E27FC236}">
                    <a16:creationId xmlns:a16="http://schemas.microsoft.com/office/drawing/2014/main" id="{3EF514A4-44D0-2172-C878-B3E7C79BF8A7}"/>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260" name="Group 259">
            <a:extLst>
              <a:ext uri="{FF2B5EF4-FFF2-40B4-BE49-F238E27FC236}">
                <a16:creationId xmlns:a16="http://schemas.microsoft.com/office/drawing/2014/main" id="{6B938952-8EDB-AE6E-4CB1-DCB043CF2E2B}"/>
              </a:ext>
            </a:extLst>
          </p:cNvPr>
          <p:cNvGrpSpPr/>
          <p:nvPr/>
        </p:nvGrpSpPr>
        <p:grpSpPr>
          <a:xfrm>
            <a:off x="2932923" y="6991220"/>
            <a:ext cx="588639" cy="588537"/>
            <a:chOff x="3258209" y="1217582"/>
            <a:chExt cx="4712093" cy="4711281"/>
          </a:xfrm>
        </p:grpSpPr>
        <p:sp>
          <p:nvSpPr>
            <p:cNvPr id="261" name="Freeform 260">
              <a:extLst>
                <a:ext uri="{FF2B5EF4-FFF2-40B4-BE49-F238E27FC236}">
                  <a16:creationId xmlns:a16="http://schemas.microsoft.com/office/drawing/2014/main" id="{8AF8EE5C-B511-129C-83F3-1581B4CE0B65}"/>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00BADE"/>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2" name="Freeform 261">
              <a:extLst>
                <a:ext uri="{FF2B5EF4-FFF2-40B4-BE49-F238E27FC236}">
                  <a16:creationId xmlns:a16="http://schemas.microsoft.com/office/drawing/2014/main" id="{62CEF74B-620D-A36A-9128-CFA0929386EF}"/>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00BADE"/>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63" name="Group 262">
              <a:extLst>
                <a:ext uri="{FF2B5EF4-FFF2-40B4-BE49-F238E27FC236}">
                  <a16:creationId xmlns:a16="http://schemas.microsoft.com/office/drawing/2014/main" id="{C6A6A49B-1A68-D4B7-19E1-8E6D90E485D3}"/>
                </a:ext>
              </a:extLst>
            </p:cNvPr>
            <p:cNvGrpSpPr/>
            <p:nvPr/>
          </p:nvGrpSpPr>
          <p:grpSpPr>
            <a:xfrm>
              <a:off x="3258209" y="1217582"/>
              <a:ext cx="4712093" cy="4711281"/>
              <a:chOff x="3258209" y="1217582"/>
              <a:chExt cx="4712093" cy="4711281"/>
            </a:xfrm>
          </p:grpSpPr>
          <p:sp>
            <p:nvSpPr>
              <p:cNvPr id="264" name="Freeform 263">
                <a:extLst>
                  <a:ext uri="{FF2B5EF4-FFF2-40B4-BE49-F238E27FC236}">
                    <a16:creationId xmlns:a16="http://schemas.microsoft.com/office/drawing/2014/main" id="{7DA2E598-DC9B-2EBA-CCC9-7D00C2B06EA2}"/>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5" name="Freeform 264">
                <a:extLst>
                  <a:ext uri="{FF2B5EF4-FFF2-40B4-BE49-F238E27FC236}">
                    <a16:creationId xmlns:a16="http://schemas.microsoft.com/office/drawing/2014/main" id="{D8366AA6-04F8-F0AB-2C5B-43899533B3A6}"/>
                  </a:ext>
                </a:extLst>
              </p:cNvPr>
              <p:cNvSpPr/>
              <p:nvPr/>
            </p:nvSpPr>
            <p:spPr>
              <a:xfrm>
                <a:off x="7057578" y="1217582"/>
                <a:ext cx="911772" cy="2695016"/>
              </a:xfrm>
              <a:custGeom>
                <a:avLst/>
                <a:gdLst>
                  <a:gd name="connsiteX0" fmla="*/ 911772 w 911772"/>
                  <a:gd name="connsiteY0" fmla="*/ 2568405 h 2695016"/>
                  <a:gd name="connsiteX1" fmla="*/ 902255 w 911772"/>
                  <a:gd name="connsiteY1" fmla="*/ 2543654 h 2695016"/>
                  <a:gd name="connsiteX2" fmla="*/ 324545 w 911772"/>
                  <a:gd name="connsiteY2" fmla="*/ 2378012 h 2695016"/>
                  <a:gd name="connsiteX3" fmla="*/ 35215 w 911772"/>
                  <a:gd name="connsiteY3" fmla="*/ 2666458 h 2695016"/>
                  <a:gd name="connsiteX4" fmla="*/ 4759 w 911772"/>
                  <a:gd name="connsiteY4" fmla="*/ 2695017 h 2695016"/>
                  <a:gd name="connsiteX5" fmla="*/ 0 w 911772"/>
                  <a:gd name="connsiteY5" fmla="*/ 2666458 h 2695016"/>
                  <a:gd name="connsiteX6" fmla="*/ 0 w 911772"/>
                  <a:gd name="connsiteY6" fmla="*/ 0 h 2695016"/>
                  <a:gd name="connsiteX7" fmla="*/ 910821 w 911772"/>
                  <a:gd name="connsiteY7" fmla="*/ 0 h 2695016"/>
                  <a:gd name="connsiteX8" fmla="*/ 911772 w 911772"/>
                  <a:gd name="connsiteY8" fmla="*/ 2568405 h 26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772" h="2695016">
                    <a:moveTo>
                      <a:pt x="911772" y="2568405"/>
                    </a:moveTo>
                    <a:cubicBezTo>
                      <a:pt x="908917" y="2559838"/>
                      <a:pt x="905110" y="2552222"/>
                      <a:pt x="902255" y="2543654"/>
                    </a:cubicBezTo>
                    <a:cubicBezTo>
                      <a:pt x="835633" y="2279960"/>
                      <a:pt x="520605" y="2189523"/>
                      <a:pt x="324545" y="2378012"/>
                    </a:cubicBezTo>
                    <a:cubicBezTo>
                      <a:pt x="226515" y="2472257"/>
                      <a:pt x="131341" y="2570310"/>
                      <a:pt x="35215" y="2666458"/>
                    </a:cubicBezTo>
                    <a:cubicBezTo>
                      <a:pt x="26649" y="2675026"/>
                      <a:pt x="18083" y="2682641"/>
                      <a:pt x="4759" y="2695017"/>
                    </a:cubicBezTo>
                    <a:cubicBezTo>
                      <a:pt x="2855" y="2682641"/>
                      <a:pt x="0" y="2675026"/>
                      <a:pt x="0" y="2666458"/>
                    </a:cubicBezTo>
                    <a:cubicBezTo>
                      <a:pt x="0" y="1777321"/>
                      <a:pt x="0" y="889137"/>
                      <a:pt x="0" y="0"/>
                    </a:cubicBezTo>
                    <a:cubicBezTo>
                      <a:pt x="303607" y="0"/>
                      <a:pt x="607214" y="0"/>
                      <a:pt x="910821" y="0"/>
                    </a:cubicBezTo>
                    <a:cubicBezTo>
                      <a:pt x="911772" y="856770"/>
                      <a:pt x="911772" y="1712588"/>
                      <a:pt x="911772" y="2568405"/>
                    </a:cubicBezTo>
                    <a:close/>
                  </a:path>
                </a:pathLst>
              </a:custGeom>
              <a:solidFill>
                <a:srgbClr val="FFFFFF"/>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6" name="Freeform 265">
                <a:extLst>
                  <a:ext uri="{FF2B5EF4-FFF2-40B4-BE49-F238E27FC236}">
                    <a16:creationId xmlns:a16="http://schemas.microsoft.com/office/drawing/2014/main" id="{FC1CB408-A4E3-2CC8-AF6A-25F038373B5B}"/>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7" name="Freeform 266">
                <a:extLst>
                  <a:ext uri="{FF2B5EF4-FFF2-40B4-BE49-F238E27FC236}">
                    <a16:creationId xmlns:a16="http://schemas.microsoft.com/office/drawing/2014/main" id="{352CF8F1-61F3-38D5-3F9D-82DB9D0FEDE7}"/>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8" name="Freeform 267">
                <a:extLst>
                  <a:ext uri="{FF2B5EF4-FFF2-40B4-BE49-F238E27FC236}">
                    <a16:creationId xmlns:a16="http://schemas.microsoft.com/office/drawing/2014/main" id="{28ADC4D6-6E60-C705-3196-C5B778A0EEFA}"/>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9" name="Freeform 268">
                <a:extLst>
                  <a:ext uri="{FF2B5EF4-FFF2-40B4-BE49-F238E27FC236}">
                    <a16:creationId xmlns:a16="http://schemas.microsoft.com/office/drawing/2014/main" id="{2384429A-9454-6C2A-33D3-35683F6BBDD6}"/>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0" name="Freeform 269">
                <a:extLst>
                  <a:ext uri="{FF2B5EF4-FFF2-40B4-BE49-F238E27FC236}">
                    <a16:creationId xmlns:a16="http://schemas.microsoft.com/office/drawing/2014/main" id="{8A58BB44-61D8-14B6-5ADD-247B7189CAD0}"/>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1" name="Freeform 270">
                <a:extLst>
                  <a:ext uri="{FF2B5EF4-FFF2-40B4-BE49-F238E27FC236}">
                    <a16:creationId xmlns:a16="http://schemas.microsoft.com/office/drawing/2014/main" id="{A20B1B53-C5D2-F6E5-3ACB-4591CC93123D}"/>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2" name="Freeform 271">
                <a:extLst>
                  <a:ext uri="{FF2B5EF4-FFF2-40B4-BE49-F238E27FC236}">
                    <a16:creationId xmlns:a16="http://schemas.microsoft.com/office/drawing/2014/main" id="{305E9277-7DEC-7277-82C2-55EFEAC04789}"/>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3" name="Freeform 272">
                <a:extLst>
                  <a:ext uri="{FF2B5EF4-FFF2-40B4-BE49-F238E27FC236}">
                    <a16:creationId xmlns:a16="http://schemas.microsoft.com/office/drawing/2014/main" id="{AB3E28D3-A63E-4BD5-ACF3-88F2049043E5}"/>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4" name="Freeform 273">
                <a:extLst>
                  <a:ext uri="{FF2B5EF4-FFF2-40B4-BE49-F238E27FC236}">
                    <a16:creationId xmlns:a16="http://schemas.microsoft.com/office/drawing/2014/main" id="{D0555786-3CC7-FE0B-F0ED-F3DBF2F3517B}"/>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5" name="Freeform 274">
                <a:extLst>
                  <a:ext uri="{FF2B5EF4-FFF2-40B4-BE49-F238E27FC236}">
                    <a16:creationId xmlns:a16="http://schemas.microsoft.com/office/drawing/2014/main" id="{6F362545-9381-41AE-6595-84A3865EC562}"/>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6" name="Freeform 275">
                <a:extLst>
                  <a:ext uri="{FF2B5EF4-FFF2-40B4-BE49-F238E27FC236}">
                    <a16:creationId xmlns:a16="http://schemas.microsoft.com/office/drawing/2014/main" id="{AB806555-E529-4EFA-A3CB-FB54AF3747C2}"/>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7" name="Freeform 276">
                <a:extLst>
                  <a:ext uri="{FF2B5EF4-FFF2-40B4-BE49-F238E27FC236}">
                    <a16:creationId xmlns:a16="http://schemas.microsoft.com/office/drawing/2014/main" id="{6129BC89-F0FA-DC48-7D5B-108230909378}"/>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8" name="Freeform 277">
                <a:extLst>
                  <a:ext uri="{FF2B5EF4-FFF2-40B4-BE49-F238E27FC236}">
                    <a16:creationId xmlns:a16="http://schemas.microsoft.com/office/drawing/2014/main" id="{9C50BBBA-B789-61F5-2903-32B4133BD1B9}"/>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279" name="Group 278">
            <a:extLst>
              <a:ext uri="{FF2B5EF4-FFF2-40B4-BE49-F238E27FC236}">
                <a16:creationId xmlns:a16="http://schemas.microsoft.com/office/drawing/2014/main" id="{775036D8-0852-57C7-9F57-B630D03494C2}"/>
              </a:ext>
            </a:extLst>
          </p:cNvPr>
          <p:cNvGrpSpPr/>
          <p:nvPr/>
        </p:nvGrpSpPr>
        <p:grpSpPr>
          <a:xfrm>
            <a:off x="5528867" y="6848920"/>
            <a:ext cx="655977" cy="656424"/>
            <a:chOff x="7211530" y="2382809"/>
            <a:chExt cx="823268" cy="823829"/>
          </a:xfrm>
        </p:grpSpPr>
        <p:sp>
          <p:nvSpPr>
            <p:cNvPr id="280" name="Freeform 279">
              <a:extLst>
                <a:ext uri="{FF2B5EF4-FFF2-40B4-BE49-F238E27FC236}">
                  <a16:creationId xmlns:a16="http://schemas.microsoft.com/office/drawing/2014/main" id="{CF0C4818-52CE-883C-5BF9-DE97648B0C5E}"/>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81" name="Graphic 2">
              <a:extLst>
                <a:ext uri="{FF2B5EF4-FFF2-40B4-BE49-F238E27FC236}">
                  <a16:creationId xmlns:a16="http://schemas.microsoft.com/office/drawing/2014/main" id="{1FA63501-F29A-5D78-DE6F-0951792AB9E7}"/>
                </a:ext>
              </a:extLst>
            </p:cNvPr>
            <p:cNvGrpSpPr/>
            <p:nvPr/>
          </p:nvGrpSpPr>
          <p:grpSpPr>
            <a:xfrm>
              <a:off x="7211530" y="2382809"/>
              <a:ext cx="823268" cy="823829"/>
              <a:chOff x="7211530" y="2382809"/>
              <a:chExt cx="823268" cy="823829"/>
            </a:xfrm>
            <a:solidFill>
              <a:srgbClr val="010101"/>
            </a:solidFill>
          </p:grpSpPr>
          <p:sp>
            <p:nvSpPr>
              <p:cNvPr id="282" name="Freeform 281">
                <a:extLst>
                  <a:ext uri="{FF2B5EF4-FFF2-40B4-BE49-F238E27FC236}">
                    <a16:creationId xmlns:a16="http://schemas.microsoft.com/office/drawing/2014/main" id="{5D5F072D-B169-51A2-F322-F7324057D208}"/>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83" name="Graphic 2">
                <a:extLst>
                  <a:ext uri="{FF2B5EF4-FFF2-40B4-BE49-F238E27FC236}">
                    <a16:creationId xmlns:a16="http://schemas.microsoft.com/office/drawing/2014/main" id="{484B1A16-B992-020F-2C2C-DB3FF22006BD}"/>
                  </a:ext>
                </a:extLst>
              </p:cNvPr>
              <p:cNvGrpSpPr/>
              <p:nvPr/>
            </p:nvGrpSpPr>
            <p:grpSpPr>
              <a:xfrm>
                <a:off x="7211530" y="2382809"/>
                <a:ext cx="823268" cy="823829"/>
                <a:chOff x="7211530" y="2382809"/>
                <a:chExt cx="823268" cy="823829"/>
              </a:xfrm>
              <a:solidFill>
                <a:srgbClr val="010101"/>
              </a:solidFill>
            </p:grpSpPr>
            <p:sp>
              <p:nvSpPr>
                <p:cNvPr id="284" name="Freeform 283">
                  <a:extLst>
                    <a:ext uri="{FF2B5EF4-FFF2-40B4-BE49-F238E27FC236}">
                      <a16:creationId xmlns:a16="http://schemas.microsoft.com/office/drawing/2014/main" id="{94F0AEDE-F072-566B-3956-8B2164D56D5C}"/>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5" name="Freeform 284">
                  <a:extLst>
                    <a:ext uri="{FF2B5EF4-FFF2-40B4-BE49-F238E27FC236}">
                      <a16:creationId xmlns:a16="http://schemas.microsoft.com/office/drawing/2014/main" id="{CD60310A-B0D0-2968-0275-C0054A3CD957}"/>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6" name="Freeform 285">
                  <a:extLst>
                    <a:ext uri="{FF2B5EF4-FFF2-40B4-BE49-F238E27FC236}">
                      <a16:creationId xmlns:a16="http://schemas.microsoft.com/office/drawing/2014/main" id="{8D0A7E17-478D-DDB2-3028-3A02BBA159C1}"/>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7" name="Freeform 286">
                  <a:extLst>
                    <a:ext uri="{FF2B5EF4-FFF2-40B4-BE49-F238E27FC236}">
                      <a16:creationId xmlns:a16="http://schemas.microsoft.com/office/drawing/2014/main" id="{37DD977B-12E6-1CFE-DBE3-4173C291DA99}"/>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8" name="Freeform 287">
                  <a:extLst>
                    <a:ext uri="{FF2B5EF4-FFF2-40B4-BE49-F238E27FC236}">
                      <a16:creationId xmlns:a16="http://schemas.microsoft.com/office/drawing/2014/main" id="{2669C510-F94E-62C3-7114-AB1E76F06FA9}"/>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22945428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No one can undertake a contributory research project by themselves. The first thing to do if wanting to do contributory research is to find people to work with. Unlike for some research or health care projects, stakeholders and partners are not external to the project: they define it. Every major decision (like the topic treated, the place of the research, or the financing) should be taken together as a group. </a:t>
            </a:r>
          </a:p>
          <a:p>
            <a:pPr>
              <a:lnSpc>
                <a:spcPts val="1220"/>
              </a:lnSpc>
            </a:pPr>
            <a:r>
              <a:rPr lang="en-US" sz="1150" dirty="0">
                <a:solidFill>
                  <a:srgbClr val="262626"/>
                </a:solidFill>
              </a:rPr>
              <a:t> </a:t>
            </a:r>
          </a:p>
          <a:p>
            <a:pPr>
              <a:lnSpc>
                <a:spcPts val="1220"/>
              </a:lnSpc>
            </a:pPr>
            <a:r>
              <a:rPr lang="en-US" sz="1150" dirty="0">
                <a:solidFill>
                  <a:srgbClr val="262626"/>
                </a:solidFill>
              </a:rPr>
              <a:t>To start with, you’ll need at least two or three allies that are ready to carry the project with you. It is important that they share your motivation and approach to collective work. For this initial part, you don’t want to tire yourself out by convincing people about the necessity of your activities (there’ll be plenty of chances to practice your persuasion skills when securing financing later).</a:t>
            </a:r>
          </a:p>
          <a:p>
            <a:pPr>
              <a:lnSpc>
                <a:spcPts val="1220"/>
              </a:lnSpc>
            </a:pPr>
            <a:r>
              <a:rPr lang="en-US" sz="1150" dirty="0">
                <a:solidFill>
                  <a:srgbClr val="262626"/>
                </a:solidFill>
              </a:rPr>
              <a:t> </a:t>
            </a:r>
          </a:p>
          <a:p>
            <a:pPr>
              <a:lnSpc>
                <a:spcPts val="1220"/>
              </a:lnSpc>
            </a:pPr>
            <a:r>
              <a:rPr lang="en-US" sz="1150" dirty="0">
                <a:solidFill>
                  <a:srgbClr val="262626"/>
                </a:solidFill>
              </a:rPr>
              <a:t>In 2017, the child psychiatrist Marie-Claude </a:t>
            </a:r>
            <a:r>
              <a:rPr lang="en-US" sz="1150" dirty="0" err="1">
                <a:solidFill>
                  <a:srgbClr val="262626"/>
                </a:solidFill>
              </a:rPr>
              <a:t>Bossière</a:t>
            </a:r>
            <a:r>
              <a:rPr lang="en-US" sz="1150" dirty="0">
                <a:solidFill>
                  <a:srgbClr val="262626"/>
                </a:solidFill>
              </a:rPr>
              <a:t> addressed a letter to the philosopher Bernard </a:t>
            </a:r>
            <a:r>
              <a:rPr lang="en-US" sz="1150" dirty="0" err="1">
                <a:solidFill>
                  <a:srgbClr val="262626"/>
                </a:solidFill>
              </a:rPr>
              <a:t>Stiegler</a:t>
            </a:r>
            <a:r>
              <a:rPr lang="en-US" sz="1150" dirty="0">
                <a:solidFill>
                  <a:srgbClr val="262626"/>
                </a:solidFill>
              </a:rPr>
              <a:t>, stating her concern with what she considered a worrying phenomenon: through her work she was meeting a growing number of children showing severe delays in language acquisition and motor skills, and behavioral problems, as manifest in aggression, hyperactivity, or isolation. Together with other child doctors and psychologists at the time, she suspected screens to be the cause of the problem. She had previously read </a:t>
            </a:r>
            <a:r>
              <a:rPr lang="en-US" sz="1150" dirty="0" err="1">
                <a:solidFill>
                  <a:srgbClr val="262626"/>
                </a:solidFill>
              </a:rPr>
              <a:t>Stiegler’s</a:t>
            </a:r>
            <a:r>
              <a:rPr lang="en-US" sz="1150" dirty="0">
                <a:solidFill>
                  <a:srgbClr val="262626"/>
                </a:solidFill>
              </a:rPr>
              <a:t> book </a:t>
            </a:r>
            <a:r>
              <a:rPr lang="en-US" sz="1150" i="1" dirty="0">
                <a:solidFill>
                  <a:srgbClr val="262626"/>
                </a:solidFill>
              </a:rPr>
              <a:t>Taking Care of the Youth and Generations</a:t>
            </a:r>
            <a:r>
              <a:rPr lang="en-US" sz="1150" dirty="0">
                <a:solidFill>
                  <a:srgbClr val="262626"/>
                </a:solidFill>
              </a:rPr>
              <a:t>, which talks about the responsibility of adults in children’s education and how digital technologies come to circumvent intergenerational knowledge-transfers, which leads to a general loss of knowledge in </a:t>
            </a:r>
            <a:r>
              <a:rPr lang="en-US" sz="1150" dirty="0" err="1">
                <a:solidFill>
                  <a:srgbClr val="262626"/>
                </a:solidFill>
              </a:rPr>
              <a:t>favour</a:t>
            </a:r>
            <a:r>
              <a:rPr lang="en-US" sz="1150" dirty="0">
                <a:solidFill>
                  <a:srgbClr val="262626"/>
                </a:solidFill>
              </a:rPr>
              <a:t> of commercial interests. At the time of receiving the letter, Bernard </a:t>
            </a:r>
            <a:r>
              <a:rPr lang="en-US" sz="1150" dirty="0" err="1">
                <a:solidFill>
                  <a:srgbClr val="262626"/>
                </a:solidFill>
              </a:rPr>
              <a:t>Stiegler</a:t>
            </a:r>
            <a:r>
              <a:rPr lang="en-US" sz="1150" dirty="0">
                <a:solidFill>
                  <a:srgbClr val="262626"/>
                </a:solidFill>
              </a:rPr>
              <a:t> was, together with the team at the Institute of Research and Innovation, preparing a large-scale action in the northern suburbs of Paris. Together with inhabitants of the territory, they wanted to invent new non-toxic ways of practicing technologies through a method of contributory research. Marie-Claude </a:t>
            </a:r>
            <a:r>
              <a:rPr lang="en-US" sz="1150" dirty="0" err="1">
                <a:solidFill>
                  <a:srgbClr val="262626"/>
                </a:solidFill>
              </a:rPr>
              <a:t>Bossière</a:t>
            </a:r>
            <a:r>
              <a:rPr lang="en-US" sz="1150" dirty="0">
                <a:solidFill>
                  <a:srgbClr val="262626"/>
                </a:solidFill>
              </a:rPr>
              <a:t> saw a potential match between her concern about overexposure and the work foreseen by the institute. So did Bernard </a:t>
            </a:r>
            <a:r>
              <a:rPr lang="en-US" sz="1150" dirty="0" err="1">
                <a:solidFill>
                  <a:srgbClr val="262626"/>
                </a:solidFill>
              </a:rPr>
              <a:t>Stiegler</a:t>
            </a:r>
            <a:r>
              <a:rPr lang="en-US" sz="1150" dirty="0">
                <a:solidFill>
                  <a:srgbClr val="262626"/>
                </a:solidFill>
              </a:rPr>
              <a:t>. He put her in contact with the rest of the team at the Institute of Research and Innovation, and, together with another philosopher and a theoretical biologist, soon joined what was to be named the Contributory Clinic. </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01</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7" y="1012503"/>
            <a:ext cx="2085520"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Aggregating Desires  </a:t>
            </a:r>
          </a:p>
        </p:txBody>
      </p:sp>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63</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7A202B10-A2AE-7165-EE02-C0E0699B9381}"/>
              </a:ext>
            </a:extLst>
          </p:cNvPr>
          <p:cNvGrpSpPr/>
          <p:nvPr/>
        </p:nvGrpSpPr>
        <p:grpSpPr>
          <a:xfrm>
            <a:off x="6250848" y="934265"/>
            <a:ext cx="628154" cy="625238"/>
            <a:chOff x="3917171" y="3851610"/>
            <a:chExt cx="870324" cy="866284"/>
          </a:xfrm>
        </p:grpSpPr>
        <p:sp>
          <p:nvSpPr>
            <p:cNvPr id="24" name="Freeform 23">
              <a:extLst>
                <a:ext uri="{FF2B5EF4-FFF2-40B4-BE49-F238E27FC236}">
                  <a16:creationId xmlns:a16="http://schemas.microsoft.com/office/drawing/2014/main" id="{D4E1AA03-AB69-89B3-0897-755524DB1B31}"/>
                </a:ext>
              </a:extLst>
            </p:cNvPr>
            <p:cNvSpPr/>
            <p:nvPr/>
          </p:nvSpPr>
          <p:spPr>
            <a:xfrm>
              <a:off x="4277058" y="4133446"/>
              <a:ext cx="172115" cy="288159"/>
            </a:xfrm>
            <a:custGeom>
              <a:avLst/>
              <a:gdLst>
                <a:gd name="connsiteX0" fmla="*/ 49263 w 172115"/>
                <a:gd name="connsiteY0" fmla="*/ 165308 h 288159"/>
                <a:gd name="connsiteX1" fmla="*/ 8614 w 172115"/>
                <a:gd name="connsiteY1" fmla="*/ 49683 h 288159"/>
                <a:gd name="connsiteX2" fmla="*/ 86300 w 172115"/>
                <a:gd name="connsiteY2" fmla="*/ 0 h 288159"/>
                <a:gd name="connsiteX3" fmla="*/ 93526 w 172115"/>
                <a:gd name="connsiteY3" fmla="*/ 0 h 288159"/>
                <a:gd name="connsiteX4" fmla="*/ 115206 w 172115"/>
                <a:gd name="connsiteY4" fmla="*/ 78589 h 288159"/>
                <a:gd name="connsiteX5" fmla="*/ 172115 w 172115"/>
                <a:gd name="connsiteY5" fmla="*/ 78589 h 288159"/>
                <a:gd name="connsiteX6" fmla="*/ 172115 w 172115"/>
                <a:gd name="connsiteY6" fmla="*/ 85816 h 288159"/>
                <a:gd name="connsiteX7" fmla="*/ 122432 w 172115"/>
                <a:gd name="connsiteY7" fmla="*/ 164405 h 288159"/>
                <a:gd name="connsiteX8" fmla="*/ 114303 w 172115"/>
                <a:gd name="connsiteY8" fmla="*/ 177051 h 288159"/>
                <a:gd name="connsiteX9" fmla="*/ 114303 w 172115"/>
                <a:gd name="connsiteY9" fmla="*/ 288160 h 288159"/>
                <a:gd name="connsiteX10" fmla="*/ 56490 w 172115"/>
                <a:gd name="connsiteY10" fmla="*/ 288160 h 288159"/>
                <a:gd name="connsiteX11" fmla="*/ 56490 w 172115"/>
                <a:gd name="connsiteY11" fmla="*/ 177051 h 288159"/>
                <a:gd name="connsiteX12" fmla="*/ 49263 w 172115"/>
                <a:gd name="connsiteY12" fmla="*/ 165308 h 2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115" h="288159">
                  <a:moveTo>
                    <a:pt x="49263" y="165308"/>
                  </a:moveTo>
                  <a:cubicBezTo>
                    <a:pt x="5904" y="144531"/>
                    <a:pt x="-12162" y="93043"/>
                    <a:pt x="8614" y="49683"/>
                  </a:cubicBezTo>
                  <a:cubicBezTo>
                    <a:pt x="23067" y="19873"/>
                    <a:pt x="52877" y="0"/>
                    <a:pt x="86300" y="0"/>
                  </a:cubicBezTo>
                  <a:cubicBezTo>
                    <a:pt x="89010" y="0"/>
                    <a:pt x="91720" y="0"/>
                    <a:pt x="93526" y="0"/>
                  </a:cubicBezTo>
                  <a:cubicBezTo>
                    <a:pt x="78170" y="28003"/>
                    <a:pt x="87203" y="63233"/>
                    <a:pt x="115206" y="78589"/>
                  </a:cubicBezTo>
                  <a:cubicBezTo>
                    <a:pt x="133272" y="88526"/>
                    <a:pt x="154952" y="88526"/>
                    <a:pt x="172115" y="78589"/>
                  </a:cubicBezTo>
                  <a:cubicBezTo>
                    <a:pt x="172115" y="81299"/>
                    <a:pt x="172115" y="84009"/>
                    <a:pt x="172115" y="85816"/>
                  </a:cubicBezTo>
                  <a:cubicBezTo>
                    <a:pt x="172115" y="119239"/>
                    <a:pt x="153145" y="149952"/>
                    <a:pt x="122432" y="164405"/>
                  </a:cubicBezTo>
                  <a:cubicBezTo>
                    <a:pt x="117012" y="167114"/>
                    <a:pt x="114303" y="171631"/>
                    <a:pt x="114303" y="177051"/>
                  </a:cubicBezTo>
                  <a:lnTo>
                    <a:pt x="114303" y="288160"/>
                  </a:lnTo>
                  <a:lnTo>
                    <a:pt x="56490" y="288160"/>
                  </a:lnTo>
                  <a:lnTo>
                    <a:pt x="56490" y="177051"/>
                  </a:lnTo>
                  <a:cubicBezTo>
                    <a:pt x="57393" y="172535"/>
                    <a:pt x="54683" y="167114"/>
                    <a:pt x="49263" y="165308"/>
                  </a:cubicBez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5" name="Graphic 2">
              <a:extLst>
                <a:ext uri="{FF2B5EF4-FFF2-40B4-BE49-F238E27FC236}">
                  <a16:creationId xmlns:a16="http://schemas.microsoft.com/office/drawing/2014/main" id="{AE22422B-331F-C2B4-B2C8-B795B67F7EFD}"/>
                </a:ext>
              </a:extLst>
            </p:cNvPr>
            <p:cNvGrpSpPr/>
            <p:nvPr/>
          </p:nvGrpSpPr>
          <p:grpSpPr>
            <a:xfrm>
              <a:off x="3917171" y="3851610"/>
              <a:ext cx="870324" cy="866284"/>
              <a:chOff x="3917171" y="3851610"/>
              <a:chExt cx="870324" cy="866284"/>
            </a:xfrm>
            <a:solidFill>
              <a:srgbClr val="010101"/>
            </a:solidFill>
          </p:grpSpPr>
          <p:sp>
            <p:nvSpPr>
              <p:cNvPr id="27" name="Freeform 26">
                <a:extLst>
                  <a:ext uri="{FF2B5EF4-FFF2-40B4-BE49-F238E27FC236}">
                    <a16:creationId xmlns:a16="http://schemas.microsoft.com/office/drawing/2014/main" id="{8E2C45BF-F297-567B-61A0-4CF1A6249213}"/>
                  </a:ext>
                </a:extLst>
              </p:cNvPr>
              <p:cNvSpPr/>
              <p:nvPr/>
            </p:nvSpPr>
            <p:spPr>
              <a:xfrm>
                <a:off x="4425802" y="3860759"/>
                <a:ext cx="46741" cy="84796"/>
              </a:xfrm>
              <a:custGeom>
                <a:avLst/>
                <a:gdLst>
                  <a:gd name="connsiteX0" fmla="*/ 10724 w 46741"/>
                  <a:gd name="connsiteY0" fmla="*/ 83893 h 84796"/>
                  <a:gd name="connsiteX1" fmla="*/ 15241 w 46741"/>
                  <a:gd name="connsiteY1" fmla="*/ 84797 h 84796"/>
                  <a:gd name="connsiteX2" fmla="*/ 28791 w 46741"/>
                  <a:gd name="connsiteY2" fmla="*/ 74860 h 84796"/>
                  <a:gd name="connsiteX3" fmla="*/ 45954 w 46741"/>
                  <a:gd name="connsiteY3" fmla="*/ 18854 h 84796"/>
                  <a:gd name="connsiteX4" fmla="*/ 36017 w 46741"/>
                  <a:gd name="connsiteY4" fmla="*/ 788 h 84796"/>
                  <a:gd name="connsiteX5" fmla="*/ 17951 w 46741"/>
                  <a:gd name="connsiteY5" fmla="*/ 10724 h 84796"/>
                  <a:gd name="connsiteX6" fmla="*/ 17951 w 46741"/>
                  <a:gd name="connsiteY6" fmla="*/ 10724 h 84796"/>
                  <a:gd name="connsiteX7" fmla="*/ 788 w 46741"/>
                  <a:gd name="connsiteY7" fmla="*/ 66730 h 84796"/>
                  <a:gd name="connsiteX8" fmla="*/ 10724 w 46741"/>
                  <a:gd name="connsiteY8" fmla="*/ 83893 h 84796"/>
                  <a:gd name="connsiteX9" fmla="*/ 10724 w 46741"/>
                  <a:gd name="connsiteY9" fmla="*/ 83893 h 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41" h="84796">
                    <a:moveTo>
                      <a:pt x="10724" y="83893"/>
                    </a:moveTo>
                    <a:cubicBezTo>
                      <a:pt x="11628" y="83893"/>
                      <a:pt x="13434" y="84797"/>
                      <a:pt x="15241" y="84797"/>
                    </a:cubicBezTo>
                    <a:cubicBezTo>
                      <a:pt x="21564" y="84797"/>
                      <a:pt x="26984" y="80280"/>
                      <a:pt x="28791" y="74860"/>
                    </a:cubicBezTo>
                    <a:lnTo>
                      <a:pt x="45954" y="18854"/>
                    </a:lnTo>
                    <a:cubicBezTo>
                      <a:pt x="48664" y="11628"/>
                      <a:pt x="44147" y="3498"/>
                      <a:pt x="36017" y="788"/>
                    </a:cubicBezTo>
                    <a:cubicBezTo>
                      <a:pt x="27888" y="-1922"/>
                      <a:pt x="20661" y="2595"/>
                      <a:pt x="17951" y="10724"/>
                    </a:cubicBezTo>
                    <a:lnTo>
                      <a:pt x="17951" y="10724"/>
                    </a:lnTo>
                    <a:lnTo>
                      <a:pt x="788" y="66730"/>
                    </a:lnTo>
                    <a:cubicBezTo>
                      <a:pt x="-1922" y="73957"/>
                      <a:pt x="2594" y="82087"/>
                      <a:pt x="10724" y="83893"/>
                    </a:cubicBezTo>
                    <a:cubicBezTo>
                      <a:pt x="10724" y="83893"/>
                      <a:pt x="10724" y="83893"/>
                      <a:pt x="10724" y="838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FF428907-5D79-63E2-1392-FBD2AC6DBF6C}"/>
                  </a:ext>
                </a:extLst>
              </p:cNvPr>
              <p:cNvSpPr/>
              <p:nvPr/>
            </p:nvSpPr>
            <p:spPr>
              <a:xfrm>
                <a:off x="4523747" y="3889338"/>
                <a:ext cx="57122" cy="80418"/>
              </a:xfrm>
              <a:custGeom>
                <a:avLst/>
                <a:gdLst>
                  <a:gd name="connsiteX0" fmla="*/ 7628 w 57122"/>
                  <a:gd name="connsiteY0" fmla="*/ 78800 h 80418"/>
                  <a:gd name="connsiteX1" fmla="*/ 27501 w 57122"/>
                  <a:gd name="connsiteY1" fmla="*/ 73381 h 80418"/>
                  <a:gd name="connsiteX2" fmla="*/ 55504 w 57122"/>
                  <a:gd name="connsiteY2" fmla="*/ 21891 h 80418"/>
                  <a:gd name="connsiteX3" fmla="*/ 50084 w 57122"/>
                  <a:gd name="connsiteY3" fmla="*/ 2018 h 80418"/>
                  <a:gd name="connsiteX4" fmla="*/ 30211 w 57122"/>
                  <a:gd name="connsiteY4" fmla="*/ 7438 h 80418"/>
                  <a:gd name="connsiteX5" fmla="*/ 2208 w 57122"/>
                  <a:gd name="connsiteY5" fmla="*/ 58927 h 80418"/>
                  <a:gd name="connsiteX6" fmla="*/ 7628 w 57122"/>
                  <a:gd name="connsiteY6" fmla="*/ 78800 h 80418"/>
                  <a:gd name="connsiteX7" fmla="*/ 7628 w 57122"/>
                  <a:gd name="connsiteY7" fmla="*/ 78800 h 8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2" h="80418">
                    <a:moveTo>
                      <a:pt x="7628" y="78800"/>
                    </a:moveTo>
                    <a:cubicBezTo>
                      <a:pt x="14855" y="82414"/>
                      <a:pt x="22985" y="79704"/>
                      <a:pt x="27501" y="73381"/>
                    </a:cubicBezTo>
                    <a:lnTo>
                      <a:pt x="55504" y="21891"/>
                    </a:lnTo>
                    <a:cubicBezTo>
                      <a:pt x="59117" y="14665"/>
                      <a:pt x="56407" y="6535"/>
                      <a:pt x="50084" y="2018"/>
                    </a:cubicBezTo>
                    <a:cubicBezTo>
                      <a:pt x="43761" y="-2499"/>
                      <a:pt x="34728" y="1115"/>
                      <a:pt x="30211" y="7438"/>
                    </a:cubicBezTo>
                    <a:lnTo>
                      <a:pt x="2208" y="58927"/>
                    </a:lnTo>
                    <a:cubicBezTo>
                      <a:pt x="-2308" y="66154"/>
                      <a:pt x="401" y="75187"/>
                      <a:pt x="7628" y="78800"/>
                    </a:cubicBezTo>
                    <a:cubicBezTo>
                      <a:pt x="7628" y="78800"/>
                      <a:pt x="7628" y="78800"/>
                      <a:pt x="7628" y="7880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78D3B983-2D41-CDE2-8171-A60EFBC88D51}"/>
                  </a:ext>
                </a:extLst>
              </p:cNvPr>
              <p:cNvSpPr/>
              <p:nvPr/>
            </p:nvSpPr>
            <p:spPr>
              <a:xfrm>
                <a:off x="4624471" y="3940190"/>
                <a:ext cx="67640" cy="74921"/>
              </a:xfrm>
              <a:custGeom>
                <a:avLst/>
                <a:gdLst>
                  <a:gd name="connsiteX0" fmla="*/ 15302 w 67640"/>
                  <a:gd name="connsiteY0" fmla="*/ 74921 h 74921"/>
                  <a:gd name="connsiteX1" fmla="*/ 26142 w 67640"/>
                  <a:gd name="connsiteY1" fmla="*/ 69502 h 74921"/>
                  <a:gd name="connsiteX2" fmla="*/ 64081 w 67640"/>
                  <a:gd name="connsiteY2" fmla="*/ 24336 h 74921"/>
                  <a:gd name="connsiteX3" fmla="*/ 62275 w 67640"/>
                  <a:gd name="connsiteY3" fmla="*/ 3559 h 74921"/>
                  <a:gd name="connsiteX4" fmla="*/ 41498 w 67640"/>
                  <a:gd name="connsiteY4" fmla="*/ 5365 h 74921"/>
                  <a:gd name="connsiteX5" fmla="*/ 41498 w 67640"/>
                  <a:gd name="connsiteY5" fmla="*/ 5365 h 74921"/>
                  <a:gd name="connsiteX6" fmla="*/ 3559 w 67640"/>
                  <a:gd name="connsiteY6" fmla="*/ 50532 h 74921"/>
                  <a:gd name="connsiteX7" fmla="*/ 5365 w 67640"/>
                  <a:gd name="connsiteY7" fmla="*/ 71308 h 74921"/>
                  <a:gd name="connsiteX8" fmla="*/ 15302 w 67640"/>
                  <a:gd name="connsiteY8" fmla="*/ 74921 h 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921">
                    <a:moveTo>
                      <a:pt x="15302" y="74921"/>
                    </a:moveTo>
                    <a:cubicBezTo>
                      <a:pt x="19819" y="74921"/>
                      <a:pt x="23432" y="73115"/>
                      <a:pt x="26142" y="69502"/>
                    </a:cubicBezTo>
                    <a:lnTo>
                      <a:pt x="64081" y="24336"/>
                    </a:lnTo>
                    <a:cubicBezTo>
                      <a:pt x="69501" y="18012"/>
                      <a:pt x="68598" y="8979"/>
                      <a:pt x="62275" y="3559"/>
                    </a:cubicBezTo>
                    <a:cubicBezTo>
                      <a:pt x="55952" y="-1861"/>
                      <a:pt x="46918" y="-958"/>
                      <a:pt x="41498" y="5365"/>
                    </a:cubicBezTo>
                    <a:cubicBezTo>
                      <a:pt x="41498" y="5365"/>
                      <a:pt x="41498" y="5365"/>
                      <a:pt x="41498" y="5365"/>
                    </a:cubicBezTo>
                    <a:lnTo>
                      <a:pt x="3559" y="50532"/>
                    </a:lnTo>
                    <a:cubicBezTo>
                      <a:pt x="-1861" y="56855"/>
                      <a:pt x="-958" y="65888"/>
                      <a:pt x="5365" y="71308"/>
                    </a:cubicBezTo>
                    <a:cubicBezTo>
                      <a:pt x="8979" y="74018"/>
                      <a:pt x="11689" y="74921"/>
                      <a:pt x="15302" y="74921"/>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B6E3EF79-2AC7-89BF-EAB1-2DD1C4E964AB}"/>
                  </a:ext>
                </a:extLst>
              </p:cNvPr>
              <p:cNvSpPr/>
              <p:nvPr/>
            </p:nvSpPr>
            <p:spPr>
              <a:xfrm>
                <a:off x="4713900" y="4020349"/>
                <a:ext cx="73594" cy="67027"/>
              </a:xfrm>
              <a:custGeom>
                <a:avLst/>
                <a:gdLst>
                  <a:gd name="connsiteX0" fmla="*/ 14399 w 73594"/>
                  <a:gd name="connsiteY0" fmla="*/ 67028 h 67027"/>
                  <a:gd name="connsiteX1" fmla="*/ 23432 w 73594"/>
                  <a:gd name="connsiteY1" fmla="*/ 63414 h 67027"/>
                  <a:gd name="connsiteX2" fmla="*/ 68598 w 73594"/>
                  <a:gd name="connsiteY2" fmla="*/ 25475 h 67027"/>
                  <a:gd name="connsiteX3" fmla="*/ 70405 w 73594"/>
                  <a:gd name="connsiteY3" fmla="*/ 4698 h 67027"/>
                  <a:gd name="connsiteX4" fmla="*/ 50531 w 73594"/>
                  <a:gd name="connsiteY4" fmla="*/ 2892 h 67027"/>
                  <a:gd name="connsiteX5" fmla="*/ 5365 w 73594"/>
                  <a:gd name="connsiteY5" fmla="*/ 40831 h 67027"/>
                  <a:gd name="connsiteX6" fmla="*/ 3559 w 73594"/>
                  <a:gd name="connsiteY6" fmla="*/ 61608 h 67027"/>
                  <a:gd name="connsiteX7" fmla="*/ 14399 w 73594"/>
                  <a:gd name="connsiteY7" fmla="*/ 67028 h 67027"/>
                  <a:gd name="connsiteX8" fmla="*/ 14399 w 73594"/>
                  <a:gd name="connsiteY8" fmla="*/ 67028 h 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94" h="67027">
                    <a:moveTo>
                      <a:pt x="14399" y="67028"/>
                    </a:moveTo>
                    <a:cubicBezTo>
                      <a:pt x="18012" y="67028"/>
                      <a:pt x="20722" y="66124"/>
                      <a:pt x="23432" y="63414"/>
                    </a:cubicBezTo>
                    <a:lnTo>
                      <a:pt x="68598" y="25475"/>
                    </a:lnTo>
                    <a:cubicBezTo>
                      <a:pt x="74921" y="20055"/>
                      <a:pt x="74921" y="11022"/>
                      <a:pt x="70405" y="4698"/>
                    </a:cubicBezTo>
                    <a:cubicBezTo>
                      <a:pt x="64985" y="-722"/>
                      <a:pt x="56855" y="-1625"/>
                      <a:pt x="50531" y="2892"/>
                    </a:cubicBezTo>
                    <a:lnTo>
                      <a:pt x="5365" y="40831"/>
                    </a:lnTo>
                    <a:cubicBezTo>
                      <a:pt x="-958" y="46251"/>
                      <a:pt x="-1861" y="55285"/>
                      <a:pt x="3559" y="61608"/>
                    </a:cubicBezTo>
                    <a:cubicBezTo>
                      <a:pt x="5365" y="65221"/>
                      <a:pt x="9882" y="67028"/>
                      <a:pt x="14399" y="67028"/>
                    </a:cubicBezTo>
                    <a:lnTo>
                      <a:pt x="14399" y="6702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DD82306B-D68C-FC35-27E1-2499C7748585}"/>
                  </a:ext>
                </a:extLst>
              </p:cNvPr>
              <p:cNvSpPr/>
              <p:nvPr/>
            </p:nvSpPr>
            <p:spPr>
              <a:xfrm>
                <a:off x="4011485" y="3940558"/>
                <a:ext cx="67271" cy="74498"/>
              </a:xfrm>
              <a:custGeom>
                <a:avLst/>
                <a:gdLst>
                  <a:gd name="connsiteX0" fmla="*/ 41130 w 67271"/>
                  <a:gd name="connsiteY0" fmla="*/ 69133 h 74498"/>
                  <a:gd name="connsiteX1" fmla="*/ 61906 w 67271"/>
                  <a:gd name="connsiteY1" fmla="*/ 70939 h 74498"/>
                  <a:gd name="connsiteX2" fmla="*/ 63713 w 67271"/>
                  <a:gd name="connsiteY2" fmla="*/ 50163 h 74498"/>
                  <a:gd name="connsiteX3" fmla="*/ 63713 w 67271"/>
                  <a:gd name="connsiteY3" fmla="*/ 50163 h 74498"/>
                  <a:gd name="connsiteX4" fmla="*/ 25773 w 67271"/>
                  <a:gd name="connsiteY4" fmla="*/ 4997 h 74498"/>
                  <a:gd name="connsiteX5" fmla="*/ 4997 w 67271"/>
                  <a:gd name="connsiteY5" fmla="*/ 3190 h 74498"/>
                  <a:gd name="connsiteX6" fmla="*/ 3190 w 67271"/>
                  <a:gd name="connsiteY6" fmla="*/ 23063 h 74498"/>
                  <a:gd name="connsiteX7" fmla="*/ 41130 w 67271"/>
                  <a:gd name="connsiteY7" fmla="*/ 69133 h 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71" h="74498">
                    <a:moveTo>
                      <a:pt x="41130" y="69133"/>
                    </a:moveTo>
                    <a:cubicBezTo>
                      <a:pt x="46549" y="75456"/>
                      <a:pt x="55583" y="76359"/>
                      <a:pt x="61906" y="70939"/>
                    </a:cubicBezTo>
                    <a:cubicBezTo>
                      <a:pt x="68229" y="65519"/>
                      <a:pt x="69132" y="56486"/>
                      <a:pt x="63713" y="50163"/>
                    </a:cubicBezTo>
                    <a:cubicBezTo>
                      <a:pt x="63713" y="50163"/>
                      <a:pt x="63713" y="50163"/>
                      <a:pt x="63713" y="50163"/>
                    </a:cubicBezTo>
                    <a:lnTo>
                      <a:pt x="25773" y="4997"/>
                    </a:lnTo>
                    <a:cubicBezTo>
                      <a:pt x="20353" y="-1327"/>
                      <a:pt x="11320" y="-1327"/>
                      <a:pt x="4997" y="3190"/>
                    </a:cubicBezTo>
                    <a:cubicBezTo>
                      <a:pt x="-1327" y="8610"/>
                      <a:pt x="-1327" y="17643"/>
                      <a:pt x="3190" y="23063"/>
                    </a:cubicBezTo>
                    <a:lnTo>
                      <a:pt x="41130" y="69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C4E2D433-C896-39D5-E701-17BC49A72689}"/>
                  </a:ext>
                </a:extLst>
              </p:cNvPr>
              <p:cNvSpPr/>
              <p:nvPr/>
            </p:nvSpPr>
            <p:spPr>
              <a:xfrm>
                <a:off x="4121769" y="3889148"/>
                <a:ext cx="57712" cy="81198"/>
              </a:xfrm>
              <a:custGeom>
                <a:avLst/>
                <a:gdLst>
                  <a:gd name="connsiteX0" fmla="*/ 30211 w 57712"/>
                  <a:gd name="connsiteY0" fmla="*/ 73571 h 81198"/>
                  <a:gd name="connsiteX1" fmla="*/ 50084 w 57712"/>
                  <a:gd name="connsiteY1" fmla="*/ 78990 h 81198"/>
                  <a:gd name="connsiteX2" fmla="*/ 55504 w 57712"/>
                  <a:gd name="connsiteY2" fmla="*/ 59117 h 81198"/>
                  <a:gd name="connsiteX3" fmla="*/ 27501 w 57712"/>
                  <a:gd name="connsiteY3" fmla="*/ 7628 h 81198"/>
                  <a:gd name="connsiteX4" fmla="*/ 7628 w 57712"/>
                  <a:gd name="connsiteY4" fmla="*/ 2208 h 81198"/>
                  <a:gd name="connsiteX5" fmla="*/ 2208 w 57712"/>
                  <a:gd name="connsiteY5" fmla="*/ 22081 h 81198"/>
                  <a:gd name="connsiteX6" fmla="*/ 30211 w 57712"/>
                  <a:gd name="connsiteY6" fmla="*/ 73571 h 8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2" h="81198">
                    <a:moveTo>
                      <a:pt x="30211" y="73571"/>
                    </a:moveTo>
                    <a:cubicBezTo>
                      <a:pt x="33824" y="80797"/>
                      <a:pt x="42858" y="83507"/>
                      <a:pt x="50084" y="78990"/>
                    </a:cubicBezTo>
                    <a:cubicBezTo>
                      <a:pt x="57311" y="74474"/>
                      <a:pt x="60021" y="66344"/>
                      <a:pt x="55504" y="59117"/>
                    </a:cubicBezTo>
                    <a:lnTo>
                      <a:pt x="27501" y="7628"/>
                    </a:lnTo>
                    <a:cubicBezTo>
                      <a:pt x="23888" y="401"/>
                      <a:pt x="14855" y="-2308"/>
                      <a:pt x="7628" y="2208"/>
                    </a:cubicBezTo>
                    <a:cubicBezTo>
                      <a:pt x="401" y="6725"/>
                      <a:pt x="-2308" y="14855"/>
                      <a:pt x="2208" y="22081"/>
                    </a:cubicBezTo>
                    <a:lnTo>
                      <a:pt x="30211" y="7357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5D5D077D-D44C-8F24-588E-85A2EDFE2ED2}"/>
                  </a:ext>
                </a:extLst>
              </p:cNvPr>
              <p:cNvSpPr/>
              <p:nvPr/>
            </p:nvSpPr>
            <p:spPr>
              <a:xfrm>
                <a:off x="3917171" y="4023295"/>
                <a:ext cx="73060" cy="64026"/>
              </a:xfrm>
              <a:custGeom>
                <a:avLst/>
                <a:gdLst>
                  <a:gd name="connsiteX0" fmla="*/ 48725 w 73060"/>
                  <a:gd name="connsiteY0" fmla="*/ 60468 h 64026"/>
                  <a:gd name="connsiteX1" fmla="*/ 69501 w 73060"/>
                  <a:gd name="connsiteY1" fmla="*/ 58662 h 64026"/>
                  <a:gd name="connsiteX2" fmla="*/ 67695 w 73060"/>
                  <a:gd name="connsiteY2" fmla="*/ 37885 h 64026"/>
                  <a:gd name="connsiteX3" fmla="*/ 66791 w 73060"/>
                  <a:gd name="connsiteY3" fmla="*/ 36982 h 64026"/>
                  <a:gd name="connsiteX4" fmla="*/ 24335 w 73060"/>
                  <a:gd name="connsiteY4" fmla="*/ 3559 h 64026"/>
                  <a:gd name="connsiteX5" fmla="*/ 3559 w 73060"/>
                  <a:gd name="connsiteY5" fmla="*/ 5365 h 64026"/>
                  <a:gd name="connsiteX6" fmla="*/ 5365 w 73060"/>
                  <a:gd name="connsiteY6" fmla="*/ 26142 h 64026"/>
                  <a:gd name="connsiteX7" fmla="*/ 6269 w 73060"/>
                  <a:gd name="connsiteY7" fmla="*/ 27045 h 64026"/>
                  <a:gd name="connsiteX8" fmla="*/ 48725 w 73060"/>
                  <a:gd name="connsiteY8" fmla="*/ 60468 h 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60" h="64026">
                    <a:moveTo>
                      <a:pt x="48725" y="60468"/>
                    </a:moveTo>
                    <a:cubicBezTo>
                      <a:pt x="55048" y="65888"/>
                      <a:pt x="64081" y="64984"/>
                      <a:pt x="69501" y="58662"/>
                    </a:cubicBezTo>
                    <a:cubicBezTo>
                      <a:pt x="74921" y="52338"/>
                      <a:pt x="74018" y="43305"/>
                      <a:pt x="67695" y="37885"/>
                    </a:cubicBezTo>
                    <a:cubicBezTo>
                      <a:pt x="67695" y="37885"/>
                      <a:pt x="66791" y="37885"/>
                      <a:pt x="66791" y="36982"/>
                    </a:cubicBezTo>
                    <a:lnTo>
                      <a:pt x="24335" y="3559"/>
                    </a:lnTo>
                    <a:cubicBezTo>
                      <a:pt x="18012" y="-1861"/>
                      <a:pt x="8979" y="-958"/>
                      <a:pt x="3559" y="5365"/>
                    </a:cubicBezTo>
                    <a:cubicBezTo>
                      <a:pt x="-1861" y="11689"/>
                      <a:pt x="-958" y="20722"/>
                      <a:pt x="5365" y="26142"/>
                    </a:cubicBezTo>
                    <a:cubicBezTo>
                      <a:pt x="5365" y="26142"/>
                      <a:pt x="6269" y="26142"/>
                      <a:pt x="6269" y="27045"/>
                    </a:cubicBezTo>
                    <a:lnTo>
                      <a:pt x="48725" y="6046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B2870739-5989-1929-BB3E-53A48E9A5C1B}"/>
                  </a:ext>
                </a:extLst>
              </p:cNvPr>
              <p:cNvSpPr/>
              <p:nvPr/>
            </p:nvSpPr>
            <p:spPr>
              <a:xfrm>
                <a:off x="4231016" y="3860245"/>
                <a:ext cx="46020" cy="85310"/>
              </a:xfrm>
              <a:custGeom>
                <a:avLst/>
                <a:gdLst>
                  <a:gd name="connsiteX0" fmla="*/ 17619 w 46020"/>
                  <a:gd name="connsiteY0" fmla="*/ 75374 h 85310"/>
                  <a:gd name="connsiteX1" fmla="*/ 31169 w 46020"/>
                  <a:gd name="connsiteY1" fmla="*/ 85310 h 85310"/>
                  <a:gd name="connsiteX2" fmla="*/ 35686 w 46020"/>
                  <a:gd name="connsiteY2" fmla="*/ 84407 h 85310"/>
                  <a:gd name="connsiteX3" fmla="*/ 45622 w 46020"/>
                  <a:gd name="connsiteY3" fmla="*/ 66341 h 85310"/>
                  <a:gd name="connsiteX4" fmla="*/ 45622 w 46020"/>
                  <a:gd name="connsiteY4" fmla="*/ 66341 h 85310"/>
                  <a:gd name="connsiteX5" fmla="*/ 28459 w 46020"/>
                  <a:gd name="connsiteY5" fmla="*/ 10335 h 85310"/>
                  <a:gd name="connsiteX6" fmla="*/ 10393 w 46020"/>
                  <a:gd name="connsiteY6" fmla="*/ 398 h 85310"/>
                  <a:gd name="connsiteX7" fmla="*/ 456 w 46020"/>
                  <a:gd name="connsiteY7" fmla="*/ 18465 h 85310"/>
                  <a:gd name="connsiteX8" fmla="*/ 17619 w 46020"/>
                  <a:gd name="connsiteY8" fmla="*/ 75374 h 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85310">
                    <a:moveTo>
                      <a:pt x="17619" y="75374"/>
                    </a:moveTo>
                    <a:cubicBezTo>
                      <a:pt x="19426" y="81697"/>
                      <a:pt x="24846" y="85310"/>
                      <a:pt x="31169" y="85310"/>
                    </a:cubicBezTo>
                    <a:cubicBezTo>
                      <a:pt x="32976" y="85310"/>
                      <a:pt x="33879" y="85310"/>
                      <a:pt x="35686" y="84407"/>
                    </a:cubicBezTo>
                    <a:cubicBezTo>
                      <a:pt x="42912" y="81697"/>
                      <a:pt x="47429" y="74470"/>
                      <a:pt x="45622" y="66341"/>
                    </a:cubicBezTo>
                    <a:cubicBezTo>
                      <a:pt x="45622" y="66341"/>
                      <a:pt x="45622" y="66341"/>
                      <a:pt x="45622" y="66341"/>
                    </a:cubicBezTo>
                    <a:lnTo>
                      <a:pt x="28459" y="10335"/>
                    </a:lnTo>
                    <a:cubicBezTo>
                      <a:pt x="25749" y="3108"/>
                      <a:pt x="18522" y="-1408"/>
                      <a:pt x="10393" y="398"/>
                    </a:cubicBezTo>
                    <a:cubicBezTo>
                      <a:pt x="2263" y="2205"/>
                      <a:pt x="-1351" y="10335"/>
                      <a:pt x="456" y="18465"/>
                    </a:cubicBezTo>
                    <a:lnTo>
                      <a:pt x="17619" y="75374"/>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19B10CCC-1896-5BDD-EBFE-D9A093A1B1FF}"/>
                  </a:ext>
                </a:extLst>
              </p:cNvPr>
              <p:cNvSpPr/>
              <p:nvPr/>
            </p:nvSpPr>
            <p:spPr>
              <a:xfrm>
                <a:off x="4337161" y="3851610"/>
                <a:ext cx="28906" cy="86718"/>
              </a:xfrm>
              <a:custGeom>
                <a:avLst/>
                <a:gdLst>
                  <a:gd name="connsiteX0" fmla="*/ 14453 w 28906"/>
                  <a:gd name="connsiteY0" fmla="*/ 86719 h 86718"/>
                  <a:gd name="connsiteX1" fmla="*/ 28906 w 28906"/>
                  <a:gd name="connsiteY1" fmla="*/ 72266 h 86718"/>
                  <a:gd name="connsiteX2" fmla="*/ 28906 w 28906"/>
                  <a:gd name="connsiteY2" fmla="*/ 14453 h 86718"/>
                  <a:gd name="connsiteX3" fmla="*/ 14453 w 28906"/>
                  <a:gd name="connsiteY3" fmla="*/ 0 h 86718"/>
                  <a:gd name="connsiteX4" fmla="*/ 0 w 28906"/>
                  <a:gd name="connsiteY4" fmla="*/ 14453 h 86718"/>
                  <a:gd name="connsiteX5" fmla="*/ 0 w 28906"/>
                  <a:gd name="connsiteY5" fmla="*/ 72266 h 86718"/>
                  <a:gd name="connsiteX6" fmla="*/ 14453 w 28906"/>
                  <a:gd name="connsiteY6" fmla="*/ 86719 h 8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06" h="86718">
                    <a:moveTo>
                      <a:pt x="14453" y="86719"/>
                    </a:moveTo>
                    <a:cubicBezTo>
                      <a:pt x="22583" y="86719"/>
                      <a:pt x="28906" y="80395"/>
                      <a:pt x="28906" y="72266"/>
                    </a:cubicBezTo>
                    <a:lnTo>
                      <a:pt x="28906" y="14453"/>
                    </a:lnTo>
                    <a:cubicBezTo>
                      <a:pt x="28906" y="6323"/>
                      <a:pt x="22583" y="0"/>
                      <a:pt x="14453" y="0"/>
                    </a:cubicBezTo>
                    <a:cubicBezTo>
                      <a:pt x="6323" y="0"/>
                      <a:pt x="0" y="6323"/>
                      <a:pt x="0" y="14453"/>
                    </a:cubicBezTo>
                    <a:lnTo>
                      <a:pt x="0" y="72266"/>
                    </a:lnTo>
                    <a:cubicBezTo>
                      <a:pt x="0" y="80395"/>
                      <a:pt x="6323" y="86719"/>
                      <a:pt x="14453" y="8671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669A1B5C-E821-57E4-E801-D03A151435B3}"/>
                  </a:ext>
                </a:extLst>
              </p:cNvPr>
              <p:cNvSpPr/>
              <p:nvPr/>
            </p:nvSpPr>
            <p:spPr>
              <a:xfrm>
                <a:off x="3918020" y="4108040"/>
                <a:ext cx="245314" cy="306853"/>
              </a:xfrm>
              <a:custGeom>
                <a:avLst/>
                <a:gdLst>
                  <a:gd name="connsiteX0" fmla="*/ 236670 w 245314"/>
                  <a:gd name="connsiteY0" fmla="*/ 279239 h 306853"/>
                  <a:gd name="connsiteX1" fmla="*/ 32520 w 245314"/>
                  <a:gd name="connsiteY1" fmla="*/ 119351 h 306853"/>
                  <a:gd name="connsiteX2" fmla="*/ 126465 w 245314"/>
                  <a:gd name="connsiteY2" fmla="*/ 25406 h 306853"/>
                  <a:gd name="connsiteX3" fmla="*/ 129175 w 245314"/>
                  <a:gd name="connsiteY3" fmla="*/ 5533 h 306853"/>
                  <a:gd name="connsiteX4" fmla="*/ 109302 w 245314"/>
                  <a:gd name="connsiteY4" fmla="*/ 2823 h 306853"/>
                  <a:gd name="connsiteX5" fmla="*/ 2710 w 245314"/>
                  <a:gd name="connsiteY5" fmla="*/ 110318 h 306853"/>
                  <a:gd name="connsiteX6" fmla="*/ 2710 w 245314"/>
                  <a:gd name="connsiteY6" fmla="*/ 128385 h 306853"/>
                  <a:gd name="connsiteX7" fmla="*/ 224927 w 245314"/>
                  <a:gd name="connsiteY7" fmla="*/ 305435 h 306853"/>
                  <a:gd name="connsiteX8" fmla="*/ 243897 w 245314"/>
                  <a:gd name="connsiteY8" fmla="*/ 298209 h 306853"/>
                  <a:gd name="connsiteX9" fmla="*/ 236670 w 245314"/>
                  <a:gd name="connsiteY9" fmla="*/ 279239 h 306853"/>
                  <a:gd name="connsiteX10" fmla="*/ 236670 w 245314"/>
                  <a:gd name="connsiteY10" fmla="*/ 279239 h 30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14" h="306853">
                    <a:moveTo>
                      <a:pt x="236670" y="279239"/>
                    </a:moveTo>
                    <a:cubicBezTo>
                      <a:pt x="157178" y="243107"/>
                      <a:pt x="86719" y="188004"/>
                      <a:pt x="32520" y="119351"/>
                    </a:cubicBezTo>
                    <a:cubicBezTo>
                      <a:pt x="60522" y="85025"/>
                      <a:pt x="92139" y="53409"/>
                      <a:pt x="126465" y="25406"/>
                    </a:cubicBezTo>
                    <a:cubicBezTo>
                      <a:pt x="132788" y="20889"/>
                      <a:pt x="133692" y="10953"/>
                      <a:pt x="129175" y="5533"/>
                    </a:cubicBezTo>
                    <a:cubicBezTo>
                      <a:pt x="124658" y="-790"/>
                      <a:pt x="114722" y="-1694"/>
                      <a:pt x="109302" y="2823"/>
                    </a:cubicBezTo>
                    <a:cubicBezTo>
                      <a:pt x="69556" y="34439"/>
                      <a:pt x="34326" y="70572"/>
                      <a:pt x="2710" y="110318"/>
                    </a:cubicBezTo>
                    <a:cubicBezTo>
                      <a:pt x="-903" y="115738"/>
                      <a:pt x="-903" y="122965"/>
                      <a:pt x="2710" y="128385"/>
                    </a:cubicBezTo>
                    <a:cubicBezTo>
                      <a:pt x="61426" y="205167"/>
                      <a:pt x="137305" y="265690"/>
                      <a:pt x="224927" y="305435"/>
                    </a:cubicBezTo>
                    <a:cubicBezTo>
                      <a:pt x="232154" y="309049"/>
                      <a:pt x="241187" y="305435"/>
                      <a:pt x="243897" y="298209"/>
                    </a:cubicBezTo>
                    <a:cubicBezTo>
                      <a:pt x="247510" y="290983"/>
                      <a:pt x="243897" y="282852"/>
                      <a:pt x="236670" y="279239"/>
                    </a:cubicBezTo>
                    <a:lnTo>
                      <a:pt x="236670" y="27923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4C0310C4-90D9-55C9-6CB4-DB6E22601948}"/>
                  </a:ext>
                </a:extLst>
              </p:cNvPr>
              <p:cNvSpPr/>
              <p:nvPr/>
            </p:nvSpPr>
            <p:spPr>
              <a:xfrm>
                <a:off x="4064825" y="3996141"/>
                <a:ext cx="719480" cy="721753"/>
              </a:xfrm>
              <a:custGeom>
                <a:avLst/>
                <a:gdLst>
                  <a:gd name="connsiteX0" fmla="*/ 716770 w 719480"/>
                  <a:gd name="connsiteY0" fmla="*/ 240283 h 721753"/>
                  <a:gd name="connsiteX1" fmla="*/ 716770 w 719480"/>
                  <a:gd name="connsiteY1" fmla="*/ 222217 h 721753"/>
                  <a:gd name="connsiteX2" fmla="*/ 285886 w 719480"/>
                  <a:gd name="connsiteY2" fmla="*/ 0 h 721753"/>
                  <a:gd name="connsiteX3" fmla="*/ 6759 w 719480"/>
                  <a:gd name="connsiteY3" fmla="*/ 83105 h 721753"/>
                  <a:gd name="connsiteX4" fmla="*/ 2243 w 719480"/>
                  <a:gd name="connsiteY4" fmla="*/ 102978 h 721753"/>
                  <a:gd name="connsiteX5" fmla="*/ 22116 w 719480"/>
                  <a:gd name="connsiteY5" fmla="*/ 107495 h 721753"/>
                  <a:gd name="connsiteX6" fmla="*/ 22116 w 719480"/>
                  <a:gd name="connsiteY6" fmla="*/ 107495 h 721753"/>
                  <a:gd name="connsiteX7" fmla="*/ 139548 w 719480"/>
                  <a:gd name="connsiteY7" fmla="*/ 52393 h 721753"/>
                  <a:gd name="connsiteX8" fmla="*/ 106125 w 719480"/>
                  <a:gd name="connsiteY8" fmla="*/ 376685 h 721753"/>
                  <a:gd name="connsiteX9" fmla="*/ 141354 w 719480"/>
                  <a:gd name="connsiteY9" fmla="*/ 411011 h 721753"/>
                  <a:gd name="connsiteX10" fmla="*/ 141354 w 719480"/>
                  <a:gd name="connsiteY10" fmla="*/ 432691 h 721753"/>
                  <a:gd name="connsiteX11" fmla="*/ 97995 w 719480"/>
                  <a:gd name="connsiteY11" fmla="*/ 476050 h 721753"/>
                  <a:gd name="connsiteX12" fmla="*/ 141354 w 719480"/>
                  <a:gd name="connsiteY12" fmla="*/ 519410 h 721753"/>
                  <a:gd name="connsiteX13" fmla="*/ 430417 w 719480"/>
                  <a:gd name="connsiteY13" fmla="*/ 519410 h 721753"/>
                  <a:gd name="connsiteX14" fmla="*/ 444870 w 719480"/>
                  <a:gd name="connsiteY14" fmla="*/ 533863 h 721753"/>
                  <a:gd name="connsiteX15" fmla="*/ 430417 w 719480"/>
                  <a:gd name="connsiteY15" fmla="*/ 548316 h 721753"/>
                  <a:gd name="connsiteX16" fmla="*/ 141354 w 719480"/>
                  <a:gd name="connsiteY16" fmla="*/ 548316 h 721753"/>
                  <a:gd name="connsiteX17" fmla="*/ 126901 w 719480"/>
                  <a:gd name="connsiteY17" fmla="*/ 562769 h 721753"/>
                  <a:gd name="connsiteX18" fmla="*/ 141354 w 719480"/>
                  <a:gd name="connsiteY18" fmla="*/ 577222 h 721753"/>
                  <a:gd name="connsiteX19" fmla="*/ 285886 w 719480"/>
                  <a:gd name="connsiteY19" fmla="*/ 721754 h 721753"/>
                  <a:gd name="connsiteX20" fmla="*/ 430417 w 719480"/>
                  <a:gd name="connsiteY20" fmla="*/ 577222 h 721753"/>
                  <a:gd name="connsiteX21" fmla="*/ 473777 w 719480"/>
                  <a:gd name="connsiteY21" fmla="*/ 533863 h 721753"/>
                  <a:gd name="connsiteX22" fmla="*/ 462937 w 719480"/>
                  <a:gd name="connsiteY22" fmla="*/ 504956 h 721753"/>
                  <a:gd name="connsiteX23" fmla="*/ 460227 w 719480"/>
                  <a:gd name="connsiteY23" fmla="*/ 443531 h 721753"/>
                  <a:gd name="connsiteX24" fmla="*/ 431321 w 719480"/>
                  <a:gd name="connsiteY24" fmla="*/ 432691 h 721753"/>
                  <a:gd name="connsiteX25" fmla="*/ 431321 w 719480"/>
                  <a:gd name="connsiteY25" fmla="*/ 411011 h 721753"/>
                  <a:gd name="connsiteX26" fmla="*/ 518039 w 719480"/>
                  <a:gd name="connsiteY26" fmla="*/ 230347 h 721753"/>
                  <a:gd name="connsiteX27" fmla="*/ 512620 w 719480"/>
                  <a:gd name="connsiteY27" fmla="*/ 180664 h 721753"/>
                  <a:gd name="connsiteX28" fmla="*/ 495456 w 719480"/>
                  <a:gd name="connsiteY28" fmla="*/ 169824 h 721753"/>
                  <a:gd name="connsiteX29" fmla="*/ 484617 w 719480"/>
                  <a:gd name="connsiteY29" fmla="*/ 186987 h 721753"/>
                  <a:gd name="connsiteX30" fmla="*/ 484617 w 719480"/>
                  <a:gd name="connsiteY30" fmla="*/ 186987 h 721753"/>
                  <a:gd name="connsiteX31" fmla="*/ 489133 w 719480"/>
                  <a:gd name="connsiteY31" fmla="*/ 230347 h 721753"/>
                  <a:gd name="connsiteX32" fmla="*/ 407834 w 719480"/>
                  <a:gd name="connsiteY32" fmla="*/ 392041 h 721753"/>
                  <a:gd name="connsiteX33" fmla="*/ 402414 w 719480"/>
                  <a:gd name="connsiteY33" fmla="*/ 403784 h 721753"/>
                  <a:gd name="connsiteX34" fmla="*/ 402414 w 719480"/>
                  <a:gd name="connsiteY34" fmla="*/ 432691 h 721753"/>
                  <a:gd name="connsiteX35" fmla="*/ 344602 w 719480"/>
                  <a:gd name="connsiteY35" fmla="*/ 432691 h 721753"/>
                  <a:gd name="connsiteX36" fmla="*/ 344602 w 719480"/>
                  <a:gd name="connsiteY36" fmla="*/ 330615 h 721753"/>
                  <a:gd name="connsiteX37" fmla="*/ 395188 w 719480"/>
                  <a:gd name="connsiteY37" fmla="*/ 190601 h 721753"/>
                  <a:gd name="connsiteX38" fmla="*/ 383444 w 719480"/>
                  <a:gd name="connsiteY38" fmla="*/ 181567 h 721753"/>
                  <a:gd name="connsiteX39" fmla="*/ 369895 w 719480"/>
                  <a:gd name="connsiteY39" fmla="*/ 188794 h 721753"/>
                  <a:gd name="connsiteX40" fmla="*/ 345505 w 719480"/>
                  <a:gd name="connsiteY40" fmla="*/ 202344 h 721753"/>
                  <a:gd name="connsiteX41" fmla="*/ 316599 w 719480"/>
                  <a:gd name="connsiteY41" fmla="*/ 173437 h 721753"/>
                  <a:gd name="connsiteX42" fmla="*/ 330149 w 719480"/>
                  <a:gd name="connsiteY42" fmla="*/ 149048 h 721753"/>
                  <a:gd name="connsiteX43" fmla="*/ 334665 w 719480"/>
                  <a:gd name="connsiteY43" fmla="*/ 129175 h 721753"/>
                  <a:gd name="connsiteX44" fmla="*/ 327439 w 719480"/>
                  <a:gd name="connsiteY44" fmla="*/ 122852 h 721753"/>
                  <a:gd name="connsiteX45" fmla="*/ 179294 w 719480"/>
                  <a:gd name="connsiteY45" fmla="*/ 190601 h 721753"/>
                  <a:gd name="connsiteX46" fmla="*/ 172067 w 719480"/>
                  <a:gd name="connsiteY46" fmla="*/ 231250 h 721753"/>
                  <a:gd name="connsiteX47" fmla="*/ 229880 w 719480"/>
                  <a:gd name="connsiteY47" fmla="*/ 331519 h 721753"/>
                  <a:gd name="connsiteX48" fmla="*/ 229880 w 719480"/>
                  <a:gd name="connsiteY48" fmla="*/ 433594 h 721753"/>
                  <a:gd name="connsiteX49" fmla="*/ 172067 w 719480"/>
                  <a:gd name="connsiteY49" fmla="*/ 433594 h 721753"/>
                  <a:gd name="connsiteX50" fmla="*/ 172067 w 719480"/>
                  <a:gd name="connsiteY50" fmla="*/ 404688 h 721753"/>
                  <a:gd name="connsiteX51" fmla="*/ 166647 w 719480"/>
                  <a:gd name="connsiteY51" fmla="*/ 392945 h 721753"/>
                  <a:gd name="connsiteX52" fmla="*/ 126901 w 719480"/>
                  <a:gd name="connsiteY52" fmla="*/ 110205 h 721753"/>
                  <a:gd name="connsiteX53" fmla="*/ 409641 w 719480"/>
                  <a:gd name="connsiteY53" fmla="*/ 70459 h 721753"/>
                  <a:gd name="connsiteX54" fmla="*/ 467453 w 719480"/>
                  <a:gd name="connsiteY54" fmla="*/ 138208 h 721753"/>
                  <a:gd name="connsiteX55" fmla="*/ 487326 w 719480"/>
                  <a:gd name="connsiteY55" fmla="*/ 144531 h 721753"/>
                  <a:gd name="connsiteX56" fmla="*/ 493650 w 719480"/>
                  <a:gd name="connsiteY56" fmla="*/ 124658 h 721753"/>
                  <a:gd name="connsiteX57" fmla="*/ 434934 w 719480"/>
                  <a:gd name="connsiteY57" fmla="*/ 53296 h 721753"/>
                  <a:gd name="connsiteX58" fmla="*/ 688767 w 719480"/>
                  <a:gd name="connsiteY58" fmla="*/ 232153 h 721753"/>
                  <a:gd name="connsiteX59" fmla="*/ 484617 w 719480"/>
                  <a:gd name="connsiteY59" fmla="*/ 392041 h 721753"/>
                  <a:gd name="connsiteX60" fmla="*/ 477390 w 719480"/>
                  <a:gd name="connsiteY60" fmla="*/ 411011 h 721753"/>
                  <a:gd name="connsiteX61" fmla="*/ 496360 w 719480"/>
                  <a:gd name="connsiteY61" fmla="*/ 418238 h 721753"/>
                  <a:gd name="connsiteX62" fmla="*/ 716770 w 719480"/>
                  <a:gd name="connsiteY62" fmla="*/ 240283 h 721753"/>
                  <a:gd name="connsiteX63" fmla="*/ 286789 w 719480"/>
                  <a:gd name="connsiteY63" fmla="*/ 693751 h 721753"/>
                  <a:gd name="connsiteX64" fmla="*/ 171164 w 719480"/>
                  <a:gd name="connsiteY64" fmla="*/ 578126 h 721753"/>
                  <a:gd name="connsiteX65" fmla="*/ 402414 w 719480"/>
                  <a:gd name="connsiteY65" fmla="*/ 578126 h 721753"/>
                  <a:gd name="connsiteX66" fmla="*/ 286789 w 719480"/>
                  <a:gd name="connsiteY66" fmla="*/ 693751 h 721753"/>
                  <a:gd name="connsiteX67" fmla="*/ 445774 w 719480"/>
                  <a:gd name="connsiteY67" fmla="*/ 476954 h 721753"/>
                  <a:gd name="connsiteX68" fmla="*/ 431321 w 719480"/>
                  <a:gd name="connsiteY68" fmla="*/ 491407 h 721753"/>
                  <a:gd name="connsiteX69" fmla="*/ 142258 w 719480"/>
                  <a:gd name="connsiteY69" fmla="*/ 491407 h 721753"/>
                  <a:gd name="connsiteX70" fmla="*/ 127805 w 719480"/>
                  <a:gd name="connsiteY70" fmla="*/ 476954 h 721753"/>
                  <a:gd name="connsiteX71" fmla="*/ 142258 w 719480"/>
                  <a:gd name="connsiteY71" fmla="*/ 462500 h 721753"/>
                  <a:gd name="connsiteX72" fmla="*/ 431321 w 719480"/>
                  <a:gd name="connsiteY72" fmla="*/ 462500 h 721753"/>
                  <a:gd name="connsiteX73" fmla="*/ 445774 w 719480"/>
                  <a:gd name="connsiteY73" fmla="*/ 476954 h 721753"/>
                  <a:gd name="connsiteX74" fmla="*/ 249753 w 719480"/>
                  <a:gd name="connsiteY74" fmla="*/ 309839 h 721753"/>
                  <a:gd name="connsiteX75" fmla="*/ 209104 w 719480"/>
                  <a:gd name="connsiteY75" fmla="*/ 194214 h 721753"/>
                  <a:gd name="connsiteX76" fmla="*/ 286789 w 719480"/>
                  <a:gd name="connsiteY76" fmla="*/ 144531 h 721753"/>
                  <a:gd name="connsiteX77" fmla="*/ 294016 w 719480"/>
                  <a:gd name="connsiteY77" fmla="*/ 144531 h 721753"/>
                  <a:gd name="connsiteX78" fmla="*/ 315695 w 719480"/>
                  <a:gd name="connsiteY78" fmla="*/ 223120 h 721753"/>
                  <a:gd name="connsiteX79" fmla="*/ 372605 w 719480"/>
                  <a:gd name="connsiteY79" fmla="*/ 223120 h 721753"/>
                  <a:gd name="connsiteX80" fmla="*/ 372605 w 719480"/>
                  <a:gd name="connsiteY80" fmla="*/ 230347 h 721753"/>
                  <a:gd name="connsiteX81" fmla="*/ 322922 w 719480"/>
                  <a:gd name="connsiteY81" fmla="*/ 308936 h 721753"/>
                  <a:gd name="connsiteX82" fmla="*/ 314792 w 719480"/>
                  <a:gd name="connsiteY82" fmla="*/ 321582 h 721753"/>
                  <a:gd name="connsiteX83" fmla="*/ 314792 w 719480"/>
                  <a:gd name="connsiteY83" fmla="*/ 432691 h 721753"/>
                  <a:gd name="connsiteX84" fmla="*/ 257883 w 719480"/>
                  <a:gd name="connsiteY84" fmla="*/ 432691 h 721753"/>
                  <a:gd name="connsiteX85" fmla="*/ 257883 w 719480"/>
                  <a:gd name="connsiteY85" fmla="*/ 321582 h 721753"/>
                  <a:gd name="connsiteX86" fmla="*/ 249753 w 719480"/>
                  <a:gd name="connsiteY86" fmla="*/ 309839 h 72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9480" h="721753">
                    <a:moveTo>
                      <a:pt x="716770" y="240283"/>
                    </a:moveTo>
                    <a:cubicBezTo>
                      <a:pt x="720384" y="234864"/>
                      <a:pt x="720384" y="227637"/>
                      <a:pt x="716770" y="222217"/>
                    </a:cubicBezTo>
                    <a:cubicBezTo>
                      <a:pt x="607468" y="81299"/>
                      <a:pt x="450290" y="0"/>
                      <a:pt x="285886" y="0"/>
                    </a:cubicBezTo>
                    <a:cubicBezTo>
                      <a:pt x="186520" y="0"/>
                      <a:pt x="89865" y="28906"/>
                      <a:pt x="6759" y="83105"/>
                    </a:cubicBezTo>
                    <a:cubicBezTo>
                      <a:pt x="436" y="87622"/>
                      <a:pt x="-2274" y="96655"/>
                      <a:pt x="2243" y="102978"/>
                    </a:cubicBezTo>
                    <a:cubicBezTo>
                      <a:pt x="6759" y="109302"/>
                      <a:pt x="15793" y="112012"/>
                      <a:pt x="22116" y="107495"/>
                    </a:cubicBezTo>
                    <a:lnTo>
                      <a:pt x="22116" y="107495"/>
                    </a:lnTo>
                    <a:cubicBezTo>
                      <a:pt x="59152" y="84009"/>
                      <a:pt x="97995" y="65942"/>
                      <a:pt x="139548" y="52393"/>
                    </a:cubicBezTo>
                    <a:cubicBezTo>
                      <a:pt x="41086" y="132788"/>
                      <a:pt x="25729" y="278223"/>
                      <a:pt x="106125" y="376685"/>
                    </a:cubicBezTo>
                    <a:cubicBezTo>
                      <a:pt x="116965" y="389331"/>
                      <a:pt x="128708" y="401074"/>
                      <a:pt x="141354" y="411011"/>
                    </a:cubicBezTo>
                    <a:lnTo>
                      <a:pt x="141354" y="432691"/>
                    </a:lnTo>
                    <a:cubicBezTo>
                      <a:pt x="116965" y="432691"/>
                      <a:pt x="97995" y="451661"/>
                      <a:pt x="97995" y="476050"/>
                    </a:cubicBezTo>
                    <a:cubicBezTo>
                      <a:pt x="97995" y="500440"/>
                      <a:pt x="116965" y="519410"/>
                      <a:pt x="141354" y="519410"/>
                    </a:cubicBezTo>
                    <a:lnTo>
                      <a:pt x="430417" y="519410"/>
                    </a:lnTo>
                    <a:cubicBezTo>
                      <a:pt x="438547" y="519410"/>
                      <a:pt x="444870" y="525733"/>
                      <a:pt x="444870" y="533863"/>
                    </a:cubicBezTo>
                    <a:cubicBezTo>
                      <a:pt x="444870" y="541993"/>
                      <a:pt x="438547" y="548316"/>
                      <a:pt x="430417" y="548316"/>
                    </a:cubicBezTo>
                    <a:lnTo>
                      <a:pt x="141354" y="548316"/>
                    </a:lnTo>
                    <a:cubicBezTo>
                      <a:pt x="133224" y="548316"/>
                      <a:pt x="126901" y="554639"/>
                      <a:pt x="126901" y="562769"/>
                    </a:cubicBezTo>
                    <a:cubicBezTo>
                      <a:pt x="126901" y="570899"/>
                      <a:pt x="133224" y="577222"/>
                      <a:pt x="141354" y="577222"/>
                    </a:cubicBezTo>
                    <a:cubicBezTo>
                      <a:pt x="141354" y="656714"/>
                      <a:pt x="206394" y="721754"/>
                      <a:pt x="285886" y="721754"/>
                    </a:cubicBezTo>
                    <a:cubicBezTo>
                      <a:pt x="365378" y="721754"/>
                      <a:pt x="430417" y="656714"/>
                      <a:pt x="430417" y="577222"/>
                    </a:cubicBezTo>
                    <a:cubicBezTo>
                      <a:pt x="453904" y="577222"/>
                      <a:pt x="473777" y="558253"/>
                      <a:pt x="473777" y="533863"/>
                    </a:cubicBezTo>
                    <a:cubicBezTo>
                      <a:pt x="473777" y="523023"/>
                      <a:pt x="470163" y="512183"/>
                      <a:pt x="462937" y="504956"/>
                    </a:cubicBezTo>
                    <a:cubicBezTo>
                      <a:pt x="479197" y="486890"/>
                      <a:pt x="477390" y="459790"/>
                      <a:pt x="460227" y="443531"/>
                    </a:cubicBezTo>
                    <a:cubicBezTo>
                      <a:pt x="452097" y="436304"/>
                      <a:pt x="442160" y="431788"/>
                      <a:pt x="431321" y="432691"/>
                    </a:cubicBezTo>
                    <a:lnTo>
                      <a:pt x="431321" y="411011"/>
                    </a:lnTo>
                    <a:cubicBezTo>
                      <a:pt x="486423" y="367651"/>
                      <a:pt x="518039" y="300806"/>
                      <a:pt x="518039" y="230347"/>
                    </a:cubicBezTo>
                    <a:cubicBezTo>
                      <a:pt x="518039" y="214087"/>
                      <a:pt x="516233" y="196924"/>
                      <a:pt x="512620" y="180664"/>
                    </a:cubicBezTo>
                    <a:cubicBezTo>
                      <a:pt x="510813" y="172534"/>
                      <a:pt x="503586" y="168018"/>
                      <a:pt x="495456" y="169824"/>
                    </a:cubicBezTo>
                    <a:cubicBezTo>
                      <a:pt x="487326" y="171631"/>
                      <a:pt x="482810" y="178858"/>
                      <a:pt x="484617" y="186987"/>
                    </a:cubicBezTo>
                    <a:cubicBezTo>
                      <a:pt x="484617" y="186987"/>
                      <a:pt x="484617" y="186987"/>
                      <a:pt x="484617" y="186987"/>
                    </a:cubicBezTo>
                    <a:cubicBezTo>
                      <a:pt x="487326" y="201441"/>
                      <a:pt x="489133" y="215894"/>
                      <a:pt x="489133" y="230347"/>
                    </a:cubicBezTo>
                    <a:cubicBezTo>
                      <a:pt x="489133" y="293579"/>
                      <a:pt x="459324" y="354102"/>
                      <a:pt x="407834" y="392041"/>
                    </a:cubicBezTo>
                    <a:cubicBezTo>
                      <a:pt x="404221" y="394751"/>
                      <a:pt x="402414" y="399268"/>
                      <a:pt x="402414" y="403784"/>
                    </a:cubicBezTo>
                    <a:lnTo>
                      <a:pt x="402414" y="432691"/>
                    </a:lnTo>
                    <a:lnTo>
                      <a:pt x="344602" y="432691"/>
                    </a:lnTo>
                    <a:lnTo>
                      <a:pt x="344602" y="330615"/>
                    </a:lnTo>
                    <a:cubicBezTo>
                      <a:pt x="393381" y="302613"/>
                      <a:pt x="415061" y="242993"/>
                      <a:pt x="395188" y="190601"/>
                    </a:cubicBezTo>
                    <a:cubicBezTo>
                      <a:pt x="393381" y="185181"/>
                      <a:pt x="388864" y="181567"/>
                      <a:pt x="383444" y="181567"/>
                    </a:cubicBezTo>
                    <a:cubicBezTo>
                      <a:pt x="378025" y="180664"/>
                      <a:pt x="372605" y="183374"/>
                      <a:pt x="369895" y="188794"/>
                    </a:cubicBezTo>
                    <a:cubicBezTo>
                      <a:pt x="364475" y="197827"/>
                      <a:pt x="355442" y="202344"/>
                      <a:pt x="345505" y="202344"/>
                    </a:cubicBezTo>
                    <a:cubicBezTo>
                      <a:pt x="329245" y="202344"/>
                      <a:pt x="316599" y="189698"/>
                      <a:pt x="316599" y="173437"/>
                    </a:cubicBezTo>
                    <a:cubicBezTo>
                      <a:pt x="316599" y="163501"/>
                      <a:pt x="322019" y="154468"/>
                      <a:pt x="330149" y="149048"/>
                    </a:cubicBezTo>
                    <a:cubicBezTo>
                      <a:pt x="337375" y="144531"/>
                      <a:pt x="339182" y="136401"/>
                      <a:pt x="334665" y="129175"/>
                    </a:cubicBezTo>
                    <a:cubicBezTo>
                      <a:pt x="332859" y="126465"/>
                      <a:pt x="330149" y="124658"/>
                      <a:pt x="327439" y="122852"/>
                    </a:cubicBezTo>
                    <a:cubicBezTo>
                      <a:pt x="267819" y="100268"/>
                      <a:pt x="200974" y="130982"/>
                      <a:pt x="179294" y="190601"/>
                    </a:cubicBezTo>
                    <a:cubicBezTo>
                      <a:pt x="174777" y="203247"/>
                      <a:pt x="172067" y="217700"/>
                      <a:pt x="172067" y="231250"/>
                    </a:cubicBezTo>
                    <a:cubicBezTo>
                      <a:pt x="172067" y="272803"/>
                      <a:pt x="194650" y="310742"/>
                      <a:pt x="229880" y="331519"/>
                    </a:cubicBezTo>
                    <a:lnTo>
                      <a:pt x="229880" y="433594"/>
                    </a:lnTo>
                    <a:lnTo>
                      <a:pt x="172067" y="433594"/>
                    </a:lnTo>
                    <a:lnTo>
                      <a:pt x="172067" y="404688"/>
                    </a:lnTo>
                    <a:cubicBezTo>
                      <a:pt x="172067" y="400171"/>
                      <a:pt x="170261" y="395655"/>
                      <a:pt x="166647" y="392945"/>
                    </a:cubicBezTo>
                    <a:cubicBezTo>
                      <a:pt x="77219" y="326099"/>
                      <a:pt x="59152" y="198731"/>
                      <a:pt x="126901" y="110205"/>
                    </a:cubicBezTo>
                    <a:cubicBezTo>
                      <a:pt x="193747" y="20776"/>
                      <a:pt x="321115" y="2710"/>
                      <a:pt x="409641" y="70459"/>
                    </a:cubicBezTo>
                    <a:cubicBezTo>
                      <a:pt x="434031" y="88525"/>
                      <a:pt x="453000" y="112012"/>
                      <a:pt x="467453" y="138208"/>
                    </a:cubicBezTo>
                    <a:cubicBezTo>
                      <a:pt x="471067" y="145435"/>
                      <a:pt x="480100" y="148144"/>
                      <a:pt x="487326" y="144531"/>
                    </a:cubicBezTo>
                    <a:cubicBezTo>
                      <a:pt x="494553" y="140918"/>
                      <a:pt x="497263" y="131885"/>
                      <a:pt x="493650" y="124658"/>
                    </a:cubicBezTo>
                    <a:cubicBezTo>
                      <a:pt x="479197" y="97559"/>
                      <a:pt x="459324" y="73169"/>
                      <a:pt x="434934" y="53296"/>
                    </a:cubicBezTo>
                    <a:cubicBezTo>
                      <a:pt x="535203" y="86719"/>
                      <a:pt x="623728" y="149048"/>
                      <a:pt x="688767" y="232153"/>
                    </a:cubicBezTo>
                    <a:cubicBezTo>
                      <a:pt x="634568" y="300806"/>
                      <a:pt x="564109" y="355908"/>
                      <a:pt x="484617" y="392041"/>
                    </a:cubicBezTo>
                    <a:cubicBezTo>
                      <a:pt x="477390" y="395655"/>
                      <a:pt x="473777" y="403784"/>
                      <a:pt x="477390" y="411011"/>
                    </a:cubicBezTo>
                    <a:cubicBezTo>
                      <a:pt x="481003" y="418238"/>
                      <a:pt x="489133" y="421851"/>
                      <a:pt x="496360" y="418238"/>
                    </a:cubicBezTo>
                    <a:cubicBezTo>
                      <a:pt x="582175" y="377588"/>
                      <a:pt x="658958" y="317066"/>
                      <a:pt x="716770" y="240283"/>
                    </a:cubicBezTo>
                    <a:close/>
                    <a:moveTo>
                      <a:pt x="286789" y="693751"/>
                    </a:moveTo>
                    <a:cubicBezTo>
                      <a:pt x="222653" y="693751"/>
                      <a:pt x="171164" y="642261"/>
                      <a:pt x="171164" y="578126"/>
                    </a:cubicBezTo>
                    <a:lnTo>
                      <a:pt x="402414" y="578126"/>
                    </a:lnTo>
                    <a:cubicBezTo>
                      <a:pt x="402414" y="642261"/>
                      <a:pt x="350022" y="693751"/>
                      <a:pt x="286789" y="693751"/>
                    </a:cubicBezTo>
                    <a:close/>
                    <a:moveTo>
                      <a:pt x="445774" y="476954"/>
                    </a:moveTo>
                    <a:cubicBezTo>
                      <a:pt x="445774" y="485083"/>
                      <a:pt x="439451" y="491407"/>
                      <a:pt x="431321" y="491407"/>
                    </a:cubicBezTo>
                    <a:lnTo>
                      <a:pt x="142258" y="491407"/>
                    </a:lnTo>
                    <a:cubicBezTo>
                      <a:pt x="134128" y="491407"/>
                      <a:pt x="127805" y="485083"/>
                      <a:pt x="127805" y="476954"/>
                    </a:cubicBezTo>
                    <a:cubicBezTo>
                      <a:pt x="127805" y="468824"/>
                      <a:pt x="134128" y="462500"/>
                      <a:pt x="142258" y="462500"/>
                    </a:cubicBezTo>
                    <a:lnTo>
                      <a:pt x="431321" y="462500"/>
                    </a:lnTo>
                    <a:cubicBezTo>
                      <a:pt x="439451" y="462500"/>
                      <a:pt x="445774" y="468824"/>
                      <a:pt x="445774" y="476954"/>
                    </a:cubicBezTo>
                    <a:close/>
                    <a:moveTo>
                      <a:pt x="249753" y="309839"/>
                    </a:moveTo>
                    <a:cubicBezTo>
                      <a:pt x="206394" y="289063"/>
                      <a:pt x="188327" y="237573"/>
                      <a:pt x="209104" y="194214"/>
                    </a:cubicBezTo>
                    <a:cubicBezTo>
                      <a:pt x="223557" y="164404"/>
                      <a:pt x="253366" y="144531"/>
                      <a:pt x="286789" y="144531"/>
                    </a:cubicBezTo>
                    <a:cubicBezTo>
                      <a:pt x="289499" y="144531"/>
                      <a:pt x="292209" y="144531"/>
                      <a:pt x="294016" y="144531"/>
                    </a:cubicBezTo>
                    <a:cubicBezTo>
                      <a:pt x="278659" y="172534"/>
                      <a:pt x="287692" y="207764"/>
                      <a:pt x="315695" y="223120"/>
                    </a:cubicBezTo>
                    <a:cubicBezTo>
                      <a:pt x="333762" y="233057"/>
                      <a:pt x="355442" y="233057"/>
                      <a:pt x="372605" y="223120"/>
                    </a:cubicBezTo>
                    <a:cubicBezTo>
                      <a:pt x="372605" y="225830"/>
                      <a:pt x="372605" y="228540"/>
                      <a:pt x="372605" y="230347"/>
                    </a:cubicBezTo>
                    <a:cubicBezTo>
                      <a:pt x="372605" y="263769"/>
                      <a:pt x="353635" y="294483"/>
                      <a:pt x="322922" y="308936"/>
                    </a:cubicBezTo>
                    <a:cubicBezTo>
                      <a:pt x="317502" y="311646"/>
                      <a:pt x="314792" y="316163"/>
                      <a:pt x="314792" y="321582"/>
                    </a:cubicBezTo>
                    <a:lnTo>
                      <a:pt x="314792" y="432691"/>
                    </a:lnTo>
                    <a:lnTo>
                      <a:pt x="257883" y="432691"/>
                    </a:lnTo>
                    <a:lnTo>
                      <a:pt x="257883" y="321582"/>
                    </a:lnTo>
                    <a:cubicBezTo>
                      <a:pt x="257883" y="317066"/>
                      <a:pt x="254270" y="311646"/>
                      <a:pt x="249753" y="30983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82A662A6-C5FE-D210-0AE0-02B302A7DC8D}"/>
                  </a:ext>
                </a:extLst>
              </p:cNvPr>
              <p:cNvSpPr/>
              <p:nvPr/>
            </p:nvSpPr>
            <p:spPr>
              <a:xfrm>
                <a:off x="4624471" y="4418950"/>
                <a:ext cx="67640" cy="74866"/>
              </a:xfrm>
              <a:custGeom>
                <a:avLst/>
                <a:gdLst>
                  <a:gd name="connsiteX0" fmla="*/ 26142 w 67640"/>
                  <a:gd name="connsiteY0" fmla="*/ 5365 h 74866"/>
                  <a:gd name="connsiteX1" fmla="*/ 5365 w 67640"/>
                  <a:gd name="connsiteY1" fmla="*/ 3559 h 74866"/>
                  <a:gd name="connsiteX2" fmla="*/ 3559 w 67640"/>
                  <a:gd name="connsiteY2" fmla="*/ 24336 h 74866"/>
                  <a:gd name="connsiteX3" fmla="*/ 41498 w 67640"/>
                  <a:gd name="connsiteY3" fmla="*/ 69502 h 74866"/>
                  <a:gd name="connsiteX4" fmla="*/ 62275 w 67640"/>
                  <a:gd name="connsiteY4" fmla="*/ 71308 h 74866"/>
                  <a:gd name="connsiteX5" fmla="*/ 64081 w 67640"/>
                  <a:gd name="connsiteY5" fmla="*/ 50532 h 74866"/>
                  <a:gd name="connsiteX6" fmla="*/ 26142 w 67640"/>
                  <a:gd name="connsiteY6"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 h="74866">
                    <a:moveTo>
                      <a:pt x="26142" y="5365"/>
                    </a:moveTo>
                    <a:cubicBezTo>
                      <a:pt x="20722" y="-958"/>
                      <a:pt x="11689" y="-1861"/>
                      <a:pt x="5365" y="3559"/>
                    </a:cubicBezTo>
                    <a:cubicBezTo>
                      <a:pt x="-958" y="8979"/>
                      <a:pt x="-1861" y="18012"/>
                      <a:pt x="3559" y="24336"/>
                    </a:cubicBezTo>
                    <a:lnTo>
                      <a:pt x="41498" y="69502"/>
                    </a:lnTo>
                    <a:cubicBezTo>
                      <a:pt x="46918" y="75824"/>
                      <a:pt x="55952" y="76728"/>
                      <a:pt x="62275" y="71308"/>
                    </a:cubicBezTo>
                    <a:cubicBezTo>
                      <a:pt x="68598" y="65888"/>
                      <a:pt x="69501" y="56855"/>
                      <a:pt x="64081" y="50532"/>
                    </a:cubicBezTo>
                    <a:lnTo>
                      <a:pt x="26142"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89C4ABFA-7A35-4330-D2C3-2CC71C829F06}"/>
                  </a:ext>
                </a:extLst>
              </p:cNvPr>
              <p:cNvSpPr/>
              <p:nvPr/>
            </p:nvSpPr>
            <p:spPr>
              <a:xfrm>
                <a:off x="4712914" y="4346602"/>
                <a:ext cx="73378" cy="67436"/>
              </a:xfrm>
              <a:custGeom>
                <a:avLst/>
                <a:gdLst>
                  <a:gd name="connsiteX0" fmla="*/ 24418 w 73378"/>
                  <a:gd name="connsiteY0" fmla="*/ 3641 h 67436"/>
                  <a:gd name="connsiteX1" fmla="*/ 3641 w 73378"/>
                  <a:gd name="connsiteY1" fmla="*/ 4545 h 67436"/>
                  <a:gd name="connsiteX2" fmla="*/ 4545 w 73378"/>
                  <a:gd name="connsiteY2" fmla="*/ 25321 h 67436"/>
                  <a:gd name="connsiteX3" fmla="*/ 5448 w 73378"/>
                  <a:gd name="connsiteY3" fmla="*/ 26224 h 67436"/>
                  <a:gd name="connsiteX4" fmla="*/ 50614 w 73378"/>
                  <a:gd name="connsiteY4" fmla="*/ 64164 h 67436"/>
                  <a:gd name="connsiteX5" fmla="*/ 70487 w 73378"/>
                  <a:gd name="connsiteY5" fmla="*/ 62357 h 67436"/>
                  <a:gd name="connsiteX6" fmla="*/ 68680 w 73378"/>
                  <a:gd name="connsiteY6" fmla="*/ 42485 h 67436"/>
                  <a:gd name="connsiteX7" fmla="*/ 24418 w 73378"/>
                  <a:gd name="connsiteY7" fmla="*/ 3641 h 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78" h="67436">
                    <a:moveTo>
                      <a:pt x="24418" y="3641"/>
                    </a:moveTo>
                    <a:cubicBezTo>
                      <a:pt x="18095" y="-1778"/>
                      <a:pt x="9061" y="-875"/>
                      <a:pt x="3641" y="4545"/>
                    </a:cubicBezTo>
                    <a:cubicBezTo>
                      <a:pt x="-1779" y="10868"/>
                      <a:pt x="-875" y="19901"/>
                      <a:pt x="4545" y="25321"/>
                    </a:cubicBezTo>
                    <a:cubicBezTo>
                      <a:pt x="4545" y="25321"/>
                      <a:pt x="5448" y="25321"/>
                      <a:pt x="5448" y="26224"/>
                    </a:cubicBezTo>
                    <a:lnTo>
                      <a:pt x="50614" y="64164"/>
                    </a:lnTo>
                    <a:cubicBezTo>
                      <a:pt x="56937" y="69584"/>
                      <a:pt x="65971" y="67777"/>
                      <a:pt x="70487" y="62357"/>
                    </a:cubicBezTo>
                    <a:cubicBezTo>
                      <a:pt x="75004" y="56034"/>
                      <a:pt x="74100" y="47904"/>
                      <a:pt x="68680" y="42485"/>
                    </a:cubicBezTo>
                    <a:lnTo>
                      <a:pt x="24418" y="36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7375AF20-2B29-F19D-6471-F63C40D8BD3F}"/>
                  </a:ext>
                </a:extLst>
              </p:cNvPr>
              <p:cNvSpPr/>
              <p:nvPr/>
            </p:nvSpPr>
            <p:spPr>
              <a:xfrm>
                <a:off x="4011116" y="4418950"/>
                <a:ext cx="67640" cy="74866"/>
              </a:xfrm>
              <a:custGeom>
                <a:avLst/>
                <a:gdLst>
                  <a:gd name="connsiteX0" fmla="*/ 41498 w 67640"/>
                  <a:gd name="connsiteY0" fmla="*/ 5365 h 74866"/>
                  <a:gd name="connsiteX1" fmla="*/ 3559 w 67640"/>
                  <a:gd name="connsiteY1" fmla="*/ 50532 h 74866"/>
                  <a:gd name="connsiteX2" fmla="*/ 5366 w 67640"/>
                  <a:gd name="connsiteY2" fmla="*/ 71308 h 74866"/>
                  <a:gd name="connsiteX3" fmla="*/ 26142 w 67640"/>
                  <a:gd name="connsiteY3" fmla="*/ 69502 h 74866"/>
                  <a:gd name="connsiteX4" fmla="*/ 64081 w 67640"/>
                  <a:gd name="connsiteY4" fmla="*/ 24336 h 74866"/>
                  <a:gd name="connsiteX5" fmla="*/ 62275 w 67640"/>
                  <a:gd name="connsiteY5" fmla="*/ 3559 h 74866"/>
                  <a:gd name="connsiteX6" fmla="*/ 41498 w 67640"/>
                  <a:gd name="connsiteY6" fmla="*/ 5365 h 74866"/>
                  <a:gd name="connsiteX7" fmla="*/ 41498 w 67640"/>
                  <a:gd name="connsiteY7" fmla="*/ 5365 h 74866"/>
                  <a:gd name="connsiteX8" fmla="*/ 41498 w 67640"/>
                  <a:gd name="connsiteY8"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866">
                    <a:moveTo>
                      <a:pt x="41498" y="5365"/>
                    </a:moveTo>
                    <a:lnTo>
                      <a:pt x="3559" y="50532"/>
                    </a:lnTo>
                    <a:cubicBezTo>
                      <a:pt x="-1861" y="56855"/>
                      <a:pt x="-958" y="65888"/>
                      <a:pt x="5366" y="71308"/>
                    </a:cubicBezTo>
                    <a:cubicBezTo>
                      <a:pt x="11689" y="76728"/>
                      <a:pt x="20722" y="75824"/>
                      <a:pt x="26142" y="69502"/>
                    </a:cubicBezTo>
                    <a:lnTo>
                      <a:pt x="64081" y="24336"/>
                    </a:lnTo>
                    <a:cubicBezTo>
                      <a:pt x="69501" y="18012"/>
                      <a:pt x="68598" y="8979"/>
                      <a:pt x="62275" y="3559"/>
                    </a:cubicBezTo>
                    <a:cubicBezTo>
                      <a:pt x="55951" y="-1861"/>
                      <a:pt x="46918" y="-958"/>
                      <a:pt x="41498" y="5365"/>
                    </a:cubicBezTo>
                    <a:cubicBezTo>
                      <a:pt x="41498" y="5365"/>
                      <a:pt x="41498" y="5365"/>
                      <a:pt x="41498" y="5365"/>
                    </a:cubicBezTo>
                    <a:lnTo>
                      <a:pt x="41498"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id="{716C626A-A45A-8440-52B3-CECFF17EF0A1}"/>
                  </a:ext>
                </a:extLst>
              </p:cNvPr>
              <p:cNvSpPr/>
              <p:nvPr/>
            </p:nvSpPr>
            <p:spPr>
              <a:xfrm>
                <a:off x="3917317" y="4347034"/>
                <a:ext cx="71863" cy="62627"/>
              </a:xfrm>
              <a:custGeom>
                <a:avLst/>
                <a:gdLst>
                  <a:gd name="connsiteX0" fmla="*/ 48578 w 71863"/>
                  <a:gd name="connsiteY0" fmla="*/ 3209 h 62627"/>
                  <a:gd name="connsiteX1" fmla="*/ 6122 w 71863"/>
                  <a:gd name="connsiteY1" fmla="*/ 36632 h 62627"/>
                  <a:gd name="connsiteX2" fmla="*/ 2509 w 71863"/>
                  <a:gd name="connsiteY2" fmla="*/ 56505 h 62627"/>
                  <a:gd name="connsiteX3" fmla="*/ 22382 w 71863"/>
                  <a:gd name="connsiteY3" fmla="*/ 60119 h 62627"/>
                  <a:gd name="connsiteX4" fmla="*/ 23285 w 71863"/>
                  <a:gd name="connsiteY4" fmla="*/ 59215 h 62627"/>
                  <a:gd name="connsiteX5" fmla="*/ 65741 w 71863"/>
                  <a:gd name="connsiteY5" fmla="*/ 25792 h 62627"/>
                  <a:gd name="connsiteX6" fmla="*/ 69355 w 71863"/>
                  <a:gd name="connsiteY6" fmla="*/ 5919 h 62627"/>
                  <a:gd name="connsiteX7" fmla="*/ 48578 w 71863"/>
                  <a:gd name="connsiteY7" fmla="*/ 3209 h 62627"/>
                  <a:gd name="connsiteX8" fmla="*/ 48578 w 71863"/>
                  <a:gd name="connsiteY8" fmla="*/ 3209 h 6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63" h="62627">
                    <a:moveTo>
                      <a:pt x="48578" y="3209"/>
                    </a:moveTo>
                    <a:lnTo>
                      <a:pt x="6122" y="36632"/>
                    </a:lnTo>
                    <a:cubicBezTo>
                      <a:pt x="-201" y="41149"/>
                      <a:pt x="-2008" y="50182"/>
                      <a:pt x="2509" y="56505"/>
                    </a:cubicBezTo>
                    <a:cubicBezTo>
                      <a:pt x="7026" y="62829"/>
                      <a:pt x="16059" y="64635"/>
                      <a:pt x="22382" y="60119"/>
                    </a:cubicBezTo>
                    <a:cubicBezTo>
                      <a:pt x="22382" y="60119"/>
                      <a:pt x="23285" y="60119"/>
                      <a:pt x="23285" y="59215"/>
                    </a:cubicBezTo>
                    <a:lnTo>
                      <a:pt x="65741" y="25792"/>
                    </a:lnTo>
                    <a:cubicBezTo>
                      <a:pt x="72065" y="21275"/>
                      <a:pt x="73871" y="12242"/>
                      <a:pt x="69355" y="5919"/>
                    </a:cubicBezTo>
                    <a:cubicBezTo>
                      <a:pt x="64838" y="-404"/>
                      <a:pt x="55805" y="-2211"/>
                      <a:pt x="48578" y="3209"/>
                    </a:cubicBezTo>
                    <a:cubicBezTo>
                      <a:pt x="49482" y="3209"/>
                      <a:pt x="49482" y="3209"/>
                      <a:pt x="48578" y="320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59" name="Picture 58">
            <a:extLst>
              <a:ext uri="{FF2B5EF4-FFF2-40B4-BE49-F238E27FC236}">
                <a16:creationId xmlns:a16="http://schemas.microsoft.com/office/drawing/2014/main" id="{DEF2F20C-81F7-C6AD-B48A-2CA32651D2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6823" b="29425"/>
          <a:stretch/>
        </p:blipFill>
        <p:spPr>
          <a:xfrm>
            <a:off x="-8567" y="6553966"/>
            <a:ext cx="7559675" cy="3378571"/>
          </a:xfrm>
          <a:prstGeom prst="rect">
            <a:avLst/>
          </a:prstGeom>
        </p:spPr>
      </p:pic>
      <p:pic>
        <p:nvPicPr>
          <p:cNvPr id="60" name="Picture 59">
            <a:extLst>
              <a:ext uri="{FF2B5EF4-FFF2-40B4-BE49-F238E27FC236}">
                <a16:creationId xmlns:a16="http://schemas.microsoft.com/office/drawing/2014/main" id="{08D0A7CC-EF5D-BF0E-E969-7600EF434859}"/>
              </a:ext>
            </a:extLst>
          </p:cNvPr>
          <p:cNvPicPr>
            <a:picLocks noChangeAspect="1"/>
          </p:cNvPicPr>
          <p:nvPr/>
        </p:nvPicPr>
        <p:blipFill rotWithShape="1">
          <a:blip r:embed="rId3">
            <a:alphaModFix amt="52000"/>
          </a:blip>
          <a:srcRect l="67355" t="2613" r="9539" b="30593"/>
          <a:stretch/>
        </p:blipFill>
        <p:spPr>
          <a:xfrm flipH="1">
            <a:off x="8566" y="6704743"/>
            <a:ext cx="2577471" cy="3987070"/>
          </a:xfrm>
          <a:prstGeom prst="rect">
            <a:avLst/>
          </a:prstGeom>
        </p:spPr>
      </p:pic>
    </p:spTree>
    <p:extLst>
      <p:ext uri="{BB962C8B-B14F-4D97-AF65-F5344CB8AC3E}">
        <p14:creationId xmlns:p14="http://schemas.microsoft.com/office/powerpoint/2010/main" val="37828493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It was decided that the Contributory Clinic would form part of the activities IRI was about to launch in Seine-Saint-Denis, a department in France known for its young population (50% is younger than 30 years old), its </a:t>
            </a:r>
            <a:r>
              <a:rPr lang="en-US" sz="1150" dirty="0" err="1">
                <a:solidFill>
                  <a:srgbClr val="262626"/>
                </a:solidFill>
              </a:rPr>
              <a:t>multidiversity</a:t>
            </a:r>
            <a:r>
              <a:rPr lang="en-US" sz="1150" dirty="0">
                <a:solidFill>
                  <a:srgbClr val="262626"/>
                </a:solidFill>
              </a:rPr>
              <a:t> (more than 135 nationalities are represented) and its relative economic poverty (17,7% lives under the poverty line).  </a:t>
            </a:r>
          </a:p>
          <a:p>
            <a:pPr>
              <a:lnSpc>
                <a:spcPts val="1220"/>
              </a:lnSpc>
            </a:pPr>
            <a:r>
              <a:rPr lang="en-US" sz="1150" dirty="0">
                <a:solidFill>
                  <a:srgbClr val="262626"/>
                </a:solidFill>
              </a:rPr>
              <a:t> </a:t>
            </a:r>
          </a:p>
          <a:p>
            <a:pPr>
              <a:lnSpc>
                <a:spcPts val="1220"/>
              </a:lnSpc>
            </a:pPr>
            <a:r>
              <a:rPr lang="en-US" sz="1150" dirty="0">
                <a:solidFill>
                  <a:srgbClr val="262626"/>
                </a:solidFill>
              </a:rPr>
              <a:t>It is worth mentioning that no one from the initial group of the Contributory Clinic had previously lived or worked in this particular department. In hindsight, it might have been easier to situate the project in a territory familiar to the members of the group. It is something you’ll want to consider when launching your project. There are clear advantages to working in a place or institution you already know, as you’ll have a better understanding of how to insert your project into a pre-existing ecosystem of actors, institutions, and initiatives. </a:t>
            </a:r>
          </a:p>
          <a:p>
            <a:pPr>
              <a:lnSpc>
                <a:spcPts val="1220"/>
              </a:lnSpc>
            </a:pPr>
            <a:r>
              <a:rPr lang="en-US" sz="1150" dirty="0">
                <a:solidFill>
                  <a:srgbClr val="262626"/>
                </a:solidFill>
              </a:rPr>
              <a:t> </a:t>
            </a:r>
          </a:p>
          <a:p>
            <a:pPr>
              <a:lnSpc>
                <a:spcPts val="1220"/>
              </a:lnSpc>
            </a:pPr>
            <a:r>
              <a:rPr lang="en-US" sz="1150" dirty="0">
                <a:solidFill>
                  <a:srgbClr val="262626"/>
                </a:solidFill>
              </a:rPr>
              <a:t>Without this prior knowledge, you’ll have to dedicate some time to familiarizing yourself with the place and the people living there, presenting your intentions to interest groups, collectives, networks, </a:t>
            </a:r>
            <a:r>
              <a:rPr lang="en-US" sz="1150" dirty="0" err="1">
                <a:solidFill>
                  <a:srgbClr val="262626"/>
                </a:solidFill>
              </a:rPr>
              <a:t>organisations</a:t>
            </a:r>
            <a:r>
              <a:rPr lang="en-US" sz="1150" dirty="0">
                <a:solidFill>
                  <a:srgbClr val="262626"/>
                </a:solidFill>
              </a:rPr>
              <a:t>, and to public and elected officials. Doing this ground-work isn’t only necessary to further the project, it is also the only way to make sure that you are not encroaching on other people’s work or going up against their interests, which is a risk you’ll have to constantly mitigate when you’re arriving in a new territory. Ultimately, there is no way of creating a sustainable project without local support. </a:t>
            </a:r>
          </a:p>
          <a:p>
            <a:pPr>
              <a:lnSpc>
                <a:spcPts val="1220"/>
              </a:lnSpc>
            </a:pPr>
            <a:r>
              <a:rPr lang="en-US" sz="1150" dirty="0">
                <a:solidFill>
                  <a:srgbClr val="262626"/>
                </a:solidFill>
              </a:rPr>
              <a:t> </a:t>
            </a:r>
          </a:p>
          <a:p>
            <a:pPr>
              <a:lnSpc>
                <a:spcPts val="1220"/>
              </a:lnSpc>
            </a:pPr>
            <a:r>
              <a:rPr lang="en-US" sz="1150" dirty="0">
                <a:solidFill>
                  <a:srgbClr val="262626"/>
                </a:solidFill>
              </a:rPr>
              <a:t>In order to find local collaborators, Marie-Claude </a:t>
            </a:r>
            <a:r>
              <a:rPr lang="en-US" sz="1150" dirty="0" err="1">
                <a:solidFill>
                  <a:srgbClr val="262626"/>
                </a:solidFill>
              </a:rPr>
              <a:t>Bossière</a:t>
            </a:r>
            <a:r>
              <a:rPr lang="en-US" sz="1150" dirty="0">
                <a:solidFill>
                  <a:srgbClr val="262626"/>
                </a:solidFill>
              </a:rPr>
              <a:t> contacted the coordinator of The Local Advisory Board on Mental Health (in French: Conseil local de </a:t>
            </a:r>
            <a:r>
              <a:rPr lang="en-US" sz="1150" dirty="0" err="1">
                <a:solidFill>
                  <a:srgbClr val="262626"/>
                </a:solidFill>
              </a:rPr>
              <a:t>santé</a:t>
            </a:r>
            <a:r>
              <a:rPr lang="en-US" sz="1150" dirty="0">
                <a:solidFill>
                  <a:srgbClr val="262626"/>
                </a:solidFill>
              </a:rPr>
              <a:t> </a:t>
            </a:r>
            <a:r>
              <a:rPr lang="en-US" sz="1150" dirty="0" err="1">
                <a:solidFill>
                  <a:srgbClr val="262626"/>
                </a:solidFill>
              </a:rPr>
              <a:t>mentale</a:t>
            </a:r>
            <a:r>
              <a:rPr lang="en-US" sz="1150" dirty="0">
                <a:solidFill>
                  <a:srgbClr val="262626"/>
                </a:solidFill>
              </a:rPr>
              <a:t>), which groups elected officials and professionals from psychiatry. They directed her to the head of the department overseeing the Infantile and Maternal Protection </a:t>
            </a:r>
            <a:r>
              <a:rPr lang="en-US" sz="1150" dirty="0" err="1">
                <a:solidFill>
                  <a:srgbClr val="262626"/>
                </a:solidFill>
              </a:rPr>
              <a:t>centres</a:t>
            </a:r>
            <a:r>
              <a:rPr lang="en-US" sz="1150" dirty="0">
                <a:solidFill>
                  <a:srgbClr val="262626"/>
                </a:solidFill>
              </a:rPr>
              <a:t> (in French: Protection Infantile </a:t>
            </a:r>
            <a:r>
              <a:rPr lang="en-US" sz="1150" dirty="0" err="1">
                <a:solidFill>
                  <a:srgbClr val="262626"/>
                </a:solidFill>
              </a:rPr>
              <a:t>Maternelles</a:t>
            </a:r>
            <a:r>
              <a:rPr lang="en-US" sz="1150" dirty="0">
                <a:solidFill>
                  <a:srgbClr val="262626"/>
                </a:solidFill>
              </a:rPr>
              <a:t>, PMI) in Saint-Denis, who transferred a note of intent to all of the local teams. At this stage, the project was presented very openly, as a general proposal to work collectively in order to find strategies against the overexposure to screens. It is important that your proposition reads as a genuine invitation to contribute, and not as a call for participation in a project that has already been defined in advance. The PMI </a:t>
            </a:r>
            <a:r>
              <a:rPr lang="en-US" sz="1150" dirty="0" err="1">
                <a:solidFill>
                  <a:srgbClr val="262626"/>
                </a:solidFill>
              </a:rPr>
              <a:t>centre</a:t>
            </a:r>
            <a:r>
              <a:rPr lang="en-US" sz="1150" dirty="0">
                <a:solidFill>
                  <a:srgbClr val="262626"/>
                </a:solidFill>
              </a:rPr>
              <a:t> in the neighborhood Pierre </a:t>
            </a:r>
            <a:r>
              <a:rPr lang="en-US" sz="1150" dirty="0" err="1">
                <a:solidFill>
                  <a:srgbClr val="262626"/>
                </a:solidFill>
              </a:rPr>
              <a:t>Semard</a:t>
            </a:r>
            <a:r>
              <a:rPr lang="en-US" sz="1150" dirty="0">
                <a:solidFill>
                  <a:srgbClr val="262626"/>
                </a:solidFill>
              </a:rPr>
              <a:t> responded positively to the proposition. From 2018 and onwards, its team and the clinic would become the ‘home’ of the Contributory Clinic, grounding the project locally and providing a physical space to meet. </a:t>
            </a:r>
          </a:p>
          <a:p>
            <a:pPr>
              <a:lnSpc>
                <a:spcPts val="1220"/>
              </a:lnSpc>
            </a:pPr>
            <a:r>
              <a:rPr lang="en-US" sz="1150" dirty="0">
                <a:solidFill>
                  <a:srgbClr val="262626"/>
                </a:solidFill>
              </a:rPr>
              <a:t> </a:t>
            </a:r>
          </a:p>
          <a:p>
            <a:pPr>
              <a:lnSpc>
                <a:spcPts val="1220"/>
              </a:lnSpc>
            </a:pPr>
            <a:r>
              <a:rPr lang="en-US" sz="1150" dirty="0">
                <a:solidFill>
                  <a:srgbClr val="262626"/>
                </a:solidFill>
              </a:rPr>
              <a:t>Disposing of a space for regular meetings has been indispensable to our process. Unlike research conducted by one person, Contributory Research relies on a geographically situated location where people can come together and exchange. This place ought to be accessible, both practically and symbolically speaking. For each potential location, ask yourself if it is near the homes of the participants, if it is disabled-friendly, if everyone would </a:t>
            </a:r>
            <a:r>
              <a:rPr lang="en-US" sz="1150" i="1" dirty="0">
                <a:solidFill>
                  <a:srgbClr val="262626"/>
                </a:solidFill>
              </a:rPr>
              <a:t>feel comfortable </a:t>
            </a:r>
            <a:r>
              <a:rPr lang="en-US" sz="1150" dirty="0">
                <a:solidFill>
                  <a:srgbClr val="262626"/>
                </a:solidFill>
              </a:rPr>
              <a:t>inside of it. Even if universities and research labs are open to the public, some might feel uneasy in academic spaces. People can have similar apprehensions about institutional spaces, like municipal meeting rooms. Ask yourself where people already go. </a:t>
            </a:r>
          </a:p>
          <a:p>
            <a:pPr>
              <a:lnSpc>
                <a:spcPts val="1220"/>
              </a:lnSpc>
            </a:pPr>
            <a:endParaRPr lang="en-US" sz="1150" dirty="0">
              <a:solidFill>
                <a:srgbClr val="262626"/>
              </a:solidFill>
            </a:endParaRPr>
          </a:p>
          <a:p>
            <a:pPr>
              <a:lnSpc>
                <a:spcPts val="1220"/>
              </a:lnSpc>
            </a:pPr>
            <a:r>
              <a:rPr lang="en-US" sz="1150" dirty="0">
                <a:solidFill>
                  <a:srgbClr val="262626"/>
                </a:solidFill>
              </a:rPr>
              <a:t>Maternal and Infantile Protection </a:t>
            </a:r>
            <a:r>
              <a:rPr lang="en-US" sz="1150" dirty="0" err="1">
                <a:solidFill>
                  <a:srgbClr val="262626"/>
                </a:solidFill>
              </a:rPr>
              <a:t>centres</a:t>
            </a:r>
            <a:r>
              <a:rPr lang="en-US" sz="1150" dirty="0">
                <a:solidFill>
                  <a:srgbClr val="262626"/>
                </a:solidFill>
              </a:rPr>
              <a:t> have a particular history in France: launched after the second world war, they seek to protect all mothers and children residing in France regardless of their status and nationality. It means that before beginning our project, parents from the neighborhood were already in the habit of going to the PMI to seek guidance concerning their young children, which has been a clear advantage in our work.</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02</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7" y="1012503"/>
            <a:ext cx="3555090"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Finding and Constituting a Locality</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64</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42B9C582-EB3E-373B-5359-F9A2CAB3944B}"/>
              </a:ext>
            </a:extLst>
          </p:cNvPr>
          <p:cNvGrpSpPr/>
          <p:nvPr/>
        </p:nvGrpSpPr>
        <p:grpSpPr>
          <a:xfrm>
            <a:off x="6220013" y="934240"/>
            <a:ext cx="580189" cy="580341"/>
            <a:chOff x="10376768" y="3823816"/>
            <a:chExt cx="923646" cy="923888"/>
          </a:xfrm>
        </p:grpSpPr>
        <p:sp>
          <p:nvSpPr>
            <p:cNvPr id="53" name="Freeform 52">
              <a:extLst>
                <a:ext uri="{FF2B5EF4-FFF2-40B4-BE49-F238E27FC236}">
                  <a16:creationId xmlns:a16="http://schemas.microsoft.com/office/drawing/2014/main" id="{7BCF470C-ADC1-7F42-4399-3A86E44368B3}"/>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4" name="Graphic 2">
              <a:extLst>
                <a:ext uri="{FF2B5EF4-FFF2-40B4-BE49-F238E27FC236}">
                  <a16:creationId xmlns:a16="http://schemas.microsoft.com/office/drawing/2014/main" id="{C33A924C-217F-4278-AF58-F9387A16FF93}"/>
                </a:ext>
              </a:extLst>
            </p:cNvPr>
            <p:cNvGrpSpPr/>
            <p:nvPr/>
          </p:nvGrpSpPr>
          <p:grpSpPr>
            <a:xfrm>
              <a:off x="10376768" y="3823816"/>
              <a:ext cx="923646" cy="923888"/>
              <a:chOff x="10376768" y="3823816"/>
              <a:chExt cx="923646" cy="923888"/>
            </a:xfrm>
            <a:solidFill>
              <a:srgbClr val="010101"/>
            </a:solidFill>
          </p:grpSpPr>
          <p:sp>
            <p:nvSpPr>
              <p:cNvPr id="55" name="Freeform 54">
                <a:extLst>
                  <a:ext uri="{FF2B5EF4-FFF2-40B4-BE49-F238E27FC236}">
                    <a16:creationId xmlns:a16="http://schemas.microsoft.com/office/drawing/2014/main" id="{8C990A51-0ED1-53AB-4800-FC11C237B846}"/>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A577827F-CEFD-2FA8-850A-5DAF2FF03624}"/>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EB617100-2898-29CF-F837-7E6095C1CA57}"/>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2095990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351001"/>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With the PMI Pierre </a:t>
            </a:r>
            <a:r>
              <a:rPr lang="en-US" sz="1150" dirty="0" err="1">
                <a:solidFill>
                  <a:srgbClr val="262626"/>
                </a:solidFill>
              </a:rPr>
              <a:t>Semard</a:t>
            </a:r>
            <a:r>
              <a:rPr lang="en-US" sz="1150" dirty="0">
                <a:solidFill>
                  <a:srgbClr val="262626"/>
                </a:solidFill>
              </a:rPr>
              <a:t> onboard, the Contributory Clinic had successfully grouped researchers and a diverse group of professionals (a child psychologist, child nurses, health care workers, a director). The only thing missing at this point were parents who could join the research work. Depending on who you are, and the position you are working from, you might have trouble recruiting either researchers, professionals, or parents. Be patient! Do not start your research before you have managed to put together a group that unites theoretical, practical, and experiential knowledge about the topic you want to investigate. </a:t>
            </a:r>
          </a:p>
          <a:p>
            <a:pPr>
              <a:lnSpc>
                <a:spcPts val="1220"/>
              </a:lnSpc>
            </a:pPr>
            <a:endParaRPr lang="en-US" sz="1150" dirty="0">
              <a:solidFill>
                <a:srgbClr val="262626"/>
              </a:solidFill>
            </a:endParaRPr>
          </a:p>
          <a:p>
            <a:pPr>
              <a:lnSpc>
                <a:spcPts val="1220"/>
              </a:lnSpc>
            </a:pPr>
            <a:r>
              <a:rPr lang="en-US" sz="1150" dirty="0">
                <a:solidFill>
                  <a:srgbClr val="262626"/>
                </a:solidFill>
              </a:rPr>
              <a:t>Regardless of the people you’re trying to recruit, we recommend that you seek out actors locally, relying on the people you have already met, and who’ve taken an interest in what you do. In our case, the parents who joined the initial discussions had been identified by Marie-Claude </a:t>
            </a:r>
            <a:r>
              <a:rPr lang="en-US" sz="1150" dirty="0" err="1">
                <a:solidFill>
                  <a:srgbClr val="262626"/>
                </a:solidFill>
              </a:rPr>
              <a:t>Bossière</a:t>
            </a:r>
            <a:r>
              <a:rPr lang="en-US" sz="1150" dirty="0">
                <a:solidFill>
                  <a:srgbClr val="262626"/>
                </a:solidFill>
              </a:rPr>
              <a:t> through her work, and by the professional team of the PMI </a:t>
            </a:r>
            <a:r>
              <a:rPr lang="en-US" sz="1150" dirty="0" err="1">
                <a:solidFill>
                  <a:srgbClr val="262626"/>
                </a:solidFill>
              </a:rPr>
              <a:t>centre</a:t>
            </a:r>
            <a:r>
              <a:rPr lang="en-US" sz="1150" dirty="0">
                <a:solidFill>
                  <a:srgbClr val="262626"/>
                </a:solidFill>
              </a:rPr>
              <a:t>. All in all, two mothers joined the initial discussions on a regular basis, making for a core group of around ten people, counting researchers, professionals, and parents.  </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03</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7" y="1077819"/>
            <a:ext cx="3783690"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Bringing together Theoretical, Practical, and Experiential Knowledge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65</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8C9CE1A-8CDB-CB78-6FB0-A353A23FD52B}"/>
              </a:ext>
            </a:extLst>
          </p:cNvPr>
          <p:cNvGrpSpPr/>
          <p:nvPr/>
        </p:nvGrpSpPr>
        <p:grpSpPr>
          <a:xfrm>
            <a:off x="6269515" y="826732"/>
            <a:ext cx="547703" cy="548457"/>
            <a:chOff x="10306469" y="3641545"/>
            <a:chExt cx="935643" cy="936931"/>
          </a:xfrm>
          <a:solidFill>
            <a:srgbClr val="000000"/>
          </a:solidFill>
        </p:grpSpPr>
        <p:grpSp>
          <p:nvGrpSpPr>
            <p:cNvPr id="3" name="Graphic 2">
              <a:extLst>
                <a:ext uri="{FF2B5EF4-FFF2-40B4-BE49-F238E27FC236}">
                  <a16:creationId xmlns:a16="http://schemas.microsoft.com/office/drawing/2014/main" id="{CEF3F762-2067-6037-7BCA-0645C4C4A894}"/>
                </a:ext>
              </a:extLst>
            </p:cNvPr>
            <p:cNvGrpSpPr/>
            <p:nvPr userDrawn="1"/>
          </p:nvGrpSpPr>
          <p:grpSpPr>
            <a:xfrm>
              <a:off x="10342279" y="3688231"/>
              <a:ext cx="811814" cy="718951"/>
              <a:chOff x="3877662" y="3701288"/>
              <a:chExt cx="811814" cy="718951"/>
            </a:xfrm>
            <a:grpFill/>
          </p:grpSpPr>
          <p:sp>
            <p:nvSpPr>
              <p:cNvPr id="29" name="Freeform 28">
                <a:extLst>
                  <a:ext uri="{FF2B5EF4-FFF2-40B4-BE49-F238E27FC236}">
                    <a16:creationId xmlns:a16="http://schemas.microsoft.com/office/drawing/2014/main" id="{F75A5023-AF76-E24B-4889-778DEAAF544B}"/>
                  </a:ext>
                </a:extLst>
              </p:cNvPr>
              <p:cNvSpPr/>
              <p:nvPr/>
            </p:nvSpPr>
            <p:spPr>
              <a:xfrm>
                <a:off x="4596473" y="3858081"/>
                <a:ext cx="30318" cy="357877"/>
              </a:xfrm>
              <a:custGeom>
                <a:avLst/>
                <a:gdLst>
                  <a:gd name="connsiteX0" fmla="*/ 30318 w 30318"/>
                  <a:gd name="connsiteY0" fmla="*/ 0 h 357877"/>
                  <a:gd name="connsiteX1" fmla="*/ 30318 w 30318"/>
                  <a:gd name="connsiteY1" fmla="*/ 357877 h 357877"/>
                  <a:gd name="connsiteX2" fmla="*/ 0 w 30318"/>
                  <a:gd name="connsiteY2" fmla="*/ 357877 h 357877"/>
                  <a:gd name="connsiteX3" fmla="*/ 0 w 30318"/>
                  <a:gd name="connsiteY3" fmla="*/ 0 h 357877"/>
                  <a:gd name="connsiteX4" fmla="*/ 30318 w 30318"/>
                  <a:gd name="connsiteY4" fmla="*/ 0 h 357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18" h="357877">
                    <a:moveTo>
                      <a:pt x="30318" y="0"/>
                    </a:moveTo>
                    <a:cubicBezTo>
                      <a:pt x="30318" y="119420"/>
                      <a:pt x="30318" y="238073"/>
                      <a:pt x="30318" y="357877"/>
                    </a:cubicBezTo>
                    <a:cubicBezTo>
                      <a:pt x="20340" y="357877"/>
                      <a:pt x="10362" y="357877"/>
                      <a:pt x="0" y="357877"/>
                    </a:cubicBezTo>
                    <a:cubicBezTo>
                      <a:pt x="0" y="239225"/>
                      <a:pt x="0" y="119804"/>
                      <a:pt x="0" y="0"/>
                    </a:cubicBezTo>
                    <a:cubicBezTo>
                      <a:pt x="9594" y="0"/>
                      <a:pt x="19573" y="0"/>
                      <a:pt x="30318" y="0"/>
                    </a:cubicBezTo>
                    <a:close/>
                  </a:path>
                </a:pathLst>
              </a:custGeom>
              <a:solidFill>
                <a:srgbClr val="00BADE"/>
              </a:solidFill>
              <a:ln w="383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A274329-D20F-EB52-9B5C-5B2AA90FC48A}"/>
                  </a:ext>
                </a:extLst>
              </p:cNvPr>
              <p:cNvSpPr/>
              <p:nvPr/>
            </p:nvSpPr>
            <p:spPr>
              <a:xfrm>
                <a:off x="4595622" y="3701288"/>
                <a:ext cx="93854" cy="62331"/>
              </a:xfrm>
              <a:custGeom>
                <a:avLst/>
                <a:gdLst>
                  <a:gd name="connsiteX0" fmla="*/ 93341 w 93854"/>
                  <a:gd name="connsiteY0" fmla="*/ 62332 h 62331"/>
                  <a:gd name="connsiteX1" fmla="*/ 850 w 93854"/>
                  <a:gd name="connsiteY1" fmla="*/ 62332 h 62331"/>
                  <a:gd name="connsiteX2" fmla="*/ 18888 w 93854"/>
                  <a:gd name="connsiteY2" fmla="*/ 10110 h 62331"/>
                  <a:gd name="connsiteX3" fmla="*/ 69163 w 93854"/>
                  <a:gd name="connsiteY3" fmla="*/ 6270 h 62331"/>
                  <a:gd name="connsiteX4" fmla="*/ 93341 w 93854"/>
                  <a:gd name="connsiteY4" fmla="*/ 62332 h 6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54" h="62331">
                    <a:moveTo>
                      <a:pt x="93341" y="62332"/>
                    </a:moveTo>
                    <a:cubicBezTo>
                      <a:pt x="62254" y="62332"/>
                      <a:pt x="31937" y="62332"/>
                      <a:pt x="850" y="62332"/>
                    </a:cubicBezTo>
                    <a:cubicBezTo>
                      <a:pt x="-1836" y="41597"/>
                      <a:pt x="1235" y="23165"/>
                      <a:pt x="18888" y="10110"/>
                    </a:cubicBezTo>
                    <a:cubicBezTo>
                      <a:pt x="34623" y="-1794"/>
                      <a:pt x="51893" y="-3330"/>
                      <a:pt x="69163" y="6270"/>
                    </a:cubicBezTo>
                    <a:cubicBezTo>
                      <a:pt x="90654" y="18173"/>
                      <a:pt x="95643" y="38525"/>
                      <a:pt x="93341" y="62332"/>
                    </a:cubicBezTo>
                    <a:close/>
                  </a:path>
                </a:pathLst>
              </a:custGeom>
              <a:solidFill>
                <a:srgbClr val="00BADE"/>
              </a:solidFill>
              <a:ln w="383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1CF19C3-147C-31A8-1E69-67DF679D6C44}"/>
                  </a:ext>
                </a:extLst>
              </p:cNvPr>
              <p:cNvSpPr/>
              <p:nvPr/>
            </p:nvSpPr>
            <p:spPr>
              <a:xfrm>
                <a:off x="4596089" y="3795490"/>
                <a:ext cx="92489" cy="29951"/>
              </a:xfrm>
              <a:custGeom>
                <a:avLst/>
                <a:gdLst>
                  <a:gd name="connsiteX0" fmla="*/ 0 w 92489"/>
                  <a:gd name="connsiteY0" fmla="*/ 0 h 29951"/>
                  <a:gd name="connsiteX1" fmla="*/ 92490 w 92489"/>
                  <a:gd name="connsiteY1" fmla="*/ 0 h 29951"/>
                  <a:gd name="connsiteX2" fmla="*/ 92490 w 92489"/>
                  <a:gd name="connsiteY2" fmla="*/ 29951 h 29951"/>
                  <a:gd name="connsiteX3" fmla="*/ 0 w 92489"/>
                  <a:gd name="connsiteY3" fmla="*/ 29951 h 29951"/>
                  <a:gd name="connsiteX4" fmla="*/ 0 w 92489"/>
                  <a:gd name="connsiteY4" fmla="*/ 0 h 2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89" h="29951">
                    <a:moveTo>
                      <a:pt x="0" y="0"/>
                    </a:moveTo>
                    <a:cubicBezTo>
                      <a:pt x="31086" y="0"/>
                      <a:pt x="61788" y="0"/>
                      <a:pt x="92490" y="0"/>
                    </a:cubicBezTo>
                    <a:cubicBezTo>
                      <a:pt x="92490" y="9984"/>
                      <a:pt x="92490" y="19583"/>
                      <a:pt x="92490" y="29951"/>
                    </a:cubicBezTo>
                    <a:cubicBezTo>
                      <a:pt x="61788" y="29951"/>
                      <a:pt x="31086" y="29951"/>
                      <a:pt x="0" y="29951"/>
                    </a:cubicBezTo>
                    <a:cubicBezTo>
                      <a:pt x="0" y="20351"/>
                      <a:pt x="0" y="10752"/>
                      <a:pt x="0" y="0"/>
                    </a:cubicBezTo>
                    <a:close/>
                  </a:path>
                </a:pathLst>
              </a:custGeom>
              <a:grpFill/>
              <a:ln w="383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3A0091-F7CB-D910-0AE7-BA9AEA7C2333}"/>
                  </a:ext>
                </a:extLst>
              </p:cNvPr>
              <p:cNvSpPr/>
              <p:nvPr/>
            </p:nvSpPr>
            <p:spPr>
              <a:xfrm>
                <a:off x="4603764" y="4247829"/>
                <a:ext cx="77906" cy="31391"/>
              </a:xfrm>
              <a:custGeom>
                <a:avLst/>
                <a:gdLst>
                  <a:gd name="connsiteX0" fmla="*/ 77907 w 77906"/>
                  <a:gd name="connsiteY0" fmla="*/ 0 h 31391"/>
                  <a:gd name="connsiteX1" fmla="*/ 66777 w 77906"/>
                  <a:gd name="connsiteY1" fmla="*/ 27647 h 31391"/>
                  <a:gd name="connsiteX2" fmla="*/ 60253 w 77906"/>
                  <a:gd name="connsiteY2" fmla="*/ 31103 h 31391"/>
                  <a:gd name="connsiteX3" fmla="*/ 17654 w 77906"/>
                  <a:gd name="connsiteY3" fmla="*/ 31103 h 31391"/>
                  <a:gd name="connsiteX4" fmla="*/ 10746 w 77906"/>
                  <a:gd name="connsiteY4" fmla="*/ 26495 h 31391"/>
                  <a:gd name="connsiteX5" fmla="*/ 0 w 77906"/>
                  <a:gd name="connsiteY5" fmla="*/ 0 h 31391"/>
                  <a:gd name="connsiteX6" fmla="*/ 39145 w 77906"/>
                  <a:gd name="connsiteY6" fmla="*/ 0 h 31391"/>
                  <a:gd name="connsiteX7" fmla="*/ 77907 w 77906"/>
                  <a:gd name="connsiteY7" fmla="*/ 0 h 3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906" h="31391">
                    <a:moveTo>
                      <a:pt x="77907" y="0"/>
                    </a:moveTo>
                    <a:cubicBezTo>
                      <a:pt x="74069" y="9984"/>
                      <a:pt x="70615" y="18816"/>
                      <a:pt x="66777" y="27647"/>
                    </a:cubicBezTo>
                    <a:cubicBezTo>
                      <a:pt x="66010" y="29567"/>
                      <a:pt x="62556" y="31103"/>
                      <a:pt x="60253" y="31103"/>
                    </a:cubicBezTo>
                    <a:cubicBezTo>
                      <a:pt x="46053" y="31487"/>
                      <a:pt x="31854" y="31487"/>
                      <a:pt x="17654" y="31103"/>
                    </a:cubicBezTo>
                    <a:cubicBezTo>
                      <a:pt x="15351" y="31103"/>
                      <a:pt x="11897" y="28799"/>
                      <a:pt x="10746" y="26495"/>
                    </a:cubicBezTo>
                    <a:cubicBezTo>
                      <a:pt x="6908" y="18432"/>
                      <a:pt x="3838" y="9984"/>
                      <a:pt x="0" y="0"/>
                    </a:cubicBezTo>
                    <a:cubicBezTo>
                      <a:pt x="13816" y="0"/>
                      <a:pt x="26481" y="0"/>
                      <a:pt x="39145" y="0"/>
                    </a:cubicBezTo>
                    <a:cubicBezTo>
                      <a:pt x="51426" y="0"/>
                      <a:pt x="64091" y="0"/>
                      <a:pt x="77907" y="0"/>
                    </a:cubicBezTo>
                    <a:close/>
                  </a:path>
                </a:pathLst>
              </a:custGeom>
              <a:grpFill/>
              <a:ln w="383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0D870C0-A0D5-05C4-1481-E9E5FEBC49DB}"/>
                  </a:ext>
                </a:extLst>
              </p:cNvPr>
              <p:cNvSpPr/>
              <p:nvPr/>
            </p:nvSpPr>
            <p:spPr>
              <a:xfrm>
                <a:off x="4628710" y="4310803"/>
                <a:ext cx="27632" cy="34942"/>
              </a:xfrm>
              <a:custGeom>
                <a:avLst/>
                <a:gdLst>
                  <a:gd name="connsiteX0" fmla="*/ 13816 w 27632"/>
                  <a:gd name="connsiteY0" fmla="*/ 34943 h 34942"/>
                  <a:gd name="connsiteX1" fmla="*/ 0 w 27632"/>
                  <a:gd name="connsiteY1" fmla="*/ 0 h 34942"/>
                  <a:gd name="connsiteX2" fmla="*/ 27632 w 27632"/>
                  <a:gd name="connsiteY2" fmla="*/ 0 h 34942"/>
                  <a:gd name="connsiteX3" fmla="*/ 13816 w 27632"/>
                  <a:gd name="connsiteY3" fmla="*/ 34943 h 34942"/>
                </a:gdLst>
                <a:ahLst/>
                <a:cxnLst>
                  <a:cxn ang="0">
                    <a:pos x="connsiteX0" y="connsiteY0"/>
                  </a:cxn>
                  <a:cxn ang="0">
                    <a:pos x="connsiteX1" y="connsiteY1"/>
                  </a:cxn>
                  <a:cxn ang="0">
                    <a:pos x="connsiteX2" y="connsiteY2"/>
                  </a:cxn>
                  <a:cxn ang="0">
                    <a:pos x="connsiteX3" y="connsiteY3"/>
                  </a:cxn>
                </a:cxnLst>
                <a:rect l="l" t="t" r="r" b="b"/>
                <a:pathLst>
                  <a:path w="27632" h="34942">
                    <a:moveTo>
                      <a:pt x="13816" y="34943"/>
                    </a:moveTo>
                    <a:cubicBezTo>
                      <a:pt x="8443" y="21887"/>
                      <a:pt x="4221" y="11520"/>
                      <a:pt x="0" y="0"/>
                    </a:cubicBezTo>
                    <a:cubicBezTo>
                      <a:pt x="9211" y="0"/>
                      <a:pt x="18038" y="0"/>
                      <a:pt x="27632" y="0"/>
                    </a:cubicBezTo>
                    <a:cubicBezTo>
                      <a:pt x="23410" y="11136"/>
                      <a:pt x="19189" y="21503"/>
                      <a:pt x="13816" y="34943"/>
                    </a:cubicBezTo>
                    <a:close/>
                  </a:path>
                </a:pathLst>
              </a:custGeom>
              <a:grpFill/>
              <a:ln w="3834"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id="{A33CB87C-C6C0-281E-D9F0-BAC1A1FD3416}"/>
                  </a:ext>
                </a:extLst>
              </p:cNvPr>
              <p:cNvGrpSpPr/>
              <p:nvPr/>
            </p:nvGrpSpPr>
            <p:grpSpPr>
              <a:xfrm>
                <a:off x="3877662" y="3881120"/>
                <a:ext cx="499177" cy="539119"/>
                <a:chOff x="3877662" y="3881120"/>
                <a:chExt cx="499177" cy="539119"/>
              </a:xfrm>
              <a:grpFill/>
            </p:grpSpPr>
            <p:sp>
              <p:nvSpPr>
                <p:cNvPr id="36" name="Freeform 35">
                  <a:extLst>
                    <a:ext uri="{FF2B5EF4-FFF2-40B4-BE49-F238E27FC236}">
                      <a16:creationId xmlns:a16="http://schemas.microsoft.com/office/drawing/2014/main" id="{BEEF7939-55A4-F4A9-3015-EF172B7B2BAA}"/>
                    </a:ext>
                  </a:extLst>
                </p:cNvPr>
                <p:cNvSpPr/>
                <p:nvPr/>
              </p:nvSpPr>
              <p:spPr>
                <a:xfrm>
                  <a:off x="3877662" y="3921005"/>
                  <a:ext cx="156196" cy="499234"/>
                </a:xfrm>
                <a:custGeom>
                  <a:avLst/>
                  <a:gdLst>
                    <a:gd name="connsiteX0" fmla="*/ 156196 w 156196"/>
                    <a:gd name="connsiteY0" fmla="*/ 499234 h 499234"/>
                    <a:gd name="connsiteX1" fmla="*/ 0 w 156196"/>
                    <a:gd name="connsiteY1" fmla="*/ 498850 h 499234"/>
                    <a:gd name="connsiteX2" fmla="*/ 0 w 156196"/>
                    <a:gd name="connsiteY2" fmla="*/ 491555 h 499234"/>
                    <a:gd name="connsiteX3" fmla="*/ 0 w 156196"/>
                    <a:gd name="connsiteY3" fmla="*/ 81071 h 499234"/>
                    <a:gd name="connsiteX4" fmla="*/ 64090 w 156196"/>
                    <a:gd name="connsiteY4" fmla="*/ 1202 h 499234"/>
                    <a:gd name="connsiteX5" fmla="*/ 155813 w 156196"/>
                    <a:gd name="connsiteY5" fmla="*/ 74927 h 499234"/>
                    <a:gd name="connsiteX6" fmla="*/ 155813 w 156196"/>
                    <a:gd name="connsiteY6" fmla="*/ 83759 h 499234"/>
                    <a:gd name="connsiteX7" fmla="*/ 155813 w 156196"/>
                    <a:gd name="connsiteY7" fmla="*/ 489635 h 499234"/>
                    <a:gd name="connsiteX8" fmla="*/ 156196 w 156196"/>
                    <a:gd name="connsiteY8" fmla="*/ 499234 h 49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96" h="499234">
                      <a:moveTo>
                        <a:pt x="156196" y="499234"/>
                      </a:moveTo>
                      <a:cubicBezTo>
                        <a:pt x="115133" y="461603"/>
                        <a:pt x="52577" y="453156"/>
                        <a:pt x="0" y="498850"/>
                      </a:cubicBezTo>
                      <a:cubicBezTo>
                        <a:pt x="0" y="495778"/>
                        <a:pt x="0" y="493858"/>
                        <a:pt x="0" y="491555"/>
                      </a:cubicBezTo>
                      <a:cubicBezTo>
                        <a:pt x="0" y="354855"/>
                        <a:pt x="0" y="217771"/>
                        <a:pt x="0" y="81071"/>
                      </a:cubicBezTo>
                      <a:cubicBezTo>
                        <a:pt x="0" y="39984"/>
                        <a:pt x="26097" y="7345"/>
                        <a:pt x="64090" y="1202"/>
                      </a:cubicBezTo>
                      <a:cubicBezTo>
                        <a:pt x="111295" y="-6862"/>
                        <a:pt x="153126" y="26545"/>
                        <a:pt x="155813" y="74927"/>
                      </a:cubicBezTo>
                      <a:cubicBezTo>
                        <a:pt x="155813" y="77999"/>
                        <a:pt x="155813" y="80687"/>
                        <a:pt x="155813" y="83759"/>
                      </a:cubicBezTo>
                      <a:cubicBezTo>
                        <a:pt x="155813" y="218923"/>
                        <a:pt x="155813" y="354087"/>
                        <a:pt x="155813" y="489635"/>
                      </a:cubicBezTo>
                      <a:cubicBezTo>
                        <a:pt x="156196" y="491555"/>
                        <a:pt x="156196" y="494626"/>
                        <a:pt x="156196" y="499234"/>
                      </a:cubicBezTo>
                      <a:close/>
                    </a:path>
                  </a:pathLst>
                </a:custGeom>
                <a:solidFill>
                  <a:srgbClr val="00BADE"/>
                </a:solidFill>
                <a:ln w="383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EF83CEC0-4157-4F64-5643-6A46815735FD}"/>
                    </a:ext>
                  </a:extLst>
                </p:cNvPr>
                <p:cNvSpPr/>
                <p:nvPr/>
              </p:nvSpPr>
              <p:spPr>
                <a:xfrm>
                  <a:off x="4221908" y="4076570"/>
                  <a:ext cx="123419" cy="61912"/>
                </a:xfrm>
                <a:custGeom>
                  <a:avLst/>
                  <a:gdLst>
                    <a:gd name="connsiteX0" fmla="*/ 0 w 123419"/>
                    <a:gd name="connsiteY0" fmla="*/ 0 h 61912"/>
                    <a:gd name="connsiteX1" fmla="*/ 123192 w 123419"/>
                    <a:gd name="connsiteY1" fmla="*/ 0 h 61912"/>
                    <a:gd name="connsiteX2" fmla="*/ 64091 w 123419"/>
                    <a:gd name="connsiteY2" fmla="*/ 61822 h 61912"/>
                    <a:gd name="connsiteX3" fmla="*/ 0 w 123419"/>
                    <a:gd name="connsiteY3" fmla="*/ 0 h 61912"/>
                  </a:gdLst>
                  <a:ahLst/>
                  <a:cxnLst>
                    <a:cxn ang="0">
                      <a:pos x="connsiteX0" y="connsiteY0"/>
                    </a:cxn>
                    <a:cxn ang="0">
                      <a:pos x="connsiteX1" y="connsiteY1"/>
                    </a:cxn>
                    <a:cxn ang="0">
                      <a:pos x="connsiteX2" y="connsiteY2"/>
                    </a:cxn>
                    <a:cxn ang="0">
                      <a:pos x="connsiteX3" y="connsiteY3"/>
                    </a:cxn>
                  </a:cxnLst>
                  <a:rect l="l" t="t" r="r" b="b"/>
                  <a:pathLst>
                    <a:path w="123419" h="61912">
                      <a:moveTo>
                        <a:pt x="0" y="0"/>
                      </a:moveTo>
                      <a:cubicBezTo>
                        <a:pt x="41064" y="0"/>
                        <a:pt x="82128" y="0"/>
                        <a:pt x="123192" y="0"/>
                      </a:cubicBezTo>
                      <a:cubicBezTo>
                        <a:pt x="126262" y="30335"/>
                        <a:pt x="97863" y="60286"/>
                        <a:pt x="64091" y="61822"/>
                      </a:cubicBezTo>
                      <a:cubicBezTo>
                        <a:pt x="29935" y="63742"/>
                        <a:pt x="0" y="34943"/>
                        <a:pt x="0" y="0"/>
                      </a:cubicBezTo>
                      <a:close/>
                    </a:path>
                  </a:pathLst>
                </a:custGeom>
                <a:solidFill>
                  <a:srgbClr val="00BADE"/>
                </a:solidFill>
                <a:ln w="383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738D37A-1417-7357-7265-E1C36D51D9AF}"/>
                    </a:ext>
                  </a:extLst>
                </p:cNvPr>
                <p:cNvSpPr/>
                <p:nvPr/>
              </p:nvSpPr>
              <p:spPr>
                <a:xfrm>
                  <a:off x="4190169" y="4013596"/>
                  <a:ext cx="186670" cy="31487"/>
                </a:xfrm>
                <a:custGeom>
                  <a:avLst/>
                  <a:gdLst>
                    <a:gd name="connsiteX0" fmla="*/ 92760 w 186670"/>
                    <a:gd name="connsiteY0" fmla="*/ 31487 h 31487"/>
                    <a:gd name="connsiteX1" fmla="*/ 18691 w 186670"/>
                    <a:gd name="connsiteY1" fmla="*/ 31487 h 31487"/>
                    <a:gd name="connsiteX2" fmla="*/ 654 w 186670"/>
                    <a:gd name="connsiteY2" fmla="*/ 19583 h 31487"/>
                    <a:gd name="connsiteX3" fmla="*/ 18307 w 186670"/>
                    <a:gd name="connsiteY3" fmla="*/ 0 h 31487"/>
                    <a:gd name="connsiteX4" fmla="*/ 87387 w 186670"/>
                    <a:gd name="connsiteY4" fmla="*/ 0 h 31487"/>
                    <a:gd name="connsiteX5" fmla="*/ 167979 w 186670"/>
                    <a:gd name="connsiteY5" fmla="*/ 0 h 31487"/>
                    <a:gd name="connsiteX6" fmla="*/ 186017 w 186670"/>
                    <a:gd name="connsiteY6" fmla="*/ 11904 h 31487"/>
                    <a:gd name="connsiteX7" fmla="*/ 168363 w 186670"/>
                    <a:gd name="connsiteY7" fmla="*/ 31487 h 31487"/>
                    <a:gd name="connsiteX8" fmla="*/ 92760 w 186670"/>
                    <a:gd name="connsiteY8" fmla="*/ 31487 h 3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70" h="31487">
                      <a:moveTo>
                        <a:pt x="92760" y="31487"/>
                      </a:moveTo>
                      <a:cubicBezTo>
                        <a:pt x="68198" y="31487"/>
                        <a:pt x="43636" y="31487"/>
                        <a:pt x="18691" y="31487"/>
                      </a:cubicBezTo>
                      <a:cubicBezTo>
                        <a:pt x="9864" y="31487"/>
                        <a:pt x="3340" y="28415"/>
                        <a:pt x="654" y="19583"/>
                      </a:cubicBezTo>
                      <a:cubicBezTo>
                        <a:pt x="-2417" y="9216"/>
                        <a:pt x="5643" y="0"/>
                        <a:pt x="18307" y="0"/>
                      </a:cubicBezTo>
                      <a:cubicBezTo>
                        <a:pt x="41334" y="0"/>
                        <a:pt x="64360" y="0"/>
                        <a:pt x="87387" y="0"/>
                      </a:cubicBezTo>
                      <a:cubicBezTo>
                        <a:pt x="114251" y="0"/>
                        <a:pt x="141115" y="0"/>
                        <a:pt x="167979" y="0"/>
                      </a:cubicBezTo>
                      <a:cubicBezTo>
                        <a:pt x="176806" y="0"/>
                        <a:pt x="183330" y="3072"/>
                        <a:pt x="186017" y="11904"/>
                      </a:cubicBezTo>
                      <a:cubicBezTo>
                        <a:pt x="189087" y="22271"/>
                        <a:pt x="181028" y="31487"/>
                        <a:pt x="168363" y="31487"/>
                      </a:cubicBezTo>
                      <a:cubicBezTo>
                        <a:pt x="143034" y="31487"/>
                        <a:pt x="117705" y="31487"/>
                        <a:pt x="92760" y="31487"/>
                      </a:cubicBezTo>
                      <a:close/>
                    </a:path>
                  </a:pathLst>
                </a:custGeom>
                <a:solidFill>
                  <a:srgbClr val="00BADE"/>
                </a:solidFill>
                <a:ln w="383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29EAB10-B1F7-00C6-65BC-39D8D5FD398D}"/>
                    </a:ext>
                  </a:extLst>
                </p:cNvPr>
                <p:cNvSpPr/>
                <p:nvPr/>
              </p:nvSpPr>
              <p:spPr>
                <a:xfrm>
                  <a:off x="4255297" y="3881120"/>
                  <a:ext cx="56031" cy="100988"/>
                </a:xfrm>
                <a:custGeom>
                  <a:avLst/>
                  <a:gdLst>
                    <a:gd name="connsiteX0" fmla="*/ 11129 w 56031"/>
                    <a:gd name="connsiteY0" fmla="*/ 100605 h 100988"/>
                    <a:gd name="connsiteX1" fmla="*/ 0 w 56031"/>
                    <a:gd name="connsiteY1" fmla="*/ 0 h 100988"/>
                    <a:gd name="connsiteX2" fmla="*/ 27632 w 56031"/>
                    <a:gd name="connsiteY2" fmla="*/ 7296 h 100988"/>
                    <a:gd name="connsiteX3" fmla="*/ 56031 w 56031"/>
                    <a:gd name="connsiteY3" fmla="*/ 384 h 100988"/>
                    <a:gd name="connsiteX4" fmla="*/ 44901 w 56031"/>
                    <a:gd name="connsiteY4" fmla="*/ 100989 h 100988"/>
                    <a:gd name="connsiteX5" fmla="*/ 11129 w 56031"/>
                    <a:gd name="connsiteY5" fmla="*/ 100605 h 10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31" h="100988">
                      <a:moveTo>
                        <a:pt x="11129" y="100605"/>
                      </a:moveTo>
                      <a:cubicBezTo>
                        <a:pt x="7291" y="66814"/>
                        <a:pt x="3838" y="33791"/>
                        <a:pt x="0" y="0"/>
                      </a:cubicBezTo>
                      <a:cubicBezTo>
                        <a:pt x="9978" y="2688"/>
                        <a:pt x="18805" y="6912"/>
                        <a:pt x="27632" y="7296"/>
                      </a:cubicBezTo>
                      <a:cubicBezTo>
                        <a:pt x="36842" y="7296"/>
                        <a:pt x="45669" y="3072"/>
                        <a:pt x="56031" y="384"/>
                      </a:cubicBezTo>
                      <a:cubicBezTo>
                        <a:pt x="52193" y="34175"/>
                        <a:pt x="48739" y="67198"/>
                        <a:pt x="44901" y="100989"/>
                      </a:cubicBezTo>
                      <a:cubicBezTo>
                        <a:pt x="34156" y="100605"/>
                        <a:pt x="23027" y="100605"/>
                        <a:pt x="11129" y="100605"/>
                      </a:cubicBezTo>
                      <a:close/>
                    </a:path>
                  </a:pathLst>
                </a:custGeom>
                <a:solidFill>
                  <a:srgbClr val="00BADE"/>
                </a:solidFill>
                <a:ln w="3834" cap="flat">
                  <a:noFill/>
                  <a:prstDash val="solid"/>
                  <a:miter/>
                </a:ln>
              </p:spPr>
              <p:txBody>
                <a:bodyPr rtlCol="0" anchor="ctr"/>
                <a:lstStyle/>
                <a:p>
                  <a:endParaRPr lang="en-US"/>
                </a:p>
              </p:txBody>
            </p:sp>
          </p:grpSp>
        </p:grpSp>
        <p:grpSp>
          <p:nvGrpSpPr>
            <p:cNvPr id="4" name="Graphic 2">
              <a:extLst>
                <a:ext uri="{FF2B5EF4-FFF2-40B4-BE49-F238E27FC236}">
                  <a16:creationId xmlns:a16="http://schemas.microsoft.com/office/drawing/2014/main" id="{010E5287-C5AF-3E63-7A06-67A42C09B465}"/>
                </a:ext>
              </a:extLst>
            </p:cNvPr>
            <p:cNvGrpSpPr/>
            <p:nvPr userDrawn="1"/>
          </p:nvGrpSpPr>
          <p:grpSpPr>
            <a:xfrm>
              <a:off x="10306469" y="3641545"/>
              <a:ext cx="935643" cy="936931"/>
              <a:chOff x="3846960" y="3669926"/>
              <a:chExt cx="935643" cy="936931"/>
            </a:xfrm>
            <a:grpFill/>
          </p:grpSpPr>
          <p:sp>
            <p:nvSpPr>
              <p:cNvPr id="8" name="Freeform 7">
                <a:extLst>
                  <a:ext uri="{FF2B5EF4-FFF2-40B4-BE49-F238E27FC236}">
                    <a16:creationId xmlns:a16="http://schemas.microsoft.com/office/drawing/2014/main" id="{5C259911-DAC8-5F6B-5E59-F57759F6214C}"/>
                  </a:ext>
                </a:extLst>
              </p:cNvPr>
              <p:cNvSpPr/>
              <p:nvPr/>
            </p:nvSpPr>
            <p:spPr>
              <a:xfrm>
                <a:off x="3846960" y="3888692"/>
                <a:ext cx="935643" cy="718165"/>
              </a:xfrm>
              <a:custGeom>
                <a:avLst/>
                <a:gdLst>
                  <a:gd name="connsiteX0" fmla="*/ 904558 w 935643"/>
                  <a:gd name="connsiteY0" fmla="*/ 687063 h 718165"/>
                  <a:gd name="connsiteX1" fmla="*/ 904558 w 935643"/>
                  <a:gd name="connsiteY1" fmla="*/ 674391 h 718165"/>
                  <a:gd name="connsiteX2" fmla="*/ 904558 w 935643"/>
                  <a:gd name="connsiteY2" fmla="*/ 179814 h 718165"/>
                  <a:gd name="connsiteX3" fmla="*/ 904558 w 935643"/>
                  <a:gd name="connsiteY3" fmla="*/ 170982 h 718165"/>
                  <a:gd name="connsiteX4" fmla="*/ 919909 w 935643"/>
                  <a:gd name="connsiteY4" fmla="*/ 156391 h 718165"/>
                  <a:gd name="connsiteX5" fmla="*/ 935643 w 935643"/>
                  <a:gd name="connsiteY5" fmla="*/ 171366 h 718165"/>
                  <a:gd name="connsiteX6" fmla="*/ 935643 w 935643"/>
                  <a:gd name="connsiteY6" fmla="*/ 178278 h 718165"/>
                  <a:gd name="connsiteX7" fmla="*/ 935643 w 935643"/>
                  <a:gd name="connsiteY7" fmla="*/ 696278 h 718165"/>
                  <a:gd name="connsiteX8" fmla="*/ 914152 w 935643"/>
                  <a:gd name="connsiteY8" fmla="*/ 718166 h 718165"/>
                  <a:gd name="connsiteX9" fmla="*/ 112830 w 935643"/>
                  <a:gd name="connsiteY9" fmla="*/ 718166 h 718165"/>
                  <a:gd name="connsiteX10" fmla="*/ 0 w 935643"/>
                  <a:gd name="connsiteY10" fmla="*/ 605273 h 718165"/>
                  <a:gd name="connsiteX11" fmla="*/ 0 w 935643"/>
                  <a:gd name="connsiteY11" fmla="*/ 112616 h 718165"/>
                  <a:gd name="connsiteX12" fmla="*/ 117435 w 935643"/>
                  <a:gd name="connsiteY12" fmla="*/ 107 h 718165"/>
                  <a:gd name="connsiteX13" fmla="*/ 218368 w 935643"/>
                  <a:gd name="connsiteY13" fmla="*/ 103400 h 718165"/>
                  <a:gd name="connsiteX14" fmla="*/ 218368 w 935643"/>
                  <a:gd name="connsiteY14" fmla="*/ 156391 h 718165"/>
                  <a:gd name="connsiteX15" fmla="*/ 261734 w 935643"/>
                  <a:gd name="connsiteY15" fmla="*/ 156391 h 718165"/>
                  <a:gd name="connsiteX16" fmla="*/ 280923 w 935643"/>
                  <a:gd name="connsiteY16" fmla="*/ 171750 h 718165"/>
                  <a:gd name="connsiteX17" fmla="*/ 261734 w 935643"/>
                  <a:gd name="connsiteY17" fmla="*/ 187494 h 718165"/>
                  <a:gd name="connsiteX18" fmla="*/ 218368 w 935643"/>
                  <a:gd name="connsiteY18" fmla="*/ 187494 h 718165"/>
                  <a:gd name="connsiteX19" fmla="*/ 218368 w 935643"/>
                  <a:gd name="connsiteY19" fmla="*/ 199397 h 718165"/>
                  <a:gd name="connsiteX20" fmla="*/ 218368 w 935643"/>
                  <a:gd name="connsiteY20" fmla="*/ 603353 h 718165"/>
                  <a:gd name="connsiteX21" fmla="*/ 215298 w 935643"/>
                  <a:gd name="connsiteY21" fmla="*/ 617945 h 718165"/>
                  <a:gd name="connsiteX22" fmla="*/ 199179 w 935643"/>
                  <a:gd name="connsiteY22" fmla="*/ 624088 h 718165"/>
                  <a:gd name="connsiteX23" fmla="*/ 187282 w 935643"/>
                  <a:gd name="connsiteY23" fmla="*/ 610649 h 718165"/>
                  <a:gd name="connsiteX24" fmla="*/ 183828 w 935643"/>
                  <a:gd name="connsiteY24" fmla="*/ 587609 h 718165"/>
                  <a:gd name="connsiteX25" fmla="*/ 101700 w 935643"/>
                  <a:gd name="connsiteY25" fmla="*/ 531547 h 718165"/>
                  <a:gd name="connsiteX26" fmla="*/ 31469 w 935643"/>
                  <a:gd name="connsiteY26" fmla="*/ 608345 h 718165"/>
                  <a:gd name="connsiteX27" fmla="*/ 96711 w 935643"/>
                  <a:gd name="connsiteY27" fmla="*/ 685527 h 718165"/>
                  <a:gd name="connsiteX28" fmla="*/ 113981 w 935643"/>
                  <a:gd name="connsiteY28" fmla="*/ 687063 h 718165"/>
                  <a:gd name="connsiteX29" fmla="*/ 894963 w 935643"/>
                  <a:gd name="connsiteY29" fmla="*/ 687063 h 718165"/>
                  <a:gd name="connsiteX30" fmla="*/ 904558 w 935643"/>
                  <a:gd name="connsiteY30" fmla="*/ 687063 h 718165"/>
                  <a:gd name="connsiteX31" fmla="*/ 186898 w 935643"/>
                  <a:gd name="connsiteY31" fmla="*/ 531547 h 718165"/>
                  <a:gd name="connsiteX32" fmla="*/ 186898 w 935643"/>
                  <a:gd name="connsiteY32" fmla="*/ 521180 h 718165"/>
                  <a:gd name="connsiteX33" fmla="*/ 186898 w 935643"/>
                  <a:gd name="connsiteY33" fmla="*/ 115304 h 718165"/>
                  <a:gd name="connsiteX34" fmla="*/ 186898 w 935643"/>
                  <a:gd name="connsiteY34" fmla="*/ 106472 h 718165"/>
                  <a:gd name="connsiteX35" fmla="*/ 95176 w 935643"/>
                  <a:gd name="connsiteY35" fmla="*/ 32747 h 718165"/>
                  <a:gd name="connsiteX36" fmla="*/ 31086 w 935643"/>
                  <a:gd name="connsiteY36" fmla="*/ 112616 h 718165"/>
                  <a:gd name="connsiteX37" fmla="*/ 31086 w 935643"/>
                  <a:gd name="connsiteY37" fmla="*/ 523100 h 718165"/>
                  <a:gd name="connsiteX38" fmla="*/ 31086 w 935643"/>
                  <a:gd name="connsiteY38" fmla="*/ 530395 h 718165"/>
                  <a:gd name="connsiteX39" fmla="*/ 186898 w 935643"/>
                  <a:gd name="connsiteY39" fmla="*/ 531547 h 71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35643" h="718165">
                    <a:moveTo>
                      <a:pt x="904558" y="687063"/>
                    </a:moveTo>
                    <a:cubicBezTo>
                      <a:pt x="904558" y="682071"/>
                      <a:pt x="904558" y="678231"/>
                      <a:pt x="904558" y="674391"/>
                    </a:cubicBezTo>
                    <a:cubicBezTo>
                      <a:pt x="904558" y="509660"/>
                      <a:pt x="904558" y="344545"/>
                      <a:pt x="904558" y="179814"/>
                    </a:cubicBezTo>
                    <a:cubicBezTo>
                      <a:pt x="904558" y="176742"/>
                      <a:pt x="904558" y="174054"/>
                      <a:pt x="904558" y="170982"/>
                    </a:cubicBezTo>
                    <a:cubicBezTo>
                      <a:pt x="905325" y="162535"/>
                      <a:pt x="911466" y="156391"/>
                      <a:pt x="919909" y="156391"/>
                    </a:cubicBezTo>
                    <a:cubicBezTo>
                      <a:pt x="928736" y="156391"/>
                      <a:pt x="935260" y="162151"/>
                      <a:pt x="935643" y="171366"/>
                    </a:cubicBezTo>
                    <a:cubicBezTo>
                      <a:pt x="935643" y="173670"/>
                      <a:pt x="935643" y="175974"/>
                      <a:pt x="935643" y="178278"/>
                    </a:cubicBezTo>
                    <a:cubicBezTo>
                      <a:pt x="935643" y="351073"/>
                      <a:pt x="935643" y="523484"/>
                      <a:pt x="935643" y="696278"/>
                    </a:cubicBezTo>
                    <a:cubicBezTo>
                      <a:pt x="935643" y="713942"/>
                      <a:pt x="931422" y="718166"/>
                      <a:pt x="914152" y="718166"/>
                    </a:cubicBezTo>
                    <a:cubicBezTo>
                      <a:pt x="647045" y="718166"/>
                      <a:pt x="379937" y="718166"/>
                      <a:pt x="112830" y="718166"/>
                    </a:cubicBezTo>
                    <a:cubicBezTo>
                      <a:pt x="46820" y="718166"/>
                      <a:pt x="0" y="670935"/>
                      <a:pt x="0" y="605273"/>
                    </a:cubicBezTo>
                    <a:cubicBezTo>
                      <a:pt x="0" y="440926"/>
                      <a:pt x="0" y="276963"/>
                      <a:pt x="0" y="112616"/>
                    </a:cubicBezTo>
                    <a:cubicBezTo>
                      <a:pt x="0" y="45418"/>
                      <a:pt x="50274" y="-2580"/>
                      <a:pt x="117435" y="107"/>
                    </a:cubicBezTo>
                    <a:cubicBezTo>
                      <a:pt x="170012" y="2411"/>
                      <a:pt x="217217" y="50410"/>
                      <a:pt x="218368" y="103400"/>
                    </a:cubicBezTo>
                    <a:cubicBezTo>
                      <a:pt x="218752" y="120680"/>
                      <a:pt x="218368" y="137959"/>
                      <a:pt x="218368" y="156391"/>
                    </a:cubicBezTo>
                    <a:cubicBezTo>
                      <a:pt x="233335" y="156391"/>
                      <a:pt x="247535" y="156391"/>
                      <a:pt x="261734" y="156391"/>
                    </a:cubicBezTo>
                    <a:cubicBezTo>
                      <a:pt x="274399" y="156391"/>
                      <a:pt x="280923" y="161767"/>
                      <a:pt x="280923" y="171750"/>
                    </a:cubicBezTo>
                    <a:cubicBezTo>
                      <a:pt x="280923" y="181734"/>
                      <a:pt x="274399" y="187494"/>
                      <a:pt x="261734" y="187494"/>
                    </a:cubicBezTo>
                    <a:cubicBezTo>
                      <a:pt x="247919" y="187494"/>
                      <a:pt x="233719" y="187494"/>
                      <a:pt x="218368" y="187494"/>
                    </a:cubicBezTo>
                    <a:cubicBezTo>
                      <a:pt x="218368" y="191718"/>
                      <a:pt x="218368" y="195558"/>
                      <a:pt x="218368" y="199397"/>
                    </a:cubicBezTo>
                    <a:cubicBezTo>
                      <a:pt x="218368" y="334177"/>
                      <a:pt x="218368" y="468573"/>
                      <a:pt x="218368" y="603353"/>
                    </a:cubicBezTo>
                    <a:cubicBezTo>
                      <a:pt x="218368" y="608345"/>
                      <a:pt x="218368" y="614873"/>
                      <a:pt x="215298" y="617945"/>
                    </a:cubicBezTo>
                    <a:cubicBezTo>
                      <a:pt x="211460" y="621785"/>
                      <a:pt x="204552" y="624472"/>
                      <a:pt x="199179" y="624088"/>
                    </a:cubicBezTo>
                    <a:cubicBezTo>
                      <a:pt x="192271" y="623704"/>
                      <a:pt x="188050" y="617945"/>
                      <a:pt x="187282" y="610649"/>
                    </a:cubicBezTo>
                    <a:cubicBezTo>
                      <a:pt x="186131" y="602969"/>
                      <a:pt x="185747" y="594905"/>
                      <a:pt x="183828" y="587609"/>
                    </a:cubicBezTo>
                    <a:cubicBezTo>
                      <a:pt x="173466" y="551131"/>
                      <a:pt x="137008" y="526555"/>
                      <a:pt x="101700" y="531547"/>
                    </a:cubicBezTo>
                    <a:cubicBezTo>
                      <a:pt x="60636" y="537307"/>
                      <a:pt x="31853" y="568794"/>
                      <a:pt x="31469" y="608345"/>
                    </a:cubicBezTo>
                    <a:cubicBezTo>
                      <a:pt x="31086" y="646360"/>
                      <a:pt x="58718" y="679383"/>
                      <a:pt x="96711" y="685527"/>
                    </a:cubicBezTo>
                    <a:cubicBezTo>
                      <a:pt x="102468" y="686295"/>
                      <a:pt x="108224" y="687063"/>
                      <a:pt x="113981" y="687063"/>
                    </a:cubicBezTo>
                    <a:cubicBezTo>
                      <a:pt x="374181" y="687063"/>
                      <a:pt x="634764" y="687063"/>
                      <a:pt x="894963" y="687063"/>
                    </a:cubicBezTo>
                    <a:cubicBezTo>
                      <a:pt x="897650" y="687063"/>
                      <a:pt x="900336" y="687063"/>
                      <a:pt x="904558" y="687063"/>
                    </a:cubicBezTo>
                    <a:close/>
                    <a:moveTo>
                      <a:pt x="186898" y="531547"/>
                    </a:moveTo>
                    <a:cubicBezTo>
                      <a:pt x="186898" y="526939"/>
                      <a:pt x="186898" y="523868"/>
                      <a:pt x="186898" y="521180"/>
                    </a:cubicBezTo>
                    <a:cubicBezTo>
                      <a:pt x="186898" y="386016"/>
                      <a:pt x="186898" y="250852"/>
                      <a:pt x="186898" y="115304"/>
                    </a:cubicBezTo>
                    <a:cubicBezTo>
                      <a:pt x="186898" y="112232"/>
                      <a:pt x="186898" y="109544"/>
                      <a:pt x="186898" y="106472"/>
                    </a:cubicBezTo>
                    <a:cubicBezTo>
                      <a:pt x="184212" y="58474"/>
                      <a:pt x="142380" y="25067"/>
                      <a:pt x="95176" y="32747"/>
                    </a:cubicBezTo>
                    <a:cubicBezTo>
                      <a:pt x="57182" y="39274"/>
                      <a:pt x="31086" y="71529"/>
                      <a:pt x="31086" y="112616"/>
                    </a:cubicBezTo>
                    <a:cubicBezTo>
                      <a:pt x="31086" y="249316"/>
                      <a:pt x="31086" y="386400"/>
                      <a:pt x="31086" y="523100"/>
                    </a:cubicBezTo>
                    <a:cubicBezTo>
                      <a:pt x="31086" y="525019"/>
                      <a:pt x="31086" y="527323"/>
                      <a:pt x="31086" y="530395"/>
                    </a:cubicBezTo>
                    <a:cubicBezTo>
                      <a:pt x="83279" y="485469"/>
                      <a:pt x="145835" y="493532"/>
                      <a:pt x="186898" y="531547"/>
                    </a:cubicBezTo>
                    <a:close/>
                  </a:path>
                </a:pathLst>
              </a:custGeom>
              <a:grpFill/>
              <a:ln w="383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C9BF77D-817B-F0A2-D822-CD4BF1237D2B}"/>
                  </a:ext>
                </a:extLst>
              </p:cNvPr>
              <p:cNvSpPr/>
              <p:nvPr/>
            </p:nvSpPr>
            <p:spPr>
              <a:xfrm>
                <a:off x="4565003" y="3669926"/>
                <a:ext cx="155983" cy="733801"/>
              </a:xfrm>
              <a:custGeom>
                <a:avLst/>
                <a:gdLst>
                  <a:gd name="connsiteX0" fmla="*/ 124343 w 155983"/>
                  <a:gd name="connsiteY0" fmla="*/ 188154 h 733801"/>
                  <a:gd name="connsiteX1" fmla="*/ 93641 w 155983"/>
                  <a:gd name="connsiteY1" fmla="*/ 188154 h 733801"/>
                  <a:gd name="connsiteX2" fmla="*/ 93641 w 155983"/>
                  <a:gd name="connsiteY2" fmla="*/ 546031 h 733801"/>
                  <a:gd name="connsiteX3" fmla="*/ 124343 w 155983"/>
                  <a:gd name="connsiteY3" fmla="*/ 546031 h 733801"/>
                  <a:gd name="connsiteX4" fmla="*/ 124343 w 155983"/>
                  <a:gd name="connsiteY4" fmla="*/ 535280 h 733801"/>
                  <a:gd name="connsiteX5" fmla="*/ 124343 w 155983"/>
                  <a:gd name="connsiteY5" fmla="*/ 302967 h 733801"/>
                  <a:gd name="connsiteX6" fmla="*/ 124727 w 155983"/>
                  <a:gd name="connsiteY6" fmla="*/ 294135 h 733801"/>
                  <a:gd name="connsiteX7" fmla="*/ 139311 w 155983"/>
                  <a:gd name="connsiteY7" fmla="*/ 281079 h 733801"/>
                  <a:gd name="connsiteX8" fmla="*/ 155429 w 155983"/>
                  <a:gd name="connsiteY8" fmla="*/ 293751 h 733801"/>
                  <a:gd name="connsiteX9" fmla="*/ 155813 w 155983"/>
                  <a:gd name="connsiteY9" fmla="*/ 301431 h 733801"/>
                  <a:gd name="connsiteX10" fmla="*/ 155813 w 155983"/>
                  <a:gd name="connsiteY10" fmla="*/ 556015 h 733801"/>
                  <a:gd name="connsiteX11" fmla="*/ 152359 w 155983"/>
                  <a:gd name="connsiteY11" fmla="*/ 574062 h 733801"/>
                  <a:gd name="connsiteX12" fmla="*/ 94792 w 155983"/>
                  <a:gd name="connsiteY12" fmla="*/ 718826 h 733801"/>
                  <a:gd name="connsiteX13" fmla="*/ 77907 w 155983"/>
                  <a:gd name="connsiteY13" fmla="*/ 733802 h 733801"/>
                  <a:gd name="connsiteX14" fmla="*/ 61020 w 155983"/>
                  <a:gd name="connsiteY14" fmla="*/ 718826 h 733801"/>
                  <a:gd name="connsiteX15" fmla="*/ 2686 w 155983"/>
                  <a:gd name="connsiteY15" fmla="*/ 572526 h 733801"/>
                  <a:gd name="connsiteX16" fmla="*/ 0 w 155983"/>
                  <a:gd name="connsiteY16" fmla="*/ 558319 h 733801"/>
                  <a:gd name="connsiteX17" fmla="*/ 0 w 155983"/>
                  <a:gd name="connsiteY17" fmla="*/ 77182 h 733801"/>
                  <a:gd name="connsiteX18" fmla="*/ 77907 w 155983"/>
                  <a:gd name="connsiteY18" fmla="*/ 0 h 733801"/>
                  <a:gd name="connsiteX19" fmla="*/ 155813 w 155983"/>
                  <a:gd name="connsiteY19" fmla="*/ 76798 h 733801"/>
                  <a:gd name="connsiteX20" fmla="*/ 155813 w 155983"/>
                  <a:gd name="connsiteY20" fmla="*/ 230777 h 733801"/>
                  <a:gd name="connsiteX21" fmla="*/ 140845 w 155983"/>
                  <a:gd name="connsiteY21" fmla="*/ 249592 h 733801"/>
                  <a:gd name="connsiteX22" fmla="*/ 124727 w 155983"/>
                  <a:gd name="connsiteY22" fmla="*/ 230777 h 733801"/>
                  <a:gd name="connsiteX23" fmla="*/ 124343 w 155983"/>
                  <a:gd name="connsiteY23" fmla="*/ 188154 h 733801"/>
                  <a:gd name="connsiteX24" fmla="*/ 61788 w 155983"/>
                  <a:gd name="connsiteY24" fmla="*/ 188154 h 733801"/>
                  <a:gd name="connsiteX25" fmla="*/ 31469 w 155983"/>
                  <a:gd name="connsiteY25" fmla="*/ 188154 h 733801"/>
                  <a:gd name="connsiteX26" fmla="*/ 31469 w 155983"/>
                  <a:gd name="connsiteY26" fmla="*/ 546031 h 733801"/>
                  <a:gd name="connsiteX27" fmla="*/ 61788 w 155983"/>
                  <a:gd name="connsiteY27" fmla="*/ 546031 h 733801"/>
                  <a:gd name="connsiteX28" fmla="*/ 61788 w 155983"/>
                  <a:gd name="connsiteY28" fmla="*/ 188154 h 733801"/>
                  <a:gd name="connsiteX29" fmla="*/ 123960 w 155983"/>
                  <a:gd name="connsiteY29" fmla="*/ 93693 h 733801"/>
                  <a:gd name="connsiteX30" fmla="*/ 99782 w 155983"/>
                  <a:gd name="connsiteY30" fmla="*/ 37631 h 733801"/>
                  <a:gd name="connsiteX31" fmla="*/ 49507 w 155983"/>
                  <a:gd name="connsiteY31" fmla="*/ 41471 h 733801"/>
                  <a:gd name="connsiteX32" fmla="*/ 31469 w 155983"/>
                  <a:gd name="connsiteY32" fmla="*/ 93693 h 733801"/>
                  <a:gd name="connsiteX33" fmla="*/ 123960 w 155983"/>
                  <a:gd name="connsiteY33" fmla="*/ 93693 h 733801"/>
                  <a:gd name="connsiteX34" fmla="*/ 31086 w 155983"/>
                  <a:gd name="connsiteY34" fmla="*/ 125564 h 733801"/>
                  <a:gd name="connsiteX35" fmla="*/ 31086 w 155983"/>
                  <a:gd name="connsiteY35" fmla="*/ 155515 h 733801"/>
                  <a:gd name="connsiteX36" fmla="*/ 123575 w 155983"/>
                  <a:gd name="connsiteY36" fmla="*/ 155515 h 733801"/>
                  <a:gd name="connsiteX37" fmla="*/ 123575 w 155983"/>
                  <a:gd name="connsiteY37" fmla="*/ 125564 h 733801"/>
                  <a:gd name="connsiteX38" fmla="*/ 31086 w 155983"/>
                  <a:gd name="connsiteY38" fmla="*/ 125564 h 733801"/>
                  <a:gd name="connsiteX39" fmla="*/ 116668 w 155983"/>
                  <a:gd name="connsiteY39" fmla="*/ 577902 h 733801"/>
                  <a:gd name="connsiteX40" fmla="*/ 77522 w 155983"/>
                  <a:gd name="connsiteY40" fmla="*/ 577902 h 733801"/>
                  <a:gd name="connsiteX41" fmla="*/ 38378 w 155983"/>
                  <a:gd name="connsiteY41" fmla="*/ 577902 h 733801"/>
                  <a:gd name="connsiteX42" fmla="*/ 49123 w 155983"/>
                  <a:gd name="connsiteY42" fmla="*/ 604398 h 733801"/>
                  <a:gd name="connsiteX43" fmla="*/ 56031 w 155983"/>
                  <a:gd name="connsiteY43" fmla="*/ 609005 h 733801"/>
                  <a:gd name="connsiteX44" fmla="*/ 98630 w 155983"/>
                  <a:gd name="connsiteY44" fmla="*/ 609005 h 733801"/>
                  <a:gd name="connsiteX45" fmla="*/ 105154 w 155983"/>
                  <a:gd name="connsiteY45" fmla="*/ 605549 h 733801"/>
                  <a:gd name="connsiteX46" fmla="*/ 116668 w 155983"/>
                  <a:gd name="connsiteY46" fmla="*/ 577902 h 733801"/>
                  <a:gd name="connsiteX47" fmla="*/ 77522 w 155983"/>
                  <a:gd name="connsiteY47" fmla="*/ 675819 h 733801"/>
                  <a:gd name="connsiteX48" fmla="*/ 91339 w 155983"/>
                  <a:gd name="connsiteY48" fmla="*/ 640876 h 733801"/>
                  <a:gd name="connsiteX49" fmla="*/ 63707 w 155983"/>
                  <a:gd name="connsiteY49" fmla="*/ 640876 h 733801"/>
                  <a:gd name="connsiteX50" fmla="*/ 77522 w 155983"/>
                  <a:gd name="connsiteY50" fmla="*/ 675819 h 73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5983" h="733801">
                    <a:moveTo>
                      <a:pt x="124343" y="188154"/>
                    </a:moveTo>
                    <a:cubicBezTo>
                      <a:pt x="113597" y="188154"/>
                      <a:pt x="104003" y="188154"/>
                      <a:pt x="93641" y="188154"/>
                    </a:cubicBezTo>
                    <a:cubicBezTo>
                      <a:pt x="93641" y="307191"/>
                      <a:pt x="93641" y="426227"/>
                      <a:pt x="93641" y="546031"/>
                    </a:cubicBezTo>
                    <a:cubicBezTo>
                      <a:pt x="103236" y="546031"/>
                      <a:pt x="113214" y="546031"/>
                      <a:pt x="124343" y="546031"/>
                    </a:cubicBezTo>
                    <a:cubicBezTo>
                      <a:pt x="124343" y="542191"/>
                      <a:pt x="124343" y="538736"/>
                      <a:pt x="124343" y="535280"/>
                    </a:cubicBezTo>
                    <a:cubicBezTo>
                      <a:pt x="124343" y="457714"/>
                      <a:pt x="124343" y="380532"/>
                      <a:pt x="124343" y="302967"/>
                    </a:cubicBezTo>
                    <a:cubicBezTo>
                      <a:pt x="124343" y="299895"/>
                      <a:pt x="123960" y="297207"/>
                      <a:pt x="124727" y="294135"/>
                    </a:cubicBezTo>
                    <a:cubicBezTo>
                      <a:pt x="126262" y="286071"/>
                      <a:pt x="131251" y="281463"/>
                      <a:pt x="139311" y="281079"/>
                    </a:cubicBezTo>
                    <a:cubicBezTo>
                      <a:pt x="147370" y="280695"/>
                      <a:pt x="153894" y="286071"/>
                      <a:pt x="155429" y="293751"/>
                    </a:cubicBezTo>
                    <a:cubicBezTo>
                      <a:pt x="155813" y="296439"/>
                      <a:pt x="155813" y="299127"/>
                      <a:pt x="155813" y="301431"/>
                    </a:cubicBezTo>
                    <a:cubicBezTo>
                      <a:pt x="155813" y="386292"/>
                      <a:pt x="155813" y="471154"/>
                      <a:pt x="155813" y="556015"/>
                    </a:cubicBezTo>
                    <a:cubicBezTo>
                      <a:pt x="155813" y="562159"/>
                      <a:pt x="154662" y="568303"/>
                      <a:pt x="152359" y="574062"/>
                    </a:cubicBezTo>
                    <a:cubicBezTo>
                      <a:pt x="133554" y="622445"/>
                      <a:pt x="113981" y="670443"/>
                      <a:pt x="94792" y="718826"/>
                    </a:cubicBezTo>
                    <a:cubicBezTo>
                      <a:pt x="91722" y="726506"/>
                      <a:pt x="87885" y="733802"/>
                      <a:pt x="77907" y="733802"/>
                    </a:cubicBezTo>
                    <a:cubicBezTo>
                      <a:pt x="67928" y="733802"/>
                      <a:pt x="64090" y="726890"/>
                      <a:pt x="61020" y="718826"/>
                    </a:cubicBezTo>
                    <a:cubicBezTo>
                      <a:pt x="41448" y="670059"/>
                      <a:pt x="21875" y="621293"/>
                      <a:pt x="2686" y="572526"/>
                    </a:cubicBezTo>
                    <a:cubicBezTo>
                      <a:pt x="767" y="568303"/>
                      <a:pt x="0" y="562927"/>
                      <a:pt x="0" y="558319"/>
                    </a:cubicBezTo>
                    <a:cubicBezTo>
                      <a:pt x="0" y="397812"/>
                      <a:pt x="0" y="237689"/>
                      <a:pt x="0" y="77182"/>
                    </a:cubicBezTo>
                    <a:cubicBezTo>
                      <a:pt x="0" y="34175"/>
                      <a:pt x="34923" y="0"/>
                      <a:pt x="77907" y="0"/>
                    </a:cubicBezTo>
                    <a:cubicBezTo>
                      <a:pt x="120889" y="0"/>
                      <a:pt x="155813" y="34175"/>
                      <a:pt x="155813" y="76798"/>
                    </a:cubicBezTo>
                    <a:cubicBezTo>
                      <a:pt x="156196" y="128252"/>
                      <a:pt x="155813" y="179707"/>
                      <a:pt x="155813" y="230777"/>
                    </a:cubicBezTo>
                    <a:cubicBezTo>
                      <a:pt x="155813" y="242681"/>
                      <a:pt x="150440" y="249208"/>
                      <a:pt x="140845" y="249592"/>
                    </a:cubicBezTo>
                    <a:cubicBezTo>
                      <a:pt x="130867" y="249976"/>
                      <a:pt x="125111" y="243065"/>
                      <a:pt x="124727" y="230777"/>
                    </a:cubicBezTo>
                    <a:cubicBezTo>
                      <a:pt x="124343" y="216953"/>
                      <a:pt x="124343" y="202746"/>
                      <a:pt x="124343" y="188154"/>
                    </a:cubicBezTo>
                    <a:close/>
                    <a:moveTo>
                      <a:pt x="61788" y="188154"/>
                    </a:moveTo>
                    <a:cubicBezTo>
                      <a:pt x="51042" y="188154"/>
                      <a:pt x="41064" y="188154"/>
                      <a:pt x="31469" y="188154"/>
                    </a:cubicBezTo>
                    <a:cubicBezTo>
                      <a:pt x="31469" y="307959"/>
                      <a:pt x="31469" y="426995"/>
                      <a:pt x="31469" y="546031"/>
                    </a:cubicBezTo>
                    <a:cubicBezTo>
                      <a:pt x="42215" y="546031"/>
                      <a:pt x="51810" y="546031"/>
                      <a:pt x="61788" y="546031"/>
                    </a:cubicBezTo>
                    <a:cubicBezTo>
                      <a:pt x="61788" y="426611"/>
                      <a:pt x="61788" y="307959"/>
                      <a:pt x="61788" y="188154"/>
                    </a:cubicBezTo>
                    <a:close/>
                    <a:moveTo>
                      <a:pt x="123960" y="93693"/>
                    </a:moveTo>
                    <a:cubicBezTo>
                      <a:pt x="126262" y="69886"/>
                      <a:pt x="121656" y="49534"/>
                      <a:pt x="99782" y="37631"/>
                    </a:cubicBezTo>
                    <a:cubicBezTo>
                      <a:pt x="82512" y="28031"/>
                      <a:pt x="65242" y="29567"/>
                      <a:pt x="49507" y="41471"/>
                    </a:cubicBezTo>
                    <a:cubicBezTo>
                      <a:pt x="31854" y="54526"/>
                      <a:pt x="28783" y="73342"/>
                      <a:pt x="31469" y="93693"/>
                    </a:cubicBezTo>
                    <a:cubicBezTo>
                      <a:pt x="62171" y="93693"/>
                      <a:pt x="92873" y="93693"/>
                      <a:pt x="123960" y="93693"/>
                    </a:cubicBezTo>
                    <a:close/>
                    <a:moveTo>
                      <a:pt x="31086" y="125564"/>
                    </a:moveTo>
                    <a:cubicBezTo>
                      <a:pt x="31086" y="135932"/>
                      <a:pt x="31086" y="145916"/>
                      <a:pt x="31086" y="155515"/>
                    </a:cubicBezTo>
                    <a:cubicBezTo>
                      <a:pt x="62556" y="155515"/>
                      <a:pt x="92873" y="155515"/>
                      <a:pt x="123575" y="155515"/>
                    </a:cubicBezTo>
                    <a:cubicBezTo>
                      <a:pt x="123575" y="145148"/>
                      <a:pt x="123575" y="135548"/>
                      <a:pt x="123575" y="125564"/>
                    </a:cubicBezTo>
                    <a:cubicBezTo>
                      <a:pt x="92873" y="125564"/>
                      <a:pt x="62556" y="125564"/>
                      <a:pt x="31086" y="125564"/>
                    </a:cubicBezTo>
                    <a:close/>
                    <a:moveTo>
                      <a:pt x="116668" y="577902"/>
                    </a:moveTo>
                    <a:cubicBezTo>
                      <a:pt x="102852" y="577902"/>
                      <a:pt x="90187" y="577902"/>
                      <a:pt x="77522" y="577902"/>
                    </a:cubicBezTo>
                    <a:cubicBezTo>
                      <a:pt x="64858" y="577902"/>
                      <a:pt x="52193" y="577902"/>
                      <a:pt x="38378" y="577902"/>
                    </a:cubicBezTo>
                    <a:cubicBezTo>
                      <a:pt x="42215" y="587886"/>
                      <a:pt x="45286" y="596334"/>
                      <a:pt x="49123" y="604398"/>
                    </a:cubicBezTo>
                    <a:cubicBezTo>
                      <a:pt x="50274" y="606701"/>
                      <a:pt x="53729" y="609005"/>
                      <a:pt x="56031" y="609005"/>
                    </a:cubicBezTo>
                    <a:cubicBezTo>
                      <a:pt x="70231" y="609389"/>
                      <a:pt x="84431" y="609389"/>
                      <a:pt x="98630" y="609005"/>
                    </a:cubicBezTo>
                    <a:cubicBezTo>
                      <a:pt x="100933" y="609005"/>
                      <a:pt x="104387" y="607469"/>
                      <a:pt x="105154" y="605549"/>
                    </a:cubicBezTo>
                    <a:cubicBezTo>
                      <a:pt x="109376" y="596718"/>
                      <a:pt x="112446" y="587886"/>
                      <a:pt x="116668" y="577902"/>
                    </a:cubicBezTo>
                    <a:close/>
                    <a:moveTo>
                      <a:pt x="77522" y="675819"/>
                    </a:moveTo>
                    <a:cubicBezTo>
                      <a:pt x="82895" y="662380"/>
                      <a:pt x="87117" y="652012"/>
                      <a:pt x="91339" y="640876"/>
                    </a:cubicBezTo>
                    <a:cubicBezTo>
                      <a:pt x="81360" y="640876"/>
                      <a:pt x="72917" y="640876"/>
                      <a:pt x="63707" y="640876"/>
                    </a:cubicBezTo>
                    <a:cubicBezTo>
                      <a:pt x="67928" y="652396"/>
                      <a:pt x="72150" y="662764"/>
                      <a:pt x="77522" y="675819"/>
                    </a:cubicBezTo>
                    <a:close/>
                  </a:path>
                </a:pathLst>
              </a:custGeom>
              <a:grpFill/>
              <a:ln w="383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EF74E03-2C0D-D83D-65C1-CB802C41312D}"/>
                  </a:ext>
                </a:extLst>
              </p:cNvPr>
              <p:cNvSpPr/>
              <p:nvPr/>
            </p:nvSpPr>
            <p:spPr>
              <a:xfrm>
                <a:off x="4112514" y="3732320"/>
                <a:ext cx="312441" cy="624806"/>
              </a:xfrm>
              <a:custGeom>
                <a:avLst/>
                <a:gdLst>
                  <a:gd name="connsiteX0" fmla="*/ 108627 w 312441"/>
                  <a:gd name="connsiteY0" fmla="*/ 249789 h 624806"/>
                  <a:gd name="connsiteX1" fmla="*/ 122443 w 312441"/>
                  <a:gd name="connsiteY1" fmla="*/ 249789 h 624806"/>
                  <a:gd name="connsiteX2" fmla="*/ 114000 w 312441"/>
                  <a:gd name="connsiteY2" fmla="*/ 172991 h 624806"/>
                  <a:gd name="connsiteX3" fmla="*/ 109394 w 312441"/>
                  <a:gd name="connsiteY3" fmla="*/ 129600 h 624806"/>
                  <a:gd name="connsiteX4" fmla="*/ 132421 w 312441"/>
                  <a:gd name="connsiteY4" fmla="*/ 111553 h 624806"/>
                  <a:gd name="connsiteX5" fmla="*/ 206873 w 312441"/>
                  <a:gd name="connsiteY5" fmla="*/ 112705 h 624806"/>
                  <a:gd name="connsiteX6" fmla="*/ 233354 w 312441"/>
                  <a:gd name="connsiteY6" fmla="*/ 134208 h 624806"/>
                  <a:gd name="connsiteX7" fmla="*/ 220305 w 312441"/>
                  <a:gd name="connsiteY7" fmla="*/ 249021 h 624806"/>
                  <a:gd name="connsiteX8" fmla="*/ 234121 w 312441"/>
                  <a:gd name="connsiteY8" fmla="*/ 249021 h 624806"/>
                  <a:gd name="connsiteX9" fmla="*/ 251391 w 312441"/>
                  <a:gd name="connsiteY9" fmla="*/ 214462 h 624806"/>
                  <a:gd name="connsiteX10" fmla="*/ 269045 w 312441"/>
                  <a:gd name="connsiteY10" fmla="*/ 91586 h 624806"/>
                  <a:gd name="connsiteX11" fmla="*/ 272499 w 312441"/>
                  <a:gd name="connsiteY11" fmla="*/ 63170 h 624806"/>
                  <a:gd name="connsiteX12" fmla="*/ 297060 w 312441"/>
                  <a:gd name="connsiteY12" fmla="*/ 76994 h 624806"/>
                  <a:gd name="connsiteX13" fmla="*/ 272115 w 312441"/>
                  <a:gd name="connsiteY13" fmla="*/ 239037 h 624806"/>
                  <a:gd name="connsiteX14" fmla="*/ 274034 w 312441"/>
                  <a:gd name="connsiteY14" fmla="*/ 256317 h 624806"/>
                  <a:gd name="connsiteX15" fmla="*/ 272882 w 312441"/>
                  <a:gd name="connsiteY15" fmla="*/ 337338 h 624806"/>
                  <a:gd name="connsiteX16" fmla="*/ 265591 w 312441"/>
                  <a:gd name="connsiteY16" fmla="*/ 349242 h 624806"/>
                  <a:gd name="connsiteX17" fmla="*/ 191906 w 312441"/>
                  <a:gd name="connsiteY17" fmla="*/ 434871 h 624806"/>
                  <a:gd name="connsiteX18" fmla="*/ 172717 w 312441"/>
                  <a:gd name="connsiteY18" fmla="*/ 446391 h 624806"/>
                  <a:gd name="connsiteX19" fmla="*/ 73319 w 312441"/>
                  <a:gd name="connsiteY19" fmla="*/ 501685 h 624806"/>
                  <a:gd name="connsiteX20" fmla="*/ 33407 w 312441"/>
                  <a:gd name="connsiteY20" fmla="*/ 537780 h 624806"/>
                  <a:gd name="connsiteX21" fmla="*/ 76773 w 312441"/>
                  <a:gd name="connsiteY21" fmla="*/ 593458 h 624806"/>
                  <a:gd name="connsiteX22" fmla="*/ 107859 w 312441"/>
                  <a:gd name="connsiteY22" fmla="*/ 593458 h 624806"/>
                  <a:gd name="connsiteX23" fmla="*/ 125129 w 312441"/>
                  <a:gd name="connsiteY23" fmla="*/ 608818 h 624806"/>
                  <a:gd name="connsiteX24" fmla="*/ 107859 w 312441"/>
                  <a:gd name="connsiteY24" fmla="*/ 624561 h 624806"/>
                  <a:gd name="connsiteX25" fmla="*/ 62190 w 312441"/>
                  <a:gd name="connsiteY25" fmla="*/ 623025 h 624806"/>
                  <a:gd name="connsiteX26" fmla="*/ 18 w 312441"/>
                  <a:gd name="connsiteY26" fmla="*/ 550836 h 624806"/>
                  <a:gd name="connsiteX27" fmla="*/ 59120 w 312441"/>
                  <a:gd name="connsiteY27" fmla="*/ 472886 h 624806"/>
                  <a:gd name="connsiteX28" fmla="*/ 111313 w 312441"/>
                  <a:gd name="connsiteY28" fmla="*/ 455222 h 624806"/>
                  <a:gd name="connsiteX29" fmla="*/ 141631 w 312441"/>
                  <a:gd name="connsiteY29" fmla="*/ 434871 h 624806"/>
                  <a:gd name="connsiteX30" fmla="*/ 111313 w 312441"/>
                  <a:gd name="connsiteY30" fmla="*/ 415672 h 624806"/>
                  <a:gd name="connsiteX31" fmla="*/ 77925 w 312441"/>
                  <a:gd name="connsiteY31" fmla="*/ 348090 h 624806"/>
                  <a:gd name="connsiteX32" fmla="*/ 71017 w 312441"/>
                  <a:gd name="connsiteY32" fmla="*/ 338106 h 624806"/>
                  <a:gd name="connsiteX33" fmla="*/ 70249 w 312441"/>
                  <a:gd name="connsiteY33" fmla="*/ 256701 h 624806"/>
                  <a:gd name="connsiteX34" fmla="*/ 72168 w 312441"/>
                  <a:gd name="connsiteY34" fmla="*/ 240573 h 624806"/>
                  <a:gd name="connsiteX35" fmla="*/ 100951 w 312441"/>
                  <a:gd name="connsiteY35" fmla="*/ 19780 h 624806"/>
                  <a:gd name="connsiteX36" fmla="*/ 239494 w 312441"/>
                  <a:gd name="connsiteY36" fmla="*/ 18244 h 624806"/>
                  <a:gd name="connsiteX37" fmla="*/ 249856 w 312441"/>
                  <a:gd name="connsiteY37" fmla="*/ 37827 h 624806"/>
                  <a:gd name="connsiteX38" fmla="*/ 226446 w 312441"/>
                  <a:gd name="connsiteY38" fmla="*/ 47043 h 624806"/>
                  <a:gd name="connsiteX39" fmla="*/ 186149 w 312441"/>
                  <a:gd name="connsiteY39" fmla="*/ 33603 h 624806"/>
                  <a:gd name="connsiteX40" fmla="*/ 72168 w 312441"/>
                  <a:gd name="connsiteY40" fmla="*/ 95809 h 624806"/>
                  <a:gd name="connsiteX41" fmla="*/ 98265 w 312441"/>
                  <a:gd name="connsiteY41" fmla="*/ 221374 h 624806"/>
                  <a:gd name="connsiteX42" fmla="*/ 108627 w 312441"/>
                  <a:gd name="connsiteY42" fmla="*/ 249789 h 624806"/>
                  <a:gd name="connsiteX43" fmla="*/ 109394 w 312441"/>
                  <a:gd name="connsiteY43" fmla="*/ 344250 h 624806"/>
                  <a:gd name="connsiteX44" fmla="*/ 173485 w 312441"/>
                  <a:gd name="connsiteY44" fmla="*/ 406072 h 624806"/>
                  <a:gd name="connsiteX45" fmla="*/ 232586 w 312441"/>
                  <a:gd name="connsiteY45" fmla="*/ 344250 h 624806"/>
                  <a:gd name="connsiteX46" fmla="*/ 109394 w 312441"/>
                  <a:gd name="connsiteY46" fmla="*/ 344250 h 624806"/>
                  <a:gd name="connsiteX47" fmla="*/ 170415 w 312441"/>
                  <a:gd name="connsiteY47" fmla="*/ 312763 h 624806"/>
                  <a:gd name="connsiteX48" fmla="*/ 246402 w 312441"/>
                  <a:gd name="connsiteY48" fmla="*/ 312763 h 624806"/>
                  <a:gd name="connsiteX49" fmla="*/ 264056 w 312441"/>
                  <a:gd name="connsiteY49" fmla="*/ 293179 h 624806"/>
                  <a:gd name="connsiteX50" fmla="*/ 246018 w 312441"/>
                  <a:gd name="connsiteY50" fmla="*/ 281276 h 624806"/>
                  <a:gd name="connsiteX51" fmla="*/ 165425 w 312441"/>
                  <a:gd name="connsiteY51" fmla="*/ 281276 h 624806"/>
                  <a:gd name="connsiteX52" fmla="*/ 96346 w 312441"/>
                  <a:gd name="connsiteY52" fmla="*/ 281276 h 624806"/>
                  <a:gd name="connsiteX53" fmla="*/ 78692 w 312441"/>
                  <a:gd name="connsiteY53" fmla="*/ 300859 h 624806"/>
                  <a:gd name="connsiteX54" fmla="*/ 96730 w 312441"/>
                  <a:gd name="connsiteY54" fmla="*/ 312763 h 624806"/>
                  <a:gd name="connsiteX55" fmla="*/ 170415 w 312441"/>
                  <a:gd name="connsiteY55" fmla="*/ 312763 h 624806"/>
                  <a:gd name="connsiteX56" fmla="*/ 153912 w 312441"/>
                  <a:gd name="connsiteY56" fmla="*/ 249405 h 624806"/>
                  <a:gd name="connsiteX57" fmla="*/ 188068 w 312441"/>
                  <a:gd name="connsiteY57" fmla="*/ 249405 h 624806"/>
                  <a:gd name="connsiteX58" fmla="*/ 199198 w 312441"/>
                  <a:gd name="connsiteY58" fmla="*/ 148800 h 624806"/>
                  <a:gd name="connsiteX59" fmla="*/ 170798 w 312441"/>
                  <a:gd name="connsiteY59" fmla="*/ 155712 h 624806"/>
                  <a:gd name="connsiteX60" fmla="*/ 143167 w 312441"/>
                  <a:gd name="connsiteY60" fmla="*/ 148416 h 624806"/>
                  <a:gd name="connsiteX61" fmla="*/ 153912 w 312441"/>
                  <a:gd name="connsiteY61" fmla="*/ 249405 h 62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12441" h="624806">
                    <a:moveTo>
                      <a:pt x="108627" y="249789"/>
                    </a:moveTo>
                    <a:cubicBezTo>
                      <a:pt x="114000" y="249789"/>
                      <a:pt x="117838" y="249789"/>
                      <a:pt x="122443" y="249789"/>
                    </a:cubicBezTo>
                    <a:cubicBezTo>
                      <a:pt x="119756" y="224062"/>
                      <a:pt x="116686" y="198334"/>
                      <a:pt x="114000" y="172991"/>
                    </a:cubicBezTo>
                    <a:cubicBezTo>
                      <a:pt x="112465" y="158400"/>
                      <a:pt x="110162" y="143808"/>
                      <a:pt x="109394" y="129600"/>
                    </a:cubicBezTo>
                    <a:cubicBezTo>
                      <a:pt x="108243" y="113857"/>
                      <a:pt x="117838" y="105409"/>
                      <a:pt x="132421" y="111553"/>
                    </a:cubicBezTo>
                    <a:cubicBezTo>
                      <a:pt x="157366" y="121921"/>
                      <a:pt x="181160" y="124993"/>
                      <a:pt x="206873" y="112705"/>
                    </a:cubicBezTo>
                    <a:cubicBezTo>
                      <a:pt x="225678" y="103873"/>
                      <a:pt x="235656" y="113473"/>
                      <a:pt x="233354" y="134208"/>
                    </a:cubicBezTo>
                    <a:cubicBezTo>
                      <a:pt x="228748" y="172223"/>
                      <a:pt x="224527" y="210238"/>
                      <a:pt x="220305" y="249021"/>
                    </a:cubicBezTo>
                    <a:cubicBezTo>
                      <a:pt x="224527" y="249021"/>
                      <a:pt x="228748" y="249021"/>
                      <a:pt x="234121" y="249021"/>
                    </a:cubicBezTo>
                    <a:cubicBezTo>
                      <a:pt x="229516" y="232509"/>
                      <a:pt x="241797" y="224446"/>
                      <a:pt x="251391" y="214462"/>
                    </a:cubicBezTo>
                    <a:cubicBezTo>
                      <a:pt x="282861" y="181439"/>
                      <a:pt x="289768" y="132288"/>
                      <a:pt x="269045" y="91586"/>
                    </a:cubicBezTo>
                    <a:cubicBezTo>
                      <a:pt x="261369" y="76610"/>
                      <a:pt x="262521" y="67778"/>
                      <a:pt x="272499" y="63170"/>
                    </a:cubicBezTo>
                    <a:cubicBezTo>
                      <a:pt x="281709" y="58563"/>
                      <a:pt x="289768" y="63170"/>
                      <a:pt x="297060" y="76994"/>
                    </a:cubicBezTo>
                    <a:cubicBezTo>
                      <a:pt x="324692" y="129984"/>
                      <a:pt x="314330" y="196414"/>
                      <a:pt x="272115" y="239037"/>
                    </a:cubicBezTo>
                    <a:cubicBezTo>
                      <a:pt x="262521" y="248637"/>
                      <a:pt x="262521" y="249789"/>
                      <a:pt x="274034" y="256317"/>
                    </a:cubicBezTo>
                    <a:cubicBezTo>
                      <a:pt x="305119" y="274748"/>
                      <a:pt x="304736" y="319675"/>
                      <a:pt x="272882" y="337338"/>
                    </a:cubicBezTo>
                    <a:cubicBezTo>
                      <a:pt x="267510" y="340410"/>
                      <a:pt x="265591" y="343098"/>
                      <a:pt x="265591" y="349242"/>
                    </a:cubicBezTo>
                    <a:cubicBezTo>
                      <a:pt x="264439" y="389944"/>
                      <a:pt x="232202" y="427191"/>
                      <a:pt x="191906" y="434871"/>
                    </a:cubicBezTo>
                    <a:cubicBezTo>
                      <a:pt x="183847" y="436407"/>
                      <a:pt x="178090" y="439863"/>
                      <a:pt x="172717" y="446391"/>
                    </a:cubicBezTo>
                    <a:cubicBezTo>
                      <a:pt x="146621" y="477110"/>
                      <a:pt x="112465" y="493621"/>
                      <a:pt x="73319" y="501685"/>
                    </a:cubicBezTo>
                    <a:cubicBezTo>
                      <a:pt x="52979" y="505909"/>
                      <a:pt x="38012" y="516277"/>
                      <a:pt x="33407" y="537780"/>
                    </a:cubicBezTo>
                    <a:cubicBezTo>
                      <a:pt x="26883" y="565811"/>
                      <a:pt x="47223" y="591922"/>
                      <a:pt x="76773" y="593458"/>
                    </a:cubicBezTo>
                    <a:cubicBezTo>
                      <a:pt x="87136" y="593842"/>
                      <a:pt x="97497" y="593458"/>
                      <a:pt x="107859" y="593458"/>
                    </a:cubicBezTo>
                    <a:cubicBezTo>
                      <a:pt x="118605" y="593458"/>
                      <a:pt x="125129" y="599602"/>
                      <a:pt x="125129" y="608818"/>
                    </a:cubicBezTo>
                    <a:cubicBezTo>
                      <a:pt x="125129" y="618418"/>
                      <a:pt x="118605" y="624561"/>
                      <a:pt x="107859" y="624561"/>
                    </a:cubicBezTo>
                    <a:cubicBezTo>
                      <a:pt x="92508" y="624561"/>
                      <a:pt x="77157" y="625713"/>
                      <a:pt x="62190" y="623025"/>
                    </a:cubicBezTo>
                    <a:cubicBezTo>
                      <a:pt x="26115" y="616498"/>
                      <a:pt x="786" y="586163"/>
                      <a:pt x="18" y="550836"/>
                    </a:cubicBezTo>
                    <a:cubicBezTo>
                      <a:pt x="-749" y="512821"/>
                      <a:pt x="22661" y="482486"/>
                      <a:pt x="59120" y="472886"/>
                    </a:cubicBezTo>
                    <a:cubicBezTo>
                      <a:pt x="76773" y="467894"/>
                      <a:pt x="94811" y="462518"/>
                      <a:pt x="111313" y="455222"/>
                    </a:cubicBezTo>
                    <a:cubicBezTo>
                      <a:pt x="122443" y="450615"/>
                      <a:pt x="131653" y="441783"/>
                      <a:pt x="141631" y="434871"/>
                    </a:cubicBezTo>
                    <a:cubicBezTo>
                      <a:pt x="130118" y="427575"/>
                      <a:pt x="120140" y="422583"/>
                      <a:pt x="111313" y="415672"/>
                    </a:cubicBezTo>
                    <a:cubicBezTo>
                      <a:pt x="90205" y="398392"/>
                      <a:pt x="78692" y="375353"/>
                      <a:pt x="77925" y="348090"/>
                    </a:cubicBezTo>
                    <a:cubicBezTo>
                      <a:pt x="77541" y="342330"/>
                      <a:pt x="75238" y="340410"/>
                      <a:pt x="71017" y="338106"/>
                    </a:cubicBezTo>
                    <a:cubicBezTo>
                      <a:pt x="38396" y="319675"/>
                      <a:pt x="38012" y="275516"/>
                      <a:pt x="70249" y="256701"/>
                    </a:cubicBezTo>
                    <a:cubicBezTo>
                      <a:pt x="80611" y="250557"/>
                      <a:pt x="80611" y="249021"/>
                      <a:pt x="72168" y="240573"/>
                    </a:cubicBezTo>
                    <a:cubicBezTo>
                      <a:pt x="6926" y="174911"/>
                      <a:pt x="20742" y="65474"/>
                      <a:pt x="100951" y="19780"/>
                    </a:cubicBezTo>
                    <a:cubicBezTo>
                      <a:pt x="146237" y="-6331"/>
                      <a:pt x="193057" y="-6331"/>
                      <a:pt x="239494" y="18244"/>
                    </a:cubicBezTo>
                    <a:cubicBezTo>
                      <a:pt x="247553" y="22468"/>
                      <a:pt x="252159" y="28227"/>
                      <a:pt x="249856" y="37827"/>
                    </a:cubicBezTo>
                    <a:cubicBezTo>
                      <a:pt x="247170" y="47811"/>
                      <a:pt x="237191" y="51267"/>
                      <a:pt x="226446" y="47043"/>
                    </a:cubicBezTo>
                    <a:cubicBezTo>
                      <a:pt x="213397" y="42051"/>
                      <a:pt x="199965" y="35907"/>
                      <a:pt x="186149" y="33603"/>
                    </a:cubicBezTo>
                    <a:cubicBezTo>
                      <a:pt x="138945" y="25924"/>
                      <a:pt x="92508" y="51651"/>
                      <a:pt x="72168" y="95809"/>
                    </a:cubicBezTo>
                    <a:cubicBezTo>
                      <a:pt x="52596" y="138816"/>
                      <a:pt x="62574" y="190271"/>
                      <a:pt x="98265" y="221374"/>
                    </a:cubicBezTo>
                    <a:cubicBezTo>
                      <a:pt x="107092" y="229053"/>
                      <a:pt x="110162" y="237885"/>
                      <a:pt x="108627" y="249789"/>
                    </a:cubicBezTo>
                    <a:close/>
                    <a:moveTo>
                      <a:pt x="109394" y="344250"/>
                    </a:moveTo>
                    <a:cubicBezTo>
                      <a:pt x="109394" y="379193"/>
                      <a:pt x="139329" y="407608"/>
                      <a:pt x="173485" y="406072"/>
                    </a:cubicBezTo>
                    <a:cubicBezTo>
                      <a:pt x="206873" y="404536"/>
                      <a:pt x="235656" y="374585"/>
                      <a:pt x="232586" y="344250"/>
                    </a:cubicBezTo>
                    <a:cubicBezTo>
                      <a:pt x="191522" y="344250"/>
                      <a:pt x="150458" y="344250"/>
                      <a:pt x="109394" y="344250"/>
                    </a:cubicBezTo>
                    <a:close/>
                    <a:moveTo>
                      <a:pt x="170415" y="312763"/>
                    </a:moveTo>
                    <a:cubicBezTo>
                      <a:pt x="195744" y="312763"/>
                      <a:pt x="221073" y="312763"/>
                      <a:pt x="246402" y="312763"/>
                    </a:cubicBezTo>
                    <a:cubicBezTo>
                      <a:pt x="259450" y="312763"/>
                      <a:pt x="267510" y="303547"/>
                      <a:pt x="264056" y="293179"/>
                    </a:cubicBezTo>
                    <a:cubicBezTo>
                      <a:pt x="261369" y="284348"/>
                      <a:pt x="254845" y="281276"/>
                      <a:pt x="246018" y="281276"/>
                    </a:cubicBezTo>
                    <a:cubicBezTo>
                      <a:pt x="219154" y="281276"/>
                      <a:pt x="192290" y="281276"/>
                      <a:pt x="165425" y="281276"/>
                    </a:cubicBezTo>
                    <a:cubicBezTo>
                      <a:pt x="142399" y="281276"/>
                      <a:pt x="119372" y="281276"/>
                      <a:pt x="96346" y="281276"/>
                    </a:cubicBezTo>
                    <a:cubicBezTo>
                      <a:pt x="83681" y="281276"/>
                      <a:pt x="75238" y="290492"/>
                      <a:pt x="78692" y="300859"/>
                    </a:cubicBezTo>
                    <a:cubicBezTo>
                      <a:pt x="81379" y="309691"/>
                      <a:pt x="87903" y="312763"/>
                      <a:pt x="96730" y="312763"/>
                    </a:cubicBezTo>
                    <a:cubicBezTo>
                      <a:pt x="120907" y="312763"/>
                      <a:pt x="145469" y="312763"/>
                      <a:pt x="170415" y="312763"/>
                    </a:cubicBezTo>
                    <a:close/>
                    <a:moveTo>
                      <a:pt x="153912" y="249405"/>
                    </a:moveTo>
                    <a:cubicBezTo>
                      <a:pt x="165809" y="249405"/>
                      <a:pt x="176939" y="249405"/>
                      <a:pt x="188068" y="249405"/>
                    </a:cubicBezTo>
                    <a:cubicBezTo>
                      <a:pt x="191906" y="215614"/>
                      <a:pt x="195360" y="182591"/>
                      <a:pt x="199198" y="148800"/>
                    </a:cubicBezTo>
                    <a:cubicBezTo>
                      <a:pt x="188836" y="151488"/>
                      <a:pt x="179625" y="155712"/>
                      <a:pt x="170798" y="155712"/>
                    </a:cubicBezTo>
                    <a:cubicBezTo>
                      <a:pt x="161972" y="155712"/>
                      <a:pt x="153145" y="151488"/>
                      <a:pt x="143167" y="148416"/>
                    </a:cubicBezTo>
                    <a:cubicBezTo>
                      <a:pt x="146621" y="182975"/>
                      <a:pt x="150458" y="215614"/>
                      <a:pt x="153912" y="249405"/>
                    </a:cubicBezTo>
                    <a:close/>
                  </a:path>
                </a:pathLst>
              </a:custGeom>
              <a:grpFill/>
              <a:ln w="383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CE3DA99-2CB8-3968-3763-03F35CE139EE}"/>
                  </a:ext>
                </a:extLst>
              </p:cNvPr>
              <p:cNvSpPr/>
              <p:nvPr/>
            </p:nvSpPr>
            <p:spPr>
              <a:xfrm>
                <a:off x="4253638" y="4201366"/>
                <a:ext cx="278255" cy="281079"/>
              </a:xfrm>
              <a:custGeom>
                <a:avLst/>
                <a:gdLst>
                  <a:gd name="connsiteX0" fmla="*/ 123699 w 278255"/>
                  <a:gd name="connsiteY0" fmla="*/ 249208 h 281079"/>
                  <a:gd name="connsiteX1" fmla="*/ 155169 w 278255"/>
                  <a:gd name="connsiteY1" fmla="*/ 249208 h 281079"/>
                  <a:gd name="connsiteX2" fmla="*/ 155169 w 278255"/>
                  <a:gd name="connsiteY2" fmla="*/ 231929 h 281079"/>
                  <a:gd name="connsiteX3" fmla="*/ 168217 w 278255"/>
                  <a:gd name="connsiteY3" fmla="*/ 212729 h 281079"/>
                  <a:gd name="connsiteX4" fmla="*/ 187405 w 278255"/>
                  <a:gd name="connsiteY4" fmla="*/ 201594 h 281079"/>
                  <a:gd name="connsiteX5" fmla="*/ 212351 w 278255"/>
                  <a:gd name="connsiteY5" fmla="*/ 200058 h 281079"/>
                  <a:gd name="connsiteX6" fmla="*/ 226551 w 278255"/>
                  <a:gd name="connsiteY6" fmla="*/ 208122 h 281079"/>
                  <a:gd name="connsiteX7" fmla="*/ 241902 w 278255"/>
                  <a:gd name="connsiteY7" fmla="*/ 182010 h 281079"/>
                  <a:gd name="connsiteX8" fmla="*/ 225016 w 278255"/>
                  <a:gd name="connsiteY8" fmla="*/ 172027 h 281079"/>
                  <a:gd name="connsiteX9" fmla="*/ 216189 w 278255"/>
                  <a:gd name="connsiteY9" fmla="*/ 152059 h 281079"/>
                  <a:gd name="connsiteX10" fmla="*/ 216189 w 278255"/>
                  <a:gd name="connsiteY10" fmla="*/ 129788 h 281079"/>
                  <a:gd name="connsiteX11" fmla="*/ 226551 w 278255"/>
                  <a:gd name="connsiteY11" fmla="*/ 107901 h 281079"/>
                  <a:gd name="connsiteX12" fmla="*/ 241518 w 278255"/>
                  <a:gd name="connsiteY12" fmla="*/ 99453 h 281079"/>
                  <a:gd name="connsiteX13" fmla="*/ 226167 w 278255"/>
                  <a:gd name="connsiteY13" fmla="*/ 72958 h 281079"/>
                  <a:gd name="connsiteX14" fmla="*/ 210816 w 278255"/>
                  <a:gd name="connsiteY14" fmla="*/ 81789 h 281079"/>
                  <a:gd name="connsiteX15" fmla="*/ 188557 w 278255"/>
                  <a:gd name="connsiteY15" fmla="*/ 80638 h 281079"/>
                  <a:gd name="connsiteX16" fmla="*/ 167449 w 278255"/>
                  <a:gd name="connsiteY16" fmla="*/ 68734 h 281079"/>
                  <a:gd name="connsiteX17" fmla="*/ 155169 w 278255"/>
                  <a:gd name="connsiteY17" fmla="*/ 49150 h 281079"/>
                  <a:gd name="connsiteX18" fmla="*/ 155169 w 278255"/>
                  <a:gd name="connsiteY18" fmla="*/ 32255 h 281079"/>
                  <a:gd name="connsiteX19" fmla="*/ 124083 w 278255"/>
                  <a:gd name="connsiteY19" fmla="*/ 32255 h 281079"/>
                  <a:gd name="connsiteX20" fmla="*/ 124083 w 278255"/>
                  <a:gd name="connsiteY20" fmla="*/ 49150 h 281079"/>
                  <a:gd name="connsiteX21" fmla="*/ 111418 w 278255"/>
                  <a:gd name="connsiteY21" fmla="*/ 68734 h 281079"/>
                  <a:gd name="connsiteX22" fmla="*/ 91462 w 278255"/>
                  <a:gd name="connsiteY22" fmla="*/ 80254 h 281079"/>
                  <a:gd name="connsiteX23" fmla="*/ 67284 w 278255"/>
                  <a:gd name="connsiteY23" fmla="*/ 81405 h 281079"/>
                  <a:gd name="connsiteX24" fmla="*/ 53084 w 278255"/>
                  <a:gd name="connsiteY24" fmla="*/ 72958 h 281079"/>
                  <a:gd name="connsiteX25" fmla="*/ 37733 w 278255"/>
                  <a:gd name="connsiteY25" fmla="*/ 99069 h 281079"/>
                  <a:gd name="connsiteX26" fmla="*/ 53468 w 278255"/>
                  <a:gd name="connsiteY26" fmla="*/ 108669 h 281079"/>
                  <a:gd name="connsiteX27" fmla="*/ 63446 w 278255"/>
                  <a:gd name="connsiteY27" fmla="*/ 129020 h 281079"/>
                  <a:gd name="connsiteX28" fmla="*/ 63446 w 278255"/>
                  <a:gd name="connsiteY28" fmla="*/ 153211 h 281079"/>
                  <a:gd name="connsiteX29" fmla="*/ 54619 w 278255"/>
                  <a:gd name="connsiteY29" fmla="*/ 172027 h 281079"/>
                  <a:gd name="connsiteX30" fmla="*/ 24301 w 278255"/>
                  <a:gd name="connsiteY30" fmla="*/ 189306 h 281079"/>
                  <a:gd name="connsiteX31" fmla="*/ 2810 w 278255"/>
                  <a:gd name="connsiteY31" fmla="*/ 184314 h 281079"/>
                  <a:gd name="connsiteX32" fmla="*/ 8183 w 278255"/>
                  <a:gd name="connsiteY32" fmla="*/ 162427 h 281079"/>
                  <a:gd name="connsiteX33" fmla="*/ 20847 w 278255"/>
                  <a:gd name="connsiteY33" fmla="*/ 155131 h 281079"/>
                  <a:gd name="connsiteX34" fmla="*/ 30825 w 278255"/>
                  <a:gd name="connsiteY34" fmla="*/ 140924 h 281079"/>
                  <a:gd name="connsiteX35" fmla="*/ 20847 w 278255"/>
                  <a:gd name="connsiteY35" fmla="*/ 126332 h 281079"/>
                  <a:gd name="connsiteX36" fmla="*/ 9718 w 278255"/>
                  <a:gd name="connsiteY36" fmla="*/ 84477 h 281079"/>
                  <a:gd name="connsiteX37" fmla="*/ 31209 w 278255"/>
                  <a:gd name="connsiteY37" fmla="*/ 47231 h 281079"/>
                  <a:gd name="connsiteX38" fmla="*/ 59225 w 278255"/>
                  <a:gd name="connsiteY38" fmla="*/ 39935 h 281079"/>
                  <a:gd name="connsiteX39" fmla="*/ 68435 w 278255"/>
                  <a:gd name="connsiteY39" fmla="*/ 45311 h 281079"/>
                  <a:gd name="connsiteX40" fmla="*/ 92613 w 278255"/>
                  <a:gd name="connsiteY40" fmla="*/ 30719 h 281079"/>
                  <a:gd name="connsiteX41" fmla="*/ 122931 w 278255"/>
                  <a:gd name="connsiteY41" fmla="*/ 0 h 281079"/>
                  <a:gd name="connsiteX42" fmla="*/ 167833 w 278255"/>
                  <a:gd name="connsiteY42" fmla="*/ 0 h 281079"/>
                  <a:gd name="connsiteX43" fmla="*/ 185871 w 278255"/>
                  <a:gd name="connsiteY43" fmla="*/ 18431 h 281079"/>
                  <a:gd name="connsiteX44" fmla="*/ 185871 w 278255"/>
                  <a:gd name="connsiteY44" fmla="*/ 29951 h 281079"/>
                  <a:gd name="connsiteX45" fmla="*/ 191627 w 278255"/>
                  <a:gd name="connsiteY45" fmla="*/ 44927 h 281079"/>
                  <a:gd name="connsiteX46" fmla="*/ 210816 w 278255"/>
                  <a:gd name="connsiteY46" fmla="*/ 44927 h 281079"/>
                  <a:gd name="connsiteX47" fmla="*/ 252647 w 278255"/>
                  <a:gd name="connsiteY47" fmla="*/ 56062 h 281079"/>
                  <a:gd name="connsiteX48" fmla="*/ 274906 w 278255"/>
                  <a:gd name="connsiteY48" fmla="*/ 94845 h 281079"/>
                  <a:gd name="connsiteX49" fmla="*/ 267998 w 278255"/>
                  <a:gd name="connsiteY49" fmla="*/ 120188 h 281079"/>
                  <a:gd name="connsiteX50" fmla="*/ 256869 w 278255"/>
                  <a:gd name="connsiteY50" fmla="*/ 126332 h 281079"/>
                  <a:gd name="connsiteX51" fmla="*/ 256485 w 278255"/>
                  <a:gd name="connsiteY51" fmla="*/ 153979 h 281079"/>
                  <a:gd name="connsiteX52" fmla="*/ 267998 w 278255"/>
                  <a:gd name="connsiteY52" fmla="*/ 197370 h 281079"/>
                  <a:gd name="connsiteX53" fmla="*/ 246507 w 278255"/>
                  <a:gd name="connsiteY53" fmla="*/ 234617 h 281079"/>
                  <a:gd name="connsiteX54" fmla="*/ 219643 w 278255"/>
                  <a:gd name="connsiteY54" fmla="*/ 241529 h 281079"/>
                  <a:gd name="connsiteX55" fmla="*/ 209665 w 278255"/>
                  <a:gd name="connsiteY55" fmla="*/ 235769 h 281079"/>
                  <a:gd name="connsiteX56" fmla="*/ 185487 w 278255"/>
                  <a:gd name="connsiteY56" fmla="*/ 250360 h 281079"/>
                  <a:gd name="connsiteX57" fmla="*/ 155169 w 278255"/>
                  <a:gd name="connsiteY57" fmla="*/ 281079 h 281079"/>
                  <a:gd name="connsiteX58" fmla="*/ 110267 w 278255"/>
                  <a:gd name="connsiteY58" fmla="*/ 281079 h 281079"/>
                  <a:gd name="connsiteX59" fmla="*/ 92229 w 278255"/>
                  <a:gd name="connsiteY59" fmla="*/ 262648 h 281079"/>
                  <a:gd name="connsiteX60" fmla="*/ 92229 w 278255"/>
                  <a:gd name="connsiteY60" fmla="*/ 251128 h 281079"/>
                  <a:gd name="connsiteX61" fmla="*/ 67284 w 278255"/>
                  <a:gd name="connsiteY61" fmla="*/ 236537 h 281079"/>
                  <a:gd name="connsiteX62" fmla="*/ 52700 w 278255"/>
                  <a:gd name="connsiteY62" fmla="*/ 244600 h 281079"/>
                  <a:gd name="connsiteX63" fmla="*/ 32744 w 278255"/>
                  <a:gd name="connsiteY63" fmla="*/ 238073 h 281079"/>
                  <a:gd name="connsiteX64" fmla="*/ 36966 w 278255"/>
                  <a:gd name="connsiteY64" fmla="*/ 218105 h 281079"/>
                  <a:gd name="connsiteX65" fmla="*/ 72273 w 278255"/>
                  <a:gd name="connsiteY65" fmla="*/ 197754 h 281079"/>
                  <a:gd name="connsiteX66" fmla="*/ 87624 w 278255"/>
                  <a:gd name="connsiteY66" fmla="*/ 199674 h 281079"/>
                  <a:gd name="connsiteX67" fmla="*/ 112953 w 278255"/>
                  <a:gd name="connsiteY67" fmla="*/ 213881 h 281079"/>
                  <a:gd name="connsiteX68" fmla="*/ 123315 w 278255"/>
                  <a:gd name="connsiteY68" fmla="*/ 230009 h 281079"/>
                  <a:gd name="connsiteX69" fmla="*/ 123699 w 278255"/>
                  <a:gd name="connsiteY69" fmla="*/ 249208 h 28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78255" h="281079">
                    <a:moveTo>
                      <a:pt x="123699" y="249208"/>
                    </a:moveTo>
                    <a:cubicBezTo>
                      <a:pt x="134445" y="249208"/>
                      <a:pt x="144039" y="249208"/>
                      <a:pt x="155169" y="249208"/>
                    </a:cubicBezTo>
                    <a:cubicBezTo>
                      <a:pt x="155169" y="243065"/>
                      <a:pt x="155552" y="237305"/>
                      <a:pt x="155169" y="231929"/>
                    </a:cubicBezTo>
                    <a:cubicBezTo>
                      <a:pt x="154401" y="221945"/>
                      <a:pt x="159006" y="216185"/>
                      <a:pt x="168217" y="212729"/>
                    </a:cubicBezTo>
                    <a:cubicBezTo>
                      <a:pt x="175125" y="209658"/>
                      <a:pt x="181649" y="206202"/>
                      <a:pt x="187405" y="201594"/>
                    </a:cubicBezTo>
                    <a:cubicBezTo>
                      <a:pt x="195849" y="195066"/>
                      <a:pt x="203524" y="194298"/>
                      <a:pt x="212351" y="200058"/>
                    </a:cubicBezTo>
                    <a:cubicBezTo>
                      <a:pt x="216573" y="203130"/>
                      <a:pt x="221178" y="205050"/>
                      <a:pt x="226551" y="208122"/>
                    </a:cubicBezTo>
                    <a:cubicBezTo>
                      <a:pt x="231540" y="199290"/>
                      <a:pt x="236529" y="190842"/>
                      <a:pt x="241902" y="182010"/>
                    </a:cubicBezTo>
                    <a:cubicBezTo>
                      <a:pt x="236145" y="178555"/>
                      <a:pt x="230772" y="175099"/>
                      <a:pt x="225016" y="172027"/>
                    </a:cubicBezTo>
                    <a:cubicBezTo>
                      <a:pt x="217340" y="167419"/>
                      <a:pt x="215421" y="160891"/>
                      <a:pt x="216189" y="152059"/>
                    </a:cubicBezTo>
                    <a:cubicBezTo>
                      <a:pt x="216956" y="144764"/>
                      <a:pt x="217340" y="137084"/>
                      <a:pt x="216189" y="129788"/>
                    </a:cubicBezTo>
                    <a:cubicBezTo>
                      <a:pt x="214654" y="119804"/>
                      <a:pt x="217724" y="112893"/>
                      <a:pt x="226551" y="107901"/>
                    </a:cubicBezTo>
                    <a:cubicBezTo>
                      <a:pt x="231540" y="105213"/>
                      <a:pt x="236145" y="102525"/>
                      <a:pt x="241518" y="99453"/>
                    </a:cubicBezTo>
                    <a:cubicBezTo>
                      <a:pt x="236145" y="90237"/>
                      <a:pt x="231540" y="82173"/>
                      <a:pt x="226167" y="72958"/>
                    </a:cubicBezTo>
                    <a:cubicBezTo>
                      <a:pt x="220794" y="76030"/>
                      <a:pt x="215421" y="78718"/>
                      <a:pt x="210816" y="81789"/>
                    </a:cubicBezTo>
                    <a:cubicBezTo>
                      <a:pt x="203141" y="86781"/>
                      <a:pt x="195849" y="86013"/>
                      <a:pt x="188557" y="80638"/>
                    </a:cubicBezTo>
                    <a:cubicBezTo>
                      <a:pt x="182033" y="76030"/>
                      <a:pt x="175125" y="71806"/>
                      <a:pt x="167449" y="68734"/>
                    </a:cubicBezTo>
                    <a:cubicBezTo>
                      <a:pt x="158622" y="64894"/>
                      <a:pt x="154401" y="58750"/>
                      <a:pt x="155169" y="49150"/>
                    </a:cubicBezTo>
                    <a:cubicBezTo>
                      <a:pt x="155552" y="43775"/>
                      <a:pt x="155169" y="38399"/>
                      <a:pt x="155169" y="32255"/>
                    </a:cubicBezTo>
                    <a:cubicBezTo>
                      <a:pt x="144806" y="32255"/>
                      <a:pt x="135212" y="32255"/>
                      <a:pt x="124083" y="32255"/>
                    </a:cubicBezTo>
                    <a:cubicBezTo>
                      <a:pt x="124083" y="37631"/>
                      <a:pt x="123699" y="43391"/>
                      <a:pt x="124083" y="49150"/>
                    </a:cubicBezTo>
                    <a:cubicBezTo>
                      <a:pt x="124850" y="59134"/>
                      <a:pt x="120629" y="64894"/>
                      <a:pt x="111418" y="68734"/>
                    </a:cubicBezTo>
                    <a:cubicBezTo>
                      <a:pt x="104510" y="71806"/>
                      <a:pt x="97602" y="75646"/>
                      <a:pt x="91462" y="80254"/>
                    </a:cubicBezTo>
                    <a:cubicBezTo>
                      <a:pt x="83402" y="86397"/>
                      <a:pt x="75727" y="87165"/>
                      <a:pt x="67284" y="81405"/>
                    </a:cubicBezTo>
                    <a:cubicBezTo>
                      <a:pt x="63063" y="78718"/>
                      <a:pt x="58457" y="76030"/>
                      <a:pt x="53084" y="72958"/>
                    </a:cubicBezTo>
                    <a:cubicBezTo>
                      <a:pt x="48095" y="81789"/>
                      <a:pt x="43106" y="89853"/>
                      <a:pt x="37733" y="99069"/>
                    </a:cubicBezTo>
                    <a:cubicBezTo>
                      <a:pt x="43106" y="102525"/>
                      <a:pt x="48095" y="105597"/>
                      <a:pt x="53468" y="108669"/>
                    </a:cubicBezTo>
                    <a:cubicBezTo>
                      <a:pt x="61527" y="113277"/>
                      <a:pt x="64214" y="119804"/>
                      <a:pt x="63446" y="129020"/>
                    </a:cubicBezTo>
                    <a:cubicBezTo>
                      <a:pt x="62679" y="137084"/>
                      <a:pt x="62679" y="145148"/>
                      <a:pt x="63446" y="153211"/>
                    </a:cubicBezTo>
                    <a:cubicBezTo>
                      <a:pt x="64214" y="161659"/>
                      <a:pt x="61911" y="167803"/>
                      <a:pt x="54619" y="172027"/>
                    </a:cubicBezTo>
                    <a:cubicBezTo>
                      <a:pt x="44641" y="177787"/>
                      <a:pt x="34663" y="183930"/>
                      <a:pt x="24301" y="189306"/>
                    </a:cubicBezTo>
                    <a:cubicBezTo>
                      <a:pt x="15858" y="193914"/>
                      <a:pt x="7415" y="191610"/>
                      <a:pt x="2810" y="184314"/>
                    </a:cubicBezTo>
                    <a:cubicBezTo>
                      <a:pt x="-1795" y="176635"/>
                      <a:pt x="123" y="167803"/>
                      <a:pt x="8183" y="162427"/>
                    </a:cubicBezTo>
                    <a:cubicBezTo>
                      <a:pt x="12020" y="159739"/>
                      <a:pt x="16626" y="157435"/>
                      <a:pt x="20847" y="155131"/>
                    </a:cubicBezTo>
                    <a:cubicBezTo>
                      <a:pt x="26604" y="152059"/>
                      <a:pt x="31209" y="149371"/>
                      <a:pt x="30825" y="140924"/>
                    </a:cubicBezTo>
                    <a:cubicBezTo>
                      <a:pt x="30825" y="132860"/>
                      <a:pt x="26988" y="129788"/>
                      <a:pt x="20847" y="126332"/>
                    </a:cubicBezTo>
                    <a:cubicBezTo>
                      <a:pt x="-4482" y="112125"/>
                      <a:pt x="-4866" y="109821"/>
                      <a:pt x="9718" y="84477"/>
                    </a:cubicBezTo>
                    <a:cubicBezTo>
                      <a:pt x="17010" y="72190"/>
                      <a:pt x="23917" y="59518"/>
                      <a:pt x="31209" y="47231"/>
                    </a:cubicBezTo>
                    <a:cubicBezTo>
                      <a:pt x="38885" y="34175"/>
                      <a:pt x="45793" y="32255"/>
                      <a:pt x="59225" y="39935"/>
                    </a:cubicBezTo>
                    <a:cubicBezTo>
                      <a:pt x="62295" y="41855"/>
                      <a:pt x="65365" y="43391"/>
                      <a:pt x="68435" y="45311"/>
                    </a:cubicBezTo>
                    <a:cubicBezTo>
                      <a:pt x="82251" y="52990"/>
                      <a:pt x="92613" y="46846"/>
                      <a:pt x="92613" y="30719"/>
                    </a:cubicBezTo>
                    <a:cubicBezTo>
                      <a:pt x="92613" y="1152"/>
                      <a:pt x="93381" y="0"/>
                      <a:pt x="122931" y="0"/>
                    </a:cubicBezTo>
                    <a:cubicBezTo>
                      <a:pt x="137899" y="0"/>
                      <a:pt x="152866" y="0"/>
                      <a:pt x="167833" y="0"/>
                    </a:cubicBezTo>
                    <a:cubicBezTo>
                      <a:pt x="180498" y="0"/>
                      <a:pt x="185871" y="5376"/>
                      <a:pt x="185871" y="18431"/>
                    </a:cubicBezTo>
                    <a:cubicBezTo>
                      <a:pt x="185871" y="22271"/>
                      <a:pt x="185871" y="26111"/>
                      <a:pt x="185871" y="29951"/>
                    </a:cubicBezTo>
                    <a:cubicBezTo>
                      <a:pt x="186254" y="35327"/>
                      <a:pt x="184335" y="41087"/>
                      <a:pt x="191627" y="44927"/>
                    </a:cubicBezTo>
                    <a:cubicBezTo>
                      <a:pt x="198535" y="48766"/>
                      <a:pt x="203524" y="49150"/>
                      <a:pt x="210816" y="44927"/>
                    </a:cubicBezTo>
                    <a:cubicBezTo>
                      <a:pt x="236145" y="29567"/>
                      <a:pt x="238064" y="30335"/>
                      <a:pt x="252647" y="56062"/>
                    </a:cubicBezTo>
                    <a:cubicBezTo>
                      <a:pt x="259939" y="69118"/>
                      <a:pt x="267614" y="81789"/>
                      <a:pt x="274906" y="94845"/>
                    </a:cubicBezTo>
                    <a:cubicBezTo>
                      <a:pt x="281047" y="105981"/>
                      <a:pt x="278744" y="113660"/>
                      <a:pt x="267998" y="120188"/>
                    </a:cubicBezTo>
                    <a:cubicBezTo>
                      <a:pt x="264545" y="122492"/>
                      <a:pt x="260707" y="124412"/>
                      <a:pt x="256869" y="126332"/>
                    </a:cubicBezTo>
                    <a:cubicBezTo>
                      <a:pt x="243821" y="134012"/>
                      <a:pt x="243821" y="146299"/>
                      <a:pt x="256485" y="153979"/>
                    </a:cubicBezTo>
                    <a:cubicBezTo>
                      <a:pt x="282965" y="169723"/>
                      <a:pt x="283349" y="170875"/>
                      <a:pt x="267998" y="197370"/>
                    </a:cubicBezTo>
                    <a:cubicBezTo>
                      <a:pt x="260707" y="209658"/>
                      <a:pt x="253799" y="222329"/>
                      <a:pt x="246507" y="234617"/>
                    </a:cubicBezTo>
                    <a:cubicBezTo>
                      <a:pt x="239215" y="246520"/>
                      <a:pt x="232307" y="248440"/>
                      <a:pt x="219643" y="241529"/>
                    </a:cubicBezTo>
                    <a:cubicBezTo>
                      <a:pt x="216189" y="239609"/>
                      <a:pt x="212735" y="237689"/>
                      <a:pt x="209665" y="235769"/>
                    </a:cubicBezTo>
                    <a:cubicBezTo>
                      <a:pt x="196232" y="228089"/>
                      <a:pt x="185487" y="234617"/>
                      <a:pt x="185487" y="250360"/>
                    </a:cubicBezTo>
                    <a:cubicBezTo>
                      <a:pt x="185487" y="279927"/>
                      <a:pt x="184335" y="281079"/>
                      <a:pt x="155169" y="281079"/>
                    </a:cubicBezTo>
                    <a:cubicBezTo>
                      <a:pt x="140201" y="281079"/>
                      <a:pt x="125234" y="281079"/>
                      <a:pt x="110267" y="281079"/>
                    </a:cubicBezTo>
                    <a:cubicBezTo>
                      <a:pt x="97602" y="281079"/>
                      <a:pt x="92229" y="275704"/>
                      <a:pt x="92229" y="262648"/>
                    </a:cubicBezTo>
                    <a:cubicBezTo>
                      <a:pt x="92229" y="258808"/>
                      <a:pt x="92229" y="254968"/>
                      <a:pt x="92229" y="251128"/>
                    </a:cubicBezTo>
                    <a:cubicBezTo>
                      <a:pt x="92229" y="234617"/>
                      <a:pt x="81484" y="228473"/>
                      <a:pt x="67284" y="236537"/>
                    </a:cubicBezTo>
                    <a:cubicBezTo>
                      <a:pt x="62679" y="239225"/>
                      <a:pt x="57690" y="242297"/>
                      <a:pt x="52700" y="244600"/>
                    </a:cubicBezTo>
                    <a:cubicBezTo>
                      <a:pt x="45025" y="248056"/>
                      <a:pt x="36198" y="245368"/>
                      <a:pt x="32744" y="238073"/>
                    </a:cubicBezTo>
                    <a:cubicBezTo>
                      <a:pt x="28907" y="230393"/>
                      <a:pt x="30058" y="222713"/>
                      <a:pt x="36966" y="218105"/>
                    </a:cubicBezTo>
                    <a:cubicBezTo>
                      <a:pt x="48479" y="210426"/>
                      <a:pt x="59992" y="203514"/>
                      <a:pt x="72273" y="197754"/>
                    </a:cubicBezTo>
                    <a:cubicBezTo>
                      <a:pt x="76111" y="195834"/>
                      <a:pt x="83019" y="197754"/>
                      <a:pt x="87624" y="199674"/>
                    </a:cubicBezTo>
                    <a:cubicBezTo>
                      <a:pt x="96451" y="203514"/>
                      <a:pt x="104510" y="209274"/>
                      <a:pt x="112953" y="213881"/>
                    </a:cubicBezTo>
                    <a:cubicBezTo>
                      <a:pt x="119861" y="217337"/>
                      <a:pt x="123315" y="222329"/>
                      <a:pt x="123315" y="230009"/>
                    </a:cubicBezTo>
                    <a:cubicBezTo>
                      <a:pt x="123315" y="235769"/>
                      <a:pt x="123699" y="241913"/>
                      <a:pt x="123699" y="249208"/>
                    </a:cubicBezTo>
                    <a:close/>
                  </a:path>
                </a:pathLst>
              </a:custGeom>
              <a:grpFill/>
              <a:ln w="383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E345353-EB98-7AE4-838A-45FD93934F08}"/>
                  </a:ext>
                </a:extLst>
              </p:cNvPr>
              <p:cNvSpPr/>
              <p:nvPr/>
            </p:nvSpPr>
            <p:spPr>
              <a:xfrm>
                <a:off x="4393072" y="4435582"/>
                <a:ext cx="264890" cy="109069"/>
              </a:xfrm>
              <a:custGeom>
                <a:avLst/>
                <a:gdLst>
                  <a:gd name="connsiteX0" fmla="*/ 111679 w 264890"/>
                  <a:gd name="connsiteY0" fmla="*/ 109070 h 109069"/>
                  <a:gd name="connsiteX1" fmla="*/ 19189 w 264890"/>
                  <a:gd name="connsiteY1" fmla="*/ 109070 h 109069"/>
                  <a:gd name="connsiteX2" fmla="*/ 0 w 264890"/>
                  <a:gd name="connsiteY2" fmla="*/ 93710 h 109069"/>
                  <a:gd name="connsiteX3" fmla="*/ 19189 w 264890"/>
                  <a:gd name="connsiteY3" fmla="*/ 77967 h 109069"/>
                  <a:gd name="connsiteX4" fmla="*/ 196493 w 264890"/>
                  <a:gd name="connsiteY4" fmla="*/ 77967 h 109069"/>
                  <a:gd name="connsiteX5" fmla="*/ 234103 w 264890"/>
                  <a:gd name="connsiteY5" fmla="*/ 40336 h 109069"/>
                  <a:gd name="connsiteX6" fmla="*/ 234103 w 264890"/>
                  <a:gd name="connsiteY6" fmla="*/ 15760 h 109069"/>
                  <a:gd name="connsiteX7" fmla="*/ 249838 w 264890"/>
                  <a:gd name="connsiteY7" fmla="*/ 17 h 109069"/>
                  <a:gd name="connsiteX8" fmla="*/ 264805 w 264890"/>
                  <a:gd name="connsiteY8" fmla="*/ 15760 h 109069"/>
                  <a:gd name="connsiteX9" fmla="*/ 262502 w 264890"/>
                  <a:gd name="connsiteY9" fmla="*/ 62223 h 109069"/>
                  <a:gd name="connsiteX10" fmla="*/ 203017 w 264890"/>
                  <a:gd name="connsiteY10" fmla="*/ 109070 h 109069"/>
                  <a:gd name="connsiteX11" fmla="*/ 201098 w 264890"/>
                  <a:gd name="connsiteY11" fmla="*/ 109070 h 109069"/>
                  <a:gd name="connsiteX12" fmla="*/ 111679 w 264890"/>
                  <a:gd name="connsiteY12" fmla="*/ 109070 h 10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890" h="109069">
                    <a:moveTo>
                      <a:pt x="111679" y="109070"/>
                    </a:moveTo>
                    <a:cubicBezTo>
                      <a:pt x="80977" y="109070"/>
                      <a:pt x="49891" y="109070"/>
                      <a:pt x="19189" y="109070"/>
                    </a:cubicBezTo>
                    <a:cubicBezTo>
                      <a:pt x="6524" y="109070"/>
                      <a:pt x="0" y="103694"/>
                      <a:pt x="0" y="93710"/>
                    </a:cubicBezTo>
                    <a:cubicBezTo>
                      <a:pt x="0" y="83726"/>
                      <a:pt x="6524" y="77967"/>
                      <a:pt x="19189" y="77967"/>
                    </a:cubicBezTo>
                    <a:cubicBezTo>
                      <a:pt x="78290" y="77967"/>
                      <a:pt x="137392" y="77967"/>
                      <a:pt x="196493" y="77967"/>
                    </a:cubicBezTo>
                    <a:cubicBezTo>
                      <a:pt x="222206" y="77967"/>
                      <a:pt x="233719" y="66063"/>
                      <a:pt x="234103" y="40336"/>
                    </a:cubicBezTo>
                    <a:cubicBezTo>
                      <a:pt x="234103" y="32272"/>
                      <a:pt x="234103" y="24208"/>
                      <a:pt x="234103" y="15760"/>
                    </a:cubicBezTo>
                    <a:cubicBezTo>
                      <a:pt x="234487" y="5777"/>
                      <a:pt x="240627" y="-367"/>
                      <a:pt x="249838" y="17"/>
                    </a:cubicBezTo>
                    <a:cubicBezTo>
                      <a:pt x="258664" y="17"/>
                      <a:pt x="265189" y="6545"/>
                      <a:pt x="264805" y="15760"/>
                    </a:cubicBezTo>
                    <a:cubicBezTo>
                      <a:pt x="264805" y="31120"/>
                      <a:pt x="265573" y="47248"/>
                      <a:pt x="262502" y="62223"/>
                    </a:cubicBezTo>
                    <a:cubicBezTo>
                      <a:pt x="257129" y="90254"/>
                      <a:pt x="231800" y="109070"/>
                      <a:pt x="203017" y="109070"/>
                    </a:cubicBezTo>
                    <a:cubicBezTo>
                      <a:pt x="202250" y="109070"/>
                      <a:pt x="201866" y="109070"/>
                      <a:pt x="201098" y="109070"/>
                    </a:cubicBezTo>
                    <a:cubicBezTo>
                      <a:pt x="171548" y="109070"/>
                      <a:pt x="141613" y="109070"/>
                      <a:pt x="111679" y="109070"/>
                    </a:cubicBezTo>
                    <a:close/>
                  </a:path>
                </a:pathLst>
              </a:custGeom>
              <a:grpFill/>
              <a:ln w="383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FF2E94D-436A-A791-FBED-A91B048B19E4}"/>
                  </a:ext>
                </a:extLst>
              </p:cNvPr>
              <p:cNvSpPr/>
              <p:nvPr/>
            </p:nvSpPr>
            <p:spPr>
              <a:xfrm>
                <a:off x="4346252" y="4295054"/>
                <a:ext cx="93641" cy="93314"/>
              </a:xfrm>
              <a:custGeom>
                <a:avLst/>
                <a:gdLst>
                  <a:gd name="connsiteX0" fmla="*/ 46820 w 93641"/>
                  <a:gd name="connsiteY0" fmla="*/ 93314 h 93314"/>
                  <a:gd name="connsiteX1" fmla="*/ 0 w 93641"/>
                  <a:gd name="connsiteY1" fmla="*/ 46468 h 93314"/>
                  <a:gd name="connsiteX2" fmla="*/ 47205 w 93641"/>
                  <a:gd name="connsiteY2" fmla="*/ 5 h 93314"/>
                  <a:gd name="connsiteX3" fmla="*/ 93641 w 93641"/>
                  <a:gd name="connsiteY3" fmla="*/ 47620 h 93314"/>
                  <a:gd name="connsiteX4" fmla="*/ 46820 w 93641"/>
                  <a:gd name="connsiteY4" fmla="*/ 93314 h 93314"/>
                  <a:gd name="connsiteX5" fmla="*/ 31086 w 93641"/>
                  <a:gd name="connsiteY5" fmla="*/ 45700 h 93314"/>
                  <a:gd name="connsiteX6" fmla="*/ 46053 w 93641"/>
                  <a:gd name="connsiteY6" fmla="*/ 61827 h 93314"/>
                  <a:gd name="connsiteX7" fmla="*/ 62171 w 93641"/>
                  <a:gd name="connsiteY7" fmla="*/ 46852 h 93314"/>
                  <a:gd name="connsiteX8" fmla="*/ 47205 w 93641"/>
                  <a:gd name="connsiteY8" fmla="*/ 30724 h 93314"/>
                  <a:gd name="connsiteX9" fmla="*/ 31086 w 93641"/>
                  <a:gd name="connsiteY9" fmla="*/ 45700 h 9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641" h="93314">
                    <a:moveTo>
                      <a:pt x="46820" y="93314"/>
                    </a:moveTo>
                    <a:cubicBezTo>
                      <a:pt x="20724" y="93314"/>
                      <a:pt x="0" y="72579"/>
                      <a:pt x="0" y="46468"/>
                    </a:cubicBezTo>
                    <a:cubicBezTo>
                      <a:pt x="0" y="20357"/>
                      <a:pt x="20724" y="-379"/>
                      <a:pt x="47205" y="5"/>
                    </a:cubicBezTo>
                    <a:cubicBezTo>
                      <a:pt x="73301" y="5"/>
                      <a:pt x="93641" y="21125"/>
                      <a:pt x="93641" y="47620"/>
                    </a:cubicBezTo>
                    <a:cubicBezTo>
                      <a:pt x="93258" y="72963"/>
                      <a:pt x="72534" y="93314"/>
                      <a:pt x="46820" y="93314"/>
                    </a:cubicBezTo>
                    <a:close/>
                    <a:moveTo>
                      <a:pt x="31086" y="45700"/>
                    </a:moveTo>
                    <a:cubicBezTo>
                      <a:pt x="30702" y="53764"/>
                      <a:pt x="37610" y="61443"/>
                      <a:pt x="46053" y="61827"/>
                    </a:cubicBezTo>
                    <a:cubicBezTo>
                      <a:pt x="54112" y="62211"/>
                      <a:pt x="61788" y="55300"/>
                      <a:pt x="62171" y="46852"/>
                    </a:cubicBezTo>
                    <a:cubicBezTo>
                      <a:pt x="62556" y="38788"/>
                      <a:pt x="55264" y="31108"/>
                      <a:pt x="47205" y="30724"/>
                    </a:cubicBezTo>
                    <a:cubicBezTo>
                      <a:pt x="39529" y="30340"/>
                      <a:pt x="31469" y="37636"/>
                      <a:pt x="31086" y="45700"/>
                    </a:cubicBezTo>
                    <a:close/>
                  </a:path>
                </a:pathLst>
              </a:custGeom>
              <a:grpFill/>
              <a:ln w="383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3E43CF3-2038-0AE3-E284-DC50C3780097}"/>
                  </a:ext>
                </a:extLst>
              </p:cNvPr>
              <p:cNvSpPr/>
              <p:nvPr/>
            </p:nvSpPr>
            <p:spPr>
              <a:xfrm>
                <a:off x="4127878" y="4435215"/>
                <a:ext cx="93262" cy="93693"/>
              </a:xfrm>
              <a:custGeom>
                <a:avLst/>
                <a:gdLst>
                  <a:gd name="connsiteX0" fmla="*/ 93263 w 93262"/>
                  <a:gd name="connsiteY0" fmla="*/ 47231 h 93693"/>
                  <a:gd name="connsiteX1" fmla="*/ 46058 w 93262"/>
                  <a:gd name="connsiteY1" fmla="*/ 93693 h 93693"/>
                  <a:gd name="connsiteX2" fmla="*/ 5 w 93262"/>
                  <a:gd name="connsiteY2" fmla="*/ 46079 h 93693"/>
                  <a:gd name="connsiteX3" fmla="*/ 46826 w 93262"/>
                  <a:gd name="connsiteY3" fmla="*/ 0 h 93693"/>
                  <a:gd name="connsiteX4" fmla="*/ 93263 w 93262"/>
                  <a:gd name="connsiteY4" fmla="*/ 47231 h 93693"/>
                  <a:gd name="connsiteX5" fmla="*/ 46442 w 93262"/>
                  <a:gd name="connsiteY5" fmla="*/ 31487 h 93693"/>
                  <a:gd name="connsiteX6" fmla="*/ 30707 w 93262"/>
                  <a:gd name="connsiteY6" fmla="*/ 46846 h 93693"/>
                  <a:gd name="connsiteX7" fmla="*/ 46058 w 93262"/>
                  <a:gd name="connsiteY7" fmla="*/ 62590 h 93693"/>
                  <a:gd name="connsiteX8" fmla="*/ 61793 w 93262"/>
                  <a:gd name="connsiteY8" fmla="*/ 47231 h 93693"/>
                  <a:gd name="connsiteX9" fmla="*/ 46442 w 93262"/>
                  <a:gd name="connsiteY9" fmla="*/ 31487 h 9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62" h="93693">
                    <a:moveTo>
                      <a:pt x="93263" y="47231"/>
                    </a:moveTo>
                    <a:cubicBezTo>
                      <a:pt x="93263" y="73342"/>
                      <a:pt x="72155" y="93693"/>
                      <a:pt x="46058" y="93693"/>
                    </a:cubicBezTo>
                    <a:cubicBezTo>
                      <a:pt x="19962" y="93693"/>
                      <a:pt x="-378" y="72574"/>
                      <a:pt x="5" y="46079"/>
                    </a:cubicBezTo>
                    <a:cubicBezTo>
                      <a:pt x="5" y="20735"/>
                      <a:pt x="21113" y="0"/>
                      <a:pt x="46826" y="0"/>
                    </a:cubicBezTo>
                    <a:cubicBezTo>
                      <a:pt x="72923" y="384"/>
                      <a:pt x="93263" y="21119"/>
                      <a:pt x="93263" y="47231"/>
                    </a:cubicBezTo>
                    <a:close/>
                    <a:moveTo>
                      <a:pt x="46442" y="31487"/>
                    </a:moveTo>
                    <a:cubicBezTo>
                      <a:pt x="38383" y="31487"/>
                      <a:pt x="30707" y="38783"/>
                      <a:pt x="30707" y="46846"/>
                    </a:cubicBezTo>
                    <a:cubicBezTo>
                      <a:pt x="30707" y="54910"/>
                      <a:pt x="37999" y="62590"/>
                      <a:pt x="46058" y="62590"/>
                    </a:cubicBezTo>
                    <a:cubicBezTo>
                      <a:pt x="54118" y="62590"/>
                      <a:pt x="61793" y="55294"/>
                      <a:pt x="61793" y="47231"/>
                    </a:cubicBezTo>
                    <a:cubicBezTo>
                      <a:pt x="62177" y="38783"/>
                      <a:pt x="54502" y="31487"/>
                      <a:pt x="46442" y="31487"/>
                    </a:cubicBezTo>
                    <a:close/>
                  </a:path>
                </a:pathLst>
              </a:custGeom>
              <a:grpFill/>
              <a:ln w="383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27A7068-2FCA-C208-D3F8-108991621E54}"/>
                  </a:ext>
                </a:extLst>
              </p:cNvPr>
              <p:cNvSpPr/>
              <p:nvPr/>
            </p:nvSpPr>
            <p:spPr>
              <a:xfrm>
                <a:off x="4424158" y="4045083"/>
                <a:ext cx="109375" cy="31103"/>
              </a:xfrm>
              <a:custGeom>
                <a:avLst/>
                <a:gdLst>
                  <a:gd name="connsiteX0" fmla="*/ 54496 w 109375"/>
                  <a:gd name="connsiteY0" fmla="*/ 31103 h 31103"/>
                  <a:gd name="connsiteX1" fmla="*/ 18421 w 109375"/>
                  <a:gd name="connsiteY1" fmla="*/ 31103 h 31103"/>
                  <a:gd name="connsiteX2" fmla="*/ 0 w 109375"/>
                  <a:gd name="connsiteY2" fmla="*/ 15744 h 31103"/>
                  <a:gd name="connsiteX3" fmla="*/ 18037 w 109375"/>
                  <a:gd name="connsiteY3" fmla="*/ 0 h 31103"/>
                  <a:gd name="connsiteX4" fmla="*/ 91338 w 109375"/>
                  <a:gd name="connsiteY4" fmla="*/ 0 h 31103"/>
                  <a:gd name="connsiteX5" fmla="*/ 109376 w 109375"/>
                  <a:gd name="connsiteY5" fmla="*/ 15744 h 31103"/>
                  <a:gd name="connsiteX6" fmla="*/ 90954 w 109375"/>
                  <a:gd name="connsiteY6" fmla="*/ 31103 h 31103"/>
                  <a:gd name="connsiteX7" fmla="*/ 54496 w 109375"/>
                  <a:gd name="connsiteY7" fmla="*/ 31103 h 3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375" h="31103">
                    <a:moveTo>
                      <a:pt x="54496" y="31103"/>
                    </a:moveTo>
                    <a:cubicBezTo>
                      <a:pt x="42599" y="31103"/>
                      <a:pt x="30318" y="31103"/>
                      <a:pt x="18421" y="31103"/>
                    </a:cubicBezTo>
                    <a:cubicBezTo>
                      <a:pt x="6524" y="31103"/>
                      <a:pt x="0" y="25343"/>
                      <a:pt x="0" y="15744"/>
                    </a:cubicBezTo>
                    <a:cubicBezTo>
                      <a:pt x="0" y="5760"/>
                      <a:pt x="6524" y="0"/>
                      <a:pt x="18037" y="0"/>
                    </a:cubicBezTo>
                    <a:cubicBezTo>
                      <a:pt x="42599" y="0"/>
                      <a:pt x="66776" y="0"/>
                      <a:pt x="91338" y="0"/>
                    </a:cubicBezTo>
                    <a:cubicBezTo>
                      <a:pt x="102851" y="0"/>
                      <a:pt x="109376" y="6144"/>
                      <a:pt x="109376" y="15744"/>
                    </a:cubicBezTo>
                    <a:cubicBezTo>
                      <a:pt x="109376" y="25343"/>
                      <a:pt x="102468" y="31103"/>
                      <a:pt x="90954" y="31103"/>
                    </a:cubicBezTo>
                    <a:cubicBezTo>
                      <a:pt x="78674" y="31103"/>
                      <a:pt x="66393" y="31103"/>
                      <a:pt x="54496" y="31103"/>
                    </a:cubicBezTo>
                    <a:close/>
                  </a:path>
                </a:pathLst>
              </a:custGeom>
              <a:grpFill/>
              <a:ln w="383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C35513A-68F2-EAC4-5304-C149EDD61A3E}"/>
                  </a:ext>
                </a:extLst>
              </p:cNvPr>
              <p:cNvSpPr/>
              <p:nvPr/>
            </p:nvSpPr>
            <p:spPr>
              <a:xfrm>
                <a:off x="4267961" y="3670310"/>
                <a:ext cx="31100" cy="31103"/>
              </a:xfrm>
              <a:custGeom>
                <a:avLst/>
                <a:gdLst>
                  <a:gd name="connsiteX0" fmla="*/ 15351 w 31100"/>
                  <a:gd name="connsiteY0" fmla="*/ 0 h 31103"/>
                  <a:gd name="connsiteX1" fmla="*/ 31086 w 31100"/>
                  <a:gd name="connsiteY1" fmla="*/ 14976 h 31103"/>
                  <a:gd name="connsiteX2" fmla="*/ 15351 w 31100"/>
                  <a:gd name="connsiteY2" fmla="*/ 31103 h 31103"/>
                  <a:gd name="connsiteX3" fmla="*/ 0 w 31100"/>
                  <a:gd name="connsiteY3" fmla="*/ 15360 h 31103"/>
                  <a:gd name="connsiteX4" fmla="*/ 15351 w 31100"/>
                  <a:gd name="connsiteY4" fmla="*/ 0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0" h="31103">
                    <a:moveTo>
                      <a:pt x="15351" y="0"/>
                    </a:moveTo>
                    <a:cubicBezTo>
                      <a:pt x="24178" y="0"/>
                      <a:pt x="30702" y="6528"/>
                      <a:pt x="31086" y="14976"/>
                    </a:cubicBezTo>
                    <a:cubicBezTo>
                      <a:pt x="31470" y="24191"/>
                      <a:pt x="24178" y="31103"/>
                      <a:pt x="15351" y="31103"/>
                    </a:cubicBezTo>
                    <a:cubicBezTo>
                      <a:pt x="6524" y="31103"/>
                      <a:pt x="0" y="24191"/>
                      <a:pt x="0" y="15360"/>
                    </a:cubicBezTo>
                    <a:cubicBezTo>
                      <a:pt x="0" y="6912"/>
                      <a:pt x="6908" y="0"/>
                      <a:pt x="15351" y="0"/>
                    </a:cubicBezTo>
                    <a:close/>
                  </a:path>
                </a:pathLst>
              </a:custGeom>
              <a:grpFill/>
              <a:ln w="383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E0509B4-0B4E-FBE2-1026-FB4A83E56D83}"/>
                  </a:ext>
                </a:extLst>
              </p:cNvPr>
              <p:cNvSpPr/>
              <p:nvPr/>
            </p:nvSpPr>
            <p:spPr>
              <a:xfrm>
                <a:off x="4174704" y="3695654"/>
                <a:ext cx="31085" cy="31103"/>
              </a:xfrm>
              <a:custGeom>
                <a:avLst/>
                <a:gdLst>
                  <a:gd name="connsiteX0" fmla="*/ 15351 w 31085"/>
                  <a:gd name="connsiteY0" fmla="*/ 0 h 31103"/>
                  <a:gd name="connsiteX1" fmla="*/ 31086 w 31085"/>
                  <a:gd name="connsiteY1" fmla="*/ 15744 h 31103"/>
                  <a:gd name="connsiteX2" fmla="*/ 15735 w 31085"/>
                  <a:gd name="connsiteY2" fmla="*/ 31103 h 31103"/>
                  <a:gd name="connsiteX3" fmla="*/ 0 w 31085"/>
                  <a:gd name="connsiteY3" fmla="*/ 14976 h 31103"/>
                  <a:gd name="connsiteX4" fmla="*/ 15351 w 31085"/>
                  <a:gd name="connsiteY4" fmla="*/ 0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5" h="31103">
                    <a:moveTo>
                      <a:pt x="15351" y="0"/>
                    </a:moveTo>
                    <a:cubicBezTo>
                      <a:pt x="24561" y="0"/>
                      <a:pt x="31086" y="6912"/>
                      <a:pt x="31086" y="15744"/>
                    </a:cubicBezTo>
                    <a:cubicBezTo>
                      <a:pt x="30702" y="24191"/>
                      <a:pt x="24178" y="31103"/>
                      <a:pt x="15735" y="31103"/>
                    </a:cubicBezTo>
                    <a:cubicBezTo>
                      <a:pt x="6908" y="31103"/>
                      <a:pt x="0" y="23807"/>
                      <a:pt x="0" y="14976"/>
                    </a:cubicBezTo>
                    <a:cubicBezTo>
                      <a:pt x="0" y="6144"/>
                      <a:pt x="6524" y="0"/>
                      <a:pt x="15351" y="0"/>
                    </a:cubicBezTo>
                    <a:close/>
                  </a:path>
                </a:pathLst>
              </a:custGeom>
              <a:grpFill/>
              <a:ln w="383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030EDD2-9FBA-1AD7-F2E3-69DCCFC5624F}"/>
                  </a:ext>
                </a:extLst>
              </p:cNvPr>
              <p:cNvSpPr/>
              <p:nvPr/>
            </p:nvSpPr>
            <p:spPr>
              <a:xfrm>
                <a:off x="4361603" y="3695637"/>
                <a:ext cx="31101" cy="31134"/>
              </a:xfrm>
              <a:custGeom>
                <a:avLst/>
                <a:gdLst>
                  <a:gd name="connsiteX0" fmla="*/ 31086 w 31101"/>
                  <a:gd name="connsiteY0" fmla="*/ 14992 h 31134"/>
                  <a:gd name="connsiteX1" fmla="*/ 16118 w 31101"/>
                  <a:gd name="connsiteY1" fmla="*/ 31119 h 31134"/>
                  <a:gd name="connsiteX2" fmla="*/ 0 w 31101"/>
                  <a:gd name="connsiteY2" fmla="*/ 15376 h 31134"/>
                  <a:gd name="connsiteX3" fmla="*/ 15351 w 31101"/>
                  <a:gd name="connsiteY3" fmla="*/ 16 h 31134"/>
                  <a:gd name="connsiteX4" fmla="*/ 31086 w 31101"/>
                  <a:gd name="connsiteY4" fmla="*/ 14992 h 3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1" h="31134">
                    <a:moveTo>
                      <a:pt x="31086" y="14992"/>
                    </a:moveTo>
                    <a:cubicBezTo>
                      <a:pt x="31469" y="23439"/>
                      <a:pt x="24945" y="30735"/>
                      <a:pt x="16118" y="31119"/>
                    </a:cubicBezTo>
                    <a:cubicBezTo>
                      <a:pt x="7292" y="31503"/>
                      <a:pt x="0" y="24591"/>
                      <a:pt x="0" y="15376"/>
                    </a:cubicBezTo>
                    <a:cubicBezTo>
                      <a:pt x="0" y="6544"/>
                      <a:pt x="6524" y="16"/>
                      <a:pt x="15351" y="16"/>
                    </a:cubicBezTo>
                    <a:cubicBezTo>
                      <a:pt x="24178" y="-368"/>
                      <a:pt x="31086" y="6160"/>
                      <a:pt x="31086" y="14992"/>
                    </a:cubicBezTo>
                    <a:close/>
                  </a:path>
                </a:pathLst>
              </a:custGeom>
              <a:grpFill/>
              <a:ln w="383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917F0C1-2847-9B85-DAF5-606CCCF3DBEC}"/>
                  </a:ext>
                </a:extLst>
              </p:cNvPr>
              <p:cNvSpPr/>
              <p:nvPr/>
            </p:nvSpPr>
            <p:spPr>
              <a:xfrm>
                <a:off x="4105947" y="3763986"/>
                <a:ext cx="31163" cy="31136"/>
              </a:xfrm>
              <a:custGeom>
                <a:avLst/>
                <a:gdLst>
                  <a:gd name="connsiteX0" fmla="*/ 16563 w 31163"/>
                  <a:gd name="connsiteY0" fmla="*/ 17 h 31136"/>
                  <a:gd name="connsiteX1" fmla="*/ 31147 w 31163"/>
                  <a:gd name="connsiteY1" fmla="*/ 16145 h 31136"/>
                  <a:gd name="connsiteX2" fmla="*/ 14645 w 31163"/>
                  <a:gd name="connsiteY2" fmla="*/ 31120 h 31136"/>
                  <a:gd name="connsiteX3" fmla="*/ 61 w 31163"/>
                  <a:gd name="connsiteY3" fmla="*/ 14225 h 31136"/>
                  <a:gd name="connsiteX4" fmla="*/ 16563 w 31163"/>
                  <a:gd name="connsiteY4" fmla="*/ 17 h 31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 h="31136">
                    <a:moveTo>
                      <a:pt x="16563" y="17"/>
                    </a:moveTo>
                    <a:cubicBezTo>
                      <a:pt x="25007" y="401"/>
                      <a:pt x="31531" y="7697"/>
                      <a:pt x="31147" y="16145"/>
                    </a:cubicBezTo>
                    <a:cubicBezTo>
                      <a:pt x="30763" y="24976"/>
                      <a:pt x="23472" y="31504"/>
                      <a:pt x="14645" y="31120"/>
                    </a:cubicBezTo>
                    <a:cubicBezTo>
                      <a:pt x="5818" y="30736"/>
                      <a:pt x="-706" y="23440"/>
                      <a:pt x="61" y="14225"/>
                    </a:cubicBezTo>
                    <a:cubicBezTo>
                      <a:pt x="829" y="5777"/>
                      <a:pt x="7737" y="-367"/>
                      <a:pt x="16563" y="17"/>
                    </a:cubicBezTo>
                    <a:close/>
                  </a:path>
                </a:pathLst>
              </a:custGeom>
              <a:grpFill/>
              <a:ln w="383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3671F07-826E-6E7D-86A3-128BD049A19A}"/>
                  </a:ext>
                </a:extLst>
              </p:cNvPr>
              <p:cNvSpPr/>
              <p:nvPr/>
            </p:nvSpPr>
            <p:spPr>
              <a:xfrm>
                <a:off x="4429516" y="3764710"/>
                <a:ext cx="31484" cy="30780"/>
              </a:xfrm>
              <a:custGeom>
                <a:avLst/>
                <a:gdLst>
                  <a:gd name="connsiteX0" fmla="*/ 31484 w 31484"/>
                  <a:gd name="connsiteY0" fmla="*/ 14653 h 30780"/>
                  <a:gd name="connsiteX1" fmla="*/ 15750 w 31484"/>
                  <a:gd name="connsiteY1" fmla="*/ 30780 h 30780"/>
                  <a:gd name="connsiteX2" fmla="*/ 14 w 31484"/>
                  <a:gd name="connsiteY2" fmla="*/ 15805 h 30780"/>
                  <a:gd name="connsiteX3" fmla="*/ 15750 w 31484"/>
                  <a:gd name="connsiteY3" fmla="*/ 61 h 30780"/>
                  <a:gd name="connsiteX4" fmla="*/ 31484 w 31484"/>
                  <a:gd name="connsiteY4" fmla="*/ 14653 h 3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4" h="30780">
                    <a:moveTo>
                      <a:pt x="31484" y="14653"/>
                    </a:moveTo>
                    <a:cubicBezTo>
                      <a:pt x="31484" y="23869"/>
                      <a:pt x="24960" y="30780"/>
                      <a:pt x="15750" y="30780"/>
                    </a:cubicBezTo>
                    <a:cubicBezTo>
                      <a:pt x="7306" y="30780"/>
                      <a:pt x="399" y="23869"/>
                      <a:pt x="14" y="15805"/>
                    </a:cubicBezTo>
                    <a:cubicBezTo>
                      <a:pt x="-369" y="6973"/>
                      <a:pt x="6923" y="-323"/>
                      <a:pt x="15750" y="61"/>
                    </a:cubicBezTo>
                    <a:cubicBezTo>
                      <a:pt x="24960" y="-707"/>
                      <a:pt x="31484" y="5821"/>
                      <a:pt x="31484" y="14653"/>
                    </a:cubicBezTo>
                    <a:close/>
                  </a:path>
                </a:pathLst>
              </a:custGeom>
              <a:grpFill/>
              <a:ln w="383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5D72D2E-C5CF-CC03-2104-D3E5002E6E0C}"/>
                  </a:ext>
                </a:extLst>
              </p:cNvPr>
              <p:cNvSpPr/>
              <p:nvPr/>
            </p:nvSpPr>
            <p:spPr>
              <a:xfrm>
                <a:off x="4080664" y="3857697"/>
                <a:ext cx="31116" cy="31103"/>
              </a:xfrm>
              <a:custGeom>
                <a:avLst/>
                <a:gdLst>
                  <a:gd name="connsiteX0" fmla="*/ 31101 w 31116"/>
                  <a:gd name="connsiteY0" fmla="*/ 15744 h 31103"/>
                  <a:gd name="connsiteX1" fmla="*/ 15750 w 31116"/>
                  <a:gd name="connsiteY1" fmla="*/ 31103 h 31103"/>
                  <a:gd name="connsiteX2" fmla="*/ 15 w 31116"/>
                  <a:gd name="connsiteY2" fmla="*/ 14976 h 31103"/>
                  <a:gd name="connsiteX3" fmla="*/ 15750 w 31116"/>
                  <a:gd name="connsiteY3" fmla="*/ 0 h 31103"/>
                  <a:gd name="connsiteX4" fmla="*/ 31101 w 31116"/>
                  <a:gd name="connsiteY4" fmla="*/ 15744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6" h="31103">
                    <a:moveTo>
                      <a:pt x="31101" y="15744"/>
                    </a:moveTo>
                    <a:cubicBezTo>
                      <a:pt x="31101" y="24575"/>
                      <a:pt x="24576" y="31103"/>
                      <a:pt x="15750" y="31103"/>
                    </a:cubicBezTo>
                    <a:cubicBezTo>
                      <a:pt x="6539" y="31103"/>
                      <a:pt x="-369" y="24191"/>
                      <a:pt x="15" y="14976"/>
                    </a:cubicBezTo>
                    <a:cubicBezTo>
                      <a:pt x="399" y="6144"/>
                      <a:pt x="6923" y="0"/>
                      <a:pt x="15750" y="0"/>
                    </a:cubicBezTo>
                    <a:cubicBezTo>
                      <a:pt x="24576" y="0"/>
                      <a:pt x="31485" y="6912"/>
                      <a:pt x="31101" y="15744"/>
                    </a:cubicBezTo>
                    <a:close/>
                  </a:path>
                </a:pathLst>
              </a:custGeom>
              <a:grpFill/>
              <a:ln w="383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FFD839E-3394-822F-6A07-0D49D0DCC2D3}"/>
                  </a:ext>
                </a:extLst>
              </p:cNvPr>
              <p:cNvSpPr/>
              <p:nvPr/>
            </p:nvSpPr>
            <p:spPr>
              <a:xfrm>
                <a:off x="4455610" y="3857635"/>
                <a:ext cx="31164" cy="31181"/>
              </a:xfrm>
              <a:custGeom>
                <a:avLst/>
                <a:gdLst>
                  <a:gd name="connsiteX0" fmla="*/ 14601 w 31164"/>
                  <a:gd name="connsiteY0" fmla="*/ 31164 h 31181"/>
                  <a:gd name="connsiteX1" fmla="*/ 17 w 31164"/>
                  <a:gd name="connsiteY1" fmla="*/ 15037 h 31181"/>
                  <a:gd name="connsiteX2" fmla="*/ 16903 w 31164"/>
                  <a:gd name="connsiteY2" fmla="*/ 61 h 31181"/>
                  <a:gd name="connsiteX3" fmla="*/ 31103 w 31164"/>
                  <a:gd name="connsiteY3" fmla="*/ 16573 h 31181"/>
                  <a:gd name="connsiteX4" fmla="*/ 14601 w 31164"/>
                  <a:gd name="connsiteY4" fmla="*/ 31164 h 3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4" h="31181">
                    <a:moveTo>
                      <a:pt x="14601" y="31164"/>
                    </a:moveTo>
                    <a:cubicBezTo>
                      <a:pt x="5774" y="30780"/>
                      <a:pt x="-367" y="23869"/>
                      <a:pt x="17" y="15037"/>
                    </a:cubicBezTo>
                    <a:cubicBezTo>
                      <a:pt x="401" y="5821"/>
                      <a:pt x="7693" y="-707"/>
                      <a:pt x="16903" y="61"/>
                    </a:cubicBezTo>
                    <a:cubicBezTo>
                      <a:pt x="25346" y="829"/>
                      <a:pt x="31871" y="7741"/>
                      <a:pt x="31103" y="16573"/>
                    </a:cubicBezTo>
                    <a:cubicBezTo>
                      <a:pt x="30335" y="25405"/>
                      <a:pt x="23044" y="31548"/>
                      <a:pt x="14601" y="31164"/>
                    </a:cubicBezTo>
                    <a:close/>
                  </a:path>
                </a:pathLst>
              </a:custGeom>
              <a:grpFill/>
              <a:ln w="383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E276019-A7D3-1EE4-CC8A-43E69D577F04}"/>
                  </a:ext>
                </a:extLst>
              </p:cNvPr>
              <p:cNvSpPr/>
              <p:nvPr/>
            </p:nvSpPr>
            <p:spPr>
              <a:xfrm>
                <a:off x="4106008" y="3951374"/>
                <a:ext cx="31085" cy="31133"/>
              </a:xfrm>
              <a:custGeom>
                <a:avLst/>
                <a:gdLst>
                  <a:gd name="connsiteX0" fmla="*/ 31086 w 31085"/>
                  <a:gd name="connsiteY0" fmla="*/ 15375 h 31133"/>
                  <a:gd name="connsiteX1" fmla="*/ 16118 w 31085"/>
                  <a:gd name="connsiteY1" fmla="*/ 31118 h 31133"/>
                  <a:gd name="connsiteX2" fmla="*/ 0 w 31085"/>
                  <a:gd name="connsiteY2" fmla="*/ 15759 h 31133"/>
                  <a:gd name="connsiteX3" fmla="*/ 14967 w 31085"/>
                  <a:gd name="connsiteY3" fmla="*/ 15 h 31133"/>
                  <a:gd name="connsiteX4" fmla="*/ 31086 w 31085"/>
                  <a:gd name="connsiteY4" fmla="*/ 15375 h 31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5" h="31133">
                    <a:moveTo>
                      <a:pt x="31086" y="15375"/>
                    </a:moveTo>
                    <a:cubicBezTo>
                      <a:pt x="31086" y="23822"/>
                      <a:pt x="24562" y="30734"/>
                      <a:pt x="16118" y="31118"/>
                    </a:cubicBezTo>
                    <a:cubicBezTo>
                      <a:pt x="6908" y="31502"/>
                      <a:pt x="0" y="24590"/>
                      <a:pt x="0" y="15759"/>
                    </a:cubicBezTo>
                    <a:cubicBezTo>
                      <a:pt x="0" y="6927"/>
                      <a:pt x="6140" y="399"/>
                      <a:pt x="14967" y="15"/>
                    </a:cubicBezTo>
                    <a:cubicBezTo>
                      <a:pt x="23794" y="-369"/>
                      <a:pt x="31086" y="6543"/>
                      <a:pt x="31086" y="15375"/>
                    </a:cubicBezTo>
                    <a:close/>
                  </a:path>
                </a:pathLst>
              </a:custGeom>
              <a:grpFill/>
              <a:ln w="383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19208EC-912F-E3B7-DBA4-A6386DA5A969}"/>
                  </a:ext>
                </a:extLst>
              </p:cNvPr>
              <p:cNvSpPr/>
              <p:nvPr/>
            </p:nvSpPr>
            <p:spPr>
              <a:xfrm>
                <a:off x="4429915" y="3951390"/>
                <a:ext cx="31485" cy="31103"/>
              </a:xfrm>
              <a:custGeom>
                <a:avLst/>
                <a:gdLst>
                  <a:gd name="connsiteX0" fmla="*/ 16118 w 31485"/>
                  <a:gd name="connsiteY0" fmla="*/ 0 h 31103"/>
                  <a:gd name="connsiteX1" fmla="*/ 31469 w 31485"/>
                  <a:gd name="connsiteY1" fmla="*/ 16127 h 31103"/>
                  <a:gd name="connsiteX2" fmla="*/ 15735 w 31485"/>
                  <a:gd name="connsiteY2" fmla="*/ 31103 h 31103"/>
                  <a:gd name="connsiteX3" fmla="*/ 0 w 31485"/>
                  <a:gd name="connsiteY3" fmla="*/ 15744 h 31103"/>
                  <a:gd name="connsiteX4" fmla="*/ 16118 w 31485"/>
                  <a:gd name="connsiteY4" fmla="*/ 0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5" h="31103">
                    <a:moveTo>
                      <a:pt x="16118" y="0"/>
                    </a:moveTo>
                    <a:cubicBezTo>
                      <a:pt x="25329" y="0"/>
                      <a:pt x="31853" y="6912"/>
                      <a:pt x="31469" y="16127"/>
                    </a:cubicBezTo>
                    <a:cubicBezTo>
                      <a:pt x="31086" y="24959"/>
                      <a:pt x="24561" y="31103"/>
                      <a:pt x="15735" y="31103"/>
                    </a:cubicBezTo>
                    <a:cubicBezTo>
                      <a:pt x="7291" y="31103"/>
                      <a:pt x="384" y="24191"/>
                      <a:pt x="0" y="15744"/>
                    </a:cubicBezTo>
                    <a:cubicBezTo>
                      <a:pt x="0" y="6912"/>
                      <a:pt x="6908" y="0"/>
                      <a:pt x="16118" y="0"/>
                    </a:cubicBezTo>
                    <a:close/>
                  </a:path>
                </a:pathLst>
              </a:custGeom>
              <a:grpFill/>
              <a:ln w="3834" cap="flat">
                <a:noFill/>
                <a:prstDash val="solid"/>
                <a:miter/>
              </a:ln>
            </p:spPr>
            <p:txBody>
              <a:bodyPr rtlCol="0" anchor="ctr"/>
              <a:lstStyle/>
              <a:p>
                <a:endParaRPr lang="en-US"/>
              </a:p>
            </p:txBody>
          </p:sp>
        </p:grpSp>
      </p:grpSp>
      <p:sp>
        <p:nvSpPr>
          <p:cNvPr id="81" name="Text Placeholder 15">
            <a:extLst>
              <a:ext uri="{FF2B5EF4-FFF2-40B4-BE49-F238E27FC236}">
                <a16:creationId xmlns:a16="http://schemas.microsoft.com/office/drawing/2014/main" id="{D8FFB769-0771-22D6-8647-F734070E2D11}"/>
              </a:ext>
            </a:extLst>
          </p:cNvPr>
          <p:cNvSpPr txBox="1">
            <a:spLocks/>
          </p:cNvSpPr>
          <p:nvPr/>
        </p:nvSpPr>
        <p:spPr>
          <a:xfrm>
            <a:off x="1119399" y="5219164"/>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For the first year, the initial group met once every month to discuss texts selected by the group members. Especially Bernard </a:t>
            </a:r>
            <a:r>
              <a:rPr lang="en-US" sz="1150" dirty="0" err="1">
                <a:solidFill>
                  <a:srgbClr val="262626"/>
                </a:solidFill>
              </a:rPr>
              <a:t>Stiegler</a:t>
            </a:r>
            <a:r>
              <a:rPr lang="en-US" sz="1150" dirty="0">
                <a:solidFill>
                  <a:srgbClr val="262626"/>
                </a:solidFill>
              </a:rPr>
              <a:t> insisted on the importance of creating a common pool of knowledge on screens before opening the group to the public. In 2018, the topic of overexposure was still relatively unexplored. While scientific studies began to show the correlation between screen time and development delays, there was little theoretical work situating this issue within broader concerns about the way human beings — as individuals and as a species — come into being.  </a:t>
            </a:r>
          </a:p>
          <a:p>
            <a:pPr>
              <a:lnSpc>
                <a:spcPts val="1220"/>
              </a:lnSpc>
            </a:pPr>
            <a:r>
              <a:rPr lang="en-US" sz="1150" dirty="0">
                <a:solidFill>
                  <a:srgbClr val="262626"/>
                </a:solidFill>
              </a:rPr>
              <a:t> </a:t>
            </a:r>
          </a:p>
          <a:p>
            <a:pPr>
              <a:lnSpc>
                <a:spcPts val="1220"/>
              </a:lnSpc>
            </a:pPr>
            <a:r>
              <a:rPr lang="en-US" sz="1150" dirty="0">
                <a:solidFill>
                  <a:srgbClr val="262626"/>
                </a:solidFill>
              </a:rPr>
              <a:t>Today, you’ll find more analyses on screens and their effects. That doesn’t mean, however, that you can skip this initial phase of theoretical groundwork. Regardless of the amount of work done on the topic, it is important that your group takes a position on the interpretations of screens and their ramifications, which are still divergent – sometimes contradictory. </a:t>
            </a:r>
          </a:p>
          <a:p>
            <a:pPr>
              <a:lnSpc>
                <a:spcPts val="1220"/>
              </a:lnSpc>
            </a:pPr>
            <a:endParaRPr lang="en-US" sz="1150" dirty="0">
              <a:solidFill>
                <a:srgbClr val="262626"/>
              </a:solidFill>
            </a:endParaRPr>
          </a:p>
          <a:p>
            <a:pPr>
              <a:lnSpc>
                <a:spcPts val="1220"/>
              </a:lnSpc>
            </a:pPr>
            <a:r>
              <a:rPr lang="en-US" sz="1150" dirty="0">
                <a:solidFill>
                  <a:srgbClr val="262626"/>
                </a:solidFill>
              </a:rPr>
              <a:t>Furthermore, we believe this process of reading and </a:t>
            </a:r>
            <a:r>
              <a:rPr lang="en-US" sz="1150" dirty="0" err="1">
                <a:solidFill>
                  <a:srgbClr val="262626"/>
                </a:solidFill>
              </a:rPr>
              <a:t>analysing</a:t>
            </a:r>
            <a:r>
              <a:rPr lang="en-US" sz="1150" dirty="0">
                <a:solidFill>
                  <a:srgbClr val="262626"/>
                </a:solidFill>
              </a:rPr>
              <a:t> texts to be instrumental in  constituting a group. Constituting a group is not the same thing as having found people to work with. Groups are quite nebulous, but usually they are bound by something shared, be it specific activities, convictions, a history, or a project. While not formulated in these exact terms at the time, the initial meetings allowed the members of the Contributory Clinic to develop what we with the language of the Institute of Research and Innovation would refer to as shared </a:t>
            </a:r>
            <a:r>
              <a:rPr lang="en-US" sz="1150" i="1" dirty="0">
                <a:solidFill>
                  <a:srgbClr val="262626"/>
                </a:solidFill>
              </a:rPr>
              <a:t>retentions</a:t>
            </a:r>
            <a:r>
              <a:rPr lang="en-US" sz="1150" dirty="0">
                <a:solidFill>
                  <a:srgbClr val="262626"/>
                </a:solidFill>
              </a:rPr>
              <a:t> and </a:t>
            </a:r>
            <a:r>
              <a:rPr lang="en-US" sz="1150" i="1" dirty="0" err="1">
                <a:solidFill>
                  <a:srgbClr val="262626"/>
                </a:solidFill>
              </a:rPr>
              <a:t>protentions</a:t>
            </a:r>
            <a:r>
              <a:rPr lang="en-US" sz="1150" dirty="0">
                <a:solidFill>
                  <a:srgbClr val="262626"/>
                </a:solidFill>
              </a:rPr>
              <a:t>, or, in simpler terms, shared </a:t>
            </a:r>
            <a:r>
              <a:rPr lang="en-US" sz="1150" i="1" dirty="0">
                <a:solidFill>
                  <a:srgbClr val="262626"/>
                </a:solidFill>
              </a:rPr>
              <a:t>memories</a:t>
            </a:r>
            <a:r>
              <a:rPr lang="en-US" sz="1150" dirty="0">
                <a:solidFill>
                  <a:srgbClr val="262626"/>
                </a:solidFill>
              </a:rPr>
              <a:t> and </a:t>
            </a:r>
            <a:r>
              <a:rPr lang="en-US" sz="1150" i="1" dirty="0">
                <a:solidFill>
                  <a:srgbClr val="262626"/>
                </a:solidFill>
              </a:rPr>
              <a:t>dreams</a:t>
            </a:r>
            <a:r>
              <a:rPr lang="en-US" sz="1150" dirty="0">
                <a:solidFill>
                  <a:srgbClr val="262626"/>
                </a:solidFill>
              </a:rPr>
              <a:t>. </a:t>
            </a:r>
          </a:p>
          <a:p>
            <a:pPr>
              <a:lnSpc>
                <a:spcPts val="1220"/>
              </a:lnSpc>
            </a:pPr>
            <a:r>
              <a:rPr lang="en-US" sz="1150" dirty="0">
                <a:solidFill>
                  <a:srgbClr val="262626"/>
                </a:solidFill>
              </a:rPr>
              <a:t> </a:t>
            </a:r>
          </a:p>
          <a:p>
            <a:pPr>
              <a:lnSpc>
                <a:spcPts val="1220"/>
              </a:lnSpc>
            </a:pPr>
            <a:r>
              <a:rPr lang="en-US" sz="1150" dirty="0">
                <a:solidFill>
                  <a:srgbClr val="262626"/>
                </a:solidFill>
              </a:rPr>
              <a:t>The retentions of a group are manifest in the references that underpin and facilitate discussions. One thing that helped us constitute this common base of references was the creation of a shared bibliography. Creating a bibliography is not the same thing as simply making a list of books to read. It implies reading and </a:t>
            </a:r>
            <a:r>
              <a:rPr lang="en-US" sz="1150" dirty="0" err="1">
                <a:solidFill>
                  <a:srgbClr val="262626"/>
                </a:solidFill>
              </a:rPr>
              <a:t>analysing</a:t>
            </a:r>
            <a:r>
              <a:rPr lang="en-US" sz="1150" dirty="0">
                <a:solidFill>
                  <a:srgbClr val="262626"/>
                </a:solidFill>
              </a:rPr>
              <a:t> documents to subsequently decide which ones are the most relevant for the work you’re hoping to conduct. Creating a bibliography as a way of solidifying a group is not a new idea (just see the reading list of the </a:t>
            </a:r>
            <a:r>
              <a:rPr lang="en-US" sz="1150" dirty="0">
                <a:solidFill>
                  <a:srgbClr val="009AC1"/>
                </a:solidFill>
                <a:hlinkClick r:id="rId3">
                  <a:extLst>
                    <a:ext uri="{A12FA001-AC4F-418D-AE19-62706E023703}">
                      <ahyp:hlinkClr xmlns:ahyp="http://schemas.microsoft.com/office/drawing/2018/hyperlinkcolor" val="tx"/>
                    </a:ext>
                  </a:extLst>
                </a:hlinkClick>
              </a:rPr>
              <a:t>Black Panther Movement</a:t>
            </a:r>
            <a:r>
              <a:rPr lang="en-US" sz="1150" dirty="0">
                <a:solidFill>
                  <a:srgbClr val="262626"/>
                </a:solidFill>
              </a:rPr>
              <a:t>). As an exercise, it quite naturally probes the participants of the group to situate an issue in a wider theoretical context. A bibliography is also a useful trace of the original intellectual work, which can be consulted by people who join the group later in the process. Bearing this in mind, it is a good idea to prepare a diverse set of references, so there’s an entry point for everyone regardless of their scholarly background. For inspiration, you can access the bibliography of the Contributory Clinic </a:t>
            </a:r>
            <a:r>
              <a:rPr lang="en-US" sz="1150" dirty="0">
                <a:solidFill>
                  <a:srgbClr val="009AC1"/>
                </a:solidFill>
                <a:hlinkClick r:id="rId4">
                  <a:extLst>
                    <a:ext uri="{A12FA001-AC4F-418D-AE19-62706E023703}">
                      <ahyp:hlinkClr xmlns:ahyp="http://schemas.microsoft.com/office/drawing/2018/hyperlinkcolor" val="tx"/>
                    </a:ext>
                  </a:extLst>
                </a:hlinkClick>
              </a:rPr>
              <a:t>here. </a:t>
            </a:r>
            <a:endParaRPr lang="en-US" sz="1150" dirty="0">
              <a:solidFill>
                <a:srgbClr val="009AC1"/>
              </a:solidFill>
            </a:endParaRPr>
          </a:p>
        </p:txBody>
      </p:sp>
      <p:cxnSp>
        <p:nvCxnSpPr>
          <p:cNvPr id="82" name="Straight Connector 81">
            <a:extLst>
              <a:ext uri="{FF2B5EF4-FFF2-40B4-BE49-F238E27FC236}">
                <a16:creationId xmlns:a16="http://schemas.microsoft.com/office/drawing/2014/main" id="{F6D8C139-9623-EC05-7661-AA35E95DDB54}"/>
              </a:ext>
            </a:extLst>
          </p:cNvPr>
          <p:cNvCxnSpPr>
            <a:cxnSpLocks/>
          </p:cNvCxnSpPr>
          <p:nvPr/>
        </p:nvCxnSpPr>
        <p:spPr>
          <a:xfrm>
            <a:off x="418661" y="4733295"/>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2A1AC07D-D96A-A4D1-45A8-C7BAE934B095}"/>
              </a:ext>
            </a:extLst>
          </p:cNvPr>
          <p:cNvSpPr txBox="1"/>
          <p:nvPr/>
        </p:nvSpPr>
        <p:spPr>
          <a:xfrm>
            <a:off x="137050" y="4471685"/>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04</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84" name="Text Placeholder 17">
            <a:extLst>
              <a:ext uri="{FF2B5EF4-FFF2-40B4-BE49-F238E27FC236}">
                <a16:creationId xmlns:a16="http://schemas.microsoft.com/office/drawing/2014/main" id="{119665AB-3A67-6E8E-20AD-D72BF4D4588F}"/>
              </a:ext>
            </a:extLst>
          </p:cNvPr>
          <p:cNvSpPr txBox="1">
            <a:spLocks/>
          </p:cNvSpPr>
          <p:nvPr/>
        </p:nvSpPr>
        <p:spPr>
          <a:xfrm>
            <a:off x="1056868" y="4586703"/>
            <a:ext cx="3533319"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Retentions and </a:t>
            </a:r>
            <a:r>
              <a:rPr lang="en-US" sz="1800" b="1" dirty="0" err="1">
                <a:solidFill>
                  <a:srgbClr val="009AC1"/>
                </a:solidFill>
              </a:rPr>
              <a:t>Protentions</a:t>
            </a:r>
            <a:r>
              <a:rPr lang="en-US" sz="1800" b="1" dirty="0">
                <a:solidFill>
                  <a:srgbClr val="009AC1"/>
                </a:solidFill>
              </a:rPr>
              <a:t> </a:t>
            </a:r>
          </a:p>
          <a:p>
            <a:pPr algn="l">
              <a:lnSpc>
                <a:spcPts val="1720"/>
              </a:lnSpc>
            </a:pPr>
            <a:r>
              <a:rPr lang="en-US" sz="1800" b="1" dirty="0">
                <a:solidFill>
                  <a:srgbClr val="009AC1"/>
                </a:solidFill>
              </a:rPr>
              <a:t>(The Group’s Memory and Dreams) </a:t>
            </a:r>
          </a:p>
        </p:txBody>
      </p:sp>
      <p:sp>
        <p:nvSpPr>
          <p:cNvPr id="91" name="Rectangle 90">
            <a:extLst>
              <a:ext uri="{FF2B5EF4-FFF2-40B4-BE49-F238E27FC236}">
                <a16:creationId xmlns:a16="http://schemas.microsoft.com/office/drawing/2014/main" id="{794BF925-3123-E7EF-6BAF-060E9CAE0FB9}"/>
              </a:ext>
            </a:extLst>
          </p:cNvPr>
          <p:cNvSpPr/>
          <p:nvPr/>
        </p:nvSpPr>
        <p:spPr>
          <a:xfrm>
            <a:off x="6126252" y="4643989"/>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75E34354-1FD2-C8AC-EF63-D87218BAEFBE}"/>
              </a:ext>
            </a:extLst>
          </p:cNvPr>
          <p:cNvGrpSpPr/>
          <p:nvPr/>
        </p:nvGrpSpPr>
        <p:grpSpPr>
          <a:xfrm>
            <a:off x="6291951" y="4405529"/>
            <a:ext cx="661170" cy="589376"/>
            <a:chOff x="4422991" y="1951890"/>
            <a:chExt cx="1086135" cy="968195"/>
          </a:xfrm>
        </p:grpSpPr>
        <p:sp>
          <p:nvSpPr>
            <p:cNvPr id="93" name="Freeform 92">
              <a:extLst>
                <a:ext uri="{FF2B5EF4-FFF2-40B4-BE49-F238E27FC236}">
                  <a16:creationId xmlns:a16="http://schemas.microsoft.com/office/drawing/2014/main" id="{72AA4F54-FD40-B13E-AEE3-377D45967466}"/>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94" name="Graphic 3">
              <a:extLst>
                <a:ext uri="{FF2B5EF4-FFF2-40B4-BE49-F238E27FC236}">
                  <a16:creationId xmlns:a16="http://schemas.microsoft.com/office/drawing/2014/main" id="{F9B73D24-539A-CEDD-E8CD-D540C771515B}"/>
                </a:ext>
              </a:extLst>
            </p:cNvPr>
            <p:cNvGrpSpPr/>
            <p:nvPr/>
          </p:nvGrpSpPr>
          <p:grpSpPr>
            <a:xfrm>
              <a:off x="4738409" y="2001259"/>
              <a:ext cx="466270" cy="416899"/>
              <a:chOff x="4738409" y="2001259"/>
              <a:chExt cx="466270" cy="416899"/>
            </a:xfrm>
            <a:solidFill>
              <a:srgbClr val="00BADE"/>
            </a:solidFill>
          </p:grpSpPr>
          <p:sp>
            <p:nvSpPr>
              <p:cNvPr id="95" name="Freeform 94">
                <a:extLst>
                  <a:ext uri="{FF2B5EF4-FFF2-40B4-BE49-F238E27FC236}">
                    <a16:creationId xmlns:a16="http://schemas.microsoft.com/office/drawing/2014/main" id="{C879D29E-9C83-F8DF-D0E2-743FFBCED2A9}"/>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00BADE"/>
              </a:solidFill>
              <a:ln w="27426"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B430F507-31EA-57F3-28E8-71841F9D4229}"/>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00BADE"/>
              </a:solidFill>
              <a:ln w="27426"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61347E52-1701-BDA5-FFB9-EC2FCFB00CEA}"/>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00BADE"/>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2370985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551919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As for </a:t>
            </a:r>
            <a:r>
              <a:rPr lang="en-US" sz="1150" dirty="0" err="1">
                <a:solidFill>
                  <a:srgbClr val="262626"/>
                </a:solidFill>
              </a:rPr>
              <a:t>Protentions</a:t>
            </a:r>
            <a:r>
              <a:rPr lang="en-US" sz="1150" dirty="0">
                <a:solidFill>
                  <a:srgbClr val="262626"/>
                </a:solidFill>
              </a:rPr>
              <a:t>, or dreams, they were formulated quite naturally. In the beginning, the Contributory Clinic’s dreams were broad. There was a desire to form a group that could welcome parents suffering from an overexposure to screens. To </a:t>
            </a:r>
            <a:r>
              <a:rPr lang="en-US" sz="1150" dirty="0" err="1">
                <a:solidFill>
                  <a:srgbClr val="262626"/>
                </a:solidFill>
              </a:rPr>
              <a:t>valorise</a:t>
            </a:r>
            <a:r>
              <a:rPr lang="en-US" sz="1150" dirty="0">
                <a:solidFill>
                  <a:srgbClr val="262626"/>
                </a:solidFill>
              </a:rPr>
              <a:t> the kinds of knowledge that could serve as a counterweight to screens, like cooking and gardening. And that certain of these parents would eventually set in motion new actions against the overexposure to screens, under the status of parent-ambassadors. </a:t>
            </a:r>
          </a:p>
          <a:p>
            <a:pPr>
              <a:lnSpc>
                <a:spcPts val="1220"/>
              </a:lnSpc>
            </a:pPr>
            <a:r>
              <a:rPr lang="en-US" sz="1150" dirty="0">
                <a:solidFill>
                  <a:srgbClr val="262626"/>
                </a:solidFill>
              </a:rPr>
              <a:t> </a:t>
            </a:r>
          </a:p>
          <a:p>
            <a:pPr>
              <a:lnSpc>
                <a:spcPts val="1220"/>
              </a:lnSpc>
            </a:pPr>
            <a:r>
              <a:rPr lang="en-US" sz="1150" dirty="0">
                <a:solidFill>
                  <a:srgbClr val="262626"/>
                </a:solidFill>
              </a:rPr>
              <a:t>How was the Contributory Clinic to achieve these dreams? At first, there was no clear road-map. In fact, as long as people stayed within the realm of the possible, they were encouraged to formulate the ambitions without getting too hung up on specific constraints; to entertain what Bernard </a:t>
            </a:r>
            <a:r>
              <a:rPr lang="en-US" sz="1150" dirty="0" err="1">
                <a:solidFill>
                  <a:srgbClr val="262626"/>
                </a:solidFill>
              </a:rPr>
              <a:t>Stiegler</a:t>
            </a:r>
            <a:r>
              <a:rPr lang="en-US" sz="1150" dirty="0">
                <a:solidFill>
                  <a:srgbClr val="262626"/>
                </a:solidFill>
              </a:rPr>
              <a:t> elsewhere has called </a:t>
            </a:r>
            <a:r>
              <a:rPr lang="en-US" sz="1150" i="1" dirty="0" err="1">
                <a:solidFill>
                  <a:srgbClr val="262626"/>
                </a:solidFill>
              </a:rPr>
              <a:t>realisable</a:t>
            </a:r>
            <a:r>
              <a:rPr lang="en-US" sz="1150" i="1" dirty="0">
                <a:solidFill>
                  <a:srgbClr val="262626"/>
                </a:solidFill>
              </a:rPr>
              <a:t> dreams</a:t>
            </a:r>
            <a:r>
              <a:rPr lang="en-US" sz="1150" dirty="0">
                <a:solidFill>
                  <a:srgbClr val="262626"/>
                </a:solidFill>
              </a:rPr>
              <a:t>. As we’ve gotten a better understanding of the different obstacles and possibilities in the territory, some of the objectives have become more precise. In project management terms, you could say that a number of sub-goals have been defined. Today, the group often directs their effort towards the production of a specific result, be it an educational program, a presentation, an archive, an art piece, or a text. The guide you’re currently reading is an example of such a sub-goal: as the project has evolved, we’ve felt it important to take stock of our experience in order to fuel similar adventures in different contexts.</a:t>
            </a:r>
          </a:p>
          <a:p>
            <a:pPr>
              <a:lnSpc>
                <a:spcPts val="1220"/>
              </a:lnSpc>
            </a:pPr>
            <a:r>
              <a:rPr lang="en-US" sz="1150" dirty="0">
                <a:solidFill>
                  <a:srgbClr val="262626"/>
                </a:solidFill>
              </a:rPr>
              <a:t>Still, even as you advance in the process, it is important not to lose sight of these greater ambitions that will ultimately fill the smaller, quotidian tasks with meaning. It is also important to stress that contributory research isn’t goal-oriented in a traditional sense. If we talk of ‘desire’ or ‘dreams’ rather than ‘goals’ or ‘objectives’, it is because the latter two words sometimes overemphasize the end-product over the process. To turn things on its head, you could say that the production of desire is </a:t>
            </a:r>
            <a:r>
              <a:rPr lang="en-US" sz="1150" i="1" dirty="0">
                <a:solidFill>
                  <a:srgbClr val="262626"/>
                </a:solidFill>
              </a:rPr>
              <a:t>in itself</a:t>
            </a:r>
            <a:r>
              <a:rPr lang="en-US" sz="1150" dirty="0">
                <a:solidFill>
                  <a:srgbClr val="262626"/>
                </a:solidFill>
              </a:rPr>
              <a:t> a goal of the Contributory Clinic. A desire to learn, to learn from one another, to </a:t>
            </a:r>
            <a:r>
              <a:rPr lang="en-US" sz="1150" dirty="0" err="1">
                <a:solidFill>
                  <a:srgbClr val="262626"/>
                </a:solidFill>
              </a:rPr>
              <a:t>analyse</a:t>
            </a:r>
            <a:r>
              <a:rPr lang="en-US" sz="1150" dirty="0">
                <a:solidFill>
                  <a:srgbClr val="262626"/>
                </a:solidFill>
              </a:rPr>
              <a:t> the relations between humans and technology, to use technology intelligently. When faced with an issue like the overexposure to screens, this kind of desire is key. That is because overexposure cannot be ‘solved’ in a traditional sense: there is no quick fix that will magically resolve the issue. Using screens thoughtfully requires continuous negotiation, the kind of critical mindset we try to promote during our workshops. That is also why we describe the critical work as therapeutic. At least we can observe how participants, through ingenuity, new knowledge, and new-found confidence, slowly regain control over an aspect that was previously causing harm in their life. </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04</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7" y="1077819"/>
            <a:ext cx="3533319"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Retentions and </a:t>
            </a:r>
            <a:r>
              <a:rPr lang="en-US" sz="1800" b="1" dirty="0" err="1">
                <a:solidFill>
                  <a:srgbClr val="009AC1"/>
                </a:solidFill>
              </a:rPr>
              <a:t>Protentions</a:t>
            </a:r>
            <a:r>
              <a:rPr lang="en-US" sz="1800" b="1" dirty="0">
                <a:solidFill>
                  <a:srgbClr val="009AC1"/>
                </a:solidFill>
              </a:rPr>
              <a:t> </a:t>
            </a:r>
          </a:p>
          <a:p>
            <a:pPr algn="l">
              <a:lnSpc>
                <a:spcPts val="1720"/>
              </a:lnSpc>
            </a:pPr>
            <a:r>
              <a:rPr lang="en-US" sz="1800" b="1" dirty="0">
                <a:solidFill>
                  <a:srgbClr val="009AC1"/>
                </a:solidFill>
              </a:rPr>
              <a:t>(The Group’s Memory and Dreams) </a:t>
            </a:r>
          </a:p>
        </p:txBody>
      </p:sp>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66</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C527563B-FBEE-52B8-88E2-49D248DB0524}"/>
              </a:ext>
            </a:extLst>
          </p:cNvPr>
          <p:cNvGrpSpPr/>
          <p:nvPr/>
        </p:nvGrpSpPr>
        <p:grpSpPr>
          <a:xfrm>
            <a:off x="6284650" y="896645"/>
            <a:ext cx="661170" cy="589376"/>
            <a:chOff x="4422991" y="1951890"/>
            <a:chExt cx="1086135" cy="968195"/>
          </a:xfrm>
        </p:grpSpPr>
        <p:sp>
          <p:nvSpPr>
            <p:cNvPr id="41" name="Freeform 40">
              <a:extLst>
                <a:ext uri="{FF2B5EF4-FFF2-40B4-BE49-F238E27FC236}">
                  <a16:creationId xmlns:a16="http://schemas.microsoft.com/office/drawing/2014/main" id="{618C7C0C-0004-E5E0-948C-D05E50A6E1D3}"/>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42" name="Graphic 3">
              <a:extLst>
                <a:ext uri="{FF2B5EF4-FFF2-40B4-BE49-F238E27FC236}">
                  <a16:creationId xmlns:a16="http://schemas.microsoft.com/office/drawing/2014/main" id="{E8F458B3-9899-4D2A-8E19-439A0E58756C}"/>
                </a:ext>
              </a:extLst>
            </p:cNvPr>
            <p:cNvGrpSpPr/>
            <p:nvPr/>
          </p:nvGrpSpPr>
          <p:grpSpPr>
            <a:xfrm>
              <a:off x="4738409" y="2001259"/>
              <a:ext cx="466270" cy="416899"/>
              <a:chOff x="4738409" y="2001259"/>
              <a:chExt cx="466270" cy="416899"/>
            </a:xfrm>
            <a:solidFill>
              <a:srgbClr val="00BADE"/>
            </a:solidFill>
          </p:grpSpPr>
          <p:sp>
            <p:nvSpPr>
              <p:cNvPr id="43" name="Freeform 42">
                <a:extLst>
                  <a:ext uri="{FF2B5EF4-FFF2-40B4-BE49-F238E27FC236}">
                    <a16:creationId xmlns:a16="http://schemas.microsoft.com/office/drawing/2014/main" id="{25D061C7-82DB-015F-7651-4F12BE2EDE66}"/>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00BADE"/>
              </a:solid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48A5343-FF23-3D9D-7318-334ECEB1F6A5}"/>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00BADE"/>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0CFB1272-7396-8AAA-2A1A-A9B97A69303B}"/>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00BADE"/>
              </a:solidFill>
              <a:ln w="27426" cap="flat">
                <a:noFill/>
                <a:prstDash val="solid"/>
                <a:miter/>
              </a:ln>
            </p:spPr>
            <p:txBody>
              <a:bodyPr rtlCol="0" anchor="ctr"/>
              <a:lstStyle/>
              <a:p>
                <a:endParaRPr lang="en-US"/>
              </a:p>
            </p:txBody>
          </p:sp>
        </p:grpSp>
      </p:grpSp>
      <p:pic>
        <p:nvPicPr>
          <p:cNvPr id="50" name="Picture 49">
            <a:extLst>
              <a:ext uri="{FF2B5EF4-FFF2-40B4-BE49-F238E27FC236}">
                <a16:creationId xmlns:a16="http://schemas.microsoft.com/office/drawing/2014/main" id="{F36B94C9-DFA4-B446-7F4C-A0A53F38FB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1135" b="21135"/>
          <a:stretch/>
        </p:blipFill>
        <p:spPr>
          <a:xfrm>
            <a:off x="0" y="7229475"/>
            <a:ext cx="7559675" cy="2909500"/>
          </a:xfrm>
          <a:prstGeom prst="rect">
            <a:avLst/>
          </a:prstGeom>
        </p:spPr>
      </p:pic>
      <p:pic>
        <p:nvPicPr>
          <p:cNvPr id="51" name="Picture 50">
            <a:extLst>
              <a:ext uri="{FF2B5EF4-FFF2-40B4-BE49-F238E27FC236}">
                <a16:creationId xmlns:a16="http://schemas.microsoft.com/office/drawing/2014/main" id="{C03B5103-64A2-8930-A03F-A84EA0872843}"/>
              </a:ext>
            </a:extLst>
          </p:cNvPr>
          <p:cNvPicPr>
            <a:picLocks noChangeAspect="1"/>
          </p:cNvPicPr>
          <p:nvPr/>
        </p:nvPicPr>
        <p:blipFill rotWithShape="1">
          <a:blip r:embed="rId3">
            <a:alphaModFix amt="52000"/>
          </a:blip>
          <a:srcRect l="67355" t="2613" r="9539" b="30593"/>
          <a:stretch/>
        </p:blipFill>
        <p:spPr>
          <a:xfrm flipH="1">
            <a:off x="8566" y="6704743"/>
            <a:ext cx="2577471" cy="3987070"/>
          </a:xfrm>
          <a:prstGeom prst="rect">
            <a:avLst/>
          </a:prstGeom>
        </p:spPr>
      </p:pic>
    </p:spTree>
    <p:extLst>
      <p:ext uri="{BB962C8B-B14F-4D97-AF65-F5344CB8AC3E}">
        <p14:creationId xmlns:p14="http://schemas.microsoft.com/office/powerpoint/2010/main" val="28267673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26385" y="1510255"/>
            <a:ext cx="6201256" cy="551919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Besides agreeing on references and dreams, you’ll need to construct a framework that will allow people to collaborate. Just like bringing people together doesn’t automatically create a group, it doesn’t necessarily lead everyone to contribute either, not even if you have good intentions. To create the right conditions for collaboration given your particular context, you will have to make the question of groups and contribution a subject of your research. The focus of your contributory research is in this sense always double: there’s a concern with producing new knowledge on screens and a concern with how this knowledge is produced. </a:t>
            </a:r>
          </a:p>
          <a:p>
            <a:pPr>
              <a:lnSpc>
                <a:spcPts val="1220"/>
              </a:lnSpc>
            </a:pPr>
            <a:r>
              <a:rPr lang="en-US" sz="1150" dirty="0">
                <a:solidFill>
                  <a:srgbClr val="262626"/>
                </a:solidFill>
              </a:rPr>
              <a:t> </a:t>
            </a:r>
          </a:p>
          <a:p>
            <a:pPr>
              <a:lnSpc>
                <a:spcPts val="1220"/>
              </a:lnSpc>
            </a:pPr>
            <a:r>
              <a:rPr lang="en-US" sz="1150" dirty="0">
                <a:solidFill>
                  <a:srgbClr val="262626"/>
                </a:solidFill>
              </a:rPr>
              <a:t>To develop a collective approach to group work, the Contributory Clinic has been especially influenced by texts written by actors from Institutional Psychoanalysis, like François </a:t>
            </a:r>
            <a:r>
              <a:rPr lang="en-US" sz="1150" dirty="0" err="1">
                <a:solidFill>
                  <a:srgbClr val="262626"/>
                </a:solidFill>
              </a:rPr>
              <a:t>Tosquelles</a:t>
            </a:r>
            <a:r>
              <a:rPr lang="en-US" sz="1150" dirty="0">
                <a:solidFill>
                  <a:srgbClr val="262626"/>
                </a:solidFill>
              </a:rPr>
              <a:t> and Jean </a:t>
            </a:r>
            <a:r>
              <a:rPr lang="en-US" sz="1150" dirty="0" err="1">
                <a:solidFill>
                  <a:srgbClr val="262626"/>
                </a:solidFill>
              </a:rPr>
              <a:t>Oury</a:t>
            </a:r>
            <a:r>
              <a:rPr lang="en-US" sz="1150" dirty="0">
                <a:solidFill>
                  <a:srgbClr val="262626"/>
                </a:solidFill>
              </a:rPr>
              <a:t>, and by </a:t>
            </a:r>
            <a:r>
              <a:rPr lang="en-US" sz="1150" dirty="0" err="1">
                <a:solidFill>
                  <a:srgbClr val="262626"/>
                </a:solidFill>
              </a:rPr>
              <a:t>Greogry</a:t>
            </a:r>
            <a:r>
              <a:rPr lang="en-US" sz="1150" dirty="0">
                <a:solidFill>
                  <a:srgbClr val="262626"/>
                </a:solidFill>
              </a:rPr>
              <a:t> Bateson, whose theories ground the methods of Alcoholic Anonymous. Besides the more theoretical work, some ground rules have been established. Rules serve to counter the entropic tendencies that will necessarily prevail within any group work, like people getting hung up on certain questions, discussions derailing excessively, and people coming to dominate over others. In the Contributory Clinic we work according to the following principles: </a:t>
            </a:r>
          </a:p>
          <a:p>
            <a:pPr>
              <a:lnSpc>
                <a:spcPts val="1220"/>
              </a:lnSpc>
            </a:pPr>
            <a:r>
              <a:rPr lang="en-US" sz="1150" dirty="0">
                <a:solidFill>
                  <a:srgbClr val="262626"/>
                </a:solidFill>
              </a:rPr>
              <a:t> </a:t>
            </a:r>
          </a:p>
          <a:p>
            <a:pPr>
              <a:lnSpc>
                <a:spcPts val="1220"/>
              </a:lnSpc>
            </a:pPr>
            <a:r>
              <a:rPr lang="en-US" sz="1150" i="1" dirty="0">
                <a:solidFill>
                  <a:srgbClr val="262626"/>
                </a:solidFill>
              </a:rPr>
              <a:t>Respecting meeting times</a:t>
            </a:r>
            <a:r>
              <a:rPr lang="en-US" sz="1150" dirty="0">
                <a:solidFill>
                  <a:srgbClr val="262626"/>
                </a:solidFill>
              </a:rPr>
              <a:t>. Respecting meeting times is the same thing as respecting other people’s time. People you work with will usually have other commitments, so try to stay within the hours decided on in advance. </a:t>
            </a:r>
          </a:p>
          <a:p>
            <a:pPr>
              <a:lnSpc>
                <a:spcPts val="1220"/>
              </a:lnSpc>
            </a:pPr>
            <a:endParaRPr lang="en-US" sz="1150" dirty="0">
              <a:solidFill>
                <a:srgbClr val="262626"/>
              </a:solidFill>
            </a:endParaRPr>
          </a:p>
          <a:p>
            <a:pPr>
              <a:lnSpc>
                <a:spcPts val="1220"/>
              </a:lnSpc>
            </a:pPr>
            <a:r>
              <a:rPr lang="en-US" sz="1150" i="1" dirty="0">
                <a:solidFill>
                  <a:srgbClr val="262626"/>
                </a:solidFill>
              </a:rPr>
              <a:t>Respecting the agenda</a:t>
            </a:r>
            <a:r>
              <a:rPr lang="en-US" sz="1150" dirty="0">
                <a:solidFill>
                  <a:srgbClr val="262626"/>
                </a:solidFill>
              </a:rPr>
              <a:t>. As mentioned in the introduction, there will often be different levels of engagement in a contributory research project. Further yet, as the project evolves, you are likely to have different people working on slightly different tasks (like preparing a grant application, planning a workshop, writing an article, or testing a new digital tool). It means that deviating from a set agenda can create confusion, or lead to some people feeling excluded, even if it is to talk about something that technically forms part of the project. </a:t>
            </a:r>
          </a:p>
          <a:p>
            <a:pPr>
              <a:lnSpc>
                <a:spcPts val="1220"/>
              </a:lnSpc>
            </a:pPr>
            <a:endParaRPr lang="en-US" sz="1150" dirty="0">
              <a:solidFill>
                <a:srgbClr val="262626"/>
              </a:solidFill>
            </a:endParaRPr>
          </a:p>
          <a:p>
            <a:pPr>
              <a:lnSpc>
                <a:spcPts val="1220"/>
              </a:lnSpc>
            </a:pPr>
            <a:r>
              <a:rPr lang="en-US" sz="1150" i="1" dirty="0">
                <a:solidFill>
                  <a:srgbClr val="262626"/>
                </a:solidFill>
              </a:rPr>
              <a:t>Taking all important decisions collectively. </a:t>
            </a:r>
            <a:r>
              <a:rPr lang="en-US" sz="1150" dirty="0">
                <a:solidFill>
                  <a:srgbClr val="262626"/>
                </a:solidFill>
              </a:rPr>
              <a:t>This is perhaps one of the most important rules of the contributory clinic. No one from the group should take a decision on behalf of the group without consulting the other members. This is all the more important if the decision entails new commitments for the other participants. </a:t>
            </a:r>
          </a:p>
          <a:p>
            <a:pPr>
              <a:lnSpc>
                <a:spcPts val="1220"/>
              </a:lnSpc>
            </a:pPr>
            <a:r>
              <a:rPr lang="en-US" sz="1150" dirty="0">
                <a:solidFill>
                  <a:srgbClr val="262626"/>
                </a:solidFill>
              </a:rPr>
              <a:t> </a:t>
            </a:r>
          </a:p>
          <a:p>
            <a:pPr>
              <a:lnSpc>
                <a:spcPts val="1220"/>
              </a:lnSpc>
            </a:pPr>
            <a:r>
              <a:rPr lang="en-US" sz="1150" dirty="0">
                <a:solidFill>
                  <a:srgbClr val="262626"/>
                </a:solidFill>
              </a:rPr>
              <a:t>In our case, these ‘rules’ have never been written down. Instead, people will remind one another of the principles, should they be transgressed. It’s been possible to enforce the rules in this manner, because they’ve come into being through a long and organic process of working together. If you, on the other hand, have a short period to develop working rules, or if there’s going to be a significant flux of participants, it might be a good idea to externalize the rules in writing.</a:t>
            </a:r>
          </a:p>
          <a:p>
            <a:pPr>
              <a:lnSpc>
                <a:spcPts val="1220"/>
              </a:lnSpc>
            </a:pPr>
            <a:r>
              <a:rPr lang="en-US" sz="1150" dirty="0">
                <a:solidFill>
                  <a:srgbClr val="262626"/>
                </a:solidFill>
              </a:rPr>
              <a:t> </a:t>
            </a:r>
          </a:p>
          <a:p>
            <a:pPr>
              <a:lnSpc>
                <a:spcPts val="1220"/>
              </a:lnSpc>
            </a:pPr>
            <a:r>
              <a:rPr lang="en-US" sz="1150" dirty="0">
                <a:solidFill>
                  <a:srgbClr val="262626"/>
                </a:solidFill>
              </a:rPr>
              <a:t>Regardless of whether you write the rules down or not, you probably want to designate one or two people who can guarantee that people respect them. Similarly, there are other responsibilities that need to be ensured to warrant the well-being of the group. Roles like that of a coordinator, an animator, and a spokes-person: someone who can present your work in public settings. Recently, Marie-Claude </a:t>
            </a:r>
            <a:r>
              <a:rPr lang="en-US" sz="1150" dirty="0" err="1">
                <a:solidFill>
                  <a:srgbClr val="262626"/>
                </a:solidFill>
              </a:rPr>
              <a:t>Bossière</a:t>
            </a:r>
            <a:r>
              <a:rPr lang="en-US" sz="1150" dirty="0">
                <a:solidFill>
                  <a:srgbClr val="262626"/>
                </a:solidFill>
              </a:rPr>
              <a:t> evoked the idea of having someone who preserves the dreams of the group, reminding people of the original ambitions, should people get too hung up on the everyday execution of tasks. Similarly, you might want to invent other specific roles that serve to counterbalance the specific negative trends in your contribution work. </a:t>
            </a:r>
          </a:p>
          <a:p>
            <a:pPr>
              <a:lnSpc>
                <a:spcPts val="1220"/>
              </a:lnSpc>
            </a:pPr>
            <a:r>
              <a:rPr lang="en-US" sz="1150" dirty="0">
                <a:solidFill>
                  <a:srgbClr val="262626"/>
                </a:solidFill>
              </a:rPr>
              <a:t> </a:t>
            </a:r>
          </a:p>
          <a:p>
            <a:pPr>
              <a:lnSpc>
                <a:spcPts val="1220"/>
              </a:lnSpc>
            </a:pPr>
            <a:r>
              <a:rPr lang="en-US" sz="1150" dirty="0">
                <a:solidFill>
                  <a:srgbClr val="262626"/>
                </a:solidFill>
              </a:rPr>
              <a:t>In the Contributory Clinic, one coordinator works full-time on the project. The animation of the group has been ensured by Maire-Claude </a:t>
            </a:r>
            <a:r>
              <a:rPr lang="en-US" sz="1150" dirty="0" err="1">
                <a:solidFill>
                  <a:srgbClr val="262626"/>
                </a:solidFill>
              </a:rPr>
              <a:t>Bossière</a:t>
            </a:r>
            <a:r>
              <a:rPr lang="en-US" sz="1150" dirty="0">
                <a:solidFill>
                  <a:srgbClr val="262626"/>
                </a:solidFill>
              </a:rPr>
              <a:t>, who has done both practical and theoretical work around groups; and whenever she’s been absent, by Marie Duverger, a psychologist, who has been implicated in the Contributory Clinic since its onset. Whenever presenting the project (to a public or potential donors) we try to assemble a team that represents the diversity of our group, </a:t>
            </a:r>
            <a:r>
              <a:rPr lang="en-US" sz="1150" dirty="0" err="1">
                <a:solidFill>
                  <a:srgbClr val="262626"/>
                </a:solidFill>
              </a:rPr>
              <a:t>mobilising</a:t>
            </a:r>
            <a:r>
              <a:rPr lang="en-US" sz="1150" dirty="0">
                <a:solidFill>
                  <a:srgbClr val="262626"/>
                </a:solidFill>
              </a:rPr>
              <a:t> at least one researcher, one professional, and one parent. </a:t>
            </a:r>
          </a:p>
          <a:p>
            <a:pPr>
              <a:lnSpc>
                <a:spcPts val="1220"/>
              </a:lnSpc>
            </a:pPr>
            <a:r>
              <a:rPr lang="en-US" sz="1150" dirty="0">
                <a:solidFill>
                  <a:srgbClr val="262626"/>
                </a:solidFill>
              </a:rPr>
              <a:t> </a:t>
            </a:r>
          </a:p>
          <a:p>
            <a:pPr>
              <a:lnSpc>
                <a:spcPts val="1220"/>
              </a:lnSpc>
            </a:pPr>
            <a:r>
              <a:rPr lang="en-US" sz="1150" dirty="0">
                <a:solidFill>
                  <a:srgbClr val="262626"/>
                </a:solidFill>
              </a:rPr>
              <a:t>As activities multiply, we’ve come to </a:t>
            </a:r>
            <a:r>
              <a:rPr lang="en-US" sz="1150" dirty="0" err="1">
                <a:solidFill>
                  <a:srgbClr val="262626"/>
                </a:solidFill>
              </a:rPr>
              <a:t>realise</a:t>
            </a:r>
            <a:r>
              <a:rPr lang="en-US" sz="1150" dirty="0">
                <a:solidFill>
                  <a:srgbClr val="262626"/>
                </a:solidFill>
              </a:rPr>
              <a:t> that there’s some use in creating formal conventions with those contributing, which outline the responsibilities of each person. Externally, it eases the relationship with partner institutions, in stating exactly how much time their employees are expected to work with us. Within the group, it helps clarify how much each group member can be expected to contribute, protecting them from doing more work than what is reasonable or feasible given their other responsibilities.  </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25647" y="1024386"/>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44036" y="762776"/>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05</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63854" y="877794"/>
            <a:ext cx="2436583"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Rules and Conventions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67</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104028" y="963141"/>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04EC8ED-20DC-FAA3-F956-48E765F4F5B0}"/>
              </a:ext>
            </a:extLst>
          </p:cNvPr>
          <p:cNvGrpSpPr/>
          <p:nvPr/>
        </p:nvGrpSpPr>
        <p:grpSpPr>
          <a:xfrm>
            <a:off x="6407733" y="697459"/>
            <a:ext cx="588639" cy="588537"/>
            <a:chOff x="3258209" y="1217582"/>
            <a:chExt cx="4712093" cy="4711281"/>
          </a:xfrm>
        </p:grpSpPr>
        <p:sp>
          <p:nvSpPr>
            <p:cNvPr id="15" name="Freeform 14">
              <a:extLst>
                <a:ext uri="{FF2B5EF4-FFF2-40B4-BE49-F238E27FC236}">
                  <a16:creationId xmlns:a16="http://schemas.microsoft.com/office/drawing/2014/main" id="{5A139A16-3D94-8F32-6326-AF69C779073D}"/>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00BADE"/>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2D183807-9E58-C389-FFA2-D3E357E09EA4}"/>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00BADE"/>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0AB8DB1E-5687-6FA0-7C4F-95D5920FAD47}"/>
                </a:ext>
              </a:extLst>
            </p:cNvPr>
            <p:cNvGrpSpPr/>
            <p:nvPr/>
          </p:nvGrpSpPr>
          <p:grpSpPr>
            <a:xfrm>
              <a:off x="3258209" y="1217582"/>
              <a:ext cx="4712093" cy="4711281"/>
              <a:chOff x="3258209" y="1217582"/>
              <a:chExt cx="4712093" cy="4711281"/>
            </a:xfrm>
          </p:grpSpPr>
          <p:sp>
            <p:nvSpPr>
              <p:cNvPr id="18" name="Freeform 17">
                <a:extLst>
                  <a:ext uri="{FF2B5EF4-FFF2-40B4-BE49-F238E27FC236}">
                    <a16:creationId xmlns:a16="http://schemas.microsoft.com/office/drawing/2014/main" id="{76C8E160-5470-2D94-E8D1-CAC10E4A6EDD}"/>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A4904D02-66BA-A11B-29BF-377490AFE309}"/>
                  </a:ext>
                </a:extLst>
              </p:cNvPr>
              <p:cNvSpPr/>
              <p:nvPr/>
            </p:nvSpPr>
            <p:spPr>
              <a:xfrm>
                <a:off x="7057578" y="1217582"/>
                <a:ext cx="911772" cy="2695016"/>
              </a:xfrm>
              <a:custGeom>
                <a:avLst/>
                <a:gdLst>
                  <a:gd name="connsiteX0" fmla="*/ 911772 w 911772"/>
                  <a:gd name="connsiteY0" fmla="*/ 2568405 h 2695016"/>
                  <a:gd name="connsiteX1" fmla="*/ 902255 w 911772"/>
                  <a:gd name="connsiteY1" fmla="*/ 2543654 h 2695016"/>
                  <a:gd name="connsiteX2" fmla="*/ 324545 w 911772"/>
                  <a:gd name="connsiteY2" fmla="*/ 2378012 h 2695016"/>
                  <a:gd name="connsiteX3" fmla="*/ 35215 w 911772"/>
                  <a:gd name="connsiteY3" fmla="*/ 2666458 h 2695016"/>
                  <a:gd name="connsiteX4" fmla="*/ 4759 w 911772"/>
                  <a:gd name="connsiteY4" fmla="*/ 2695017 h 2695016"/>
                  <a:gd name="connsiteX5" fmla="*/ 0 w 911772"/>
                  <a:gd name="connsiteY5" fmla="*/ 2666458 h 2695016"/>
                  <a:gd name="connsiteX6" fmla="*/ 0 w 911772"/>
                  <a:gd name="connsiteY6" fmla="*/ 0 h 2695016"/>
                  <a:gd name="connsiteX7" fmla="*/ 910821 w 911772"/>
                  <a:gd name="connsiteY7" fmla="*/ 0 h 2695016"/>
                  <a:gd name="connsiteX8" fmla="*/ 911772 w 911772"/>
                  <a:gd name="connsiteY8" fmla="*/ 2568405 h 26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772" h="2695016">
                    <a:moveTo>
                      <a:pt x="911772" y="2568405"/>
                    </a:moveTo>
                    <a:cubicBezTo>
                      <a:pt x="908917" y="2559838"/>
                      <a:pt x="905110" y="2552222"/>
                      <a:pt x="902255" y="2543654"/>
                    </a:cubicBezTo>
                    <a:cubicBezTo>
                      <a:pt x="835633" y="2279960"/>
                      <a:pt x="520605" y="2189523"/>
                      <a:pt x="324545" y="2378012"/>
                    </a:cubicBezTo>
                    <a:cubicBezTo>
                      <a:pt x="226515" y="2472257"/>
                      <a:pt x="131341" y="2570310"/>
                      <a:pt x="35215" y="2666458"/>
                    </a:cubicBezTo>
                    <a:cubicBezTo>
                      <a:pt x="26649" y="2675026"/>
                      <a:pt x="18083" y="2682641"/>
                      <a:pt x="4759" y="2695017"/>
                    </a:cubicBezTo>
                    <a:cubicBezTo>
                      <a:pt x="2855" y="2682641"/>
                      <a:pt x="0" y="2675026"/>
                      <a:pt x="0" y="2666458"/>
                    </a:cubicBezTo>
                    <a:cubicBezTo>
                      <a:pt x="0" y="1777321"/>
                      <a:pt x="0" y="889137"/>
                      <a:pt x="0" y="0"/>
                    </a:cubicBezTo>
                    <a:cubicBezTo>
                      <a:pt x="303607" y="0"/>
                      <a:pt x="607214" y="0"/>
                      <a:pt x="910821" y="0"/>
                    </a:cubicBezTo>
                    <a:cubicBezTo>
                      <a:pt x="911772" y="856770"/>
                      <a:pt x="911772" y="1712588"/>
                      <a:pt x="911772" y="2568405"/>
                    </a:cubicBezTo>
                    <a:close/>
                  </a:path>
                </a:pathLst>
              </a:custGeom>
              <a:solidFill>
                <a:srgbClr val="FFFFFF"/>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FD398116-0391-6B14-8C92-95DA5ECDA8CE}"/>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F5AA6B40-E307-F3CE-B289-8ED6DD64248C}"/>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C69566F5-CF9E-AFD7-BD55-26913C534EF2}"/>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8FF95B91-60CE-6693-FAE1-E2ACD41F4082}"/>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DB9CAE18-12C0-A6C4-982A-7B50812BE812}"/>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F2FF6D76-0819-CFB4-E143-562B706CCA5C}"/>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AF8C624F-0FB2-854A-2CAB-97B711526E9B}"/>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5CDE6826-DFA4-BC7B-DAD4-CB9D3A3EF2CD}"/>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64CF5B77-A668-A811-52A0-7195EB7BBDAE}"/>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460FC3A2-70D5-B073-09C7-6DEE93D53FE1}"/>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DCA76BA2-5D21-E842-1C8B-64154B10478E}"/>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79C945B8-D03D-E7D7-B8C6-E50561531C91}"/>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F5071EAC-5CE6-9FB0-1797-7A450D5A7253}"/>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4176631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6004969"/>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Intrinsic to any contributory research, is a reflection on how digital tools come to define the limits of your collective thinking-process. Today, there exist quite a few technologies that help facilitate contributory work. When choosing the tools to support your collaboration, you should consider the kinds of practices they encourage. There are many different ways of staying in touch between meetings, documenting your process, sharing references between you, or working on texts, videos, or other research outcomes collectively, each of which tends to crystallize or promote certain group dynamics (that can be more or less determined, open, vertical, and horizontal).</a:t>
            </a:r>
          </a:p>
          <a:p>
            <a:pPr>
              <a:lnSpc>
                <a:spcPts val="1220"/>
              </a:lnSpc>
            </a:pPr>
            <a:r>
              <a:rPr lang="en-US" sz="1150" dirty="0">
                <a:solidFill>
                  <a:srgbClr val="262626"/>
                </a:solidFill>
              </a:rPr>
              <a:t> </a:t>
            </a:r>
          </a:p>
          <a:p>
            <a:pPr>
              <a:lnSpc>
                <a:spcPts val="1220"/>
              </a:lnSpc>
            </a:pPr>
            <a:r>
              <a:rPr lang="en-US" sz="1150" dirty="0">
                <a:solidFill>
                  <a:srgbClr val="262626"/>
                </a:solidFill>
              </a:rPr>
              <a:t>Minimally, you want to ensure that everyone knows how to use your collaboration-tools, in order to avoid an undesired divide between those who have already acquired certain digital competences and those who have not. To be coherent with the work you’re doing on screens, you might also want to consider if the tools solicit participants through notifications, or in other ways incite addictive </a:t>
            </a:r>
            <a:r>
              <a:rPr lang="en-US" sz="1150" dirty="0" err="1">
                <a:solidFill>
                  <a:srgbClr val="262626"/>
                </a:solidFill>
              </a:rPr>
              <a:t>behaviours</a:t>
            </a:r>
            <a:r>
              <a:rPr lang="en-US" sz="1150" dirty="0">
                <a:solidFill>
                  <a:srgbClr val="262626"/>
                </a:solidFill>
              </a:rPr>
              <a:t>. It is quite interesting to use open source tools, which participants can appropriate and eventually modify to make them better aligned with their research objectives, method, and ethics, critiquing hereby the dangers of screens all the while developing digital practices that nurture the collective fabric. If you are interested in exploring these kinds of tools, you’ll find an overview of open-source alternatives to proprietary platforms</a:t>
            </a:r>
            <a:r>
              <a:rPr lang="en-US" sz="1150" dirty="0">
                <a:solidFill>
                  <a:srgbClr val="009AC1"/>
                </a:solidFill>
                <a:hlinkClick r:id="rId3">
                  <a:extLst>
                    <a:ext uri="{A12FA001-AC4F-418D-AE19-62706E023703}">
                      <ahyp:hlinkClr xmlns:ahyp="http://schemas.microsoft.com/office/drawing/2018/hyperlinkcolor" val="tx"/>
                    </a:ext>
                  </a:extLst>
                </a:hlinkClick>
              </a:rPr>
              <a:t> here</a:t>
            </a:r>
            <a:r>
              <a:rPr lang="en-US" sz="1150" dirty="0">
                <a:solidFill>
                  <a:srgbClr val="262626"/>
                </a:solidFill>
              </a:rPr>
              <a:t>.</a:t>
            </a:r>
          </a:p>
          <a:p>
            <a:pPr>
              <a:lnSpc>
                <a:spcPts val="1220"/>
              </a:lnSpc>
            </a:pPr>
            <a:r>
              <a:rPr lang="en-US" sz="1150" dirty="0">
                <a:solidFill>
                  <a:srgbClr val="262626"/>
                </a:solidFill>
              </a:rPr>
              <a:t> </a:t>
            </a:r>
          </a:p>
          <a:p>
            <a:pPr>
              <a:lnSpc>
                <a:spcPts val="1220"/>
              </a:lnSpc>
            </a:pPr>
            <a:endParaRPr lang="en-US" sz="1150" dirty="0">
              <a:solidFill>
                <a:srgbClr val="262626"/>
              </a:solidFill>
            </a:endParaRPr>
          </a:p>
          <a:p>
            <a:pPr>
              <a:lnSpc>
                <a:spcPts val="1220"/>
              </a:lnSpc>
            </a:pPr>
            <a:r>
              <a:rPr lang="en-US" sz="1150" dirty="0">
                <a:solidFill>
                  <a:srgbClr val="262626"/>
                </a:solidFill>
              </a:rPr>
              <a:t>We promote open software; we also know that using open software often requires greater technological know-how, which you, or other members of your group, might not possess as of yet. From our experience, it is important to balance technological idealism and user-friendliness. In the case of the Contributory Clinic, we also rely on proprietary platforms like Zoom, the Office Package, and our respective email addresses that, most often, are supported by big platforms. We try to balance these choices with open source alternatives, where we can. Assisted by the Institute of Research and Innovation, our documents and archive are stored on </a:t>
            </a:r>
            <a:r>
              <a:rPr lang="en-US" sz="1150" dirty="0" err="1">
                <a:solidFill>
                  <a:srgbClr val="262626"/>
                </a:solidFill>
              </a:rPr>
              <a:t>NextCloud</a:t>
            </a:r>
            <a:r>
              <a:rPr lang="en-US" sz="1150" dirty="0">
                <a:solidFill>
                  <a:srgbClr val="262626"/>
                </a:solidFill>
              </a:rPr>
              <a:t>, an open source alternative to a service like Google Drive. Additionally, we are always looking for possibilities of testing new contributory tools. </a:t>
            </a:r>
          </a:p>
          <a:p>
            <a:pPr>
              <a:lnSpc>
                <a:spcPts val="1220"/>
              </a:lnSpc>
            </a:pPr>
            <a:endParaRPr lang="en-US" sz="1150" dirty="0">
              <a:solidFill>
                <a:srgbClr val="262626"/>
              </a:solidFill>
            </a:endParaRPr>
          </a:p>
          <a:p>
            <a:pPr>
              <a:lnSpc>
                <a:spcPts val="1220"/>
              </a:lnSpc>
            </a:pPr>
            <a:r>
              <a:rPr lang="en-US" sz="1150" dirty="0">
                <a:solidFill>
                  <a:srgbClr val="262626"/>
                </a:solidFill>
              </a:rPr>
              <a:t>In the past, we’ve developed project proposals around augmented reality technologies, geolocated networks, and participatory science platforms; with a parent representative association, we have already contributed to the conception of a new social network. Currently, we’re searching for the means to pursue some of these leads. The dream is that the Contributory Clinic can eventually assist in the conception of tools that can bolster the network of actors which, through our different activities, is starting to form on the territory of Seine-Saint-Denis.</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06</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8" y="1049243"/>
            <a:ext cx="2007958"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Contribution Tools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4">
            <a:alphaModFix amt="52000"/>
          </a:blip>
          <a:srcRect l="65619" t="1565" r="9538" b="30593"/>
          <a:stretch/>
        </p:blipFill>
        <p:spPr>
          <a:xfrm flipH="1">
            <a:off x="8566" y="6642212"/>
            <a:ext cx="2771209"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68</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085F7827-509E-9EF2-7E86-44ABDD6A1215}"/>
              </a:ext>
            </a:extLst>
          </p:cNvPr>
          <p:cNvGrpSpPr/>
          <p:nvPr/>
        </p:nvGrpSpPr>
        <p:grpSpPr>
          <a:xfrm>
            <a:off x="6215378" y="853269"/>
            <a:ext cx="655977" cy="656424"/>
            <a:chOff x="7211530" y="2382809"/>
            <a:chExt cx="823268" cy="823829"/>
          </a:xfrm>
        </p:grpSpPr>
        <p:sp>
          <p:nvSpPr>
            <p:cNvPr id="38" name="Freeform 37">
              <a:extLst>
                <a:ext uri="{FF2B5EF4-FFF2-40B4-BE49-F238E27FC236}">
                  <a16:creationId xmlns:a16="http://schemas.microsoft.com/office/drawing/2014/main" id="{C4A71217-4317-4821-1C88-799A39675006}"/>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39" name="Graphic 2">
              <a:extLst>
                <a:ext uri="{FF2B5EF4-FFF2-40B4-BE49-F238E27FC236}">
                  <a16:creationId xmlns:a16="http://schemas.microsoft.com/office/drawing/2014/main" id="{7E37098F-EDC9-EE38-9B16-76C24DFB768E}"/>
                </a:ext>
              </a:extLst>
            </p:cNvPr>
            <p:cNvGrpSpPr/>
            <p:nvPr/>
          </p:nvGrpSpPr>
          <p:grpSpPr>
            <a:xfrm>
              <a:off x="7211530" y="2382809"/>
              <a:ext cx="823268" cy="823829"/>
              <a:chOff x="7211530" y="2382809"/>
              <a:chExt cx="823268" cy="823829"/>
            </a:xfrm>
            <a:solidFill>
              <a:srgbClr val="010101"/>
            </a:solidFill>
          </p:grpSpPr>
          <p:sp>
            <p:nvSpPr>
              <p:cNvPr id="40" name="Freeform 39">
                <a:extLst>
                  <a:ext uri="{FF2B5EF4-FFF2-40B4-BE49-F238E27FC236}">
                    <a16:creationId xmlns:a16="http://schemas.microsoft.com/office/drawing/2014/main" id="{20D1436F-3D2E-87CE-5D9E-FAF1DA923747}"/>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41" name="Graphic 2">
                <a:extLst>
                  <a:ext uri="{FF2B5EF4-FFF2-40B4-BE49-F238E27FC236}">
                    <a16:creationId xmlns:a16="http://schemas.microsoft.com/office/drawing/2014/main" id="{368B1327-EAD4-95FD-64F2-1C04CBB0C472}"/>
                  </a:ext>
                </a:extLst>
              </p:cNvPr>
              <p:cNvGrpSpPr/>
              <p:nvPr/>
            </p:nvGrpSpPr>
            <p:grpSpPr>
              <a:xfrm>
                <a:off x="7211530" y="2382809"/>
                <a:ext cx="823268" cy="823829"/>
                <a:chOff x="7211530" y="2382809"/>
                <a:chExt cx="823268" cy="823829"/>
              </a:xfrm>
              <a:solidFill>
                <a:srgbClr val="010101"/>
              </a:solidFill>
            </p:grpSpPr>
            <p:sp>
              <p:nvSpPr>
                <p:cNvPr id="42" name="Freeform 41">
                  <a:extLst>
                    <a:ext uri="{FF2B5EF4-FFF2-40B4-BE49-F238E27FC236}">
                      <a16:creationId xmlns:a16="http://schemas.microsoft.com/office/drawing/2014/main" id="{EC8721BE-D45B-1DE4-C341-13B925AAB7DF}"/>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5B703943-7E9D-38B3-EDC7-2476CAEA39D9}"/>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646AE4C1-A3E7-7A90-DCD2-38ADA9CC7260}"/>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7D0EBCE1-6C7A-8672-57F7-707ADD111A46}"/>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97D23FAF-FAB0-FD0A-2110-EDC9E6D75659}"/>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13074399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551919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Coming up with solutions to fight against a major health issue is real work and we don’t believe that anyone should work for free. With a group and program starting to form, it’s time to think about how to finance your activities. Originally, the Contributory Research was meant to be financed through what was called a Contributory Economy, a model providing a salary to everyone contributing to a project, whether in the form of theoretical knowledge, lived knowledge, or know-how. </a:t>
            </a:r>
          </a:p>
          <a:p>
            <a:pPr>
              <a:lnSpc>
                <a:spcPts val="1220"/>
              </a:lnSpc>
            </a:pPr>
            <a:r>
              <a:rPr lang="en-US" sz="1150" dirty="0">
                <a:solidFill>
                  <a:srgbClr val="262626"/>
                </a:solidFill>
              </a:rPr>
              <a:t> </a:t>
            </a:r>
          </a:p>
          <a:p>
            <a:pPr>
              <a:lnSpc>
                <a:spcPts val="1220"/>
              </a:lnSpc>
            </a:pPr>
            <a:r>
              <a:rPr lang="en-US" sz="1150" dirty="0">
                <a:solidFill>
                  <a:srgbClr val="262626"/>
                </a:solidFill>
              </a:rPr>
              <a:t>In the end, the Contributory Economy was never </a:t>
            </a:r>
            <a:r>
              <a:rPr lang="en-US" sz="1150" dirty="0" err="1">
                <a:solidFill>
                  <a:srgbClr val="262626"/>
                </a:solidFill>
              </a:rPr>
              <a:t>realised</a:t>
            </a:r>
            <a:r>
              <a:rPr lang="en-US" sz="1150" dirty="0">
                <a:solidFill>
                  <a:srgbClr val="262626"/>
                </a:solidFill>
              </a:rPr>
              <a:t> as imagined. As a consequence we’ve moved towards a mixed financing model, consisting of donations from private foundations, funding from public institutions (municipal and regional offices and research bodies), and payments for punctual events (presentations, seminars, workshops). Some of this money is given to the project unconditionally, while some is bound up on the production of specific results. One of the challenges we face today is making sure that all of these diverse productions come together in a clear direction that can bring the group closer to the dreams as they’ve emerged through the collective work.</a:t>
            </a:r>
          </a:p>
          <a:p>
            <a:pPr>
              <a:lnSpc>
                <a:spcPts val="1220"/>
              </a:lnSpc>
            </a:pPr>
            <a:r>
              <a:rPr lang="en-US" sz="1150" dirty="0">
                <a:solidFill>
                  <a:srgbClr val="262626"/>
                </a:solidFill>
              </a:rPr>
              <a:t> </a:t>
            </a:r>
          </a:p>
          <a:p>
            <a:pPr>
              <a:lnSpc>
                <a:spcPts val="1220"/>
              </a:lnSpc>
            </a:pPr>
            <a:r>
              <a:rPr lang="en-US" sz="1150" dirty="0">
                <a:solidFill>
                  <a:srgbClr val="262626"/>
                </a:solidFill>
              </a:rPr>
              <a:t>Ensuring financing to run the project is only one aspect of remunerating people. You’ll also have to consider how to distribute this money. The Contributory Economy is a proposition for how a territory might work collectively to decide on the conditions of this distribution. The aim of this model is to counterbalance the biases of traditional economic structures that tend to overlook the value of actions that do not lead to a commercial product or of public institutions that often fund actions according to predefined categories (making it difficult to </a:t>
            </a:r>
            <a:r>
              <a:rPr lang="en-US" sz="1150" dirty="0" err="1">
                <a:solidFill>
                  <a:srgbClr val="262626"/>
                </a:solidFill>
              </a:rPr>
              <a:t>valorise</a:t>
            </a:r>
            <a:r>
              <a:rPr lang="en-US" sz="1150" dirty="0">
                <a:solidFill>
                  <a:srgbClr val="262626"/>
                </a:solidFill>
              </a:rPr>
              <a:t> roles that cross different categories like ‘a parent-researcher’ or ‘a researcher invested in social actions’). </a:t>
            </a:r>
          </a:p>
          <a:p>
            <a:pPr>
              <a:lnSpc>
                <a:spcPts val="1220"/>
              </a:lnSpc>
            </a:pPr>
            <a:r>
              <a:rPr lang="en-US" sz="1150" dirty="0">
                <a:solidFill>
                  <a:srgbClr val="262626"/>
                </a:solidFill>
              </a:rPr>
              <a:t> </a:t>
            </a:r>
          </a:p>
          <a:p>
            <a:pPr>
              <a:lnSpc>
                <a:spcPts val="1220"/>
              </a:lnSpc>
            </a:pPr>
            <a:r>
              <a:rPr lang="en-US" sz="1150" dirty="0">
                <a:solidFill>
                  <a:srgbClr val="262626"/>
                </a:solidFill>
              </a:rPr>
              <a:t>Recently, we’ve returned to the principles of a Contributory Economy to see how to adapt it to the current context in which we work. Despite our initial intentions, we have relied on voluntary work for the upstart phase of the Contributory Clinic. As the activities proposed to parents and professionals multiply, this model, which was never desirable, is no longer fair or </a:t>
            </a:r>
            <a:r>
              <a:rPr lang="en-US" sz="1150" dirty="0" err="1">
                <a:solidFill>
                  <a:srgbClr val="262626"/>
                </a:solidFill>
              </a:rPr>
              <a:t>realisable</a:t>
            </a:r>
            <a:r>
              <a:rPr lang="en-US" sz="1150" dirty="0">
                <a:solidFill>
                  <a:srgbClr val="262626"/>
                </a:solidFill>
              </a:rPr>
              <a:t>. Already in 2020, the Institute of Research and Innovation employed one of the parents under the title of parent-ambassador to compensate her for her contribution. However, this solution is also far from ideal: it does not offer a real chance to deliberate on the value of her work (or the work of other people from the Contributory Clinic), reproducing instead a traditional </a:t>
            </a:r>
            <a:r>
              <a:rPr lang="en-US" sz="1150" dirty="0" err="1">
                <a:solidFill>
                  <a:srgbClr val="262626"/>
                </a:solidFill>
              </a:rPr>
              <a:t>salarial</a:t>
            </a:r>
            <a:r>
              <a:rPr lang="en-US" sz="1150" dirty="0">
                <a:solidFill>
                  <a:srgbClr val="262626"/>
                </a:solidFill>
              </a:rPr>
              <a:t> model. </a:t>
            </a:r>
          </a:p>
          <a:p>
            <a:pPr>
              <a:lnSpc>
                <a:spcPts val="1220"/>
              </a:lnSpc>
            </a:pPr>
            <a:r>
              <a:rPr lang="en-US" sz="1150" dirty="0">
                <a:solidFill>
                  <a:srgbClr val="262626"/>
                </a:solidFill>
              </a:rPr>
              <a:t> </a:t>
            </a:r>
          </a:p>
          <a:p>
            <a:pPr>
              <a:lnSpc>
                <a:spcPts val="1220"/>
              </a:lnSpc>
            </a:pPr>
            <a:r>
              <a:rPr lang="en-US" sz="1150" dirty="0">
                <a:solidFill>
                  <a:srgbClr val="262626"/>
                </a:solidFill>
              </a:rPr>
              <a:t>To move beyond this model, and reconsider the proposition of The Contributory Economy, we’ve launched a series of seminars, which are meant to interrogate the feasibility of instigating a structure that can administer and remunerate the work of the parents – and which will be run by the parents themselves. The exact form and governance of such a structure is to be decided on in a deliberative process to be carried out in 2023 with members from the Institute of Research and Innovation, implicated parents, and researchers from relevant fields.</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07</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049567" y="1049243"/>
            <a:ext cx="3279546"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Remuneration and </a:t>
            </a:r>
            <a:r>
              <a:rPr lang="en-US" sz="1800" b="1" dirty="0" err="1">
                <a:solidFill>
                  <a:srgbClr val="009AC1"/>
                </a:solidFill>
              </a:rPr>
              <a:t>Valorisation</a:t>
            </a:r>
            <a:r>
              <a:rPr lang="en-US" sz="1800" b="1" dirty="0">
                <a:solidFill>
                  <a:srgbClr val="009AC1"/>
                </a:solidFill>
              </a:rPr>
              <a:t>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69</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8632F4B-F49B-55FA-0B31-D02408135836}"/>
              </a:ext>
            </a:extLst>
          </p:cNvPr>
          <p:cNvGrpSpPr/>
          <p:nvPr/>
        </p:nvGrpSpPr>
        <p:grpSpPr>
          <a:xfrm>
            <a:off x="6236449" y="917828"/>
            <a:ext cx="613836" cy="613166"/>
            <a:chOff x="7257599" y="768348"/>
            <a:chExt cx="868457" cy="867509"/>
          </a:xfrm>
        </p:grpSpPr>
        <p:sp>
          <p:nvSpPr>
            <p:cNvPr id="3" name="Freeform 2">
              <a:extLst>
                <a:ext uri="{FF2B5EF4-FFF2-40B4-BE49-F238E27FC236}">
                  <a16:creationId xmlns:a16="http://schemas.microsoft.com/office/drawing/2014/main" id="{2B3AD570-057A-5154-6FD8-591638B1DF19}"/>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4" name="Graphic 2">
              <a:extLst>
                <a:ext uri="{FF2B5EF4-FFF2-40B4-BE49-F238E27FC236}">
                  <a16:creationId xmlns:a16="http://schemas.microsoft.com/office/drawing/2014/main" id="{2F3AF99E-95AC-6A70-0F9B-209DA2580885}"/>
                </a:ext>
              </a:extLst>
            </p:cNvPr>
            <p:cNvGrpSpPr/>
            <p:nvPr/>
          </p:nvGrpSpPr>
          <p:grpSpPr>
            <a:xfrm>
              <a:off x="7257599" y="768348"/>
              <a:ext cx="868457" cy="867509"/>
              <a:chOff x="7257599" y="768348"/>
              <a:chExt cx="868457" cy="867509"/>
            </a:xfrm>
            <a:solidFill>
              <a:srgbClr val="010101"/>
            </a:solidFill>
          </p:grpSpPr>
          <p:sp>
            <p:nvSpPr>
              <p:cNvPr id="8" name="Freeform 7">
                <a:extLst>
                  <a:ext uri="{FF2B5EF4-FFF2-40B4-BE49-F238E27FC236}">
                    <a16:creationId xmlns:a16="http://schemas.microsoft.com/office/drawing/2014/main" id="{43F062C2-D0B7-7213-EAB3-E5C5F6F57CC1}"/>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A3090EAD-F7AB-C35F-DE3C-E447F317CB50}"/>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57AF0850-21DD-B3A1-0014-219C9A33FF4C}"/>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CBFC63D8-A023-083D-2CFD-152FB657197B}"/>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B1ADFAED-4A6C-6DD6-726B-F2BFDF6DF4FC}"/>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774168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0DA063-D81F-180B-CC1A-F6978C651053}"/>
              </a:ext>
            </a:extLst>
          </p:cNvPr>
          <p:cNvSpPr/>
          <p:nvPr/>
        </p:nvSpPr>
        <p:spPr>
          <a:xfrm>
            <a:off x="-28244" y="2739840"/>
            <a:ext cx="543538" cy="795197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5">
            <a:extLst>
              <a:ext uri="{FF2B5EF4-FFF2-40B4-BE49-F238E27FC236}">
                <a16:creationId xmlns:a16="http://schemas.microsoft.com/office/drawing/2014/main" id="{B00DECE5-1AF9-7B14-C7D2-F534868E8DD1}"/>
              </a:ext>
            </a:extLst>
          </p:cNvPr>
          <p:cNvSpPr txBox="1">
            <a:spLocks/>
          </p:cNvSpPr>
          <p:nvPr/>
        </p:nvSpPr>
        <p:spPr>
          <a:xfrm>
            <a:off x="926095" y="4077347"/>
            <a:ext cx="6328584"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If you are interested in knowing more about the overexposure to screens, you should start with the first part, </a:t>
            </a:r>
            <a:r>
              <a:rPr lang="en-US" sz="1150" u="sng" dirty="0">
                <a:solidFill>
                  <a:srgbClr val="262626"/>
                </a:solidFill>
              </a:rPr>
              <a:t>Why is this Guide Necessary</a:t>
            </a:r>
            <a:r>
              <a:rPr lang="en-US" sz="1150" dirty="0">
                <a:solidFill>
                  <a:srgbClr val="262626"/>
                </a:solidFill>
              </a:rPr>
              <a:t>, which tells you about the different dimensions of the problem. You might also want to look at </a:t>
            </a:r>
            <a:r>
              <a:rPr lang="en-US" sz="1150" u="sng" dirty="0">
                <a:solidFill>
                  <a:srgbClr val="262626"/>
                </a:solidFill>
              </a:rPr>
              <a:t>The Difficulties of Overexposure and How Contributory Research Responds to Them</a:t>
            </a:r>
            <a:r>
              <a:rPr lang="en-US" sz="1150" dirty="0">
                <a:solidFill>
                  <a:srgbClr val="262626"/>
                </a:solidFill>
              </a:rPr>
              <a:t>, which explains why we believe Contributory Research is a particularly effective strategy to overcome some of the barriers that prevent people from changing their screen habits. </a:t>
            </a:r>
          </a:p>
        </p:txBody>
      </p:sp>
      <p:cxnSp>
        <p:nvCxnSpPr>
          <p:cNvPr id="40" name="Straight Connector 39">
            <a:extLst>
              <a:ext uri="{FF2B5EF4-FFF2-40B4-BE49-F238E27FC236}">
                <a16:creationId xmlns:a16="http://schemas.microsoft.com/office/drawing/2014/main" id="{531241DE-D1E0-80A0-94B2-F1621A8241F8}"/>
              </a:ext>
            </a:extLst>
          </p:cNvPr>
          <p:cNvCxnSpPr>
            <a:cxnSpLocks/>
          </p:cNvCxnSpPr>
          <p:nvPr/>
        </p:nvCxnSpPr>
        <p:spPr>
          <a:xfrm>
            <a:off x="371376" y="3920758"/>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42" name="Text Placeholder 15">
            <a:extLst>
              <a:ext uri="{FF2B5EF4-FFF2-40B4-BE49-F238E27FC236}">
                <a16:creationId xmlns:a16="http://schemas.microsoft.com/office/drawing/2014/main" id="{CDD88808-CDA0-5A98-CF3A-227A7E1162F0}"/>
              </a:ext>
            </a:extLst>
          </p:cNvPr>
          <p:cNvSpPr txBox="1">
            <a:spLocks/>
          </p:cNvSpPr>
          <p:nvPr/>
        </p:nvSpPr>
        <p:spPr>
          <a:xfrm>
            <a:off x="926095" y="5538526"/>
            <a:ext cx="6328584"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If you are here to learn more about the method we are proposing, you should go to </a:t>
            </a:r>
            <a:r>
              <a:rPr lang="en-US" sz="1150" u="sng" dirty="0">
                <a:solidFill>
                  <a:srgbClr val="262626"/>
                </a:solidFill>
              </a:rPr>
              <a:t>What is Contributory Research</a:t>
            </a:r>
            <a:r>
              <a:rPr lang="en-US" sz="1150" dirty="0">
                <a:solidFill>
                  <a:srgbClr val="262626"/>
                </a:solidFill>
              </a:rPr>
              <a:t>, which talks about the origins, principles and orientations of Contributory Research. We also recommend that you read </a:t>
            </a:r>
            <a:r>
              <a:rPr lang="en-US" sz="1150" u="sng" dirty="0">
                <a:solidFill>
                  <a:srgbClr val="262626"/>
                </a:solidFill>
              </a:rPr>
              <a:t>How to Launch a Process of Contributory Research</a:t>
            </a:r>
            <a:r>
              <a:rPr lang="en-US" sz="1150" dirty="0">
                <a:solidFill>
                  <a:srgbClr val="262626"/>
                </a:solidFill>
              </a:rPr>
              <a:t>, which describes how the Contributory Clinic came into being. </a:t>
            </a:r>
          </a:p>
        </p:txBody>
      </p:sp>
      <p:cxnSp>
        <p:nvCxnSpPr>
          <p:cNvPr id="44" name="Straight Connector 43">
            <a:extLst>
              <a:ext uri="{FF2B5EF4-FFF2-40B4-BE49-F238E27FC236}">
                <a16:creationId xmlns:a16="http://schemas.microsoft.com/office/drawing/2014/main" id="{4C34EE43-207C-36FE-4091-E8BAC9475185}"/>
              </a:ext>
            </a:extLst>
          </p:cNvPr>
          <p:cNvCxnSpPr>
            <a:cxnSpLocks/>
          </p:cNvCxnSpPr>
          <p:nvPr/>
        </p:nvCxnSpPr>
        <p:spPr>
          <a:xfrm>
            <a:off x="515293" y="5381937"/>
            <a:ext cx="7106725"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45" name="Text Placeholder 15">
            <a:extLst>
              <a:ext uri="{FF2B5EF4-FFF2-40B4-BE49-F238E27FC236}">
                <a16:creationId xmlns:a16="http://schemas.microsoft.com/office/drawing/2014/main" id="{EA0B126F-0C66-B6FD-CE39-4C1331A7F561}"/>
              </a:ext>
            </a:extLst>
          </p:cNvPr>
          <p:cNvSpPr txBox="1">
            <a:spLocks/>
          </p:cNvSpPr>
          <p:nvPr/>
        </p:nvSpPr>
        <p:spPr>
          <a:xfrm>
            <a:off x="964041" y="6727653"/>
            <a:ext cx="6328584" cy="966347"/>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If you feel well informed about the overexposure to screens and the effects it has on small children </a:t>
            </a:r>
            <a:r>
              <a:rPr lang="en-US" sz="1150" b="1" dirty="0">
                <a:solidFill>
                  <a:srgbClr val="262626"/>
                </a:solidFill>
              </a:rPr>
              <a:t>and</a:t>
            </a:r>
            <a:r>
              <a:rPr lang="en-US" sz="1150" dirty="0">
                <a:solidFill>
                  <a:srgbClr val="262626"/>
                </a:solidFill>
              </a:rPr>
              <a:t> the principles of Contributory Research, you can jump directly to </a:t>
            </a:r>
            <a:r>
              <a:rPr lang="en-US" sz="1150" u="sng" dirty="0">
                <a:solidFill>
                  <a:srgbClr val="262626"/>
                </a:solidFill>
              </a:rPr>
              <a:t>How to Launch a Process of Contributory Research</a:t>
            </a:r>
            <a:r>
              <a:rPr lang="en-US" sz="1150" dirty="0">
                <a:solidFill>
                  <a:srgbClr val="262626"/>
                </a:solidFill>
              </a:rPr>
              <a:t>, which presents some of the questions you will want to consider when putting in place your own collective action against overexposure. Additionally, chapter five offers you a concrete example of a nine-sessions capacitation-program, which includes specific topics, questions, videos, and texts that you can use to structure your own research group. </a:t>
            </a:r>
          </a:p>
        </p:txBody>
      </p:sp>
      <p:cxnSp>
        <p:nvCxnSpPr>
          <p:cNvPr id="47" name="Straight Connector 46">
            <a:extLst>
              <a:ext uri="{FF2B5EF4-FFF2-40B4-BE49-F238E27FC236}">
                <a16:creationId xmlns:a16="http://schemas.microsoft.com/office/drawing/2014/main" id="{92636701-0DE1-A97B-D29C-A99310F044AA}"/>
              </a:ext>
            </a:extLst>
          </p:cNvPr>
          <p:cNvCxnSpPr>
            <a:cxnSpLocks/>
          </p:cNvCxnSpPr>
          <p:nvPr/>
        </p:nvCxnSpPr>
        <p:spPr>
          <a:xfrm>
            <a:off x="371376" y="6571064"/>
            <a:ext cx="7213545"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48" name="Text Placeholder 15">
            <a:extLst>
              <a:ext uri="{FF2B5EF4-FFF2-40B4-BE49-F238E27FC236}">
                <a16:creationId xmlns:a16="http://schemas.microsoft.com/office/drawing/2014/main" id="{216227D5-9392-5A5C-18DB-2A93330222A8}"/>
              </a:ext>
            </a:extLst>
          </p:cNvPr>
          <p:cNvSpPr txBox="1">
            <a:spLocks/>
          </p:cNvSpPr>
          <p:nvPr/>
        </p:nvSpPr>
        <p:spPr>
          <a:xfrm>
            <a:off x="964041" y="8115003"/>
            <a:ext cx="6328584"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Finally, we want to stress that this guide shouldn’t be read as a closed piece of work. We would love to hear your comments, questions, and suggestions. This is an integral to the ethos of contribution that structures any contributory research. At specific moments throughout the guide, we will invite you to contribute with your own knowledge or experience, whether it's in the form of an anecdote, expert advice, or insights from your national or institutional setting. Like here below:  </a:t>
            </a:r>
          </a:p>
          <a:p>
            <a:pPr>
              <a:lnSpc>
                <a:spcPts val="1120"/>
              </a:lnSpc>
            </a:pPr>
            <a:endParaRPr lang="en-US" sz="1150" dirty="0">
              <a:solidFill>
                <a:srgbClr val="262626"/>
              </a:solidFill>
            </a:endParaRPr>
          </a:p>
        </p:txBody>
      </p:sp>
      <p:cxnSp>
        <p:nvCxnSpPr>
          <p:cNvPr id="50" name="Straight Connector 49">
            <a:extLst>
              <a:ext uri="{FF2B5EF4-FFF2-40B4-BE49-F238E27FC236}">
                <a16:creationId xmlns:a16="http://schemas.microsoft.com/office/drawing/2014/main" id="{7A6B71F3-D05E-FAC7-6F93-52046633A0BD}"/>
              </a:ext>
            </a:extLst>
          </p:cNvPr>
          <p:cNvCxnSpPr>
            <a:cxnSpLocks/>
          </p:cNvCxnSpPr>
          <p:nvPr/>
        </p:nvCxnSpPr>
        <p:spPr>
          <a:xfrm>
            <a:off x="515293" y="7958414"/>
            <a:ext cx="7069628"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53" name="Text Placeholder 17">
            <a:extLst>
              <a:ext uri="{FF2B5EF4-FFF2-40B4-BE49-F238E27FC236}">
                <a16:creationId xmlns:a16="http://schemas.microsoft.com/office/drawing/2014/main" id="{6BD2D81C-9282-7053-DE94-A778BA0FECC9}"/>
              </a:ext>
            </a:extLst>
          </p:cNvPr>
          <p:cNvSpPr txBox="1">
            <a:spLocks/>
          </p:cNvSpPr>
          <p:nvPr/>
        </p:nvSpPr>
        <p:spPr>
          <a:xfrm>
            <a:off x="371376" y="2618561"/>
            <a:ext cx="2676789" cy="362686"/>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chemeClr val="bg1"/>
                </a:solidFill>
              </a:rPr>
              <a:t>Here, some indicators for</a:t>
            </a:r>
          </a:p>
        </p:txBody>
      </p:sp>
      <p:sp>
        <p:nvSpPr>
          <p:cNvPr id="54" name="Rectangle 53">
            <a:extLst>
              <a:ext uri="{FF2B5EF4-FFF2-40B4-BE49-F238E27FC236}">
                <a16:creationId xmlns:a16="http://schemas.microsoft.com/office/drawing/2014/main" id="{CC4D960E-9005-22DF-613E-1B1850BBD950}"/>
              </a:ext>
            </a:extLst>
          </p:cNvPr>
          <p:cNvSpPr/>
          <p:nvPr/>
        </p:nvSpPr>
        <p:spPr>
          <a:xfrm>
            <a:off x="-1" y="1025171"/>
            <a:ext cx="7559676" cy="1445710"/>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5" name="Text Placeholder 16">
            <a:extLst>
              <a:ext uri="{FF2B5EF4-FFF2-40B4-BE49-F238E27FC236}">
                <a16:creationId xmlns:a16="http://schemas.microsoft.com/office/drawing/2014/main" id="{AFCE90F7-1E2D-046B-124C-B0610A900C95}"/>
              </a:ext>
            </a:extLst>
          </p:cNvPr>
          <p:cNvSpPr txBox="1">
            <a:spLocks/>
          </p:cNvSpPr>
          <p:nvPr/>
        </p:nvSpPr>
        <p:spPr>
          <a:xfrm>
            <a:off x="528814" y="473227"/>
            <a:ext cx="2637537"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rgbClr val="009AC1"/>
                </a:solidFill>
                <a:latin typeface="Calibri" panose="020F0502020204030204" pitchFamily="34" charset="0"/>
                <a:ea typeface="Arial" panose="020B0604020202020204" pitchFamily="34" charset="0"/>
                <a:cs typeface="Calibri" panose="020F0502020204030204" pitchFamily="34" charset="0"/>
              </a:rPr>
              <a:t>How to read it?</a:t>
            </a:r>
            <a:endParaRPr lang="en-IE" sz="2700" dirty="0">
              <a:solidFill>
                <a:srgbClr val="009AC1"/>
              </a:solidFill>
              <a:latin typeface="Calibri" panose="020F0502020204030204" pitchFamily="34" charset="0"/>
              <a:ea typeface="Arial" panose="020B0604020202020204" pitchFamily="34" charset="0"/>
              <a:cs typeface="Calibri" panose="020F0502020204030204" pitchFamily="34" charset="0"/>
            </a:endParaRPr>
          </a:p>
        </p:txBody>
      </p:sp>
      <p:pic>
        <p:nvPicPr>
          <p:cNvPr id="56" name="Picture 55">
            <a:extLst>
              <a:ext uri="{FF2B5EF4-FFF2-40B4-BE49-F238E27FC236}">
                <a16:creationId xmlns:a16="http://schemas.microsoft.com/office/drawing/2014/main" id="{4868C510-EA77-3296-6F01-6E0C4FD47CBF}"/>
              </a:ext>
            </a:extLst>
          </p:cNvPr>
          <p:cNvPicPr>
            <a:picLocks noChangeAspect="1"/>
          </p:cNvPicPr>
          <p:nvPr/>
        </p:nvPicPr>
        <p:blipFill rotWithShape="1">
          <a:blip r:embed="rId3">
            <a:alphaModFix amt="35000"/>
          </a:blip>
          <a:srcRect l="65615" t="-878" r="5449" b="31174"/>
          <a:stretch/>
        </p:blipFill>
        <p:spPr>
          <a:xfrm rot="10800000" flipH="1">
            <a:off x="4805081" y="-15627"/>
            <a:ext cx="2637537" cy="3399920"/>
          </a:xfrm>
          <a:prstGeom prst="rect">
            <a:avLst/>
          </a:prstGeom>
        </p:spPr>
      </p:pic>
      <p:sp>
        <p:nvSpPr>
          <p:cNvPr id="57" name="Graphic 4">
            <a:extLst>
              <a:ext uri="{FF2B5EF4-FFF2-40B4-BE49-F238E27FC236}">
                <a16:creationId xmlns:a16="http://schemas.microsoft.com/office/drawing/2014/main" id="{2D3534D6-816E-6E20-CC73-79197EDC21F0}"/>
              </a:ext>
            </a:extLst>
          </p:cNvPr>
          <p:cNvSpPr/>
          <p:nvPr/>
        </p:nvSpPr>
        <p:spPr>
          <a:xfrm rot="16200000">
            <a:off x="1685293" y="-212439"/>
            <a:ext cx="180000" cy="2520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58" name="Text Placeholder 17">
            <a:extLst>
              <a:ext uri="{FF2B5EF4-FFF2-40B4-BE49-F238E27FC236}">
                <a16:creationId xmlns:a16="http://schemas.microsoft.com/office/drawing/2014/main" id="{70449BC5-5336-A220-B16B-15E223223635}"/>
              </a:ext>
            </a:extLst>
          </p:cNvPr>
          <p:cNvSpPr txBox="1">
            <a:spLocks/>
          </p:cNvSpPr>
          <p:nvPr/>
        </p:nvSpPr>
        <p:spPr>
          <a:xfrm>
            <a:off x="516342" y="1279671"/>
            <a:ext cx="6526988" cy="977931"/>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solidFill>
                  <a:schemeClr val="bg1"/>
                </a:solidFill>
              </a:rPr>
              <a:t>If you know nothing about screens or contributory research, don’t worry. We have conceived a structure that takes you through all the information you need to get started with forming your own group of contributory research on overexposure. If you, on the other hand, come to this guide with prior knowledge, we invite you to jump directly to the part that seems most relevant for your research or practice. Each chapter has been written so it can be read independently.</a:t>
            </a:r>
          </a:p>
        </p:txBody>
      </p:sp>
      <p:sp>
        <p:nvSpPr>
          <p:cNvPr id="59" name="Text Placeholder 15">
            <a:extLst>
              <a:ext uri="{FF2B5EF4-FFF2-40B4-BE49-F238E27FC236}">
                <a16:creationId xmlns:a16="http://schemas.microsoft.com/office/drawing/2014/main" id="{583D2396-1F5D-B9CA-988D-39ABA220BD6E}"/>
              </a:ext>
            </a:extLst>
          </p:cNvPr>
          <p:cNvSpPr txBox="1">
            <a:spLocks/>
          </p:cNvSpPr>
          <p:nvPr/>
        </p:nvSpPr>
        <p:spPr>
          <a:xfrm>
            <a:off x="926095" y="9603352"/>
            <a:ext cx="6328584" cy="545806"/>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b="1" dirty="0">
                <a:solidFill>
                  <a:srgbClr val="009AC1"/>
                </a:solidFill>
              </a:rPr>
              <a:t>You think we’ve forgotten something? You have an experimentation you would like to show us? You know something that we don’t? Please let us know by contacting us on </a:t>
            </a:r>
            <a:r>
              <a:rPr lang="en-US" sz="1150" b="1" dirty="0">
                <a:solidFill>
                  <a:srgbClr val="009AC1"/>
                </a:solidFill>
                <a:hlinkClick r:id="rId4"/>
              </a:rPr>
              <a:t>contact@iri.centrepompidou.fr</a:t>
            </a:r>
            <a:r>
              <a:rPr lang="en-US" sz="1150" b="1" dirty="0">
                <a:solidFill>
                  <a:srgbClr val="009AC1"/>
                </a:solidFill>
              </a:rPr>
              <a:t> so we can keep on getting smarter together. </a:t>
            </a:r>
          </a:p>
          <a:p>
            <a:endParaRPr lang="en-US" sz="1150" dirty="0">
              <a:solidFill>
                <a:srgbClr val="009AC1"/>
              </a:solidFill>
            </a:endParaRPr>
          </a:p>
        </p:txBody>
      </p:sp>
      <p:sp>
        <p:nvSpPr>
          <p:cNvPr id="63" name="Text Placeholder 17">
            <a:extLst>
              <a:ext uri="{FF2B5EF4-FFF2-40B4-BE49-F238E27FC236}">
                <a16:creationId xmlns:a16="http://schemas.microsoft.com/office/drawing/2014/main" id="{AD2059E6-8A6A-BCCD-9E89-B1E815E64288}"/>
              </a:ext>
            </a:extLst>
          </p:cNvPr>
          <p:cNvSpPr txBox="1">
            <a:spLocks/>
          </p:cNvSpPr>
          <p:nvPr/>
        </p:nvSpPr>
        <p:spPr>
          <a:xfrm>
            <a:off x="371376" y="2999750"/>
            <a:ext cx="3235589" cy="362686"/>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chemeClr val="bg1"/>
                </a:solidFill>
              </a:rPr>
              <a:t>Where you might want to start:</a:t>
            </a:r>
          </a:p>
        </p:txBody>
      </p:sp>
      <p:sp>
        <p:nvSpPr>
          <p:cNvPr id="64" name="Slide Number Placeholder 5">
            <a:extLst>
              <a:ext uri="{FF2B5EF4-FFF2-40B4-BE49-F238E27FC236}">
                <a16:creationId xmlns:a16="http://schemas.microsoft.com/office/drawing/2014/main" id="{B3C6D713-6955-3D36-236A-CFAC7B3CEDA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7</a:t>
            </a:fld>
            <a:endParaRPr lang="en-US" dirty="0"/>
          </a:p>
        </p:txBody>
      </p:sp>
      <p:sp>
        <p:nvSpPr>
          <p:cNvPr id="65" name="TextBox 64">
            <a:extLst>
              <a:ext uri="{FF2B5EF4-FFF2-40B4-BE49-F238E27FC236}">
                <a16:creationId xmlns:a16="http://schemas.microsoft.com/office/drawing/2014/main" id="{2DA472DE-BB1C-022A-1B25-03A31EFEEE00}"/>
              </a:ext>
            </a:extLst>
          </p:cNvPr>
          <p:cNvSpPr txBox="1"/>
          <p:nvPr/>
        </p:nvSpPr>
        <p:spPr>
          <a:xfrm>
            <a:off x="155311" y="3547989"/>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01</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66" name="TextBox 65">
            <a:extLst>
              <a:ext uri="{FF2B5EF4-FFF2-40B4-BE49-F238E27FC236}">
                <a16:creationId xmlns:a16="http://schemas.microsoft.com/office/drawing/2014/main" id="{D6BC57BB-9397-0F75-7044-B257590A063A}"/>
              </a:ext>
            </a:extLst>
          </p:cNvPr>
          <p:cNvSpPr txBox="1"/>
          <p:nvPr/>
        </p:nvSpPr>
        <p:spPr>
          <a:xfrm>
            <a:off x="155311" y="5009168"/>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02</a:t>
            </a:r>
            <a:endParaRPr lang="en-US" sz="2800" dirty="0">
              <a:solidFill>
                <a:schemeClr val="bg1"/>
              </a:solidFill>
              <a:highlight>
                <a:srgbClr val="009AC1"/>
              </a:highlight>
            </a:endParaRPr>
          </a:p>
        </p:txBody>
      </p:sp>
      <p:sp>
        <p:nvSpPr>
          <p:cNvPr id="67" name="TextBox 66">
            <a:extLst>
              <a:ext uri="{FF2B5EF4-FFF2-40B4-BE49-F238E27FC236}">
                <a16:creationId xmlns:a16="http://schemas.microsoft.com/office/drawing/2014/main" id="{EAF10CDE-9831-13BD-F7DD-8F764E0419F4}"/>
              </a:ext>
            </a:extLst>
          </p:cNvPr>
          <p:cNvSpPr txBox="1"/>
          <p:nvPr/>
        </p:nvSpPr>
        <p:spPr>
          <a:xfrm>
            <a:off x="193257" y="6198295"/>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03</a:t>
            </a:r>
            <a:endParaRPr lang="en-US" sz="2800" dirty="0">
              <a:solidFill>
                <a:schemeClr val="bg1"/>
              </a:solidFill>
              <a:highlight>
                <a:srgbClr val="009AC1"/>
              </a:highlight>
            </a:endParaRPr>
          </a:p>
        </p:txBody>
      </p:sp>
      <p:sp>
        <p:nvSpPr>
          <p:cNvPr id="68" name="TextBox 67">
            <a:extLst>
              <a:ext uri="{FF2B5EF4-FFF2-40B4-BE49-F238E27FC236}">
                <a16:creationId xmlns:a16="http://schemas.microsoft.com/office/drawing/2014/main" id="{38BBE6A9-BE0C-88CE-8EF4-4237336C2A25}"/>
              </a:ext>
            </a:extLst>
          </p:cNvPr>
          <p:cNvSpPr txBox="1"/>
          <p:nvPr/>
        </p:nvSpPr>
        <p:spPr>
          <a:xfrm>
            <a:off x="193257" y="7585645"/>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04</a:t>
            </a:r>
            <a:endParaRPr lang="en-US" sz="2800" dirty="0">
              <a:solidFill>
                <a:schemeClr val="bg1"/>
              </a:solidFill>
              <a:highlight>
                <a:srgbClr val="009AC1"/>
              </a:highlight>
            </a:endParaRPr>
          </a:p>
        </p:txBody>
      </p:sp>
    </p:spTree>
    <p:extLst>
      <p:ext uri="{BB962C8B-B14F-4D97-AF65-F5344CB8AC3E}">
        <p14:creationId xmlns:p14="http://schemas.microsoft.com/office/powerpoint/2010/main" val="3021921457"/>
      </p:ext>
    </p:extLst>
  </p:cSld>
  <p:clrMapOvr>
    <a:masterClrMapping/>
  </p:clrMapOvr>
  <p:extLst>
    <p:ext uri="{6950BFC3-D8DA-4A85-94F7-54DA5524770B}">
      <p188:commentRel xmlns:p188="http://schemas.microsoft.com/office/powerpoint/2018/8/main" r:id="rId2"/>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24">
            <a:extLst>
              <a:ext uri="{FF2B5EF4-FFF2-40B4-BE49-F238E27FC236}">
                <a16:creationId xmlns:a16="http://schemas.microsoft.com/office/drawing/2014/main" id="{EB929624-6D54-B116-EC0B-63E7E0B061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78" y="5080628"/>
            <a:ext cx="7559675" cy="5039279"/>
          </a:xfrm>
          <a:prstGeom prst="rect">
            <a:avLst/>
          </a:prstGeom>
        </p:spPr>
      </p:pic>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70</a:t>
            </a:fld>
            <a:endParaRPr lang="en-US" dirty="0"/>
          </a:p>
        </p:txBody>
      </p:sp>
      <p:sp>
        <p:nvSpPr>
          <p:cNvPr id="3" name="Rectangle 2">
            <a:extLst>
              <a:ext uri="{FF2B5EF4-FFF2-40B4-BE49-F238E27FC236}">
                <a16:creationId xmlns:a16="http://schemas.microsoft.com/office/drawing/2014/main" id="{EC59D88B-8DCE-DD6D-2936-60036FC17F65}"/>
              </a:ext>
            </a:extLst>
          </p:cNvPr>
          <p:cNvSpPr/>
          <p:nvPr/>
        </p:nvSpPr>
        <p:spPr>
          <a:xfrm>
            <a:off x="-12624" y="1220693"/>
            <a:ext cx="7584922" cy="8906979"/>
          </a:xfrm>
          <a:prstGeom prst="rect">
            <a:avLst/>
          </a:prstGeom>
          <a:gradFill>
            <a:gsLst>
              <a:gs pos="16000">
                <a:srgbClr val="74659A"/>
              </a:gs>
              <a:gs pos="41000">
                <a:srgbClr val="74659A">
                  <a:alpha val="70946"/>
                </a:srgb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Text Placeholder 16">
            <a:extLst>
              <a:ext uri="{FF2B5EF4-FFF2-40B4-BE49-F238E27FC236}">
                <a16:creationId xmlns:a16="http://schemas.microsoft.com/office/drawing/2014/main" id="{E39AA223-82C0-CFA7-0DFC-3FC6E54C7ABC}"/>
              </a:ext>
            </a:extLst>
          </p:cNvPr>
          <p:cNvSpPr txBox="1">
            <a:spLocks/>
          </p:cNvSpPr>
          <p:nvPr/>
        </p:nvSpPr>
        <p:spPr>
          <a:xfrm>
            <a:off x="516189" y="373965"/>
            <a:ext cx="3150301" cy="1325980"/>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Opening the Group to the Public </a:t>
            </a:r>
            <a:endParaRPr lang="en-US" dirty="0">
              <a:solidFill>
                <a:srgbClr val="009AC1"/>
              </a:solidFill>
            </a:endParaRPr>
          </a:p>
        </p:txBody>
      </p:sp>
      <p:sp>
        <p:nvSpPr>
          <p:cNvPr id="8" name="Graphic 4">
            <a:extLst>
              <a:ext uri="{FF2B5EF4-FFF2-40B4-BE49-F238E27FC236}">
                <a16:creationId xmlns:a16="http://schemas.microsoft.com/office/drawing/2014/main" id="{FFE22487-47CC-FC75-5EB1-B540885EF5C6}"/>
              </a:ext>
            </a:extLst>
          </p:cNvPr>
          <p:cNvSpPr/>
          <p:nvPr/>
        </p:nvSpPr>
        <p:spPr>
          <a:xfrm rot="16200000">
            <a:off x="1476824" y="157488"/>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F93AA532-EA1D-7532-9B3D-9B3FB74ADB46}"/>
              </a:ext>
            </a:extLst>
          </p:cNvPr>
          <p:cNvPicPr>
            <a:picLocks noChangeAspect="1"/>
          </p:cNvPicPr>
          <p:nvPr/>
        </p:nvPicPr>
        <p:blipFill rotWithShape="1">
          <a:blip r:embed="rId3">
            <a:alphaModFix amt="35000"/>
          </a:blip>
          <a:srcRect l="67393" t="-878" r="5449" b="31174"/>
          <a:stretch/>
        </p:blipFill>
        <p:spPr>
          <a:xfrm flipH="1">
            <a:off x="4861521" y="6717139"/>
            <a:ext cx="2475513" cy="3399920"/>
          </a:xfrm>
          <a:prstGeom prst="rect">
            <a:avLst/>
          </a:prstGeom>
        </p:spPr>
      </p:pic>
      <p:sp>
        <p:nvSpPr>
          <p:cNvPr id="11" name="Rectangle 10">
            <a:extLst>
              <a:ext uri="{FF2B5EF4-FFF2-40B4-BE49-F238E27FC236}">
                <a16:creationId xmlns:a16="http://schemas.microsoft.com/office/drawing/2014/main" id="{403399E9-6877-66D3-40BA-ADBD11C91049}"/>
              </a:ext>
            </a:extLst>
          </p:cNvPr>
          <p:cNvSpPr/>
          <p:nvPr/>
        </p:nvSpPr>
        <p:spPr>
          <a:xfrm>
            <a:off x="457902" y="3064849"/>
            <a:ext cx="6643869" cy="39142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XS</a:t>
            </a:r>
          </a:p>
        </p:txBody>
      </p:sp>
      <p:cxnSp>
        <p:nvCxnSpPr>
          <p:cNvPr id="24" name="Straight Connector 23">
            <a:extLst>
              <a:ext uri="{FF2B5EF4-FFF2-40B4-BE49-F238E27FC236}">
                <a16:creationId xmlns:a16="http://schemas.microsoft.com/office/drawing/2014/main" id="{0A4CC1D8-7D66-2572-8242-081760CB097D}"/>
              </a:ext>
            </a:extLst>
          </p:cNvPr>
          <p:cNvCxnSpPr>
            <a:cxnSpLocks/>
          </p:cNvCxnSpPr>
          <p:nvPr/>
        </p:nvCxnSpPr>
        <p:spPr>
          <a:xfrm>
            <a:off x="3162306" y="3064849"/>
            <a:ext cx="0" cy="758934"/>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DC7D9FB-F7D0-8CCF-FB81-29806BF254AB}"/>
              </a:ext>
            </a:extLst>
          </p:cNvPr>
          <p:cNvCxnSpPr>
            <a:cxnSpLocks/>
          </p:cNvCxnSpPr>
          <p:nvPr/>
        </p:nvCxnSpPr>
        <p:spPr>
          <a:xfrm>
            <a:off x="6171013" y="3819377"/>
            <a:ext cx="0" cy="1742823"/>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3216A7-ADFA-EF43-6BF4-108A9794FEAB}"/>
              </a:ext>
            </a:extLst>
          </p:cNvPr>
          <p:cNvCxnSpPr>
            <a:cxnSpLocks/>
          </p:cNvCxnSpPr>
          <p:nvPr/>
        </p:nvCxnSpPr>
        <p:spPr>
          <a:xfrm>
            <a:off x="3149274" y="3819377"/>
            <a:ext cx="3021739"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80AEC8-B8F2-EB8A-40D4-E352A1F7BC9B}"/>
              </a:ext>
            </a:extLst>
          </p:cNvPr>
          <p:cNvCxnSpPr>
            <a:cxnSpLocks/>
          </p:cNvCxnSpPr>
          <p:nvPr/>
        </p:nvCxnSpPr>
        <p:spPr>
          <a:xfrm>
            <a:off x="457902" y="5562200"/>
            <a:ext cx="5713111"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38ED01BB-AC7A-9019-9CDB-9418308B19C4}"/>
              </a:ext>
            </a:extLst>
          </p:cNvPr>
          <p:cNvSpPr txBox="1">
            <a:spLocks/>
          </p:cNvSpPr>
          <p:nvPr/>
        </p:nvSpPr>
        <p:spPr>
          <a:xfrm>
            <a:off x="3461199" y="3556299"/>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01</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29" name="TextBox 28">
            <a:extLst>
              <a:ext uri="{FF2B5EF4-FFF2-40B4-BE49-F238E27FC236}">
                <a16:creationId xmlns:a16="http://schemas.microsoft.com/office/drawing/2014/main" id="{CFD7F140-FD80-4407-31F2-352EE2C0B3C0}"/>
              </a:ext>
            </a:extLst>
          </p:cNvPr>
          <p:cNvSpPr txBox="1"/>
          <p:nvPr/>
        </p:nvSpPr>
        <p:spPr>
          <a:xfrm>
            <a:off x="3625121" y="4026314"/>
            <a:ext cx="1462346" cy="1182375"/>
          </a:xfrm>
          <a:prstGeom prst="rect">
            <a:avLst/>
          </a:prstGeom>
          <a:noFill/>
          <a:ln>
            <a:noFill/>
          </a:ln>
        </p:spPr>
        <p:txBody>
          <a:bodyPr wrap="square">
            <a:spAutoFit/>
          </a:bodyPr>
          <a:lstStyle/>
          <a:p>
            <a:pP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Organising</a:t>
            </a:r>
            <a:r>
              <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 the workshop and the </a:t>
            </a:r>
            <a:r>
              <a:rPr lang="fr-FR" sz="1600" b="1" dirty="0" err="1">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seminar</a:t>
            </a:r>
            <a:endPar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endParaRPr>
          </a:p>
          <a:p>
            <a:pPr>
              <a:lnSpc>
                <a:spcPts val="1680"/>
              </a:lnSpc>
            </a:pPr>
            <a:endParaRPr lang="fr-FR" sz="1600" b="1" dirty="0">
              <a:solidFill>
                <a:srgbClr val="262626"/>
              </a:solidFill>
              <a:effectLst/>
              <a:latin typeface="Calibri" panose="020F0502020204030204" pitchFamily="34" charset="0"/>
              <a:cs typeface="Calibri" panose="020F0502020204030204" pitchFamily="34" charset="0"/>
            </a:endParaRPr>
          </a:p>
          <a:p>
            <a:pP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762AE7A2-A265-0DAF-6A91-760C3F3459DF}"/>
              </a:ext>
            </a:extLst>
          </p:cNvPr>
          <p:cNvSpPr/>
          <p:nvPr/>
        </p:nvSpPr>
        <p:spPr>
          <a:xfrm>
            <a:off x="4868804" y="3737164"/>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3">
            <a:extLst>
              <a:ext uri="{FF2B5EF4-FFF2-40B4-BE49-F238E27FC236}">
                <a16:creationId xmlns:a16="http://schemas.microsoft.com/office/drawing/2014/main" id="{3058B41F-5777-9F19-2BDC-8D4422BB6257}"/>
              </a:ext>
            </a:extLst>
          </p:cNvPr>
          <p:cNvSpPr txBox="1">
            <a:spLocks/>
          </p:cNvSpPr>
          <p:nvPr/>
        </p:nvSpPr>
        <p:spPr>
          <a:xfrm>
            <a:off x="2022703" y="5329132"/>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03</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6" name="TextBox 85">
            <a:extLst>
              <a:ext uri="{FF2B5EF4-FFF2-40B4-BE49-F238E27FC236}">
                <a16:creationId xmlns:a16="http://schemas.microsoft.com/office/drawing/2014/main" id="{C949C2F8-359D-6813-7895-41254D7D3C7D}"/>
              </a:ext>
            </a:extLst>
          </p:cNvPr>
          <p:cNvSpPr txBox="1"/>
          <p:nvPr/>
        </p:nvSpPr>
        <p:spPr>
          <a:xfrm>
            <a:off x="1041144" y="5827626"/>
            <a:ext cx="1747465" cy="746358"/>
          </a:xfrm>
          <a:prstGeom prst="rect">
            <a:avLst/>
          </a:prstGeom>
          <a:noFill/>
          <a:ln>
            <a:noFill/>
          </a:ln>
        </p:spPr>
        <p:txBody>
          <a:bodyPr wrap="square">
            <a:spAutoFit/>
          </a:bodyPr>
          <a:lstStyle/>
          <a:p>
            <a:pPr algn="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Seeing your activities expand and </a:t>
            </a: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grow</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87" name="Rectangle 86">
            <a:extLst>
              <a:ext uri="{FF2B5EF4-FFF2-40B4-BE49-F238E27FC236}">
                <a16:creationId xmlns:a16="http://schemas.microsoft.com/office/drawing/2014/main" id="{5691AF31-FC09-FFD5-C86A-733310560DCC}"/>
              </a:ext>
            </a:extLst>
          </p:cNvPr>
          <p:cNvSpPr/>
          <p:nvPr/>
        </p:nvSpPr>
        <p:spPr>
          <a:xfrm>
            <a:off x="3676683" y="5479193"/>
            <a:ext cx="777685"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3">
            <a:extLst>
              <a:ext uri="{FF2B5EF4-FFF2-40B4-BE49-F238E27FC236}">
                <a16:creationId xmlns:a16="http://schemas.microsoft.com/office/drawing/2014/main" id="{8D1BC781-2CD9-C5F2-275C-85F805DF5271}"/>
              </a:ext>
            </a:extLst>
          </p:cNvPr>
          <p:cNvSpPr txBox="1">
            <a:spLocks/>
          </p:cNvSpPr>
          <p:nvPr/>
        </p:nvSpPr>
        <p:spPr>
          <a:xfrm>
            <a:off x="4806178" y="5298643"/>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02</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9" name="TextBox 88">
            <a:extLst>
              <a:ext uri="{FF2B5EF4-FFF2-40B4-BE49-F238E27FC236}">
                <a16:creationId xmlns:a16="http://schemas.microsoft.com/office/drawing/2014/main" id="{1BDA5914-F8E6-EDA1-0D0E-04954CE1C21D}"/>
              </a:ext>
            </a:extLst>
          </p:cNvPr>
          <p:cNvSpPr txBox="1"/>
          <p:nvPr/>
        </p:nvSpPr>
        <p:spPr>
          <a:xfrm>
            <a:off x="3722242" y="5769666"/>
            <a:ext cx="1875970" cy="528350"/>
          </a:xfrm>
          <a:prstGeom prst="rect">
            <a:avLst/>
          </a:prstGeom>
          <a:noFill/>
          <a:ln>
            <a:noFill/>
          </a:ln>
        </p:spPr>
        <p:txBody>
          <a:bodyPr wrap="square">
            <a:spAutoFit/>
          </a:bodyPr>
          <a:lstStyle/>
          <a:p>
            <a:pPr algn="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Communicating</a:t>
            </a:r>
            <a:r>
              <a:rPr lang="fr-FR" sz="1600" b="1" dirty="0">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 </a:t>
            </a:r>
          </a:p>
          <a:p>
            <a:pPr algn="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on your activities</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9BB4F320-0B6D-4E2E-B722-7B5DCA46B4DA}"/>
              </a:ext>
            </a:extLst>
          </p:cNvPr>
          <p:cNvSpPr/>
          <p:nvPr/>
        </p:nvSpPr>
        <p:spPr>
          <a:xfrm>
            <a:off x="869469" y="5469351"/>
            <a:ext cx="675404"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17">
            <a:extLst>
              <a:ext uri="{FF2B5EF4-FFF2-40B4-BE49-F238E27FC236}">
                <a16:creationId xmlns:a16="http://schemas.microsoft.com/office/drawing/2014/main" id="{29F2D1F8-DC43-31CF-4101-AB1D00238C51}"/>
              </a:ext>
            </a:extLst>
          </p:cNvPr>
          <p:cNvSpPr txBox="1">
            <a:spLocks/>
          </p:cNvSpPr>
          <p:nvPr/>
        </p:nvSpPr>
        <p:spPr>
          <a:xfrm>
            <a:off x="478061" y="1571594"/>
            <a:ext cx="4791433" cy="139220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300" dirty="0">
                <a:solidFill>
                  <a:schemeClr val="bg1"/>
                </a:solidFill>
              </a:rPr>
              <a:t>A group has been formed. You have developed a framework that allows everyone to contribute in a meaningful way. You’ve found funding to ensure your activities. </a:t>
            </a:r>
            <a:r>
              <a:rPr lang="en-US" sz="1300" b="1" dirty="0">
                <a:solidFill>
                  <a:schemeClr val="bg1"/>
                </a:solidFill>
              </a:rPr>
              <a:t>At this point, it’s time to think about how to open the group to a larger public. </a:t>
            </a:r>
          </a:p>
          <a:p>
            <a:pPr algn="l"/>
            <a:endParaRPr lang="en-US" sz="1300" b="1" dirty="0">
              <a:solidFill>
                <a:schemeClr val="bg1"/>
              </a:solidFill>
            </a:endParaRPr>
          </a:p>
          <a:p>
            <a:pPr algn="l"/>
            <a:r>
              <a:rPr lang="en-US" sz="1300" dirty="0">
                <a:solidFill>
                  <a:schemeClr val="bg1"/>
                </a:solidFill>
              </a:rPr>
              <a:t>What are the things to think about? Below is what we did. </a:t>
            </a:r>
          </a:p>
          <a:p>
            <a:pPr algn="l">
              <a:tabLst>
                <a:tab pos="266700" algn="l"/>
              </a:tabLst>
            </a:pPr>
            <a:r>
              <a:rPr lang="en-US" sz="1300" dirty="0">
                <a:solidFill>
                  <a:schemeClr val="bg1"/>
                </a:solidFill>
              </a:rPr>
              <a:t> </a:t>
            </a:r>
          </a:p>
        </p:txBody>
      </p:sp>
      <p:grpSp>
        <p:nvGrpSpPr>
          <p:cNvPr id="92" name="Graphic 4">
            <a:extLst>
              <a:ext uri="{FF2B5EF4-FFF2-40B4-BE49-F238E27FC236}">
                <a16:creationId xmlns:a16="http://schemas.microsoft.com/office/drawing/2014/main" id="{1FD28751-028F-2440-C8C9-261347E88F57}"/>
              </a:ext>
            </a:extLst>
          </p:cNvPr>
          <p:cNvGrpSpPr/>
          <p:nvPr/>
        </p:nvGrpSpPr>
        <p:grpSpPr>
          <a:xfrm rot="2371785">
            <a:off x="1292989" y="3772773"/>
            <a:ext cx="403667" cy="780438"/>
            <a:chOff x="9129274" y="2719113"/>
            <a:chExt cx="717139" cy="1386497"/>
          </a:xfrm>
          <a:solidFill>
            <a:srgbClr val="000000"/>
          </a:solidFill>
        </p:grpSpPr>
        <p:grpSp>
          <p:nvGrpSpPr>
            <p:cNvPr id="93" name="Graphic 4">
              <a:extLst>
                <a:ext uri="{FF2B5EF4-FFF2-40B4-BE49-F238E27FC236}">
                  <a16:creationId xmlns:a16="http://schemas.microsoft.com/office/drawing/2014/main" id="{6F2C23EF-EE58-6C5B-FA08-06BBFEDA4614}"/>
                </a:ext>
              </a:extLst>
            </p:cNvPr>
            <p:cNvGrpSpPr/>
            <p:nvPr/>
          </p:nvGrpSpPr>
          <p:grpSpPr>
            <a:xfrm>
              <a:off x="9159507" y="2719113"/>
              <a:ext cx="446280" cy="440141"/>
              <a:chOff x="9159507" y="2719113"/>
              <a:chExt cx="446280" cy="440141"/>
            </a:xfrm>
            <a:grpFill/>
          </p:grpSpPr>
          <p:sp>
            <p:nvSpPr>
              <p:cNvPr id="104" name="Freeform 103">
                <a:extLst>
                  <a:ext uri="{FF2B5EF4-FFF2-40B4-BE49-F238E27FC236}">
                    <a16:creationId xmlns:a16="http://schemas.microsoft.com/office/drawing/2014/main" id="{4B9CF70E-B9C5-93B5-BC54-07BACD6CEEDB}"/>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703793B6-5679-B059-C362-004091A9DFA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94" name="Graphic 4">
              <a:extLst>
                <a:ext uri="{FF2B5EF4-FFF2-40B4-BE49-F238E27FC236}">
                  <a16:creationId xmlns:a16="http://schemas.microsoft.com/office/drawing/2014/main" id="{F6EC3B85-1AC8-BBC8-A479-D02E73333608}"/>
                </a:ext>
              </a:extLst>
            </p:cNvPr>
            <p:cNvGrpSpPr/>
            <p:nvPr/>
          </p:nvGrpSpPr>
          <p:grpSpPr>
            <a:xfrm>
              <a:off x="9129274" y="2893887"/>
              <a:ext cx="717139" cy="1211724"/>
              <a:chOff x="9129274" y="2893887"/>
              <a:chExt cx="717139" cy="1211724"/>
            </a:xfrm>
            <a:grpFill/>
          </p:grpSpPr>
          <p:sp>
            <p:nvSpPr>
              <p:cNvPr id="95" name="Freeform 94">
                <a:extLst>
                  <a:ext uri="{FF2B5EF4-FFF2-40B4-BE49-F238E27FC236}">
                    <a16:creationId xmlns:a16="http://schemas.microsoft.com/office/drawing/2014/main" id="{7DF102CE-9E08-4F4F-2CF5-1F628BA8A29E}"/>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DCE9B9AA-2B36-D4E0-2076-B2DCAD52810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78D102BA-1C07-5543-E35D-45D545D7035E}"/>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2C9379BD-C0C7-1E8B-3851-F80C90BA04D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9B457BF-761B-0D75-3BD9-8EEB00AC9E5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1582E49F-4735-4D70-1B61-FEEBF503FA8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FBFEE071-6117-24D1-55A2-5A93561ABE0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7" name="Group 6">
            <a:extLst>
              <a:ext uri="{FF2B5EF4-FFF2-40B4-BE49-F238E27FC236}">
                <a16:creationId xmlns:a16="http://schemas.microsoft.com/office/drawing/2014/main" id="{0A44EC3F-BADE-94E8-FCBD-2776DA5ACC9F}"/>
              </a:ext>
            </a:extLst>
          </p:cNvPr>
          <p:cNvGrpSpPr/>
          <p:nvPr/>
        </p:nvGrpSpPr>
        <p:grpSpPr>
          <a:xfrm>
            <a:off x="5219971" y="3464374"/>
            <a:ext cx="568255" cy="520900"/>
            <a:chOff x="5632524" y="3887743"/>
            <a:chExt cx="867188" cy="794922"/>
          </a:xfrm>
        </p:grpSpPr>
        <p:sp>
          <p:nvSpPr>
            <p:cNvPr id="12" name="Freeform 11">
              <a:extLst>
                <a:ext uri="{FF2B5EF4-FFF2-40B4-BE49-F238E27FC236}">
                  <a16:creationId xmlns:a16="http://schemas.microsoft.com/office/drawing/2014/main" id="{6FB0026A-3B3A-2995-0FB8-67EBBD5EF859}"/>
                </a:ext>
              </a:extLst>
            </p:cNvPr>
            <p:cNvSpPr/>
            <p:nvPr/>
          </p:nvSpPr>
          <p:spPr>
            <a:xfrm>
              <a:off x="6219683" y="3963622"/>
              <a:ext cx="173437" cy="160791"/>
            </a:xfrm>
            <a:custGeom>
              <a:avLst/>
              <a:gdLst>
                <a:gd name="connsiteX0" fmla="*/ 158985 w 173437"/>
                <a:gd name="connsiteY0" fmla="*/ 0 h 160791"/>
                <a:gd name="connsiteX1" fmla="*/ 173438 w 173437"/>
                <a:gd name="connsiteY1" fmla="*/ 14453 h 160791"/>
                <a:gd name="connsiteX2" fmla="*/ 173438 w 173437"/>
                <a:gd name="connsiteY2" fmla="*/ 101172 h 160791"/>
                <a:gd name="connsiteX3" fmla="*/ 158985 w 173437"/>
                <a:gd name="connsiteY3" fmla="*/ 115625 h 160791"/>
                <a:gd name="connsiteX4" fmla="*/ 144531 w 173437"/>
                <a:gd name="connsiteY4" fmla="*/ 130079 h 160791"/>
                <a:gd name="connsiteX5" fmla="*/ 144531 w 173437"/>
                <a:gd name="connsiteY5" fmla="*/ 160791 h 160791"/>
                <a:gd name="connsiteX6" fmla="*/ 80396 w 173437"/>
                <a:gd name="connsiteY6" fmla="*/ 118335 h 160791"/>
                <a:gd name="connsiteX7" fmla="*/ 72266 w 173437"/>
                <a:gd name="connsiteY7" fmla="*/ 115625 h 160791"/>
                <a:gd name="connsiteX8" fmla="*/ 14453 w 173437"/>
                <a:gd name="connsiteY8" fmla="*/ 115625 h 160791"/>
                <a:gd name="connsiteX9" fmla="*/ 0 w 173437"/>
                <a:gd name="connsiteY9" fmla="*/ 101172 h 160791"/>
                <a:gd name="connsiteX10" fmla="*/ 0 w 173437"/>
                <a:gd name="connsiteY10" fmla="*/ 89429 h 160791"/>
                <a:gd name="connsiteX11" fmla="*/ 4517 w 173437"/>
                <a:gd name="connsiteY11" fmla="*/ 86719 h 160791"/>
                <a:gd name="connsiteX12" fmla="*/ 57813 w 173437"/>
                <a:gd name="connsiteY12" fmla="*/ 86719 h 160791"/>
                <a:gd name="connsiteX13" fmla="*/ 101172 w 173437"/>
                <a:gd name="connsiteY13" fmla="*/ 43359 h 160791"/>
                <a:gd name="connsiteX14" fmla="*/ 101172 w 173437"/>
                <a:gd name="connsiteY14" fmla="*/ 0 h 160791"/>
                <a:gd name="connsiteX15" fmla="*/ 158985 w 173437"/>
                <a:gd name="connsiteY15" fmla="*/ 0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437" h="160791">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F7371CAE-F483-37F8-3843-C5309F2993CD}"/>
                </a:ext>
              </a:extLst>
            </p:cNvPr>
            <p:cNvSpPr/>
            <p:nvPr/>
          </p:nvSpPr>
          <p:spPr>
            <a:xfrm>
              <a:off x="6118511" y="3905809"/>
              <a:ext cx="173437" cy="160791"/>
            </a:xfrm>
            <a:custGeom>
              <a:avLst/>
              <a:gdLst>
                <a:gd name="connsiteX0" fmla="*/ 0 w 173437"/>
                <a:gd name="connsiteY0" fmla="*/ 14453 h 160791"/>
                <a:gd name="connsiteX1" fmla="*/ 14453 w 173437"/>
                <a:gd name="connsiteY1" fmla="*/ 0 h 160791"/>
                <a:gd name="connsiteX2" fmla="*/ 158985 w 173437"/>
                <a:gd name="connsiteY2" fmla="*/ 0 h 160791"/>
                <a:gd name="connsiteX3" fmla="*/ 173438 w 173437"/>
                <a:gd name="connsiteY3" fmla="*/ 14453 h 160791"/>
                <a:gd name="connsiteX4" fmla="*/ 173438 w 173437"/>
                <a:gd name="connsiteY4" fmla="*/ 28906 h 160791"/>
                <a:gd name="connsiteX5" fmla="*/ 115625 w 173437"/>
                <a:gd name="connsiteY5" fmla="*/ 28906 h 160791"/>
                <a:gd name="connsiteX6" fmla="*/ 72266 w 173437"/>
                <a:gd name="connsiteY6" fmla="*/ 72266 h 160791"/>
                <a:gd name="connsiteX7" fmla="*/ 72266 w 173437"/>
                <a:gd name="connsiteY7" fmla="*/ 131885 h 160791"/>
                <a:gd name="connsiteX8" fmla="*/ 28906 w 173437"/>
                <a:gd name="connsiteY8" fmla="*/ 160791 h 160791"/>
                <a:gd name="connsiteX9" fmla="*/ 28906 w 173437"/>
                <a:gd name="connsiteY9" fmla="*/ 130078 h 160791"/>
                <a:gd name="connsiteX10" fmla="*/ 14453 w 173437"/>
                <a:gd name="connsiteY10" fmla="*/ 115625 h 160791"/>
                <a:gd name="connsiteX11" fmla="*/ 0 w 173437"/>
                <a:gd name="connsiteY11" fmla="*/ 101172 h 160791"/>
                <a:gd name="connsiteX12" fmla="*/ 0 w 173437"/>
                <a:gd name="connsiteY12"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437" h="160791">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E8E9C828-8771-09DD-AECB-99A4A6309727}"/>
                </a:ext>
              </a:extLst>
            </p:cNvPr>
            <p:cNvSpPr/>
            <p:nvPr/>
          </p:nvSpPr>
          <p:spPr>
            <a:xfrm>
              <a:off x="5699369" y="3949169"/>
              <a:ext cx="202343" cy="160791"/>
            </a:xfrm>
            <a:custGeom>
              <a:avLst/>
              <a:gdLst>
                <a:gd name="connsiteX0" fmla="*/ 0 w 202343"/>
                <a:gd name="connsiteY0" fmla="*/ 14453 h 160791"/>
                <a:gd name="connsiteX1" fmla="*/ 14453 w 202343"/>
                <a:gd name="connsiteY1" fmla="*/ 0 h 160791"/>
                <a:gd name="connsiteX2" fmla="*/ 187891 w 202343"/>
                <a:gd name="connsiteY2" fmla="*/ 0 h 160791"/>
                <a:gd name="connsiteX3" fmla="*/ 202344 w 202343"/>
                <a:gd name="connsiteY3" fmla="*/ 14453 h 160791"/>
                <a:gd name="connsiteX4" fmla="*/ 202344 w 202343"/>
                <a:gd name="connsiteY4" fmla="*/ 101172 h 160791"/>
                <a:gd name="connsiteX5" fmla="*/ 187891 w 202343"/>
                <a:gd name="connsiteY5" fmla="*/ 115625 h 160791"/>
                <a:gd name="connsiteX6" fmla="*/ 115625 w 202343"/>
                <a:gd name="connsiteY6" fmla="*/ 115625 h 160791"/>
                <a:gd name="connsiteX7" fmla="*/ 107495 w 202343"/>
                <a:gd name="connsiteY7" fmla="*/ 118335 h 160791"/>
                <a:gd name="connsiteX8" fmla="*/ 43360 w 202343"/>
                <a:gd name="connsiteY8" fmla="*/ 160791 h 160791"/>
                <a:gd name="connsiteX9" fmla="*/ 43360 w 202343"/>
                <a:gd name="connsiteY9" fmla="*/ 130078 h 160791"/>
                <a:gd name="connsiteX10" fmla="*/ 28906 w 202343"/>
                <a:gd name="connsiteY10" fmla="*/ 115625 h 160791"/>
                <a:gd name="connsiteX11" fmla="*/ 14453 w 202343"/>
                <a:gd name="connsiteY11" fmla="*/ 115625 h 160791"/>
                <a:gd name="connsiteX12" fmla="*/ 0 w 202343"/>
                <a:gd name="connsiteY12" fmla="*/ 101172 h 160791"/>
                <a:gd name="connsiteX13" fmla="*/ 0 w 202343"/>
                <a:gd name="connsiteY13"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343" h="160791">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5" name="Graphic 2">
              <a:extLst>
                <a:ext uri="{FF2B5EF4-FFF2-40B4-BE49-F238E27FC236}">
                  <a16:creationId xmlns:a16="http://schemas.microsoft.com/office/drawing/2014/main" id="{818480DF-E259-2484-F8A0-70D84C5E7B54}"/>
                </a:ext>
              </a:extLst>
            </p:cNvPr>
            <p:cNvGrpSpPr/>
            <p:nvPr/>
          </p:nvGrpSpPr>
          <p:grpSpPr>
            <a:xfrm>
              <a:off x="5632524" y="3887743"/>
              <a:ext cx="867188" cy="794922"/>
              <a:chOff x="5632524" y="3887743"/>
              <a:chExt cx="867188" cy="794922"/>
            </a:xfrm>
            <a:solidFill>
              <a:srgbClr val="010101"/>
            </a:solidFill>
          </p:grpSpPr>
          <p:sp>
            <p:nvSpPr>
              <p:cNvPr id="16" name="Freeform 15">
                <a:extLst>
                  <a:ext uri="{FF2B5EF4-FFF2-40B4-BE49-F238E27FC236}">
                    <a16:creationId xmlns:a16="http://schemas.microsoft.com/office/drawing/2014/main" id="{9326E224-0EDF-6BF6-F2D9-5318C96756B5}"/>
                  </a:ext>
                </a:extLst>
              </p:cNvPr>
              <p:cNvSpPr/>
              <p:nvPr/>
            </p:nvSpPr>
            <p:spPr>
              <a:xfrm>
                <a:off x="5632524" y="4290624"/>
                <a:ext cx="867188" cy="392041"/>
              </a:xfrm>
              <a:custGeom>
                <a:avLst/>
                <a:gdLst>
                  <a:gd name="connsiteX0" fmla="*/ 823829 w 867188"/>
                  <a:gd name="connsiteY0" fmla="*/ 30713 h 392041"/>
                  <a:gd name="connsiteX1" fmla="*/ 785890 w 867188"/>
                  <a:gd name="connsiteY1" fmla="*/ 47876 h 392041"/>
                  <a:gd name="connsiteX2" fmla="*/ 719044 w 867188"/>
                  <a:gd name="connsiteY2" fmla="*/ 88525 h 392041"/>
                  <a:gd name="connsiteX3" fmla="*/ 664845 w 867188"/>
                  <a:gd name="connsiteY3" fmla="*/ 88525 h 392041"/>
                  <a:gd name="connsiteX4" fmla="*/ 650391 w 867188"/>
                  <a:gd name="connsiteY4" fmla="*/ 102979 h 392041"/>
                  <a:gd name="connsiteX5" fmla="*/ 650391 w 867188"/>
                  <a:gd name="connsiteY5" fmla="*/ 131885 h 392041"/>
                  <a:gd name="connsiteX6" fmla="*/ 619679 w 867188"/>
                  <a:gd name="connsiteY6" fmla="*/ 131885 h 392041"/>
                  <a:gd name="connsiteX7" fmla="*/ 607032 w 867188"/>
                  <a:gd name="connsiteY7" fmla="*/ 56909 h 392041"/>
                  <a:gd name="connsiteX8" fmla="*/ 590772 w 867188"/>
                  <a:gd name="connsiteY8" fmla="*/ 45166 h 392041"/>
                  <a:gd name="connsiteX9" fmla="*/ 579029 w 867188"/>
                  <a:gd name="connsiteY9" fmla="*/ 61426 h 392041"/>
                  <a:gd name="connsiteX10" fmla="*/ 590772 w 867188"/>
                  <a:gd name="connsiteY10" fmla="*/ 130982 h 392041"/>
                  <a:gd name="connsiteX11" fmla="*/ 548316 w 867188"/>
                  <a:gd name="connsiteY11" fmla="*/ 130982 h 392041"/>
                  <a:gd name="connsiteX12" fmla="*/ 537476 w 867188"/>
                  <a:gd name="connsiteY12" fmla="*/ 56909 h 392041"/>
                  <a:gd name="connsiteX13" fmla="*/ 513990 w 867188"/>
                  <a:gd name="connsiteY13" fmla="*/ 24390 h 392041"/>
                  <a:gd name="connsiteX14" fmla="*/ 469727 w 867188"/>
                  <a:gd name="connsiteY14" fmla="*/ 1807 h 392041"/>
                  <a:gd name="connsiteX15" fmla="*/ 463404 w 867188"/>
                  <a:gd name="connsiteY15" fmla="*/ 0 h 392041"/>
                  <a:gd name="connsiteX16" fmla="*/ 405591 w 867188"/>
                  <a:gd name="connsiteY16" fmla="*/ 0 h 392041"/>
                  <a:gd name="connsiteX17" fmla="*/ 399268 w 867188"/>
                  <a:gd name="connsiteY17" fmla="*/ 1807 h 392041"/>
                  <a:gd name="connsiteX18" fmla="*/ 355005 w 867188"/>
                  <a:gd name="connsiteY18" fmla="*/ 24390 h 392041"/>
                  <a:gd name="connsiteX19" fmla="*/ 331519 w 867188"/>
                  <a:gd name="connsiteY19" fmla="*/ 56909 h 392041"/>
                  <a:gd name="connsiteX20" fmla="*/ 320679 w 867188"/>
                  <a:gd name="connsiteY20" fmla="*/ 130982 h 392041"/>
                  <a:gd name="connsiteX21" fmla="*/ 278223 w 867188"/>
                  <a:gd name="connsiteY21" fmla="*/ 130982 h 392041"/>
                  <a:gd name="connsiteX22" fmla="*/ 289966 w 867188"/>
                  <a:gd name="connsiteY22" fmla="*/ 61426 h 392041"/>
                  <a:gd name="connsiteX23" fmla="*/ 278223 w 867188"/>
                  <a:gd name="connsiteY23" fmla="*/ 45166 h 392041"/>
                  <a:gd name="connsiteX24" fmla="*/ 261963 w 867188"/>
                  <a:gd name="connsiteY24" fmla="*/ 56909 h 392041"/>
                  <a:gd name="connsiteX25" fmla="*/ 261963 w 867188"/>
                  <a:gd name="connsiteY25" fmla="*/ 56909 h 392041"/>
                  <a:gd name="connsiteX26" fmla="*/ 249317 w 867188"/>
                  <a:gd name="connsiteY26" fmla="*/ 131885 h 392041"/>
                  <a:gd name="connsiteX27" fmla="*/ 216797 w 867188"/>
                  <a:gd name="connsiteY27" fmla="*/ 131885 h 392041"/>
                  <a:gd name="connsiteX28" fmla="*/ 216797 w 867188"/>
                  <a:gd name="connsiteY28" fmla="*/ 102979 h 392041"/>
                  <a:gd name="connsiteX29" fmla="*/ 202344 w 867188"/>
                  <a:gd name="connsiteY29" fmla="*/ 88525 h 392041"/>
                  <a:gd name="connsiteX30" fmla="*/ 148145 w 867188"/>
                  <a:gd name="connsiteY30" fmla="*/ 88525 h 392041"/>
                  <a:gd name="connsiteX31" fmla="*/ 81299 w 867188"/>
                  <a:gd name="connsiteY31" fmla="*/ 47876 h 392041"/>
                  <a:gd name="connsiteX32" fmla="*/ 43359 w 867188"/>
                  <a:gd name="connsiteY32" fmla="*/ 30713 h 392041"/>
                  <a:gd name="connsiteX33" fmla="*/ 0 w 867188"/>
                  <a:gd name="connsiteY33" fmla="*/ 74072 h 392041"/>
                  <a:gd name="connsiteX34" fmla="*/ 0 w 867188"/>
                  <a:gd name="connsiteY34" fmla="*/ 247510 h 392041"/>
                  <a:gd name="connsiteX35" fmla="*/ 9937 w 867188"/>
                  <a:gd name="connsiteY35" fmla="*/ 261060 h 392041"/>
                  <a:gd name="connsiteX36" fmla="*/ 14453 w 867188"/>
                  <a:gd name="connsiteY36" fmla="*/ 262866 h 392041"/>
                  <a:gd name="connsiteX37" fmla="*/ 14453 w 867188"/>
                  <a:gd name="connsiteY37" fmla="*/ 363135 h 392041"/>
                  <a:gd name="connsiteX38" fmla="*/ 0 w 867188"/>
                  <a:gd name="connsiteY38" fmla="*/ 363135 h 392041"/>
                  <a:gd name="connsiteX39" fmla="*/ 0 w 867188"/>
                  <a:gd name="connsiteY39" fmla="*/ 392042 h 392041"/>
                  <a:gd name="connsiteX40" fmla="*/ 867189 w 867188"/>
                  <a:gd name="connsiteY40" fmla="*/ 392042 h 392041"/>
                  <a:gd name="connsiteX41" fmla="*/ 867189 w 867188"/>
                  <a:gd name="connsiteY41" fmla="*/ 363135 h 392041"/>
                  <a:gd name="connsiteX42" fmla="*/ 852735 w 867188"/>
                  <a:gd name="connsiteY42" fmla="*/ 363135 h 392041"/>
                  <a:gd name="connsiteX43" fmla="*/ 852735 w 867188"/>
                  <a:gd name="connsiteY43" fmla="*/ 233960 h 392041"/>
                  <a:gd name="connsiteX44" fmla="*/ 858155 w 867188"/>
                  <a:gd name="connsiteY44" fmla="*/ 231250 h 392041"/>
                  <a:gd name="connsiteX45" fmla="*/ 867189 w 867188"/>
                  <a:gd name="connsiteY45" fmla="*/ 217700 h 392041"/>
                  <a:gd name="connsiteX46" fmla="*/ 867189 w 867188"/>
                  <a:gd name="connsiteY46" fmla="*/ 73169 h 392041"/>
                  <a:gd name="connsiteX47" fmla="*/ 823829 w 867188"/>
                  <a:gd name="connsiteY47" fmla="*/ 30713 h 392041"/>
                  <a:gd name="connsiteX48" fmla="*/ 693751 w 867188"/>
                  <a:gd name="connsiteY48" fmla="*/ 303516 h 392041"/>
                  <a:gd name="connsiteX49" fmla="*/ 727174 w 867188"/>
                  <a:gd name="connsiteY49" fmla="*/ 363135 h 392041"/>
                  <a:gd name="connsiteX50" fmla="*/ 693751 w 867188"/>
                  <a:gd name="connsiteY50" fmla="*/ 363135 h 392041"/>
                  <a:gd name="connsiteX51" fmla="*/ 693751 w 867188"/>
                  <a:gd name="connsiteY51" fmla="*/ 303516 h 392041"/>
                  <a:gd name="connsiteX52" fmla="*/ 693751 w 867188"/>
                  <a:gd name="connsiteY52" fmla="*/ 160791 h 392041"/>
                  <a:gd name="connsiteX53" fmla="*/ 737110 w 867188"/>
                  <a:gd name="connsiteY53" fmla="*/ 160791 h 392041"/>
                  <a:gd name="connsiteX54" fmla="*/ 743433 w 867188"/>
                  <a:gd name="connsiteY54" fmla="*/ 158984 h 392041"/>
                  <a:gd name="connsiteX55" fmla="*/ 780470 w 867188"/>
                  <a:gd name="connsiteY55" fmla="*/ 140918 h 392041"/>
                  <a:gd name="connsiteX56" fmla="*/ 780470 w 867188"/>
                  <a:gd name="connsiteY56" fmla="*/ 167114 h 392041"/>
                  <a:gd name="connsiteX57" fmla="*/ 693751 w 867188"/>
                  <a:gd name="connsiteY57" fmla="*/ 221314 h 392041"/>
                  <a:gd name="connsiteX58" fmla="*/ 693751 w 867188"/>
                  <a:gd name="connsiteY58" fmla="*/ 160791 h 392041"/>
                  <a:gd name="connsiteX59" fmla="*/ 359522 w 867188"/>
                  <a:gd name="connsiteY59" fmla="*/ 62329 h 392041"/>
                  <a:gd name="connsiteX60" fmla="*/ 367652 w 867188"/>
                  <a:gd name="connsiteY60" fmla="*/ 51489 h 392041"/>
                  <a:gd name="connsiteX61" fmla="*/ 409205 w 867188"/>
                  <a:gd name="connsiteY61" fmla="*/ 30713 h 392041"/>
                  <a:gd name="connsiteX62" fmla="*/ 459791 w 867188"/>
                  <a:gd name="connsiteY62" fmla="*/ 30713 h 392041"/>
                  <a:gd name="connsiteX63" fmla="*/ 501343 w 867188"/>
                  <a:gd name="connsiteY63" fmla="*/ 51489 h 392041"/>
                  <a:gd name="connsiteX64" fmla="*/ 509473 w 867188"/>
                  <a:gd name="connsiteY64" fmla="*/ 62329 h 392041"/>
                  <a:gd name="connsiteX65" fmla="*/ 519410 w 867188"/>
                  <a:gd name="connsiteY65" fmla="*/ 131885 h 392041"/>
                  <a:gd name="connsiteX66" fmla="*/ 492310 w 867188"/>
                  <a:gd name="connsiteY66" fmla="*/ 131885 h 392041"/>
                  <a:gd name="connsiteX67" fmla="*/ 492310 w 867188"/>
                  <a:gd name="connsiteY67" fmla="*/ 74072 h 392041"/>
                  <a:gd name="connsiteX68" fmla="*/ 477857 w 867188"/>
                  <a:gd name="connsiteY68" fmla="*/ 59619 h 392041"/>
                  <a:gd name="connsiteX69" fmla="*/ 391138 w 867188"/>
                  <a:gd name="connsiteY69" fmla="*/ 59619 h 392041"/>
                  <a:gd name="connsiteX70" fmla="*/ 376685 w 867188"/>
                  <a:gd name="connsiteY70" fmla="*/ 74072 h 392041"/>
                  <a:gd name="connsiteX71" fmla="*/ 376685 w 867188"/>
                  <a:gd name="connsiteY71" fmla="*/ 131885 h 392041"/>
                  <a:gd name="connsiteX72" fmla="*/ 349586 w 867188"/>
                  <a:gd name="connsiteY72" fmla="*/ 131885 h 392041"/>
                  <a:gd name="connsiteX73" fmla="*/ 359522 w 867188"/>
                  <a:gd name="connsiteY73" fmla="*/ 62329 h 392041"/>
                  <a:gd name="connsiteX74" fmla="*/ 462501 w 867188"/>
                  <a:gd name="connsiteY74" fmla="*/ 131885 h 392041"/>
                  <a:gd name="connsiteX75" fmla="*/ 404688 w 867188"/>
                  <a:gd name="connsiteY75" fmla="*/ 131885 h 392041"/>
                  <a:gd name="connsiteX76" fmla="*/ 404688 w 867188"/>
                  <a:gd name="connsiteY76" fmla="*/ 88525 h 392041"/>
                  <a:gd name="connsiteX77" fmla="*/ 462501 w 867188"/>
                  <a:gd name="connsiteY77" fmla="*/ 88525 h 392041"/>
                  <a:gd name="connsiteX78" fmla="*/ 462501 w 867188"/>
                  <a:gd name="connsiteY78" fmla="*/ 131885 h 392041"/>
                  <a:gd name="connsiteX79" fmla="*/ 664845 w 867188"/>
                  <a:gd name="connsiteY79" fmla="*/ 160791 h 392041"/>
                  <a:gd name="connsiteX80" fmla="*/ 664845 w 867188"/>
                  <a:gd name="connsiteY80" fmla="*/ 189698 h 392041"/>
                  <a:gd name="connsiteX81" fmla="*/ 202344 w 867188"/>
                  <a:gd name="connsiteY81" fmla="*/ 189698 h 392041"/>
                  <a:gd name="connsiteX82" fmla="*/ 202344 w 867188"/>
                  <a:gd name="connsiteY82" fmla="*/ 160791 h 392041"/>
                  <a:gd name="connsiteX83" fmla="*/ 664845 w 867188"/>
                  <a:gd name="connsiteY83" fmla="*/ 160791 h 392041"/>
                  <a:gd name="connsiteX84" fmla="*/ 520313 w 867188"/>
                  <a:gd name="connsiteY84" fmla="*/ 221314 h 392041"/>
                  <a:gd name="connsiteX85" fmla="*/ 520313 w 867188"/>
                  <a:gd name="connsiteY85" fmla="*/ 218604 h 392041"/>
                  <a:gd name="connsiteX86" fmla="*/ 607032 w 867188"/>
                  <a:gd name="connsiteY86" fmla="*/ 218604 h 392041"/>
                  <a:gd name="connsiteX87" fmla="*/ 607032 w 867188"/>
                  <a:gd name="connsiteY87" fmla="*/ 363135 h 392041"/>
                  <a:gd name="connsiteX88" fmla="*/ 478760 w 867188"/>
                  <a:gd name="connsiteY88" fmla="*/ 363135 h 392041"/>
                  <a:gd name="connsiteX89" fmla="*/ 490503 w 867188"/>
                  <a:gd name="connsiteY89" fmla="*/ 268287 h 392041"/>
                  <a:gd name="connsiteX90" fmla="*/ 507667 w 867188"/>
                  <a:gd name="connsiteY90" fmla="*/ 251123 h 392041"/>
                  <a:gd name="connsiteX91" fmla="*/ 520313 w 867188"/>
                  <a:gd name="connsiteY91" fmla="*/ 221314 h 392041"/>
                  <a:gd name="connsiteX92" fmla="*/ 359522 w 867188"/>
                  <a:gd name="connsiteY92" fmla="*/ 252027 h 392041"/>
                  <a:gd name="connsiteX93" fmla="*/ 376685 w 867188"/>
                  <a:gd name="connsiteY93" fmla="*/ 269190 h 392041"/>
                  <a:gd name="connsiteX94" fmla="*/ 388428 w 867188"/>
                  <a:gd name="connsiteY94" fmla="*/ 364038 h 392041"/>
                  <a:gd name="connsiteX95" fmla="*/ 260156 w 867188"/>
                  <a:gd name="connsiteY95" fmla="*/ 364038 h 392041"/>
                  <a:gd name="connsiteX96" fmla="*/ 260156 w 867188"/>
                  <a:gd name="connsiteY96" fmla="*/ 219507 h 392041"/>
                  <a:gd name="connsiteX97" fmla="*/ 346875 w 867188"/>
                  <a:gd name="connsiteY97" fmla="*/ 219507 h 392041"/>
                  <a:gd name="connsiteX98" fmla="*/ 346875 w 867188"/>
                  <a:gd name="connsiteY98" fmla="*/ 222217 h 392041"/>
                  <a:gd name="connsiteX99" fmla="*/ 359522 w 867188"/>
                  <a:gd name="connsiteY99" fmla="*/ 252027 h 392041"/>
                  <a:gd name="connsiteX100" fmla="*/ 173438 w 867188"/>
                  <a:gd name="connsiteY100" fmla="*/ 279127 h 392041"/>
                  <a:gd name="connsiteX101" fmla="*/ 158081 w 867188"/>
                  <a:gd name="connsiteY101" fmla="*/ 228540 h 392041"/>
                  <a:gd name="connsiteX102" fmla="*/ 151758 w 867188"/>
                  <a:gd name="connsiteY102" fmla="*/ 220411 h 392041"/>
                  <a:gd name="connsiteX103" fmla="*/ 86719 w 867188"/>
                  <a:gd name="connsiteY103" fmla="*/ 181567 h 392041"/>
                  <a:gd name="connsiteX104" fmla="*/ 86719 w 867188"/>
                  <a:gd name="connsiteY104" fmla="*/ 140918 h 392041"/>
                  <a:gd name="connsiteX105" fmla="*/ 123755 w 867188"/>
                  <a:gd name="connsiteY105" fmla="*/ 158984 h 392041"/>
                  <a:gd name="connsiteX106" fmla="*/ 130078 w 867188"/>
                  <a:gd name="connsiteY106" fmla="*/ 160791 h 392041"/>
                  <a:gd name="connsiteX107" fmla="*/ 173438 w 867188"/>
                  <a:gd name="connsiteY107" fmla="*/ 160791 h 392041"/>
                  <a:gd name="connsiteX108" fmla="*/ 173438 w 867188"/>
                  <a:gd name="connsiteY108" fmla="*/ 279127 h 392041"/>
                  <a:gd name="connsiteX109" fmla="*/ 43359 w 867188"/>
                  <a:gd name="connsiteY109" fmla="*/ 272803 h 392041"/>
                  <a:gd name="connsiteX110" fmla="*/ 89429 w 867188"/>
                  <a:gd name="connsiteY110" fmla="*/ 288160 h 392041"/>
                  <a:gd name="connsiteX111" fmla="*/ 111108 w 867188"/>
                  <a:gd name="connsiteY111" fmla="*/ 363135 h 392041"/>
                  <a:gd name="connsiteX112" fmla="*/ 43359 w 867188"/>
                  <a:gd name="connsiteY112" fmla="*/ 363135 h 392041"/>
                  <a:gd name="connsiteX113" fmla="*/ 43359 w 867188"/>
                  <a:gd name="connsiteY113" fmla="*/ 272803 h 392041"/>
                  <a:gd name="connsiteX114" fmla="*/ 140918 w 867188"/>
                  <a:gd name="connsiteY114" fmla="*/ 363135 h 392041"/>
                  <a:gd name="connsiteX115" fmla="*/ 114722 w 867188"/>
                  <a:gd name="connsiteY115" fmla="*/ 272803 h 392041"/>
                  <a:gd name="connsiteX116" fmla="*/ 105689 w 867188"/>
                  <a:gd name="connsiteY116" fmla="*/ 262866 h 392041"/>
                  <a:gd name="connsiteX117" fmla="*/ 28906 w 867188"/>
                  <a:gd name="connsiteY117" fmla="*/ 237573 h 392041"/>
                  <a:gd name="connsiteX118" fmla="*/ 28906 w 867188"/>
                  <a:gd name="connsiteY118" fmla="*/ 74976 h 392041"/>
                  <a:gd name="connsiteX119" fmla="*/ 43359 w 867188"/>
                  <a:gd name="connsiteY119" fmla="*/ 60523 h 392041"/>
                  <a:gd name="connsiteX120" fmla="*/ 61426 w 867188"/>
                  <a:gd name="connsiteY120" fmla="*/ 70459 h 392041"/>
                  <a:gd name="connsiteX121" fmla="*/ 65039 w 867188"/>
                  <a:gd name="connsiteY121" fmla="*/ 73169 h 392041"/>
                  <a:gd name="connsiteX122" fmla="*/ 137305 w 867188"/>
                  <a:gd name="connsiteY122" fmla="*/ 116529 h 392041"/>
                  <a:gd name="connsiteX123" fmla="*/ 144531 w 867188"/>
                  <a:gd name="connsiteY123" fmla="*/ 118335 h 392041"/>
                  <a:gd name="connsiteX124" fmla="*/ 187891 w 867188"/>
                  <a:gd name="connsiteY124" fmla="*/ 118335 h 392041"/>
                  <a:gd name="connsiteX125" fmla="*/ 187891 w 867188"/>
                  <a:gd name="connsiteY125" fmla="*/ 132788 h 392041"/>
                  <a:gd name="connsiteX126" fmla="*/ 133691 w 867188"/>
                  <a:gd name="connsiteY126" fmla="*/ 132788 h 392041"/>
                  <a:gd name="connsiteX127" fmla="*/ 78589 w 867188"/>
                  <a:gd name="connsiteY127" fmla="*/ 105689 h 392041"/>
                  <a:gd name="connsiteX128" fmla="*/ 59619 w 867188"/>
                  <a:gd name="connsiteY128" fmla="*/ 112012 h 392041"/>
                  <a:gd name="connsiteX129" fmla="*/ 57813 w 867188"/>
                  <a:gd name="connsiteY129" fmla="*/ 118335 h 392041"/>
                  <a:gd name="connsiteX130" fmla="*/ 57813 w 867188"/>
                  <a:gd name="connsiteY130" fmla="*/ 190601 h 392041"/>
                  <a:gd name="connsiteX131" fmla="*/ 65039 w 867188"/>
                  <a:gd name="connsiteY131" fmla="*/ 203247 h 392041"/>
                  <a:gd name="connsiteX132" fmla="*/ 132788 w 867188"/>
                  <a:gd name="connsiteY132" fmla="*/ 243897 h 392041"/>
                  <a:gd name="connsiteX133" fmla="*/ 168921 w 867188"/>
                  <a:gd name="connsiteY133" fmla="*/ 364038 h 392041"/>
                  <a:gd name="connsiteX134" fmla="*/ 140918 w 867188"/>
                  <a:gd name="connsiteY134" fmla="*/ 364038 h 392041"/>
                  <a:gd name="connsiteX135" fmla="*/ 202344 w 867188"/>
                  <a:gd name="connsiteY135" fmla="*/ 363135 h 392041"/>
                  <a:gd name="connsiteX136" fmla="*/ 202344 w 867188"/>
                  <a:gd name="connsiteY136" fmla="*/ 218604 h 392041"/>
                  <a:gd name="connsiteX137" fmla="*/ 231250 w 867188"/>
                  <a:gd name="connsiteY137" fmla="*/ 218604 h 392041"/>
                  <a:gd name="connsiteX138" fmla="*/ 231250 w 867188"/>
                  <a:gd name="connsiteY138" fmla="*/ 363135 h 392041"/>
                  <a:gd name="connsiteX139" fmla="*/ 202344 w 867188"/>
                  <a:gd name="connsiteY139" fmla="*/ 363135 h 392041"/>
                  <a:gd name="connsiteX140" fmla="*/ 417335 w 867188"/>
                  <a:gd name="connsiteY140" fmla="*/ 363135 h 392041"/>
                  <a:gd name="connsiteX141" fmla="*/ 404688 w 867188"/>
                  <a:gd name="connsiteY141" fmla="*/ 260156 h 392041"/>
                  <a:gd name="connsiteX142" fmla="*/ 400171 w 867188"/>
                  <a:gd name="connsiteY142" fmla="*/ 252027 h 392041"/>
                  <a:gd name="connsiteX143" fmla="*/ 379395 w 867188"/>
                  <a:gd name="connsiteY143" fmla="*/ 231250 h 392041"/>
                  <a:gd name="connsiteX144" fmla="*/ 374878 w 867188"/>
                  <a:gd name="connsiteY144" fmla="*/ 221314 h 392041"/>
                  <a:gd name="connsiteX145" fmla="*/ 374878 w 867188"/>
                  <a:gd name="connsiteY145" fmla="*/ 218604 h 392041"/>
                  <a:gd name="connsiteX146" fmla="*/ 490503 w 867188"/>
                  <a:gd name="connsiteY146" fmla="*/ 218604 h 392041"/>
                  <a:gd name="connsiteX147" fmla="*/ 490503 w 867188"/>
                  <a:gd name="connsiteY147" fmla="*/ 221314 h 392041"/>
                  <a:gd name="connsiteX148" fmla="*/ 485987 w 867188"/>
                  <a:gd name="connsiteY148" fmla="*/ 231250 h 392041"/>
                  <a:gd name="connsiteX149" fmla="*/ 465211 w 867188"/>
                  <a:gd name="connsiteY149" fmla="*/ 252027 h 392041"/>
                  <a:gd name="connsiteX150" fmla="*/ 460694 w 867188"/>
                  <a:gd name="connsiteY150" fmla="*/ 260156 h 392041"/>
                  <a:gd name="connsiteX151" fmla="*/ 448048 w 867188"/>
                  <a:gd name="connsiteY151" fmla="*/ 363135 h 392041"/>
                  <a:gd name="connsiteX152" fmla="*/ 417335 w 867188"/>
                  <a:gd name="connsiteY152" fmla="*/ 363135 h 392041"/>
                  <a:gd name="connsiteX153" fmla="*/ 635938 w 867188"/>
                  <a:gd name="connsiteY153" fmla="*/ 363135 h 392041"/>
                  <a:gd name="connsiteX154" fmla="*/ 635938 w 867188"/>
                  <a:gd name="connsiteY154" fmla="*/ 218604 h 392041"/>
                  <a:gd name="connsiteX155" fmla="*/ 664845 w 867188"/>
                  <a:gd name="connsiteY155" fmla="*/ 218604 h 392041"/>
                  <a:gd name="connsiteX156" fmla="*/ 664845 w 867188"/>
                  <a:gd name="connsiteY156" fmla="*/ 363135 h 392041"/>
                  <a:gd name="connsiteX157" fmla="*/ 635938 w 867188"/>
                  <a:gd name="connsiteY157" fmla="*/ 363135 h 392041"/>
                  <a:gd name="connsiteX158" fmla="*/ 760597 w 867188"/>
                  <a:gd name="connsiteY158" fmla="*/ 363135 h 392041"/>
                  <a:gd name="connsiteX159" fmla="*/ 699171 w 867188"/>
                  <a:gd name="connsiteY159" fmla="*/ 252930 h 392041"/>
                  <a:gd name="connsiteX160" fmla="*/ 803053 w 867188"/>
                  <a:gd name="connsiteY160" fmla="*/ 187891 h 392041"/>
                  <a:gd name="connsiteX161" fmla="*/ 810279 w 867188"/>
                  <a:gd name="connsiteY161" fmla="*/ 175245 h 392041"/>
                  <a:gd name="connsiteX162" fmla="*/ 810279 w 867188"/>
                  <a:gd name="connsiteY162" fmla="*/ 117432 h 392041"/>
                  <a:gd name="connsiteX163" fmla="*/ 795826 w 867188"/>
                  <a:gd name="connsiteY163" fmla="*/ 102979 h 392041"/>
                  <a:gd name="connsiteX164" fmla="*/ 789503 w 867188"/>
                  <a:gd name="connsiteY164" fmla="*/ 104785 h 392041"/>
                  <a:gd name="connsiteX165" fmla="*/ 734400 w 867188"/>
                  <a:gd name="connsiteY165" fmla="*/ 131885 h 392041"/>
                  <a:gd name="connsiteX166" fmla="*/ 680201 w 867188"/>
                  <a:gd name="connsiteY166" fmla="*/ 131885 h 392041"/>
                  <a:gd name="connsiteX167" fmla="*/ 680201 w 867188"/>
                  <a:gd name="connsiteY167" fmla="*/ 117432 h 392041"/>
                  <a:gd name="connsiteX168" fmla="*/ 723561 w 867188"/>
                  <a:gd name="connsiteY168" fmla="*/ 117432 h 392041"/>
                  <a:gd name="connsiteX169" fmla="*/ 730787 w 867188"/>
                  <a:gd name="connsiteY169" fmla="*/ 115625 h 392041"/>
                  <a:gd name="connsiteX170" fmla="*/ 803053 w 867188"/>
                  <a:gd name="connsiteY170" fmla="*/ 72266 h 392041"/>
                  <a:gd name="connsiteX171" fmla="*/ 806666 w 867188"/>
                  <a:gd name="connsiteY171" fmla="*/ 69556 h 392041"/>
                  <a:gd name="connsiteX172" fmla="*/ 824732 w 867188"/>
                  <a:gd name="connsiteY172" fmla="*/ 59619 h 392041"/>
                  <a:gd name="connsiteX173" fmla="*/ 839186 w 867188"/>
                  <a:gd name="connsiteY173" fmla="*/ 74072 h 392041"/>
                  <a:gd name="connsiteX174" fmla="*/ 839186 w 867188"/>
                  <a:gd name="connsiteY174" fmla="*/ 208667 h 392041"/>
                  <a:gd name="connsiteX175" fmla="*/ 747047 w 867188"/>
                  <a:gd name="connsiteY175" fmla="*/ 248413 h 392041"/>
                  <a:gd name="connsiteX176" fmla="*/ 738917 w 867188"/>
                  <a:gd name="connsiteY176" fmla="*/ 265577 h 392041"/>
                  <a:gd name="connsiteX177" fmla="*/ 763307 w 867188"/>
                  <a:gd name="connsiteY177" fmla="*/ 363135 h 392041"/>
                  <a:gd name="connsiteX178" fmla="*/ 760597 w 867188"/>
                  <a:gd name="connsiteY178" fmla="*/ 363135 h 392041"/>
                  <a:gd name="connsiteX179" fmla="*/ 823829 w 867188"/>
                  <a:gd name="connsiteY179" fmla="*/ 363135 h 392041"/>
                  <a:gd name="connsiteX180" fmla="*/ 791310 w 867188"/>
                  <a:gd name="connsiteY180" fmla="*/ 363135 h 392041"/>
                  <a:gd name="connsiteX181" fmla="*/ 767823 w 867188"/>
                  <a:gd name="connsiteY181" fmla="*/ 270093 h 392041"/>
                  <a:gd name="connsiteX182" fmla="*/ 822926 w 867188"/>
                  <a:gd name="connsiteY182" fmla="*/ 246607 h 392041"/>
                  <a:gd name="connsiteX183" fmla="*/ 822926 w 867188"/>
                  <a:gd name="connsiteY183" fmla="*/ 363135 h 39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67188" h="392041">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4BAF0128-5440-C538-3FCD-99CAE022D84A}"/>
                  </a:ext>
                </a:extLst>
              </p:cNvPr>
              <p:cNvSpPr/>
              <p:nvPr/>
            </p:nvSpPr>
            <p:spPr>
              <a:xfrm>
                <a:off x="6080571" y="3887743"/>
                <a:ext cx="332422" cy="288861"/>
              </a:xfrm>
              <a:custGeom>
                <a:avLst/>
                <a:gdLst>
                  <a:gd name="connsiteX0" fmla="*/ 28906 w 332422"/>
                  <a:gd name="connsiteY0" fmla="*/ 170727 h 288861"/>
                  <a:gd name="connsiteX1" fmla="*/ 28906 w 332422"/>
                  <a:gd name="connsiteY1" fmla="*/ 216797 h 288861"/>
                  <a:gd name="connsiteX2" fmla="*/ 43359 w 332422"/>
                  <a:gd name="connsiteY2" fmla="*/ 231250 h 288861"/>
                  <a:gd name="connsiteX3" fmla="*/ 51489 w 332422"/>
                  <a:gd name="connsiteY3" fmla="*/ 228540 h 288861"/>
                  <a:gd name="connsiteX4" fmla="*/ 102075 w 332422"/>
                  <a:gd name="connsiteY4" fmla="*/ 195117 h 288861"/>
                  <a:gd name="connsiteX5" fmla="*/ 144531 w 332422"/>
                  <a:gd name="connsiteY5" fmla="*/ 231250 h 288861"/>
                  <a:gd name="connsiteX6" fmla="*/ 197827 w 332422"/>
                  <a:gd name="connsiteY6" fmla="*/ 231250 h 288861"/>
                  <a:gd name="connsiteX7" fmla="*/ 280933 w 332422"/>
                  <a:gd name="connsiteY7" fmla="*/ 286352 h 288861"/>
                  <a:gd name="connsiteX8" fmla="*/ 300806 w 332422"/>
                  <a:gd name="connsiteY8" fmla="*/ 282740 h 288861"/>
                  <a:gd name="connsiteX9" fmla="*/ 303516 w 332422"/>
                  <a:gd name="connsiteY9" fmla="*/ 274609 h 288861"/>
                  <a:gd name="connsiteX10" fmla="*/ 303516 w 332422"/>
                  <a:gd name="connsiteY10" fmla="*/ 228540 h 288861"/>
                  <a:gd name="connsiteX11" fmla="*/ 332422 w 332422"/>
                  <a:gd name="connsiteY11" fmla="*/ 187891 h 288861"/>
                  <a:gd name="connsiteX12" fmla="*/ 332422 w 332422"/>
                  <a:gd name="connsiteY12" fmla="*/ 101172 h 288861"/>
                  <a:gd name="connsiteX13" fmla="*/ 289063 w 332422"/>
                  <a:gd name="connsiteY13" fmla="*/ 57812 h 288861"/>
                  <a:gd name="connsiteX14" fmla="*/ 231250 w 332422"/>
                  <a:gd name="connsiteY14" fmla="*/ 57812 h 288861"/>
                  <a:gd name="connsiteX15" fmla="*/ 231250 w 332422"/>
                  <a:gd name="connsiteY15" fmla="*/ 43359 h 288861"/>
                  <a:gd name="connsiteX16" fmla="*/ 187891 w 332422"/>
                  <a:gd name="connsiteY16" fmla="*/ 0 h 288861"/>
                  <a:gd name="connsiteX17" fmla="*/ 43359 w 332422"/>
                  <a:gd name="connsiteY17" fmla="*/ 0 h 288861"/>
                  <a:gd name="connsiteX18" fmla="*/ 0 w 332422"/>
                  <a:gd name="connsiteY18" fmla="*/ 43359 h 288861"/>
                  <a:gd name="connsiteX19" fmla="*/ 0 w 332422"/>
                  <a:gd name="connsiteY19" fmla="*/ 130078 h 288861"/>
                  <a:gd name="connsiteX20" fmla="*/ 28906 w 332422"/>
                  <a:gd name="connsiteY20" fmla="*/ 170727 h 288861"/>
                  <a:gd name="connsiteX21" fmla="*/ 289063 w 332422"/>
                  <a:gd name="connsiteY21" fmla="*/ 86719 h 288861"/>
                  <a:gd name="connsiteX22" fmla="*/ 303516 w 332422"/>
                  <a:gd name="connsiteY22" fmla="*/ 101172 h 288861"/>
                  <a:gd name="connsiteX23" fmla="*/ 303516 w 332422"/>
                  <a:gd name="connsiteY23" fmla="*/ 187891 h 288861"/>
                  <a:gd name="connsiteX24" fmla="*/ 289063 w 332422"/>
                  <a:gd name="connsiteY24" fmla="*/ 202344 h 288861"/>
                  <a:gd name="connsiteX25" fmla="*/ 274610 w 332422"/>
                  <a:gd name="connsiteY25" fmla="*/ 216797 h 288861"/>
                  <a:gd name="connsiteX26" fmla="*/ 274610 w 332422"/>
                  <a:gd name="connsiteY26" fmla="*/ 247510 h 288861"/>
                  <a:gd name="connsiteX27" fmla="*/ 210474 w 332422"/>
                  <a:gd name="connsiteY27" fmla="*/ 205054 h 288861"/>
                  <a:gd name="connsiteX28" fmla="*/ 202344 w 332422"/>
                  <a:gd name="connsiteY28" fmla="*/ 202344 h 288861"/>
                  <a:gd name="connsiteX29" fmla="*/ 144531 w 332422"/>
                  <a:gd name="connsiteY29" fmla="*/ 202344 h 288861"/>
                  <a:gd name="connsiteX30" fmla="*/ 130078 w 332422"/>
                  <a:gd name="connsiteY30" fmla="*/ 187891 h 288861"/>
                  <a:gd name="connsiteX31" fmla="*/ 130078 w 332422"/>
                  <a:gd name="connsiteY31" fmla="*/ 176148 h 288861"/>
                  <a:gd name="connsiteX32" fmla="*/ 134595 w 332422"/>
                  <a:gd name="connsiteY32" fmla="*/ 173437 h 288861"/>
                  <a:gd name="connsiteX33" fmla="*/ 187891 w 332422"/>
                  <a:gd name="connsiteY33" fmla="*/ 173437 h 288861"/>
                  <a:gd name="connsiteX34" fmla="*/ 231250 w 332422"/>
                  <a:gd name="connsiteY34" fmla="*/ 130078 h 288861"/>
                  <a:gd name="connsiteX35" fmla="*/ 231250 w 332422"/>
                  <a:gd name="connsiteY35" fmla="*/ 86719 h 288861"/>
                  <a:gd name="connsiteX36" fmla="*/ 289063 w 332422"/>
                  <a:gd name="connsiteY36" fmla="*/ 86719 h 288861"/>
                  <a:gd name="connsiteX37" fmla="*/ 130078 w 332422"/>
                  <a:gd name="connsiteY37" fmla="*/ 144531 h 288861"/>
                  <a:gd name="connsiteX38" fmla="*/ 130078 w 332422"/>
                  <a:gd name="connsiteY38" fmla="*/ 101172 h 288861"/>
                  <a:gd name="connsiteX39" fmla="*/ 144531 w 332422"/>
                  <a:gd name="connsiteY39" fmla="*/ 86719 h 288861"/>
                  <a:gd name="connsiteX40" fmla="*/ 202344 w 332422"/>
                  <a:gd name="connsiteY40" fmla="*/ 86719 h 288861"/>
                  <a:gd name="connsiteX41" fmla="*/ 202344 w 332422"/>
                  <a:gd name="connsiteY41" fmla="*/ 130078 h 288861"/>
                  <a:gd name="connsiteX42" fmla="*/ 187891 w 332422"/>
                  <a:gd name="connsiteY42" fmla="*/ 144531 h 288861"/>
                  <a:gd name="connsiteX43" fmla="*/ 130078 w 332422"/>
                  <a:gd name="connsiteY43" fmla="*/ 144531 h 288861"/>
                  <a:gd name="connsiteX44" fmla="*/ 28906 w 332422"/>
                  <a:gd name="connsiteY44" fmla="*/ 43359 h 288861"/>
                  <a:gd name="connsiteX45" fmla="*/ 43359 w 332422"/>
                  <a:gd name="connsiteY45" fmla="*/ 28906 h 288861"/>
                  <a:gd name="connsiteX46" fmla="*/ 187891 w 332422"/>
                  <a:gd name="connsiteY46" fmla="*/ 28906 h 288861"/>
                  <a:gd name="connsiteX47" fmla="*/ 202344 w 332422"/>
                  <a:gd name="connsiteY47" fmla="*/ 43359 h 288861"/>
                  <a:gd name="connsiteX48" fmla="*/ 202344 w 332422"/>
                  <a:gd name="connsiteY48" fmla="*/ 57812 h 288861"/>
                  <a:gd name="connsiteX49" fmla="*/ 144531 w 332422"/>
                  <a:gd name="connsiteY49" fmla="*/ 57812 h 288861"/>
                  <a:gd name="connsiteX50" fmla="*/ 101172 w 332422"/>
                  <a:gd name="connsiteY50" fmla="*/ 101172 h 288861"/>
                  <a:gd name="connsiteX51" fmla="*/ 101172 w 332422"/>
                  <a:gd name="connsiteY51" fmla="*/ 160791 h 288861"/>
                  <a:gd name="connsiteX52" fmla="*/ 57813 w 332422"/>
                  <a:gd name="connsiteY52" fmla="*/ 189698 h 288861"/>
                  <a:gd name="connsiteX53" fmla="*/ 57813 w 332422"/>
                  <a:gd name="connsiteY53" fmla="*/ 158984 h 288861"/>
                  <a:gd name="connsiteX54" fmla="*/ 43359 w 332422"/>
                  <a:gd name="connsiteY54" fmla="*/ 144531 h 288861"/>
                  <a:gd name="connsiteX55" fmla="*/ 28906 w 332422"/>
                  <a:gd name="connsiteY55" fmla="*/ 130078 h 288861"/>
                  <a:gd name="connsiteX56" fmla="*/ 28906 w 332422"/>
                  <a:gd name="connsiteY56" fmla="*/ 43359 h 28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422" h="288861">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2F5C3E80-55CE-DDDA-D27D-30A6C6A52996}"/>
                  </a:ext>
                </a:extLst>
              </p:cNvPr>
              <p:cNvSpPr/>
              <p:nvPr/>
            </p:nvSpPr>
            <p:spPr>
              <a:xfrm>
                <a:off x="5661430" y="3931102"/>
                <a:ext cx="260156" cy="231250"/>
              </a:xfrm>
              <a:custGeom>
                <a:avLst/>
                <a:gdLst>
                  <a:gd name="connsiteX0" fmla="*/ 43359 w 260156"/>
                  <a:gd name="connsiteY0" fmla="*/ 173438 h 231250"/>
                  <a:gd name="connsiteX1" fmla="*/ 43359 w 260156"/>
                  <a:gd name="connsiteY1" fmla="*/ 216797 h 231250"/>
                  <a:gd name="connsiteX2" fmla="*/ 57813 w 260156"/>
                  <a:gd name="connsiteY2" fmla="*/ 231250 h 231250"/>
                  <a:gd name="connsiteX3" fmla="*/ 65942 w 260156"/>
                  <a:gd name="connsiteY3" fmla="*/ 228540 h 231250"/>
                  <a:gd name="connsiteX4" fmla="*/ 149048 w 260156"/>
                  <a:gd name="connsiteY4" fmla="*/ 173438 h 231250"/>
                  <a:gd name="connsiteX5" fmla="*/ 216797 w 260156"/>
                  <a:gd name="connsiteY5" fmla="*/ 173438 h 231250"/>
                  <a:gd name="connsiteX6" fmla="*/ 260156 w 260156"/>
                  <a:gd name="connsiteY6" fmla="*/ 130078 h 231250"/>
                  <a:gd name="connsiteX7" fmla="*/ 260156 w 260156"/>
                  <a:gd name="connsiteY7" fmla="*/ 43359 h 231250"/>
                  <a:gd name="connsiteX8" fmla="*/ 216797 w 260156"/>
                  <a:gd name="connsiteY8" fmla="*/ 0 h 231250"/>
                  <a:gd name="connsiteX9" fmla="*/ 43359 w 260156"/>
                  <a:gd name="connsiteY9" fmla="*/ 0 h 231250"/>
                  <a:gd name="connsiteX10" fmla="*/ 0 w 260156"/>
                  <a:gd name="connsiteY10" fmla="*/ 43359 h 231250"/>
                  <a:gd name="connsiteX11" fmla="*/ 0 w 260156"/>
                  <a:gd name="connsiteY11" fmla="*/ 130078 h 231250"/>
                  <a:gd name="connsiteX12" fmla="*/ 43359 w 260156"/>
                  <a:gd name="connsiteY12" fmla="*/ 173438 h 231250"/>
                  <a:gd name="connsiteX13" fmla="*/ 28906 w 260156"/>
                  <a:gd name="connsiteY13" fmla="*/ 43359 h 231250"/>
                  <a:gd name="connsiteX14" fmla="*/ 43359 w 260156"/>
                  <a:gd name="connsiteY14" fmla="*/ 28906 h 231250"/>
                  <a:gd name="connsiteX15" fmla="*/ 216797 w 260156"/>
                  <a:gd name="connsiteY15" fmla="*/ 28906 h 231250"/>
                  <a:gd name="connsiteX16" fmla="*/ 231250 w 260156"/>
                  <a:gd name="connsiteY16" fmla="*/ 43359 h 231250"/>
                  <a:gd name="connsiteX17" fmla="*/ 231250 w 260156"/>
                  <a:gd name="connsiteY17" fmla="*/ 130078 h 231250"/>
                  <a:gd name="connsiteX18" fmla="*/ 216797 w 260156"/>
                  <a:gd name="connsiteY18" fmla="*/ 144531 h 231250"/>
                  <a:gd name="connsiteX19" fmla="*/ 144531 w 260156"/>
                  <a:gd name="connsiteY19" fmla="*/ 144531 h 231250"/>
                  <a:gd name="connsiteX20" fmla="*/ 136401 w 260156"/>
                  <a:gd name="connsiteY20" fmla="*/ 147241 h 231250"/>
                  <a:gd name="connsiteX21" fmla="*/ 72266 w 260156"/>
                  <a:gd name="connsiteY21" fmla="*/ 189698 h 231250"/>
                  <a:gd name="connsiteX22" fmla="*/ 72266 w 260156"/>
                  <a:gd name="connsiteY22" fmla="*/ 158984 h 231250"/>
                  <a:gd name="connsiteX23" fmla="*/ 57813 w 260156"/>
                  <a:gd name="connsiteY23" fmla="*/ 144531 h 231250"/>
                  <a:gd name="connsiteX24" fmla="*/ 43359 w 260156"/>
                  <a:gd name="connsiteY24" fmla="*/ 144531 h 231250"/>
                  <a:gd name="connsiteX25" fmla="*/ 28906 w 260156"/>
                  <a:gd name="connsiteY25" fmla="*/ 130078 h 231250"/>
                  <a:gd name="connsiteX26" fmla="*/ 28906 w 260156"/>
                  <a:gd name="connsiteY26" fmla="*/ 43359 h 2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156" h="23125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CB8437CC-25E6-DF4D-60F2-1C001C88F78A}"/>
                  </a:ext>
                </a:extLst>
              </p:cNvPr>
              <p:cNvSpPr/>
              <p:nvPr/>
            </p:nvSpPr>
            <p:spPr>
              <a:xfrm>
                <a:off x="5719243"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4FB85AEC-2F84-20DC-0E58-4016EB51F618}"/>
                  </a:ext>
                </a:extLst>
              </p:cNvPr>
              <p:cNvSpPr/>
              <p:nvPr/>
            </p:nvSpPr>
            <p:spPr>
              <a:xfrm>
                <a:off x="5777055"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08E6F259-B451-D87D-0C0A-19CF5EA6FCC0}"/>
                  </a:ext>
                </a:extLst>
              </p:cNvPr>
              <p:cNvSpPr/>
              <p:nvPr/>
            </p:nvSpPr>
            <p:spPr>
              <a:xfrm>
                <a:off x="5834868"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9F6B7151-0A60-7184-C151-85729E10B8C6}"/>
                  </a:ext>
                </a:extLst>
              </p:cNvPr>
              <p:cNvSpPr/>
              <p:nvPr/>
            </p:nvSpPr>
            <p:spPr>
              <a:xfrm>
                <a:off x="6008306" y="4162352"/>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496D0129-B675-AE6E-6C27-0C62EDD8E62E}"/>
                  </a:ext>
                </a:extLst>
              </p:cNvPr>
              <p:cNvSpPr/>
              <p:nvPr/>
            </p:nvSpPr>
            <p:spPr>
              <a:xfrm>
                <a:off x="6384087" y="4191259"/>
                <a:ext cx="115625" cy="115625"/>
              </a:xfrm>
              <a:custGeom>
                <a:avLst/>
                <a:gdLst>
                  <a:gd name="connsiteX0" fmla="*/ 0 w 115625"/>
                  <a:gd name="connsiteY0" fmla="*/ 57813 h 115625"/>
                  <a:gd name="connsiteX1" fmla="*/ 57813 w 115625"/>
                  <a:gd name="connsiteY1" fmla="*/ 115625 h 115625"/>
                  <a:gd name="connsiteX2" fmla="*/ 115625 w 115625"/>
                  <a:gd name="connsiteY2" fmla="*/ 57813 h 115625"/>
                  <a:gd name="connsiteX3" fmla="*/ 57813 w 115625"/>
                  <a:gd name="connsiteY3" fmla="*/ 0 h 115625"/>
                  <a:gd name="connsiteX4" fmla="*/ 0 w 115625"/>
                  <a:gd name="connsiteY4" fmla="*/ 57813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750DCF32-EE2A-6D04-3C18-A5083921CB18}"/>
                  </a:ext>
                </a:extLst>
              </p:cNvPr>
              <p:cNvSpPr/>
              <p:nvPr/>
            </p:nvSpPr>
            <p:spPr>
              <a:xfrm>
                <a:off x="5632524" y="4191259"/>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5" name="Graphic 3">
            <a:extLst>
              <a:ext uri="{FF2B5EF4-FFF2-40B4-BE49-F238E27FC236}">
                <a16:creationId xmlns:a16="http://schemas.microsoft.com/office/drawing/2014/main" id="{2605DC68-DDA6-F256-D05C-D795E513C346}"/>
              </a:ext>
            </a:extLst>
          </p:cNvPr>
          <p:cNvGrpSpPr/>
          <p:nvPr/>
        </p:nvGrpSpPr>
        <p:grpSpPr>
          <a:xfrm>
            <a:off x="3669885" y="5258403"/>
            <a:ext cx="645547" cy="557261"/>
            <a:chOff x="662657" y="2010078"/>
            <a:chExt cx="1091621" cy="942328"/>
          </a:xfrm>
        </p:grpSpPr>
        <p:sp>
          <p:nvSpPr>
            <p:cNvPr id="90" name="Freeform 89">
              <a:extLst>
                <a:ext uri="{FF2B5EF4-FFF2-40B4-BE49-F238E27FC236}">
                  <a16:creationId xmlns:a16="http://schemas.microsoft.com/office/drawing/2014/main" id="{26DF82E3-94F5-A29E-E895-B72269DF87C4}"/>
                </a:ext>
              </a:extLst>
            </p:cNvPr>
            <p:cNvSpPr/>
            <p:nvPr/>
          </p:nvSpPr>
          <p:spPr>
            <a:xfrm>
              <a:off x="1117956" y="2040344"/>
              <a:ext cx="611637" cy="665805"/>
            </a:xfrm>
            <a:custGeom>
              <a:avLst/>
              <a:gdLst>
                <a:gd name="connsiteX0" fmla="*/ 606152 w 611637"/>
                <a:gd name="connsiteY0" fmla="*/ 594494 h 665805"/>
                <a:gd name="connsiteX1" fmla="*/ 606152 w 611637"/>
                <a:gd name="connsiteY1" fmla="*/ 654835 h 665805"/>
                <a:gd name="connsiteX2" fmla="*/ 595180 w 611637"/>
                <a:gd name="connsiteY2" fmla="*/ 665806 h 665805"/>
                <a:gd name="connsiteX3" fmla="*/ 482727 w 611637"/>
                <a:gd name="connsiteY3" fmla="*/ 665806 h 665805"/>
                <a:gd name="connsiteX4" fmla="*/ 471756 w 611637"/>
                <a:gd name="connsiteY4" fmla="*/ 654835 h 665805"/>
                <a:gd name="connsiteX5" fmla="*/ 342846 w 611637"/>
                <a:gd name="connsiteY5" fmla="*/ 550610 h 665805"/>
                <a:gd name="connsiteX6" fmla="*/ 213936 w 611637"/>
                <a:gd name="connsiteY6" fmla="*/ 654835 h 665805"/>
                <a:gd name="connsiteX7" fmla="*/ 202965 w 611637"/>
                <a:gd name="connsiteY7" fmla="*/ 665806 h 665805"/>
                <a:gd name="connsiteX8" fmla="*/ 126167 w 611637"/>
                <a:gd name="connsiteY8" fmla="*/ 665806 h 665805"/>
                <a:gd name="connsiteX9" fmla="*/ 115196 w 611637"/>
                <a:gd name="connsiteY9" fmla="*/ 654835 h 665805"/>
                <a:gd name="connsiteX10" fmla="*/ 115196 w 611637"/>
                <a:gd name="connsiteY10" fmla="*/ 578037 h 665805"/>
                <a:gd name="connsiteX11" fmla="*/ 79540 w 611637"/>
                <a:gd name="connsiteY11" fmla="*/ 534153 h 665805"/>
                <a:gd name="connsiteX12" fmla="*/ 0 w 611637"/>
                <a:gd name="connsiteY12" fmla="*/ 438156 h 665805"/>
                <a:gd name="connsiteX13" fmla="*/ 79540 w 611637"/>
                <a:gd name="connsiteY13" fmla="*/ 342160 h 665805"/>
                <a:gd name="connsiteX14" fmla="*/ 115196 w 611637"/>
                <a:gd name="connsiteY14" fmla="*/ 298276 h 665805"/>
                <a:gd name="connsiteX15" fmla="*/ 115196 w 611637"/>
                <a:gd name="connsiteY15" fmla="*/ 221478 h 665805"/>
                <a:gd name="connsiteX16" fmla="*/ 126167 w 611637"/>
                <a:gd name="connsiteY16" fmla="*/ 210507 h 665805"/>
                <a:gd name="connsiteX17" fmla="*/ 359303 w 611637"/>
                <a:gd name="connsiteY17" fmla="*/ 210507 h 665805"/>
                <a:gd name="connsiteX18" fmla="*/ 373017 w 611637"/>
                <a:gd name="connsiteY18" fmla="*/ 205021 h 665805"/>
                <a:gd name="connsiteX19" fmla="*/ 532097 w 611637"/>
                <a:gd name="connsiteY19" fmla="*/ 2057 h 665805"/>
                <a:gd name="connsiteX20" fmla="*/ 537583 w 611637"/>
                <a:gd name="connsiteY20" fmla="*/ 2057 h 665805"/>
                <a:gd name="connsiteX21" fmla="*/ 540325 w 611637"/>
                <a:gd name="connsiteY21" fmla="*/ 4800 h 665805"/>
                <a:gd name="connsiteX22" fmla="*/ 540325 w 611637"/>
                <a:gd name="connsiteY22" fmla="*/ 194051 h 665805"/>
                <a:gd name="connsiteX23" fmla="*/ 556782 w 611637"/>
                <a:gd name="connsiteY23" fmla="*/ 210507 h 665805"/>
                <a:gd name="connsiteX24" fmla="*/ 600666 w 611637"/>
                <a:gd name="connsiteY24" fmla="*/ 210507 h 665805"/>
                <a:gd name="connsiteX25" fmla="*/ 611637 w 611637"/>
                <a:gd name="connsiteY25" fmla="*/ 221478 h 665805"/>
                <a:gd name="connsiteX26" fmla="*/ 611637 w 611637"/>
                <a:gd name="connsiteY26" fmla="*/ 523182 h 6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637" h="665805">
                  <a:moveTo>
                    <a:pt x="606152" y="594494"/>
                  </a:moveTo>
                  <a:lnTo>
                    <a:pt x="606152" y="654835"/>
                  </a:lnTo>
                  <a:cubicBezTo>
                    <a:pt x="606152" y="660320"/>
                    <a:pt x="600666" y="665806"/>
                    <a:pt x="595180" y="665806"/>
                  </a:cubicBezTo>
                  <a:lnTo>
                    <a:pt x="482727" y="665806"/>
                  </a:lnTo>
                  <a:cubicBezTo>
                    <a:pt x="477242" y="665806"/>
                    <a:pt x="471756" y="660320"/>
                    <a:pt x="471756" y="654835"/>
                  </a:cubicBezTo>
                  <a:cubicBezTo>
                    <a:pt x="460785" y="594494"/>
                    <a:pt x="405930" y="550610"/>
                    <a:pt x="342846" y="550610"/>
                  </a:cubicBezTo>
                  <a:cubicBezTo>
                    <a:pt x="279762" y="550610"/>
                    <a:pt x="227650" y="594494"/>
                    <a:pt x="213936" y="654835"/>
                  </a:cubicBezTo>
                  <a:cubicBezTo>
                    <a:pt x="213936" y="660320"/>
                    <a:pt x="208450" y="665806"/>
                    <a:pt x="202965" y="665806"/>
                  </a:cubicBezTo>
                  <a:lnTo>
                    <a:pt x="126167" y="665806"/>
                  </a:lnTo>
                  <a:cubicBezTo>
                    <a:pt x="120682" y="665806"/>
                    <a:pt x="115196" y="660320"/>
                    <a:pt x="115196" y="654835"/>
                  </a:cubicBezTo>
                  <a:lnTo>
                    <a:pt x="115196" y="578037"/>
                  </a:lnTo>
                  <a:cubicBezTo>
                    <a:pt x="115196" y="556095"/>
                    <a:pt x="101483" y="539639"/>
                    <a:pt x="79540" y="534153"/>
                  </a:cubicBezTo>
                  <a:cubicBezTo>
                    <a:pt x="32913" y="525925"/>
                    <a:pt x="0" y="484784"/>
                    <a:pt x="0" y="438156"/>
                  </a:cubicBezTo>
                  <a:cubicBezTo>
                    <a:pt x="0" y="391529"/>
                    <a:pt x="32913" y="350388"/>
                    <a:pt x="79540" y="342160"/>
                  </a:cubicBezTo>
                  <a:cubicBezTo>
                    <a:pt x="101483" y="336674"/>
                    <a:pt x="115196" y="320218"/>
                    <a:pt x="115196" y="298276"/>
                  </a:cubicBezTo>
                  <a:lnTo>
                    <a:pt x="115196" y="221478"/>
                  </a:lnTo>
                  <a:cubicBezTo>
                    <a:pt x="115196" y="215993"/>
                    <a:pt x="120682" y="210507"/>
                    <a:pt x="126167" y="210507"/>
                  </a:cubicBezTo>
                  <a:lnTo>
                    <a:pt x="359303" y="210507"/>
                  </a:lnTo>
                  <a:cubicBezTo>
                    <a:pt x="364788" y="210507"/>
                    <a:pt x="367531" y="207764"/>
                    <a:pt x="373017" y="205021"/>
                  </a:cubicBezTo>
                  <a:lnTo>
                    <a:pt x="532097" y="2057"/>
                  </a:lnTo>
                  <a:cubicBezTo>
                    <a:pt x="532097" y="-686"/>
                    <a:pt x="534840" y="-686"/>
                    <a:pt x="537583" y="2057"/>
                  </a:cubicBezTo>
                  <a:cubicBezTo>
                    <a:pt x="540325" y="2057"/>
                    <a:pt x="540325" y="4800"/>
                    <a:pt x="540325" y="4800"/>
                  </a:cubicBezTo>
                  <a:lnTo>
                    <a:pt x="540325" y="194051"/>
                  </a:lnTo>
                  <a:cubicBezTo>
                    <a:pt x="540325" y="202279"/>
                    <a:pt x="548553" y="210507"/>
                    <a:pt x="556782" y="210507"/>
                  </a:cubicBezTo>
                  <a:lnTo>
                    <a:pt x="600666" y="210507"/>
                  </a:lnTo>
                  <a:cubicBezTo>
                    <a:pt x="606152" y="210507"/>
                    <a:pt x="611637" y="215993"/>
                    <a:pt x="611637" y="221478"/>
                  </a:cubicBezTo>
                  <a:lnTo>
                    <a:pt x="611637" y="523182"/>
                  </a:lnTo>
                </a:path>
              </a:pathLst>
            </a:custGeom>
            <a:solidFill>
              <a:srgbClr val="00BADE"/>
            </a:solidFill>
            <a:ln w="27426" cap="flat">
              <a:noFill/>
              <a:prstDash val="solid"/>
              <a:miter/>
            </a:ln>
          </p:spPr>
          <p:txBody>
            <a:bodyPr rtlCol="0" anchor="ctr"/>
            <a:lstStyle/>
            <a:p>
              <a:endParaRPr lang="en-US"/>
            </a:p>
          </p:txBody>
        </p:sp>
        <p:grpSp>
          <p:nvGrpSpPr>
            <p:cNvPr id="97" name="Graphic 3">
              <a:extLst>
                <a:ext uri="{FF2B5EF4-FFF2-40B4-BE49-F238E27FC236}">
                  <a16:creationId xmlns:a16="http://schemas.microsoft.com/office/drawing/2014/main" id="{38D9E2B8-A179-DE62-1395-FAE8AAACE5E6}"/>
                </a:ext>
              </a:extLst>
            </p:cNvPr>
            <p:cNvGrpSpPr/>
            <p:nvPr/>
          </p:nvGrpSpPr>
          <p:grpSpPr>
            <a:xfrm>
              <a:off x="662657" y="2010078"/>
              <a:ext cx="1091621" cy="942328"/>
              <a:chOff x="662657" y="2010078"/>
              <a:chExt cx="1091621" cy="942328"/>
            </a:xfrm>
            <a:solidFill>
              <a:srgbClr val="000000"/>
            </a:solidFill>
          </p:grpSpPr>
          <p:sp>
            <p:nvSpPr>
              <p:cNvPr id="98" name="Freeform 97">
                <a:extLst>
                  <a:ext uri="{FF2B5EF4-FFF2-40B4-BE49-F238E27FC236}">
                    <a16:creationId xmlns:a16="http://schemas.microsoft.com/office/drawing/2014/main" id="{309FD57E-3EE2-9C1B-7BDE-A9540B3ADAAC}"/>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58DD354A-8389-EA91-8BF1-B917CA8CFCE1}"/>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14BB7B26-D4A5-D3D1-2EBA-07916735707B}"/>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grpSp>
            <p:nvGrpSpPr>
              <p:cNvPr id="108" name="Graphic 3">
                <a:extLst>
                  <a:ext uri="{FF2B5EF4-FFF2-40B4-BE49-F238E27FC236}">
                    <a16:creationId xmlns:a16="http://schemas.microsoft.com/office/drawing/2014/main" id="{51771369-9095-652D-CBCB-3D2FF6F6F5D9}"/>
                  </a:ext>
                </a:extLst>
              </p:cNvPr>
              <p:cNvGrpSpPr/>
              <p:nvPr/>
            </p:nvGrpSpPr>
            <p:grpSpPr>
              <a:xfrm>
                <a:off x="662657" y="2010078"/>
                <a:ext cx="1091621" cy="942328"/>
                <a:chOff x="662657" y="2010078"/>
                <a:chExt cx="1091621" cy="942328"/>
              </a:xfrm>
              <a:solidFill>
                <a:srgbClr val="000000"/>
              </a:solidFill>
            </p:grpSpPr>
            <p:sp>
              <p:nvSpPr>
                <p:cNvPr id="109" name="Freeform 108">
                  <a:extLst>
                    <a:ext uri="{FF2B5EF4-FFF2-40B4-BE49-F238E27FC236}">
                      <a16:creationId xmlns:a16="http://schemas.microsoft.com/office/drawing/2014/main" id="{7CB52844-E7A6-97CE-9691-C543614C2C91}"/>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054A28F2-5D5C-B864-1D38-54A5360D930D}"/>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solidFill>
                  <a:srgbClr val="000000"/>
                </a:solidFill>
                <a:ln w="27426" cap="flat">
                  <a:noFill/>
                  <a:prstDash val="solid"/>
                  <a:miter/>
                </a:ln>
              </p:spPr>
              <p:txBody>
                <a:bodyPr rtlCol="0" anchor="ctr"/>
                <a:lstStyle/>
                <a:p>
                  <a:endParaRPr lang="en-US"/>
                </a:p>
              </p:txBody>
            </p:sp>
          </p:grpSp>
        </p:grpSp>
      </p:grpSp>
      <p:grpSp>
        <p:nvGrpSpPr>
          <p:cNvPr id="111" name="Graphic 3">
            <a:extLst>
              <a:ext uri="{FF2B5EF4-FFF2-40B4-BE49-F238E27FC236}">
                <a16:creationId xmlns:a16="http://schemas.microsoft.com/office/drawing/2014/main" id="{D2D78CCD-62D9-67B3-67E4-AAA7F859A9E9}"/>
              </a:ext>
            </a:extLst>
          </p:cNvPr>
          <p:cNvGrpSpPr/>
          <p:nvPr/>
        </p:nvGrpSpPr>
        <p:grpSpPr>
          <a:xfrm>
            <a:off x="814050" y="5273284"/>
            <a:ext cx="617593" cy="620486"/>
            <a:chOff x="10641325" y="2076985"/>
            <a:chExt cx="1044352" cy="1049245"/>
          </a:xfrm>
        </p:grpSpPr>
        <p:sp>
          <p:nvSpPr>
            <p:cNvPr id="112" name="Freeform 111">
              <a:extLst>
                <a:ext uri="{FF2B5EF4-FFF2-40B4-BE49-F238E27FC236}">
                  <a16:creationId xmlns:a16="http://schemas.microsoft.com/office/drawing/2014/main" id="{438306D1-7EBD-BD3D-0FE0-54E59200EEE0}"/>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00BADE"/>
            </a:solidFill>
            <a:ln w="27426" cap="flat">
              <a:noFill/>
              <a:prstDash val="solid"/>
              <a:miter/>
            </a:ln>
          </p:spPr>
          <p:txBody>
            <a:bodyPr rtlCol="0" anchor="ctr"/>
            <a:lstStyle/>
            <a:p>
              <a:endParaRPr lang="en-US"/>
            </a:p>
          </p:txBody>
        </p:sp>
        <p:grpSp>
          <p:nvGrpSpPr>
            <p:cNvPr id="113" name="Graphic 3">
              <a:extLst>
                <a:ext uri="{FF2B5EF4-FFF2-40B4-BE49-F238E27FC236}">
                  <a16:creationId xmlns:a16="http://schemas.microsoft.com/office/drawing/2014/main" id="{29AAEA16-9110-3EC1-A619-CAC63D66E986}"/>
                </a:ext>
              </a:extLst>
            </p:cNvPr>
            <p:cNvGrpSpPr/>
            <p:nvPr/>
          </p:nvGrpSpPr>
          <p:grpSpPr>
            <a:xfrm>
              <a:off x="10641325" y="2076985"/>
              <a:ext cx="1044352" cy="1049245"/>
              <a:chOff x="10641325" y="2076985"/>
              <a:chExt cx="1044352" cy="1049245"/>
            </a:xfrm>
            <a:solidFill>
              <a:srgbClr val="000000"/>
            </a:solidFill>
          </p:grpSpPr>
          <p:sp>
            <p:nvSpPr>
              <p:cNvPr id="114" name="Freeform 113">
                <a:extLst>
                  <a:ext uri="{FF2B5EF4-FFF2-40B4-BE49-F238E27FC236}">
                    <a16:creationId xmlns:a16="http://schemas.microsoft.com/office/drawing/2014/main" id="{E80EB3CD-FC7A-31B4-2BA1-FF2CE349ADBE}"/>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solidFill>
                <a:srgbClr val="000000"/>
              </a:solidFill>
              <a:ln w="27426"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08C2E9BD-B166-37A6-C7C0-A5C3A8FDA908}"/>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solidFill>
                <a:srgbClr val="000000"/>
              </a:solidFill>
              <a:ln w="27426"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F7094CBA-C406-8EE4-3B3A-FF73BD32AA85}"/>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solidFill>
                <a:srgbClr val="000000"/>
              </a:solidFill>
              <a:ln w="27426"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3DD96F4F-64F7-405C-FCDC-8AB69D2749BF}"/>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solidFill>
                <a:srgbClr val="000000"/>
              </a:solidFill>
              <a:ln w="27426"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13BF23AE-AE5E-315C-BC80-C8857AF63B22}"/>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solidFill>
                <a:srgbClr val="000000"/>
              </a:solidFill>
              <a:ln w="27426"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8BD99B07-722C-59A2-74B2-FD8C4C074855}"/>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solidFill>
                <a:srgbClr val="000000"/>
              </a:solidFill>
              <a:ln w="27426"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3E25460D-3B60-3F49-43F9-EE220FA22E96}"/>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solidFill>
                <a:srgbClr val="000000"/>
              </a:solidFill>
              <a:ln w="27426"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2DB6C986-B67E-C4CC-E3DC-6B5FD87CA9F0}"/>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solidFill>
                <a:srgbClr val="000000"/>
              </a:solidFill>
              <a:ln w="27426"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FAC5CB1-24EE-2B67-3F3A-C29C1AEF1D18}"/>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solidFill>
                <a:srgbClr val="000000"/>
              </a:solidFill>
              <a:ln w="27426"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18B553E-958B-AC74-FABD-97062CB283D7}"/>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solidFill>
                <a:srgbClr val="000000"/>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2784616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551919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The goal of the Contributory Clinic is to create a space where parents can come and develop strategies to reduce the screen time of their children. When opening the group to the public, the first thing to decide is how to organize this time. How will you welcome people and introduce them to the project? How will you organise the space? Will you rely on any content to instigate the discussion? How to make the link between different sessions? How do you conclude meetings?</a:t>
            </a:r>
          </a:p>
          <a:p>
            <a:pPr>
              <a:lnSpc>
                <a:spcPts val="1220"/>
              </a:lnSpc>
            </a:pPr>
            <a:r>
              <a:rPr lang="en-US" sz="1150" dirty="0">
                <a:solidFill>
                  <a:srgbClr val="262626"/>
                </a:solidFill>
              </a:rPr>
              <a:t> </a:t>
            </a:r>
          </a:p>
          <a:p>
            <a:pPr>
              <a:lnSpc>
                <a:spcPts val="1220"/>
              </a:lnSpc>
            </a:pPr>
            <a:r>
              <a:rPr lang="en-US" sz="1150" dirty="0">
                <a:solidFill>
                  <a:srgbClr val="262626"/>
                </a:solidFill>
              </a:rPr>
              <a:t>The original format of the Contributory Clinic was organized around two structures: a workshop taking place every second week in the PMI </a:t>
            </a:r>
            <a:r>
              <a:rPr lang="en-US" sz="1150" dirty="0" err="1">
                <a:solidFill>
                  <a:srgbClr val="262626"/>
                </a:solidFill>
              </a:rPr>
              <a:t>centre</a:t>
            </a:r>
            <a:r>
              <a:rPr lang="en-US" sz="1150" dirty="0">
                <a:solidFill>
                  <a:srgbClr val="262626"/>
                </a:solidFill>
              </a:rPr>
              <a:t> and a theoretical seminar happening every second month, which was firstly held at the Institute of Research and Innovation, since on Zoom during the COVID-19 pandemic, and finally in a hybrid format with a physical anchoring in Saint-Denis. </a:t>
            </a:r>
          </a:p>
          <a:p>
            <a:pPr>
              <a:lnSpc>
                <a:spcPts val="1220"/>
              </a:lnSpc>
            </a:pPr>
            <a:r>
              <a:rPr lang="en-US" sz="1150" dirty="0">
                <a:solidFill>
                  <a:srgbClr val="262626"/>
                </a:solidFill>
              </a:rPr>
              <a:t> </a:t>
            </a:r>
          </a:p>
          <a:p>
            <a:pPr>
              <a:lnSpc>
                <a:spcPts val="1220"/>
              </a:lnSpc>
            </a:pPr>
            <a:r>
              <a:rPr lang="en-US" sz="1150" dirty="0">
                <a:solidFill>
                  <a:srgbClr val="262626"/>
                </a:solidFill>
              </a:rPr>
              <a:t>The workshop was conceived of as the main activity bringing together the core group with parents from the neighborhood. It is open and long-term, meaning that parents can drop in for one session or follow the discussion for several weeks. It’s important that the space feels open and friendly. This is ensured through strategies like arranging the chairs in an open circle without tables in the middle, preparing tea and coffee, and inviting people to introduce themselves at length. Seeing that you’re targeting parents with young children, you also want to make sure that someone can take care of the children during discussions. </a:t>
            </a:r>
          </a:p>
          <a:p>
            <a:pPr>
              <a:lnSpc>
                <a:spcPts val="1220"/>
              </a:lnSpc>
            </a:pPr>
            <a:r>
              <a:rPr lang="en-US" sz="1150" dirty="0">
                <a:solidFill>
                  <a:srgbClr val="262626"/>
                </a:solidFill>
              </a:rPr>
              <a:t> </a:t>
            </a:r>
          </a:p>
          <a:p>
            <a:pPr>
              <a:lnSpc>
                <a:spcPts val="1220"/>
              </a:lnSpc>
            </a:pPr>
            <a:r>
              <a:rPr lang="en-US" sz="1150" dirty="0">
                <a:solidFill>
                  <a:srgbClr val="262626"/>
                </a:solidFill>
              </a:rPr>
              <a:t>It is important that you stay in the same place and work during the same hours so people know where and when to find you. In the Contributory Clinic, we work every second Friday (with the exception of holidays) from 09:30 to 12:00. The first hour and a half is open to parents. The last hour is reserved for the core group. During this time, we evaluate the day’s session, plan for the following, and discuss other potential projects or opportunities we want to respond to together. </a:t>
            </a:r>
          </a:p>
          <a:p>
            <a:pPr>
              <a:lnSpc>
                <a:spcPts val="1220"/>
              </a:lnSpc>
            </a:pPr>
            <a:r>
              <a:rPr lang="en-US" sz="1150" dirty="0">
                <a:solidFill>
                  <a:srgbClr val="262626"/>
                </a:solidFill>
              </a:rPr>
              <a:t> </a:t>
            </a:r>
          </a:p>
          <a:p>
            <a:pPr>
              <a:lnSpc>
                <a:spcPts val="1220"/>
              </a:lnSpc>
            </a:pPr>
            <a:r>
              <a:rPr lang="en-US" sz="1150" dirty="0">
                <a:solidFill>
                  <a:srgbClr val="262626"/>
                </a:solidFill>
              </a:rPr>
              <a:t>As for the content, we’ve found it very useful to start off sessions by showing a small video on the effects screens have on children. It can be overwhelming for new parents to feel all the attention on them when they arrive, and so the video helps direct it towards an exterior object which can incite responses from everyone present. In general, it’s important that the animator sees that the workshop does not turn into a collective consultation session. The objective is to create a dialogue between different kinds of knowledge by complementing lived experience with theoretical knowledge and know-how, which is difficult to do if you get lost in one person’s experience. To create a more balanced discussion where all of the attention does not gravitate towards a single person, it’s a good idea to have at least a couple of parents present for each session. </a:t>
            </a:r>
          </a:p>
          <a:p>
            <a:pPr>
              <a:lnSpc>
                <a:spcPts val="1220"/>
              </a:lnSpc>
            </a:pPr>
            <a:r>
              <a:rPr lang="en-US" sz="1150" dirty="0">
                <a:solidFill>
                  <a:srgbClr val="262626"/>
                </a:solidFill>
              </a:rPr>
              <a:t> </a:t>
            </a:r>
          </a:p>
          <a:p>
            <a:pPr>
              <a:lnSpc>
                <a:spcPts val="1220"/>
              </a:lnSpc>
            </a:pPr>
            <a:r>
              <a:rPr lang="en-US" sz="1150" dirty="0">
                <a:solidFill>
                  <a:srgbClr val="262626"/>
                </a:solidFill>
              </a:rPr>
              <a:t>The seminar is an extension of the reading session that structured the first year of activities in the Contributory Clinic. We use them to go into debt with some of the issues that have been identified during the workshop and which merit further discussion. At first, the seminars took place at the Institute of Research and Innovation. The content would since be relayed to the parents and professionals during the workshops. During COVID, the seminar, like most other activities, moved online; during this same moment, the rest of the group was invited to take part. After the pandemic, on the request of the professionals, we moved the seminar to the PMI Centre. As we’ve worked with more people in the territory, we’ve opened the seminar up to a larger public. It isn’t just reserved for those who participate in the workshop, but more generally for people who are interested in the topic, and who would like to reserve a moment every second month to dive deeper into subjects related to the question of overexposure. The seminars are theoretical in nature. Sometimes researchers from the core group will prepare a topic to discuss; other times we invite other academics or professionals to prepare a presentation. Previous interventions have treated topics such as addiction, play, </a:t>
            </a:r>
            <a:r>
              <a:rPr lang="en-US" sz="1150" dirty="0">
                <a:solidFill>
                  <a:srgbClr val="FF0000"/>
                </a:solidFill>
              </a:rPr>
              <a:t>autism</a:t>
            </a:r>
            <a:r>
              <a:rPr lang="en-US" sz="1150" dirty="0">
                <a:solidFill>
                  <a:srgbClr val="262626"/>
                </a:solidFill>
              </a:rPr>
              <a:t>, the capacity to be alone, disruption, human language, negation, and frustration. The seminar lasts two hours: one hour is reserved for the presentation and one hour for the discussion. </a:t>
            </a:r>
          </a:p>
          <a:p>
            <a:pPr>
              <a:lnSpc>
                <a:spcPts val="1220"/>
              </a:lnSpc>
            </a:pPr>
            <a:r>
              <a:rPr lang="en-US" sz="1150" dirty="0">
                <a:solidFill>
                  <a:srgbClr val="262626"/>
                </a:solidFill>
              </a:rPr>
              <a:t> </a:t>
            </a:r>
          </a:p>
          <a:p>
            <a:pPr>
              <a:lnSpc>
                <a:spcPts val="1220"/>
              </a:lnSpc>
            </a:pPr>
            <a:r>
              <a:rPr lang="en-US" sz="1150" dirty="0">
                <a:solidFill>
                  <a:srgbClr val="262626"/>
                </a:solidFill>
              </a:rPr>
              <a:t>You might decide to structure your activities differently, but we have found a lot of value in this intermittent model, where you move between looking for alternatives to screens and more theoretical discussions, which shed light on the problems you run up against and provide conceptual tools for imagining new forms of action. </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01</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112098" y="1128261"/>
            <a:ext cx="2700498"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err="1">
                <a:solidFill>
                  <a:srgbClr val="009AC1"/>
                </a:solidFill>
              </a:rPr>
              <a:t>Organising</a:t>
            </a:r>
            <a:r>
              <a:rPr lang="en-US" sz="1800" b="1" dirty="0">
                <a:solidFill>
                  <a:srgbClr val="009AC1"/>
                </a:solidFill>
              </a:rPr>
              <a:t> the workshop and the seminar </a:t>
            </a:r>
          </a:p>
        </p:txBody>
      </p:sp>
      <p:pic>
        <p:nvPicPr>
          <p:cNvPr id="21" name="Picture 20">
            <a:extLst>
              <a:ext uri="{FF2B5EF4-FFF2-40B4-BE49-F238E27FC236}">
                <a16:creationId xmlns:a16="http://schemas.microsoft.com/office/drawing/2014/main"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71</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DC38730-DA9E-C7E4-2CBD-C25FDA639856}"/>
              </a:ext>
            </a:extLst>
          </p:cNvPr>
          <p:cNvGrpSpPr/>
          <p:nvPr/>
        </p:nvGrpSpPr>
        <p:grpSpPr>
          <a:xfrm>
            <a:off x="6172842" y="811146"/>
            <a:ext cx="674531" cy="618320"/>
            <a:chOff x="5632524" y="3887743"/>
            <a:chExt cx="867188" cy="794922"/>
          </a:xfrm>
        </p:grpSpPr>
        <p:sp>
          <p:nvSpPr>
            <p:cNvPr id="15" name="Freeform 14">
              <a:extLst>
                <a:ext uri="{FF2B5EF4-FFF2-40B4-BE49-F238E27FC236}">
                  <a16:creationId xmlns:a16="http://schemas.microsoft.com/office/drawing/2014/main" id="{51E4A7A9-CDA4-5167-7E22-F8A31252D8DA}"/>
                </a:ext>
              </a:extLst>
            </p:cNvPr>
            <p:cNvSpPr/>
            <p:nvPr/>
          </p:nvSpPr>
          <p:spPr>
            <a:xfrm>
              <a:off x="6219683" y="3963622"/>
              <a:ext cx="173437" cy="160791"/>
            </a:xfrm>
            <a:custGeom>
              <a:avLst/>
              <a:gdLst>
                <a:gd name="connsiteX0" fmla="*/ 158985 w 173437"/>
                <a:gd name="connsiteY0" fmla="*/ 0 h 160791"/>
                <a:gd name="connsiteX1" fmla="*/ 173438 w 173437"/>
                <a:gd name="connsiteY1" fmla="*/ 14453 h 160791"/>
                <a:gd name="connsiteX2" fmla="*/ 173438 w 173437"/>
                <a:gd name="connsiteY2" fmla="*/ 101172 h 160791"/>
                <a:gd name="connsiteX3" fmla="*/ 158985 w 173437"/>
                <a:gd name="connsiteY3" fmla="*/ 115625 h 160791"/>
                <a:gd name="connsiteX4" fmla="*/ 144531 w 173437"/>
                <a:gd name="connsiteY4" fmla="*/ 130079 h 160791"/>
                <a:gd name="connsiteX5" fmla="*/ 144531 w 173437"/>
                <a:gd name="connsiteY5" fmla="*/ 160791 h 160791"/>
                <a:gd name="connsiteX6" fmla="*/ 80396 w 173437"/>
                <a:gd name="connsiteY6" fmla="*/ 118335 h 160791"/>
                <a:gd name="connsiteX7" fmla="*/ 72266 w 173437"/>
                <a:gd name="connsiteY7" fmla="*/ 115625 h 160791"/>
                <a:gd name="connsiteX8" fmla="*/ 14453 w 173437"/>
                <a:gd name="connsiteY8" fmla="*/ 115625 h 160791"/>
                <a:gd name="connsiteX9" fmla="*/ 0 w 173437"/>
                <a:gd name="connsiteY9" fmla="*/ 101172 h 160791"/>
                <a:gd name="connsiteX10" fmla="*/ 0 w 173437"/>
                <a:gd name="connsiteY10" fmla="*/ 89429 h 160791"/>
                <a:gd name="connsiteX11" fmla="*/ 4517 w 173437"/>
                <a:gd name="connsiteY11" fmla="*/ 86719 h 160791"/>
                <a:gd name="connsiteX12" fmla="*/ 57813 w 173437"/>
                <a:gd name="connsiteY12" fmla="*/ 86719 h 160791"/>
                <a:gd name="connsiteX13" fmla="*/ 101172 w 173437"/>
                <a:gd name="connsiteY13" fmla="*/ 43359 h 160791"/>
                <a:gd name="connsiteX14" fmla="*/ 101172 w 173437"/>
                <a:gd name="connsiteY14" fmla="*/ 0 h 160791"/>
                <a:gd name="connsiteX15" fmla="*/ 158985 w 173437"/>
                <a:gd name="connsiteY15" fmla="*/ 0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437" h="160791">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B3F8B3FC-8918-5D9B-0752-DFDAFFC8F9BD}"/>
                </a:ext>
              </a:extLst>
            </p:cNvPr>
            <p:cNvSpPr/>
            <p:nvPr/>
          </p:nvSpPr>
          <p:spPr>
            <a:xfrm>
              <a:off x="6118511" y="3905809"/>
              <a:ext cx="173437" cy="160791"/>
            </a:xfrm>
            <a:custGeom>
              <a:avLst/>
              <a:gdLst>
                <a:gd name="connsiteX0" fmla="*/ 0 w 173437"/>
                <a:gd name="connsiteY0" fmla="*/ 14453 h 160791"/>
                <a:gd name="connsiteX1" fmla="*/ 14453 w 173437"/>
                <a:gd name="connsiteY1" fmla="*/ 0 h 160791"/>
                <a:gd name="connsiteX2" fmla="*/ 158985 w 173437"/>
                <a:gd name="connsiteY2" fmla="*/ 0 h 160791"/>
                <a:gd name="connsiteX3" fmla="*/ 173438 w 173437"/>
                <a:gd name="connsiteY3" fmla="*/ 14453 h 160791"/>
                <a:gd name="connsiteX4" fmla="*/ 173438 w 173437"/>
                <a:gd name="connsiteY4" fmla="*/ 28906 h 160791"/>
                <a:gd name="connsiteX5" fmla="*/ 115625 w 173437"/>
                <a:gd name="connsiteY5" fmla="*/ 28906 h 160791"/>
                <a:gd name="connsiteX6" fmla="*/ 72266 w 173437"/>
                <a:gd name="connsiteY6" fmla="*/ 72266 h 160791"/>
                <a:gd name="connsiteX7" fmla="*/ 72266 w 173437"/>
                <a:gd name="connsiteY7" fmla="*/ 131885 h 160791"/>
                <a:gd name="connsiteX8" fmla="*/ 28906 w 173437"/>
                <a:gd name="connsiteY8" fmla="*/ 160791 h 160791"/>
                <a:gd name="connsiteX9" fmla="*/ 28906 w 173437"/>
                <a:gd name="connsiteY9" fmla="*/ 130078 h 160791"/>
                <a:gd name="connsiteX10" fmla="*/ 14453 w 173437"/>
                <a:gd name="connsiteY10" fmla="*/ 115625 h 160791"/>
                <a:gd name="connsiteX11" fmla="*/ 0 w 173437"/>
                <a:gd name="connsiteY11" fmla="*/ 101172 h 160791"/>
                <a:gd name="connsiteX12" fmla="*/ 0 w 173437"/>
                <a:gd name="connsiteY12"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437" h="160791">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E44C12FB-5D88-D0AD-151E-9C0A54B02615}"/>
                </a:ext>
              </a:extLst>
            </p:cNvPr>
            <p:cNvSpPr/>
            <p:nvPr/>
          </p:nvSpPr>
          <p:spPr>
            <a:xfrm>
              <a:off x="5699369" y="3949169"/>
              <a:ext cx="202343" cy="160791"/>
            </a:xfrm>
            <a:custGeom>
              <a:avLst/>
              <a:gdLst>
                <a:gd name="connsiteX0" fmla="*/ 0 w 202343"/>
                <a:gd name="connsiteY0" fmla="*/ 14453 h 160791"/>
                <a:gd name="connsiteX1" fmla="*/ 14453 w 202343"/>
                <a:gd name="connsiteY1" fmla="*/ 0 h 160791"/>
                <a:gd name="connsiteX2" fmla="*/ 187891 w 202343"/>
                <a:gd name="connsiteY2" fmla="*/ 0 h 160791"/>
                <a:gd name="connsiteX3" fmla="*/ 202344 w 202343"/>
                <a:gd name="connsiteY3" fmla="*/ 14453 h 160791"/>
                <a:gd name="connsiteX4" fmla="*/ 202344 w 202343"/>
                <a:gd name="connsiteY4" fmla="*/ 101172 h 160791"/>
                <a:gd name="connsiteX5" fmla="*/ 187891 w 202343"/>
                <a:gd name="connsiteY5" fmla="*/ 115625 h 160791"/>
                <a:gd name="connsiteX6" fmla="*/ 115625 w 202343"/>
                <a:gd name="connsiteY6" fmla="*/ 115625 h 160791"/>
                <a:gd name="connsiteX7" fmla="*/ 107495 w 202343"/>
                <a:gd name="connsiteY7" fmla="*/ 118335 h 160791"/>
                <a:gd name="connsiteX8" fmla="*/ 43360 w 202343"/>
                <a:gd name="connsiteY8" fmla="*/ 160791 h 160791"/>
                <a:gd name="connsiteX9" fmla="*/ 43360 w 202343"/>
                <a:gd name="connsiteY9" fmla="*/ 130078 h 160791"/>
                <a:gd name="connsiteX10" fmla="*/ 28906 w 202343"/>
                <a:gd name="connsiteY10" fmla="*/ 115625 h 160791"/>
                <a:gd name="connsiteX11" fmla="*/ 14453 w 202343"/>
                <a:gd name="connsiteY11" fmla="*/ 115625 h 160791"/>
                <a:gd name="connsiteX12" fmla="*/ 0 w 202343"/>
                <a:gd name="connsiteY12" fmla="*/ 101172 h 160791"/>
                <a:gd name="connsiteX13" fmla="*/ 0 w 202343"/>
                <a:gd name="connsiteY13"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343" h="160791">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8" name="Graphic 2">
              <a:extLst>
                <a:ext uri="{FF2B5EF4-FFF2-40B4-BE49-F238E27FC236}">
                  <a16:creationId xmlns:a16="http://schemas.microsoft.com/office/drawing/2014/main" id="{1F0A92A6-0934-8639-ED31-CFB5F3DB825F}"/>
                </a:ext>
              </a:extLst>
            </p:cNvPr>
            <p:cNvGrpSpPr/>
            <p:nvPr/>
          </p:nvGrpSpPr>
          <p:grpSpPr>
            <a:xfrm>
              <a:off x="5632524" y="3887743"/>
              <a:ext cx="867188" cy="794922"/>
              <a:chOff x="5632524" y="3887743"/>
              <a:chExt cx="867188" cy="794922"/>
            </a:xfrm>
            <a:solidFill>
              <a:srgbClr val="010101"/>
            </a:solidFill>
          </p:grpSpPr>
          <p:sp>
            <p:nvSpPr>
              <p:cNvPr id="20" name="Freeform 19">
                <a:extLst>
                  <a:ext uri="{FF2B5EF4-FFF2-40B4-BE49-F238E27FC236}">
                    <a16:creationId xmlns:a16="http://schemas.microsoft.com/office/drawing/2014/main" id="{D098FC4E-D447-AB4A-BDA1-CAE967253373}"/>
                  </a:ext>
                </a:extLst>
              </p:cNvPr>
              <p:cNvSpPr/>
              <p:nvPr/>
            </p:nvSpPr>
            <p:spPr>
              <a:xfrm>
                <a:off x="5632524" y="4290624"/>
                <a:ext cx="867188" cy="392041"/>
              </a:xfrm>
              <a:custGeom>
                <a:avLst/>
                <a:gdLst>
                  <a:gd name="connsiteX0" fmla="*/ 823829 w 867188"/>
                  <a:gd name="connsiteY0" fmla="*/ 30713 h 392041"/>
                  <a:gd name="connsiteX1" fmla="*/ 785890 w 867188"/>
                  <a:gd name="connsiteY1" fmla="*/ 47876 h 392041"/>
                  <a:gd name="connsiteX2" fmla="*/ 719044 w 867188"/>
                  <a:gd name="connsiteY2" fmla="*/ 88525 h 392041"/>
                  <a:gd name="connsiteX3" fmla="*/ 664845 w 867188"/>
                  <a:gd name="connsiteY3" fmla="*/ 88525 h 392041"/>
                  <a:gd name="connsiteX4" fmla="*/ 650391 w 867188"/>
                  <a:gd name="connsiteY4" fmla="*/ 102979 h 392041"/>
                  <a:gd name="connsiteX5" fmla="*/ 650391 w 867188"/>
                  <a:gd name="connsiteY5" fmla="*/ 131885 h 392041"/>
                  <a:gd name="connsiteX6" fmla="*/ 619679 w 867188"/>
                  <a:gd name="connsiteY6" fmla="*/ 131885 h 392041"/>
                  <a:gd name="connsiteX7" fmla="*/ 607032 w 867188"/>
                  <a:gd name="connsiteY7" fmla="*/ 56909 h 392041"/>
                  <a:gd name="connsiteX8" fmla="*/ 590772 w 867188"/>
                  <a:gd name="connsiteY8" fmla="*/ 45166 h 392041"/>
                  <a:gd name="connsiteX9" fmla="*/ 579029 w 867188"/>
                  <a:gd name="connsiteY9" fmla="*/ 61426 h 392041"/>
                  <a:gd name="connsiteX10" fmla="*/ 590772 w 867188"/>
                  <a:gd name="connsiteY10" fmla="*/ 130982 h 392041"/>
                  <a:gd name="connsiteX11" fmla="*/ 548316 w 867188"/>
                  <a:gd name="connsiteY11" fmla="*/ 130982 h 392041"/>
                  <a:gd name="connsiteX12" fmla="*/ 537476 w 867188"/>
                  <a:gd name="connsiteY12" fmla="*/ 56909 h 392041"/>
                  <a:gd name="connsiteX13" fmla="*/ 513990 w 867188"/>
                  <a:gd name="connsiteY13" fmla="*/ 24390 h 392041"/>
                  <a:gd name="connsiteX14" fmla="*/ 469727 w 867188"/>
                  <a:gd name="connsiteY14" fmla="*/ 1807 h 392041"/>
                  <a:gd name="connsiteX15" fmla="*/ 463404 w 867188"/>
                  <a:gd name="connsiteY15" fmla="*/ 0 h 392041"/>
                  <a:gd name="connsiteX16" fmla="*/ 405591 w 867188"/>
                  <a:gd name="connsiteY16" fmla="*/ 0 h 392041"/>
                  <a:gd name="connsiteX17" fmla="*/ 399268 w 867188"/>
                  <a:gd name="connsiteY17" fmla="*/ 1807 h 392041"/>
                  <a:gd name="connsiteX18" fmla="*/ 355005 w 867188"/>
                  <a:gd name="connsiteY18" fmla="*/ 24390 h 392041"/>
                  <a:gd name="connsiteX19" fmla="*/ 331519 w 867188"/>
                  <a:gd name="connsiteY19" fmla="*/ 56909 h 392041"/>
                  <a:gd name="connsiteX20" fmla="*/ 320679 w 867188"/>
                  <a:gd name="connsiteY20" fmla="*/ 130982 h 392041"/>
                  <a:gd name="connsiteX21" fmla="*/ 278223 w 867188"/>
                  <a:gd name="connsiteY21" fmla="*/ 130982 h 392041"/>
                  <a:gd name="connsiteX22" fmla="*/ 289966 w 867188"/>
                  <a:gd name="connsiteY22" fmla="*/ 61426 h 392041"/>
                  <a:gd name="connsiteX23" fmla="*/ 278223 w 867188"/>
                  <a:gd name="connsiteY23" fmla="*/ 45166 h 392041"/>
                  <a:gd name="connsiteX24" fmla="*/ 261963 w 867188"/>
                  <a:gd name="connsiteY24" fmla="*/ 56909 h 392041"/>
                  <a:gd name="connsiteX25" fmla="*/ 261963 w 867188"/>
                  <a:gd name="connsiteY25" fmla="*/ 56909 h 392041"/>
                  <a:gd name="connsiteX26" fmla="*/ 249317 w 867188"/>
                  <a:gd name="connsiteY26" fmla="*/ 131885 h 392041"/>
                  <a:gd name="connsiteX27" fmla="*/ 216797 w 867188"/>
                  <a:gd name="connsiteY27" fmla="*/ 131885 h 392041"/>
                  <a:gd name="connsiteX28" fmla="*/ 216797 w 867188"/>
                  <a:gd name="connsiteY28" fmla="*/ 102979 h 392041"/>
                  <a:gd name="connsiteX29" fmla="*/ 202344 w 867188"/>
                  <a:gd name="connsiteY29" fmla="*/ 88525 h 392041"/>
                  <a:gd name="connsiteX30" fmla="*/ 148145 w 867188"/>
                  <a:gd name="connsiteY30" fmla="*/ 88525 h 392041"/>
                  <a:gd name="connsiteX31" fmla="*/ 81299 w 867188"/>
                  <a:gd name="connsiteY31" fmla="*/ 47876 h 392041"/>
                  <a:gd name="connsiteX32" fmla="*/ 43359 w 867188"/>
                  <a:gd name="connsiteY32" fmla="*/ 30713 h 392041"/>
                  <a:gd name="connsiteX33" fmla="*/ 0 w 867188"/>
                  <a:gd name="connsiteY33" fmla="*/ 74072 h 392041"/>
                  <a:gd name="connsiteX34" fmla="*/ 0 w 867188"/>
                  <a:gd name="connsiteY34" fmla="*/ 247510 h 392041"/>
                  <a:gd name="connsiteX35" fmla="*/ 9937 w 867188"/>
                  <a:gd name="connsiteY35" fmla="*/ 261060 h 392041"/>
                  <a:gd name="connsiteX36" fmla="*/ 14453 w 867188"/>
                  <a:gd name="connsiteY36" fmla="*/ 262866 h 392041"/>
                  <a:gd name="connsiteX37" fmla="*/ 14453 w 867188"/>
                  <a:gd name="connsiteY37" fmla="*/ 363135 h 392041"/>
                  <a:gd name="connsiteX38" fmla="*/ 0 w 867188"/>
                  <a:gd name="connsiteY38" fmla="*/ 363135 h 392041"/>
                  <a:gd name="connsiteX39" fmla="*/ 0 w 867188"/>
                  <a:gd name="connsiteY39" fmla="*/ 392042 h 392041"/>
                  <a:gd name="connsiteX40" fmla="*/ 867189 w 867188"/>
                  <a:gd name="connsiteY40" fmla="*/ 392042 h 392041"/>
                  <a:gd name="connsiteX41" fmla="*/ 867189 w 867188"/>
                  <a:gd name="connsiteY41" fmla="*/ 363135 h 392041"/>
                  <a:gd name="connsiteX42" fmla="*/ 852735 w 867188"/>
                  <a:gd name="connsiteY42" fmla="*/ 363135 h 392041"/>
                  <a:gd name="connsiteX43" fmla="*/ 852735 w 867188"/>
                  <a:gd name="connsiteY43" fmla="*/ 233960 h 392041"/>
                  <a:gd name="connsiteX44" fmla="*/ 858155 w 867188"/>
                  <a:gd name="connsiteY44" fmla="*/ 231250 h 392041"/>
                  <a:gd name="connsiteX45" fmla="*/ 867189 w 867188"/>
                  <a:gd name="connsiteY45" fmla="*/ 217700 h 392041"/>
                  <a:gd name="connsiteX46" fmla="*/ 867189 w 867188"/>
                  <a:gd name="connsiteY46" fmla="*/ 73169 h 392041"/>
                  <a:gd name="connsiteX47" fmla="*/ 823829 w 867188"/>
                  <a:gd name="connsiteY47" fmla="*/ 30713 h 392041"/>
                  <a:gd name="connsiteX48" fmla="*/ 693751 w 867188"/>
                  <a:gd name="connsiteY48" fmla="*/ 303516 h 392041"/>
                  <a:gd name="connsiteX49" fmla="*/ 727174 w 867188"/>
                  <a:gd name="connsiteY49" fmla="*/ 363135 h 392041"/>
                  <a:gd name="connsiteX50" fmla="*/ 693751 w 867188"/>
                  <a:gd name="connsiteY50" fmla="*/ 363135 h 392041"/>
                  <a:gd name="connsiteX51" fmla="*/ 693751 w 867188"/>
                  <a:gd name="connsiteY51" fmla="*/ 303516 h 392041"/>
                  <a:gd name="connsiteX52" fmla="*/ 693751 w 867188"/>
                  <a:gd name="connsiteY52" fmla="*/ 160791 h 392041"/>
                  <a:gd name="connsiteX53" fmla="*/ 737110 w 867188"/>
                  <a:gd name="connsiteY53" fmla="*/ 160791 h 392041"/>
                  <a:gd name="connsiteX54" fmla="*/ 743433 w 867188"/>
                  <a:gd name="connsiteY54" fmla="*/ 158984 h 392041"/>
                  <a:gd name="connsiteX55" fmla="*/ 780470 w 867188"/>
                  <a:gd name="connsiteY55" fmla="*/ 140918 h 392041"/>
                  <a:gd name="connsiteX56" fmla="*/ 780470 w 867188"/>
                  <a:gd name="connsiteY56" fmla="*/ 167114 h 392041"/>
                  <a:gd name="connsiteX57" fmla="*/ 693751 w 867188"/>
                  <a:gd name="connsiteY57" fmla="*/ 221314 h 392041"/>
                  <a:gd name="connsiteX58" fmla="*/ 693751 w 867188"/>
                  <a:gd name="connsiteY58" fmla="*/ 160791 h 392041"/>
                  <a:gd name="connsiteX59" fmla="*/ 359522 w 867188"/>
                  <a:gd name="connsiteY59" fmla="*/ 62329 h 392041"/>
                  <a:gd name="connsiteX60" fmla="*/ 367652 w 867188"/>
                  <a:gd name="connsiteY60" fmla="*/ 51489 h 392041"/>
                  <a:gd name="connsiteX61" fmla="*/ 409205 w 867188"/>
                  <a:gd name="connsiteY61" fmla="*/ 30713 h 392041"/>
                  <a:gd name="connsiteX62" fmla="*/ 459791 w 867188"/>
                  <a:gd name="connsiteY62" fmla="*/ 30713 h 392041"/>
                  <a:gd name="connsiteX63" fmla="*/ 501343 w 867188"/>
                  <a:gd name="connsiteY63" fmla="*/ 51489 h 392041"/>
                  <a:gd name="connsiteX64" fmla="*/ 509473 w 867188"/>
                  <a:gd name="connsiteY64" fmla="*/ 62329 h 392041"/>
                  <a:gd name="connsiteX65" fmla="*/ 519410 w 867188"/>
                  <a:gd name="connsiteY65" fmla="*/ 131885 h 392041"/>
                  <a:gd name="connsiteX66" fmla="*/ 492310 w 867188"/>
                  <a:gd name="connsiteY66" fmla="*/ 131885 h 392041"/>
                  <a:gd name="connsiteX67" fmla="*/ 492310 w 867188"/>
                  <a:gd name="connsiteY67" fmla="*/ 74072 h 392041"/>
                  <a:gd name="connsiteX68" fmla="*/ 477857 w 867188"/>
                  <a:gd name="connsiteY68" fmla="*/ 59619 h 392041"/>
                  <a:gd name="connsiteX69" fmla="*/ 391138 w 867188"/>
                  <a:gd name="connsiteY69" fmla="*/ 59619 h 392041"/>
                  <a:gd name="connsiteX70" fmla="*/ 376685 w 867188"/>
                  <a:gd name="connsiteY70" fmla="*/ 74072 h 392041"/>
                  <a:gd name="connsiteX71" fmla="*/ 376685 w 867188"/>
                  <a:gd name="connsiteY71" fmla="*/ 131885 h 392041"/>
                  <a:gd name="connsiteX72" fmla="*/ 349586 w 867188"/>
                  <a:gd name="connsiteY72" fmla="*/ 131885 h 392041"/>
                  <a:gd name="connsiteX73" fmla="*/ 359522 w 867188"/>
                  <a:gd name="connsiteY73" fmla="*/ 62329 h 392041"/>
                  <a:gd name="connsiteX74" fmla="*/ 462501 w 867188"/>
                  <a:gd name="connsiteY74" fmla="*/ 131885 h 392041"/>
                  <a:gd name="connsiteX75" fmla="*/ 404688 w 867188"/>
                  <a:gd name="connsiteY75" fmla="*/ 131885 h 392041"/>
                  <a:gd name="connsiteX76" fmla="*/ 404688 w 867188"/>
                  <a:gd name="connsiteY76" fmla="*/ 88525 h 392041"/>
                  <a:gd name="connsiteX77" fmla="*/ 462501 w 867188"/>
                  <a:gd name="connsiteY77" fmla="*/ 88525 h 392041"/>
                  <a:gd name="connsiteX78" fmla="*/ 462501 w 867188"/>
                  <a:gd name="connsiteY78" fmla="*/ 131885 h 392041"/>
                  <a:gd name="connsiteX79" fmla="*/ 664845 w 867188"/>
                  <a:gd name="connsiteY79" fmla="*/ 160791 h 392041"/>
                  <a:gd name="connsiteX80" fmla="*/ 664845 w 867188"/>
                  <a:gd name="connsiteY80" fmla="*/ 189698 h 392041"/>
                  <a:gd name="connsiteX81" fmla="*/ 202344 w 867188"/>
                  <a:gd name="connsiteY81" fmla="*/ 189698 h 392041"/>
                  <a:gd name="connsiteX82" fmla="*/ 202344 w 867188"/>
                  <a:gd name="connsiteY82" fmla="*/ 160791 h 392041"/>
                  <a:gd name="connsiteX83" fmla="*/ 664845 w 867188"/>
                  <a:gd name="connsiteY83" fmla="*/ 160791 h 392041"/>
                  <a:gd name="connsiteX84" fmla="*/ 520313 w 867188"/>
                  <a:gd name="connsiteY84" fmla="*/ 221314 h 392041"/>
                  <a:gd name="connsiteX85" fmla="*/ 520313 w 867188"/>
                  <a:gd name="connsiteY85" fmla="*/ 218604 h 392041"/>
                  <a:gd name="connsiteX86" fmla="*/ 607032 w 867188"/>
                  <a:gd name="connsiteY86" fmla="*/ 218604 h 392041"/>
                  <a:gd name="connsiteX87" fmla="*/ 607032 w 867188"/>
                  <a:gd name="connsiteY87" fmla="*/ 363135 h 392041"/>
                  <a:gd name="connsiteX88" fmla="*/ 478760 w 867188"/>
                  <a:gd name="connsiteY88" fmla="*/ 363135 h 392041"/>
                  <a:gd name="connsiteX89" fmla="*/ 490503 w 867188"/>
                  <a:gd name="connsiteY89" fmla="*/ 268287 h 392041"/>
                  <a:gd name="connsiteX90" fmla="*/ 507667 w 867188"/>
                  <a:gd name="connsiteY90" fmla="*/ 251123 h 392041"/>
                  <a:gd name="connsiteX91" fmla="*/ 520313 w 867188"/>
                  <a:gd name="connsiteY91" fmla="*/ 221314 h 392041"/>
                  <a:gd name="connsiteX92" fmla="*/ 359522 w 867188"/>
                  <a:gd name="connsiteY92" fmla="*/ 252027 h 392041"/>
                  <a:gd name="connsiteX93" fmla="*/ 376685 w 867188"/>
                  <a:gd name="connsiteY93" fmla="*/ 269190 h 392041"/>
                  <a:gd name="connsiteX94" fmla="*/ 388428 w 867188"/>
                  <a:gd name="connsiteY94" fmla="*/ 364038 h 392041"/>
                  <a:gd name="connsiteX95" fmla="*/ 260156 w 867188"/>
                  <a:gd name="connsiteY95" fmla="*/ 364038 h 392041"/>
                  <a:gd name="connsiteX96" fmla="*/ 260156 w 867188"/>
                  <a:gd name="connsiteY96" fmla="*/ 219507 h 392041"/>
                  <a:gd name="connsiteX97" fmla="*/ 346875 w 867188"/>
                  <a:gd name="connsiteY97" fmla="*/ 219507 h 392041"/>
                  <a:gd name="connsiteX98" fmla="*/ 346875 w 867188"/>
                  <a:gd name="connsiteY98" fmla="*/ 222217 h 392041"/>
                  <a:gd name="connsiteX99" fmla="*/ 359522 w 867188"/>
                  <a:gd name="connsiteY99" fmla="*/ 252027 h 392041"/>
                  <a:gd name="connsiteX100" fmla="*/ 173438 w 867188"/>
                  <a:gd name="connsiteY100" fmla="*/ 279127 h 392041"/>
                  <a:gd name="connsiteX101" fmla="*/ 158081 w 867188"/>
                  <a:gd name="connsiteY101" fmla="*/ 228540 h 392041"/>
                  <a:gd name="connsiteX102" fmla="*/ 151758 w 867188"/>
                  <a:gd name="connsiteY102" fmla="*/ 220411 h 392041"/>
                  <a:gd name="connsiteX103" fmla="*/ 86719 w 867188"/>
                  <a:gd name="connsiteY103" fmla="*/ 181567 h 392041"/>
                  <a:gd name="connsiteX104" fmla="*/ 86719 w 867188"/>
                  <a:gd name="connsiteY104" fmla="*/ 140918 h 392041"/>
                  <a:gd name="connsiteX105" fmla="*/ 123755 w 867188"/>
                  <a:gd name="connsiteY105" fmla="*/ 158984 h 392041"/>
                  <a:gd name="connsiteX106" fmla="*/ 130078 w 867188"/>
                  <a:gd name="connsiteY106" fmla="*/ 160791 h 392041"/>
                  <a:gd name="connsiteX107" fmla="*/ 173438 w 867188"/>
                  <a:gd name="connsiteY107" fmla="*/ 160791 h 392041"/>
                  <a:gd name="connsiteX108" fmla="*/ 173438 w 867188"/>
                  <a:gd name="connsiteY108" fmla="*/ 279127 h 392041"/>
                  <a:gd name="connsiteX109" fmla="*/ 43359 w 867188"/>
                  <a:gd name="connsiteY109" fmla="*/ 272803 h 392041"/>
                  <a:gd name="connsiteX110" fmla="*/ 89429 w 867188"/>
                  <a:gd name="connsiteY110" fmla="*/ 288160 h 392041"/>
                  <a:gd name="connsiteX111" fmla="*/ 111108 w 867188"/>
                  <a:gd name="connsiteY111" fmla="*/ 363135 h 392041"/>
                  <a:gd name="connsiteX112" fmla="*/ 43359 w 867188"/>
                  <a:gd name="connsiteY112" fmla="*/ 363135 h 392041"/>
                  <a:gd name="connsiteX113" fmla="*/ 43359 w 867188"/>
                  <a:gd name="connsiteY113" fmla="*/ 272803 h 392041"/>
                  <a:gd name="connsiteX114" fmla="*/ 140918 w 867188"/>
                  <a:gd name="connsiteY114" fmla="*/ 363135 h 392041"/>
                  <a:gd name="connsiteX115" fmla="*/ 114722 w 867188"/>
                  <a:gd name="connsiteY115" fmla="*/ 272803 h 392041"/>
                  <a:gd name="connsiteX116" fmla="*/ 105689 w 867188"/>
                  <a:gd name="connsiteY116" fmla="*/ 262866 h 392041"/>
                  <a:gd name="connsiteX117" fmla="*/ 28906 w 867188"/>
                  <a:gd name="connsiteY117" fmla="*/ 237573 h 392041"/>
                  <a:gd name="connsiteX118" fmla="*/ 28906 w 867188"/>
                  <a:gd name="connsiteY118" fmla="*/ 74976 h 392041"/>
                  <a:gd name="connsiteX119" fmla="*/ 43359 w 867188"/>
                  <a:gd name="connsiteY119" fmla="*/ 60523 h 392041"/>
                  <a:gd name="connsiteX120" fmla="*/ 61426 w 867188"/>
                  <a:gd name="connsiteY120" fmla="*/ 70459 h 392041"/>
                  <a:gd name="connsiteX121" fmla="*/ 65039 w 867188"/>
                  <a:gd name="connsiteY121" fmla="*/ 73169 h 392041"/>
                  <a:gd name="connsiteX122" fmla="*/ 137305 w 867188"/>
                  <a:gd name="connsiteY122" fmla="*/ 116529 h 392041"/>
                  <a:gd name="connsiteX123" fmla="*/ 144531 w 867188"/>
                  <a:gd name="connsiteY123" fmla="*/ 118335 h 392041"/>
                  <a:gd name="connsiteX124" fmla="*/ 187891 w 867188"/>
                  <a:gd name="connsiteY124" fmla="*/ 118335 h 392041"/>
                  <a:gd name="connsiteX125" fmla="*/ 187891 w 867188"/>
                  <a:gd name="connsiteY125" fmla="*/ 132788 h 392041"/>
                  <a:gd name="connsiteX126" fmla="*/ 133691 w 867188"/>
                  <a:gd name="connsiteY126" fmla="*/ 132788 h 392041"/>
                  <a:gd name="connsiteX127" fmla="*/ 78589 w 867188"/>
                  <a:gd name="connsiteY127" fmla="*/ 105689 h 392041"/>
                  <a:gd name="connsiteX128" fmla="*/ 59619 w 867188"/>
                  <a:gd name="connsiteY128" fmla="*/ 112012 h 392041"/>
                  <a:gd name="connsiteX129" fmla="*/ 57813 w 867188"/>
                  <a:gd name="connsiteY129" fmla="*/ 118335 h 392041"/>
                  <a:gd name="connsiteX130" fmla="*/ 57813 w 867188"/>
                  <a:gd name="connsiteY130" fmla="*/ 190601 h 392041"/>
                  <a:gd name="connsiteX131" fmla="*/ 65039 w 867188"/>
                  <a:gd name="connsiteY131" fmla="*/ 203247 h 392041"/>
                  <a:gd name="connsiteX132" fmla="*/ 132788 w 867188"/>
                  <a:gd name="connsiteY132" fmla="*/ 243897 h 392041"/>
                  <a:gd name="connsiteX133" fmla="*/ 168921 w 867188"/>
                  <a:gd name="connsiteY133" fmla="*/ 364038 h 392041"/>
                  <a:gd name="connsiteX134" fmla="*/ 140918 w 867188"/>
                  <a:gd name="connsiteY134" fmla="*/ 364038 h 392041"/>
                  <a:gd name="connsiteX135" fmla="*/ 202344 w 867188"/>
                  <a:gd name="connsiteY135" fmla="*/ 363135 h 392041"/>
                  <a:gd name="connsiteX136" fmla="*/ 202344 w 867188"/>
                  <a:gd name="connsiteY136" fmla="*/ 218604 h 392041"/>
                  <a:gd name="connsiteX137" fmla="*/ 231250 w 867188"/>
                  <a:gd name="connsiteY137" fmla="*/ 218604 h 392041"/>
                  <a:gd name="connsiteX138" fmla="*/ 231250 w 867188"/>
                  <a:gd name="connsiteY138" fmla="*/ 363135 h 392041"/>
                  <a:gd name="connsiteX139" fmla="*/ 202344 w 867188"/>
                  <a:gd name="connsiteY139" fmla="*/ 363135 h 392041"/>
                  <a:gd name="connsiteX140" fmla="*/ 417335 w 867188"/>
                  <a:gd name="connsiteY140" fmla="*/ 363135 h 392041"/>
                  <a:gd name="connsiteX141" fmla="*/ 404688 w 867188"/>
                  <a:gd name="connsiteY141" fmla="*/ 260156 h 392041"/>
                  <a:gd name="connsiteX142" fmla="*/ 400171 w 867188"/>
                  <a:gd name="connsiteY142" fmla="*/ 252027 h 392041"/>
                  <a:gd name="connsiteX143" fmla="*/ 379395 w 867188"/>
                  <a:gd name="connsiteY143" fmla="*/ 231250 h 392041"/>
                  <a:gd name="connsiteX144" fmla="*/ 374878 w 867188"/>
                  <a:gd name="connsiteY144" fmla="*/ 221314 h 392041"/>
                  <a:gd name="connsiteX145" fmla="*/ 374878 w 867188"/>
                  <a:gd name="connsiteY145" fmla="*/ 218604 h 392041"/>
                  <a:gd name="connsiteX146" fmla="*/ 490503 w 867188"/>
                  <a:gd name="connsiteY146" fmla="*/ 218604 h 392041"/>
                  <a:gd name="connsiteX147" fmla="*/ 490503 w 867188"/>
                  <a:gd name="connsiteY147" fmla="*/ 221314 h 392041"/>
                  <a:gd name="connsiteX148" fmla="*/ 485987 w 867188"/>
                  <a:gd name="connsiteY148" fmla="*/ 231250 h 392041"/>
                  <a:gd name="connsiteX149" fmla="*/ 465211 w 867188"/>
                  <a:gd name="connsiteY149" fmla="*/ 252027 h 392041"/>
                  <a:gd name="connsiteX150" fmla="*/ 460694 w 867188"/>
                  <a:gd name="connsiteY150" fmla="*/ 260156 h 392041"/>
                  <a:gd name="connsiteX151" fmla="*/ 448048 w 867188"/>
                  <a:gd name="connsiteY151" fmla="*/ 363135 h 392041"/>
                  <a:gd name="connsiteX152" fmla="*/ 417335 w 867188"/>
                  <a:gd name="connsiteY152" fmla="*/ 363135 h 392041"/>
                  <a:gd name="connsiteX153" fmla="*/ 635938 w 867188"/>
                  <a:gd name="connsiteY153" fmla="*/ 363135 h 392041"/>
                  <a:gd name="connsiteX154" fmla="*/ 635938 w 867188"/>
                  <a:gd name="connsiteY154" fmla="*/ 218604 h 392041"/>
                  <a:gd name="connsiteX155" fmla="*/ 664845 w 867188"/>
                  <a:gd name="connsiteY155" fmla="*/ 218604 h 392041"/>
                  <a:gd name="connsiteX156" fmla="*/ 664845 w 867188"/>
                  <a:gd name="connsiteY156" fmla="*/ 363135 h 392041"/>
                  <a:gd name="connsiteX157" fmla="*/ 635938 w 867188"/>
                  <a:gd name="connsiteY157" fmla="*/ 363135 h 392041"/>
                  <a:gd name="connsiteX158" fmla="*/ 760597 w 867188"/>
                  <a:gd name="connsiteY158" fmla="*/ 363135 h 392041"/>
                  <a:gd name="connsiteX159" fmla="*/ 699171 w 867188"/>
                  <a:gd name="connsiteY159" fmla="*/ 252930 h 392041"/>
                  <a:gd name="connsiteX160" fmla="*/ 803053 w 867188"/>
                  <a:gd name="connsiteY160" fmla="*/ 187891 h 392041"/>
                  <a:gd name="connsiteX161" fmla="*/ 810279 w 867188"/>
                  <a:gd name="connsiteY161" fmla="*/ 175245 h 392041"/>
                  <a:gd name="connsiteX162" fmla="*/ 810279 w 867188"/>
                  <a:gd name="connsiteY162" fmla="*/ 117432 h 392041"/>
                  <a:gd name="connsiteX163" fmla="*/ 795826 w 867188"/>
                  <a:gd name="connsiteY163" fmla="*/ 102979 h 392041"/>
                  <a:gd name="connsiteX164" fmla="*/ 789503 w 867188"/>
                  <a:gd name="connsiteY164" fmla="*/ 104785 h 392041"/>
                  <a:gd name="connsiteX165" fmla="*/ 734400 w 867188"/>
                  <a:gd name="connsiteY165" fmla="*/ 131885 h 392041"/>
                  <a:gd name="connsiteX166" fmla="*/ 680201 w 867188"/>
                  <a:gd name="connsiteY166" fmla="*/ 131885 h 392041"/>
                  <a:gd name="connsiteX167" fmla="*/ 680201 w 867188"/>
                  <a:gd name="connsiteY167" fmla="*/ 117432 h 392041"/>
                  <a:gd name="connsiteX168" fmla="*/ 723561 w 867188"/>
                  <a:gd name="connsiteY168" fmla="*/ 117432 h 392041"/>
                  <a:gd name="connsiteX169" fmla="*/ 730787 w 867188"/>
                  <a:gd name="connsiteY169" fmla="*/ 115625 h 392041"/>
                  <a:gd name="connsiteX170" fmla="*/ 803053 w 867188"/>
                  <a:gd name="connsiteY170" fmla="*/ 72266 h 392041"/>
                  <a:gd name="connsiteX171" fmla="*/ 806666 w 867188"/>
                  <a:gd name="connsiteY171" fmla="*/ 69556 h 392041"/>
                  <a:gd name="connsiteX172" fmla="*/ 824732 w 867188"/>
                  <a:gd name="connsiteY172" fmla="*/ 59619 h 392041"/>
                  <a:gd name="connsiteX173" fmla="*/ 839186 w 867188"/>
                  <a:gd name="connsiteY173" fmla="*/ 74072 h 392041"/>
                  <a:gd name="connsiteX174" fmla="*/ 839186 w 867188"/>
                  <a:gd name="connsiteY174" fmla="*/ 208667 h 392041"/>
                  <a:gd name="connsiteX175" fmla="*/ 747047 w 867188"/>
                  <a:gd name="connsiteY175" fmla="*/ 248413 h 392041"/>
                  <a:gd name="connsiteX176" fmla="*/ 738917 w 867188"/>
                  <a:gd name="connsiteY176" fmla="*/ 265577 h 392041"/>
                  <a:gd name="connsiteX177" fmla="*/ 763307 w 867188"/>
                  <a:gd name="connsiteY177" fmla="*/ 363135 h 392041"/>
                  <a:gd name="connsiteX178" fmla="*/ 760597 w 867188"/>
                  <a:gd name="connsiteY178" fmla="*/ 363135 h 392041"/>
                  <a:gd name="connsiteX179" fmla="*/ 823829 w 867188"/>
                  <a:gd name="connsiteY179" fmla="*/ 363135 h 392041"/>
                  <a:gd name="connsiteX180" fmla="*/ 791310 w 867188"/>
                  <a:gd name="connsiteY180" fmla="*/ 363135 h 392041"/>
                  <a:gd name="connsiteX181" fmla="*/ 767823 w 867188"/>
                  <a:gd name="connsiteY181" fmla="*/ 270093 h 392041"/>
                  <a:gd name="connsiteX182" fmla="*/ 822926 w 867188"/>
                  <a:gd name="connsiteY182" fmla="*/ 246607 h 392041"/>
                  <a:gd name="connsiteX183" fmla="*/ 822926 w 867188"/>
                  <a:gd name="connsiteY183" fmla="*/ 363135 h 39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67188" h="392041">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D8CDAC4A-C31D-9388-3D0A-806C79C09114}"/>
                  </a:ext>
                </a:extLst>
              </p:cNvPr>
              <p:cNvSpPr/>
              <p:nvPr/>
            </p:nvSpPr>
            <p:spPr>
              <a:xfrm>
                <a:off x="6080571" y="3887743"/>
                <a:ext cx="332422" cy="288861"/>
              </a:xfrm>
              <a:custGeom>
                <a:avLst/>
                <a:gdLst>
                  <a:gd name="connsiteX0" fmla="*/ 28906 w 332422"/>
                  <a:gd name="connsiteY0" fmla="*/ 170727 h 288861"/>
                  <a:gd name="connsiteX1" fmla="*/ 28906 w 332422"/>
                  <a:gd name="connsiteY1" fmla="*/ 216797 h 288861"/>
                  <a:gd name="connsiteX2" fmla="*/ 43359 w 332422"/>
                  <a:gd name="connsiteY2" fmla="*/ 231250 h 288861"/>
                  <a:gd name="connsiteX3" fmla="*/ 51489 w 332422"/>
                  <a:gd name="connsiteY3" fmla="*/ 228540 h 288861"/>
                  <a:gd name="connsiteX4" fmla="*/ 102075 w 332422"/>
                  <a:gd name="connsiteY4" fmla="*/ 195117 h 288861"/>
                  <a:gd name="connsiteX5" fmla="*/ 144531 w 332422"/>
                  <a:gd name="connsiteY5" fmla="*/ 231250 h 288861"/>
                  <a:gd name="connsiteX6" fmla="*/ 197827 w 332422"/>
                  <a:gd name="connsiteY6" fmla="*/ 231250 h 288861"/>
                  <a:gd name="connsiteX7" fmla="*/ 280933 w 332422"/>
                  <a:gd name="connsiteY7" fmla="*/ 286352 h 288861"/>
                  <a:gd name="connsiteX8" fmla="*/ 300806 w 332422"/>
                  <a:gd name="connsiteY8" fmla="*/ 282740 h 288861"/>
                  <a:gd name="connsiteX9" fmla="*/ 303516 w 332422"/>
                  <a:gd name="connsiteY9" fmla="*/ 274609 h 288861"/>
                  <a:gd name="connsiteX10" fmla="*/ 303516 w 332422"/>
                  <a:gd name="connsiteY10" fmla="*/ 228540 h 288861"/>
                  <a:gd name="connsiteX11" fmla="*/ 332422 w 332422"/>
                  <a:gd name="connsiteY11" fmla="*/ 187891 h 288861"/>
                  <a:gd name="connsiteX12" fmla="*/ 332422 w 332422"/>
                  <a:gd name="connsiteY12" fmla="*/ 101172 h 288861"/>
                  <a:gd name="connsiteX13" fmla="*/ 289063 w 332422"/>
                  <a:gd name="connsiteY13" fmla="*/ 57812 h 288861"/>
                  <a:gd name="connsiteX14" fmla="*/ 231250 w 332422"/>
                  <a:gd name="connsiteY14" fmla="*/ 57812 h 288861"/>
                  <a:gd name="connsiteX15" fmla="*/ 231250 w 332422"/>
                  <a:gd name="connsiteY15" fmla="*/ 43359 h 288861"/>
                  <a:gd name="connsiteX16" fmla="*/ 187891 w 332422"/>
                  <a:gd name="connsiteY16" fmla="*/ 0 h 288861"/>
                  <a:gd name="connsiteX17" fmla="*/ 43359 w 332422"/>
                  <a:gd name="connsiteY17" fmla="*/ 0 h 288861"/>
                  <a:gd name="connsiteX18" fmla="*/ 0 w 332422"/>
                  <a:gd name="connsiteY18" fmla="*/ 43359 h 288861"/>
                  <a:gd name="connsiteX19" fmla="*/ 0 w 332422"/>
                  <a:gd name="connsiteY19" fmla="*/ 130078 h 288861"/>
                  <a:gd name="connsiteX20" fmla="*/ 28906 w 332422"/>
                  <a:gd name="connsiteY20" fmla="*/ 170727 h 288861"/>
                  <a:gd name="connsiteX21" fmla="*/ 289063 w 332422"/>
                  <a:gd name="connsiteY21" fmla="*/ 86719 h 288861"/>
                  <a:gd name="connsiteX22" fmla="*/ 303516 w 332422"/>
                  <a:gd name="connsiteY22" fmla="*/ 101172 h 288861"/>
                  <a:gd name="connsiteX23" fmla="*/ 303516 w 332422"/>
                  <a:gd name="connsiteY23" fmla="*/ 187891 h 288861"/>
                  <a:gd name="connsiteX24" fmla="*/ 289063 w 332422"/>
                  <a:gd name="connsiteY24" fmla="*/ 202344 h 288861"/>
                  <a:gd name="connsiteX25" fmla="*/ 274610 w 332422"/>
                  <a:gd name="connsiteY25" fmla="*/ 216797 h 288861"/>
                  <a:gd name="connsiteX26" fmla="*/ 274610 w 332422"/>
                  <a:gd name="connsiteY26" fmla="*/ 247510 h 288861"/>
                  <a:gd name="connsiteX27" fmla="*/ 210474 w 332422"/>
                  <a:gd name="connsiteY27" fmla="*/ 205054 h 288861"/>
                  <a:gd name="connsiteX28" fmla="*/ 202344 w 332422"/>
                  <a:gd name="connsiteY28" fmla="*/ 202344 h 288861"/>
                  <a:gd name="connsiteX29" fmla="*/ 144531 w 332422"/>
                  <a:gd name="connsiteY29" fmla="*/ 202344 h 288861"/>
                  <a:gd name="connsiteX30" fmla="*/ 130078 w 332422"/>
                  <a:gd name="connsiteY30" fmla="*/ 187891 h 288861"/>
                  <a:gd name="connsiteX31" fmla="*/ 130078 w 332422"/>
                  <a:gd name="connsiteY31" fmla="*/ 176148 h 288861"/>
                  <a:gd name="connsiteX32" fmla="*/ 134595 w 332422"/>
                  <a:gd name="connsiteY32" fmla="*/ 173437 h 288861"/>
                  <a:gd name="connsiteX33" fmla="*/ 187891 w 332422"/>
                  <a:gd name="connsiteY33" fmla="*/ 173437 h 288861"/>
                  <a:gd name="connsiteX34" fmla="*/ 231250 w 332422"/>
                  <a:gd name="connsiteY34" fmla="*/ 130078 h 288861"/>
                  <a:gd name="connsiteX35" fmla="*/ 231250 w 332422"/>
                  <a:gd name="connsiteY35" fmla="*/ 86719 h 288861"/>
                  <a:gd name="connsiteX36" fmla="*/ 289063 w 332422"/>
                  <a:gd name="connsiteY36" fmla="*/ 86719 h 288861"/>
                  <a:gd name="connsiteX37" fmla="*/ 130078 w 332422"/>
                  <a:gd name="connsiteY37" fmla="*/ 144531 h 288861"/>
                  <a:gd name="connsiteX38" fmla="*/ 130078 w 332422"/>
                  <a:gd name="connsiteY38" fmla="*/ 101172 h 288861"/>
                  <a:gd name="connsiteX39" fmla="*/ 144531 w 332422"/>
                  <a:gd name="connsiteY39" fmla="*/ 86719 h 288861"/>
                  <a:gd name="connsiteX40" fmla="*/ 202344 w 332422"/>
                  <a:gd name="connsiteY40" fmla="*/ 86719 h 288861"/>
                  <a:gd name="connsiteX41" fmla="*/ 202344 w 332422"/>
                  <a:gd name="connsiteY41" fmla="*/ 130078 h 288861"/>
                  <a:gd name="connsiteX42" fmla="*/ 187891 w 332422"/>
                  <a:gd name="connsiteY42" fmla="*/ 144531 h 288861"/>
                  <a:gd name="connsiteX43" fmla="*/ 130078 w 332422"/>
                  <a:gd name="connsiteY43" fmla="*/ 144531 h 288861"/>
                  <a:gd name="connsiteX44" fmla="*/ 28906 w 332422"/>
                  <a:gd name="connsiteY44" fmla="*/ 43359 h 288861"/>
                  <a:gd name="connsiteX45" fmla="*/ 43359 w 332422"/>
                  <a:gd name="connsiteY45" fmla="*/ 28906 h 288861"/>
                  <a:gd name="connsiteX46" fmla="*/ 187891 w 332422"/>
                  <a:gd name="connsiteY46" fmla="*/ 28906 h 288861"/>
                  <a:gd name="connsiteX47" fmla="*/ 202344 w 332422"/>
                  <a:gd name="connsiteY47" fmla="*/ 43359 h 288861"/>
                  <a:gd name="connsiteX48" fmla="*/ 202344 w 332422"/>
                  <a:gd name="connsiteY48" fmla="*/ 57812 h 288861"/>
                  <a:gd name="connsiteX49" fmla="*/ 144531 w 332422"/>
                  <a:gd name="connsiteY49" fmla="*/ 57812 h 288861"/>
                  <a:gd name="connsiteX50" fmla="*/ 101172 w 332422"/>
                  <a:gd name="connsiteY50" fmla="*/ 101172 h 288861"/>
                  <a:gd name="connsiteX51" fmla="*/ 101172 w 332422"/>
                  <a:gd name="connsiteY51" fmla="*/ 160791 h 288861"/>
                  <a:gd name="connsiteX52" fmla="*/ 57813 w 332422"/>
                  <a:gd name="connsiteY52" fmla="*/ 189698 h 288861"/>
                  <a:gd name="connsiteX53" fmla="*/ 57813 w 332422"/>
                  <a:gd name="connsiteY53" fmla="*/ 158984 h 288861"/>
                  <a:gd name="connsiteX54" fmla="*/ 43359 w 332422"/>
                  <a:gd name="connsiteY54" fmla="*/ 144531 h 288861"/>
                  <a:gd name="connsiteX55" fmla="*/ 28906 w 332422"/>
                  <a:gd name="connsiteY55" fmla="*/ 130078 h 288861"/>
                  <a:gd name="connsiteX56" fmla="*/ 28906 w 332422"/>
                  <a:gd name="connsiteY56" fmla="*/ 43359 h 28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422" h="288861">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D05095BF-1884-4ACA-6764-40EB1F0820F0}"/>
                  </a:ext>
                </a:extLst>
              </p:cNvPr>
              <p:cNvSpPr/>
              <p:nvPr/>
            </p:nvSpPr>
            <p:spPr>
              <a:xfrm>
                <a:off x="5661430" y="3931102"/>
                <a:ext cx="260156" cy="231250"/>
              </a:xfrm>
              <a:custGeom>
                <a:avLst/>
                <a:gdLst>
                  <a:gd name="connsiteX0" fmla="*/ 43359 w 260156"/>
                  <a:gd name="connsiteY0" fmla="*/ 173438 h 231250"/>
                  <a:gd name="connsiteX1" fmla="*/ 43359 w 260156"/>
                  <a:gd name="connsiteY1" fmla="*/ 216797 h 231250"/>
                  <a:gd name="connsiteX2" fmla="*/ 57813 w 260156"/>
                  <a:gd name="connsiteY2" fmla="*/ 231250 h 231250"/>
                  <a:gd name="connsiteX3" fmla="*/ 65942 w 260156"/>
                  <a:gd name="connsiteY3" fmla="*/ 228540 h 231250"/>
                  <a:gd name="connsiteX4" fmla="*/ 149048 w 260156"/>
                  <a:gd name="connsiteY4" fmla="*/ 173438 h 231250"/>
                  <a:gd name="connsiteX5" fmla="*/ 216797 w 260156"/>
                  <a:gd name="connsiteY5" fmla="*/ 173438 h 231250"/>
                  <a:gd name="connsiteX6" fmla="*/ 260156 w 260156"/>
                  <a:gd name="connsiteY6" fmla="*/ 130078 h 231250"/>
                  <a:gd name="connsiteX7" fmla="*/ 260156 w 260156"/>
                  <a:gd name="connsiteY7" fmla="*/ 43359 h 231250"/>
                  <a:gd name="connsiteX8" fmla="*/ 216797 w 260156"/>
                  <a:gd name="connsiteY8" fmla="*/ 0 h 231250"/>
                  <a:gd name="connsiteX9" fmla="*/ 43359 w 260156"/>
                  <a:gd name="connsiteY9" fmla="*/ 0 h 231250"/>
                  <a:gd name="connsiteX10" fmla="*/ 0 w 260156"/>
                  <a:gd name="connsiteY10" fmla="*/ 43359 h 231250"/>
                  <a:gd name="connsiteX11" fmla="*/ 0 w 260156"/>
                  <a:gd name="connsiteY11" fmla="*/ 130078 h 231250"/>
                  <a:gd name="connsiteX12" fmla="*/ 43359 w 260156"/>
                  <a:gd name="connsiteY12" fmla="*/ 173438 h 231250"/>
                  <a:gd name="connsiteX13" fmla="*/ 28906 w 260156"/>
                  <a:gd name="connsiteY13" fmla="*/ 43359 h 231250"/>
                  <a:gd name="connsiteX14" fmla="*/ 43359 w 260156"/>
                  <a:gd name="connsiteY14" fmla="*/ 28906 h 231250"/>
                  <a:gd name="connsiteX15" fmla="*/ 216797 w 260156"/>
                  <a:gd name="connsiteY15" fmla="*/ 28906 h 231250"/>
                  <a:gd name="connsiteX16" fmla="*/ 231250 w 260156"/>
                  <a:gd name="connsiteY16" fmla="*/ 43359 h 231250"/>
                  <a:gd name="connsiteX17" fmla="*/ 231250 w 260156"/>
                  <a:gd name="connsiteY17" fmla="*/ 130078 h 231250"/>
                  <a:gd name="connsiteX18" fmla="*/ 216797 w 260156"/>
                  <a:gd name="connsiteY18" fmla="*/ 144531 h 231250"/>
                  <a:gd name="connsiteX19" fmla="*/ 144531 w 260156"/>
                  <a:gd name="connsiteY19" fmla="*/ 144531 h 231250"/>
                  <a:gd name="connsiteX20" fmla="*/ 136401 w 260156"/>
                  <a:gd name="connsiteY20" fmla="*/ 147241 h 231250"/>
                  <a:gd name="connsiteX21" fmla="*/ 72266 w 260156"/>
                  <a:gd name="connsiteY21" fmla="*/ 189698 h 231250"/>
                  <a:gd name="connsiteX22" fmla="*/ 72266 w 260156"/>
                  <a:gd name="connsiteY22" fmla="*/ 158984 h 231250"/>
                  <a:gd name="connsiteX23" fmla="*/ 57813 w 260156"/>
                  <a:gd name="connsiteY23" fmla="*/ 144531 h 231250"/>
                  <a:gd name="connsiteX24" fmla="*/ 43359 w 260156"/>
                  <a:gd name="connsiteY24" fmla="*/ 144531 h 231250"/>
                  <a:gd name="connsiteX25" fmla="*/ 28906 w 260156"/>
                  <a:gd name="connsiteY25" fmla="*/ 130078 h 231250"/>
                  <a:gd name="connsiteX26" fmla="*/ 28906 w 260156"/>
                  <a:gd name="connsiteY26" fmla="*/ 43359 h 2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156" h="23125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93B22363-ED7F-21B5-7E32-EEE0F9180D5C}"/>
                  </a:ext>
                </a:extLst>
              </p:cNvPr>
              <p:cNvSpPr/>
              <p:nvPr/>
            </p:nvSpPr>
            <p:spPr>
              <a:xfrm>
                <a:off x="5719243"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05D845CF-E478-3FE5-1E04-0A7560E860EF}"/>
                  </a:ext>
                </a:extLst>
              </p:cNvPr>
              <p:cNvSpPr/>
              <p:nvPr/>
            </p:nvSpPr>
            <p:spPr>
              <a:xfrm>
                <a:off x="5777055"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2554C7A1-85E9-5F63-09D2-B1C9555BA891}"/>
                  </a:ext>
                </a:extLst>
              </p:cNvPr>
              <p:cNvSpPr/>
              <p:nvPr/>
            </p:nvSpPr>
            <p:spPr>
              <a:xfrm>
                <a:off x="5834868"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BFD878EB-5BA5-902A-991A-14AB03B144A9}"/>
                  </a:ext>
                </a:extLst>
              </p:cNvPr>
              <p:cNvSpPr/>
              <p:nvPr/>
            </p:nvSpPr>
            <p:spPr>
              <a:xfrm>
                <a:off x="6008306" y="4162352"/>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DE25543D-E58D-488C-E3E1-EDC3AFF38B0E}"/>
                  </a:ext>
                </a:extLst>
              </p:cNvPr>
              <p:cNvSpPr/>
              <p:nvPr/>
            </p:nvSpPr>
            <p:spPr>
              <a:xfrm>
                <a:off x="6384087" y="4191259"/>
                <a:ext cx="115625" cy="115625"/>
              </a:xfrm>
              <a:custGeom>
                <a:avLst/>
                <a:gdLst>
                  <a:gd name="connsiteX0" fmla="*/ 0 w 115625"/>
                  <a:gd name="connsiteY0" fmla="*/ 57813 h 115625"/>
                  <a:gd name="connsiteX1" fmla="*/ 57813 w 115625"/>
                  <a:gd name="connsiteY1" fmla="*/ 115625 h 115625"/>
                  <a:gd name="connsiteX2" fmla="*/ 115625 w 115625"/>
                  <a:gd name="connsiteY2" fmla="*/ 57813 h 115625"/>
                  <a:gd name="connsiteX3" fmla="*/ 57813 w 115625"/>
                  <a:gd name="connsiteY3" fmla="*/ 0 h 115625"/>
                  <a:gd name="connsiteX4" fmla="*/ 0 w 115625"/>
                  <a:gd name="connsiteY4" fmla="*/ 57813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006B35BF-B660-442B-DD3E-92FB0ED92E91}"/>
                  </a:ext>
                </a:extLst>
              </p:cNvPr>
              <p:cNvSpPr/>
              <p:nvPr/>
            </p:nvSpPr>
            <p:spPr>
              <a:xfrm>
                <a:off x="5632524" y="4191259"/>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5689788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6129176"/>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After deciding on the format of your activities, it’s time to recruit people for your workshops. </a:t>
            </a:r>
          </a:p>
          <a:p>
            <a:pPr>
              <a:lnSpc>
                <a:spcPts val="1220"/>
              </a:lnSpc>
            </a:pPr>
            <a:r>
              <a:rPr lang="en-US" sz="1150" dirty="0">
                <a:solidFill>
                  <a:srgbClr val="262626"/>
                </a:solidFill>
              </a:rPr>
              <a:t> </a:t>
            </a:r>
          </a:p>
          <a:p>
            <a:pPr>
              <a:lnSpc>
                <a:spcPts val="1220"/>
              </a:lnSpc>
            </a:pPr>
            <a:r>
              <a:rPr lang="en-US" sz="1150" dirty="0">
                <a:solidFill>
                  <a:srgbClr val="262626"/>
                </a:solidFill>
              </a:rPr>
              <a:t>For recruitment, you can use classic communication tools, like posters or flyers that you distribute in the neighborhood or share online via pre-existing </a:t>
            </a:r>
            <a:r>
              <a:rPr lang="en-US" sz="1150" dirty="0" err="1">
                <a:solidFill>
                  <a:srgbClr val="262626"/>
                </a:solidFill>
              </a:rPr>
              <a:t>organisations</a:t>
            </a:r>
            <a:r>
              <a:rPr lang="en-US" sz="1150" dirty="0">
                <a:solidFill>
                  <a:srgbClr val="262626"/>
                </a:solidFill>
              </a:rPr>
              <a:t> and networks. However, from our experience, the most efficient way to recruit parents is to transmit the information directly to people. This can be done by the professionals of your group, who are in regular contact with parents, and who are in a good position to judge whether someone might benefit from participating in a discussion on screens. Another strategy is to go meet parents in places they already frequent. In the Contributory Clinic, we have participated in many open days and workshops in kindergartens and schools, and other activities in the territory that </a:t>
            </a:r>
            <a:r>
              <a:rPr lang="en-US" sz="1150" dirty="0" err="1">
                <a:solidFill>
                  <a:srgbClr val="262626"/>
                </a:solidFill>
              </a:rPr>
              <a:t>mobilise</a:t>
            </a:r>
            <a:r>
              <a:rPr lang="en-US" sz="1150" dirty="0">
                <a:solidFill>
                  <a:srgbClr val="262626"/>
                </a:solidFill>
              </a:rPr>
              <a:t> parents, like cooking or a gardening workshop.</a:t>
            </a:r>
          </a:p>
          <a:p>
            <a:pPr>
              <a:lnSpc>
                <a:spcPts val="1220"/>
              </a:lnSpc>
            </a:pPr>
            <a:r>
              <a:rPr lang="en-US" sz="1150" dirty="0">
                <a:solidFill>
                  <a:srgbClr val="262626"/>
                </a:solidFill>
              </a:rPr>
              <a:t> </a:t>
            </a:r>
          </a:p>
          <a:p>
            <a:pPr>
              <a:lnSpc>
                <a:spcPts val="1220"/>
              </a:lnSpc>
            </a:pPr>
            <a:r>
              <a:rPr lang="en-US" sz="1150" dirty="0">
                <a:solidFill>
                  <a:srgbClr val="262626"/>
                </a:solidFill>
              </a:rPr>
              <a:t>Still, even when applying all of these diverse strategies, finding parents who can invest themselves in the project on a regular basis is not a given. Starting with a handful of parents in 2018 for our early workshops, we were in 2020 short-</a:t>
            </a:r>
            <a:r>
              <a:rPr lang="en-US" sz="1150" dirty="0" err="1">
                <a:solidFill>
                  <a:srgbClr val="262626"/>
                </a:solidFill>
              </a:rPr>
              <a:t>cutted</a:t>
            </a:r>
            <a:r>
              <a:rPr lang="en-US" sz="1150" dirty="0">
                <a:solidFill>
                  <a:srgbClr val="262626"/>
                </a:solidFill>
              </a:rPr>
              <a:t> by the pandemic, where the PMI </a:t>
            </a:r>
            <a:r>
              <a:rPr lang="en-US" sz="1150" dirty="0" err="1">
                <a:solidFill>
                  <a:srgbClr val="262626"/>
                </a:solidFill>
              </a:rPr>
              <a:t>centre</a:t>
            </a:r>
            <a:r>
              <a:rPr lang="en-US" sz="1150" dirty="0">
                <a:solidFill>
                  <a:srgbClr val="262626"/>
                </a:solidFill>
              </a:rPr>
              <a:t>, like most places, had to close all collective activities for months. While we are no longer confined, this long interruption of activities seems to have definitely changed the way people use public spaces. Many organizations in Seine-Saint-Denis report a decrease in public engagement. As for the Contributory Clinic, we haven’t since succeeded in attracting a consistent gathering of parents for our bi-weekly workshop. </a:t>
            </a:r>
          </a:p>
          <a:p>
            <a:pPr>
              <a:lnSpc>
                <a:spcPts val="1220"/>
              </a:lnSpc>
            </a:pPr>
            <a:r>
              <a:rPr lang="en-US" sz="1150" dirty="0">
                <a:solidFill>
                  <a:srgbClr val="262626"/>
                </a:solidFill>
              </a:rPr>
              <a:t> </a:t>
            </a:r>
          </a:p>
          <a:p>
            <a:pPr>
              <a:lnSpc>
                <a:spcPts val="1220"/>
              </a:lnSpc>
            </a:pPr>
            <a:r>
              <a:rPr lang="en-US" sz="1150" dirty="0">
                <a:solidFill>
                  <a:srgbClr val="262626"/>
                </a:solidFill>
              </a:rPr>
              <a:t>Instead, much of our direct parent engagement happens through the program Reason our screens, which we launched in 2022 and will pursue until 2024. We’ll describe this program in more details in the following chapter, but it might be worth noting two differences compared to the Friday workshop that seems to have had a positive effect on parent engagement:</a:t>
            </a:r>
          </a:p>
          <a:p>
            <a:pPr>
              <a:lnSpc>
                <a:spcPts val="1220"/>
              </a:lnSpc>
            </a:pPr>
            <a:r>
              <a:rPr lang="en-US" sz="1150" dirty="0">
                <a:solidFill>
                  <a:srgbClr val="262626"/>
                </a:solidFill>
              </a:rPr>
              <a:t> </a:t>
            </a:r>
          </a:p>
          <a:p>
            <a:pPr>
              <a:lnSpc>
                <a:spcPts val="1220"/>
              </a:lnSpc>
            </a:pPr>
            <a:r>
              <a:rPr lang="en-US" sz="1150" dirty="0">
                <a:solidFill>
                  <a:srgbClr val="262626"/>
                </a:solidFill>
              </a:rPr>
              <a:t>For Reason our screens we ask parents to commit to a minimum of nine sessions. We’ve </a:t>
            </a:r>
            <a:r>
              <a:rPr lang="en-US" sz="1150" dirty="0" err="1">
                <a:solidFill>
                  <a:srgbClr val="262626"/>
                </a:solidFill>
              </a:rPr>
              <a:t>realised</a:t>
            </a:r>
            <a:r>
              <a:rPr lang="en-US" sz="1150" dirty="0">
                <a:solidFill>
                  <a:srgbClr val="262626"/>
                </a:solidFill>
              </a:rPr>
              <a:t> that participating in a single session isn’t enough if wanting to address the complexities of screen usage in the home. Nine sessions seems like a good amount of time to transmit the most important knowledge on screens, overexposure, and addiction, and allow for parents to appropriate this knowledge to develop better, less toxic screen practices – what we also refer to as </a:t>
            </a:r>
            <a:r>
              <a:rPr lang="en-US" sz="1150" i="1" dirty="0">
                <a:solidFill>
                  <a:srgbClr val="262626"/>
                </a:solidFill>
              </a:rPr>
              <a:t>capacitation</a:t>
            </a:r>
            <a:r>
              <a:rPr lang="en-US" sz="1150" dirty="0">
                <a:solidFill>
                  <a:srgbClr val="262626"/>
                </a:solidFill>
              </a:rPr>
              <a:t>. </a:t>
            </a:r>
          </a:p>
          <a:p>
            <a:pPr>
              <a:lnSpc>
                <a:spcPts val="1220"/>
              </a:lnSpc>
            </a:pPr>
            <a:r>
              <a:rPr lang="en-US" sz="1150" dirty="0">
                <a:solidFill>
                  <a:srgbClr val="262626"/>
                </a:solidFill>
              </a:rPr>
              <a:t> </a:t>
            </a:r>
          </a:p>
          <a:p>
            <a:pPr>
              <a:lnSpc>
                <a:spcPts val="1220"/>
              </a:lnSpc>
            </a:pPr>
            <a:r>
              <a:rPr lang="en-US" sz="1150" dirty="0">
                <a:solidFill>
                  <a:srgbClr val="262626"/>
                </a:solidFill>
              </a:rPr>
              <a:t>The other difference is an indirect benefit of this commitment. Because the participants of Reason our screens follow the same program for months, it leads to a bond between participants, which makes them want to come back and continue the collective work. Incidentally, it is also often this social bond that will help them sustain the good practices developed during the capacitation process, even after the training sessions are over. </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02</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112098" y="1043067"/>
            <a:ext cx="3472094"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Communicating on your activities </a:t>
            </a:r>
          </a:p>
        </p:txBody>
      </p:sp>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72</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3">
            <a:extLst>
              <a:ext uri="{FF2B5EF4-FFF2-40B4-BE49-F238E27FC236}">
                <a16:creationId xmlns:a16="http://schemas.microsoft.com/office/drawing/2014/main" id="{6CF13399-0122-8A7A-F71B-2F256E0BC74F}"/>
              </a:ext>
            </a:extLst>
          </p:cNvPr>
          <p:cNvGrpSpPr/>
          <p:nvPr/>
        </p:nvGrpSpPr>
        <p:grpSpPr>
          <a:xfrm>
            <a:off x="6220593" y="945780"/>
            <a:ext cx="645547" cy="557261"/>
            <a:chOff x="662657" y="2010078"/>
            <a:chExt cx="1091621" cy="942328"/>
          </a:xfrm>
        </p:grpSpPr>
        <p:sp>
          <p:nvSpPr>
            <p:cNvPr id="3" name="Freeform 2">
              <a:extLst>
                <a:ext uri="{FF2B5EF4-FFF2-40B4-BE49-F238E27FC236}">
                  <a16:creationId xmlns:a16="http://schemas.microsoft.com/office/drawing/2014/main" id="{A6EB1BAC-0657-9B73-D8B6-3AD5A75EDB76}"/>
                </a:ext>
              </a:extLst>
            </p:cNvPr>
            <p:cNvSpPr/>
            <p:nvPr/>
          </p:nvSpPr>
          <p:spPr>
            <a:xfrm>
              <a:off x="1117956" y="2040344"/>
              <a:ext cx="611637" cy="665805"/>
            </a:xfrm>
            <a:custGeom>
              <a:avLst/>
              <a:gdLst>
                <a:gd name="connsiteX0" fmla="*/ 606152 w 611637"/>
                <a:gd name="connsiteY0" fmla="*/ 594494 h 665805"/>
                <a:gd name="connsiteX1" fmla="*/ 606152 w 611637"/>
                <a:gd name="connsiteY1" fmla="*/ 654835 h 665805"/>
                <a:gd name="connsiteX2" fmla="*/ 595180 w 611637"/>
                <a:gd name="connsiteY2" fmla="*/ 665806 h 665805"/>
                <a:gd name="connsiteX3" fmla="*/ 482727 w 611637"/>
                <a:gd name="connsiteY3" fmla="*/ 665806 h 665805"/>
                <a:gd name="connsiteX4" fmla="*/ 471756 w 611637"/>
                <a:gd name="connsiteY4" fmla="*/ 654835 h 665805"/>
                <a:gd name="connsiteX5" fmla="*/ 342846 w 611637"/>
                <a:gd name="connsiteY5" fmla="*/ 550610 h 665805"/>
                <a:gd name="connsiteX6" fmla="*/ 213936 w 611637"/>
                <a:gd name="connsiteY6" fmla="*/ 654835 h 665805"/>
                <a:gd name="connsiteX7" fmla="*/ 202965 w 611637"/>
                <a:gd name="connsiteY7" fmla="*/ 665806 h 665805"/>
                <a:gd name="connsiteX8" fmla="*/ 126167 w 611637"/>
                <a:gd name="connsiteY8" fmla="*/ 665806 h 665805"/>
                <a:gd name="connsiteX9" fmla="*/ 115196 w 611637"/>
                <a:gd name="connsiteY9" fmla="*/ 654835 h 665805"/>
                <a:gd name="connsiteX10" fmla="*/ 115196 w 611637"/>
                <a:gd name="connsiteY10" fmla="*/ 578037 h 665805"/>
                <a:gd name="connsiteX11" fmla="*/ 79540 w 611637"/>
                <a:gd name="connsiteY11" fmla="*/ 534153 h 665805"/>
                <a:gd name="connsiteX12" fmla="*/ 0 w 611637"/>
                <a:gd name="connsiteY12" fmla="*/ 438156 h 665805"/>
                <a:gd name="connsiteX13" fmla="*/ 79540 w 611637"/>
                <a:gd name="connsiteY13" fmla="*/ 342160 h 665805"/>
                <a:gd name="connsiteX14" fmla="*/ 115196 w 611637"/>
                <a:gd name="connsiteY14" fmla="*/ 298276 h 665805"/>
                <a:gd name="connsiteX15" fmla="*/ 115196 w 611637"/>
                <a:gd name="connsiteY15" fmla="*/ 221478 h 665805"/>
                <a:gd name="connsiteX16" fmla="*/ 126167 w 611637"/>
                <a:gd name="connsiteY16" fmla="*/ 210507 h 665805"/>
                <a:gd name="connsiteX17" fmla="*/ 359303 w 611637"/>
                <a:gd name="connsiteY17" fmla="*/ 210507 h 665805"/>
                <a:gd name="connsiteX18" fmla="*/ 373017 w 611637"/>
                <a:gd name="connsiteY18" fmla="*/ 205021 h 665805"/>
                <a:gd name="connsiteX19" fmla="*/ 532097 w 611637"/>
                <a:gd name="connsiteY19" fmla="*/ 2057 h 665805"/>
                <a:gd name="connsiteX20" fmla="*/ 537583 w 611637"/>
                <a:gd name="connsiteY20" fmla="*/ 2057 h 665805"/>
                <a:gd name="connsiteX21" fmla="*/ 540325 w 611637"/>
                <a:gd name="connsiteY21" fmla="*/ 4800 h 665805"/>
                <a:gd name="connsiteX22" fmla="*/ 540325 w 611637"/>
                <a:gd name="connsiteY22" fmla="*/ 194051 h 665805"/>
                <a:gd name="connsiteX23" fmla="*/ 556782 w 611637"/>
                <a:gd name="connsiteY23" fmla="*/ 210507 h 665805"/>
                <a:gd name="connsiteX24" fmla="*/ 600666 w 611637"/>
                <a:gd name="connsiteY24" fmla="*/ 210507 h 665805"/>
                <a:gd name="connsiteX25" fmla="*/ 611637 w 611637"/>
                <a:gd name="connsiteY25" fmla="*/ 221478 h 665805"/>
                <a:gd name="connsiteX26" fmla="*/ 611637 w 611637"/>
                <a:gd name="connsiteY26" fmla="*/ 523182 h 6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637" h="665805">
                  <a:moveTo>
                    <a:pt x="606152" y="594494"/>
                  </a:moveTo>
                  <a:lnTo>
                    <a:pt x="606152" y="654835"/>
                  </a:lnTo>
                  <a:cubicBezTo>
                    <a:pt x="606152" y="660320"/>
                    <a:pt x="600666" y="665806"/>
                    <a:pt x="595180" y="665806"/>
                  </a:cubicBezTo>
                  <a:lnTo>
                    <a:pt x="482727" y="665806"/>
                  </a:lnTo>
                  <a:cubicBezTo>
                    <a:pt x="477242" y="665806"/>
                    <a:pt x="471756" y="660320"/>
                    <a:pt x="471756" y="654835"/>
                  </a:cubicBezTo>
                  <a:cubicBezTo>
                    <a:pt x="460785" y="594494"/>
                    <a:pt x="405930" y="550610"/>
                    <a:pt x="342846" y="550610"/>
                  </a:cubicBezTo>
                  <a:cubicBezTo>
                    <a:pt x="279762" y="550610"/>
                    <a:pt x="227650" y="594494"/>
                    <a:pt x="213936" y="654835"/>
                  </a:cubicBezTo>
                  <a:cubicBezTo>
                    <a:pt x="213936" y="660320"/>
                    <a:pt x="208450" y="665806"/>
                    <a:pt x="202965" y="665806"/>
                  </a:cubicBezTo>
                  <a:lnTo>
                    <a:pt x="126167" y="665806"/>
                  </a:lnTo>
                  <a:cubicBezTo>
                    <a:pt x="120682" y="665806"/>
                    <a:pt x="115196" y="660320"/>
                    <a:pt x="115196" y="654835"/>
                  </a:cubicBezTo>
                  <a:lnTo>
                    <a:pt x="115196" y="578037"/>
                  </a:lnTo>
                  <a:cubicBezTo>
                    <a:pt x="115196" y="556095"/>
                    <a:pt x="101483" y="539639"/>
                    <a:pt x="79540" y="534153"/>
                  </a:cubicBezTo>
                  <a:cubicBezTo>
                    <a:pt x="32913" y="525925"/>
                    <a:pt x="0" y="484784"/>
                    <a:pt x="0" y="438156"/>
                  </a:cubicBezTo>
                  <a:cubicBezTo>
                    <a:pt x="0" y="391529"/>
                    <a:pt x="32913" y="350388"/>
                    <a:pt x="79540" y="342160"/>
                  </a:cubicBezTo>
                  <a:cubicBezTo>
                    <a:pt x="101483" y="336674"/>
                    <a:pt x="115196" y="320218"/>
                    <a:pt x="115196" y="298276"/>
                  </a:cubicBezTo>
                  <a:lnTo>
                    <a:pt x="115196" y="221478"/>
                  </a:lnTo>
                  <a:cubicBezTo>
                    <a:pt x="115196" y="215993"/>
                    <a:pt x="120682" y="210507"/>
                    <a:pt x="126167" y="210507"/>
                  </a:cubicBezTo>
                  <a:lnTo>
                    <a:pt x="359303" y="210507"/>
                  </a:lnTo>
                  <a:cubicBezTo>
                    <a:pt x="364788" y="210507"/>
                    <a:pt x="367531" y="207764"/>
                    <a:pt x="373017" y="205021"/>
                  </a:cubicBezTo>
                  <a:lnTo>
                    <a:pt x="532097" y="2057"/>
                  </a:lnTo>
                  <a:cubicBezTo>
                    <a:pt x="532097" y="-686"/>
                    <a:pt x="534840" y="-686"/>
                    <a:pt x="537583" y="2057"/>
                  </a:cubicBezTo>
                  <a:cubicBezTo>
                    <a:pt x="540325" y="2057"/>
                    <a:pt x="540325" y="4800"/>
                    <a:pt x="540325" y="4800"/>
                  </a:cubicBezTo>
                  <a:lnTo>
                    <a:pt x="540325" y="194051"/>
                  </a:lnTo>
                  <a:cubicBezTo>
                    <a:pt x="540325" y="202279"/>
                    <a:pt x="548553" y="210507"/>
                    <a:pt x="556782" y="210507"/>
                  </a:cubicBezTo>
                  <a:lnTo>
                    <a:pt x="600666" y="210507"/>
                  </a:lnTo>
                  <a:cubicBezTo>
                    <a:pt x="606152" y="210507"/>
                    <a:pt x="611637" y="215993"/>
                    <a:pt x="611637" y="221478"/>
                  </a:cubicBezTo>
                  <a:lnTo>
                    <a:pt x="611637" y="523182"/>
                  </a:lnTo>
                </a:path>
              </a:pathLst>
            </a:custGeom>
            <a:solidFill>
              <a:srgbClr val="00BADE"/>
            </a:solidFill>
            <a:ln w="27426" cap="flat">
              <a:noFill/>
              <a:prstDash val="solid"/>
              <a:miter/>
            </a:ln>
          </p:spPr>
          <p:txBody>
            <a:bodyPr rtlCol="0" anchor="ctr"/>
            <a:lstStyle/>
            <a:p>
              <a:endParaRPr lang="en-US"/>
            </a:p>
          </p:txBody>
        </p:sp>
        <p:grpSp>
          <p:nvGrpSpPr>
            <p:cNvPr id="4" name="Graphic 3">
              <a:extLst>
                <a:ext uri="{FF2B5EF4-FFF2-40B4-BE49-F238E27FC236}">
                  <a16:creationId xmlns:a16="http://schemas.microsoft.com/office/drawing/2014/main" id="{AFECC527-DFFB-CD01-E5F4-C1D564133743}"/>
                </a:ext>
              </a:extLst>
            </p:cNvPr>
            <p:cNvGrpSpPr/>
            <p:nvPr/>
          </p:nvGrpSpPr>
          <p:grpSpPr>
            <a:xfrm>
              <a:off x="662657" y="2010078"/>
              <a:ext cx="1091621" cy="942328"/>
              <a:chOff x="662657" y="2010078"/>
              <a:chExt cx="1091621" cy="942328"/>
            </a:xfrm>
            <a:solidFill>
              <a:srgbClr val="000000"/>
            </a:solidFill>
          </p:grpSpPr>
          <p:sp>
            <p:nvSpPr>
              <p:cNvPr id="8" name="Freeform 7">
                <a:extLst>
                  <a:ext uri="{FF2B5EF4-FFF2-40B4-BE49-F238E27FC236}">
                    <a16:creationId xmlns:a16="http://schemas.microsoft.com/office/drawing/2014/main" id="{56D8C86E-2E18-B23D-20B9-B5D6AC924477}"/>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B24BF69-1B52-865F-30AE-E1706D79A5C5}"/>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6E2B0BD-2E22-2BCC-840C-EA0BD16B8BA0}"/>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grpSp>
            <p:nvGrpSpPr>
              <p:cNvPr id="12" name="Graphic 3">
                <a:extLst>
                  <a:ext uri="{FF2B5EF4-FFF2-40B4-BE49-F238E27FC236}">
                    <a16:creationId xmlns:a16="http://schemas.microsoft.com/office/drawing/2014/main" id="{2AED1B0B-BC72-0D48-6CD0-208DA4BCBCED}"/>
                  </a:ext>
                </a:extLst>
              </p:cNvPr>
              <p:cNvGrpSpPr/>
              <p:nvPr/>
            </p:nvGrpSpPr>
            <p:grpSpPr>
              <a:xfrm>
                <a:off x="662657" y="2010078"/>
                <a:ext cx="1091621" cy="942328"/>
                <a:chOff x="662657" y="2010078"/>
                <a:chExt cx="1091621" cy="942328"/>
              </a:xfrm>
              <a:solidFill>
                <a:srgbClr val="000000"/>
              </a:solidFill>
            </p:grpSpPr>
            <p:sp>
              <p:nvSpPr>
                <p:cNvPr id="13" name="Freeform 12">
                  <a:extLst>
                    <a:ext uri="{FF2B5EF4-FFF2-40B4-BE49-F238E27FC236}">
                      <a16:creationId xmlns:a16="http://schemas.microsoft.com/office/drawing/2014/main" id="{842C8D52-9484-8B79-5D8C-4A44D2DD6C77}"/>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D724A8B-B7A6-3A7B-7A52-9AAD4676B277}"/>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solidFill>
                  <a:srgbClr val="000000"/>
                </a:solidFill>
                <a:ln w="27426" cap="flat">
                  <a:noFill/>
                  <a:prstDash val="solid"/>
                  <a:miter/>
                </a:ln>
              </p:spPr>
              <p:txBody>
                <a:bodyPr rtlCol="0" anchor="ctr"/>
                <a:lstStyle/>
                <a:p>
                  <a:endParaRPr lang="en-US"/>
                </a:p>
              </p:txBody>
            </p:sp>
          </p:grpSp>
        </p:grpSp>
      </p:grpSp>
      <p:pic>
        <p:nvPicPr>
          <p:cNvPr id="32" name="Picture 31">
            <a:extLst>
              <a:ext uri="{FF2B5EF4-FFF2-40B4-BE49-F238E27FC236}">
                <a16:creationId xmlns:a16="http://schemas.microsoft.com/office/drawing/2014/main" id="{E0BF41C9-E506-52C5-EA2B-819478A36264}"/>
              </a:ext>
            </a:extLst>
          </p:cNvPr>
          <p:cNvPicPr>
            <a:picLocks noChangeAspect="1"/>
          </p:cNvPicPr>
          <p:nvPr/>
        </p:nvPicPr>
        <p:blipFill rotWithShape="1">
          <a:blip r:embed="rId2">
            <a:alphaModFix amt="52000"/>
          </a:blip>
          <a:srcRect l="66713" t="4465" r="9537" b="30593"/>
          <a:stretch/>
        </p:blipFill>
        <p:spPr>
          <a:xfrm flipH="1">
            <a:off x="8566" y="6815328"/>
            <a:ext cx="2649289" cy="3876485"/>
          </a:xfrm>
          <a:prstGeom prst="rect">
            <a:avLst/>
          </a:prstGeom>
        </p:spPr>
      </p:pic>
    </p:spTree>
    <p:extLst>
      <p:ext uri="{BB962C8B-B14F-4D97-AF65-F5344CB8AC3E}">
        <p14:creationId xmlns:p14="http://schemas.microsoft.com/office/powerpoint/2010/main" val="14314344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152E0C58-0976-1DB6-87F2-649983657ABD}"/>
              </a:ext>
            </a:extLst>
          </p:cNvPr>
          <p:cNvSpPr txBox="1">
            <a:spLocks/>
          </p:cNvSpPr>
          <p:nvPr/>
        </p:nvSpPr>
        <p:spPr>
          <a:xfrm>
            <a:off x="1112098" y="1710280"/>
            <a:ext cx="6201256" cy="3567098"/>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It would be antithetical to capacitation to instruct people what to do with the knowledge they've developed from participating in a process of Contributory Research. Quite on the contrary, the program ought to be stirred so it fits and supports the desires of those who wish to contribute. </a:t>
            </a:r>
          </a:p>
          <a:p>
            <a:pPr>
              <a:lnSpc>
                <a:spcPts val="1220"/>
              </a:lnSpc>
            </a:pPr>
            <a:r>
              <a:rPr lang="en-US" sz="1150" dirty="0">
                <a:solidFill>
                  <a:srgbClr val="262626"/>
                </a:solidFill>
              </a:rPr>
              <a:t> </a:t>
            </a:r>
          </a:p>
          <a:p>
            <a:pPr>
              <a:lnSpc>
                <a:spcPts val="1220"/>
              </a:lnSpc>
            </a:pPr>
            <a:r>
              <a:rPr lang="en-US" sz="1150" dirty="0">
                <a:solidFill>
                  <a:srgbClr val="262626"/>
                </a:solidFill>
              </a:rPr>
              <a:t>Sometimes that means setting your own ambitions to a side. As evoked previously, one of the initial dreams was that the program of the Contributory Clinic would lead to what we’ve referred to as ‘Parent-ambassadors of a reasoned screen usage’: parents who could initiate their own activities against overexposure in their neighborhood. However, we did not want to impose this ambition on the parents we worked with, for whom the main concern was often to find solutions to tackle the question of screens in their personal life. In fact, we only brought it up much later when certain parents we worked with began to express a desire to pursue activities on screens outside of the framework we could offer. As a response to their request, we have since 2023 been working to constitute a new group made up of parents who have participated in our program Reason our screens and the core group who’s been working in the PMI </a:t>
            </a:r>
            <a:r>
              <a:rPr lang="en-US" sz="1150" dirty="0" err="1">
                <a:solidFill>
                  <a:srgbClr val="262626"/>
                </a:solidFill>
              </a:rPr>
              <a:t>centre</a:t>
            </a:r>
            <a:r>
              <a:rPr lang="en-US" sz="1150" dirty="0">
                <a:solidFill>
                  <a:srgbClr val="262626"/>
                </a:solidFill>
              </a:rPr>
              <a:t>, which will work to see what kind of structure – institutional, financial, technical, and social – might accommodate and render the work of parent-ambassadors sustainable. </a:t>
            </a:r>
          </a:p>
          <a:p>
            <a:pPr>
              <a:lnSpc>
                <a:spcPts val="1220"/>
              </a:lnSpc>
            </a:pPr>
            <a:r>
              <a:rPr lang="en-US" sz="1150" dirty="0">
                <a:solidFill>
                  <a:srgbClr val="262626"/>
                </a:solidFill>
              </a:rPr>
              <a:t> </a:t>
            </a:r>
          </a:p>
          <a:p>
            <a:pPr>
              <a:lnSpc>
                <a:spcPts val="1220"/>
              </a:lnSpc>
            </a:pPr>
            <a:r>
              <a:rPr lang="en-US" sz="1150" dirty="0">
                <a:solidFill>
                  <a:srgbClr val="262626"/>
                </a:solidFill>
              </a:rPr>
              <a:t>In similar ways, you might want to facilitate discussions on other topics as they emerge alongside your regular activities. Being open to new alterations of your program forms part of a process of Contributory Research, which can also be described as a way of working against automated work – this, at least on two levels. The Contributory Economy is often presented as a way of fighting the unemployment that follows from the automation of labor, whereas Contributory Research on many occasions has been described as a </a:t>
            </a:r>
            <a:r>
              <a:rPr lang="en-US" sz="1150" i="1" dirty="0">
                <a:solidFill>
                  <a:srgbClr val="262626"/>
                </a:solidFill>
              </a:rPr>
              <a:t>de-automation of the spirit</a:t>
            </a:r>
            <a:r>
              <a:rPr lang="en-US" sz="1150" dirty="0">
                <a:solidFill>
                  <a:srgbClr val="262626"/>
                </a:solidFill>
              </a:rPr>
              <a:t>. </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03</a:t>
            </a:r>
            <a:r>
              <a:rPr lang="en-US" sz="2800" b="1" dirty="0">
                <a:solidFill>
                  <a:srgbClr val="009AC1"/>
                </a:solidFill>
                <a:highlight>
                  <a:srgbClr val="009AC1"/>
                </a:highlight>
                <a:latin typeface="Calibri" panose="020F0502020204030204" pitchFamily="34" charset="0"/>
                <a:cs typeface="Calibri" panose="020F0502020204030204" pitchFamily="34" charset="0"/>
              </a:rPr>
              <a:t>.</a:t>
            </a:r>
            <a:r>
              <a:rPr lang="en-US" sz="2800" b="1" dirty="0">
                <a:solidFill>
                  <a:srgbClr val="00B6E6"/>
                </a:solidFill>
                <a:highlight>
                  <a:srgbClr val="009AC1"/>
                </a:highlight>
                <a:latin typeface="Calibri" panose="020F0502020204030204" pitchFamily="34" charset="0"/>
                <a:cs typeface="Calibri" panose="020F0502020204030204" pitchFamily="34" charset="0"/>
              </a:rPr>
              <a:t>	</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id="{AF0E12D9-751A-CB23-2954-905523DE7A7A}"/>
              </a:ext>
            </a:extLst>
          </p:cNvPr>
          <p:cNvSpPr txBox="1">
            <a:spLocks/>
          </p:cNvSpPr>
          <p:nvPr/>
        </p:nvSpPr>
        <p:spPr>
          <a:xfrm>
            <a:off x="1112098" y="1043067"/>
            <a:ext cx="3923198"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Seeing your activities expand and grow </a:t>
            </a:r>
          </a:p>
        </p:txBody>
      </p:sp>
      <p:sp>
        <p:nvSpPr>
          <p:cNvPr id="34" name="Slide Number Placeholder 5">
            <a:extLst>
              <a:ext uri="{FF2B5EF4-FFF2-40B4-BE49-F238E27FC236}">
                <a16:creationId xmlns:a16="http://schemas.microsoft.com/office/drawing/2014/main"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73</a:t>
            </a:fld>
            <a:endParaRPr lang="en-US" dirty="0"/>
          </a:p>
        </p:txBody>
      </p:sp>
      <p:sp>
        <p:nvSpPr>
          <p:cNvPr id="26" name="Rectangle 25">
            <a:extLst>
              <a:ext uri="{FF2B5EF4-FFF2-40B4-BE49-F238E27FC236}">
                <a16:creationId xmlns:a16="http://schemas.microsoft.com/office/drawing/2014/main"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aphic 3">
            <a:extLst>
              <a:ext uri="{FF2B5EF4-FFF2-40B4-BE49-F238E27FC236}">
                <a16:creationId xmlns:a16="http://schemas.microsoft.com/office/drawing/2014/main" id="{B0677CFE-8343-3766-C2DC-A2CE393EE549}"/>
              </a:ext>
            </a:extLst>
          </p:cNvPr>
          <p:cNvGrpSpPr/>
          <p:nvPr/>
        </p:nvGrpSpPr>
        <p:grpSpPr>
          <a:xfrm>
            <a:off x="6234570" y="962801"/>
            <a:ext cx="617593" cy="620486"/>
            <a:chOff x="10641325" y="2076985"/>
            <a:chExt cx="1044352" cy="1049245"/>
          </a:xfrm>
        </p:grpSpPr>
        <p:sp>
          <p:nvSpPr>
            <p:cNvPr id="15" name="Freeform 14">
              <a:extLst>
                <a:ext uri="{FF2B5EF4-FFF2-40B4-BE49-F238E27FC236}">
                  <a16:creationId xmlns:a16="http://schemas.microsoft.com/office/drawing/2014/main" id="{A8FCEF6C-BC0D-3388-E7FE-F0D1F70203EA}"/>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00BADE"/>
            </a:solidFill>
            <a:ln w="27426" cap="flat">
              <a:noFill/>
              <a:prstDash val="solid"/>
              <a:miter/>
            </a:ln>
          </p:spPr>
          <p:txBody>
            <a:bodyPr rtlCol="0" anchor="ctr"/>
            <a:lstStyle/>
            <a:p>
              <a:endParaRPr lang="en-US"/>
            </a:p>
          </p:txBody>
        </p:sp>
        <p:grpSp>
          <p:nvGrpSpPr>
            <p:cNvPr id="16" name="Graphic 3">
              <a:extLst>
                <a:ext uri="{FF2B5EF4-FFF2-40B4-BE49-F238E27FC236}">
                  <a16:creationId xmlns:a16="http://schemas.microsoft.com/office/drawing/2014/main" id="{2416C990-A76A-7CFC-A63E-7C6CC865F432}"/>
                </a:ext>
              </a:extLst>
            </p:cNvPr>
            <p:cNvGrpSpPr/>
            <p:nvPr/>
          </p:nvGrpSpPr>
          <p:grpSpPr>
            <a:xfrm>
              <a:off x="10641325" y="2076985"/>
              <a:ext cx="1044352" cy="1049245"/>
              <a:chOff x="10641325" y="2076985"/>
              <a:chExt cx="1044352" cy="1049245"/>
            </a:xfrm>
            <a:solidFill>
              <a:srgbClr val="000000"/>
            </a:solidFill>
          </p:grpSpPr>
          <p:sp>
            <p:nvSpPr>
              <p:cNvPr id="17" name="Freeform 16">
                <a:extLst>
                  <a:ext uri="{FF2B5EF4-FFF2-40B4-BE49-F238E27FC236}">
                    <a16:creationId xmlns:a16="http://schemas.microsoft.com/office/drawing/2014/main" id="{8288F189-F1B2-C7D6-D475-FD67DF287CF7}"/>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solidFill>
                <a:srgbClr val="000000"/>
              </a:solid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4CF9B0B-F6E1-9C26-7128-98D422EE8625}"/>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solidFill>
                <a:srgbClr val="000000"/>
              </a:solid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A5DB814-48CC-6429-1E8B-05B01289B631}"/>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solidFill>
                <a:srgbClr val="000000"/>
              </a:solid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2F82F74-0F23-2650-3673-2F1A58376F02}"/>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solidFill>
                <a:srgbClr val="000000"/>
              </a:solid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362214E-BCEF-388B-D65C-4A5A6551A1ED}"/>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solidFill>
                <a:srgbClr val="000000"/>
              </a:solid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F74D53B-18E1-AFD9-6563-7B60553E0822}"/>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solidFill>
                <a:srgbClr val="000000"/>
              </a:solid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3524450-2AD4-8EEC-A9C3-95DBF7B1D5E7}"/>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solidFill>
                <a:srgbClr val="000000"/>
              </a:solid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72C89A5-FC07-6462-53CD-99762957719E}"/>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solidFill>
                <a:srgbClr val="000000"/>
              </a:solidFill>
              <a:ln w="27426"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0BC215C-3BD0-CE1F-D566-79AFA6DD1905}"/>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solidFill>
                <a:srgbClr val="000000"/>
              </a:solidFill>
              <a:ln w="274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DCCC7B7-5168-E661-9D15-64A2EA2E28E8}"/>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solidFill>
                <a:srgbClr val="000000"/>
              </a:solidFill>
              <a:ln w="27426" cap="flat">
                <a:noFill/>
                <a:prstDash val="solid"/>
                <a:miter/>
              </a:ln>
            </p:spPr>
            <p:txBody>
              <a:bodyPr rtlCol="0" anchor="ctr"/>
              <a:lstStyle/>
              <a:p>
                <a:endParaRPr lang="en-US"/>
              </a:p>
            </p:txBody>
          </p:sp>
        </p:grpSp>
      </p:grpSp>
      <p:pic>
        <p:nvPicPr>
          <p:cNvPr id="32" name="Picture 31">
            <a:extLst>
              <a:ext uri="{FF2B5EF4-FFF2-40B4-BE49-F238E27FC236}">
                <a16:creationId xmlns:a16="http://schemas.microsoft.com/office/drawing/2014/main" id="{E9863ED3-E2DF-34DB-42B9-BEFBB96441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490" b="8490"/>
          <a:stretch/>
        </p:blipFill>
        <p:spPr>
          <a:xfrm>
            <a:off x="-8567" y="5998464"/>
            <a:ext cx="7559675" cy="4183631"/>
          </a:xfrm>
          <a:prstGeom prst="rect">
            <a:avLst/>
          </a:prstGeom>
        </p:spPr>
      </p:pic>
      <p:pic>
        <p:nvPicPr>
          <p:cNvPr id="33" name="Picture 32">
            <a:extLst>
              <a:ext uri="{FF2B5EF4-FFF2-40B4-BE49-F238E27FC236}">
                <a16:creationId xmlns:a16="http://schemas.microsoft.com/office/drawing/2014/main" id="{19453D2D-56B1-108B-3714-BC23A5DD921A}"/>
              </a:ext>
            </a:extLst>
          </p:cNvPr>
          <p:cNvPicPr>
            <a:picLocks noChangeAspect="1"/>
          </p:cNvPicPr>
          <p:nvPr/>
        </p:nvPicPr>
        <p:blipFill rotWithShape="1">
          <a:blip r:embed="rId3">
            <a:alphaModFix amt="52000"/>
          </a:blip>
          <a:srcRect l="66713" t="4465" r="9537" b="30593"/>
          <a:stretch/>
        </p:blipFill>
        <p:spPr>
          <a:xfrm flipH="1">
            <a:off x="8566" y="6815328"/>
            <a:ext cx="2649289" cy="3876485"/>
          </a:xfrm>
          <a:prstGeom prst="rect">
            <a:avLst/>
          </a:prstGeom>
        </p:spPr>
      </p:pic>
    </p:spTree>
    <p:extLst>
      <p:ext uri="{BB962C8B-B14F-4D97-AF65-F5344CB8AC3E}">
        <p14:creationId xmlns:p14="http://schemas.microsoft.com/office/powerpoint/2010/main" val="26051241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F08A1FA4-61E9-B44C-83C4-A6CE732733C1}"/>
              </a:ext>
            </a:extLst>
          </p:cNvPr>
          <p:cNvSpPr>
            <a:spLocks noGrp="1"/>
          </p:cNvSpPr>
          <p:nvPr>
            <p:ph type="body" sz="quarter" idx="13"/>
          </p:nvPr>
        </p:nvSpPr>
        <p:spPr/>
        <p:txBody>
          <a:bodyPr/>
          <a:lstStyle/>
          <a:p>
            <a:r>
              <a:rPr lang="en-US" dirty="0"/>
              <a:t>05</a:t>
            </a:r>
          </a:p>
        </p:txBody>
      </p:sp>
      <p:sp>
        <p:nvSpPr>
          <p:cNvPr id="18" name="Text Placeholder 17">
            <a:extLst>
              <a:ext uri="{FF2B5EF4-FFF2-40B4-BE49-F238E27FC236}">
                <a16:creationId xmlns:a16="http://schemas.microsoft.com/office/drawing/2014/main" id="{3D13EB9D-DE55-5D4D-BEA7-6A984DDA5380}"/>
              </a:ext>
            </a:extLst>
          </p:cNvPr>
          <p:cNvSpPr>
            <a:spLocks noGrp="1"/>
          </p:cNvSpPr>
          <p:nvPr>
            <p:ph type="body" sz="quarter" idx="14"/>
          </p:nvPr>
        </p:nvSpPr>
        <p:spPr>
          <a:xfrm>
            <a:off x="3170992" y="3483706"/>
            <a:ext cx="3409421" cy="2574544"/>
          </a:xfrm>
        </p:spPr>
        <p:txBody>
          <a:bodyPr/>
          <a:lstStyle/>
          <a:p>
            <a:pPr>
              <a:lnSpc>
                <a:spcPts val="3060"/>
              </a:lnSpc>
              <a:spcBef>
                <a:spcPts val="0"/>
              </a:spcBef>
            </a:pPr>
            <a:r>
              <a:rPr lang="en-US" dirty="0"/>
              <a:t>One Example of a Capacitation Process: Reason our Screens</a:t>
            </a:r>
          </a:p>
        </p:txBody>
      </p:sp>
      <p:sp>
        <p:nvSpPr>
          <p:cNvPr id="2" name="Slide Number Placeholder 5">
            <a:extLst>
              <a:ext uri="{FF2B5EF4-FFF2-40B4-BE49-F238E27FC236}">
                <a16:creationId xmlns:a16="http://schemas.microsoft.com/office/drawing/2014/main" id="{00C4364C-9CA8-BA7C-9953-C9C4F68A292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74</a:t>
            </a:fld>
            <a:endParaRPr lang="en-US" dirty="0"/>
          </a:p>
        </p:txBody>
      </p:sp>
    </p:spTree>
    <p:extLst>
      <p:ext uri="{BB962C8B-B14F-4D97-AF65-F5344CB8AC3E}">
        <p14:creationId xmlns:p14="http://schemas.microsoft.com/office/powerpoint/2010/main" val="26030341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5AE933-CBBB-DA50-CEC3-0005EEFC34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428" r="24428"/>
          <a:stretch/>
        </p:blipFill>
        <p:spPr>
          <a:xfrm>
            <a:off x="1" y="1"/>
            <a:ext cx="3645408" cy="10691812"/>
          </a:xfrm>
          <a:prstGeom prst="rect">
            <a:avLst/>
          </a:prstGeom>
        </p:spPr>
      </p:pic>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3897904" y="4494992"/>
            <a:ext cx="3083044" cy="248410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80"/>
              </a:lnSpc>
            </a:pPr>
            <a:r>
              <a:rPr lang="en-US" dirty="0"/>
              <a:t>That being said, it is sometimes really helpful to see how other people have gone about structuring contributory research (on screens or on other topics). Just because contributory research is always developed locally, that doesn’t mean you cannot look towards different localities for inspiration. On the pages to follow, we will share the structure of a nine-session capacitation-process named Reason our screens, developed by the Institute of Research and Innovation with the support of the City of Saint-Denis and the French </a:t>
            </a:r>
            <a:r>
              <a:rPr lang="en-US" dirty="0" err="1"/>
              <a:t>Interministerial</a:t>
            </a:r>
            <a:r>
              <a:rPr lang="en-US" dirty="0"/>
              <a:t> Mission Against Drugs and Addictive Behaviors.  </a:t>
            </a:r>
          </a:p>
          <a:p>
            <a:pPr>
              <a:lnSpc>
                <a:spcPts val="1180"/>
              </a:lnSpc>
            </a:pPr>
            <a:r>
              <a:rPr lang="en-US" dirty="0"/>
              <a:t> </a:t>
            </a:r>
          </a:p>
          <a:p>
            <a:pPr>
              <a:lnSpc>
                <a:spcPts val="1180"/>
              </a:lnSpc>
            </a:pPr>
            <a:r>
              <a:rPr lang="en-US" dirty="0"/>
              <a:t>This particular capacitation process is based on a much longer process of contributory research initiated in 2017 (see chapter 4). When starting this work, the consequences of overexposure to screens were still a relatively unknown to most people. During the initial years of working together, our group, constituted of researchers, professionals from a maternal and child health </a:t>
            </a:r>
            <a:r>
              <a:rPr lang="en-US" dirty="0" err="1"/>
              <a:t>centre</a:t>
            </a:r>
            <a:r>
              <a:rPr lang="en-US" dirty="0"/>
              <a:t>, and parents, brought together the relevant scientific studies available at the time, together with theories from biology, psychology, and philosophy, and experience from the ground, to form a common pool of knowledge on the subject. It is this pool of knowledge that led to the identification of the themes we now cover during Reason our screens. </a:t>
            </a:r>
          </a:p>
          <a:p>
            <a:pPr>
              <a:lnSpc>
                <a:spcPts val="1180"/>
              </a:lnSpc>
            </a:pPr>
            <a:endParaRPr lang="en-US" sz="1400" b="1" dirty="0">
              <a:solidFill>
                <a:schemeClr val="bg1"/>
              </a:solidFill>
              <a:highlight>
                <a:srgbClr val="74659A"/>
              </a:highlight>
            </a:endParaRP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75</a:t>
            </a:fld>
            <a:endParaRPr lang="en-US" dirty="0"/>
          </a:p>
        </p:txBody>
      </p:sp>
      <p:sp>
        <p:nvSpPr>
          <p:cNvPr id="18" name="Rectangle 17">
            <a:extLst>
              <a:ext uri="{FF2B5EF4-FFF2-40B4-BE49-F238E27FC236}">
                <a16:creationId xmlns:a16="http://schemas.microsoft.com/office/drawing/2014/main" id="{97CDEC35-8905-A2FD-844F-F3A159067293}"/>
              </a:ext>
            </a:extLst>
          </p:cNvPr>
          <p:cNvSpPr/>
          <p:nvPr/>
        </p:nvSpPr>
        <p:spPr>
          <a:xfrm>
            <a:off x="0" y="1375770"/>
            <a:ext cx="7559675" cy="89299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9" name="Text Placeholder 16">
            <a:extLst>
              <a:ext uri="{FF2B5EF4-FFF2-40B4-BE49-F238E27FC236}">
                <a16:creationId xmlns:a16="http://schemas.microsoft.com/office/drawing/2014/main" id="{F17C3693-4FAD-1EA1-DD27-9E1A49F1AF8F}"/>
              </a:ext>
            </a:extLst>
          </p:cNvPr>
          <p:cNvSpPr txBox="1">
            <a:spLocks/>
          </p:cNvSpPr>
          <p:nvPr/>
        </p:nvSpPr>
        <p:spPr>
          <a:xfrm>
            <a:off x="481206" y="1723302"/>
            <a:ext cx="3150301" cy="1222433"/>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Introduction</a:t>
            </a:r>
            <a:endParaRPr lang="en-US" dirty="0">
              <a:solidFill>
                <a:schemeClr val="bg1"/>
              </a:solidFill>
            </a:endParaRPr>
          </a:p>
        </p:txBody>
      </p:sp>
      <p:sp>
        <p:nvSpPr>
          <p:cNvPr id="20" name="Graphic 4">
            <a:extLst>
              <a:ext uri="{FF2B5EF4-FFF2-40B4-BE49-F238E27FC236}">
                <a16:creationId xmlns:a16="http://schemas.microsoft.com/office/drawing/2014/main" id="{96780C57-209E-6020-2B3E-65043697331C}"/>
              </a:ext>
            </a:extLst>
          </p:cNvPr>
          <p:cNvSpPr/>
          <p:nvPr/>
        </p:nvSpPr>
        <p:spPr>
          <a:xfrm rot="16200000">
            <a:off x="1441840" y="294198"/>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21" name="Rectangle 20">
            <a:extLst>
              <a:ext uri="{FF2B5EF4-FFF2-40B4-BE49-F238E27FC236}">
                <a16:creationId xmlns:a16="http://schemas.microsoft.com/office/drawing/2014/main" id="{8A61AE3A-D023-60D6-9F95-56ECE04518D9}"/>
              </a:ext>
            </a:extLst>
          </p:cNvPr>
          <p:cNvSpPr/>
          <p:nvPr/>
        </p:nvSpPr>
        <p:spPr>
          <a:xfrm>
            <a:off x="3335139" y="516295"/>
            <a:ext cx="3741310" cy="3470489"/>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2" name="Text Placeholder 17">
            <a:extLst>
              <a:ext uri="{FF2B5EF4-FFF2-40B4-BE49-F238E27FC236}">
                <a16:creationId xmlns:a16="http://schemas.microsoft.com/office/drawing/2014/main" id="{87420C1C-45D5-0AD7-06D1-92946C8310E5}"/>
              </a:ext>
            </a:extLst>
          </p:cNvPr>
          <p:cNvSpPr txBox="1">
            <a:spLocks/>
          </p:cNvSpPr>
          <p:nvPr/>
        </p:nvSpPr>
        <p:spPr>
          <a:xfrm>
            <a:off x="3668528" y="749366"/>
            <a:ext cx="3074532" cy="459654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740"/>
              </a:lnSpc>
            </a:pPr>
            <a:r>
              <a:rPr lang="en-US" sz="1700" dirty="0">
                <a:solidFill>
                  <a:schemeClr val="bg1"/>
                </a:solidFill>
              </a:rPr>
              <a:t>If there’s one thing we’ve hoped that you’ve taken with you from the previous pages, it’s that no group of Contributory Research will look or act the same. We sometimes say that Contributory Research always takes place within a locality, with which we mean to describe a unique </a:t>
            </a:r>
            <a:r>
              <a:rPr lang="en-US" sz="1700" dirty="0" err="1">
                <a:solidFill>
                  <a:schemeClr val="bg1"/>
                </a:solidFill>
              </a:rPr>
              <a:t>organisation</a:t>
            </a:r>
            <a:r>
              <a:rPr lang="en-US" sz="1700" dirty="0">
                <a:solidFill>
                  <a:schemeClr val="bg1"/>
                </a:solidFill>
              </a:rPr>
              <a:t> of actors with a particular history, whether this locality is a family, a group online, a community, a territory, or some other constellation. </a:t>
            </a:r>
          </a:p>
          <a:p>
            <a:pPr algn="ctr">
              <a:lnSpc>
                <a:spcPts val="1740"/>
              </a:lnSpc>
            </a:pPr>
            <a:endParaRPr lang="en-US" sz="1700" dirty="0">
              <a:solidFill>
                <a:schemeClr val="bg1"/>
              </a:solidFill>
            </a:endParaRPr>
          </a:p>
        </p:txBody>
      </p:sp>
    </p:spTree>
    <p:extLst>
      <p:ext uri="{BB962C8B-B14F-4D97-AF65-F5344CB8AC3E}">
        <p14:creationId xmlns:p14="http://schemas.microsoft.com/office/powerpoint/2010/main" val="15058988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7F15C130-4DAE-F061-CD65-5C0EE4D83D08}"/>
              </a:ext>
            </a:extLst>
          </p:cNvPr>
          <p:cNvSpPr txBox="1">
            <a:spLocks/>
          </p:cNvSpPr>
          <p:nvPr/>
        </p:nvSpPr>
        <p:spPr>
          <a:xfrm>
            <a:off x="397171" y="5048924"/>
            <a:ext cx="6526988" cy="24841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80"/>
              </a:lnSpc>
            </a:pPr>
            <a:r>
              <a:rPr lang="en-US" dirty="0"/>
              <a:t>Compared to the initial phase, which required a smaller group working consistently over a long period of time, the nine-session capacitation allows for the implication of more people in the process. From 2022 to 2024, 60 professionals and 30 parents living in the department of Seine-Saint-Denis will follow the program.</a:t>
            </a:r>
          </a:p>
          <a:p>
            <a:pPr>
              <a:lnSpc>
                <a:spcPts val="1180"/>
              </a:lnSpc>
            </a:pPr>
            <a:r>
              <a:rPr lang="en-US" dirty="0"/>
              <a:t> </a:t>
            </a:r>
          </a:p>
          <a:p>
            <a:pPr>
              <a:lnSpc>
                <a:spcPts val="1180"/>
              </a:lnSpc>
            </a:pPr>
            <a:r>
              <a:rPr lang="en-US" dirty="0"/>
              <a:t>Before diving into the program, one word on the difference between </a:t>
            </a:r>
            <a:r>
              <a:rPr lang="en-US" i="1" dirty="0"/>
              <a:t>capacitation</a:t>
            </a:r>
            <a:r>
              <a:rPr lang="en-US" dirty="0"/>
              <a:t> and </a:t>
            </a:r>
            <a:r>
              <a:rPr lang="en-US" i="1" dirty="0"/>
              <a:t>training</a:t>
            </a:r>
            <a:r>
              <a:rPr lang="en-US" dirty="0"/>
              <a:t>. During a training, you work towards predefined skills. During a process of capacitation, you work to help people develop their own position on a topic which allows them to conceive of new actions or practices. It means that in a process of capacitation you don’t know exactly where you’re going as no one can tell the participants in advance what such actions or practices will look like. Instead, we try to bring different facts, theories, and experiences to the table, relevant to the topic we’re treating, which might incite responses from the participants. Videos are very helpful in instigating a group discussion, and so it's worthwhile creating your own archive of relevant content.</a:t>
            </a:r>
          </a:p>
          <a:p>
            <a:pPr>
              <a:lnSpc>
                <a:spcPts val="1180"/>
              </a:lnSpc>
            </a:pPr>
            <a:r>
              <a:rPr lang="en-US" dirty="0"/>
              <a:t> </a:t>
            </a:r>
          </a:p>
          <a:p>
            <a:pPr>
              <a:lnSpc>
                <a:spcPts val="1180"/>
              </a:lnSpc>
            </a:pPr>
            <a:r>
              <a:rPr lang="en-US" dirty="0"/>
              <a:t>Furthermore, we often invite people to come speak to us. Below, we’ve indicated the kinds of topics we usually cover, but the content of the session will necessarily vary depending on the expertise of the people you’ll be working with. Whether you invite a speaker or not, it’s important to keep a good balance between presenting new knowledge and letting people respond to it. Letting people respond is not just about letting them express their individual point of view. We consider each participant a valuable contributor to the capacitation process. Their ideas and inputs are as valuable as – if not more valuable than – the materials we’ve prepared in advance. </a:t>
            </a:r>
          </a:p>
          <a:p>
            <a:pPr>
              <a:lnSpc>
                <a:spcPts val="1180"/>
              </a:lnSpc>
            </a:pPr>
            <a:r>
              <a:rPr lang="en-US" dirty="0"/>
              <a:t> </a:t>
            </a:r>
          </a:p>
          <a:p>
            <a:pPr>
              <a:lnSpc>
                <a:spcPts val="1180"/>
              </a:lnSpc>
            </a:pPr>
            <a:r>
              <a:rPr lang="en-US" dirty="0"/>
              <a:t>Concretely, each cohort of Reason our screens is constituted of fifteen people (ten professionals and five parents). We organise nine sessions and two follow-up sessions in the six months following the completion of the program. Each session is three hours long. We take a break in the middle of the session (we don’t want to exert people beyond reason). We bring biscuits to our workshops. There’s always coffee and tea. All of these little things matter. While we’re there to tackle a serious issue, we’ve found that one of the best strategies to fight the issue of overexposure is creating new social bonds, new relations, new friendships. Put differently, during our capacitation processes, spending a good time together is taken very seriously.</a:t>
            </a:r>
          </a:p>
          <a:p>
            <a:pPr>
              <a:lnSpc>
                <a:spcPts val="1180"/>
              </a:lnSpc>
            </a:pPr>
            <a:endParaRPr lang="en-US" sz="1400" b="1" dirty="0">
              <a:solidFill>
                <a:schemeClr val="bg1"/>
              </a:solidFill>
              <a:highlight>
                <a:srgbClr val="74659A"/>
              </a:highlight>
            </a:endParaRPr>
          </a:p>
        </p:txBody>
      </p:sp>
      <p:sp>
        <p:nvSpPr>
          <p:cNvPr id="9" name="Slide Number Placeholder 5">
            <a:extLst>
              <a:ext uri="{FF2B5EF4-FFF2-40B4-BE49-F238E27FC236}">
                <a16:creationId xmlns:a16="http://schemas.microsoft.com/office/drawing/2014/main"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76</a:t>
            </a:fld>
            <a:endParaRPr lang="en-US" dirty="0"/>
          </a:p>
        </p:txBody>
      </p:sp>
      <p:pic>
        <p:nvPicPr>
          <p:cNvPr id="10" name="Picture 9">
            <a:extLst>
              <a:ext uri="{FF2B5EF4-FFF2-40B4-BE49-F238E27FC236}">
                <a16:creationId xmlns:a16="http://schemas.microsoft.com/office/drawing/2014/main" id="{D213198E-2463-F53B-259C-18C59752C8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818" b="6818"/>
          <a:stretch/>
        </p:blipFill>
        <p:spPr>
          <a:xfrm>
            <a:off x="-1" y="0"/>
            <a:ext cx="7559675" cy="4352544"/>
          </a:xfrm>
          <a:prstGeom prst="rect">
            <a:avLst/>
          </a:prstGeom>
        </p:spPr>
      </p:pic>
      <p:pic>
        <p:nvPicPr>
          <p:cNvPr id="14" name="Picture 13">
            <a:extLst>
              <a:ext uri="{FF2B5EF4-FFF2-40B4-BE49-F238E27FC236}">
                <a16:creationId xmlns:a16="http://schemas.microsoft.com/office/drawing/2014/main" id="{1B3F92B3-34ED-46FB-020B-1CC61132E09A}"/>
              </a:ext>
            </a:extLst>
          </p:cNvPr>
          <p:cNvPicPr>
            <a:picLocks noChangeAspect="1"/>
          </p:cNvPicPr>
          <p:nvPr/>
        </p:nvPicPr>
        <p:blipFill rotWithShape="1">
          <a:blip r:embed="rId3">
            <a:alphaModFix amt="35000"/>
          </a:blip>
          <a:srcRect l="67635" t="984" r="2330" b="31175"/>
          <a:stretch/>
        </p:blipFill>
        <p:spPr>
          <a:xfrm rot="5400000">
            <a:off x="285653" y="1890617"/>
            <a:ext cx="2737789" cy="3309098"/>
          </a:xfrm>
          <a:prstGeom prst="rect">
            <a:avLst/>
          </a:prstGeom>
        </p:spPr>
      </p:pic>
    </p:spTree>
    <p:extLst>
      <p:ext uri="{BB962C8B-B14F-4D97-AF65-F5344CB8AC3E}">
        <p14:creationId xmlns:p14="http://schemas.microsoft.com/office/powerpoint/2010/main" val="4186025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075C90B-97CD-679E-0567-E4D3BB9EFB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0882" r="11620" b="19261"/>
          <a:stretch/>
        </p:blipFill>
        <p:spPr>
          <a:xfrm flipH="1">
            <a:off x="-8457" y="2369174"/>
            <a:ext cx="7559675" cy="7581791"/>
          </a:xfrm>
          <a:prstGeom prst="rect">
            <a:avLst/>
          </a:prstGeom>
        </p:spPr>
      </p:pic>
      <p:sp>
        <p:nvSpPr>
          <p:cNvPr id="24" name="Rectangle 23">
            <a:extLst>
              <a:ext uri="{FF2B5EF4-FFF2-40B4-BE49-F238E27FC236}">
                <a16:creationId xmlns:a16="http://schemas.microsoft.com/office/drawing/2014/main" id="{E616776A-BE6D-6FA8-EBE4-820DF89B2E4D}"/>
              </a:ext>
            </a:extLst>
          </p:cNvPr>
          <p:cNvSpPr/>
          <p:nvPr/>
        </p:nvSpPr>
        <p:spPr>
          <a:xfrm flipH="1">
            <a:off x="8763" y="2369175"/>
            <a:ext cx="7542768" cy="7581786"/>
          </a:xfrm>
          <a:prstGeom prst="rect">
            <a:avLst/>
          </a:prstGeom>
          <a:gradFill>
            <a:gsLst>
              <a:gs pos="16000">
                <a:srgbClr val="009AC1">
                  <a:alpha val="50000"/>
                </a:srgbClr>
              </a:gs>
              <a:gs pos="92000">
                <a:srgbClr val="74659A">
                  <a:alpha val="59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pic>
        <p:nvPicPr>
          <p:cNvPr id="56" name="Picture 55">
            <a:extLst>
              <a:ext uri="{FF2B5EF4-FFF2-40B4-BE49-F238E27FC236}">
                <a16:creationId xmlns:a16="http://schemas.microsoft.com/office/drawing/2014/main" id="{4868C510-EA77-3296-6F01-6E0C4FD47CBF}"/>
              </a:ext>
            </a:extLst>
          </p:cNvPr>
          <p:cNvPicPr>
            <a:picLocks noChangeAspect="1"/>
          </p:cNvPicPr>
          <p:nvPr/>
        </p:nvPicPr>
        <p:blipFill rotWithShape="1">
          <a:blip r:embed="rId3">
            <a:alphaModFix amt="35000"/>
          </a:blip>
          <a:srcRect l="65615" t="-878" r="5449" b="31174"/>
          <a:stretch/>
        </p:blipFill>
        <p:spPr>
          <a:xfrm>
            <a:off x="-33813" y="6551046"/>
            <a:ext cx="2637537" cy="3399920"/>
          </a:xfrm>
          <a:prstGeom prst="rect">
            <a:avLst/>
          </a:prstGeom>
        </p:spPr>
      </p:pic>
      <p:sp>
        <p:nvSpPr>
          <p:cNvPr id="10" name="Rectangle 9">
            <a:extLst>
              <a:ext uri="{FF2B5EF4-FFF2-40B4-BE49-F238E27FC236}">
                <a16:creationId xmlns:a16="http://schemas.microsoft.com/office/drawing/2014/main" id="{8E0DA063-D81F-180B-CC1A-F6978C651053}"/>
              </a:ext>
            </a:extLst>
          </p:cNvPr>
          <p:cNvSpPr/>
          <p:nvPr/>
        </p:nvSpPr>
        <p:spPr>
          <a:xfrm flipH="1">
            <a:off x="548640" y="1960412"/>
            <a:ext cx="7019798" cy="5540548"/>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id="{531241DE-D1E0-80A0-94B2-F1621A8241F8}"/>
              </a:ext>
            </a:extLst>
          </p:cNvPr>
          <p:cNvCxnSpPr>
            <a:cxnSpLocks/>
          </p:cNvCxnSpPr>
          <p:nvPr/>
        </p:nvCxnSpPr>
        <p:spPr>
          <a:xfrm>
            <a:off x="380143" y="2698247"/>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55" name="Text Placeholder 16">
            <a:extLst>
              <a:ext uri="{FF2B5EF4-FFF2-40B4-BE49-F238E27FC236}">
                <a16:creationId xmlns:a16="http://schemas.microsoft.com/office/drawing/2014/main" id="{AFCE90F7-1E2D-046B-124C-B0610A900C95}"/>
              </a:ext>
            </a:extLst>
          </p:cNvPr>
          <p:cNvSpPr txBox="1">
            <a:spLocks/>
          </p:cNvSpPr>
          <p:nvPr/>
        </p:nvSpPr>
        <p:spPr>
          <a:xfrm>
            <a:off x="4401312" y="480435"/>
            <a:ext cx="2629548"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r">
              <a:lnSpc>
                <a:spcPts val="2600"/>
              </a:lnSpc>
              <a:spcBef>
                <a:spcPts val="0"/>
              </a:spcBef>
              <a:buNone/>
            </a:pPr>
            <a:r>
              <a:rPr lang="fr-FR" sz="2700" b="1" dirty="0">
                <a:solidFill>
                  <a:srgbClr val="009AC1"/>
                </a:solidFill>
                <a:latin typeface="Calibri" panose="020F0502020204030204" pitchFamily="34" charset="0"/>
                <a:ea typeface="Arial" panose="020B0604020202020204" pitchFamily="34" charset="0"/>
                <a:cs typeface="Calibri" panose="020F0502020204030204" pitchFamily="34" charset="0"/>
              </a:rPr>
              <a:t>The </a:t>
            </a:r>
            <a:r>
              <a:rPr lang="fr-FR" sz="2700" b="1" dirty="0" err="1">
                <a:solidFill>
                  <a:srgbClr val="009AC1"/>
                </a:solidFill>
                <a:latin typeface="Calibri" panose="020F0502020204030204" pitchFamily="34" charset="0"/>
                <a:ea typeface="Arial" panose="020B0604020202020204" pitchFamily="34" charset="0"/>
                <a:cs typeface="Calibri" panose="020F0502020204030204" pitchFamily="34" charset="0"/>
              </a:rPr>
              <a:t>Nine</a:t>
            </a:r>
            <a:r>
              <a:rPr lang="fr-FR" sz="2700" b="1" dirty="0">
                <a:solidFill>
                  <a:srgbClr val="009AC1"/>
                </a:solidFill>
                <a:latin typeface="Calibri" panose="020F0502020204030204" pitchFamily="34" charset="0"/>
                <a:ea typeface="Arial" panose="020B0604020202020204" pitchFamily="34" charset="0"/>
                <a:cs typeface="Calibri" panose="020F0502020204030204" pitchFamily="34" charset="0"/>
              </a:rPr>
              <a:t> Capacitation Sessions</a:t>
            </a:r>
          </a:p>
        </p:txBody>
      </p:sp>
      <p:sp>
        <p:nvSpPr>
          <p:cNvPr id="57" name="Graphic 4">
            <a:extLst>
              <a:ext uri="{FF2B5EF4-FFF2-40B4-BE49-F238E27FC236}">
                <a16:creationId xmlns:a16="http://schemas.microsoft.com/office/drawing/2014/main" id="{2D3534D6-816E-6E20-CC73-79197EDC21F0}"/>
              </a:ext>
            </a:extLst>
          </p:cNvPr>
          <p:cNvSpPr/>
          <p:nvPr/>
        </p:nvSpPr>
        <p:spPr>
          <a:xfrm rot="16200000">
            <a:off x="5866544" y="-1189759"/>
            <a:ext cx="180000" cy="2520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74659A"/>
          </a:solidFill>
          <a:ln w="2370" cap="flat">
            <a:noFill/>
            <a:prstDash val="solid"/>
            <a:miter/>
          </a:ln>
        </p:spPr>
        <p:txBody>
          <a:bodyPr rtlCol="0" anchor="ctr"/>
          <a:lstStyle/>
          <a:p>
            <a:endParaRPr lang="en-US" dirty="0"/>
          </a:p>
        </p:txBody>
      </p:sp>
      <p:sp>
        <p:nvSpPr>
          <p:cNvPr id="64" name="Slide Number Placeholder 5">
            <a:extLst>
              <a:ext uri="{FF2B5EF4-FFF2-40B4-BE49-F238E27FC236}">
                <a16:creationId xmlns:a16="http://schemas.microsoft.com/office/drawing/2014/main" id="{B3C6D713-6955-3D36-236A-CFAC7B3CEDA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77</a:t>
            </a:fld>
            <a:endParaRPr lang="en-US" dirty="0"/>
          </a:p>
        </p:txBody>
      </p:sp>
      <p:sp>
        <p:nvSpPr>
          <p:cNvPr id="65" name="TextBox 64">
            <a:extLst>
              <a:ext uri="{FF2B5EF4-FFF2-40B4-BE49-F238E27FC236}">
                <a16:creationId xmlns:a16="http://schemas.microsoft.com/office/drawing/2014/main" id="{2DA472DE-BB1C-022A-1B25-03A31EFEEE00}"/>
              </a:ext>
            </a:extLst>
          </p:cNvPr>
          <p:cNvSpPr txBox="1"/>
          <p:nvPr/>
        </p:nvSpPr>
        <p:spPr>
          <a:xfrm>
            <a:off x="249877" y="2348673"/>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01</a:t>
            </a:r>
            <a:r>
              <a:rPr lang="en-US" sz="2400" b="1" dirty="0">
                <a:solidFill>
                  <a:srgbClr val="009AC1"/>
                </a:solidFill>
                <a:highlight>
                  <a:srgbClr val="009AC1"/>
                </a:highlight>
                <a:latin typeface="Calibri" panose="020F0502020204030204" pitchFamily="34" charset="0"/>
                <a:cs typeface="Calibri" panose="020F0502020204030204" pitchFamily="34" charset="0"/>
              </a:rPr>
              <a:t>.	</a:t>
            </a:r>
            <a:endParaRPr lang="en-US" sz="2400" dirty="0">
              <a:solidFill>
                <a:srgbClr val="009AC1"/>
              </a:solidFill>
              <a:highlight>
                <a:srgbClr val="009AC1"/>
              </a:highlight>
            </a:endParaRPr>
          </a:p>
        </p:txBody>
      </p:sp>
      <p:cxnSp>
        <p:nvCxnSpPr>
          <p:cNvPr id="2" name="Straight Connector 1">
            <a:extLst>
              <a:ext uri="{FF2B5EF4-FFF2-40B4-BE49-F238E27FC236}">
                <a16:creationId xmlns:a16="http://schemas.microsoft.com/office/drawing/2014/main" id="{F825B757-0735-F35D-9E52-77473765EC48}"/>
              </a:ext>
            </a:extLst>
          </p:cNvPr>
          <p:cNvCxnSpPr>
            <a:cxnSpLocks/>
          </p:cNvCxnSpPr>
          <p:nvPr/>
        </p:nvCxnSpPr>
        <p:spPr>
          <a:xfrm>
            <a:off x="380143" y="3254338"/>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F52A0F8-26C9-37BA-01B6-A926D33B856F}"/>
              </a:ext>
            </a:extLst>
          </p:cNvPr>
          <p:cNvSpPr txBox="1"/>
          <p:nvPr/>
        </p:nvSpPr>
        <p:spPr>
          <a:xfrm>
            <a:off x="249877" y="2904764"/>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02</a:t>
            </a:r>
            <a:r>
              <a:rPr lang="en-US" sz="2400" b="1" dirty="0">
                <a:solidFill>
                  <a:srgbClr val="009AC1"/>
                </a:solidFill>
                <a:highlight>
                  <a:srgbClr val="009AC1"/>
                </a:highlight>
                <a:latin typeface="Calibri" panose="020F0502020204030204" pitchFamily="34" charset="0"/>
                <a:cs typeface="Calibri" panose="020F0502020204030204" pitchFamily="34" charset="0"/>
              </a:rPr>
              <a:t>.	</a:t>
            </a:r>
            <a:endParaRPr lang="en-US" sz="2400" dirty="0">
              <a:solidFill>
                <a:srgbClr val="009AC1"/>
              </a:solidFill>
              <a:highlight>
                <a:srgbClr val="009AC1"/>
              </a:highlight>
            </a:endParaRPr>
          </a:p>
        </p:txBody>
      </p:sp>
      <p:cxnSp>
        <p:nvCxnSpPr>
          <p:cNvPr id="4" name="Straight Connector 3">
            <a:extLst>
              <a:ext uri="{FF2B5EF4-FFF2-40B4-BE49-F238E27FC236}">
                <a16:creationId xmlns:a16="http://schemas.microsoft.com/office/drawing/2014/main" id="{842B4A44-8D4D-C9E9-1989-C1CAFEC6B30C}"/>
              </a:ext>
            </a:extLst>
          </p:cNvPr>
          <p:cNvCxnSpPr>
            <a:cxnSpLocks/>
          </p:cNvCxnSpPr>
          <p:nvPr/>
        </p:nvCxnSpPr>
        <p:spPr>
          <a:xfrm>
            <a:off x="380139" y="3780419"/>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5FFC2FF-A7A0-6F5A-6E3E-37B89393C2CB}"/>
              </a:ext>
            </a:extLst>
          </p:cNvPr>
          <p:cNvSpPr txBox="1"/>
          <p:nvPr/>
        </p:nvSpPr>
        <p:spPr>
          <a:xfrm>
            <a:off x="249873" y="3430845"/>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03</a:t>
            </a:r>
            <a:r>
              <a:rPr lang="en-US" sz="2400" b="1" dirty="0">
                <a:solidFill>
                  <a:srgbClr val="009AC1"/>
                </a:solidFill>
                <a:highlight>
                  <a:srgbClr val="009AC1"/>
                </a:highlight>
                <a:latin typeface="Calibri" panose="020F0502020204030204" pitchFamily="34" charset="0"/>
                <a:cs typeface="Calibri" panose="020F0502020204030204" pitchFamily="34" charset="0"/>
              </a:rPr>
              <a:t>.	</a:t>
            </a:r>
            <a:endParaRPr lang="en-US" sz="2400" dirty="0">
              <a:solidFill>
                <a:srgbClr val="009AC1"/>
              </a:solidFill>
              <a:highlight>
                <a:srgbClr val="009AC1"/>
              </a:highlight>
            </a:endParaRPr>
          </a:p>
        </p:txBody>
      </p:sp>
      <p:cxnSp>
        <p:nvCxnSpPr>
          <p:cNvPr id="6" name="Straight Connector 5">
            <a:extLst>
              <a:ext uri="{FF2B5EF4-FFF2-40B4-BE49-F238E27FC236}">
                <a16:creationId xmlns:a16="http://schemas.microsoft.com/office/drawing/2014/main" id="{8EED2854-3E93-270E-6280-1FA41825D229}"/>
              </a:ext>
            </a:extLst>
          </p:cNvPr>
          <p:cNvCxnSpPr>
            <a:cxnSpLocks/>
          </p:cNvCxnSpPr>
          <p:nvPr/>
        </p:nvCxnSpPr>
        <p:spPr>
          <a:xfrm>
            <a:off x="380139" y="4564518"/>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ECAA286-F00C-E94B-6A96-875582CB411F}"/>
              </a:ext>
            </a:extLst>
          </p:cNvPr>
          <p:cNvSpPr txBox="1"/>
          <p:nvPr/>
        </p:nvSpPr>
        <p:spPr>
          <a:xfrm>
            <a:off x="249873" y="4214944"/>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04</a:t>
            </a:r>
            <a:r>
              <a:rPr lang="en-US" sz="2400" b="1" dirty="0">
                <a:solidFill>
                  <a:srgbClr val="009AC1"/>
                </a:solidFill>
                <a:highlight>
                  <a:srgbClr val="009AC1"/>
                </a:highlight>
                <a:latin typeface="Calibri" panose="020F0502020204030204" pitchFamily="34" charset="0"/>
                <a:cs typeface="Calibri" panose="020F0502020204030204" pitchFamily="34" charset="0"/>
              </a:rPr>
              <a:t>.	</a:t>
            </a:r>
            <a:endParaRPr lang="en-US" sz="2400" dirty="0">
              <a:solidFill>
                <a:srgbClr val="009AC1"/>
              </a:solidFill>
              <a:highlight>
                <a:srgbClr val="009AC1"/>
              </a:highlight>
            </a:endParaRPr>
          </a:p>
        </p:txBody>
      </p:sp>
      <p:cxnSp>
        <p:nvCxnSpPr>
          <p:cNvPr id="8" name="Straight Connector 7">
            <a:extLst>
              <a:ext uri="{FF2B5EF4-FFF2-40B4-BE49-F238E27FC236}">
                <a16:creationId xmlns:a16="http://schemas.microsoft.com/office/drawing/2014/main" id="{19E8EEF0-9C4D-1E51-FFB8-B3C782C2EF61}"/>
              </a:ext>
            </a:extLst>
          </p:cNvPr>
          <p:cNvCxnSpPr>
            <a:cxnSpLocks/>
          </p:cNvCxnSpPr>
          <p:nvPr/>
        </p:nvCxnSpPr>
        <p:spPr>
          <a:xfrm>
            <a:off x="380139" y="5117784"/>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F86B2A9-B410-3311-F1FE-CF6B7A58DB39}"/>
              </a:ext>
            </a:extLst>
          </p:cNvPr>
          <p:cNvSpPr txBox="1"/>
          <p:nvPr/>
        </p:nvSpPr>
        <p:spPr>
          <a:xfrm>
            <a:off x="249873" y="4768210"/>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05</a:t>
            </a:r>
            <a:r>
              <a:rPr lang="en-US" sz="2400" b="1" dirty="0">
                <a:solidFill>
                  <a:srgbClr val="009AC1"/>
                </a:solidFill>
                <a:highlight>
                  <a:srgbClr val="009AC1"/>
                </a:highlight>
                <a:latin typeface="Calibri" panose="020F0502020204030204" pitchFamily="34" charset="0"/>
                <a:cs typeface="Calibri" panose="020F0502020204030204" pitchFamily="34" charset="0"/>
              </a:rPr>
              <a:t>.	</a:t>
            </a:r>
            <a:endParaRPr lang="en-US" sz="2400" dirty="0">
              <a:solidFill>
                <a:srgbClr val="009AC1"/>
              </a:solidFill>
              <a:highlight>
                <a:srgbClr val="009AC1"/>
              </a:highlight>
            </a:endParaRPr>
          </a:p>
        </p:txBody>
      </p:sp>
      <p:cxnSp>
        <p:nvCxnSpPr>
          <p:cNvPr id="11" name="Straight Connector 10">
            <a:extLst>
              <a:ext uri="{FF2B5EF4-FFF2-40B4-BE49-F238E27FC236}">
                <a16:creationId xmlns:a16="http://schemas.microsoft.com/office/drawing/2014/main" id="{156B178B-9290-FC99-5A1D-B37156F756E6}"/>
              </a:ext>
            </a:extLst>
          </p:cNvPr>
          <p:cNvCxnSpPr>
            <a:cxnSpLocks/>
          </p:cNvCxnSpPr>
          <p:nvPr/>
        </p:nvCxnSpPr>
        <p:spPr>
          <a:xfrm>
            <a:off x="380143" y="7090890"/>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99FE6BA-C582-6516-6B12-5E67C0C0FFFA}"/>
              </a:ext>
            </a:extLst>
          </p:cNvPr>
          <p:cNvSpPr txBox="1"/>
          <p:nvPr/>
        </p:nvSpPr>
        <p:spPr>
          <a:xfrm>
            <a:off x="249877" y="6741316"/>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09</a:t>
            </a:r>
            <a:r>
              <a:rPr lang="en-US" sz="2400" b="1" dirty="0">
                <a:solidFill>
                  <a:srgbClr val="009AC1"/>
                </a:solidFill>
                <a:highlight>
                  <a:srgbClr val="009AC1"/>
                </a:highlight>
                <a:latin typeface="Calibri" panose="020F0502020204030204" pitchFamily="34" charset="0"/>
                <a:cs typeface="Calibri" panose="020F0502020204030204" pitchFamily="34" charset="0"/>
              </a:rPr>
              <a:t>.	</a:t>
            </a:r>
            <a:endParaRPr lang="en-US" sz="2400" dirty="0">
              <a:solidFill>
                <a:srgbClr val="009AC1"/>
              </a:solidFill>
              <a:highlight>
                <a:srgbClr val="009AC1"/>
              </a:highlight>
            </a:endParaRPr>
          </a:p>
        </p:txBody>
      </p:sp>
      <p:cxnSp>
        <p:nvCxnSpPr>
          <p:cNvPr id="13" name="Straight Connector 12">
            <a:extLst>
              <a:ext uri="{FF2B5EF4-FFF2-40B4-BE49-F238E27FC236}">
                <a16:creationId xmlns:a16="http://schemas.microsoft.com/office/drawing/2014/main" id="{1C9DBE10-5D27-AB74-3524-25A16CBABD10}"/>
              </a:ext>
            </a:extLst>
          </p:cNvPr>
          <p:cNvCxnSpPr>
            <a:cxnSpLocks/>
          </p:cNvCxnSpPr>
          <p:nvPr/>
        </p:nvCxnSpPr>
        <p:spPr>
          <a:xfrm>
            <a:off x="384983" y="6567372"/>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3333235-B00A-AFAA-559E-7364AC5C6AA7}"/>
              </a:ext>
            </a:extLst>
          </p:cNvPr>
          <p:cNvSpPr txBox="1"/>
          <p:nvPr/>
        </p:nvSpPr>
        <p:spPr>
          <a:xfrm>
            <a:off x="254717" y="6217798"/>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08</a:t>
            </a:r>
            <a:r>
              <a:rPr lang="en-US" sz="2400" b="1" dirty="0">
                <a:solidFill>
                  <a:srgbClr val="009AC1"/>
                </a:solidFill>
                <a:highlight>
                  <a:srgbClr val="009AC1"/>
                </a:highlight>
                <a:latin typeface="Calibri" panose="020F0502020204030204" pitchFamily="34" charset="0"/>
                <a:cs typeface="Calibri" panose="020F0502020204030204" pitchFamily="34" charset="0"/>
              </a:rPr>
              <a:t>.	</a:t>
            </a:r>
            <a:endParaRPr lang="en-US" sz="2400" dirty="0">
              <a:solidFill>
                <a:srgbClr val="009AC1"/>
              </a:solidFill>
              <a:highlight>
                <a:srgbClr val="009AC1"/>
              </a:highlight>
            </a:endParaRPr>
          </a:p>
        </p:txBody>
      </p:sp>
      <p:cxnSp>
        <p:nvCxnSpPr>
          <p:cNvPr id="16" name="Straight Connector 15">
            <a:extLst>
              <a:ext uri="{FF2B5EF4-FFF2-40B4-BE49-F238E27FC236}">
                <a16:creationId xmlns:a16="http://schemas.microsoft.com/office/drawing/2014/main" id="{E9C2EC7B-D343-FA8D-3639-5B89B7FA26DE}"/>
              </a:ext>
            </a:extLst>
          </p:cNvPr>
          <p:cNvCxnSpPr>
            <a:cxnSpLocks/>
          </p:cNvCxnSpPr>
          <p:nvPr/>
        </p:nvCxnSpPr>
        <p:spPr>
          <a:xfrm>
            <a:off x="384983" y="5590547"/>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9867812-7A40-C4CB-8C12-F13490C3F9F5}"/>
              </a:ext>
            </a:extLst>
          </p:cNvPr>
          <p:cNvSpPr txBox="1"/>
          <p:nvPr/>
        </p:nvSpPr>
        <p:spPr>
          <a:xfrm>
            <a:off x="254717" y="5240973"/>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06</a:t>
            </a:r>
            <a:r>
              <a:rPr lang="en-US" sz="2400" b="1" dirty="0">
                <a:solidFill>
                  <a:srgbClr val="009AC1"/>
                </a:solidFill>
                <a:highlight>
                  <a:srgbClr val="009AC1"/>
                </a:highlight>
                <a:latin typeface="Calibri" panose="020F0502020204030204" pitchFamily="34" charset="0"/>
                <a:cs typeface="Calibri" panose="020F0502020204030204" pitchFamily="34" charset="0"/>
              </a:rPr>
              <a:t>.	</a:t>
            </a:r>
            <a:endParaRPr lang="en-US" sz="2400" dirty="0">
              <a:solidFill>
                <a:srgbClr val="009AC1"/>
              </a:solidFill>
              <a:highlight>
                <a:srgbClr val="009AC1"/>
              </a:highlight>
            </a:endParaRPr>
          </a:p>
        </p:txBody>
      </p:sp>
      <p:cxnSp>
        <p:nvCxnSpPr>
          <p:cNvPr id="18" name="Straight Connector 17">
            <a:extLst>
              <a:ext uri="{FF2B5EF4-FFF2-40B4-BE49-F238E27FC236}">
                <a16:creationId xmlns:a16="http://schemas.microsoft.com/office/drawing/2014/main" id="{8C0F9F68-9A83-8DF8-45D2-8343F8EC35DB}"/>
              </a:ext>
            </a:extLst>
          </p:cNvPr>
          <p:cNvCxnSpPr>
            <a:cxnSpLocks/>
          </p:cNvCxnSpPr>
          <p:nvPr/>
        </p:nvCxnSpPr>
        <p:spPr>
          <a:xfrm>
            <a:off x="363237" y="6073826"/>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E362EF1-274C-BF5D-4C78-CD76B892DB45}"/>
              </a:ext>
            </a:extLst>
          </p:cNvPr>
          <p:cNvSpPr txBox="1"/>
          <p:nvPr/>
        </p:nvSpPr>
        <p:spPr>
          <a:xfrm>
            <a:off x="232971" y="5724252"/>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07</a:t>
            </a:r>
            <a:r>
              <a:rPr lang="en-US" sz="2400" b="1" dirty="0">
                <a:solidFill>
                  <a:srgbClr val="009AC1"/>
                </a:solidFill>
                <a:highlight>
                  <a:srgbClr val="009AC1"/>
                </a:highlight>
                <a:latin typeface="Calibri" panose="020F0502020204030204" pitchFamily="34" charset="0"/>
                <a:cs typeface="Calibri" panose="020F0502020204030204" pitchFamily="34" charset="0"/>
              </a:rPr>
              <a:t>.	</a:t>
            </a:r>
            <a:endParaRPr lang="en-US" sz="2400" dirty="0">
              <a:solidFill>
                <a:srgbClr val="009AC1"/>
              </a:solidFill>
              <a:highlight>
                <a:srgbClr val="009AC1"/>
              </a:highlight>
            </a:endParaRPr>
          </a:p>
        </p:txBody>
      </p:sp>
      <p:grpSp>
        <p:nvGrpSpPr>
          <p:cNvPr id="25" name="Graphic 4">
            <a:extLst>
              <a:ext uri="{FF2B5EF4-FFF2-40B4-BE49-F238E27FC236}">
                <a16:creationId xmlns:a16="http://schemas.microsoft.com/office/drawing/2014/main" id="{DB02DEF3-769A-152B-250C-DBF7612B32D0}"/>
              </a:ext>
            </a:extLst>
          </p:cNvPr>
          <p:cNvGrpSpPr/>
          <p:nvPr/>
        </p:nvGrpSpPr>
        <p:grpSpPr>
          <a:xfrm rot="19145891">
            <a:off x="6158750" y="7889752"/>
            <a:ext cx="403667" cy="780438"/>
            <a:chOff x="9129274" y="2719113"/>
            <a:chExt cx="717139" cy="1386497"/>
          </a:xfrm>
          <a:solidFill>
            <a:schemeClr val="bg1"/>
          </a:solidFill>
        </p:grpSpPr>
        <p:grpSp>
          <p:nvGrpSpPr>
            <p:cNvPr id="26" name="Graphic 4">
              <a:extLst>
                <a:ext uri="{FF2B5EF4-FFF2-40B4-BE49-F238E27FC236}">
                  <a16:creationId xmlns:a16="http://schemas.microsoft.com/office/drawing/2014/main" id="{60FDDD29-B357-1572-11FB-C8B9BA9FDD4D}"/>
                </a:ext>
              </a:extLst>
            </p:cNvPr>
            <p:cNvGrpSpPr/>
            <p:nvPr/>
          </p:nvGrpSpPr>
          <p:grpSpPr>
            <a:xfrm>
              <a:off x="9159507" y="2719113"/>
              <a:ext cx="446280" cy="440141"/>
              <a:chOff x="9159507" y="2719113"/>
              <a:chExt cx="446280" cy="440141"/>
            </a:xfrm>
            <a:grpFill/>
          </p:grpSpPr>
          <p:sp>
            <p:nvSpPr>
              <p:cNvPr id="35" name="Freeform 34">
                <a:extLst>
                  <a:ext uri="{FF2B5EF4-FFF2-40B4-BE49-F238E27FC236}">
                    <a16:creationId xmlns:a16="http://schemas.microsoft.com/office/drawing/2014/main" id="{4C170C49-4BC2-5FE5-7386-F75152313E24}"/>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grpFill/>
              <a:ln w="12931"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7F4D4A5-36A8-B0B6-8B57-3147AA29C304}"/>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grpFill/>
              <a:ln w="12931" cap="flat">
                <a:noFill/>
                <a:prstDash val="solid"/>
                <a:miter/>
              </a:ln>
            </p:spPr>
            <p:txBody>
              <a:bodyPr rtlCol="0" anchor="ctr"/>
              <a:lstStyle/>
              <a:p>
                <a:endParaRPr lang="en-US"/>
              </a:p>
            </p:txBody>
          </p:sp>
        </p:grpSp>
        <p:grpSp>
          <p:nvGrpSpPr>
            <p:cNvPr id="27" name="Graphic 4">
              <a:extLst>
                <a:ext uri="{FF2B5EF4-FFF2-40B4-BE49-F238E27FC236}">
                  <a16:creationId xmlns:a16="http://schemas.microsoft.com/office/drawing/2014/main" id="{A4329D00-1E1F-CCE1-CD6C-CD30ACE13B24}"/>
                </a:ext>
              </a:extLst>
            </p:cNvPr>
            <p:cNvGrpSpPr/>
            <p:nvPr/>
          </p:nvGrpSpPr>
          <p:grpSpPr>
            <a:xfrm>
              <a:off x="9129274" y="2893887"/>
              <a:ext cx="717139" cy="1211724"/>
              <a:chOff x="9129274" y="2893887"/>
              <a:chExt cx="717139" cy="1211724"/>
            </a:xfrm>
            <a:grpFill/>
          </p:grpSpPr>
          <p:sp>
            <p:nvSpPr>
              <p:cNvPr id="28" name="Freeform 27">
                <a:extLst>
                  <a:ext uri="{FF2B5EF4-FFF2-40B4-BE49-F238E27FC236}">
                    <a16:creationId xmlns:a16="http://schemas.microsoft.com/office/drawing/2014/main" id="{5515809D-3677-6FAB-7EA7-1A9D5A15657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33CBCF8-9FED-BBBE-D600-279CF91A4EFD}"/>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3EFFEA5-C313-6F05-7BD3-D9A40E4C1476}"/>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33C5D88-A571-69C5-3D6C-69EC36B16C89}"/>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C2E77D5-6F1A-92E8-75C6-CD5D42B6CB2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555A199-E8E5-39F1-4942-0ABA43E56FB3}"/>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D6B09CF-2B1F-7450-5699-384CBCA85E41}"/>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
        <p:nvSpPr>
          <p:cNvPr id="37" name="Text Placeholder 15">
            <a:extLst>
              <a:ext uri="{FF2B5EF4-FFF2-40B4-BE49-F238E27FC236}">
                <a16:creationId xmlns:a16="http://schemas.microsoft.com/office/drawing/2014/main" id="{5DC7657F-83E6-964F-A49A-E523E4714E73}"/>
              </a:ext>
            </a:extLst>
          </p:cNvPr>
          <p:cNvSpPr txBox="1">
            <a:spLocks/>
          </p:cNvSpPr>
          <p:nvPr/>
        </p:nvSpPr>
        <p:spPr>
          <a:xfrm>
            <a:off x="1020702" y="2356095"/>
            <a:ext cx="6289096" cy="768125"/>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l">
              <a:tabLst>
                <a:tab pos="5641975" algn="l"/>
              </a:tabLst>
            </a:pPr>
            <a:r>
              <a:rPr lang="en-US" sz="1700" dirty="0">
                <a:solidFill>
                  <a:schemeClr val="bg1"/>
                </a:solidFill>
              </a:rPr>
              <a:t>All Addicted to Screens	</a:t>
            </a:r>
            <a:r>
              <a:rPr lang="en-US" sz="1700" dirty="0">
                <a:solidFill>
                  <a:schemeClr val="bg1"/>
                </a:solidFill>
                <a:hlinkClick r:id="rId4" action="ppaction://hlinksldjump">
                  <a:extLst>
                    <a:ext uri="{A12FA001-AC4F-418D-AE19-62706E023703}">
                      <ahyp:hlinkClr xmlns:ahyp="http://schemas.microsoft.com/office/drawing/2018/hyperlinkcolor" val="tx"/>
                    </a:ext>
                  </a:extLst>
                </a:hlinkClick>
              </a:rPr>
              <a:t>78</a:t>
            </a:r>
            <a:endParaRPr lang="en-US" sz="1700" dirty="0">
              <a:solidFill>
                <a:schemeClr val="bg1"/>
              </a:solidFill>
            </a:endParaRPr>
          </a:p>
          <a:p>
            <a:pPr lvl="0" algn="l">
              <a:tabLst>
                <a:tab pos="5641975" algn="l"/>
              </a:tabLst>
            </a:pPr>
            <a:endParaRPr lang="en-US" sz="1700" dirty="0">
              <a:solidFill>
                <a:schemeClr val="bg1"/>
              </a:solidFill>
            </a:endParaRPr>
          </a:p>
          <a:p>
            <a:pPr lvl="0" algn="l">
              <a:tabLst>
                <a:tab pos="5641975" algn="l"/>
              </a:tabLst>
            </a:pPr>
            <a:r>
              <a:rPr lang="en-US" sz="1700" dirty="0">
                <a:solidFill>
                  <a:schemeClr val="bg1"/>
                </a:solidFill>
              </a:rPr>
              <a:t>What does Science Tell us about the Overexposure to Screen?	</a:t>
            </a:r>
            <a:r>
              <a:rPr lang="en-US" sz="1700" dirty="0">
                <a:solidFill>
                  <a:schemeClr val="bg1"/>
                </a:solidFill>
                <a:hlinkClick r:id="rId4" action="ppaction://hlinksldjump">
                  <a:extLst>
                    <a:ext uri="{A12FA001-AC4F-418D-AE19-62706E023703}">
                      <ahyp:hlinkClr xmlns:ahyp="http://schemas.microsoft.com/office/drawing/2018/hyperlinkcolor" val="tx"/>
                    </a:ext>
                  </a:extLst>
                </a:hlinkClick>
              </a:rPr>
              <a:t>78</a:t>
            </a:r>
            <a:endParaRPr lang="en-US" sz="1700" dirty="0">
              <a:solidFill>
                <a:schemeClr val="bg1"/>
              </a:solidFill>
            </a:endParaRPr>
          </a:p>
          <a:p>
            <a:pPr lvl="0" algn="l">
              <a:tabLst>
                <a:tab pos="5641975" algn="l"/>
              </a:tabLst>
            </a:pPr>
            <a:endParaRPr lang="en-US" sz="1700" dirty="0">
              <a:solidFill>
                <a:schemeClr val="bg1"/>
              </a:solidFill>
            </a:endParaRPr>
          </a:p>
          <a:p>
            <a:pPr lvl="0" algn="l">
              <a:tabLst>
                <a:tab pos="5641975" algn="l"/>
              </a:tabLst>
            </a:pPr>
            <a:r>
              <a:rPr lang="en-US" sz="1700" dirty="0">
                <a:solidFill>
                  <a:schemeClr val="bg1"/>
                </a:solidFill>
              </a:rPr>
              <a:t>Why do Screens have a Strong Impact on Young Children? 	</a:t>
            </a:r>
            <a:r>
              <a:rPr lang="en-US" sz="1700" dirty="0">
                <a:solidFill>
                  <a:schemeClr val="bg1"/>
                </a:solidFill>
                <a:hlinkClick r:id="rId5" action="ppaction://hlinksldjump">
                  <a:extLst>
                    <a:ext uri="{A12FA001-AC4F-418D-AE19-62706E023703}">
                      <ahyp:hlinkClr xmlns:ahyp="http://schemas.microsoft.com/office/drawing/2018/hyperlinkcolor" val="tx"/>
                    </a:ext>
                  </a:extLst>
                </a:hlinkClick>
              </a:rPr>
              <a:t>79</a:t>
            </a:r>
            <a:endParaRPr lang="en-US" sz="1700" dirty="0">
              <a:solidFill>
                <a:schemeClr val="bg1"/>
              </a:solidFill>
            </a:endParaRPr>
          </a:p>
          <a:p>
            <a:pPr lvl="0" algn="l">
              <a:tabLst>
                <a:tab pos="5641975" algn="l"/>
              </a:tabLst>
            </a:pPr>
            <a:endParaRPr lang="en-US" sz="1700" dirty="0">
              <a:solidFill>
                <a:schemeClr val="bg1"/>
              </a:solidFill>
            </a:endParaRPr>
          </a:p>
          <a:p>
            <a:pPr lvl="0" algn="l">
              <a:tabLst>
                <a:tab pos="5641975" algn="l"/>
              </a:tabLst>
            </a:pPr>
            <a:r>
              <a:rPr lang="en-US" sz="1700" dirty="0">
                <a:solidFill>
                  <a:schemeClr val="bg1"/>
                </a:solidFill>
              </a:rPr>
              <a:t>The Attention Economy and </a:t>
            </a:r>
            <a:r>
              <a:rPr lang="en-US" sz="1700" dirty="0" err="1">
                <a:solidFill>
                  <a:schemeClr val="bg1"/>
                </a:solidFill>
              </a:rPr>
              <a:t>Captology</a:t>
            </a:r>
            <a:r>
              <a:rPr lang="en-US" sz="1700" dirty="0">
                <a:solidFill>
                  <a:schemeClr val="bg1"/>
                </a:solidFill>
              </a:rPr>
              <a:t>:                                                       the Strategies of Digital Manufacturers to Capture Attention	</a:t>
            </a:r>
            <a:r>
              <a:rPr lang="en-US" sz="1700" dirty="0">
                <a:solidFill>
                  <a:schemeClr val="bg1"/>
                </a:solidFill>
                <a:hlinkClick r:id="rId5" action="ppaction://hlinksldjump">
                  <a:extLst>
                    <a:ext uri="{A12FA001-AC4F-418D-AE19-62706E023703}">
                      <ahyp:hlinkClr xmlns:ahyp="http://schemas.microsoft.com/office/drawing/2018/hyperlinkcolor" val="tx"/>
                    </a:ext>
                  </a:extLst>
                </a:hlinkClick>
              </a:rPr>
              <a:t>79</a:t>
            </a:r>
            <a:endParaRPr lang="en-US" sz="1700" dirty="0">
              <a:solidFill>
                <a:schemeClr val="bg1"/>
              </a:solidFill>
            </a:endParaRPr>
          </a:p>
          <a:p>
            <a:pPr lvl="0" algn="l">
              <a:tabLst>
                <a:tab pos="5641975" algn="l"/>
              </a:tabLst>
            </a:pPr>
            <a:endParaRPr lang="en-US" sz="1700" dirty="0">
              <a:solidFill>
                <a:schemeClr val="bg1"/>
              </a:solidFill>
            </a:endParaRPr>
          </a:p>
          <a:p>
            <a:pPr lvl="0" algn="l">
              <a:tabLst>
                <a:tab pos="5641975" algn="l"/>
              </a:tabLst>
            </a:pPr>
            <a:r>
              <a:rPr lang="en-US" sz="1700" dirty="0">
                <a:solidFill>
                  <a:schemeClr val="bg1"/>
                </a:solidFill>
              </a:rPr>
              <a:t>Addiction	</a:t>
            </a:r>
            <a:r>
              <a:rPr lang="en-US" sz="1700" dirty="0">
                <a:solidFill>
                  <a:schemeClr val="bg1"/>
                </a:solidFill>
                <a:hlinkClick r:id="rId6" action="ppaction://hlinksldjump">
                  <a:extLst>
                    <a:ext uri="{A12FA001-AC4F-418D-AE19-62706E023703}">
                      <ahyp:hlinkClr xmlns:ahyp="http://schemas.microsoft.com/office/drawing/2018/hyperlinkcolor" val="tx"/>
                    </a:ext>
                  </a:extLst>
                </a:hlinkClick>
              </a:rPr>
              <a:t>80</a:t>
            </a:r>
            <a:endParaRPr lang="en-US" sz="1700" dirty="0">
              <a:solidFill>
                <a:schemeClr val="bg1"/>
              </a:solidFill>
            </a:endParaRPr>
          </a:p>
          <a:p>
            <a:pPr lvl="0" algn="l">
              <a:tabLst>
                <a:tab pos="5641975" algn="l"/>
              </a:tabLst>
            </a:pPr>
            <a:r>
              <a:rPr lang="en-US" sz="1700" dirty="0">
                <a:solidFill>
                  <a:schemeClr val="bg1"/>
                </a:solidFill>
              </a:rPr>
              <a:t> </a:t>
            </a:r>
          </a:p>
          <a:p>
            <a:pPr lvl="0" algn="l">
              <a:tabLst>
                <a:tab pos="5641975" algn="l"/>
              </a:tabLst>
            </a:pPr>
            <a:r>
              <a:rPr lang="en-US" sz="1700" dirty="0">
                <a:solidFill>
                  <a:schemeClr val="bg1"/>
                </a:solidFill>
              </a:rPr>
              <a:t>To Put Yourself in the Place of… 	</a:t>
            </a:r>
            <a:r>
              <a:rPr lang="en-US" sz="1700" dirty="0">
                <a:solidFill>
                  <a:schemeClr val="bg1"/>
                </a:solidFill>
                <a:hlinkClick r:id="rId6" action="ppaction://hlinksldjump">
                  <a:extLst>
                    <a:ext uri="{A12FA001-AC4F-418D-AE19-62706E023703}">
                      <ahyp:hlinkClr xmlns:ahyp="http://schemas.microsoft.com/office/drawing/2018/hyperlinkcolor" val="tx"/>
                    </a:ext>
                  </a:extLst>
                </a:hlinkClick>
              </a:rPr>
              <a:t>80</a:t>
            </a:r>
            <a:endParaRPr lang="en-US" sz="1700" dirty="0">
              <a:solidFill>
                <a:schemeClr val="bg1"/>
              </a:solidFill>
            </a:endParaRPr>
          </a:p>
          <a:p>
            <a:pPr lvl="0" algn="l">
              <a:tabLst>
                <a:tab pos="5641975" algn="l"/>
              </a:tabLst>
            </a:pPr>
            <a:endParaRPr lang="en-US" sz="1700" dirty="0">
              <a:solidFill>
                <a:schemeClr val="bg1"/>
              </a:solidFill>
            </a:endParaRPr>
          </a:p>
          <a:p>
            <a:pPr lvl="0" algn="l">
              <a:tabLst>
                <a:tab pos="5641975" algn="l"/>
              </a:tabLst>
            </a:pPr>
            <a:r>
              <a:rPr lang="en-US" sz="1700" dirty="0">
                <a:solidFill>
                  <a:schemeClr val="bg1"/>
                </a:solidFill>
              </a:rPr>
              <a:t>Playing and Games	</a:t>
            </a:r>
            <a:r>
              <a:rPr lang="en-US" sz="1700" dirty="0">
                <a:solidFill>
                  <a:schemeClr val="bg1"/>
                </a:solidFill>
                <a:hlinkClick r:id="rId7" action="ppaction://hlinksldjump">
                  <a:extLst>
                    <a:ext uri="{A12FA001-AC4F-418D-AE19-62706E023703}">
                      <ahyp:hlinkClr xmlns:ahyp="http://schemas.microsoft.com/office/drawing/2018/hyperlinkcolor" val="tx"/>
                    </a:ext>
                  </a:extLst>
                </a:hlinkClick>
              </a:rPr>
              <a:t>81</a:t>
            </a:r>
            <a:endParaRPr lang="en-US" sz="1700" dirty="0">
              <a:solidFill>
                <a:schemeClr val="bg1"/>
              </a:solidFill>
            </a:endParaRPr>
          </a:p>
          <a:p>
            <a:pPr lvl="0" algn="l">
              <a:tabLst>
                <a:tab pos="5641975" algn="l"/>
              </a:tabLst>
            </a:pPr>
            <a:endParaRPr lang="en-US" sz="1700" dirty="0">
              <a:solidFill>
                <a:schemeClr val="bg1"/>
              </a:solidFill>
            </a:endParaRPr>
          </a:p>
          <a:p>
            <a:pPr lvl="0" algn="l">
              <a:tabLst>
                <a:tab pos="5641975" algn="l"/>
              </a:tabLst>
            </a:pPr>
            <a:r>
              <a:rPr lang="en-US" sz="1700" dirty="0">
                <a:solidFill>
                  <a:schemeClr val="bg1"/>
                </a:solidFill>
              </a:rPr>
              <a:t>The Institutions: How to Work in your Local Area	</a:t>
            </a:r>
            <a:r>
              <a:rPr lang="en-US" sz="1700" dirty="0">
                <a:solidFill>
                  <a:schemeClr val="bg1"/>
                </a:solidFill>
                <a:hlinkClick r:id="rId7" action="ppaction://hlinksldjump">
                  <a:extLst>
                    <a:ext uri="{A12FA001-AC4F-418D-AE19-62706E023703}">
                      <ahyp:hlinkClr xmlns:ahyp="http://schemas.microsoft.com/office/drawing/2018/hyperlinkcolor" val="tx"/>
                    </a:ext>
                  </a:extLst>
                </a:hlinkClick>
              </a:rPr>
              <a:t>81</a:t>
            </a:r>
            <a:endParaRPr lang="en-US" sz="1700" dirty="0">
              <a:solidFill>
                <a:schemeClr val="bg1"/>
              </a:solidFill>
            </a:endParaRPr>
          </a:p>
          <a:p>
            <a:pPr lvl="0" algn="l">
              <a:tabLst>
                <a:tab pos="5641975" algn="l"/>
              </a:tabLst>
            </a:pPr>
            <a:r>
              <a:rPr lang="en-US" sz="1700" dirty="0">
                <a:solidFill>
                  <a:schemeClr val="bg1"/>
                </a:solidFill>
              </a:rPr>
              <a:t> </a:t>
            </a:r>
          </a:p>
          <a:p>
            <a:pPr lvl="0" algn="l">
              <a:tabLst>
                <a:tab pos="5641975" algn="l"/>
              </a:tabLst>
            </a:pPr>
            <a:r>
              <a:rPr lang="en-US" sz="1700" dirty="0">
                <a:solidFill>
                  <a:schemeClr val="bg1"/>
                </a:solidFill>
              </a:rPr>
              <a:t>New knowledge on screens, how to use it to go further	</a:t>
            </a:r>
            <a:r>
              <a:rPr lang="en-US" sz="1700" dirty="0">
                <a:solidFill>
                  <a:schemeClr val="bg1"/>
                </a:solidFill>
                <a:hlinkClick r:id="rId7" action="ppaction://hlinksldjump">
                  <a:extLst>
                    <a:ext uri="{A12FA001-AC4F-418D-AE19-62706E023703}">
                      <ahyp:hlinkClr xmlns:ahyp="http://schemas.microsoft.com/office/drawing/2018/hyperlinkcolor" val="tx"/>
                    </a:ext>
                  </a:extLst>
                </a:hlinkClick>
              </a:rPr>
              <a:t>81</a:t>
            </a:r>
            <a:endParaRPr lang="en-US" sz="1700" dirty="0">
              <a:solidFill>
                <a:schemeClr val="bg1"/>
              </a:solidFill>
            </a:endParaRPr>
          </a:p>
          <a:p>
            <a:pPr lvl="0" algn="l">
              <a:tabLst>
                <a:tab pos="5641975" algn="l"/>
              </a:tabLst>
            </a:pPr>
            <a:endParaRPr lang="en-US" sz="1700" dirty="0">
              <a:solidFill>
                <a:schemeClr val="bg1"/>
              </a:solidFill>
            </a:endParaRPr>
          </a:p>
        </p:txBody>
      </p:sp>
    </p:spTree>
    <p:extLst>
      <p:ext uri="{BB962C8B-B14F-4D97-AF65-F5344CB8AC3E}">
        <p14:creationId xmlns:p14="http://schemas.microsoft.com/office/powerpoint/2010/main" val="18664732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5">
            <a:extLst>
              <a:ext uri="{FF2B5EF4-FFF2-40B4-BE49-F238E27FC236}">
                <a16:creationId xmlns:a16="http://schemas.microsoft.com/office/drawing/2014/main" id="{B3C6D713-6955-3D36-236A-CFAC7B3CEDA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78</a:t>
            </a:fld>
            <a:endParaRPr lang="en-US" dirty="0"/>
          </a:p>
        </p:txBody>
      </p:sp>
      <p:sp>
        <p:nvSpPr>
          <p:cNvPr id="20" name="Rectangle 19">
            <a:extLst>
              <a:ext uri="{FF2B5EF4-FFF2-40B4-BE49-F238E27FC236}">
                <a16:creationId xmlns:a16="http://schemas.microsoft.com/office/drawing/2014/main" id="{8118ABD7-BB40-330A-9A03-6D50881AA846}"/>
              </a:ext>
            </a:extLst>
          </p:cNvPr>
          <p:cNvSpPr/>
          <p:nvPr/>
        </p:nvSpPr>
        <p:spPr>
          <a:xfrm flipH="1">
            <a:off x="887238" y="567351"/>
            <a:ext cx="6672435" cy="5376250"/>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22" name="Straight Connector 21">
            <a:extLst>
              <a:ext uri="{FF2B5EF4-FFF2-40B4-BE49-F238E27FC236}">
                <a16:creationId xmlns:a16="http://schemas.microsoft.com/office/drawing/2014/main" id="{65058A47-30C5-2AE0-9F66-4D4B4FBF4798}"/>
              </a:ext>
            </a:extLst>
          </p:cNvPr>
          <p:cNvCxnSpPr>
            <a:cxnSpLocks/>
          </p:cNvCxnSpPr>
          <p:nvPr/>
        </p:nvCxnSpPr>
        <p:spPr>
          <a:xfrm flipH="1">
            <a:off x="-5" y="911780"/>
            <a:ext cx="887238"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05690E6-0484-9943-1580-DDEDEDFEB505}"/>
              </a:ext>
            </a:extLst>
          </p:cNvPr>
          <p:cNvSpPr txBox="1"/>
          <p:nvPr/>
        </p:nvSpPr>
        <p:spPr>
          <a:xfrm>
            <a:off x="539875" y="695001"/>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01</a:t>
            </a:r>
            <a:r>
              <a:rPr lang="en-US" sz="2400" b="1" dirty="0">
                <a:solidFill>
                  <a:srgbClr val="009AC1"/>
                </a:solidFill>
                <a:highlight>
                  <a:srgbClr val="009AC1"/>
                </a:highlight>
                <a:latin typeface="Calibri" panose="020F0502020204030204" pitchFamily="34" charset="0"/>
                <a:cs typeface="Calibri" panose="020F0502020204030204" pitchFamily="34" charset="0"/>
              </a:rPr>
              <a:t>.	</a:t>
            </a:r>
            <a:endParaRPr lang="en-US" sz="2400" dirty="0">
              <a:solidFill>
                <a:srgbClr val="009AC1"/>
              </a:solidFill>
              <a:highlight>
                <a:srgbClr val="009AC1"/>
              </a:highlight>
            </a:endParaRPr>
          </a:p>
        </p:txBody>
      </p:sp>
      <p:sp>
        <p:nvSpPr>
          <p:cNvPr id="38" name="Text Placeholder 15">
            <a:extLst>
              <a:ext uri="{FF2B5EF4-FFF2-40B4-BE49-F238E27FC236}">
                <a16:creationId xmlns:a16="http://schemas.microsoft.com/office/drawing/2014/main" id="{81BF478F-426F-549C-2D28-96D7198EFFFB}"/>
              </a:ext>
            </a:extLst>
          </p:cNvPr>
          <p:cNvSpPr txBox="1">
            <a:spLocks/>
          </p:cNvSpPr>
          <p:nvPr/>
        </p:nvSpPr>
        <p:spPr>
          <a:xfrm>
            <a:off x="1100007" y="1309119"/>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ctr">
              <a:lnSpc>
                <a:spcPts val="1480"/>
              </a:lnSpc>
            </a:pPr>
            <a:r>
              <a:rPr lang="en-US" sz="1400" i="1" dirty="0">
                <a:solidFill>
                  <a:schemeClr val="bg1"/>
                </a:solidFill>
              </a:rPr>
              <a:t>The research process begins with acknowledging that we’re all “addicted “ to screens. No one is speaking from the ‘outside’. We’re here to invent care strategies and to be taken care of. </a:t>
            </a:r>
          </a:p>
        </p:txBody>
      </p:sp>
      <p:sp>
        <p:nvSpPr>
          <p:cNvPr id="39" name="Text Placeholder 15">
            <a:extLst>
              <a:ext uri="{FF2B5EF4-FFF2-40B4-BE49-F238E27FC236}">
                <a16:creationId xmlns:a16="http://schemas.microsoft.com/office/drawing/2014/main" id="{BD9586B7-4C3B-6826-018E-FDF71DF91471}"/>
              </a:ext>
            </a:extLst>
          </p:cNvPr>
          <p:cNvSpPr txBox="1">
            <a:spLocks/>
          </p:cNvSpPr>
          <p:nvPr/>
        </p:nvSpPr>
        <p:spPr>
          <a:xfrm>
            <a:off x="3232090" y="1320622"/>
            <a:ext cx="4119326"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We present the basis of the method we’ll be following (contributory research – see chapter 2) and some of the concepts we use to think about the role of technology today (pharmakon, </a:t>
            </a:r>
            <a:r>
              <a:rPr lang="en-US" sz="1150" dirty="0" err="1">
                <a:solidFill>
                  <a:schemeClr val="bg1"/>
                </a:solidFill>
              </a:rPr>
              <a:t>proletarisation</a:t>
            </a:r>
            <a:r>
              <a:rPr lang="en-US" sz="1150" dirty="0">
                <a:solidFill>
                  <a:schemeClr val="bg1"/>
                </a:solidFill>
              </a:rPr>
              <a:t> – see chapter 2 part 1) and how we might invent new practices to fight overexposure (capacitation, </a:t>
            </a:r>
            <a:r>
              <a:rPr lang="en-US" sz="1150" dirty="0" err="1">
                <a:solidFill>
                  <a:schemeClr val="bg1"/>
                </a:solidFill>
              </a:rPr>
              <a:t>transindividuation</a:t>
            </a:r>
            <a:r>
              <a:rPr lang="en-US" sz="1150" dirty="0">
                <a:solidFill>
                  <a:schemeClr val="bg1"/>
                </a:solidFill>
              </a:rPr>
              <a:t> – see chapter 2 part 1 and 3). We ask each participant to fill out a questionnaire about their current knowledge about, and practice of, screens.</a:t>
            </a:r>
          </a:p>
          <a:p>
            <a:pPr algn="l">
              <a:lnSpc>
                <a:spcPts val="1240"/>
              </a:lnSpc>
            </a:pPr>
            <a:r>
              <a:rPr lang="en-US" sz="1150" dirty="0">
                <a:solidFill>
                  <a:schemeClr val="bg1"/>
                </a:solidFill>
              </a:rPr>
              <a:t> </a:t>
            </a:r>
          </a:p>
          <a:p>
            <a:pPr marL="171450" indent="-171450" algn="l">
              <a:lnSpc>
                <a:spcPts val="1240"/>
              </a:lnSpc>
              <a:buFont typeface="Arial" panose="020B0604020202020204" pitchFamily="34" charset="0"/>
              <a:buChar char="•"/>
            </a:pPr>
            <a:r>
              <a:rPr lang="en-US" sz="1150" dirty="0">
                <a:solidFill>
                  <a:schemeClr val="bg1"/>
                </a:solidFill>
              </a:rPr>
              <a:t>We spend some time mapping out the different participants, by responding to the following questions:</a:t>
            </a:r>
          </a:p>
          <a:p>
            <a:pPr marL="171450" indent="-171450" algn="l">
              <a:lnSpc>
                <a:spcPts val="1240"/>
              </a:lnSpc>
              <a:buFont typeface="Arial" panose="020B0604020202020204" pitchFamily="34" charset="0"/>
              <a:buChar char="•"/>
            </a:pPr>
            <a:r>
              <a:rPr lang="en-US" sz="1150" dirty="0">
                <a:solidFill>
                  <a:schemeClr val="bg1"/>
                </a:solidFill>
              </a:rPr>
              <a:t>Are you worried about the impact of screens on young children?</a:t>
            </a:r>
          </a:p>
          <a:p>
            <a:pPr marL="171450" indent="-171450" algn="l">
              <a:lnSpc>
                <a:spcPts val="1240"/>
              </a:lnSpc>
              <a:buFont typeface="Arial" panose="020B0604020202020204" pitchFamily="34" charset="0"/>
              <a:buChar char="•"/>
            </a:pPr>
            <a:r>
              <a:rPr lang="en-US" sz="1150" dirty="0">
                <a:solidFill>
                  <a:schemeClr val="bg1"/>
                </a:solidFill>
              </a:rPr>
              <a:t>Do you think you are equipped to act as a family on this issue?</a:t>
            </a:r>
          </a:p>
          <a:p>
            <a:pPr marL="171450" indent="-171450" algn="l">
              <a:lnSpc>
                <a:spcPts val="1240"/>
              </a:lnSpc>
              <a:buFont typeface="Arial" panose="020B0604020202020204" pitchFamily="34" charset="0"/>
              <a:buChar char="•"/>
            </a:pPr>
            <a:r>
              <a:rPr lang="en-US" sz="1150" dirty="0">
                <a:solidFill>
                  <a:schemeClr val="bg1"/>
                </a:solidFill>
              </a:rPr>
              <a:t>Do you think you are equipped to act professionally on this issue?</a:t>
            </a:r>
          </a:p>
          <a:p>
            <a:pPr marL="171450" indent="-171450" algn="l">
              <a:lnSpc>
                <a:spcPts val="1240"/>
              </a:lnSpc>
              <a:buFont typeface="Arial" panose="020B0604020202020204" pitchFamily="34" charset="0"/>
              <a:buChar char="•"/>
            </a:pPr>
            <a:r>
              <a:rPr lang="en-US" sz="1150" dirty="0">
                <a:solidFill>
                  <a:schemeClr val="bg1"/>
                </a:solidFill>
              </a:rPr>
              <a:t>Do you feel the need to enrich your knowledge on this issue?</a:t>
            </a:r>
          </a:p>
          <a:p>
            <a:pPr marL="171450" indent="-171450" algn="l">
              <a:lnSpc>
                <a:spcPts val="1240"/>
              </a:lnSpc>
              <a:buFont typeface="Arial" panose="020B0604020202020204" pitchFamily="34" charset="0"/>
              <a:buChar char="•"/>
            </a:pPr>
            <a:r>
              <a:rPr lang="en-US" sz="1150" dirty="0">
                <a:solidFill>
                  <a:schemeClr val="bg1"/>
                </a:solidFill>
              </a:rPr>
              <a:t>Do you think you have a reasoned use of screens?</a:t>
            </a:r>
          </a:p>
          <a:p>
            <a:pPr marL="171450" indent="-171450" algn="l">
              <a:lnSpc>
                <a:spcPts val="1240"/>
              </a:lnSpc>
              <a:buFont typeface="Arial" panose="020B0604020202020204" pitchFamily="34" charset="0"/>
              <a:buChar char="•"/>
            </a:pPr>
            <a:r>
              <a:rPr lang="en-US" sz="1150" dirty="0">
                <a:solidFill>
                  <a:schemeClr val="bg1"/>
                </a:solidFill>
              </a:rPr>
              <a:t>Does it feel like enough actions are happening on screens around you?</a:t>
            </a:r>
          </a:p>
          <a:p>
            <a:pPr algn="l">
              <a:lnSpc>
                <a:spcPts val="1240"/>
              </a:lnSpc>
            </a:pPr>
            <a:r>
              <a:rPr lang="en-US" sz="1150" dirty="0">
                <a:solidFill>
                  <a:schemeClr val="bg1"/>
                </a:solidFill>
              </a:rPr>
              <a:t> </a:t>
            </a:r>
          </a:p>
          <a:p>
            <a:pPr algn="l">
              <a:lnSpc>
                <a:spcPts val="1240"/>
              </a:lnSpc>
            </a:pPr>
            <a:r>
              <a:rPr lang="en-US" sz="1150" dirty="0">
                <a:solidFill>
                  <a:schemeClr val="bg1"/>
                </a:solidFill>
              </a:rPr>
              <a:t>Together, we watch a video of how parents today use smartphones with their children (see in our archive </a:t>
            </a:r>
            <a:r>
              <a:rPr lang="en-US" sz="1150" dirty="0">
                <a:solidFill>
                  <a:srgbClr val="009AC1"/>
                </a:solidFill>
                <a:hlinkClick r:id="rId2">
                  <a:extLst>
                    <a:ext uri="{A12FA001-AC4F-418D-AE19-62706E023703}">
                      <ahyp:hlinkClr xmlns:ahyp="http://schemas.microsoft.com/office/drawing/2018/hyperlinkcolor" val="tx"/>
                    </a:ext>
                  </a:extLst>
                </a:hlinkClick>
              </a:rPr>
              <a:t>here</a:t>
            </a:r>
            <a:r>
              <a:rPr lang="en-US" sz="1150" dirty="0">
                <a:solidFill>
                  <a:schemeClr val="bg1"/>
                </a:solidFill>
              </a:rPr>
              <a:t>). What does the video evoke? Have any of the participants witnessed similar situations in their private or professional life? We take a moment to decide how the group will stay in touch. By email or by </a:t>
            </a:r>
            <a:r>
              <a:rPr lang="en-US" sz="1150" dirty="0" err="1">
                <a:solidFill>
                  <a:schemeClr val="bg1"/>
                </a:solidFill>
              </a:rPr>
              <a:t>sms</a:t>
            </a:r>
            <a:r>
              <a:rPr lang="en-US" sz="1150" dirty="0">
                <a:solidFill>
                  <a:schemeClr val="bg1"/>
                </a:solidFill>
              </a:rPr>
              <a:t>? What are the advantages and disadvantages of each technology? </a:t>
            </a:r>
          </a:p>
        </p:txBody>
      </p:sp>
      <p:sp>
        <p:nvSpPr>
          <p:cNvPr id="41" name="Text Placeholder 15">
            <a:extLst>
              <a:ext uri="{FF2B5EF4-FFF2-40B4-BE49-F238E27FC236}">
                <a16:creationId xmlns:a16="http://schemas.microsoft.com/office/drawing/2014/main" id="{6A09F8A9-C206-1D4A-CDD8-229D3313D0BD}"/>
              </a:ext>
            </a:extLst>
          </p:cNvPr>
          <p:cNvSpPr txBox="1">
            <a:spLocks/>
          </p:cNvSpPr>
          <p:nvPr/>
        </p:nvSpPr>
        <p:spPr>
          <a:xfrm>
            <a:off x="1180187" y="731038"/>
            <a:ext cx="2423090"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l"/>
            <a:r>
              <a:rPr lang="en-US" sz="1700" b="1" dirty="0">
                <a:solidFill>
                  <a:schemeClr val="bg1"/>
                </a:solidFill>
                <a:highlight>
                  <a:srgbClr val="009AC1"/>
                </a:highlight>
              </a:rPr>
              <a:t>All Addicted to Screens</a:t>
            </a:r>
          </a:p>
          <a:p>
            <a:pPr lvl="0" algn="l"/>
            <a:endParaRPr lang="en-US" sz="1700" dirty="0">
              <a:solidFill>
                <a:schemeClr val="bg1"/>
              </a:solidFill>
            </a:endParaRPr>
          </a:p>
          <a:p>
            <a:pPr lvl="0" algn="l"/>
            <a:endParaRPr lang="en-US" sz="1700" dirty="0">
              <a:solidFill>
                <a:schemeClr val="bg1"/>
              </a:solidFill>
            </a:endParaRPr>
          </a:p>
        </p:txBody>
      </p:sp>
      <p:pic>
        <p:nvPicPr>
          <p:cNvPr id="43" name="Picture 42">
            <a:extLst>
              <a:ext uri="{FF2B5EF4-FFF2-40B4-BE49-F238E27FC236}">
                <a16:creationId xmlns:a16="http://schemas.microsoft.com/office/drawing/2014/main" id="{FA79E9A0-AFE8-A0BC-25F7-DDCB510EAB82}"/>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l="71063" t="480" r="-4596" b="29817"/>
          <a:stretch/>
        </p:blipFill>
        <p:spPr>
          <a:xfrm>
            <a:off x="887234" y="3335279"/>
            <a:ext cx="2344856" cy="2608322"/>
          </a:xfrm>
          <a:prstGeom prst="rect">
            <a:avLst/>
          </a:prstGeom>
        </p:spPr>
      </p:pic>
      <p:sp>
        <p:nvSpPr>
          <p:cNvPr id="44" name="Rectangle 43">
            <a:extLst>
              <a:ext uri="{FF2B5EF4-FFF2-40B4-BE49-F238E27FC236}">
                <a16:creationId xmlns:a16="http://schemas.microsoft.com/office/drawing/2014/main" id="{6A3C53E3-2B0F-787A-2CD1-821BCB14D00F}"/>
              </a:ext>
            </a:extLst>
          </p:cNvPr>
          <p:cNvSpPr/>
          <p:nvPr/>
        </p:nvSpPr>
        <p:spPr>
          <a:xfrm flipH="1">
            <a:off x="-1" y="6349822"/>
            <a:ext cx="6672435" cy="3430210"/>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45" name="Straight Connector 44">
            <a:extLst>
              <a:ext uri="{FF2B5EF4-FFF2-40B4-BE49-F238E27FC236}">
                <a16:creationId xmlns:a16="http://schemas.microsoft.com/office/drawing/2014/main" id="{7E26F782-F09F-0BEA-E7D5-1CF94000BC40}"/>
              </a:ext>
            </a:extLst>
          </p:cNvPr>
          <p:cNvCxnSpPr>
            <a:cxnSpLocks/>
          </p:cNvCxnSpPr>
          <p:nvPr/>
        </p:nvCxnSpPr>
        <p:spPr>
          <a:xfrm flipH="1">
            <a:off x="6672436" y="6694251"/>
            <a:ext cx="88723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854CF91-D892-5B71-3D1C-1EEACC379DC3}"/>
              </a:ext>
            </a:extLst>
          </p:cNvPr>
          <p:cNvSpPr txBox="1"/>
          <p:nvPr/>
        </p:nvSpPr>
        <p:spPr>
          <a:xfrm>
            <a:off x="6242991" y="6463418"/>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02</a:t>
            </a:r>
            <a:r>
              <a:rPr lang="en-US" sz="2400" b="1" dirty="0">
                <a:solidFill>
                  <a:srgbClr val="009AC1"/>
                </a:solidFill>
                <a:highlight>
                  <a:srgbClr val="009AC1"/>
                </a:highlight>
                <a:latin typeface="Calibri" panose="020F0502020204030204" pitchFamily="34" charset="0"/>
                <a:cs typeface="Calibri" panose="020F0502020204030204" pitchFamily="34" charset="0"/>
              </a:rPr>
              <a:t>.	</a:t>
            </a:r>
            <a:endParaRPr lang="en-US" sz="2400" dirty="0">
              <a:solidFill>
                <a:srgbClr val="009AC1"/>
              </a:solidFill>
              <a:highlight>
                <a:srgbClr val="009AC1"/>
              </a:highlight>
            </a:endParaRPr>
          </a:p>
        </p:txBody>
      </p:sp>
      <p:sp>
        <p:nvSpPr>
          <p:cNvPr id="47" name="Text Placeholder 15">
            <a:extLst>
              <a:ext uri="{FF2B5EF4-FFF2-40B4-BE49-F238E27FC236}">
                <a16:creationId xmlns:a16="http://schemas.microsoft.com/office/drawing/2014/main" id="{7217DC8C-9A2B-E307-E185-8DC559B8934F}"/>
              </a:ext>
            </a:extLst>
          </p:cNvPr>
          <p:cNvSpPr txBox="1">
            <a:spLocks/>
          </p:cNvSpPr>
          <p:nvPr/>
        </p:nvSpPr>
        <p:spPr>
          <a:xfrm>
            <a:off x="325925" y="7123029"/>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In the last decade, a great number of scientific studies have come out on the overexposure to screens. </a:t>
            </a:r>
          </a:p>
          <a:p>
            <a:pPr algn="ctr">
              <a:lnSpc>
                <a:spcPts val="1480"/>
              </a:lnSpc>
            </a:pPr>
            <a:endParaRPr lang="en-US" sz="1400" i="1" dirty="0">
              <a:solidFill>
                <a:schemeClr val="bg1"/>
              </a:solidFill>
            </a:endParaRPr>
          </a:p>
        </p:txBody>
      </p:sp>
      <p:sp>
        <p:nvSpPr>
          <p:cNvPr id="48" name="Text Placeholder 15">
            <a:extLst>
              <a:ext uri="{FF2B5EF4-FFF2-40B4-BE49-F238E27FC236}">
                <a16:creationId xmlns:a16="http://schemas.microsoft.com/office/drawing/2014/main" id="{989BEE0C-1411-5A44-1F1D-5D848B14EAF3}"/>
              </a:ext>
            </a:extLst>
          </p:cNvPr>
          <p:cNvSpPr txBox="1">
            <a:spLocks/>
          </p:cNvSpPr>
          <p:nvPr/>
        </p:nvSpPr>
        <p:spPr>
          <a:xfrm>
            <a:off x="2344852" y="7103093"/>
            <a:ext cx="3855225"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We invite an expert to talk to us about these studies. In France, we have worked with the pediatrician and researcher Eric </a:t>
            </a:r>
            <a:r>
              <a:rPr lang="en-US" sz="1150" dirty="0" err="1">
                <a:solidFill>
                  <a:schemeClr val="bg1"/>
                </a:solidFill>
              </a:rPr>
              <a:t>Osika</a:t>
            </a:r>
            <a:r>
              <a:rPr lang="en-US" sz="1150" dirty="0">
                <a:solidFill>
                  <a:schemeClr val="bg1"/>
                </a:solidFill>
              </a:rPr>
              <a:t>, but other types of profiles could be envisioned, as long as the person is up to date with the newest studies on the topic.  </a:t>
            </a:r>
          </a:p>
          <a:p>
            <a:pPr algn="l">
              <a:lnSpc>
                <a:spcPts val="1240"/>
              </a:lnSpc>
            </a:pPr>
            <a:r>
              <a:rPr lang="en-US" sz="1150" dirty="0">
                <a:solidFill>
                  <a:schemeClr val="bg1"/>
                </a:solidFill>
              </a:rPr>
              <a:t> </a:t>
            </a:r>
          </a:p>
          <a:p>
            <a:pPr algn="l">
              <a:lnSpc>
                <a:spcPts val="1240"/>
              </a:lnSpc>
            </a:pPr>
            <a:r>
              <a:rPr lang="en-US" sz="1150" dirty="0">
                <a:solidFill>
                  <a:schemeClr val="bg1"/>
                </a:solidFill>
              </a:rPr>
              <a:t>We spend some time discussing the studies: are people surprised by the results? Do the symptoms described correspond to the symptoms people observe in their everyday life? </a:t>
            </a:r>
          </a:p>
          <a:p>
            <a:pPr algn="l">
              <a:lnSpc>
                <a:spcPts val="1240"/>
              </a:lnSpc>
            </a:pPr>
            <a:r>
              <a:rPr lang="en-US" sz="1150" dirty="0">
                <a:solidFill>
                  <a:schemeClr val="bg1"/>
                </a:solidFill>
              </a:rPr>
              <a:t> </a:t>
            </a:r>
          </a:p>
          <a:p>
            <a:pPr algn="l">
              <a:lnSpc>
                <a:spcPts val="1240"/>
              </a:lnSpc>
            </a:pPr>
            <a:r>
              <a:rPr lang="en-US" sz="1150" dirty="0">
                <a:solidFill>
                  <a:schemeClr val="bg1"/>
                </a:solidFill>
              </a:rPr>
              <a:t>We watch a video on the plasticity of the brain (see here) and invite a biologist to talk about why babies are captured by screens and what happens to their brains if overexposed (and underexposed to social relations). </a:t>
            </a:r>
          </a:p>
          <a:p>
            <a:pPr algn="l">
              <a:lnSpc>
                <a:spcPts val="1240"/>
              </a:lnSpc>
            </a:pPr>
            <a:endParaRPr lang="en-US" sz="1150" dirty="0">
              <a:solidFill>
                <a:schemeClr val="bg1"/>
              </a:solidFill>
            </a:endParaRPr>
          </a:p>
        </p:txBody>
      </p:sp>
      <p:sp>
        <p:nvSpPr>
          <p:cNvPr id="49" name="Text Placeholder 15">
            <a:extLst>
              <a:ext uri="{FF2B5EF4-FFF2-40B4-BE49-F238E27FC236}">
                <a16:creationId xmlns:a16="http://schemas.microsoft.com/office/drawing/2014/main" id="{6683224D-3D0B-9FB9-D48B-2132EAEB5915}"/>
              </a:ext>
            </a:extLst>
          </p:cNvPr>
          <p:cNvSpPr txBox="1">
            <a:spLocks/>
          </p:cNvSpPr>
          <p:nvPr/>
        </p:nvSpPr>
        <p:spPr>
          <a:xfrm>
            <a:off x="292948" y="6513509"/>
            <a:ext cx="5907129"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700" b="1" dirty="0">
                <a:solidFill>
                  <a:schemeClr val="bg1"/>
                </a:solidFill>
                <a:highlight>
                  <a:srgbClr val="009AC1"/>
                </a:highlight>
              </a:rPr>
              <a:t>What does Science Tell us about the Overexposure to Screen? </a:t>
            </a:r>
          </a:p>
        </p:txBody>
      </p:sp>
      <p:pic>
        <p:nvPicPr>
          <p:cNvPr id="50" name="Picture 49">
            <a:extLst>
              <a:ext uri="{FF2B5EF4-FFF2-40B4-BE49-F238E27FC236}">
                <a16:creationId xmlns:a16="http://schemas.microsoft.com/office/drawing/2014/main" id="{83047EF2-05B1-C597-9AB9-F5D2BE33393D}"/>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l="71063" t="481" r="-4596" b="54050"/>
          <a:stretch/>
        </p:blipFill>
        <p:spPr>
          <a:xfrm>
            <a:off x="7759" y="8078533"/>
            <a:ext cx="2344856" cy="1701499"/>
          </a:xfrm>
          <a:prstGeom prst="rect">
            <a:avLst/>
          </a:prstGeom>
        </p:spPr>
      </p:pic>
    </p:spTree>
    <p:extLst>
      <p:ext uri="{BB962C8B-B14F-4D97-AF65-F5344CB8AC3E}">
        <p14:creationId xmlns:p14="http://schemas.microsoft.com/office/powerpoint/2010/main" val="27536328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5">
            <a:extLst>
              <a:ext uri="{FF2B5EF4-FFF2-40B4-BE49-F238E27FC236}">
                <a16:creationId xmlns:a16="http://schemas.microsoft.com/office/drawing/2014/main" id="{B3C6D713-6955-3D36-236A-CFAC7B3CEDA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79</a:t>
            </a:fld>
            <a:endParaRPr lang="en-US" dirty="0"/>
          </a:p>
        </p:txBody>
      </p:sp>
      <p:sp>
        <p:nvSpPr>
          <p:cNvPr id="20" name="Rectangle 19">
            <a:extLst>
              <a:ext uri="{FF2B5EF4-FFF2-40B4-BE49-F238E27FC236}">
                <a16:creationId xmlns:a16="http://schemas.microsoft.com/office/drawing/2014/main" id="{8118ABD7-BB40-330A-9A03-6D50881AA846}"/>
              </a:ext>
            </a:extLst>
          </p:cNvPr>
          <p:cNvSpPr/>
          <p:nvPr/>
        </p:nvSpPr>
        <p:spPr>
          <a:xfrm flipH="1">
            <a:off x="887237" y="567351"/>
            <a:ext cx="6672435" cy="4088172"/>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22" name="Straight Connector 21">
            <a:extLst>
              <a:ext uri="{FF2B5EF4-FFF2-40B4-BE49-F238E27FC236}">
                <a16:creationId xmlns:a16="http://schemas.microsoft.com/office/drawing/2014/main" id="{65058A47-30C5-2AE0-9F66-4D4B4FBF4798}"/>
              </a:ext>
            </a:extLst>
          </p:cNvPr>
          <p:cNvCxnSpPr>
            <a:cxnSpLocks/>
          </p:cNvCxnSpPr>
          <p:nvPr/>
        </p:nvCxnSpPr>
        <p:spPr>
          <a:xfrm flipH="1">
            <a:off x="-5" y="911780"/>
            <a:ext cx="887238"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05690E6-0484-9943-1580-DDEDEDFEB505}"/>
              </a:ext>
            </a:extLst>
          </p:cNvPr>
          <p:cNvSpPr txBox="1"/>
          <p:nvPr/>
        </p:nvSpPr>
        <p:spPr>
          <a:xfrm>
            <a:off x="539875" y="695001"/>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03</a:t>
            </a:r>
            <a:r>
              <a:rPr lang="en-US" sz="2400" b="1" dirty="0">
                <a:solidFill>
                  <a:srgbClr val="009AC1"/>
                </a:solidFill>
                <a:highlight>
                  <a:srgbClr val="009AC1"/>
                </a:highlight>
                <a:latin typeface="Calibri" panose="020F0502020204030204" pitchFamily="34" charset="0"/>
                <a:cs typeface="Calibri" panose="020F0502020204030204" pitchFamily="34" charset="0"/>
              </a:rPr>
              <a:t>.	</a:t>
            </a:r>
            <a:endParaRPr lang="en-US" sz="2400" dirty="0">
              <a:solidFill>
                <a:srgbClr val="009AC1"/>
              </a:solidFill>
              <a:highlight>
                <a:srgbClr val="009AC1"/>
              </a:highlight>
            </a:endParaRPr>
          </a:p>
        </p:txBody>
      </p:sp>
      <p:sp>
        <p:nvSpPr>
          <p:cNvPr id="38" name="Text Placeholder 15">
            <a:extLst>
              <a:ext uri="{FF2B5EF4-FFF2-40B4-BE49-F238E27FC236}">
                <a16:creationId xmlns:a16="http://schemas.microsoft.com/office/drawing/2014/main" id="{81BF478F-426F-549C-2D28-96D7198EFFFB}"/>
              </a:ext>
            </a:extLst>
          </p:cNvPr>
          <p:cNvSpPr txBox="1">
            <a:spLocks/>
          </p:cNvSpPr>
          <p:nvPr/>
        </p:nvSpPr>
        <p:spPr>
          <a:xfrm>
            <a:off x="1100007" y="1309119"/>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Even without the studies on screen exposure, we can deduce a lot about the effects screens have on children by applying what we already know about the conditions children rely on to develop. </a:t>
            </a:r>
          </a:p>
          <a:p>
            <a:pPr algn="ctr">
              <a:lnSpc>
                <a:spcPts val="1480"/>
              </a:lnSpc>
            </a:pPr>
            <a:endParaRPr lang="en-US" sz="1400" i="1" dirty="0">
              <a:solidFill>
                <a:schemeClr val="bg1"/>
              </a:solidFill>
            </a:endParaRPr>
          </a:p>
        </p:txBody>
      </p:sp>
      <p:sp>
        <p:nvSpPr>
          <p:cNvPr id="39" name="Text Placeholder 15">
            <a:extLst>
              <a:ext uri="{FF2B5EF4-FFF2-40B4-BE49-F238E27FC236}">
                <a16:creationId xmlns:a16="http://schemas.microsoft.com/office/drawing/2014/main" id="{BD9586B7-4C3B-6826-018E-FDF71DF91471}"/>
              </a:ext>
            </a:extLst>
          </p:cNvPr>
          <p:cNvSpPr txBox="1">
            <a:spLocks/>
          </p:cNvSpPr>
          <p:nvPr/>
        </p:nvSpPr>
        <p:spPr>
          <a:xfrm>
            <a:off x="3232090" y="1320622"/>
            <a:ext cx="4119326"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We invite a biologist to talk about the relation between parents and their offspring in the animal kingdom, and the particularity of the relation between the parent and human baby. </a:t>
            </a:r>
          </a:p>
          <a:p>
            <a:pPr algn="l">
              <a:lnSpc>
                <a:spcPts val="1240"/>
              </a:lnSpc>
            </a:pPr>
            <a:r>
              <a:rPr lang="en-US" sz="1150" dirty="0">
                <a:solidFill>
                  <a:schemeClr val="bg1"/>
                </a:solidFill>
              </a:rPr>
              <a:t> </a:t>
            </a:r>
          </a:p>
          <a:p>
            <a:pPr algn="l">
              <a:lnSpc>
                <a:spcPts val="1240"/>
              </a:lnSpc>
            </a:pPr>
            <a:r>
              <a:rPr lang="en-US" sz="1150" dirty="0">
                <a:solidFill>
                  <a:schemeClr val="bg1"/>
                </a:solidFill>
              </a:rPr>
              <a:t>We watch a video about the monkeys Rhesus and Harlow (see </a:t>
            </a:r>
            <a:r>
              <a:rPr lang="en-US" sz="1150" b="1" dirty="0">
                <a:solidFill>
                  <a:srgbClr val="009AC1"/>
                </a:solidFill>
                <a:hlinkClick r:id="rId2">
                  <a:extLst>
                    <a:ext uri="{A12FA001-AC4F-418D-AE19-62706E023703}">
                      <ahyp:hlinkClr xmlns:ahyp="http://schemas.microsoft.com/office/drawing/2018/hyperlinkcolor" val="tx"/>
                    </a:ext>
                  </a:extLst>
                </a:hlinkClick>
              </a:rPr>
              <a:t>here</a:t>
            </a:r>
            <a:r>
              <a:rPr lang="en-US" sz="1150" dirty="0">
                <a:solidFill>
                  <a:schemeClr val="bg1"/>
                </a:solidFill>
              </a:rPr>
              <a:t>), which shows that the need for social relations is present even in primates.  </a:t>
            </a:r>
          </a:p>
          <a:p>
            <a:pPr algn="l">
              <a:lnSpc>
                <a:spcPts val="1240"/>
              </a:lnSpc>
            </a:pPr>
            <a:r>
              <a:rPr lang="en-US" sz="1150" dirty="0">
                <a:solidFill>
                  <a:schemeClr val="bg1"/>
                </a:solidFill>
              </a:rPr>
              <a:t> </a:t>
            </a:r>
          </a:p>
          <a:p>
            <a:pPr algn="l">
              <a:lnSpc>
                <a:spcPts val="1240"/>
              </a:lnSpc>
            </a:pPr>
            <a:r>
              <a:rPr lang="en-US" sz="1150" dirty="0">
                <a:solidFill>
                  <a:schemeClr val="bg1"/>
                </a:solidFill>
              </a:rPr>
              <a:t>We invite a psychologist to talk about how the child develops. During our workshops, we have focused on attachment theories, the different developmental stages, and the concept of the transitory object, and covered psychologists and psychoanalysts such as D.W Winnicott. </a:t>
            </a:r>
            <a:r>
              <a:rPr lang="en-US" sz="1150" dirty="0" err="1">
                <a:solidFill>
                  <a:schemeClr val="bg1"/>
                </a:solidFill>
              </a:rPr>
              <a:t>Mélanie</a:t>
            </a:r>
            <a:r>
              <a:rPr lang="en-US" sz="1150" dirty="0">
                <a:solidFill>
                  <a:schemeClr val="bg1"/>
                </a:solidFill>
              </a:rPr>
              <a:t> Klein, John Bowlby, T Berry Brazelton, Daniel Stern (read chapter 2), but the exact material will depend on the expertise of the speaker. </a:t>
            </a:r>
          </a:p>
          <a:p>
            <a:pPr algn="l">
              <a:lnSpc>
                <a:spcPts val="1240"/>
              </a:lnSpc>
            </a:pPr>
            <a:r>
              <a:rPr lang="en-US" sz="1150" dirty="0">
                <a:solidFill>
                  <a:schemeClr val="bg1"/>
                </a:solidFill>
              </a:rPr>
              <a:t> </a:t>
            </a:r>
          </a:p>
          <a:p>
            <a:pPr algn="l">
              <a:lnSpc>
                <a:spcPts val="1240"/>
              </a:lnSpc>
            </a:pPr>
            <a:r>
              <a:rPr lang="en-US" sz="1150" dirty="0">
                <a:solidFill>
                  <a:schemeClr val="bg1"/>
                </a:solidFill>
              </a:rPr>
              <a:t>We watch a video of the still face experiment by psychologist Edward </a:t>
            </a:r>
            <a:r>
              <a:rPr lang="en-US" sz="1150" dirty="0" err="1">
                <a:solidFill>
                  <a:schemeClr val="bg1"/>
                </a:solidFill>
              </a:rPr>
              <a:t>Tronick</a:t>
            </a:r>
            <a:r>
              <a:rPr lang="en-US" sz="1150" dirty="0">
                <a:solidFill>
                  <a:schemeClr val="bg1"/>
                </a:solidFill>
              </a:rPr>
              <a:t> (access </a:t>
            </a:r>
            <a:r>
              <a:rPr lang="en-US" sz="1150" b="1" dirty="0">
                <a:solidFill>
                  <a:srgbClr val="009AC1"/>
                </a:solidFill>
                <a:hlinkClick r:id="rId2">
                  <a:extLst>
                    <a:ext uri="{A12FA001-AC4F-418D-AE19-62706E023703}">
                      <ahyp:hlinkClr xmlns:ahyp="http://schemas.microsoft.com/office/drawing/2018/hyperlinkcolor" val="tx"/>
                    </a:ext>
                  </a:extLst>
                </a:hlinkClick>
              </a:rPr>
              <a:t>here</a:t>
            </a:r>
            <a:r>
              <a:rPr lang="en-US" sz="1150" dirty="0">
                <a:solidFill>
                  <a:schemeClr val="bg1"/>
                </a:solidFill>
              </a:rPr>
              <a:t>). Each participant talks about an experience where a technology has come to rupture a social relation. </a:t>
            </a:r>
          </a:p>
          <a:p>
            <a:pPr algn="l">
              <a:lnSpc>
                <a:spcPts val="1240"/>
              </a:lnSpc>
            </a:pPr>
            <a:endParaRPr lang="en-US" sz="1150" dirty="0">
              <a:solidFill>
                <a:schemeClr val="bg1"/>
              </a:solidFill>
            </a:endParaRPr>
          </a:p>
        </p:txBody>
      </p:sp>
      <p:sp>
        <p:nvSpPr>
          <p:cNvPr id="41" name="Text Placeholder 15">
            <a:extLst>
              <a:ext uri="{FF2B5EF4-FFF2-40B4-BE49-F238E27FC236}">
                <a16:creationId xmlns:a16="http://schemas.microsoft.com/office/drawing/2014/main" id="{6A09F8A9-C206-1D4A-CDD8-229D3313D0BD}"/>
              </a:ext>
            </a:extLst>
          </p:cNvPr>
          <p:cNvSpPr txBox="1">
            <a:spLocks/>
          </p:cNvSpPr>
          <p:nvPr/>
        </p:nvSpPr>
        <p:spPr>
          <a:xfrm>
            <a:off x="1180187" y="731038"/>
            <a:ext cx="5399034"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700" b="1" dirty="0">
                <a:solidFill>
                  <a:schemeClr val="bg1"/>
                </a:solidFill>
                <a:highlight>
                  <a:srgbClr val="009AC1"/>
                </a:highlight>
              </a:rPr>
              <a:t>Why do Screens have a Strong Impact on Young Children? </a:t>
            </a:r>
          </a:p>
        </p:txBody>
      </p:sp>
      <p:pic>
        <p:nvPicPr>
          <p:cNvPr id="43" name="Picture 42">
            <a:extLst>
              <a:ext uri="{FF2B5EF4-FFF2-40B4-BE49-F238E27FC236}">
                <a16:creationId xmlns:a16="http://schemas.microsoft.com/office/drawing/2014/main" id="{FA79E9A0-AFE8-A0BC-25F7-DDCB510EAB82}"/>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l="71063" t="480" r="-4596" b="64238"/>
          <a:stretch/>
        </p:blipFill>
        <p:spPr>
          <a:xfrm>
            <a:off x="887234" y="3335279"/>
            <a:ext cx="2344856" cy="1320244"/>
          </a:xfrm>
          <a:prstGeom prst="rect">
            <a:avLst/>
          </a:prstGeom>
        </p:spPr>
      </p:pic>
      <p:sp>
        <p:nvSpPr>
          <p:cNvPr id="44" name="Rectangle 43">
            <a:extLst>
              <a:ext uri="{FF2B5EF4-FFF2-40B4-BE49-F238E27FC236}">
                <a16:creationId xmlns:a16="http://schemas.microsoft.com/office/drawing/2014/main" id="{6A3C53E3-2B0F-787A-2CD1-821BCB14D00F}"/>
              </a:ext>
            </a:extLst>
          </p:cNvPr>
          <p:cNvSpPr/>
          <p:nvPr/>
        </p:nvSpPr>
        <p:spPr>
          <a:xfrm flipH="1">
            <a:off x="-6" y="5770807"/>
            <a:ext cx="6672435" cy="4189968"/>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45" name="Straight Connector 44">
            <a:extLst>
              <a:ext uri="{FF2B5EF4-FFF2-40B4-BE49-F238E27FC236}">
                <a16:creationId xmlns:a16="http://schemas.microsoft.com/office/drawing/2014/main" id="{7E26F782-F09F-0BEA-E7D5-1CF94000BC40}"/>
              </a:ext>
            </a:extLst>
          </p:cNvPr>
          <p:cNvCxnSpPr>
            <a:cxnSpLocks/>
          </p:cNvCxnSpPr>
          <p:nvPr/>
        </p:nvCxnSpPr>
        <p:spPr>
          <a:xfrm flipH="1">
            <a:off x="6672432" y="6115236"/>
            <a:ext cx="88723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854CF91-D892-5B71-3D1C-1EEACC379DC3}"/>
              </a:ext>
            </a:extLst>
          </p:cNvPr>
          <p:cNvSpPr txBox="1"/>
          <p:nvPr/>
        </p:nvSpPr>
        <p:spPr>
          <a:xfrm>
            <a:off x="6242987" y="5884403"/>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04</a:t>
            </a:r>
            <a:r>
              <a:rPr lang="en-US" sz="2400" b="1" dirty="0">
                <a:solidFill>
                  <a:srgbClr val="009AC1"/>
                </a:solidFill>
                <a:highlight>
                  <a:srgbClr val="009AC1"/>
                </a:highlight>
                <a:latin typeface="Calibri" panose="020F0502020204030204" pitchFamily="34" charset="0"/>
                <a:cs typeface="Calibri" panose="020F0502020204030204" pitchFamily="34" charset="0"/>
              </a:rPr>
              <a:t>.	</a:t>
            </a:r>
            <a:endParaRPr lang="en-US" sz="2400" dirty="0">
              <a:solidFill>
                <a:srgbClr val="009AC1"/>
              </a:solidFill>
              <a:highlight>
                <a:srgbClr val="009AC1"/>
              </a:highlight>
            </a:endParaRPr>
          </a:p>
        </p:txBody>
      </p:sp>
      <p:sp>
        <p:nvSpPr>
          <p:cNvPr id="49" name="Text Placeholder 15">
            <a:extLst>
              <a:ext uri="{FF2B5EF4-FFF2-40B4-BE49-F238E27FC236}">
                <a16:creationId xmlns:a16="http://schemas.microsoft.com/office/drawing/2014/main" id="{6683224D-3D0B-9FB9-D48B-2132EAEB5915}"/>
              </a:ext>
            </a:extLst>
          </p:cNvPr>
          <p:cNvSpPr txBox="1">
            <a:spLocks/>
          </p:cNvSpPr>
          <p:nvPr/>
        </p:nvSpPr>
        <p:spPr>
          <a:xfrm>
            <a:off x="2352611" y="5934494"/>
            <a:ext cx="3847462"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US" sz="1700" b="1" dirty="0">
                <a:solidFill>
                  <a:schemeClr val="bg1"/>
                </a:solidFill>
                <a:highlight>
                  <a:srgbClr val="009AC1"/>
                </a:highlight>
              </a:rPr>
              <a:t>The Attention Economy and </a:t>
            </a:r>
            <a:r>
              <a:rPr lang="en-US" sz="1700" b="1" dirty="0" err="1">
                <a:solidFill>
                  <a:schemeClr val="bg1"/>
                </a:solidFill>
                <a:highlight>
                  <a:srgbClr val="009AC1"/>
                </a:highlight>
              </a:rPr>
              <a:t>Captology</a:t>
            </a:r>
            <a:r>
              <a:rPr lang="en-US" sz="1700" b="1" dirty="0">
                <a:solidFill>
                  <a:schemeClr val="bg1"/>
                </a:solidFill>
                <a:highlight>
                  <a:srgbClr val="009AC1"/>
                </a:highlight>
              </a:rPr>
              <a:t>:</a:t>
            </a:r>
          </a:p>
        </p:txBody>
      </p:sp>
      <p:pic>
        <p:nvPicPr>
          <p:cNvPr id="50" name="Picture 49">
            <a:extLst>
              <a:ext uri="{FF2B5EF4-FFF2-40B4-BE49-F238E27FC236}">
                <a16:creationId xmlns:a16="http://schemas.microsoft.com/office/drawing/2014/main" id="{83047EF2-05B1-C597-9AB9-F5D2BE33393D}"/>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l="71063" t="481" r="-4596" b="33747"/>
          <a:stretch/>
        </p:blipFill>
        <p:spPr>
          <a:xfrm>
            <a:off x="7755" y="7499518"/>
            <a:ext cx="2344853" cy="2461257"/>
          </a:xfrm>
          <a:prstGeom prst="rect">
            <a:avLst/>
          </a:prstGeom>
        </p:spPr>
      </p:pic>
      <p:sp>
        <p:nvSpPr>
          <p:cNvPr id="2" name="Text Placeholder 15">
            <a:extLst>
              <a:ext uri="{FF2B5EF4-FFF2-40B4-BE49-F238E27FC236}">
                <a16:creationId xmlns:a16="http://schemas.microsoft.com/office/drawing/2014/main" id="{104457A0-898C-06FB-1EE3-ECAE0DDB6C98}"/>
              </a:ext>
            </a:extLst>
          </p:cNvPr>
          <p:cNvSpPr txBox="1">
            <a:spLocks/>
          </p:cNvSpPr>
          <p:nvPr/>
        </p:nvSpPr>
        <p:spPr>
          <a:xfrm>
            <a:off x="333684" y="7037632"/>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If babies are overexposed to screens, it is often because their parents are overexposed. Widespread addiction to technologies did not emerge by chance. It is the result of digital marketing strategies, refined by the scientific discipline </a:t>
            </a:r>
            <a:r>
              <a:rPr lang="en-US" sz="1400" i="1" dirty="0" err="1">
                <a:solidFill>
                  <a:schemeClr val="bg1"/>
                </a:solidFill>
              </a:rPr>
              <a:t>captology</a:t>
            </a:r>
            <a:r>
              <a:rPr lang="en-US" sz="1400" i="1" dirty="0">
                <a:solidFill>
                  <a:schemeClr val="bg1"/>
                </a:solidFill>
              </a:rPr>
              <a:t>. </a:t>
            </a:r>
          </a:p>
          <a:p>
            <a:pPr algn="ctr">
              <a:lnSpc>
                <a:spcPts val="1480"/>
              </a:lnSpc>
            </a:pPr>
            <a:endParaRPr lang="en-US" sz="1400" i="1" dirty="0">
              <a:solidFill>
                <a:schemeClr val="bg1"/>
              </a:solidFill>
            </a:endParaRPr>
          </a:p>
        </p:txBody>
      </p:sp>
      <p:sp>
        <p:nvSpPr>
          <p:cNvPr id="3" name="Text Placeholder 15">
            <a:extLst>
              <a:ext uri="{FF2B5EF4-FFF2-40B4-BE49-F238E27FC236}">
                <a16:creationId xmlns:a16="http://schemas.microsoft.com/office/drawing/2014/main" id="{59A4ACE6-9A14-C669-9F5B-522C992FF9C9}"/>
              </a:ext>
            </a:extLst>
          </p:cNvPr>
          <p:cNvSpPr txBox="1">
            <a:spLocks/>
          </p:cNvSpPr>
          <p:nvPr/>
        </p:nvSpPr>
        <p:spPr>
          <a:xfrm>
            <a:off x="2352611" y="7017696"/>
            <a:ext cx="3855225"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We watch an extract from the Netflix documentary The Social Dilemma (</a:t>
            </a:r>
            <a:r>
              <a:rPr lang="en-US" sz="1150" dirty="0">
                <a:solidFill>
                  <a:srgbClr val="009AC1"/>
                </a:solidFill>
                <a:hlinkClick r:id="rId4">
                  <a:extLst>
                    <a:ext uri="{A12FA001-AC4F-418D-AE19-62706E023703}">
                      <ahyp:hlinkClr xmlns:ahyp="http://schemas.microsoft.com/office/drawing/2018/hyperlinkcolor" val="tx"/>
                    </a:ext>
                  </a:extLst>
                </a:hlinkClick>
              </a:rPr>
              <a:t>here</a:t>
            </a:r>
            <a:r>
              <a:rPr lang="en-US" sz="1150" dirty="0">
                <a:solidFill>
                  <a:schemeClr val="bg1"/>
                </a:solidFill>
              </a:rPr>
              <a:t>). </a:t>
            </a:r>
          </a:p>
          <a:p>
            <a:pPr algn="l">
              <a:lnSpc>
                <a:spcPts val="1240"/>
              </a:lnSpc>
            </a:pPr>
            <a:r>
              <a:rPr lang="en-US" sz="1150" dirty="0">
                <a:solidFill>
                  <a:schemeClr val="bg1"/>
                </a:solidFill>
              </a:rPr>
              <a:t> </a:t>
            </a:r>
          </a:p>
          <a:p>
            <a:pPr algn="l">
              <a:lnSpc>
                <a:spcPts val="1240"/>
              </a:lnSpc>
            </a:pPr>
            <a:r>
              <a:rPr lang="en-US" sz="1150" dirty="0">
                <a:solidFill>
                  <a:schemeClr val="bg1"/>
                </a:solidFill>
              </a:rPr>
              <a:t>We invite an expert to talk about the Attention Economy. In France, we have worked with Florent </a:t>
            </a:r>
            <a:r>
              <a:rPr lang="en-US" sz="1150" dirty="0" err="1">
                <a:solidFill>
                  <a:schemeClr val="bg1"/>
                </a:solidFill>
              </a:rPr>
              <a:t>Souillet</a:t>
            </a:r>
            <a:r>
              <a:rPr lang="en-US" sz="1150" dirty="0">
                <a:solidFill>
                  <a:schemeClr val="bg1"/>
                </a:solidFill>
              </a:rPr>
              <a:t> who’s a writer and activist (author of the book The War on Attention), but you could imagine inviting a sociologist, economist, or anyone else who has studied the Attention Economy. </a:t>
            </a:r>
          </a:p>
          <a:p>
            <a:pPr algn="l">
              <a:lnSpc>
                <a:spcPts val="1240"/>
              </a:lnSpc>
            </a:pPr>
            <a:r>
              <a:rPr lang="en-US" sz="1150" dirty="0">
                <a:solidFill>
                  <a:schemeClr val="bg1"/>
                </a:solidFill>
              </a:rPr>
              <a:t> </a:t>
            </a:r>
          </a:p>
          <a:p>
            <a:pPr algn="l">
              <a:lnSpc>
                <a:spcPts val="1240"/>
              </a:lnSpc>
            </a:pPr>
            <a:r>
              <a:rPr lang="en-US" sz="1150" dirty="0">
                <a:solidFill>
                  <a:schemeClr val="bg1"/>
                </a:solidFill>
              </a:rPr>
              <a:t>We ask the group: in which situations do they find it difficult to stop using screens? Which applications do they return to? How does it make them feel to spend a lot of time on screens? </a:t>
            </a:r>
          </a:p>
          <a:p>
            <a:pPr algn="l">
              <a:lnSpc>
                <a:spcPts val="1240"/>
              </a:lnSpc>
            </a:pPr>
            <a:endParaRPr lang="en-US" sz="1150" dirty="0">
              <a:solidFill>
                <a:schemeClr val="bg1"/>
              </a:solidFill>
            </a:endParaRPr>
          </a:p>
        </p:txBody>
      </p:sp>
      <p:sp>
        <p:nvSpPr>
          <p:cNvPr id="4" name="Text Placeholder 15">
            <a:extLst>
              <a:ext uri="{FF2B5EF4-FFF2-40B4-BE49-F238E27FC236}">
                <a16:creationId xmlns:a16="http://schemas.microsoft.com/office/drawing/2014/main" id="{AF2AB5B2-A6E1-0959-2483-BFA19491F22C}"/>
              </a:ext>
            </a:extLst>
          </p:cNvPr>
          <p:cNvSpPr txBox="1">
            <a:spLocks/>
          </p:cNvSpPr>
          <p:nvPr/>
        </p:nvSpPr>
        <p:spPr>
          <a:xfrm>
            <a:off x="539875" y="6349410"/>
            <a:ext cx="5660198"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US" sz="1700" b="1" dirty="0">
                <a:solidFill>
                  <a:schemeClr val="bg1"/>
                </a:solidFill>
                <a:highlight>
                  <a:srgbClr val="009AC1"/>
                </a:highlight>
              </a:rPr>
              <a:t>the Strategies of Digital Manufacturers to Capture Attention </a:t>
            </a:r>
          </a:p>
        </p:txBody>
      </p:sp>
    </p:spTree>
    <p:extLst>
      <p:ext uri="{BB962C8B-B14F-4D97-AF65-F5344CB8AC3E}">
        <p14:creationId xmlns:p14="http://schemas.microsoft.com/office/powerpoint/2010/main" val="4062349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a:extLst>
              <a:ext uri="{FF2B5EF4-FFF2-40B4-BE49-F238E27FC236}">
                <a16:creationId xmlns:a16="http://schemas.microsoft.com/office/drawing/2014/main" id="{8E1FD1BF-1F29-E934-E396-5D8E53756AAF}"/>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t="15597" b="15597"/>
          <a:stretch/>
        </p:blipFill>
        <p:spPr>
          <a:xfrm flipH="1">
            <a:off x="0" y="2257602"/>
            <a:ext cx="7559655" cy="7802281"/>
          </a:xfrm>
          <a:noFill/>
        </p:spPr>
      </p:pic>
      <p:sp>
        <p:nvSpPr>
          <p:cNvPr id="3" name="Rectangle 2">
            <a:extLst>
              <a:ext uri="{FF2B5EF4-FFF2-40B4-BE49-F238E27FC236}">
                <a16:creationId xmlns:a16="http://schemas.microsoft.com/office/drawing/2014/main" id="{070F699D-8345-3144-62A5-70519EEE02A7}"/>
              </a:ext>
            </a:extLst>
          </p:cNvPr>
          <p:cNvSpPr/>
          <p:nvPr/>
        </p:nvSpPr>
        <p:spPr>
          <a:xfrm>
            <a:off x="-1" y="2787804"/>
            <a:ext cx="6083301" cy="3315705"/>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 name="Text Placeholder 17">
            <a:extLst>
              <a:ext uri="{FF2B5EF4-FFF2-40B4-BE49-F238E27FC236}">
                <a16:creationId xmlns:a16="http://schemas.microsoft.com/office/drawing/2014/main" id="{ED05E6D6-11E2-C0F4-160C-124B844ECBFF}"/>
              </a:ext>
            </a:extLst>
          </p:cNvPr>
          <p:cNvSpPr txBox="1">
            <a:spLocks/>
          </p:cNvSpPr>
          <p:nvPr/>
        </p:nvSpPr>
        <p:spPr>
          <a:xfrm>
            <a:off x="371377" y="3135813"/>
            <a:ext cx="5338800" cy="97793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dirty="0">
                <a:solidFill>
                  <a:schemeClr val="bg1"/>
                </a:solidFill>
              </a:rPr>
              <a:t>We define overexposure as an exposure that harms the person subjected to it. Different people will react to screens differently, depending on their age, genetics, socio-economic context, and usage, and so it’s impossible to set a fixed threshold for when someone is overexposed or not. For some people, only a couple of hours will compromise their wellbeing, whereas others will be able to tolerate more. That is why overexposure always has to be determined on a case-by-case basis. </a:t>
            </a:r>
          </a:p>
          <a:p>
            <a:pPr>
              <a:lnSpc>
                <a:spcPts val="1120"/>
              </a:lnSpc>
            </a:pPr>
            <a:r>
              <a:rPr lang="en-US" dirty="0">
                <a:solidFill>
                  <a:schemeClr val="bg1"/>
                </a:solidFill>
              </a:rPr>
              <a:t> </a:t>
            </a:r>
          </a:p>
          <a:p>
            <a:pPr>
              <a:lnSpc>
                <a:spcPts val="1120"/>
              </a:lnSpc>
            </a:pPr>
            <a:r>
              <a:rPr lang="en-US" dirty="0">
                <a:solidFill>
                  <a:schemeClr val="bg1"/>
                </a:solidFill>
              </a:rPr>
              <a:t>When it comes to very young children though, we have to be extra careful with how screens are used. Persistent usage of screens are more likely to affect children negatively, just like the repetitive exposure to any kind of behavior or substance is likely to have more subversive effects on children compared to adults. That is because the scaffolding for all further learning is constructed during these early years of life. More than ever, learning  depends on meaningful interactions with those around us. </a:t>
            </a:r>
          </a:p>
          <a:p>
            <a:pPr>
              <a:lnSpc>
                <a:spcPts val="1120"/>
              </a:lnSpc>
            </a:pPr>
            <a:r>
              <a:rPr lang="en-US" dirty="0">
                <a:solidFill>
                  <a:schemeClr val="bg1"/>
                </a:solidFill>
              </a:rPr>
              <a:t> </a:t>
            </a:r>
          </a:p>
          <a:p>
            <a:pPr>
              <a:lnSpc>
                <a:spcPts val="1120"/>
              </a:lnSpc>
            </a:pPr>
            <a:r>
              <a:rPr lang="en-US" dirty="0">
                <a:solidFill>
                  <a:schemeClr val="bg1"/>
                </a:solidFill>
              </a:rPr>
              <a:t>That is also why we often couple the phenomenon of overexposure to that of </a:t>
            </a:r>
            <a:r>
              <a:rPr lang="en-US" i="1" dirty="0">
                <a:solidFill>
                  <a:schemeClr val="bg1"/>
                </a:solidFill>
              </a:rPr>
              <a:t>underexposure. </a:t>
            </a:r>
            <a:r>
              <a:rPr lang="en-US" dirty="0">
                <a:solidFill>
                  <a:schemeClr val="bg1"/>
                </a:solidFill>
              </a:rPr>
              <a:t>With this, how hope</a:t>
            </a:r>
            <a:r>
              <a:rPr lang="en-US" i="1" dirty="0">
                <a:solidFill>
                  <a:schemeClr val="bg1"/>
                </a:solidFill>
              </a:rPr>
              <a:t> </a:t>
            </a:r>
            <a:r>
              <a:rPr lang="en-US" dirty="0">
                <a:solidFill>
                  <a:schemeClr val="bg1"/>
                </a:solidFill>
              </a:rPr>
              <a:t>to express that the overexposure to screens is often correlated with an underexposure to social interactions and relations.  Considering both is important if wanting to understand the harm caused by placing young children in front of screens.</a:t>
            </a:r>
          </a:p>
          <a:p>
            <a:pPr>
              <a:lnSpc>
                <a:spcPts val="1120"/>
              </a:lnSpc>
            </a:pPr>
            <a:endParaRPr lang="en-US" dirty="0">
              <a:solidFill>
                <a:schemeClr val="bg1"/>
              </a:solidFill>
            </a:endParaRPr>
          </a:p>
        </p:txBody>
      </p:sp>
      <p:sp>
        <p:nvSpPr>
          <p:cNvPr id="5" name="Text Placeholder 17">
            <a:extLst>
              <a:ext uri="{FF2B5EF4-FFF2-40B4-BE49-F238E27FC236}">
                <a16:creationId xmlns:a16="http://schemas.microsoft.com/office/drawing/2014/main" id="{2486E3E7-B5C5-DC18-7859-00AE95DA7E71}"/>
              </a:ext>
            </a:extLst>
          </p:cNvPr>
          <p:cNvSpPr txBox="1">
            <a:spLocks/>
          </p:cNvSpPr>
          <p:nvPr/>
        </p:nvSpPr>
        <p:spPr>
          <a:xfrm>
            <a:off x="371377" y="2660507"/>
            <a:ext cx="1838423" cy="362686"/>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chemeClr val="bg1"/>
                </a:solidFill>
              </a:rPr>
              <a:t>OVEREXPOSURE </a:t>
            </a:r>
          </a:p>
        </p:txBody>
      </p:sp>
      <p:sp>
        <p:nvSpPr>
          <p:cNvPr id="11" name="Text Placeholder 16">
            <a:extLst>
              <a:ext uri="{FF2B5EF4-FFF2-40B4-BE49-F238E27FC236}">
                <a16:creationId xmlns:a16="http://schemas.microsoft.com/office/drawing/2014/main" id="{7ABAC3D2-F5E8-104F-ECDB-B0D46D6F9DC0}"/>
              </a:ext>
            </a:extLst>
          </p:cNvPr>
          <p:cNvSpPr txBox="1">
            <a:spLocks/>
          </p:cNvSpPr>
          <p:nvPr/>
        </p:nvSpPr>
        <p:spPr>
          <a:xfrm>
            <a:off x="371377" y="727175"/>
            <a:ext cx="6760986"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rgbClr val="009AC1"/>
                </a:solidFill>
                <a:latin typeface="Calibri" panose="020F0502020204030204" pitchFamily="34" charset="0"/>
                <a:ea typeface="Arial" panose="020B0604020202020204" pitchFamily="34" charset="0"/>
                <a:cs typeface="Calibri" panose="020F0502020204030204" pitchFamily="34" charset="0"/>
              </a:rPr>
              <a:t>Two definitions before we get started</a:t>
            </a:r>
          </a:p>
          <a:p>
            <a:pPr marL="0" indent="0">
              <a:lnSpc>
                <a:spcPts val="2600"/>
              </a:lnSpc>
              <a:spcBef>
                <a:spcPts val="0"/>
              </a:spcBef>
              <a:buNone/>
            </a:pPr>
            <a:endParaRPr lang="en-IE" sz="27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sp>
        <p:nvSpPr>
          <p:cNvPr id="12" name="Graphic 4">
            <a:extLst>
              <a:ext uri="{FF2B5EF4-FFF2-40B4-BE49-F238E27FC236}">
                <a16:creationId xmlns:a16="http://schemas.microsoft.com/office/drawing/2014/main" id="{541FDA05-E183-961F-1735-51675CC59054}"/>
              </a:ext>
            </a:extLst>
          </p:cNvPr>
          <p:cNvSpPr/>
          <p:nvPr/>
        </p:nvSpPr>
        <p:spPr>
          <a:xfrm rot="16200000">
            <a:off x="1686342" y="-1148658"/>
            <a:ext cx="180000" cy="2520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74659A"/>
          </a:solidFill>
          <a:ln w="2370" cap="flat">
            <a:noFill/>
            <a:prstDash val="solid"/>
            <a:miter/>
          </a:ln>
        </p:spPr>
        <p:txBody>
          <a:bodyPr rtlCol="0" anchor="ctr"/>
          <a:lstStyle/>
          <a:p>
            <a:endParaRPr lang="en-US" dirty="0"/>
          </a:p>
        </p:txBody>
      </p:sp>
      <p:sp>
        <p:nvSpPr>
          <p:cNvPr id="13" name="Text Placeholder 17">
            <a:extLst>
              <a:ext uri="{FF2B5EF4-FFF2-40B4-BE49-F238E27FC236}">
                <a16:creationId xmlns:a16="http://schemas.microsoft.com/office/drawing/2014/main" id="{9E448BEF-6064-8096-CF27-C4C15BFEB911}"/>
              </a:ext>
            </a:extLst>
          </p:cNvPr>
          <p:cNvSpPr txBox="1">
            <a:spLocks/>
          </p:cNvSpPr>
          <p:nvPr/>
        </p:nvSpPr>
        <p:spPr>
          <a:xfrm>
            <a:off x="371377" y="1279671"/>
            <a:ext cx="4360458" cy="97793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800" dirty="0"/>
              <a:t>What exactly do we mean when we talk about an overexposure to screen?</a:t>
            </a:r>
          </a:p>
          <a:p>
            <a:pPr algn="l"/>
            <a:endParaRPr lang="en-US" sz="1800" dirty="0"/>
          </a:p>
        </p:txBody>
      </p:sp>
      <p:sp>
        <p:nvSpPr>
          <p:cNvPr id="15" name="Rectangle 14">
            <a:extLst>
              <a:ext uri="{FF2B5EF4-FFF2-40B4-BE49-F238E27FC236}">
                <a16:creationId xmlns:a16="http://schemas.microsoft.com/office/drawing/2014/main" id="{67923E5D-5A69-97D5-6196-0195E2DAFF48}"/>
              </a:ext>
            </a:extLst>
          </p:cNvPr>
          <p:cNvSpPr/>
          <p:nvPr/>
        </p:nvSpPr>
        <p:spPr>
          <a:xfrm>
            <a:off x="1476374" y="6758111"/>
            <a:ext cx="6083301" cy="280018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6AD8C23-DC4A-F93B-A437-08BD1B93FCC3}"/>
              </a:ext>
            </a:extLst>
          </p:cNvPr>
          <p:cNvSpPr txBox="1">
            <a:spLocks/>
          </p:cNvSpPr>
          <p:nvPr/>
        </p:nvSpPr>
        <p:spPr>
          <a:xfrm>
            <a:off x="1704530" y="7219075"/>
            <a:ext cx="5338800" cy="97793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dirty="0">
                <a:solidFill>
                  <a:schemeClr val="bg1"/>
                </a:solidFill>
              </a:rPr>
              <a:t>For older children, it is important to distinguish between the</a:t>
            </a:r>
            <a:r>
              <a:rPr lang="en-US" i="1" dirty="0">
                <a:solidFill>
                  <a:schemeClr val="bg1"/>
                </a:solidFill>
              </a:rPr>
              <a:t> kinds </a:t>
            </a:r>
            <a:r>
              <a:rPr lang="en-US" dirty="0">
                <a:solidFill>
                  <a:schemeClr val="bg1"/>
                </a:solidFill>
              </a:rPr>
              <a:t>of screens they are using (are they one-directional or interactive) and the kinds of content they engage with (is it educational or not, age-appropriate or not, violent or not), as it will influence the effects it has on its users. </a:t>
            </a:r>
          </a:p>
          <a:p>
            <a:pPr>
              <a:lnSpc>
                <a:spcPts val="1120"/>
              </a:lnSpc>
            </a:pPr>
            <a:r>
              <a:rPr lang="en-US" dirty="0">
                <a:solidFill>
                  <a:schemeClr val="bg1"/>
                </a:solidFill>
              </a:rPr>
              <a:t> </a:t>
            </a:r>
          </a:p>
          <a:p>
            <a:pPr>
              <a:lnSpc>
                <a:spcPts val="1120"/>
              </a:lnSpc>
            </a:pPr>
            <a:r>
              <a:rPr lang="en-US" dirty="0">
                <a:solidFill>
                  <a:schemeClr val="bg1"/>
                </a:solidFill>
              </a:rPr>
              <a:t>However, when it comes to infants and young children, this distinction is less important. Babies under two years old cannot interact with screens (even when these are advertised as </a:t>
            </a:r>
            <a:r>
              <a:rPr lang="en-US" i="1" dirty="0">
                <a:solidFill>
                  <a:schemeClr val="bg1"/>
                </a:solidFill>
              </a:rPr>
              <a:t>interactive</a:t>
            </a:r>
            <a:r>
              <a:rPr lang="en-US" dirty="0">
                <a:solidFill>
                  <a:schemeClr val="bg1"/>
                </a:solidFill>
              </a:rPr>
              <a:t>). They have not yet developed the faculties that allow them to discern the meaning of the content they see. They only register light and movement. That is also why the screens we are most concerned with are screens that emit light, show moving content, and which frequently introduce new images, as they, from a biological perspective, are bound to capture the child’s attention. We also urge parents to be extra careful with screens tending to unaccompanied use, like the smartphone and tablet, as it isolates the child from social interactions. </a:t>
            </a:r>
          </a:p>
          <a:p>
            <a:pPr>
              <a:lnSpc>
                <a:spcPts val="1120"/>
              </a:lnSpc>
            </a:pPr>
            <a:endParaRPr lang="en-US" dirty="0">
              <a:solidFill>
                <a:schemeClr val="bg1"/>
              </a:solidFill>
            </a:endParaRPr>
          </a:p>
        </p:txBody>
      </p:sp>
      <p:sp>
        <p:nvSpPr>
          <p:cNvPr id="17" name="Text Placeholder 17">
            <a:extLst>
              <a:ext uri="{FF2B5EF4-FFF2-40B4-BE49-F238E27FC236}">
                <a16:creationId xmlns:a16="http://schemas.microsoft.com/office/drawing/2014/main" id="{446EF603-ECAE-A245-F2FA-872DB82B6E15}"/>
              </a:ext>
            </a:extLst>
          </p:cNvPr>
          <p:cNvSpPr txBox="1">
            <a:spLocks/>
          </p:cNvSpPr>
          <p:nvPr/>
        </p:nvSpPr>
        <p:spPr>
          <a:xfrm>
            <a:off x="5816600" y="6568327"/>
            <a:ext cx="1066800" cy="362686"/>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1720"/>
              </a:lnSpc>
            </a:pPr>
            <a:r>
              <a:rPr lang="en-US" sz="1800" b="1" dirty="0">
                <a:solidFill>
                  <a:schemeClr val="bg1"/>
                </a:solidFill>
              </a:rPr>
              <a:t>SCREENS </a:t>
            </a:r>
          </a:p>
        </p:txBody>
      </p:sp>
      <p:sp>
        <p:nvSpPr>
          <p:cNvPr id="18" name="Slide Number Placeholder 5">
            <a:extLst>
              <a:ext uri="{FF2B5EF4-FFF2-40B4-BE49-F238E27FC236}">
                <a16:creationId xmlns:a16="http://schemas.microsoft.com/office/drawing/2014/main" id="{6B2197EB-B80F-69A7-1A4F-C0B104D1B5F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8</a:t>
            </a:fld>
            <a:endParaRPr lang="en-US" dirty="0"/>
          </a:p>
        </p:txBody>
      </p:sp>
    </p:spTree>
    <p:extLst>
      <p:ext uri="{BB962C8B-B14F-4D97-AF65-F5344CB8AC3E}">
        <p14:creationId xmlns:p14="http://schemas.microsoft.com/office/powerpoint/2010/main" val="30098369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5">
            <a:extLst>
              <a:ext uri="{FF2B5EF4-FFF2-40B4-BE49-F238E27FC236}">
                <a16:creationId xmlns:a16="http://schemas.microsoft.com/office/drawing/2014/main" id="{B3C6D713-6955-3D36-236A-CFAC7B3CEDA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80</a:t>
            </a:fld>
            <a:endParaRPr lang="en-US" dirty="0"/>
          </a:p>
        </p:txBody>
      </p:sp>
      <p:sp>
        <p:nvSpPr>
          <p:cNvPr id="20" name="Rectangle 19">
            <a:extLst>
              <a:ext uri="{FF2B5EF4-FFF2-40B4-BE49-F238E27FC236}">
                <a16:creationId xmlns:a16="http://schemas.microsoft.com/office/drawing/2014/main" id="{8118ABD7-BB40-330A-9A03-6D50881AA846}"/>
              </a:ext>
            </a:extLst>
          </p:cNvPr>
          <p:cNvSpPr/>
          <p:nvPr/>
        </p:nvSpPr>
        <p:spPr>
          <a:xfrm flipH="1">
            <a:off x="887236" y="567350"/>
            <a:ext cx="6672435" cy="4427871"/>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22" name="Straight Connector 21">
            <a:extLst>
              <a:ext uri="{FF2B5EF4-FFF2-40B4-BE49-F238E27FC236}">
                <a16:creationId xmlns:a16="http://schemas.microsoft.com/office/drawing/2014/main" id="{65058A47-30C5-2AE0-9F66-4D4B4FBF4798}"/>
              </a:ext>
            </a:extLst>
          </p:cNvPr>
          <p:cNvCxnSpPr>
            <a:cxnSpLocks/>
          </p:cNvCxnSpPr>
          <p:nvPr/>
        </p:nvCxnSpPr>
        <p:spPr>
          <a:xfrm flipH="1">
            <a:off x="-5" y="911780"/>
            <a:ext cx="887238"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05690E6-0484-9943-1580-DDEDEDFEB505}"/>
              </a:ext>
            </a:extLst>
          </p:cNvPr>
          <p:cNvSpPr txBox="1"/>
          <p:nvPr/>
        </p:nvSpPr>
        <p:spPr>
          <a:xfrm>
            <a:off x="539875" y="695001"/>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05</a:t>
            </a:r>
            <a:r>
              <a:rPr lang="en-US" sz="2400" b="1" dirty="0">
                <a:solidFill>
                  <a:srgbClr val="009AC1"/>
                </a:solidFill>
                <a:highlight>
                  <a:srgbClr val="009AC1"/>
                </a:highlight>
                <a:latin typeface="Calibri" panose="020F0502020204030204" pitchFamily="34" charset="0"/>
                <a:cs typeface="Calibri" panose="020F0502020204030204" pitchFamily="34" charset="0"/>
              </a:rPr>
              <a:t>.	</a:t>
            </a:r>
            <a:endParaRPr lang="en-US" sz="2400" dirty="0">
              <a:solidFill>
                <a:srgbClr val="009AC1"/>
              </a:solidFill>
              <a:highlight>
                <a:srgbClr val="009AC1"/>
              </a:highlight>
            </a:endParaRPr>
          </a:p>
        </p:txBody>
      </p:sp>
      <p:sp>
        <p:nvSpPr>
          <p:cNvPr id="38" name="Text Placeholder 15">
            <a:extLst>
              <a:ext uri="{FF2B5EF4-FFF2-40B4-BE49-F238E27FC236}">
                <a16:creationId xmlns:a16="http://schemas.microsoft.com/office/drawing/2014/main" id="{81BF478F-426F-549C-2D28-96D7198EFFFB}"/>
              </a:ext>
            </a:extLst>
          </p:cNvPr>
          <p:cNvSpPr txBox="1">
            <a:spLocks/>
          </p:cNvSpPr>
          <p:nvPr/>
        </p:nvSpPr>
        <p:spPr>
          <a:xfrm>
            <a:off x="1100007" y="1309119"/>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We can only get better from addiction if we acknowledge that we are addicted. </a:t>
            </a:r>
          </a:p>
          <a:p>
            <a:pPr algn="ctr">
              <a:lnSpc>
                <a:spcPts val="1480"/>
              </a:lnSpc>
            </a:pPr>
            <a:endParaRPr lang="en-US" sz="1400" i="1" dirty="0">
              <a:solidFill>
                <a:schemeClr val="bg1"/>
              </a:solidFill>
            </a:endParaRPr>
          </a:p>
        </p:txBody>
      </p:sp>
      <p:sp>
        <p:nvSpPr>
          <p:cNvPr id="39" name="Text Placeholder 15">
            <a:extLst>
              <a:ext uri="{FF2B5EF4-FFF2-40B4-BE49-F238E27FC236}">
                <a16:creationId xmlns:a16="http://schemas.microsoft.com/office/drawing/2014/main" id="{BD9586B7-4C3B-6826-018E-FDF71DF91471}"/>
              </a:ext>
            </a:extLst>
          </p:cNvPr>
          <p:cNvSpPr txBox="1">
            <a:spLocks/>
          </p:cNvSpPr>
          <p:nvPr/>
        </p:nvSpPr>
        <p:spPr>
          <a:xfrm>
            <a:off x="3232090" y="1320622"/>
            <a:ext cx="4119326"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We make a ‘map of vulnerabilities’. Using post-its, we ask everyone to indicate 1) where they use their smartphone the most 2) when they use it the most 3) which applications they use the most 4) which mood they find themselves in when using it.  </a:t>
            </a:r>
          </a:p>
          <a:p>
            <a:pPr algn="l">
              <a:lnSpc>
                <a:spcPts val="1240"/>
              </a:lnSpc>
            </a:pPr>
            <a:r>
              <a:rPr lang="en-US" sz="1150" dirty="0">
                <a:solidFill>
                  <a:schemeClr val="bg1"/>
                </a:solidFill>
              </a:rPr>
              <a:t> </a:t>
            </a:r>
          </a:p>
          <a:p>
            <a:pPr algn="l">
              <a:lnSpc>
                <a:spcPts val="1240"/>
              </a:lnSpc>
            </a:pPr>
            <a:r>
              <a:rPr lang="en-US" sz="1150" dirty="0">
                <a:solidFill>
                  <a:schemeClr val="bg1"/>
                </a:solidFill>
              </a:rPr>
              <a:t>We ask everyone to do a similar exercise, this time with a mapping over when they are most likely to hand their smartphone to their child. </a:t>
            </a:r>
          </a:p>
          <a:p>
            <a:pPr algn="l">
              <a:lnSpc>
                <a:spcPts val="1240"/>
              </a:lnSpc>
            </a:pPr>
            <a:r>
              <a:rPr lang="en-US" sz="1150" dirty="0">
                <a:solidFill>
                  <a:schemeClr val="bg1"/>
                </a:solidFill>
              </a:rPr>
              <a:t> </a:t>
            </a:r>
          </a:p>
          <a:p>
            <a:pPr algn="l">
              <a:lnSpc>
                <a:spcPts val="1240"/>
              </a:lnSpc>
            </a:pPr>
            <a:r>
              <a:rPr lang="en-US" sz="1150" dirty="0">
                <a:solidFill>
                  <a:schemeClr val="bg1"/>
                </a:solidFill>
              </a:rPr>
              <a:t>For each of the most common vulnerable situations, we collectively come up with strategies for how one might avoid relapsing to screens.</a:t>
            </a:r>
          </a:p>
          <a:p>
            <a:pPr algn="l">
              <a:lnSpc>
                <a:spcPts val="1240"/>
              </a:lnSpc>
            </a:pPr>
            <a:r>
              <a:rPr lang="en-US" sz="1150" dirty="0">
                <a:solidFill>
                  <a:schemeClr val="bg1"/>
                </a:solidFill>
              </a:rPr>
              <a:t> </a:t>
            </a:r>
          </a:p>
          <a:p>
            <a:pPr algn="l">
              <a:lnSpc>
                <a:spcPts val="1240"/>
              </a:lnSpc>
            </a:pPr>
            <a:r>
              <a:rPr lang="en-US" sz="1150" dirty="0">
                <a:solidFill>
                  <a:schemeClr val="bg1"/>
                </a:solidFill>
              </a:rPr>
              <a:t>We watch one of the episodes of Dopamine by </a:t>
            </a:r>
            <a:r>
              <a:rPr lang="en-US" sz="1150" dirty="0" err="1">
                <a:solidFill>
                  <a:schemeClr val="bg1"/>
                </a:solidFill>
              </a:rPr>
              <a:t>Arte</a:t>
            </a:r>
            <a:r>
              <a:rPr lang="en-US" sz="1150" dirty="0">
                <a:solidFill>
                  <a:schemeClr val="bg1"/>
                </a:solidFill>
              </a:rPr>
              <a:t> (</a:t>
            </a:r>
            <a:r>
              <a:rPr lang="en-US" sz="1150" b="1" dirty="0">
                <a:solidFill>
                  <a:srgbClr val="009AC1"/>
                </a:solidFill>
                <a:hlinkClick r:id="rId2">
                  <a:extLst>
                    <a:ext uri="{A12FA001-AC4F-418D-AE19-62706E023703}">
                      <ahyp:hlinkClr xmlns:ahyp="http://schemas.microsoft.com/office/drawing/2018/hyperlinkcolor" val="tx"/>
                    </a:ext>
                  </a:extLst>
                </a:hlinkClick>
              </a:rPr>
              <a:t>here</a:t>
            </a:r>
            <a:r>
              <a:rPr lang="en-US" sz="1150" dirty="0">
                <a:solidFill>
                  <a:schemeClr val="bg1"/>
                </a:solidFill>
              </a:rPr>
              <a:t>). With a child psychologist, we talk about what addiction and dependence means for the baby. What is the difference between being dependent on a parent, dependent on a toy, and dependent on a smartphone? </a:t>
            </a:r>
          </a:p>
          <a:p>
            <a:pPr algn="l">
              <a:lnSpc>
                <a:spcPts val="1240"/>
              </a:lnSpc>
            </a:pPr>
            <a:r>
              <a:rPr lang="en-US" sz="1150" dirty="0">
                <a:solidFill>
                  <a:schemeClr val="bg1"/>
                </a:solidFill>
              </a:rPr>
              <a:t> </a:t>
            </a:r>
          </a:p>
          <a:p>
            <a:pPr algn="l">
              <a:lnSpc>
                <a:spcPts val="1240"/>
              </a:lnSpc>
            </a:pPr>
            <a:r>
              <a:rPr lang="en-US" sz="1150" dirty="0">
                <a:solidFill>
                  <a:schemeClr val="bg1"/>
                </a:solidFill>
              </a:rPr>
              <a:t>We invite one of our parent-ambassadors to talk about the smartphone addiction of her child, and the actions she’s put in place to combat it.  </a:t>
            </a:r>
          </a:p>
          <a:p>
            <a:pPr algn="l">
              <a:lnSpc>
                <a:spcPts val="1240"/>
              </a:lnSpc>
            </a:pPr>
            <a:endParaRPr lang="en-US" sz="1150" dirty="0">
              <a:solidFill>
                <a:schemeClr val="bg1"/>
              </a:solidFill>
            </a:endParaRPr>
          </a:p>
        </p:txBody>
      </p:sp>
      <p:sp>
        <p:nvSpPr>
          <p:cNvPr id="41" name="Text Placeholder 15">
            <a:extLst>
              <a:ext uri="{FF2B5EF4-FFF2-40B4-BE49-F238E27FC236}">
                <a16:creationId xmlns:a16="http://schemas.microsoft.com/office/drawing/2014/main" id="{6A09F8A9-C206-1D4A-CDD8-229D3313D0BD}"/>
              </a:ext>
            </a:extLst>
          </p:cNvPr>
          <p:cNvSpPr txBox="1">
            <a:spLocks/>
          </p:cNvSpPr>
          <p:nvPr/>
        </p:nvSpPr>
        <p:spPr>
          <a:xfrm>
            <a:off x="1180187" y="731038"/>
            <a:ext cx="1172421"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700" b="1" dirty="0">
                <a:solidFill>
                  <a:schemeClr val="bg1"/>
                </a:solidFill>
                <a:highlight>
                  <a:srgbClr val="009AC1"/>
                </a:highlight>
              </a:rPr>
              <a:t>Addiction </a:t>
            </a:r>
          </a:p>
        </p:txBody>
      </p:sp>
      <p:pic>
        <p:nvPicPr>
          <p:cNvPr id="43" name="Picture 42">
            <a:extLst>
              <a:ext uri="{FF2B5EF4-FFF2-40B4-BE49-F238E27FC236}">
                <a16:creationId xmlns:a16="http://schemas.microsoft.com/office/drawing/2014/main" id="{FA79E9A0-AFE8-A0BC-25F7-DDCB510EAB82}"/>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l="68829" t="1915" r="-2362" b="37209"/>
          <a:stretch/>
        </p:blipFill>
        <p:spPr>
          <a:xfrm>
            <a:off x="887234" y="2712108"/>
            <a:ext cx="2344856" cy="2277957"/>
          </a:xfrm>
          <a:prstGeom prst="rect">
            <a:avLst/>
          </a:prstGeom>
        </p:spPr>
      </p:pic>
      <p:sp>
        <p:nvSpPr>
          <p:cNvPr id="44" name="Rectangle 43">
            <a:extLst>
              <a:ext uri="{FF2B5EF4-FFF2-40B4-BE49-F238E27FC236}">
                <a16:creationId xmlns:a16="http://schemas.microsoft.com/office/drawing/2014/main" id="{6A3C53E3-2B0F-787A-2CD1-821BCB14D00F}"/>
              </a:ext>
            </a:extLst>
          </p:cNvPr>
          <p:cNvSpPr/>
          <p:nvPr/>
        </p:nvSpPr>
        <p:spPr>
          <a:xfrm flipH="1">
            <a:off x="-6" y="5770807"/>
            <a:ext cx="6672435" cy="4189968"/>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45" name="Straight Connector 44">
            <a:extLst>
              <a:ext uri="{FF2B5EF4-FFF2-40B4-BE49-F238E27FC236}">
                <a16:creationId xmlns:a16="http://schemas.microsoft.com/office/drawing/2014/main" id="{7E26F782-F09F-0BEA-E7D5-1CF94000BC40}"/>
              </a:ext>
            </a:extLst>
          </p:cNvPr>
          <p:cNvCxnSpPr>
            <a:cxnSpLocks/>
          </p:cNvCxnSpPr>
          <p:nvPr/>
        </p:nvCxnSpPr>
        <p:spPr>
          <a:xfrm flipH="1">
            <a:off x="6672432" y="6115236"/>
            <a:ext cx="88723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854CF91-D892-5B71-3D1C-1EEACC379DC3}"/>
              </a:ext>
            </a:extLst>
          </p:cNvPr>
          <p:cNvSpPr txBox="1"/>
          <p:nvPr/>
        </p:nvSpPr>
        <p:spPr>
          <a:xfrm>
            <a:off x="6242987" y="5884403"/>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06</a:t>
            </a:r>
            <a:r>
              <a:rPr lang="en-US" sz="2400" b="1" dirty="0">
                <a:solidFill>
                  <a:srgbClr val="009AC1"/>
                </a:solidFill>
                <a:highlight>
                  <a:srgbClr val="009AC1"/>
                </a:highlight>
                <a:latin typeface="Calibri" panose="020F0502020204030204" pitchFamily="34" charset="0"/>
                <a:cs typeface="Calibri" panose="020F0502020204030204" pitchFamily="34" charset="0"/>
              </a:rPr>
              <a:t>.	</a:t>
            </a:r>
            <a:endParaRPr lang="en-US" sz="2400" dirty="0">
              <a:solidFill>
                <a:srgbClr val="009AC1"/>
              </a:solidFill>
              <a:highlight>
                <a:srgbClr val="009AC1"/>
              </a:highlight>
            </a:endParaRPr>
          </a:p>
        </p:txBody>
      </p:sp>
      <p:sp>
        <p:nvSpPr>
          <p:cNvPr id="49" name="Text Placeholder 15">
            <a:extLst>
              <a:ext uri="{FF2B5EF4-FFF2-40B4-BE49-F238E27FC236}">
                <a16:creationId xmlns:a16="http://schemas.microsoft.com/office/drawing/2014/main" id="{6683224D-3D0B-9FB9-D48B-2132EAEB5915}"/>
              </a:ext>
            </a:extLst>
          </p:cNvPr>
          <p:cNvSpPr txBox="1">
            <a:spLocks/>
          </p:cNvSpPr>
          <p:nvPr/>
        </p:nvSpPr>
        <p:spPr>
          <a:xfrm>
            <a:off x="3033131" y="5934494"/>
            <a:ext cx="3166941"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US" sz="1700" b="1" dirty="0">
                <a:solidFill>
                  <a:schemeClr val="bg1"/>
                </a:solidFill>
                <a:highlight>
                  <a:srgbClr val="009AC1"/>
                </a:highlight>
              </a:rPr>
              <a:t>To Put Yourself in the Place of… </a:t>
            </a:r>
          </a:p>
        </p:txBody>
      </p:sp>
      <p:pic>
        <p:nvPicPr>
          <p:cNvPr id="50" name="Picture 49">
            <a:extLst>
              <a:ext uri="{FF2B5EF4-FFF2-40B4-BE49-F238E27FC236}">
                <a16:creationId xmlns:a16="http://schemas.microsoft.com/office/drawing/2014/main" id="{83047EF2-05B1-C597-9AB9-F5D2BE33393D}"/>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l="71063" t="481" r="-4596" b="33747"/>
          <a:stretch/>
        </p:blipFill>
        <p:spPr>
          <a:xfrm>
            <a:off x="7755" y="7499518"/>
            <a:ext cx="2344853" cy="2461257"/>
          </a:xfrm>
          <a:prstGeom prst="rect">
            <a:avLst/>
          </a:prstGeom>
        </p:spPr>
      </p:pic>
      <p:sp>
        <p:nvSpPr>
          <p:cNvPr id="2" name="Text Placeholder 15">
            <a:extLst>
              <a:ext uri="{FF2B5EF4-FFF2-40B4-BE49-F238E27FC236}">
                <a16:creationId xmlns:a16="http://schemas.microsoft.com/office/drawing/2014/main" id="{104457A0-898C-06FB-1EE3-ECAE0DDB6C98}"/>
              </a:ext>
            </a:extLst>
          </p:cNvPr>
          <p:cNvSpPr txBox="1">
            <a:spLocks/>
          </p:cNvSpPr>
          <p:nvPr/>
        </p:nvSpPr>
        <p:spPr>
          <a:xfrm>
            <a:off x="325921" y="6625722"/>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To effectively combat overexposure, or to talk about screens without coming across as judgemental, it is important to know how to ‘put yourself in the place of someone’, whether this someone is a young child, a friend or parent who is struggling to cut down on screen time in the home. </a:t>
            </a:r>
          </a:p>
          <a:p>
            <a:pPr algn="ctr">
              <a:lnSpc>
                <a:spcPts val="1480"/>
              </a:lnSpc>
            </a:pPr>
            <a:endParaRPr lang="en-US" sz="1400" i="1" dirty="0">
              <a:solidFill>
                <a:schemeClr val="bg1"/>
              </a:solidFill>
            </a:endParaRPr>
          </a:p>
        </p:txBody>
      </p:sp>
      <p:sp>
        <p:nvSpPr>
          <p:cNvPr id="3" name="Text Placeholder 15">
            <a:extLst>
              <a:ext uri="{FF2B5EF4-FFF2-40B4-BE49-F238E27FC236}">
                <a16:creationId xmlns:a16="http://schemas.microsoft.com/office/drawing/2014/main" id="{59A4ACE6-9A14-C669-9F5B-522C992FF9C9}"/>
              </a:ext>
            </a:extLst>
          </p:cNvPr>
          <p:cNvSpPr txBox="1">
            <a:spLocks/>
          </p:cNvSpPr>
          <p:nvPr/>
        </p:nvSpPr>
        <p:spPr>
          <a:xfrm>
            <a:off x="2344848" y="6605786"/>
            <a:ext cx="3855225"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How does the child perceive the world? With a biologist, we talk about how the child might experience the world around it. How is this experience different from that of adults?</a:t>
            </a:r>
          </a:p>
          <a:p>
            <a:pPr algn="l">
              <a:lnSpc>
                <a:spcPts val="1240"/>
              </a:lnSpc>
            </a:pPr>
            <a:r>
              <a:rPr lang="en-US" sz="1150" dirty="0">
                <a:solidFill>
                  <a:schemeClr val="bg1"/>
                </a:solidFill>
              </a:rPr>
              <a:t> </a:t>
            </a:r>
          </a:p>
          <a:p>
            <a:pPr algn="l">
              <a:lnSpc>
                <a:spcPts val="1240"/>
              </a:lnSpc>
            </a:pPr>
            <a:r>
              <a:rPr lang="en-US" sz="1150" dirty="0">
                <a:solidFill>
                  <a:schemeClr val="bg1"/>
                </a:solidFill>
              </a:rPr>
              <a:t>Together, we watch one of the automatically generated videos found on </a:t>
            </a:r>
            <a:r>
              <a:rPr lang="en-US" sz="1150" dirty="0" err="1">
                <a:solidFill>
                  <a:schemeClr val="bg1"/>
                </a:solidFill>
              </a:rPr>
              <a:t>Youtube</a:t>
            </a:r>
            <a:r>
              <a:rPr lang="en-US" sz="1150" dirty="0">
                <a:solidFill>
                  <a:schemeClr val="bg1"/>
                </a:solidFill>
              </a:rPr>
              <a:t> Kids (title: BURIED ALIVE Outdoor Playground Finger Family Song Nursery Rhymes Animation Education Learning Video). How might a child perceive it? Why does it come across as so disturbing to us? </a:t>
            </a:r>
          </a:p>
          <a:p>
            <a:pPr algn="l">
              <a:lnSpc>
                <a:spcPts val="1240"/>
              </a:lnSpc>
            </a:pPr>
            <a:r>
              <a:rPr lang="en-US" sz="1150" dirty="0">
                <a:solidFill>
                  <a:schemeClr val="bg1"/>
                </a:solidFill>
              </a:rPr>
              <a:t> </a:t>
            </a:r>
          </a:p>
          <a:p>
            <a:pPr algn="l">
              <a:lnSpc>
                <a:spcPts val="1240"/>
              </a:lnSpc>
            </a:pPr>
            <a:r>
              <a:rPr lang="en-US" sz="1150" dirty="0">
                <a:solidFill>
                  <a:schemeClr val="bg1"/>
                </a:solidFill>
              </a:rPr>
              <a:t>Roleplay: put yourself in the place of your interlocutor. Try to act out the following situations: </a:t>
            </a:r>
          </a:p>
          <a:p>
            <a:pPr marL="228600" indent="-228600" algn="l">
              <a:lnSpc>
                <a:spcPts val="1240"/>
              </a:lnSpc>
              <a:buAutoNum type="arabicParenR"/>
            </a:pPr>
            <a:r>
              <a:rPr lang="en-US" sz="1150" dirty="0">
                <a:solidFill>
                  <a:schemeClr val="bg1"/>
                </a:solidFill>
              </a:rPr>
              <a:t>In the waiting room before a medical consultation, a parent watches their smartphone. </a:t>
            </a:r>
          </a:p>
          <a:p>
            <a:pPr marL="228600" indent="-228600" algn="l">
              <a:lnSpc>
                <a:spcPts val="1240"/>
              </a:lnSpc>
              <a:buAutoNum type="arabicParenR"/>
            </a:pPr>
            <a:r>
              <a:rPr lang="en-US" sz="1150" dirty="0">
                <a:solidFill>
                  <a:schemeClr val="bg1"/>
                </a:solidFill>
              </a:rPr>
              <a:t>Someone from your family gives their smartphone to their child. </a:t>
            </a:r>
          </a:p>
          <a:p>
            <a:pPr marL="228600" indent="-228600" algn="l">
              <a:lnSpc>
                <a:spcPts val="1240"/>
              </a:lnSpc>
              <a:buAutoNum type="arabicParenR"/>
            </a:pPr>
            <a:r>
              <a:rPr lang="en-US" sz="1150" dirty="0">
                <a:solidFill>
                  <a:schemeClr val="bg1"/>
                </a:solidFill>
              </a:rPr>
              <a:t>A parent arrives at kindergarten with their child holding a smartphone in its stroller. </a:t>
            </a:r>
          </a:p>
          <a:p>
            <a:pPr algn="l">
              <a:lnSpc>
                <a:spcPts val="1240"/>
              </a:lnSpc>
            </a:pPr>
            <a:r>
              <a:rPr lang="en-US" sz="1150" dirty="0">
                <a:solidFill>
                  <a:schemeClr val="bg1"/>
                </a:solidFill>
              </a:rPr>
              <a:t> </a:t>
            </a:r>
          </a:p>
        </p:txBody>
      </p:sp>
    </p:spTree>
    <p:extLst>
      <p:ext uri="{BB962C8B-B14F-4D97-AF65-F5344CB8AC3E}">
        <p14:creationId xmlns:p14="http://schemas.microsoft.com/office/powerpoint/2010/main" val="7833115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5">
            <a:extLst>
              <a:ext uri="{FF2B5EF4-FFF2-40B4-BE49-F238E27FC236}">
                <a16:creationId xmlns:a16="http://schemas.microsoft.com/office/drawing/2014/main" id="{B3C6D713-6955-3D36-236A-CFAC7B3CEDA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81</a:t>
            </a:fld>
            <a:endParaRPr lang="en-US" dirty="0"/>
          </a:p>
        </p:txBody>
      </p:sp>
      <p:sp>
        <p:nvSpPr>
          <p:cNvPr id="20" name="Rectangle 19">
            <a:extLst>
              <a:ext uri="{FF2B5EF4-FFF2-40B4-BE49-F238E27FC236}">
                <a16:creationId xmlns:a16="http://schemas.microsoft.com/office/drawing/2014/main" id="{8118ABD7-BB40-330A-9A03-6D50881AA846}"/>
              </a:ext>
            </a:extLst>
          </p:cNvPr>
          <p:cNvSpPr/>
          <p:nvPr/>
        </p:nvSpPr>
        <p:spPr>
          <a:xfrm flipH="1">
            <a:off x="887234" y="567351"/>
            <a:ext cx="6672435" cy="2486679"/>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22" name="Straight Connector 21">
            <a:extLst>
              <a:ext uri="{FF2B5EF4-FFF2-40B4-BE49-F238E27FC236}">
                <a16:creationId xmlns:a16="http://schemas.microsoft.com/office/drawing/2014/main" id="{65058A47-30C5-2AE0-9F66-4D4B4FBF4798}"/>
              </a:ext>
            </a:extLst>
          </p:cNvPr>
          <p:cNvCxnSpPr>
            <a:cxnSpLocks/>
          </p:cNvCxnSpPr>
          <p:nvPr/>
        </p:nvCxnSpPr>
        <p:spPr>
          <a:xfrm flipH="1">
            <a:off x="-5" y="911780"/>
            <a:ext cx="887238"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05690E6-0484-9943-1580-DDEDEDFEB505}"/>
              </a:ext>
            </a:extLst>
          </p:cNvPr>
          <p:cNvSpPr txBox="1"/>
          <p:nvPr/>
        </p:nvSpPr>
        <p:spPr>
          <a:xfrm>
            <a:off x="539875" y="695001"/>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07</a:t>
            </a:r>
            <a:r>
              <a:rPr lang="en-US" sz="2400" b="1" dirty="0">
                <a:solidFill>
                  <a:srgbClr val="009AC1"/>
                </a:solidFill>
                <a:highlight>
                  <a:srgbClr val="009AC1"/>
                </a:highlight>
                <a:latin typeface="Calibri" panose="020F0502020204030204" pitchFamily="34" charset="0"/>
                <a:cs typeface="Calibri" panose="020F0502020204030204" pitchFamily="34" charset="0"/>
              </a:rPr>
              <a:t>.	</a:t>
            </a:r>
            <a:endParaRPr lang="en-US" sz="2400" dirty="0">
              <a:solidFill>
                <a:srgbClr val="009AC1"/>
              </a:solidFill>
              <a:highlight>
                <a:srgbClr val="009AC1"/>
              </a:highlight>
            </a:endParaRPr>
          </a:p>
        </p:txBody>
      </p:sp>
      <p:sp>
        <p:nvSpPr>
          <p:cNvPr id="41" name="Text Placeholder 15">
            <a:extLst>
              <a:ext uri="{FF2B5EF4-FFF2-40B4-BE49-F238E27FC236}">
                <a16:creationId xmlns:a16="http://schemas.microsoft.com/office/drawing/2014/main" id="{6A09F8A9-C206-1D4A-CDD8-229D3313D0BD}"/>
              </a:ext>
            </a:extLst>
          </p:cNvPr>
          <p:cNvSpPr txBox="1">
            <a:spLocks/>
          </p:cNvSpPr>
          <p:nvPr/>
        </p:nvSpPr>
        <p:spPr>
          <a:xfrm>
            <a:off x="1180187" y="731038"/>
            <a:ext cx="1931003"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700" b="1" dirty="0">
                <a:solidFill>
                  <a:schemeClr val="bg1"/>
                </a:solidFill>
                <a:highlight>
                  <a:srgbClr val="009AC1"/>
                </a:highlight>
              </a:rPr>
              <a:t>Playing and Games </a:t>
            </a:r>
          </a:p>
        </p:txBody>
      </p:sp>
      <p:pic>
        <p:nvPicPr>
          <p:cNvPr id="43" name="Picture 42">
            <a:extLst>
              <a:ext uri="{FF2B5EF4-FFF2-40B4-BE49-F238E27FC236}">
                <a16:creationId xmlns:a16="http://schemas.microsoft.com/office/drawing/2014/main" id="{FA79E9A0-AFE8-A0BC-25F7-DDCB510EAB82}"/>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l="68829" t="1915" r="-2362" b="64086"/>
          <a:stretch/>
        </p:blipFill>
        <p:spPr>
          <a:xfrm>
            <a:off x="991355" y="1781803"/>
            <a:ext cx="2344856" cy="1272227"/>
          </a:xfrm>
          <a:prstGeom prst="rect">
            <a:avLst/>
          </a:prstGeom>
        </p:spPr>
      </p:pic>
      <p:sp>
        <p:nvSpPr>
          <p:cNvPr id="44" name="Rectangle 43">
            <a:extLst>
              <a:ext uri="{FF2B5EF4-FFF2-40B4-BE49-F238E27FC236}">
                <a16:creationId xmlns:a16="http://schemas.microsoft.com/office/drawing/2014/main" id="{6A3C53E3-2B0F-787A-2CD1-821BCB14D00F}"/>
              </a:ext>
            </a:extLst>
          </p:cNvPr>
          <p:cNvSpPr/>
          <p:nvPr/>
        </p:nvSpPr>
        <p:spPr>
          <a:xfrm flipH="1">
            <a:off x="-7768" y="3447815"/>
            <a:ext cx="6672435" cy="3026362"/>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45" name="Straight Connector 44">
            <a:extLst>
              <a:ext uri="{FF2B5EF4-FFF2-40B4-BE49-F238E27FC236}">
                <a16:creationId xmlns:a16="http://schemas.microsoft.com/office/drawing/2014/main" id="{7E26F782-F09F-0BEA-E7D5-1CF94000BC40}"/>
              </a:ext>
            </a:extLst>
          </p:cNvPr>
          <p:cNvCxnSpPr>
            <a:cxnSpLocks/>
          </p:cNvCxnSpPr>
          <p:nvPr/>
        </p:nvCxnSpPr>
        <p:spPr>
          <a:xfrm flipH="1">
            <a:off x="6664672" y="3792244"/>
            <a:ext cx="88723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854CF91-D892-5B71-3D1C-1EEACC379DC3}"/>
              </a:ext>
            </a:extLst>
          </p:cNvPr>
          <p:cNvSpPr txBox="1"/>
          <p:nvPr/>
        </p:nvSpPr>
        <p:spPr>
          <a:xfrm>
            <a:off x="6235227" y="3561411"/>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08</a:t>
            </a:r>
            <a:r>
              <a:rPr lang="en-US" sz="2400" b="1" dirty="0">
                <a:solidFill>
                  <a:srgbClr val="009AC1"/>
                </a:solidFill>
                <a:highlight>
                  <a:srgbClr val="009AC1"/>
                </a:highlight>
                <a:latin typeface="Calibri" panose="020F0502020204030204" pitchFamily="34" charset="0"/>
                <a:cs typeface="Calibri" panose="020F0502020204030204" pitchFamily="34" charset="0"/>
              </a:rPr>
              <a:t>.	</a:t>
            </a:r>
            <a:endParaRPr lang="en-US" sz="2400" dirty="0">
              <a:solidFill>
                <a:srgbClr val="009AC1"/>
              </a:solidFill>
              <a:highlight>
                <a:srgbClr val="009AC1"/>
              </a:highlight>
            </a:endParaRPr>
          </a:p>
        </p:txBody>
      </p:sp>
      <p:sp>
        <p:nvSpPr>
          <p:cNvPr id="49" name="Text Placeholder 15">
            <a:extLst>
              <a:ext uri="{FF2B5EF4-FFF2-40B4-BE49-F238E27FC236}">
                <a16:creationId xmlns:a16="http://schemas.microsoft.com/office/drawing/2014/main" id="{6683224D-3D0B-9FB9-D48B-2132EAEB5915}"/>
              </a:ext>
            </a:extLst>
          </p:cNvPr>
          <p:cNvSpPr txBox="1">
            <a:spLocks/>
          </p:cNvSpPr>
          <p:nvPr/>
        </p:nvSpPr>
        <p:spPr>
          <a:xfrm>
            <a:off x="1672683" y="3611502"/>
            <a:ext cx="4519629"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US" sz="1700" b="1" dirty="0">
                <a:solidFill>
                  <a:schemeClr val="bg1"/>
                </a:solidFill>
                <a:highlight>
                  <a:srgbClr val="009AC1"/>
                </a:highlight>
              </a:rPr>
              <a:t>The Institutions: How to Work in your Local Area </a:t>
            </a:r>
          </a:p>
        </p:txBody>
      </p:sp>
      <p:pic>
        <p:nvPicPr>
          <p:cNvPr id="50" name="Picture 49">
            <a:extLst>
              <a:ext uri="{FF2B5EF4-FFF2-40B4-BE49-F238E27FC236}">
                <a16:creationId xmlns:a16="http://schemas.microsoft.com/office/drawing/2014/main" id="{83047EF2-05B1-C597-9AB9-F5D2BE33393D}"/>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l="86258" t="481" r="-4596" b="40715"/>
          <a:stretch/>
        </p:blipFill>
        <p:spPr>
          <a:xfrm>
            <a:off x="0" y="4244930"/>
            <a:ext cx="1282330" cy="2200498"/>
          </a:xfrm>
          <a:prstGeom prst="rect">
            <a:avLst/>
          </a:prstGeom>
        </p:spPr>
      </p:pic>
      <p:sp>
        <p:nvSpPr>
          <p:cNvPr id="2" name="Text Placeholder 15">
            <a:extLst>
              <a:ext uri="{FF2B5EF4-FFF2-40B4-BE49-F238E27FC236}">
                <a16:creationId xmlns:a16="http://schemas.microsoft.com/office/drawing/2014/main" id="{104457A0-898C-06FB-1EE3-ECAE0DDB6C98}"/>
              </a:ext>
            </a:extLst>
          </p:cNvPr>
          <p:cNvSpPr txBox="1">
            <a:spLocks/>
          </p:cNvSpPr>
          <p:nvPr/>
        </p:nvSpPr>
        <p:spPr>
          <a:xfrm>
            <a:off x="318161" y="4302730"/>
            <a:ext cx="188978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It is almost impossible to fight overexposure to screens by yourself. Knowing who else is acting around will is the first step in creating local alliances and starting initiatives together. </a:t>
            </a:r>
          </a:p>
          <a:p>
            <a:pPr algn="ctr">
              <a:lnSpc>
                <a:spcPts val="1480"/>
              </a:lnSpc>
            </a:pPr>
            <a:endParaRPr lang="en-US" sz="1400" i="1" dirty="0">
              <a:solidFill>
                <a:schemeClr val="bg1"/>
              </a:solidFill>
            </a:endParaRPr>
          </a:p>
        </p:txBody>
      </p:sp>
      <p:sp>
        <p:nvSpPr>
          <p:cNvPr id="3" name="Text Placeholder 15">
            <a:extLst>
              <a:ext uri="{FF2B5EF4-FFF2-40B4-BE49-F238E27FC236}">
                <a16:creationId xmlns:a16="http://schemas.microsoft.com/office/drawing/2014/main" id="{59A4ACE6-9A14-C669-9F5B-522C992FF9C9}"/>
              </a:ext>
            </a:extLst>
          </p:cNvPr>
          <p:cNvSpPr txBox="1">
            <a:spLocks/>
          </p:cNvSpPr>
          <p:nvPr/>
        </p:nvSpPr>
        <p:spPr>
          <a:xfrm>
            <a:off x="2526102" y="4282794"/>
            <a:ext cx="3666211"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We invite local actors to come present their work on overexposure. What does their approach look like? How does it differ from ours? Is there ground for collaborations?</a:t>
            </a:r>
          </a:p>
          <a:p>
            <a:pPr algn="l">
              <a:lnSpc>
                <a:spcPts val="1240"/>
              </a:lnSpc>
            </a:pPr>
            <a:r>
              <a:rPr lang="en-US" sz="1150" dirty="0">
                <a:solidFill>
                  <a:schemeClr val="bg1"/>
                </a:solidFill>
              </a:rPr>
              <a:t> </a:t>
            </a:r>
          </a:p>
          <a:p>
            <a:pPr algn="l">
              <a:lnSpc>
                <a:spcPts val="1240"/>
              </a:lnSpc>
            </a:pPr>
            <a:r>
              <a:rPr lang="en-US" sz="1150" dirty="0">
                <a:solidFill>
                  <a:schemeClr val="bg1"/>
                </a:solidFill>
              </a:rPr>
              <a:t>In groups divided between parents and professionals, we identify actions that can be experimented in the home or at work. What are the potential obstacles from carrying out these actions? One person from each group presents the conclusions to the others.   </a:t>
            </a:r>
          </a:p>
          <a:p>
            <a:pPr algn="l">
              <a:lnSpc>
                <a:spcPts val="1240"/>
              </a:lnSpc>
            </a:pPr>
            <a:endParaRPr lang="en-US" sz="1150" dirty="0">
              <a:solidFill>
                <a:schemeClr val="bg1"/>
              </a:solidFill>
            </a:endParaRPr>
          </a:p>
        </p:txBody>
      </p:sp>
      <p:sp>
        <p:nvSpPr>
          <p:cNvPr id="4" name="Text Placeholder 15">
            <a:extLst>
              <a:ext uri="{FF2B5EF4-FFF2-40B4-BE49-F238E27FC236}">
                <a16:creationId xmlns:a16="http://schemas.microsoft.com/office/drawing/2014/main" id="{2CFDDE9E-00F3-472B-74C3-EAD25A5E906D}"/>
              </a:ext>
            </a:extLst>
          </p:cNvPr>
          <p:cNvSpPr txBox="1">
            <a:spLocks/>
          </p:cNvSpPr>
          <p:nvPr/>
        </p:nvSpPr>
        <p:spPr>
          <a:xfrm>
            <a:off x="1100007" y="1309119"/>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When thinking about alternatives to screen exposure one of the important topics to cover is play. </a:t>
            </a:r>
          </a:p>
          <a:p>
            <a:pPr algn="ctr">
              <a:lnSpc>
                <a:spcPts val="1480"/>
              </a:lnSpc>
            </a:pPr>
            <a:endParaRPr lang="en-US" sz="1400" i="1" dirty="0">
              <a:solidFill>
                <a:schemeClr val="bg1"/>
              </a:solidFill>
            </a:endParaRPr>
          </a:p>
        </p:txBody>
      </p:sp>
      <p:sp>
        <p:nvSpPr>
          <p:cNvPr id="5" name="Text Placeholder 15">
            <a:extLst>
              <a:ext uri="{FF2B5EF4-FFF2-40B4-BE49-F238E27FC236}">
                <a16:creationId xmlns:a16="http://schemas.microsoft.com/office/drawing/2014/main" id="{76902BE8-4A36-74B4-E092-3A13910FEE01}"/>
              </a:ext>
            </a:extLst>
          </p:cNvPr>
          <p:cNvSpPr txBox="1">
            <a:spLocks/>
          </p:cNvSpPr>
          <p:nvPr/>
        </p:nvSpPr>
        <p:spPr>
          <a:xfrm>
            <a:off x="3232090" y="1320622"/>
            <a:ext cx="4119326"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We invite someone to talk about the importance of free play. What does play entail for the child? How does playing help the child develop? What is the difference between ‘play’ and ‘game’? How do parents best support the child in play? </a:t>
            </a:r>
          </a:p>
          <a:p>
            <a:pPr algn="l">
              <a:lnSpc>
                <a:spcPts val="1240"/>
              </a:lnSpc>
            </a:pPr>
            <a:r>
              <a:rPr lang="en-US" sz="1150" dirty="0">
                <a:solidFill>
                  <a:schemeClr val="bg1"/>
                </a:solidFill>
              </a:rPr>
              <a:t> </a:t>
            </a:r>
          </a:p>
          <a:p>
            <a:pPr algn="l">
              <a:lnSpc>
                <a:spcPts val="1240"/>
              </a:lnSpc>
            </a:pPr>
            <a:r>
              <a:rPr lang="en-US" sz="1150" dirty="0">
                <a:solidFill>
                  <a:schemeClr val="bg1"/>
                </a:solidFill>
              </a:rPr>
              <a:t>There exists today many games developed to animate discussions on screens. In groups, we test these different games. What are the advantages of each one? What are the skills required to use them?</a:t>
            </a:r>
          </a:p>
          <a:p>
            <a:pPr algn="l">
              <a:lnSpc>
                <a:spcPts val="1240"/>
              </a:lnSpc>
            </a:pPr>
            <a:endParaRPr lang="en-US" sz="1150" dirty="0">
              <a:solidFill>
                <a:schemeClr val="bg1"/>
              </a:solidFill>
            </a:endParaRPr>
          </a:p>
        </p:txBody>
      </p:sp>
      <p:sp>
        <p:nvSpPr>
          <p:cNvPr id="6" name="Rectangle 5">
            <a:extLst>
              <a:ext uri="{FF2B5EF4-FFF2-40B4-BE49-F238E27FC236}">
                <a16:creationId xmlns:a16="http://schemas.microsoft.com/office/drawing/2014/main" id="{F925C227-E57F-D1A6-0D10-1EC93A6FA1C4}"/>
              </a:ext>
            </a:extLst>
          </p:cNvPr>
          <p:cNvSpPr/>
          <p:nvPr/>
        </p:nvSpPr>
        <p:spPr>
          <a:xfrm flipH="1">
            <a:off x="887240" y="6934413"/>
            <a:ext cx="6672435" cy="3026362"/>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7" name="Straight Connector 6">
            <a:extLst>
              <a:ext uri="{FF2B5EF4-FFF2-40B4-BE49-F238E27FC236}">
                <a16:creationId xmlns:a16="http://schemas.microsoft.com/office/drawing/2014/main" id="{2755BECA-B613-F1E6-AD37-80506DDAF229}"/>
              </a:ext>
            </a:extLst>
          </p:cNvPr>
          <p:cNvCxnSpPr>
            <a:cxnSpLocks/>
          </p:cNvCxnSpPr>
          <p:nvPr/>
        </p:nvCxnSpPr>
        <p:spPr>
          <a:xfrm flipH="1">
            <a:off x="3" y="7278842"/>
            <a:ext cx="887238"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2E8FC31-B3A6-61AD-3383-3FB69537F728}"/>
              </a:ext>
            </a:extLst>
          </p:cNvPr>
          <p:cNvSpPr txBox="1"/>
          <p:nvPr/>
        </p:nvSpPr>
        <p:spPr>
          <a:xfrm>
            <a:off x="539883" y="7062063"/>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09</a:t>
            </a:r>
            <a:r>
              <a:rPr lang="en-US" sz="2400" b="1" dirty="0">
                <a:solidFill>
                  <a:srgbClr val="009AC1"/>
                </a:solidFill>
                <a:highlight>
                  <a:srgbClr val="009AC1"/>
                </a:highlight>
                <a:latin typeface="Calibri" panose="020F0502020204030204" pitchFamily="34" charset="0"/>
                <a:cs typeface="Calibri" panose="020F0502020204030204" pitchFamily="34" charset="0"/>
              </a:rPr>
              <a:t>.	</a:t>
            </a:r>
            <a:endParaRPr lang="en-US" sz="2400" dirty="0">
              <a:solidFill>
                <a:srgbClr val="009AC1"/>
              </a:solidFill>
              <a:highlight>
                <a:srgbClr val="009AC1"/>
              </a:highlight>
            </a:endParaRPr>
          </a:p>
        </p:txBody>
      </p:sp>
      <p:sp>
        <p:nvSpPr>
          <p:cNvPr id="9" name="Text Placeholder 15">
            <a:extLst>
              <a:ext uri="{FF2B5EF4-FFF2-40B4-BE49-F238E27FC236}">
                <a16:creationId xmlns:a16="http://schemas.microsoft.com/office/drawing/2014/main" id="{B992794B-8EE1-53B6-BCA0-4D579A64BC2E}"/>
              </a:ext>
            </a:extLst>
          </p:cNvPr>
          <p:cNvSpPr txBox="1">
            <a:spLocks/>
          </p:cNvSpPr>
          <p:nvPr/>
        </p:nvSpPr>
        <p:spPr>
          <a:xfrm>
            <a:off x="1180194" y="7098100"/>
            <a:ext cx="5689837"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700" b="1" dirty="0">
                <a:solidFill>
                  <a:schemeClr val="bg1"/>
                </a:solidFill>
                <a:highlight>
                  <a:srgbClr val="009AC1"/>
                </a:highlight>
              </a:rPr>
              <a:t>New Knowledge on Screens, How to Use it to go even Further </a:t>
            </a:r>
          </a:p>
        </p:txBody>
      </p:sp>
      <p:pic>
        <p:nvPicPr>
          <p:cNvPr id="10" name="Picture 9">
            <a:extLst>
              <a:ext uri="{FF2B5EF4-FFF2-40B4-BE49-F238E27FC236}">
                <a16:creationId xmlns:a16="http://schemas.microsoft.com/office/drawing/2014/main" id="{61B63ED2-B7CA-EEA5-2519-EA61EA9EFAFA}"/>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l="77759" t="-642" r="-11292" b="66643"/>
          <a:stretch/>
        </p:blipFill>
        <p:spPr>
          <a:xfrm>
            <a:off x="887236" y="8684083"/>
            <a:ext cx="2344856" cy="1272227"/>
          </a:xfrm>
          <a:prstGeom prst="rect">
            <a:avLst/>
          </a:prstGeom>
        </p:spPr>
      </p:pic>
      <p:sp>
        <p:nvSpPr>
          <p:cNvPr id="11" name="Text Placeholder 15">
            <a:extLst>
              <a:ext uri="{FF2B5EF4-FFF2-40B4-BE49-F238E27FC236}">
                <a16:creationId xmlns:a16="http://schemas.microsoft.com/office/drawing/2014/main" id="{08CC0F72-2D4F-8757-34DE-46CBCE875A4C}"/>
              </a:ext>
            </a:extLst>
          </p:cNvPr>
          <p:cNvSpPr txBox="1">
            <a:spLocks/>
          </p:cNvSpPr>
          <p:nvPr/>
        </p:nvSpPr>
        <p:spPr>
          <a:xfrm>
            <a:off x="1100015" y="7676181"/>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How do we keep on working against overexposure after the program? </a:t>
            </a:r>
          </a:p>
          <a:p>
            <a:pPr algn="ctr">
              <a:lnSpc>
                <a:spcPts val="1480"/>
              </a:lnSpc>
            </a:pPr>
            <a:endParaRPr lang="en-US" sz="1400" i="1" dirty="0">
              <a:solidFill>
                <a:schemeClr val="bg1"/>
              </a:solidFill>
            </a:endParaRPr>
          </a:p>
        </p:txBody>
      </p:sp>
      <p:sp>
        <p:nvSpPr>
          <p:cNvPr id="12" name="Text Placeholder 15">
            <a:extLst>
              <a:ext uri="{FF2B5EF4-FFF2-40B4-BE49-F238E27FC236}">
                <a16:creationId xmlns:a16="http://schemas.microsoft.com/office/drawing/2014/main" id="{C083D61F-3ECD-9C85-5208-7AEBCD2C8261}"/>
              </a:ext>
            </a:extLst>
          </p:cNvPr>
          <p:cNvSpPr txBox="1">
            <a:spLocks/>
          </p:cNvSpPr>
          <p:nvPr/>
        </p:nvSpPr>
        <p:spPr>
          <a:xfrm>
            <a:off x="3232098" y="7687684"/>
            <a:ext cx="4119326"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In groups of two, each person defines an action they wish to experiment after Reason our Screens. They present the actions to everyone else in the group. </a:t>
            </a:r>
          </a:p>
          <a:p>
            <a:pPr algn="l">
              <a:lnSpc>
                <a:spcPts val="1240"/>
              </a:lnSpc>
            </a:pPr>
            <a:r>
              <a:rPr lang="en-US" sz="1150" dirty="0">
                <a:solidFill>
                  <a:schemeClr val="bg1"/>
                </a:solidFill>
              </a:rPr>
              <a:t> </a:t>
            </a:r>
          </a:p>
          <a:p>
            <a:pPr algn="l">
              <a:lnSpc>
                <a:spcPts val="1240"/>
              </a:lnSpc>
            </a:pPr>
            <a:r>
              <a:rPr lang="en-US" sz="1150" dirty="0">
                <a:solidFill>
                  <a:schemeClr val="bg1"/>
                </a:solidFill>
              </a:rPr>
              <a:t>We ask each participant to fill out a questionnaire about their current knowledge about, and practice of, screens.</a:t>
            </a:r>
          </a:p>
          <a:p>
            <a:pPr algn="l">
              <a:lnSpc>
                <a:spcPts val="1240"/>
              </a:lnSpc>
            </a:pPr>
            <a:r>
              <a:rPr lang="en-US" sz="1150" dirty="0">
                <a:solidFill>
                  <a:schemeClr val="bg1"/>
                </a:solidFill>
              </a:rPr>
              <a:t> </a:t>
            </a:r>
          </a:p>
          <a:p>
            <a:pPr algn="l">
              <a:lnSpc>
                <a:spcPts val="1240"/>
              </a:lnSpc>
            </a:pPr>
            <a:r>
              <a:rPr lang="en-US" sz="1150" dirty="0">
                <a:solidFill>
                  <a:schemeClr val="bg1"/>
                </a:solidFill>
              </a:rPr>
              <a:t>Collective evaluation of the program: What worked well? What could have been developed further? What knowledge has been acquired? We respond to other comments and questions. </a:t>
            </a:r>
          </a:p>
          <a:p>
            <a:pPr algn="l">
              <a:lnSpc>
                <a:spcPts val="1240"/>
              </a:lnSpc>
            </a:pPr>
            <a:r>
              <a:rPr lang="en-US" sz="1150" dirty="0">
                <a:solidFill>
                  <a:schemeClr val="bg1"/>
                </a:solidFill>
              </a:rPr>
              <a:t> </a:t>
            </a:r>
          </a:p>
          <a:p>
            <a:pPr algn="l">
              <a:lnSpc>
                <a:spcPts val="1240"/>
              </a:lnSpc>
            </a:pPr>
            <a:r>
              <a:rPr lang="en-US" sz="1150" dirty="0">
                <a:solidFill>
                  <a:schemeClr val="bg1"/>
                </a:solidFill>
              </a:rPr>
              <a:t>How do we stay in touch? Choose a tool for sharing resources and ideas following the program.</a:t>
            </a:r>
          </a:p>
        </p:txBody>
      </p:sp>
    </p:spTree>
    <p:extLst>
      <p:ext uri="{BB962C8B-B14F-4D97-AF65-F5344CB8AC3E}">
        <p14:creationId xmlns:p14="http://schemas.microsoft.com/office/powerpoint/2010/main" val="35188388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AFC7C7D6-DEE0-93F7-9205-138364873EE1}"/>
              </a:ext>
            </a:extLst>
          </p:cNvPr>
          <p:cNvSpPr/>
          <p:nvPr/>
        </p:nvSpPr>
        <p:spPr>
          <a:xfrm>
            <a:off x="0" y="4372313"/>
            <a:ext cx="7548322" cy="3768082"/>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74659A"/>
          </a:solidFill>
          <a:ln w="3060" cap="flat">
            <a:noFill/>
            <a:prstDash val="solid"/>
            <a:miter/>
          </a:ln>
        </p:spPr>
        <p:txBody>
          <a:bodyPr rtlCol="0" anchor="ctr"/>
          <a:lstStyle/>
          <a:p>
            <a:endParaRPr lang="en-US" dirty="0"/>
          </a:p>
        </p:txBody>
      </p:sp>
      <p:pic>
        <p:nvPicPr>
          <p:cNvPr id="4" name="Picture 3">
            <a:extLst>
              <a:ext uri="{FF2B5EF4-FFF2-40B4-BE49-F238E27FC236}">
                <a16:creationId xmlns:a16="http://schemas.microsoft.com/office/drawing/2014/main" id="{C765A5E2-322B-16F4-77AB-30F4E040A435}"/>
              </a:ext>
            </a:extLst>
          </p:cNvPr>
          <p:cNvPicPr>
            <a:picLocks noChangeAspect="1"/>
          </p:cNvPicPr>
          <p:nvPr/>
        </p:nvPicPr>
        <p:blipFill rotWithShape="1">
          <a:blip r:embed="rId2">
            <a:alphaModFix amt="29000"/>
          </a:blip>
          <a:srcRect l="67223" t="9864"/>
          <a:stretch/>
        </p:blipFill>
        <p:spPr>
          <a:xfrm>
            <a:off x="4488686" y="4372313"/>
            <a:ext cx="3127569" cy="4602411"/>
          </a:xfrm>
          <a:prstGeom prst="rect">
            <a:avLst/>
          </a:prstGeom>
        </p:spPr>
      </p:pic>
      <p:sp>
        <p:nvSpPr>
          <p:cNvPr id="5" name="Graphic 6">
            <a:extLst>
              <a:ext uri="{FF2B5EF4-FFF2-40B4-BE49-F238E27FC236}">
                <a16:creationId xmlns:a16="http://schemas.microsoft.com/office/drawing/2014/main" id="{A982CBBB-CA49-92B9-AA8E-795AE1A596BE}"/>
              </a:ext>
            </a:extLst>
          </p:cNvPr>
          <p:cNvSpPr/>
          <p:nvPr/>
        </p:nvSpPr>
        <p:spPr>
          <a:xfrm rot="5400000">
            <a:off x="5681888" y="6538116"/>
            <a:ext cx="476911" cy="3282242"/>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19" name="Text Placeholder 18">
            <a:extLst>
              <a:ext uri="{FF2B5EF4-FFF2-40B4-BE49-F238E27FC236}">
                <a16:creationId xmlns:a16="http://schemas.microsoft.com/office/drawing/2014/main" id="{805C8FCC-1A2D-B64B-A082-2905F3985134}"/>
              </a:ext>
            </a:extLst>
          </p:cNvPr>
          <p:cNvSpPr>
            <a:spLocks noGrp="1"/>
          </p:cNvSpPr>
          <p:nvPr>
            <p:ph type="body" sz="quarter" idx="44"/>
          </p:nvPr>
        </p:nvSpPr>
        <p:spPr>
          <a:xfrm>
            <a:off x="4372882" y="7984543"/>
            <a:ext cx="3043546" cy="606265"/>
          </a:xfrm>
        </p:spPr>
        <p:txBody>
          <a:bodyPr/>
          <a:lstStyle/>
          <a:p>
            <a:r>
              <a:rPr lang="en-US" dirty="0" err="1"/>
              <a:t>www.</a:t>
            </a:r>
            <a:r>
              <a:rPr lang="en-US" b="1" dirty="0" err="1"/>
              <a:t>survivingdigital.</a:t>
            </a:r>
            <a:r>
              <a:rPr lang="en-US" dirty="0" err="1"/>
              <a:t>eu</a:t>
            </a:r>
            <a:endParaRPr lang="en-US" dirty="0"/>
          </a:p>
        </p:txBody>
      </p:sp>
      <p:sp>
        <p:nvSpPr>
          <p:cNvPr id="20" name="Text Placeholder 5">
            <a:extLst>
              <a:ext uri="{FF2B5EF4-FFF2-40B4-BE49-F238E27FC236}">
                <a16:creationId xmlns:a16="http://schemas.microsoft.com/office/drawing/2014/main" id="{56856879-AC8B-D94D-9AD0-D477C0BF1729}"/>
              </a:ext>
            </a:extLst>
          </p:cNvPr>
          <p:cNvSpPr txBox="1">
            <a:spLocks/>
          </p:cNvSpPr>
          <p:nvPr/>
        </p:nvSpPr>
        <p:spPr>
          <a:xfrm>
            <a:off x="615868" y="6694777"/>
            <a:ext cx="3256950" cy="690592"/>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000" b="1" dirty="0">
                <a:solidFill>
                  <a:schemeClr val="bg1"/>
                </a:solidFill>
                <a:latin typeface="Calibri" panose="020F0502020204030204" pitchFamily="34" charset="0"/>
                <a:cs typeface="Calibri" panose="020F0502020204030204" pitchFamily="34" charset="0"/>
              </a:rPr>
              <a:t>follow our journey</a:t>
            </a:r>
          </a:p>
        </p:txBody>
      </p:sp>
      <p:grpSp>
        <p:nvGrpSpPr>
          <p:cNvPr id="21" name="Graphic 3">
            <a:extLst>
              <a:ext uri="{FF2B5EF4-FFF2-40B4-BE49-F238E27FC236}">
                <a16:creationId xmlns:a16="http://schemas.microsoft.com/office/drawing/2014/main" id="{C6D09A12-4548-3447-85CF-95D44DA423BC}"/>
              </a:ext>
            </a:extLst>
          </p:cNvPr>
          <p:cNvGrpSpPr/>
          <p:nvPr/>
        </p:nvGrpSpPr>
        <p:grpSpPr>
          <a:xfrm>
            <a:off x="1780595" y="7183268"/>
            <a:ext cx="280634" cy="280634"/>
            <a:chOff x="1950027" y="2499889"/>
            <a:chExt cx="850463" cy="850463"/>
          </a:xfrm>
        </p:grpSpPr>
        <p:sp>
          <p:nvSpPr>
            <p:cNvPr id="22" name="Freeform 21">
              <a:extLst>
                <a:ext uri="{FF2B5EF4-FFF2-40B4-BE49-F238E27FC236}">
                  <a16:creationId xmlns:a16="http://schemas.microsoft.com/office/drawing/2014/main" id="{38CACCA6-11F0-204E-A437-FAE5748B7DAE}"/>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3" name="Graphic 3">
              <a:extLst>
                <a:ext uri="{FF2B5EF4-FFF2-40B4-BE49-F238E27FC236}">
                  <a16:creationId xmlns:a16="http://schemas.microsoft.com/office/drawing/2014/main" id="{2A7A522D-BD18-EB4E-BAD1-C39BE3CAC2E1}"/>
                </a:ext>
              </a:extLst>
            </p:cNvPr>
            <p:cNvGrpSpPr/>
            <p:nvPr/>
          </p:nvGrpSpPr>
          <p:grpSpPr>
            <a:xfrm>
              <a:off x="2107521" y="2657382"/>
              <a:ext cx="535476" cy="535477"/>
              <a:chOff x="2107521" y="2657382"/>
              <a:chExt cx="535476" cy="535477"/>
            </a:xfrm>
            <a:solidFill>
              <a:srgbClr val="FFFFFF"/>
            </a:solidFill>
          </p:grpSpPr>
          <p:sp>
            <p:nvSpPr>
              <p:cNvPr id="24" name="Freeform 23">
                <a:extLst>
                  <a:ext uri="{FF2B5EF4-FFF2-40B4-BE49-F238E27FC236}">
                    <a16:creationId xmlns:a16="http://schemas.microsoft.com/office/drawing/2014/main" id="{78AC42AE-7DA1-3249-8EDB-146B95050424}"/>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86203AAC-D362-BB4D-B227-D4F41D3FDD1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8DD02DD4-1F5E-8645-9E82-2CAB0FE3A5CE}"/>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27" name="Graphic 3">
            <a:extLst>
              <a:ext uri="{FF2B5EF4-FFF2-40B4-BE49-F238E27FC236}">
                <a16:creationId xmlns:a16="http://schemas.microsoft.com/office/drawing/2014/main" id="{BE7835DF-DFED-8244-8CD9-C7087C0562EF}"/>
              </a:ext>
            </a:extLst>
          </p:cNvPr>
          <p:cNvGrpSpPr/>
          <p:nvPr/>
        </p:nvGrpSpPr>
        <p:grpSpPr>
          <a:xfrm>
            <a:off x="1088364" y="7183268"/>
            <a:ext cx="280634" cy="280634"/>
            <a:chOff x="-147782" y="2499889"/>
            <a:chExt cx="850463" cy="850463"/>
          </a:xfrm>
        </p:grpSpPr>
        <p:sp>
          <p:nvSpPr>
            <p:cNvPr id="28" name="Freeform 27">
              <a:extLst>
                <a:ext uri="{FF2B5EF4-FFF2-40B4-BE49-F238E27FC236}">
                  <a16:creationId xmlns:a16="http://schemas.microsoft.com/office/drawing/2014/main" id="{1378A072-7A7E-B74F-BFBE-5B0712726E6F}"/>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0C36C953-F785-4C4D-890F-E8FA0F0B5D8C}"/>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0" name="Graphic 3">
            <a:extLst>
              <a:ext uri="{FF2B5EF4-FFF2-40B4-BE49-F238E27FC236}">
                <a16:creationId xmlns:a16="http://schemas.microsoft.com/office/drawing/2014/main" id="{81B4460C-6090-1F44-9B50-0D9F74AB028B}"/>
              </a:ext>
            </a:extLst>
          </p:cNvPr>
          <p:cNvGrpSpPr/>
          <p:nvPr/>
        </p:nvGrpSpPr>
        <p:grpSpPr>
          <a:xfrm>
            <a:off x="2126503" y="7183268"/>
            <a:ext cx="280634" cy="280634"/>
            <a:chOff x="2998302" y="2499889"/>
            <a:chExt cx="850463" cy="850463"/>
          </a:xfrm>
        </p:grpSpPr>
        <p:sp>
          <p:nvSpPr>
            <p:cNvPr id="31" name="Freeform 30">
              <a:extLst>
                <a:ext uri="{FF2B5EF4-FFF2-40B4-BE49-F238E27FC236}">
                  <a16:creationId xmlns:a16="http://schemas.microsoft.com/office/drawing/2014/main" id="{F88597AE-724D-8C4F-B92A-D337F152F56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AF7FF91-1D53-724C-A605-071810409F66}"/>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3" name="Graphic 3">
            <a:extLst>
              <a:ext uri="{FF2B5EF4-FFF2-40B4-BE49-F238E27FC236}">
                <a16:creationId xmlns:a16="http://schemas.microsoft.com/office/drawing/2014/main" id="{CC0C4738-31A8-1048-8B2A-C1F3629783CD}"/>
              </a:ext>
            </a:extLst>
          </p:cNvPr>
          <p:cNvGrpSpPr/>
          <p:nvPr/>
        </p:nvGrpSpPr>
        <p:grpSpPr>
          <a:xfrm>
            <a:off x="742457" y="7183268"/>
            <a:ext cx="280634" cy="280842"/>
            <a:chOff x="-1196056" y="2499889"/>
            <a:chExt cx="850463" cy="851093"/>
          </a:xfrm>
        </p:grpSpPr>
        <p:sp>
          <p:nvSpPr>
            <p:cNvPr id="34" name="Freeform 33">
              <a:extLst>
                <a:ext uri="{FF2B5EF4-FFF2-40B4-BE49-F238E27FC236}">
                  <a16:creationId xmlns:a16="http://schemas.microsoft.com/office/drawing/2014/main" id="{D1688DC0-1FDE-C84A-9482-77AF495EFA4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A7C867F7-F966-6846-8132-A07C70BCD06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37" name="Freeform 36">
            <a:extLst>
              <a:ext uri="{FF2B5EF4-FFF2-40B4-BE49-F238E27FC236}">
                <a16:creationId xmlns:a16="http://schemas.microsoft.com/office/drawing/2014/main" id="{0437E211-96DA-DF48-96A8-ABC13C91AB31}"/>
              </a:ext>
            </a:extLst>
          </p:cNvPr>
          <p:cNvSpPr/>
          <p:nvPr/>
        </p:nvSpPr>
        <p:spPr>
          <a:xfrm>
            <a:off x="1434480" y="7183268"/>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43" name="Graphic 42" descr="World with solid fill">
            <a:extLst>
              <a:ext uri="{FF2B5EF4-FFF2-40B4-BE49-F238E27FC236}">
                <a16:creationId xmlns:a16="http://schemas.microsoft.com/office/drawing/2014/main" id="{904EF7D4-5A37-784D-A4BF-30824BEB15F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59650" y="7199714"/>
            <a:ext cx="246077" cy="246077"/>
          </a:xfrm>
          <a:prstGeom prst="rect">
            <a:avLst/>
          </a:prstGeom>
        </p:spPr>
      </p:pic>
      <p:grpSp>
        <p:nvGrpSpPr>
          <p:cNvPr id="69" name="Group 68">
            <a:extLst>
              <a:ext uri="{FF2B5EF4-FFF2-40B4-BE49-F238E27FC236}">
                <a16:creationId xmlns:a16="http://schemas.microsoft.com/office/drawing/2014/main" id="{EA293693-0934-F09D-5065-668A0E1CE2AF}"/>
              </a:ext>
            </a:extLst>
          </p:cNvPr>
          <p:cNvGrpSpPr/>
          <p:nvPr/>
        </p:nvGrpSpPr>
        <p:grpSpPr>
          <a:xfrm>
            <a:off x="162791" y="3050222"/>
            <a:ext cx="4705438" cy="2867812"/>
            <a:chOff x="1570224" y="4354654"/>
            <a:chExt cx="4705438" cy="2867812"/>
          </a:xfrm>
        </p:grpSpPr>
        <p:grpSp>
          <p:nvGrpSpPr>
            <p:cNvPr id="39" name="Group 38">
              <a:extLst>
                <a:ext uri="{FF2B5EF4-FFF2-40B4-BE49-F238E27FC236}">
                  <a16:creationId xmlns:a16="http://schemas.microsoft.com/office/drawing/2014/main" id="{BBDF820D-1D3B-C048-8374-C7B066444E67}"/>
                </a:ext>
              </a:extLst>
            </p:cNvPr>
            <p:cNvGrpSpPr/>
            <p:nvPr/>
          </p:nvGrpSpPr>
          <p:grpSpPr>
            <a:xfrm>
              <a:off x="1570224" y="4354654"/>
              <a:ext cx="4705438" cy="2867812"/>
              <a:chOff x="1950804" y="3053151"/>
              <a:chExt cx="5608871" cy="3418425"/>
            </a:xfrm>
          </p:grpSpPr>
          <p:pic>
            <p:nvPicPr>
              <p:cNvPr id="40" name="Picture 39">
                <a:extLst>
                  <a:ext uri="{FF2B5EF4-FFF2-40B4-BE49-F238E27FC236}">
                    <a16:creationId xmlns:a16="http://schemas.microsoft.com/office/drawing/2014/main" id="{9F8F125C-7C44-424A-B903-29477776DB5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50804" y="3053151"/>
                <a:ext cx="5608871" cy="3418425"/>
              </a:xfrm>
              <a:prstGeom prst="rect">
                <a:avLst/>
              </a:prstGeom>
            </p:spPr>
          </p:pic>
          <p:sp>
            <p:nvSpPr>
              <p:cNvPr id="41" name="Rectangle 40">
                <a:extLst>
                  <a:ext uri="{FF2B5EF4-FFF2-40B4-BE49-F238E27FC236}">
                    <a16:creationId xmlns:a16="http://schemas.microsoft.com/office/drawing/2014/main" id="{E5E9A08E-785C-EB43-8924-ACE2F42A1FBC}"/>
                  </a:ext>
                </a:extLst>
              </p:cNvPr>
              <p:cNvSpPr/>
              <p:nvPr/>
            </p:nvSpPr>
            <p:spPr>
              <a:xfrm>
                <a:off x="2801073" y="3350555"/>
                <a:ext cx="3981692" cy="2523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3" name="Rectangle 2">
              <a:extLst>
                <a:ext uri="{FF2B5EF4-FFF2-40B4-BE49-F238E27FC236}">
                  <a16:creationId xmlns:a16="http://schemas.microsoft.com/office/drawing/2014/main" id="{35779FC0-416E-3DFE-FDF7-EE74AE0216B7}"/>
                </a:ext>
              </a:extLst>
            </p:cNvPr>
            <p:cNvSpPr/>
            <p:nvPr/>
          </p:nvSpPr>
          <p:spPr>
            <a:xfrm>
              <a:off x="2282947" y="4604155"/>
              <a:ext cx="3355438" cy="2116851"/>
            </a:xfrm>
            <a:prstGeom prst="rect">
              <a:avLst/>
            </a:prstGeom>
            <a:blipFill>
              <a:blip r:embed="rId6" cstate="screen">
                <a:extLst>
                  <a:ext uri="{28A0092B-C50C-407E-A947-70E740481C1C}">
                    <a14:useLocalDpi xmlns:a14="http://schemas.microsoft.com/office/drawing/2010/main"/>
                  </a:ext>
                </a:extLst>
              </a:blip>
              <a:srcRect/>
              <a:stretch>
                <a:fillRect l="-494" r="-780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D729C56B-D737-8D64-4319-C3EBCA36FB4A}"/>
              </a:ext>
            </a:extLst>
          </p:cNvPr>
          <p:cNvGrpSpPr/>
          <p:nvPr/>
        </p:nvGrpSpPr>
        <p:grpSpPr>
          <a:xfrm>
            <a:off x="442798" y="9073254"/>
            <a:ext cx="6662726" cy="557965"/>
            <a:chOff x="-20397" y="9223221"/>
            <a:chExt cx="7412936" cy="620791"/>
          </a:xfrm>
        </p:grpSpPr>
        <p:pic>
          <p:nvPicPr>
            <p:cNvPr id="36" name="Picture 35">
              <a:extLst>
                <a:ext uri="{FF2B5EF4-FFF2-40B4-BE49-F238E27FC236}">
                  <a16:creationId xmlns:a16="http://schemas.microsoft.com/office/drawing/2014/main" id="{BFFBF74F-0A85-1AF4-409A-D62B2F4660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397" y="9248052"/>
              <a:ext cx="1077694" cy="571128"/>
            </a:xfrm>
            <a:prstGeom prst="rect">
              <a:avLst/>
            </a:prstGeom>
          </p:spPr>
        </p:pic>
        <p:pic>
          <p:nvPicPr>
            <p:cNvPr id="44" name="Picture 43">
              <a:extLst>
                <a:ext uri="{FF2B5EF4-FFF2-40B4-BE49-F238E27FC236}">
                  <a16:creationId xmlns:a16="http://schemas.microsoft.com/office/drawing/2014/main" id="{DE8DDEC3-9E02-A56E-1A29-E747F6F52F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64388" y="9275367"/>
              <a:ext cx="1097559" cy="516499"/>
            </a:xfrm>
            <a:prstGeom prst="rect">
              <a:avLst/>
            </a:prstGeom>
          </p:spPr>
        </p:pic>
        <p:pic>
          <p:nvPicPr>
            <p:cNvPr id="46" name="Picture 45">
              <a:extLst>
                <a:ext uri="{FF2B5EF4-FFF2-40B4-BE49-F238E27FC236}">
                  <a16:creationId xmlns:a16="http://schemas.microsoft.com/office/drawing/2014/main" id="{715C9AE3-5023-5DAA-A7D4-4A6E0F549B4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52326" y="9233153"/>
              <a:ext cx="874075" cy="600926"/>
            </a:xfrm>
            <a:prstGeom prst="rect">
              <a:avLst/>
            </a:prstGeom>
          </p:spPr>
        </p:pic>
        <p:pic>
          <p:nvPicPr>
            <p:cNvPr id="48" name="Picture 47">
              <a:extLst>
                <a:ext uri="{FF2B5EF4-FFF2-40B4-BE49-F238E27FC236}">
                  <a16:creationId xmlns:a16="http://schemas.microsoft.com/office/drawing/2014/main" id="{4A09000A-7833-D48B-AFDB-AEA16729C3F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99257" y="9365417"/>
              <a:ext cx="1173483" cy="336399"/>
            </a:xfrm>
            <a:prstGeom prst="rect">
              <a:avLst/>
            </a:prstGeom>
          </p:spPr>
        </p:pic>
        <p:pic>
          <p:nvPicPr>
            <p:cNvPr id="50" name="Picture 49">
              <a:extLst>
                <a:ext uri="{FF2B5EF4-FFF2-40B4-BE49-F238E27FC236}">
                  <a16:creationId xmlns:a16="http://schemas.microsoft.com/office/drawing/2014/main" id="{C8BBF3AE-9A1A-4DB3-20C5-20C2C63A457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52915" y="9312614"/>
              <a:ext cx="1092593" cy="442004"/>
            </a:xfrm>
            <a:prstGeom prst="rect">
              <a:avLst/>
            </a:prstGeom>
          </p:spPr>
        </p:pic>
        <p:pic>
          <p:nvPicPr>
            <p:cNvPr id="52" name="Picture 51">
              <a:extLst>
                <a:ext uri="{FF2B5EF4-FFF2-40B4-BE49-F238E27FC236}">
                  <a16:creationId xmlns:a16="http://schemas.microsoft.com/office/drawing/2014/main" id="{281F4562-D898-2481-E59C-261BABDFD1E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527331" y="9272884"/>
              <a:ext cx="1077694" cy="521465"/>
            </a:xfrm>
            <a:prstGeom prst="rect">
              <a:avLst/>
            </a:prstGeom>
          </p:spPr>
        </p:pic>
        <p:pic>
          <p:nvPicPr>
            <p:cNvPr id="54" name="Picture 53">
              <a:extLst>
                <a:ext uri="{FF2B5EF4-FFF2-40B4-BE49-F238E27FC236}">
                  <a16:creationId xmlns:a16="http://schemas.microsoft.com/office/drawing/2014/main" id="{43FC33D2-068D-1095-78E3-23EB55CCB74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692286" y="9223221"/>
              <a:ext cx="700253" cy="620791"/>
            </a:xfrm>
            <a:prstGeom prst="rect">
              <a:avLst/>
            </a:prstGeom>
          </p:spPr>
        </p:pic>
      </p:grpSp>
      <p:pic>
        <p:nvPicPr>
          <p:cNvPr id="70" name="Picture 69">
            <a:extLst>
              <a:ext uri="{FF2B5EF4-FFF2-40B4-BE49-F238E27FC236}">
                <a16:creationId xmlns:a16="http://schemas.microsoft.com/office/drawing/2014/main" id="{CAD97CF1-D633-659E-6A61-2984E827446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170534" y="684018"/>
            <a:ext cx="3875105" cy="2073635"/>
          </a:xfrm>
          <a:prstGeom prst="rect">
            <a:avLst/>
          </a:prstGeom>
        </p:spPr>
      </p:pic>
      <p:sp>
        <p:nvSpPr>
          <p:cNvPr id="6" name="Rectangle 5">
            <a:extLst>
              <a:ext uri="{FF2B5EF4-FFF2-40B4-BE49-F238E27FC236}">
                <a16:creationId xmlns:a16="http://schemas.microsoft.com/office/drawing/2014/main" id="{BCF89DA0-7BF1-F293-E81C-0F32B48F1C13}"/>
              </a:ext>
            </a:extLst>
          </p:cNvPr>
          <p:cNvSpPr/>
          <p:nvPr/>
        </p:nvSpPr>
        <p:spPr>
          <a:xfrm>
            <a:off x="2126503" y="9933762"/>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262626"/>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p>
        </p:txBody>
      </p:sp>
      <p:pic>
        <p:nvPicPr>
          <p:cNvPr id="7" name="Picture 6">
            <a:extLst>
              <a:ext uri="{FF2B5EF4-FFF2-40B4-BE49-F238E27FC236}">
                <a16:creationId xmlns:a16="http://schemas.microsoft.com/office/drawing/2014/main" id="{1EE36430-FA57-20E7-02C9-689DE3F693B9}"/>
              </a:ext>
            </a:extLst>
          </p:cNvPr>
          <p:cNvPicPr/>
          <p:nvPr/>
        </p:nvPicPr>
        <p:blipFill rotWithShape="1">
          <a:blip r:embed="rId15" cstate="screen">
            <a:extLst>
              <a:ext uri="{28A0092B-C50C-407E-A947-70E740481C1C}">
                <a14:useLocalDpi xmlns:a14="http://schemas.microsoft.com/office/drawing/2010/main"/>
              </a:ext>
            </a:extLst>
          </a:blip>
          <a:srcRect r="44449"/>
          <a:stretch/>
        </p:blipFill>
        <p:spPr bwMode="auto">
          <a:xfrm>
            <a:off x="512410" y="10021383"/>
            <a:ext cx="1280061" cy="2939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8782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F08A1FA4-61E9-B44C-83C4-A6CE732733C1}"/>
              </a:ext>
            </a:extLst>
          </p:cNvPr>
          <p:cNvSpPr>
            <a:spLocks noGrp="1"/>
          </p:cNvSpPr>
          <p:nvPr>
            <p:ph type="body" sz="quarter" idx="13"/>
          </p:nvPr>
        </p:nvSpPr>
        <p:spPr/>
        <p:txBody>
          <a:bodyPr/>
          <a:lstStyle/>
          <a:p>
            <a:r>
              <a:rPr lang="en-US" dirty="0"/>
              <a:t>02</a:t>
            </a:r>
          </a:p>
        </p:txBody>
      </p:sp>
      <p:sp>
        <p:nvSpPr>
          <p:cNvPr id="18" name="Text Placeholder 17">
            <a:extLst>
              <a:ext uri="{FF2B5EF4-FFF2-40B4-BE49-F238E27FC236}">
                <a16:creationId xmlns:a16="http://schemas.microsoft.com/office/drawing/2014/main" id="{3D13EB9D-DE55-5D4D-BEA7-6A984DDA5380}"/>
              </a:ext>
            </a:extLst>
          </p:cNvPr>
          <p:cNvSpPr>
            <a:spLocks noGrp="1"/>
          </p:cNvSpPr>
          <p:nvPr>
            <p:ph type="body" sz="quarter" idx="14"/>
          </p:nvPr>
        </p:nvSpPr>
        <p:spPr>
          <a:xfrm>
            <a:off x="3170993" y="3483706"/>
            <a:ext cx="2609321" cy="2574544"/>
          </a:xfrm>
        </p:spPr>
        <p:txBody>
          <a:bodyPr/>
          <a:lstStyle/>
          <a:p>
            <a:pPr>
              <a:lnSpc>
                <a:spcPts val="3060"/>
              </a:lnSpc>
              <a:spcBef>
                <a:spcPts val="0"/>
              </a:spcBef>
            </a:pPr>
            <a:r>
              <a:rPr lang="en-US" dirty="0"/>
              <a:t>What’s the Problem?</a:t>
            </a:r>
          </a:p>
          <a:p>
            <a:pPr>
              <a:lnSpc>
                <a:spcPts val="3060"/>
              </a:lnSpc>
              <a:spcBef>
                <a:spcPts val="0"/>
              </a:spcBef>
            </a:pPr>
            <a:endParaRPr lang="en-US" dirty="0"/>
          </a:p>
        </p:txBody>
      </p:sp>
      <p:sp>
        <p:nvSpPr>
          <p:cNvPr id="2" name="Slide Number Placeholder 5">
            <a:extLst>
              <a:ext uri="{FF2B5EF4-FFF2-40B4-BE49-F238E27FC236}">
                <a16:creationId xmlns:a16="http://schemas.microsoft.com/office/drawing/2014/main" id="{6D894863-304A-780C-B6BA-ABFEE65C4FC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9</a:t>
            </a:fld>
            <a:endParaRPr lang="en-US" dirty="0"/>
          </a:p>
        </p:txBody>
      </p:sp>
    </p:spTree>
    <p:extLst>
      <p:ext uri="{BB962C8B-B14F-4D97-AF65-F5344CB8AC3E}">
        <p14:creationId xmlns:p14="http://schemas.microsoft.com/office/powerpoint/2010/main" val="4242306140"/>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Props1.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2.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docProps/app.xml><?xml version="1.0" encoding="utf-8"?>
<Properties xmlns="http://schemas.openxmlformats.org/officeDocument/2006/extended-properties" xmlns:vt="http://schemas.openxmlformats.org/officeDocument/2006/docPropsVTypes">
  <Template>Magazine layout</Template>
  <TotalTime>23548</TotalTime>
  <Words>34767</Words>
  <Application>Microsoft Macintosh PowerPoint</Application>
  <PresentationFormat>Custom</PresentationFormat>
  <Paragraphs>1086</Paragraphs>
  <Slides>82</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82</vt:i4>
      </vt:variant>
    </vt:vector>
  </HeadingPairs>
  <TitlesOfParts>
    <vt:vector size="91" baseType="lpstr">
      <vt:lpstr>Arial</vt:lpstr>
      <vt:lpstr>Calibri</vt:lpstr>
      <vt:lpstr>Century Schoolbook</vt:lpstr>
      <vt:lpstr>Montserrat</vt:lpstr>
      <vt:lpstr>Montserrat Light</vt:lpstr>
      <vt:lpstr>Open Sans</vt:lpstr>
      <vt:lpstr>Poppins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HOJBERG Elvira</cp:lastModifiedBy>
  <cp:revision>447</cp:revision>
  <cp:lastPrinted>2022-04-20T17:04:48Z</cp:lastPrinted>
  <dcterms:created xsi:type="dcterms:W3CDTF">2021-06-15T11:45:52Z</dcterms:created>
  <dcterms:modified xsi:type="dcterms:W3CDTF">2023-10-02T16:11:58Z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